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10287000" cx="18288000"/>
  <p:notesSz cx="6858000" cy="9144000"/>
  <p:embeddedFontLst>
    <p:embeddedFont>
      <p:font typeface="Prata"/>
      <p:regular r:id="rId48"/>
    </p:embeddedFont>
    <p:embeddedFont>
      <p:font typeface="Playfair Display"/>
      <p:regular r:id="rId49"/>
      <p:bold r:id="rId50"/>
      <p:italic r:id="rId51"/>
      <p:boldItalic r:id="rId52"/>
    </p:embeddedFont>
    <p:embeddedFont>
      <p:font typeface="Sansita"/>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1" roundtripDataSignature="AMtx7miM9gH5aYXbPZ4zPno6nsT6RYrn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2E0446-CBAF-42B1-8AE0-C22C38213389}">
  <a:tblStyle styleId="{6B2E0446-CBAF-42B1-8AE0-C22C3821338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rata-regular.fntdata"/><Relationship Id="rId47" Type="http://schemas.openxmlformats.org/officeDocument/2006/relationships/slide" Target="slides/slide41.xml"/><Relationship Id="rId49" Type="http://schemas.openxmlformats.org/officeDocument/2006/relationships/font" Target="fonts/PlayfairDisplay-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italic.fntdata"/><Relationship Id="rId50" Type="http://schemas.openxmlformats.org/officeDocument/2006/relationships/font" Target="fonts/PlayfairDisplay-bold.fntdata"/><Relationship Id="rId53" Type="http://schemas.openxmlformats.org/officeDocument/2006/relationships/font" Target="fonts/Sansita-regular.fntdata"/><Relationship Id="rId52" Type="http://schemas.openxmlformats.org/officeDocument/2006/relationships/font" Target="fonts/PlayfairDisplay-boldItalic.fntdata"/><Relationship Id="rId11" Type="http://schemas.openxmlformats.org/officeDocument/2006/relationships/slide" Target="slides/slide5.xml"/><Relationship Id="rId55" Type="http://schemas.openxmlformats.org/officeDocument/2006/relationships/font" Target="fonts/Sansita-italic.fntdata"/><Relationship Id="rId10" Type="http://schemas.openxmlformats.org/officeDocument/2006/relationships/slide" Target="slides/slide4.xml"/><Relationship Id="rId54" Type="http://schemas.openxmlformats.org/officeDocument/2006/relationships/font" Target="fonts/Sansita-bold.fntdata"/><Relationship Id="rId13" Type="http://schemas.openxmlformats.org/officeDocument/2006/relationships/slide" Target="slides/slide7.xml"/><Relationship Id="rId57" Type="http://schemas.openxmlformats.org/officeDocument/2006/relationships/font" Target="fonts/OpenSans-regular.fntdata"/><Relationship Id="rId12" Type="http://schemas.openxmlformats.org/officeDocument/2006/relationships/slide" Target="slides/slide6.xml"/><Relationship Id="rId56" Type="http://schemas.openxmlformats.org/officeDocument/2006/relationships/font" Target="fonts/Sansita-boldItalic.fntdata"/><Relationship Id="rId15" Type="http://schemas.openxmlformats.org/officeDocument/2006/relationships/slide" Target="slides/slide9.xml"/><Relationship Id="rId59" Type="http://schemas.openxmlformats.org/officeDocument/2006/relationships/font" Target="fonts/OpenSans-italic.fntdata"/><Relationship Id="rId14" Type="http://schemas.openxmlformats.org/officeDocument/2006/relationships/slide" Target="slides/slide8.xml"/><Relationship Id="rId58"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69" name="Google Shape;569;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570" name="Google Shape;570;p4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73" name="Google Shape;573;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4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1"/>
          <p:cNvSpPr/>
          <p:nvPr>
            <p:ph idx="2" type="pic"/>
          </p:nvPr>
        </p:nvSpPr>
        <p:spPr>
          <a:xfrm>
            <a:off x="1792288" y="612775"/>
            <a:ext cx="5486400" cy="4114800"/>
          </a:xfrm>
          <a:prstGeom prst="rect">
            <a:avLst/>
          </a:prstGeom>
          <a:noFill/>
          <a:ln>
            <a:noFill/>
          </a:ln>
        </p:spPr>
      </p:sp>
      <p:sp>
        <p:nvSpPr>
          <p:cNvPr id="68" name="Google Shape;68;p5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32.jp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58.jp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39.jp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43.jp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30.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3.png"/><Relationship Id="rId11" Type="http://schemas.openxmlformats.org/officeDocument/2006/relationships/image" Target="../media/image24.png"/><Relationship Id="rId10" Type="http://schemas.openxmlformats.org/officeDocument/2006/relationships/image" Target="../media/image29.jp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7.jpg"/><Relationship Id="rId7" Type="http://schemas.openxmlformats.org/officeDocument/2006/relationships/image" Target="../media/image10.jp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hyperlink" Target="https://youtu.be/PFnH1RbUmaY?si=ohKRlttX_VXqjSXL" TargetMode="External"/><Relationship Id="rId7"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46.jpg"/><Relationship Id="rId5"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53.jpg"/><Relationship Id="rId5"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4.png"/><Relationship Id="rId10" Type="http://schemas.openxmlformats.org/officeDocument/2006/relationships/image" Target="../media/image45.png"/><Relationship Id="rId9" Type="http://schemas.openxmlformats.org/officeDocument/2006/relationships/image" Target="../media/image24.png"/><Relationship Id="rId5" Type="http://schemas.openxmlformats.org/officeDocument/2006/relationships/image" Target="../media/image49.png"/><Relationship Id="rId6" Type="http://schemas.openxmlformats.org/officeDocument/2006/relationships/image" Target="../media/image25.png"/><Relationship Id="rId7" Type="http://schemas.openxmlformats.org/officeDocument/2006/relationships/image" Target="../media/image60.png"/><Relationship Id="rId8"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hyperlink" Target="https://www.workingwithstories.org/WorkingWithStoriesThirdEdition_Web.pdf" TargetMode="External"/><Relationship Id="rId7"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24.png"/></Relationships>
</file>

<file path=ppt/slides/_rels/slide38.xml.rels><?xml version="1.0" encoding="UTF-8" standalone="yes"?><Relationships xmlns="http://schemas.openxmlformats.org/package/2006/relationships"><Relationship Id="rId11" Type="http://schemas.openxmlformats.org/officeDocument/2006/relationships/hyperlink" Target="https://www.zenbusiness.com/blog/networking/" TargetMode="External"/><Relationship Id="rId10" Type="http://schemas.openxmlformats.org/officeDocument/2006/relationships/hyperlink" Target="https://youtu.be/fG_NBTeNN2s?si=hlqoQ5Uf94G9H3Mw" TargetMode="External"/><Relationship Id="rId13" Type="http://schemas.openxmlformats.org/officeDocument/2006/relationships/hyperlink" Target="https://mymarketability.com/blog/10-killer-networking-questions-that-spark-meaningful-conversation"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https://youtu.be/4ARTXfY8Yhw?si=XHh7Rw2Mk6ol9IOC" TargetMode="External"/><Relationship Id="rId15" Type="http://schemas.openxmlformats.org/officeDocument/2006/relationships/hyperlink" Target="https://www.business-opportunities.biz/2020/05/05/netiquette-master-online-business-communication/" TargetMode="External"/><Relationship Id="rId14" Type="http://schemas.openxmlformats.org/officeDocument/2006/relationships/hyperlink" Target="https://www.kaspersky.com/resource-center/preemptive-safety/what-is-netiquette" TargetMode="External"/><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hyperlink" Target="https://youtu.be/eq4sNeuAcJw" TargetMode="External"/><Relationship Id="rId8" Type="http://schemas.openxmlformats.org/officeDocument/2006/relationships/hyperlink" Target="https://youtu.be/eq4sNeuAcJw?si=-rLbed9efsr36MDX"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business.tutsplus.com/tutorials/professional-networking--cms-26929" TargetMode="External"/><Relationship Id="rId10" Type="http://schemas.openxmlformats.org/officeDocument/2006/relationships/hyperlink" Target="https://www.entrepreneur.com/leadership/the-10-communication-skills-every-entrepreneur-must-master/252555" TargetMode="External"/><Relationship Id="rId13" Type="http://schemas.openxmlformats.org/officeDocument/2006/relationships/hyperlink" Target="https://business.tutsplus.com/tutorials/professional-networking--cms-26929"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https://youtu.be/HisYsqqszq0?si=NrYSF-iAr457SWMK" TargetMode="External"/><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hyperlink" Target="https://youtu.be/mPRUNGGORDo?si=hXjm-rk1Nl1pmuOq" TargetMode="External"/><Relationship Id="rId8" Type="http://schemas.openxmlformats.org/officeDocument/2006/relationships/hyperlink" Target="https://youtu.be/HAnw168huqA?si=K_p-RUl8hG1SlAZ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30.png"/><Relationship Id="rId8"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59.png"/><Relationship Id="rId6" Type="http://schemas.openxmlformats.org/officeDocument/2006/relationships/image" Target="../media/image57.png"/><Relationship Id="rId7"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30.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67" l="-14263" r="-3277" t="-161026"/>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5688050" y="4308650"/>
            <a:ext cx="73866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000000"/>
                </a:solidFill>
                <a:latin typeface="Playfair Display"/>
                <a:ea typeface="Playfair Display"/>
                <a:cs typeface="Playfair Display"/>
                <a:sym typeface="Playfair Display"/>
              </a:rPr>
              <a:t>SUSE El proyecto</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5688063" y="5445299"/>
            <a:ext cx="69120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06AC73"/>
                </a:solidFill>
                <a:latin typeface="Playfair Display"/>
                <a:ea typeface="Playfair Display"/>
                <a:cs typeface="Playfair Display"/>
                <a:sym typeface="Playfair Display"/>
              </a:rPr>
              <a:t>Módulo 3 - Comunicación y Redes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7311479" y="9711187"/>
            <a:ext cx="3665100" cy="44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000000"/>
                </a:solidFill>
                <a:latin typeface="Prata"/>
                <a:ea typeface="Prata"/>
                <a:cs typeface="Prata"/>
                <a:sym typeface="Prata"/>
              </a:rPr>
              <a:t>Proyecto nro: 2022-2-RO01-KA220-YOU-000102027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03" name="Google Shape;203;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04" name="Google Shape;204;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05" name="Google Shape;205;p10"/>
          <p:cNvSpPr txBox="1"/>
          <p:nvPr/>
        </p:nvSpPr>
        <p:spPr>
          <a:xfrm>
            <a:off x="2720532" y="1638300"/>
            <a:ext cx="1076400" cy="8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3.1.1</a:t>
            </a:r>
            <a:endParaRPr b="0" i="0" sz="1400" u="none" cap="none" strike="noStrike">
              <a:solidFill>
                <a:srgbClr val="000000"/>
              </a:solidFill>
              <a:latin typeface="Arial"/>
              <a:ea typeface="Arial"/>
              <a:cs typeface="Arial"/>
              <a:sym typeface="Arial"/>
            </a:endParaRPr>
          </a:p>
        </p:txBody>
      </p:sp>
      <p:sp>
        <p:nvSpPr>
          <p:cNvPr id="206" name="Google Shape;206;p10"/>
          <p:cNvSpPr txBox="1"/>
          <p:nvPr/>
        </p:nvSpPr>
        <p:spPr>
          <a:xfrm>
            <a:off x="2720532" y="2552700"/>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Comunicación eficaz</a:t>
            </a:r>
            <a:endParaRPr b="0" i="0" sz="1400" u="none" cap="none" strike="noStrike">
              <a:solidFill>
                <a:srgbClr val="000000"/>
              </a:solidFill>
              <a:latin typeface="Arial"/>
              <a:ea typeface="Arial"/>
              <a:cs typeface="Arial"/>
              <a:sym typeface="Arial"/>
            </a:endParaRPr>
          </a:p>
        </p:txBody>
      </p:sp>
      <p:sp>
        <p:nvSpPr>
          <p:cNvPr id="207" name="Google Shape;207;p10"/>
          <p:cNvSpPr txBox="1"/>
          <p:nvPr/>
        </p:nvSpPr>
        <p:spPr>
          <a:xfrm>
            <a:off x="2720532" y="3314700"/>
            <a:ext cx="5887500" cy="8119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Al conversar, ten cuidado con las posibles barreras de comunicación:</a:t>
            </a:r>
            <a:endParaRPr b="0" i="0" sz="1400" u="none" cap="none" strike="noStrike">
              <a:solidFill>
                <a:srgbClr val="000000"/>
              </a:solidFill>
              <a:latin typeface="Arial"/>
              <a:ea typeface="Arial"/>
              <a:cs typeface="Arial"/>
              <a:sym typeface="Arial"/>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Entre las barreras físicas se incluyen las puertas cerradas que impiden el trabajo en equipo, el ruido que interrumpe una reunión, la distancia que puede causar interrupciones en la comunicación, etc.</a:t>
            </a:r>
            <a:endParaRPr b="0" i="0" sz="1400" u="none" cap="none" strike="noStrike">
              <a:solidFill>
                <a:srgbClr val="000000"/>
              </a:solidFill>
              <a:latin typeface="Arial"/>
              <a:ea typeface="Arial"/>
              <a:cs typeface="Arial"/>
              <a:sym typeface="Arial"/>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Barreras semánticas y lingüísticas: falta de claridad, palabras con muchos significados, falta de especificidad.</a:t>
            </a:r>
            <a:endParaRPr b="0" i="0" sz="1400" u="none" cap="none" strike="noStrike">
              <a:solidFill>
                <a:srgbClr val="000000"/>
              </a:solidFill>
              <a:latin typeface="Arial"/>
              <a:ea typeface="Arial"/>
              <a:cs typeface="Arial"/>
              <a:sym typeface="Arial"/>
            </a:endParaRPr>
          </a:p>
          <a:p>
            <a:pPr indent="0" lvl="0" marL="0" marR="0" rtl="0" algn="just">
              <a:lnSpc>
                <a:spcPct val="130769"/>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a:p>
            <a:pPr indent="0" lvl="0" marL="0" marR="0" rtl="0" algn="just">
              <a:lnSpc>
                <a:spcPct val="130769"/>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08" name="Google Shape;208;p10"/>
          <p:cNvSpPr txBox="1"/>
          <p:nvPr/>
        </p:nvSpPr>
        <p:spPr>
          <a:xfrm>
            <a:off x="8906250" y="3314700"/>
            <a:ext cx="7781400" cy="6156900"/>
          </a:xfrm>
          <a:prstGeom prst="rect">
            <a:avLst/>
          </a:prstGeom>
          <a:noFill/>
          <a:ln>
            <a:noFill/>
          </a:ln>
        </p:spPr>
        <p:txBody>
          <a:bodyPr anchorCtr="0" anchor="t" bIns="0" lIns="0" spcFirstLastPara="1" rIns="0" wrap="square" tIns="0">
            <a:spAutoFit/>
          </a:bodyPr>
          <a:lstStyle/>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Los obstáculos sociopsicológicos incluyen el estrés, la desconfianza y las mentalidades divergentes.</a:t>
            </a:r>
            <a:endParaRPr b="0" i="0" sz="2500" u="none" cap="none" strike="noStrike">
              <a:solidFill>
                <a:srgbClr val="000000"/>
              </a:solidFill>
              <a:latin typeface="Playfair Display"/>
              <a:ea typeface="Playfair Display"/>
              <a:cs typeface="Playfair Display"/>
              <a:sym typeface="Playfair Display"/>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Los impedimentos organizativos incluyen la falta de políticas de comunicación y responsabilidades mal definidas dentro de la empresa.</a:t>
            </a:r>
            <a:endParaRPr b="0" i="0" sz="2500" u="none" cap="none" strike="noStrike">
              <a:solidFill>
                <a:srgbClr val="000000"/>
              </a:solidFill>
              <a:latin typeface="Playfair Display"/>
              <a:ea typeface="Playfair Display"/>
              <a:cs typeface="Playfair Display"/>
              <a:sym typeface="Playfair Display"/>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Las dificultades transculturales incluyen diferencias de pensamiento, creencias, ideas del tiempo y el espacio, y el significado de los gestos.</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30769"/>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a:p>
            <a:pPr indent="0" lvl="0" marL="0" marR="0" rtl="0" algn="just">
              <a:lnSpc>
                <a:spcPct val="130769"/>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09" name="Google Shape;209;p10"/>
          <p:cNvSpPr/>
          <p:nvPr/>
        </p:nvSpPr>
        <p:spPr>
          <a:xfrm>
            <a:off x="9125530" y="920115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3">
              <a:alphaModFix amt="96000"/>
            </a:blip>
            <a:stretch>
              <a:fillRect b="-37877" l="0" r="0" t="-37881"/>
            </a:stretch>
          </a:blipFill>
          <a:ln>
            <a:noFill/>
          </a:ln>
        </p:spPr>
      </p:sp>
      <p:sp>
        <p:nvSpPr>
          <p:cNvPr id="215" name="Google Shape;215;p11"/>
          <p:cNvSpPr/>
          <p:nvPr/>
        </p:nvSpPr>
        <p:spPr>
          <a:xfrm rot="-6000">
            <a:off x="510743" y="557793"/>
            <a:ext cx="17266515" cy="9144147"/>
          </a:xfrm>
          <a:custGeom>
            <a:rect b="b" l="l" r="r" t="t"/>
            <a:pathLst>
              <a:path extrusionOk="0" h="1416668" w="2675035">
                <a:moveTo>
                  <a:pt x="2464" y="0"/>
                </a:moveTo>
                <a:lnTo>
                  <a:pt x="2675035" y="4664"/>
                </a:lnTo>
                <a:lnTo>
                  <a:pt x="2672571" y="1416668"/>
                </a:lnTo>
                <a:lnTo>
                  <a:pt x="0" y="1412003"/>
                </a:lnTo>
                <a:close/>
              </a:path>
            </a:pathLst>
          </a:custGeom>
          <a:blipFill rotWithShape="1">
            <a:blip r:embed="rId4">
              <a:alphaModFix amt="90000"/>
            </a:blip>
            <a:stretch>
              <a:fillRect b="-62987" l="-68" r="0" t="-25959"/>
            </a:stretch>
          </a:blipFill>
          <a:ln>
            <a:noFill/>
          </a:ln>
        </p:spPr>
      </p:sp>
      <p:sp>
        <p:nvSpPr>
          <p:cNvPr id="216" name="Google Shape;216;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pSp>
        <p:nvGrpSpPr>
          <p:cNvPr id="221" name="Google Shape;221;p12"/>
          <p:cNvGrpSpPr/>
          <p:nvPr/>
        </p:nvGrpSpPr>
        <p:grpSpPr>
          <a:xfrm>
            <a:off x="2457015" y="1418214"/>
            <a:ext cx="5458534" cy="7361166"/>
            <a:chOff x="0" y="0"/>
            <a:chExt cx="7278045" cy="9814888"/>
          </a:xfrm>
        </p:grpSpPr>
        <p:sp>
          <p:nvSpPr>
            <p:cNvPr id="222" name="Google Shape;222;p12"/>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1" l="0" r="-99656" t="-31264"/>
              </a:stretch>
            </a:blipFill>
            <a:ln>
              <a:noFill/>
            </a:ln>
          </p:spPr>
        </p:sp>
        <p:sp>
          <p:nvSpPr>
            <p:cNvPr id="223" name="Google Shape;223;p12"/>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5409" r="-24204" t="0"/>
              </a:stretch>
            </a:blipFill>
            <a:ln>
              <a:noFill/>
            </a:ln>
          </p:spPr>
        </p:sp>
      </p:grpSp>
      <p:sp>
        <p:nvSpPr>
          <p:cNvPr id="224" name="Google Shape;224;p12"/>
          <p:cNvSpPr txBox="1"/>
          <p:nvPr/>
        </p:nvSpPr>
        <p:spPr>
          <a:xfrm>
            <a:off x="8632085" y="1512473"/>
            <a:ext cx="5475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6AC73"/>
                </a:solidFill>
                <a:latin typeface="Playfair Display"/>
                <a:ea typeface="Playfair Display"/>
                <a:cs typeface="Playfair Display"/>
                <a:sym typeface="Playfair Display"/>
              </a:rPr>
              <a:t>COMUNICACIÓN</a:t>
            </a:r>
            <a:endParaRPr b="0" i="0" sz="1400" u="none" cap="none" strike="noStrike">
              <a:solidFill>
                <a:srgbClr val="000000"/>
              </a:solidFill>
              <a:latin typeface="Arial"/>
              <a:ea typeface="Arial"/>
              <a:cs typeface="Arial"/>
              <a:sym typeface="Arial"/>
            </a:endParaRPr>
          </a:p>
        </p:txBody>
      </p:sp>
      <p:sp>
        <p:nvSpPr>
          <p:cNvPr id="225" name="Google Shape;225;p12"/>
          <p:cNvSpPr txBox="1"/>
          <p:nvPr/>
        </p:nvSpPr>
        <p:spPr>
          <a:xfrm>
            <a:off x="8432625" y="2550725"/>
            <a:ext cx="9391800" cy="6942000"/>
          </a:xfrm>
          <a:prstGeom prst="rect">
            <a:avLst/>
          </a:prstGeom>
          <a:noFill/>
          <a:ln>
            <a:noFill/>
          </a:ln>
        </p:spPr>
        <p:txBody>
          <a:bodyPr anchorCtr="0" anchor="t" bIns="0" lIns="0" spcFirstLastPara="1" rIns="0" wrap="square" tIns="0">
            <a:spAutoFit/>
          </a:bodyPr>
          <a:lstStyle/>
          <a:p>
            <a:pPr indent="0" lvl="1" marL="269877" marR="0" rtl="0" algn="l">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Algunos obstáculos pueden resolverse con una mejor organización, mientras que otros requieren buenas habilidades de comunicación, como la escucha activa y la empatía, el cuestionamiento y la reflexión, la oratoria eficaz, storytelling (técnica de contar historias) y la comunicación no verbal.</a:t>
            </a:r>
            <a:endParaRPr b="0" i="0" sz="2500" u="none" cap="none" strike="noStrike">
              <a:solidFill>
                <a:srgbClr val="000000"/>
              </a:solidFill>
              <a:latin typeface="Playfair Display"/>
              <a:ea typeface="Playfair Display"/>
              <a:cs typeface="Playfair Display"/>
              <a:sym typeface="Playfair Display"/>
            </a:endParaRPr>
          </a:p>
          <a:p>
            <a:pPr indent="0" lvl="1" marL="269877" marR="0" rtl="0" algn="l">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1" marL="269877" marR="0" rtl="0" algn="l">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A pesar de nuestras mejores intenciones, lo que intentamos expresar puede perderse en la traducción. Afortunadamente, con trabajo y práctica, todo el mundo puede mejorar sus habilidades de comunicación.</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30769"/>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26" name="Google Shape;226;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32" name="Google Shape;232;p1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33" name="Google Shape;233;p13"/>
          <p:cNvSpPr/>
          <p:nvPr/>
        </p:nvSpPr>
        <p:spPr>
          <a:xfrm>
            <a:off x="15462111" y="70961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34" name="Google Shape;234;p13"/>
          <p:cNvSpPr txBox="1"/>
          <p:nvPr/>
        </p:nvSpPr>
        <p:spPr>
          <a:xfrm>
            <a:off x="2720532" y="1401197"/>
            <a:ext cx="21564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3.1.2</a:t>
            </a:r>
            <a:endParaRPr b="0" i="0" sz="1400" u="none" cap="none" strike="noStrike">
              <a:solidFill>
                <a:srgbClr val="000000"/>
              </a:solidFill>
              <a:latin typeface="Arial"/>
              <a:ea typeface="Arial"/>
              <a:cs typeface="Arial"/>
              <a:sym typeface="Arial"/>
            </a:endParaRPr>
          </a:p>
        </p:txBody>
      </p:sp>
      <p:sp>
        <p:nvSpPr>
          <p:cNvPr id="235" name="Google Shape;235;p13"/>
          <p:cNvSpPr txBox="1"/>
          <p:nvPr/>
        </p:nvSpPr>
        <p:spPr>
          <a:xfrm>
            <a:off x="2720532" y="230963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Escucha</a:t>
            </a:r>
            <a:endParaRPr b="0" i="0" sz="1400" u="none" cap="none" strike="noStrike">
              <a:solidFill>
                <a:srgbClr val="000000"/>
              </a:solidFill>
              <a:latin typeface="Arial"/>
              <a:ea typeface="Arial"/>
              <a:cs typeface="Arial"/>
              <a:sym typeface="Arial"/>
            </a:endParaRPr>
          </a:p>
        </p:txBody>
      </p:sp>
      <p:sp>
        <p:nvSpPr>
          <p:cNvPr id="236" name="Google Shape;236;p13"/>
          <p:cNvSpPr txBox="1"/>
          <p:nvPr/>
        </p:nvSpPr>
        <p:spPr>
          <a:xfrm>
            <a:off x="2720532" y="2971809"/>
            <a:ext cx="5835900" cy="69267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Ser un comunicador eficaz es algo más que lo que dices y cómo lo dices. También requiere ser un buen oyente. Cuando sabes que alguien te escucha de verdad, el grado de atención te hace sentir apreciado, seguro, comprendido y significativo. Por el contrario, cuando la otra persona no escucha activamente, te sientes desatendido y más pequeño.</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37" name="Google Shape;237;p13"/>
          <p:cNvSpPr txBox="1"/>
          <p:nvPr/>
        </p:nvSpPr>
        <p:spPr>
          <a:xfrm>
            <a:off x="9115000" y="3052450"/>
            <a:ext cx="7097400" cy="75807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Escuchar es igual de crucial en la comunicación empresarial. Si escuchas correctamente, puedes adquirir más conocimientos, aumentar la confianza de los demás en ti, disminuir los conflictos, comprender mejor cómo animar a los demás e inspirar un mayor grado de dedicación en quienes diriges. La escucha activa es esencial en las negociaciones porque te permite investigar y captar el punto de vista de otra persona.</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38" name="Google Shape;238;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44" name="Google Shape;244;p1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45" name="Google Shape;245;p14"/>
          <p:cNvSpPr/>
          <p:nvPr/>
        </p:nvSpPr>
        <p:spPr>
          <a:xfrm>
            <a:off x="15157311" y="70199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46" name="Google Shape;246;p14"/>
          <p:cNvSpPr txBox="1"/>
          <p:nvPr/>
        </p:nvSpPr>
        <p:spPr>
          <a:xfrm>
            <a:off x="2720532" y="1597004"/>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3.1.2</a:t>
            </a:r>
            <a:endParaRPr b="0" i="0" sz="1400" u="none" cap="none" strike="noStrike">
              <a:solidFill>
                <a:srgbClr val="000000"/>
              </a:solidFill>
              <a:latin typeface="Arial"/>
              <a:ea typeface="Arial"/>
              <a:cs typeface="Arial"/>
              <a:sym typeface="Arial"/>
            </a:endParaRPr>
          </a:p>
        </p:txBody>
      </p:sp>
      <p:sp>
        <p:nvSpPr>
          <p:cNvPr id="247" name="Google Shape;247;p14"/>
          <p:cNvSpPr txBox="1"/>
          <p:nvPr/>
        </p:nvSpPr>
        <p:spPr>
          <a:xfrm>
            <a:off x="2738117" y="2448454"/>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Escucha</a:t>
            </a:r>
            <a:endParaRPr b="0" i="0" sz="1400" u="none" cap="none" strike="noStrike">
              <a:solidFill>
                <a:srgbClr val="000000"/>
              </a:solidFill>
              <a:latin typeface="Arial"/>
              <a:ea typeface="Arial"/>
              <a:cs typeface="Arial"/>
              <a:sym typeface="Arial"/>
            </a:endParaRPr>
          </a:p>
        </p:txBody>
      </p:sp>
      <p:sp>
        <p:nvSpPr>
          <p:cNvPr id="248" name="Google Shape;248;p14"/>
          <p:cNvSpPr txBox="1"/>
          <p:nvPr/>
        </p:nvSpPr>
        <p:spPr>
          <a:xfrm>
            <a:off x="558800" y="3162300"/>
            <a:ext cx="5815500" cy="75345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Consejos y estrategias para ser un buen oyente.</a:t>
            </a:r>
            <a:endParaRPr b="0" i="0" sz="14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Si esperas una conversación, reduce las distracciones eligiendo una zona tranquila y apagando el sonido de tu móvil u otros dispositivos.</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Escuchar activamente implica estar plenamente presente. Implica prestar toda tu atención al interlocutor. </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Muestra una escucha activa estableciendo CONTACTO VISUAL con el orador.</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49" name="Google Shape;249;p14"/>
          <p:cNvSpPr txBox="1"/>
          <p:nvPr/>
        </p:nvSpPr>
        <p:spPr>
          <a:xfrm>
            <a:off x="6520325" y="3164875"/>
            <a:ext cx="6480600" cy="7534500"/>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Comunica tu modo de escuchar y tu empatía con el LENGUAJE CORPORAL, como tapándote ligeramente la boca, sonriendo o asintiendo con la cabeza para mostrar que estás prestando atención. Examina el lenguaje corporal y la voz del orador: ¿parece cansado, ansioso o confuso?</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NO INTERRUMPAS AL ORADOR NI CAMBIES DE TEMA sin antes reaccionar o añadir algo a lo que ha dicho. </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50" name="Google Shape;250;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251" name="Google Shape;251;p14"/>
          <p:cNvSpPr txBox="1"/>
          <p:nvPr/>
        </p:nvSpPr>
        <p:spPr>
          <a:xfrm>
            <a:off x="13117500" y="3164875"/>
            <a:ext cx="4795800" cy="6226200"/>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REPETIR lo que has oído puede ayudarte a saber que estás prestando atención, y ellos también pueden darse cuenta.</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Haz PREGUNTAS ABIERTAS para saber más y demostrar que estabas escuchando de verdad.</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pSp>
        <p:nvGrpSpPr>
          <p:cNvPr id="256" name="Google Shape;256;p15"/>
          <p:cNvGrpSpPr/>
          <p:nvPr/>
        </p:nvGrpSpPr>
        <p:grpSpPr>
          <a:xfrm>
            <a:off x="2457015" y="1418214"/>
            <a:ext cx="5458534" cy="7361166"/>
            <a:chOff x="0" y="0"/>
            <a:chExt cx="7278045" cy="9814888"/>
          </a:xfrm>
        </p:grpSpPr>
        <p:sp>
          <p:nvSpPr>
            <p:cNvPr id="257" name="Google Shape;257;p1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1" l="0" r="-99656" t="-31264"/>
              </a:stretch>
            </a:blipFill>
            <a:ln>
              <a:noFill/>
            </a:ln>
          </p:spPr>
        </p:sp>
        <p:sp>
          <p:nvSpPr>
            <p:cNvPr id="258" name="Google Shape;258;p1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8159" r="-21456" t="0"/>
              </a:stretch>
            </a:blipFill>
            <a:ln>
              <a:noFill/>
            </a:ln>
          </p:spPr>
        </p:sp>
      </p:grpSp>
      <p:sp>
        <p:nvSpPr>
          <p:cNvPr id="259" name="Google Shape;259;p15"/>
          <p:cNvSpPr txBox="1"/>
          <p:nvPr/>
        </p:nvSpPr>
        <p:spPr>
          <a:xfrm>
            <a:off x="8684839" y="1880016"/>
            <a:ext cx="32709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6AC73"/>
                </a:solidFill>
                <a:latin typeface="Playfair Display"/>
                <a:ea typeface="Playfair Display"/>
                <a:cs typeface="Playfair Display"/>
                <a:sym typeface="Playfair Display"/>
              </a:rPr>
              <a:t>ESCUCHA</a:t>
            </a:r>
            <a:endParaRPr b="0" i="0" sz="1400" u="none" cap="none" strike="noStrike">
              <a:solidFill>
                <a:srgbClr val="000000"/>
              </a:solidFill>
              <a:latin typeface="Arial"/>
              <a:ea typeface="Arial"/>
              <a:cs typeface="Arial"/>
              <a:sym typeface="Arial"/>
            </a:endParaRPr>
          </a:p>
        </p:txBody>
      </p:sp>
      <p:sp>
        <p:nvSpPr>
          <p:cNvPr id="260" name="Google Shape;260;p15"/>
          <p:cNvSpPr txBox="1"/>
          <p:nvPr/>
        </p:nvSpPr>
        <p:spPr>
          <a:xfrm>
            <a:off x="8678975" y="2969650"/>
            <a:ext cx="7519800" cy="69267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Escuchar es igualmente importante en la comunicación empresarial. Escuchando eficazmente, obtienes más información, aumentas la confianza de los demás en ti, puedes reducir los conflictos, comprender mejor cómo motivar a los demás e inspirar un mayor nivel de compromiso en las personas que diriges. La escucha activa es muy importante en las negociaciones, ya que tienes que explorar y comprender la postura de otra persona.</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61" name="Google Shape;261;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67" name="Google Shape;267;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68" name="Google Shape;268;p16"/>
          <p:cNvSpPr/>
          <p:nvPr/>
        </p:nvSpPr>
        <p:spPr>
          <a:xfrm>
            <a:off x="16130236" y="66838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69" name="Google Shape;269;p16"/>
          <p:cNvSpPr txBox="1"/>
          <p:nvPr/>
        </p:nvSpPr>
        <p:spPr>
          <a:xfrm>
            <a:off x="2720532" y="1562100"/>
            <a:ext cx="112776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3.1.3</a:t>
            </a:r>
            <a:endParaRPr b="0" i="0" sz="1400" u="none" cap="none" strike="noStrike">
              <a:solidFill>
                <a:srgbClr val="000000"/>
              </a:solidFill>
              <a:latin typeface="Arial"/>
              <a:ea typeface="Arial"/>
              <a:cs typeface="Arial"/>
              <a:sym typeface="Arial"/>
            </a:endParaRPr>
          </a:p>
        </p:txBody>
      </p:sp>
      <p:sp>
        <p:nvSpPr>
          <p:cNvPr id="270" name="Google Shape;270;p16"/>
          <p:cNvSpPr txBox="1"/>
          <p:nvPr/>
        </p:nvSpPr>
        <p:spPr>
          <a:xfrm>
            <a:off x="2720532" y="2515235"/>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Presentación, Pitching y Storytelling</a:t>
            </a:r>
            <a:endParaRPr b="0" i="0" sz="1400" u="none" cap="none" strike="noStrike">
              <a:solidFill>
                <a:srgbClr val="000000"/>
              </a:solidFill>
              <a:latin typeface="Arial"/>
              <a:ea typeface="Arial"/>
              <a:cs typeface="Arial"/>
              <a:sym typeface="Arial"/>
            </a:endParaRPr>
          </a:p>
        </p:txBody>
      </p:sp>
      <p:sp>
        <p:nvSpPr>
          <p:cNvPr id="271" name="Google Shape;271;p16"/>
          <p:cNvSpPr txBox="1"/>
          <p:nvPr/>
        </p:nvSpPr>
        <p:spPr>
          <a:xfrm>
            <a:off x="2720532" y="3238500"/>
            <a:ext cx="4747200" cy="81888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Las habilidades de presentación abarcan diversos aspectos, como el diseño de la estructura de tu presentación y las ayudas visuales (si procede), el tono de tu voz, el lenguaje corporal que comunicas, etc.</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¿Qué factores hay que tener en cuenta para que tu presentación sea buena, si no genial?</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72" name="Google Shape;272;p16"/>
          <p:cNvSpPr txBox="1"/>
          <p:nvPr/>
        </p:nvSpPr>
        <p:spPr>
          <a:xfrm>
            <a:off x="7715825" y="3238500"/>
            <a:ext cx="9184200" cy="8188800"/>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MENSAJE CLARO - ¿Cuál es el enfoque de tu presentación? Demasiada información es peor que muy poca.</a:t>
            </a:r>
            <a:endParaRPr b="0" i="0" sz="14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MARCO CORRECTO: ¿Dónde empezarías y terminarías tu historia, y cómo limitarías el alcance para incluir ejemplos?</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IMPACTO EMOCIONAL: ¿Cuál fue tu momento “ajá”? ¿Cómo inspirarás y persuadirás a tu público para que siga tu llamada a la acción?</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PRESENTACIÓN: ¿Utilizarás notas o diapositivas? ¿Memorizarás el discurso completo? ¿Cómo reforzará tu mensaje tu lenguaje corporal?</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73" name="Google Shape;273;p16"/>
          <p:cNvSpPr/>
          <p:nvPr/>
        </p:nvSpPr>
        <p:spPr>
          <a:xfrm>
            <a:off x="7467730" y="9358875"/>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p17"/>
          <p:cNvGrpSpPr/>
          <p:nvPr/>
        </p:nvGrpSpPr>
        <p:grpSpPr>
          <a:xfrm>
            <a:off x="2457015" y="1418214"/>
            <a:ext cx="5458534" cy="7361166"/>
            <a:chOff x="0" y="0"/>
            <a:chExt cx="7278045" cy="9814888"/>
          </a:xfrm>
        </p:grpSpPr>
        <p:sp>
          <p:nvSpPr>
            <p:cNvPr id="279" name="Google Shape;279;p1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1" l="0" r="-99656" t="-31264"/>
              </a:stretch>
            </a:blipFill>
            <a:ln>
              <a:noFill/>
            </a:ln>
          </p:spPr>
        </p:sp>
        <p:sp>
          <p:nvSpPr>
            <p:cNvPr id="280" name="Google Shape;280;p1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07" r="-19807" t="0"/>
              </a:stretch>
            </a:blipFill>
            <a:ln>
              <a:noFill/>
            </a:ln>
          </p:spPr>
        </p:sp>
      </p:grpSp>
      <p:sp>
        <p:nvSpPr>
          <p:cNvPr id="281" name="Google Shape;281;p17"/>
          <p:cNvSpPr txBox="1"/>
          <p:nvPr/>
        </p:nvSpPr>
        <p:spPr>
          <a:xfrm>
            <a:off x="8655531" y="1418214"/>
            <a:ext cx="82701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PRESENTACIÓN, PITCHING Y STORYTELLING</a:t>
            </a:r>
            <a:endParaRPr b="0" i="0" sz="1400" u="none" cap="none" strike="noStrike">
              <a:solidFill>
                <a:srgbClr val="000000"/>
              </a:solidFill>
              <a:latin typeface="Arial"/>
              <a:ea typeface="Arial"/>
              <a:cs typeface="Arial"/>
              <a:sym typeface="Arial"/>
            </a:endParaRPr>
          </a:p>
        </p:txBody>
      </p:sp>
      <p:sp>
        <p:nvSpPr>
          <p:cNvPr id="282" name="Google Shape;282;p17"/>
          <p:cNvSpPr txBox="1"/>
          <p:nvPr/>
        </p:nvSpPr>
        <p:spPr>
          <a:xfrm>
            <a:off x="8655524" y="2209800"/>
            <a:ext cx="9200700" cy="88890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El pitching es un término popular en el sector de las “start-ups” que se refiere a un discurso breve y persuasivo destinado a despertar el interés por un proyecto o producto y mantenerlo para seguir adelante con las conversaciones. También se conoce como “elevator pitch” (discurso del ascensor o declaración del ascensor), ya que a menudo es lo suficientemente breve como para pronunciarlo durante un viaje en ascensor. Los pitch son charlas de uno a cinco minutos que resumen en pocas líneas los aspectos más significativos de un producto, servicio, proyecto, organización o persona que busca trabajo. Antes de hacer un buen pitch, hay que planificarlo bien.</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83" name="Google Shape;28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89" name="Google Shape;289;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90" name="Google Shape;290;p18"/>
          <p:cNvSpPr/>
          <p:nvPr/>
        </p:nvSpPr>
        <p:spPr>
          <a:xfrm>
            <a:off x="15633561" y="7599414"/>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91" name="Google Shape;291;p18"/>
          <p:cNvSpPr txBox="1"/>
          <p:nvPr/>
        </p:nvSpPr>
        <p:spPr>
          <a:xfrm>
            <a:off x="2720532" y="1562100"/>
            <a:ext cx="1699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3.1.4</a:t>
            </a:r>
            <a:endParaRPr b="0" i="0" sz="1400" u="none" cap="none" strike="noStrike">
              <a:solidFill>
                <a:srgbClr val="000000"/>
              </a:solidFill>
              <a:latin typeface="Arial"/>
              <a:ea typeface="Arial"/>
              <a:cs typeface="Arial"/>
              <a:sym typeface="Arial"/>
            </a:endParaRPr>
          </a:p>
        </p:txBody>
      </p:sp>
      <p:sp>
        <p:nvSpPr>
          <p:cNvPr id="292" name="Google Shape;292;p18"/>
          <p:cNvSpPr txBox="1"/>
          <p:nvPr/>
        </p:nvSpPr>
        <p:spPr>
          <a:xfrm>
            <a:off x="2720532" y="24003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Mejora tu capacidad de comunicación</a:t>
            </a:r>
            <a:endParaRPr b="0" i="0" sz="1400" u="none" cap="none" strike="noStrike">
              <a:solidFill>
                <a:srgbClr val="000000"/>
              </a:solidFill>
              <a:latin typeface="Arial"/>
              <a:ea typeface="Arial"/>
              <a:cs typeface="Arial"/>
              <a:sym typeface="Arial"/>
            </a:endParaRPr>
          </a:p>
        </p:txBody>
      </p:sp>
      <p:sp>
        <p:nvSpPr>
          <p:cNvPr id="293" name="Google Shape;293;p18"/>
          <p:cNvSpPr txBox="1"/>
          <p:nvPr/>
        </p:nvSpPr>
        <p:spPr>
          <a:xfrm>
            <a:off x="2720532" y="3086100"/>
            <a:ext cx="5509200" cy="88428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Aquí tienes algunos consejos para mejorar tus habilidades de comunicación:</a:t>
            </a:r>
            <a:endParaRPr b="0" i="0" sz="14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Ten en cuenta a tu audiencia a la hora de elegir una vía de comunicación y un mensaje. ¿Cómo es su relación? ¿Cómo prefieren comunicarse? ¿Prefieren el correo electrónico o una reunión?</a:t>
            </a:r>
            <a:endParaRPr b="0" i="0" sz="14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Revisa tu forma de hablar a los demás. Una comunicación clara, deliberada y cortés puede ayudar a tu negocio..</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94" name="Google Shape;294;p18"/>
          <p:cNvSpPr txBox="1"/>
          <p:nvPr/>
        </p:nvSpPr>
        <p:spPr>
          <a:xfrm>
            <a:off x="8686800" y="3082675"/>
            <a:ext cx="8763000" cy="81888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 3. Presta atención a las señales no verbales: el lenguaje corporal, incluido el tuyo. Sólo una pequeña parte de nuestra conversación está representada por el intercambio de información verbal. Los factores restantes son el lenguaje corporal, el tono del habla y el nivel de energía. </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4. Esfuérzate por practicar habilidades de comunicación como la escucha, el storytelling y el pitching, y busca la opinión de tus compañeros y colegas. Cuando dedicamos tiempo a practicar las habilidades de comunicación, invertimos en nosotros mismos.</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95" name="Google Shape;295;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01" name="Google Shape;301;p1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02" name="Google Shape;302;p1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03" name="Google Shape;303;p1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04" name="Google Shape;304;p1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05" name="Google Shape;305;p19"/>
          <p:cNvSpPr txBox="1"/>
          <p:nvPr/>
        </p:nvSpPr>
        <p:spPr>
          <a:xfrm>
            <a:off x="1628425" y="3577325"/>
            <a:ext cx="26724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306" name="Google Shape;306;p19"/>
          <p:cNvSpPr txBox="1"/>
          <p:nvPr/>
        </p:nvSpPr>
        <p:spPr>
          <a:xfrm>
            <a:off x="4564396" y="3936000"/>
            <a:ext cx="75894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Networking</a:t>
            </a:r>
            <a:endParaRPr b="0" i="0" sz="1400" u="none" cap="none" strike="noStrike">
              <a:solidFill>
                <a:srgbClr val="000000"/>
              </a:solidFill>
              <a:latin typeface="Arial"/>
              <a:ea typeface="Arial"/>
              <a:cs typeface="Arial"/>
              <a:sym typeface="Arial"/>
            </a:endParaRPr>
          </a:p>
        </p:txBody>
      </p:sp>
      <p:sp>
        <p:nvSpPr>
          <p:cNvPr id="307" name="Google Shape;307;p19"/>
          <p:cNvSpPr txBox="1"/>
          <p:nvPr/>
        </p:nvSpPr>
        <p:spPr>
          <a:xfrm>
            <a:off x="4564389" y="4948836"/>
            <a:ext cx="5760300" cy="1461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El networking es crucial para los emprendedores sociales, ya que facilita el intercambio de ideas y recursos.</a:t>
            </a:r>
            <a:endParaRPr b="0" i="0" sz="1400" u="none" cap="none" strike="noStrike">
              <a:solidFill>
                <a:srgbClr val="000000"/>
              </a:solidFill>
              <a:latin typeface="Arial"/>
              <a:ea typeface="Arial"/>
              <a:cs typeface="Arial"/>
              <a:sym typeface="Arial"/>
            </a:endParaRPr>
          </a:p>
        </p:txBody>
      </p:sp>
      <p:sp>
        <p:nvSpPr>
          <p:cNvPr id="308" name="Google Shape;308;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423266" y="25969"/>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8496300" y="10013200"/>
            <a:ext cx="8767540" cy="941423"/>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9" l="-16112" r="-2999" t="-51862"/>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2" l="-62721" r="-63180" t="-52619"/>
              </a:stretch>
            </a:blipFill>
            <a:ln>
              <a:noFill/>
            </a:ln>
          </p:spPr>
        </p:sp>
      </p:grpSp>
      <p:sp>
        <p:nvSpPr>
          <p:cNvPr id="108" name="Google Shape;108;p2"/>
          <p:cNvSpPr txBox="1"/>
          <p:nvPr/>
        </p:nvSpPr>
        <p:spPr>
          <a:xfrm>
            <a:off x="1090169" y="165633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¿QUÉ ES SUSE?</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1006623" y="2836457"/>
            <a:ext cx="5851500" cy="4887000"/>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SUSE es un programa cuyo objetivo es mejorar la empleabilidad y dar a los jóvenes la oportunidad de aprender sobre el emprendimiento social, trabajar por cuenta propia y, al mismo tiempo, trabajar en cuestiones medioambientales de la sociedad. Este enfoque local animará a los jóvenes a formar parte de la comunidad y estimulará la ciudadanía activa.</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2125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110" name="Google Shape;110;p2"/>
          <p:cNvSpPr txBox="1"/>
          <p:nvPr/>
        </p:nvSpPr>
        <p:spPr>
          <a:xfrm>
            <a:off x="6443112" y="10309287"/>
            <a:ext cx="15783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000000"/>
                </a:solidFill>
                <a:latin typeface="Prata"/>
                <a:ea typeface="Prata"/>
                <a:cs typeface="Prata"/>
                <a:sym typeface="Prata"/>
              </a:rPr>
              <a:t>Powered by:</a:t>
            </a:r>
            <a:endParaRPr b="0" i="0" sz="1400" u="none" cap="none" strike="noStrike">
              <a:solidFill>
                <a:srgbClr val="000000"/>
              </a:solidFill>
              <a:latin typeface="Arial"/>
              <a:ea typeface="Arial"/>
              <a:cs typeface="Arial"/>
              <a:sym typeface="Arial"/>
            </a:endParaRPr>
          </a:p>
        </p:txBody>
      </p:sp>
      <p:sp>
        <p:nvSpPr>
          <p:cNvPr id="111" name="Google Shape;111;p2"/>
          <p:cNvSpPr txBox="1"/>
          <p:nvPr/>
        </p:nvSpPr>
        <p:spPr>
          <a:xfrm>
            <a:off x="6995450" y="1068125"/>
            <a:ext cx="10268400" cy="8812200"/>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Objetivos:</a:t>
            </a:r>
            <a:endParaRPr b="0" i="0" sz="1400" u="none" cap="none" strike="noStrike">
              <a:solidFill>
                <a:srgbClr val="000000"/>
              </a:solidFill>
              <a:latin typeface="Arial"/>
              <a:ea typeface="Arial"/>
              <a:cs typeface="Arial"/>
              <a:sym typeface="Arial"/>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Concienciar a la juventud sobre el emprendimiento social como una oportunidad de (auto) empleo en el futuro y aumentar la empleabilidad a corto y largo plazo</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Fomentar las capacidades empresariales para mejorar las oportunidades empresariales y capacitar a los jóvenes para actuar como intraemprendedores.</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Combatir el desempleo juvenil en toda Europa</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Involucrar a los jóvenes en la búsqueda de soluciones para los problemas sociales de la comunidad local centradas en la sostenibilidad</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Motivar a los trabajadores juveniles para que orienten y apoyen a los jóvenes para que desempeñen un papel activo en la sociedad y les enseñen a aplicar el coaching digital</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Llamar la atención sobre la necesidad de inspirar activamente a los jóvenes para que se conviertan en emprendedores sociales.</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Acortar la distancia entre la juventud y la empresa conectando a jóvenes y empresarios</a:t>
            </a:r>
            <a:endParaRPr b="0" i="0" sz="2000" u="none" cap="none" strike="noStrike">
              <a:solidFill>
                <a:srgbClr val="000000"/>
              </a:solidFill>
              <a:latin typeface="Playfair Display"/>
              <a:ea typeface="Playfair Display"/>
              <a:cs typeface="Playfair Display"/>
              <a:sym typeface="Playfair Display"/>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67" l="-14263" r="-3277" t="-161026"/>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0"/>
          <p:cNvSpPr/>
          <p:nvPr/>
        </p:nvSpPr>
        <p:spPr>
          <a:xfrm>
            <a:off x="-956381" y="-1024447"/>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14" name="Google Shape;314;p2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15" name="Google Shape;315;p20"/>
          <p:cNvSpPr/>
          <p:nvPr/>
        </p:nvSpPr>
        <p:spPr>
          <a:xfrm>
            <a:off x="15366861" y="7286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16" name="Google Shape;316;p20"/>
          <p:cNvSpPr txBox="1"/>
          <p:nvPr/>
        </p:nvSpPr>
        <p:spPr>
          <a:xfrm>
            <a:off x="2720532" y="1429727"/>
            <a:ext cx="2080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3.2.1</a:t>
            </a:r>
            <a:endParaRPr b="0" i="0" sz="1400" u="none" cap="none" strike="noStrike">
              <a:solidFill>
                <a:srgbClr val="000000"/>
              </a:solidFill>
              <a:latin typeface="Arial"/>
              <a:ea typeface="Arial"/>
              <a:cs typeface="Arial"/>
              <a:sym typeface="Arial"/>
            </a:endParaRPr>
          </a:p>
        </p:txBody>
      </p:sp>
      <p:sp>
        <p:nvSpPr>
          <p:cNvPr id="317" name="Google Shape;317;p20"/>
          <p:cNvSpPr txBox="1"/>
          <p:nvPr/>
        </p:nvSpPr>
        <p:spPr>
          <a:xfrm>
            <a:off x="2720532" y="22479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¿Por qué es importante disponer de una red?</a:t>
            </a:r>
            <a:endParaRPr b="0" i="0" sz="1400" u="none" cap="none" strike="noStrike">
              <a:solidFill>
                <a:srgbClr val="000000"/>
              </a:solidFill>
              <a:latin typeface="Arial"/>
              <a:ea typeface="Arial"/>
              <a:cs typeface="Arial"/>
              <a:sym typeface="Arial"/>
            </a:endParaRPr>
          </a:p>
        </p:txBody>
      </p:sp>
      <p:sp>
        <p:nvSpPr>
          <p:cNvPr id="318" name="Google Shape;318;p20"/>
          <p:cNvSpPr txBox="1"/>
          <p:nvPr/>
        </p:nvSpPr>
        <p:spPr>
          <a:xfrm>
            <a:off x="711200" y="2974800"/>
            <a:ext cx="8352600" cy="5556600"/>
          </a:xfrm>
          <a:prstGeom prst="rect">
            <a:avLst/>
          </a:prstGeom>
          <a:noFill/>
          <a:ln>
            <a:noFill/>
          </a:ln>
        </p:spPr>
        <p:txBody>
          <a:bodyPr anchorCtr="0" anchor="t" bIns="0" lIns="0" spcFirstLastPara="1" rIns="0" wrap="square" tIns="0">
            <a:spAutoFit/>
          </a:bodyPr>
          <a:lstStyle/>
          <a:p>
            <a:pPr indent="0" lvl="0" marL="0" marR="0" rtl="0" algn="just">
              <a:lnSpc>
                <a:spcPct val="202381"/>
              </a:lnSpc>
              <a:spcBef>
                <a:spcPts val="0"/>
              </a:spcBef>
              <a:spcAft>
                <a:spcPts val="0"/>
              </a:spcAft>
              <a:buClr>
                <a:srgbClr val="000000"/>
              </a:buClr>
              <a:buSzPts val="2100"/>
              <a:buFont typeface="Arial"/>
              <a:buNone/>
            </a:pPr>
            <a:r>
              <a:rPr b="0" i="0" lang="en-US" sz="2100" u="none" cap="none" strike="noStrike">
                <a:solidFill>
                  <a:srgbClr val="000000"/>
                </a:solidFill>
                <a:latin typeface="Playfair Display"/>
                <a:ea typeface="Playfair Display"/>
                <a:cs typeface="Playfair Display"/>
                <a:sym typeface="Playfair Display"/>
              </a:rPr>
              <a:t>Ampliar tu red y posiblemente ganar Networking, que se define como el “intercambio de información, conocimientos e ideas entre personas que comparten una profesión común o un interés especial” (Investopedia, 2022), es una actividad imprescindible para los profesionales. Te permite acceder a nuevas ideas y recursos.</a:t>
            </a:r>
            <a:endParaRPr b="0" i="0" sz="2100" u="none" cap="none" strike="noStrike">
              <a:solidFill>
                <a:srgbClr val="000000"/>
              </a:solidFill>
              <a:latin typeface="Playfair Display"/>
              <a:ea typeface="Playfair Display"/>
              <a:cs typeface="Playfair Display"/>
              <a:sym typeface="Playfair Display"/>
            </a:endParaRPr>
          </a:p>
          <a:p>
            <a:pPr indent="0" lvl="0" marL="0" marR="0" rtl="0" algn="just">
              <a:lnSpc>
                <a:spcPct val="202380"/>
              </a:lnSpc>
              <a:spcBef>
                <a:spcPts val="0"/>
              </a:spcBef>
              <a:spcAft>
                <a:spcPts val="0"/>
              </a:spcAft>
              <a:buClr>
                <a:srgbClr val="000000"/>
              </a:buClr>
              <a:buSzPts val="2100"/>
              <a:buFont typeface="Arial"/>
              <a:buNone/>
            </a:pPr>
            <a:r>
              <a:rPr b="0" i="0" lang="en-US" sz="2100" u="none" cap="none" strike="noStrike">
                <a:solidFill>
                  <a:srgbClr val="000000"/>
                </a:solidFill>
                <a:latin typeface="Playfair Display"/>
                <a:ea typeface="Playfair Display"/>
                <a:cs typeface="Playfair Display"/>
                <a:sym typeface="Playfair Display"/>
              </a:rPr>
              <a:t>Las historias y experiencias de los demás pueden inspirarte, si quieres hacerte una mejor idea de lo que supone el networking para el emprendimiento social puedes ver este vídeo: </a:t>
            </a:r>
            <a:endParaRPr b="0" i="0" sz="1400" u="none" cap="none" strike="noStrike">
              <a:solidFill>
                <a:srgbClr val="000000"/>
              </a:solidFill>
              <a:latin typeface="Arial"/>
              <a:ea typeface="Arial"/>
              <a:cs typeface="Arial"/>
              <a:sym typeface="Arial"/>
            </a:endParaRPr>
          </a:p>
          <a:p>
            <a:pPr indent="0" lvl="0" marL="0" marR="0" rtl="0" algn="just">
              <a:lnSpc>
                <a:spcPct val="202380"/>
              </a:lnSpc>
              <a:spcBef>
                <a:spcPts val="0"/>
              </a:spcBef>
              <a:spcAft>
                <a:spcPts val="0"/>
              </a:spcAft>
              <a:buClr>
                <a:srgbClr val="000000"/>
              </a:buClr>
              <a:buSzPts val="2100"/>
              <a:buFont typeface="Arial"/>
              <a:buNone/>
            </a:pPr>
            <a:r>
              <a:rPr b="0" i="0" lang="en-US" sz="21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https://youtu.be/PFnH1RbUmaY?si=ohKRlttX_VXqjSXL</a:t>
            </a:r>
            <a:endParaRPr b="0" i="0" sz="1400" u="none" cap="none" strike="noStrike">
              <a:solidFill>
                <a:srgbClr val="000000"/>
              </a:solidFill>
              <a:latin typeface="Arial"/>
              <a:ea typeface="Arial"/>
              <a:cs typeface="Arial"/>
              <a:sym typeface="Arial"/>
            </a:endParaRPr>
          </a:p>
        </p:txBody>
      </p:sp>
      <p:sp>
        <p:nvSpPr>
          <p:cNvPr id="319" name="Google Shape;319;p20"/>
          <p:cNvSpPr txBox="1"/>
          <p:nvPr/>
        </p:nvSpPr>
        <p:spPr>
          <a:xfrm>
            <a:off x="9525000" y="2857500"/>
            <a:ext cx="8096400" cy="5556600"/>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Clr>
                <a:srgbClr val="000000"/>
              </a:buClr>
              <a:buSzPts val="2100"/>
              <a:buFont typeface="Arial"/>
              <a:buNone/>
            </a:pPr>
            <a:r>
              <a:rPr b="0" i="0" lang="en-US" sz="2100" u="none" cap="none" strike="noStrike">
                <a:solidFill>
                  <a:srgbClr val="000000"/>
                </a:solidFill>
                <a:latin typeface="Playfair Display"/>
                <a:ea typeface="Playfair Display"/>
                <a:cs typeface="Playfair Display"/>
                <a:sym typeface="Playfair Display"/>
              </a:rPr>
              <a:t>El networking es esencial para los emprendedores sociales, ya que fomenta la colaboración, la innovación y el acceso a los recursos. Al conectar con personas y profesionales de ideas afines, los emprendedores sociales pueden obtener apoyo, conocimientos y asociaciones que amplifiquen su impacto. Establecer relaciones dentro de la comunidad empresarial es crucial para acceder a financiación, tutoría y otros recursos vitales. En resumen, el networking es indispensable para el crecimiento personal y empresarial en el ámbito del emprendimiento social.</a:t>
            </a:r>
            <a:endParaRPr b="0" i="0" sz="1400" u="none" cap="none" strike="noStrike">
              <a:solidFill>
                <a:srgbClr val="000000"/>
              </a:solidFill>
              <a:latin typeface="Arial"/>
              <a:ea typeface="Arial"/>
              <a:cs typeface="Arial"/>
              <a:sym typeface="Arial"/>
            </a:endParaRPr>
          </a:p>
        </p:txBody>
      </p:sp>
      <p:sp>
        <p:nvSpPr>
          <p:cNvPr id="320" name="Google Shape;320;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67" l="-14263" r="-3277" t="-161026"/>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26" name="Google Shape;326;p2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27" name="Google Shape;327;p2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28" name="Google Shape;328;p21"/>
          <p:cNvSpPr txBox="1"/>
          <p:nvPr/>
        </p:nvSpPr>
        <p:spPr>
          <a:xfrm>
            <a:off x="2720532" y="1790700"/>
            <a:ext cx="15466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3.2.2</a:t>
            </a:r>
            <a:endParaRPr b="0" i="0" sz="1400" u="none" cap="none" strike="noStrike">
              <a:solidFill>
                <a:srgbClr val="000000"/>
              </a:solidFill>
              <a:latin typeface="Arial"/>
              <a:ea typeface="Arial"/>
              <a:cs typeface="Arial"/>
              <a:sym typeface="Arial"/>
            </a:endParaRPr>
          </a:p>
        </p:txBody>
      </p:sp>
      <p:sp>
        <p:nvSpPr>
          <p:cNvPr id="329" name="Google Shape;329;p21"/>
          <p:cNvSpPr txBox="1"/>
          <p:nvPr/>
        </p:nvSpPr>
        <p:spPr>
          <a:xfrm>
            <a:off x="2720532" y="26289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Encontrar conexiones</a:t>
            </a:r>
            <a:endParaRPr b="0" i="0" sz="1400" u="none" cap="none" strike="noStrike">
              <a:solidFill>
                <a:srgbClr val="000000"/>
              </a:solidFill>
              <a:latin typeface="Arial"/>
              <a:ea typeface="Arial"/>
              <a:cs typeface="Arial"/>
              <a:sym typeface="Arial"/>
            </a:endParaRPr>
          </a:p>
        </p:txBody>
      </p:sp>
      <p:sp>
        <p:nvSpPr>
          <p:cNvPr id="330" name="Google Shape;330;p21"/>
          <p:cNvSpPr txBox="1"/>
          <p:nvPr/>
        </p:nvSpPr>
        <p:spPr>
          <a:xfrm>
            <a:off x="1473200" y="3390900"/>
            <a:ext cx="7671000" cy="62724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Encontrar a las personas y organizaciones que son cruciales para el éxito de tu empresa incluye trazar un mapa de las partes interesadas y actores clave relevantes en el networking. Pero antes de empezar a pensar con quién establecer redes, tienes que pensar qué quieres conseguir con el networking. El networking  y establecer conexiones y relaciones sólidas requiere tiempo, y dado que el tiempo es uno de los recursos más escasos en la vida de una persona, es importante utilizarlo bien. </a:t>
            </a:r>
            <a:endParaRPr b="0" i="0" sz="1400" u="none" cap="none" strike="noStrike">
              <a:solidFill>
                <a:srgbClr val="000000"/>
              </a:solidFill>
              <a:latin typeface="Arial"/>
              <a:ea typeface="Arial"/>
              <a:cs typeface="Arial"/>
              <a:sym typeface="Arial"/>
            </a:endParaRPr>
          </a:p>
        </p:txBody>
      </p:sp>
      <p:sp>
        <p:nvSpPr>
          <p:cNvPr id="331" name="Google Shape;331;p21"/>
          <p:cNvSpPr txBox="1"/>
          <p:nvPr/>
        </p:nvSpPr>
        <p:spPr>
          <a:xfrm>
            <a:off x="9495697" y="3402998"/>
            <a:ext cx="6710100" cy="36558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Así que reflexiona sobre el “por qué”, quieres acceder a nuevos mercados o canales, quieres colaborar con fines de distribución o marketing, quieres aprender más sobre cómo dirigir una empresa social, o tal vez necesitas ayuda con un reto o problema muy concreto. </a:t>
            </a:r>
            <a:endParaRPr b="0" i="0" sz="1400" u="none" cap="none" strike="noStrike">
              <a:solidFill>
                <a:srgbClr val="000000"/>
              </a:solidFill>
              <a:latin typeface="Arial"/>
              <a:ea typeface="Arial"/>
              <a:cs typeface="Arial"/>
              <a:sym typeface="Arial"/>
            </a:endParaRPr>
          </a:p>
        </p:txBody>
      </p:sp>
      <p:sp>
        <p:nvSpPr>
          <p:cNvPr id="332" name="Google Shape;332;p21"/>
          <p:cNvSpPr/>
          <p:nvPr/>
        </p:nvSpPr>
        <p:spPr>
          <a:xfrm>
            <a:off x="8153980" y="927735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2"/>
          <p:cNvSpPr txBox="1"/>
          <p:nvPr/>
        </p:nvSpPr>
        <p:spPr>
          <a:xfrm>
            <a:off x="9144000" y="2324100"/>
            <a:ext cx="8382000" cy="68496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Una vez que hayas determinado claramente lo que quieres conseguir, puedes empezar a explorar tu ecosistema e investigar si se organizan eventos de networking en tu zona. Analiza detenidamente cada uno de ellos y haz una lista de las personas y eventos que pueden contribuir a alcanzar el objetivo y razonar tu networking. Nuestra recomendación es que comiences tus esfuerzos de networking elaborando una lista de todos tus contactos profesionales. Esta lista debe contener detalles sobre tus intereses, las áreas de especialización o actividad de los contactos y las formas en que podrías aprender de ellos o colaborar con ellos. Así como información de contacto que facilite la interacción entre las partes. A continuación se muestra un ejemplo de este tipo de tabla. </a:t>
            </a:r>
            <a:endParaRPr b="0" i="0" sz="1400" u="none" cap="none" strike="noStrike">
              <a:solidFill>
                <a:srgbClr val="000000"/>
              </a:solidFill>
              <a:latin typeface="Arial"/>
              <a:ea typeface="Arial"/>
              <a:cs typeface="Arial"/>
              <a:sym typeface="Arial"/>
            </a:endParaRPr>
          </a:p>
        </p:txBody>
      </p:sp>
      <p:sp>
        <p:nvSpPr>
          <p:cNvPr id="338" name="Google Shape;338;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sp>
      <p:graphicFrame>
        <p:nvGraphicFramePr>
          <p:cNvPr id="339" name="Google Shape;339;p22"/>
          <p:cNvGraphicFramePr/>
          <p:nvPr/>
        </p:nvGraphicFramePr>
        <p:xfrm>
          <a:off x="433787" y="2079101"/>
          <a:ext cx="3000000" cy="3000000"/>
        </p:xfrm>
        <a:graphic>
          <a:graphicData uri="http://schemas.openxmlformats.org/drawingml/2006/table">
            <a:tbl>
              <a:tblPr>
                <a:noFill/>
                <a:tableStyleId>{6B2E0446-CBAF-42B1-8AE0-C22C38213389}</a:tableStyleId>
              </a:tblPr>
              <a:tblGrid>
                <a:gridCol w="1354650"/>
                <a:gridCol w="1354650"/>
                <a:gridCol w="1354650"/>
                <a:gridCol w="1354650"/>
                <a:gridCol w="1354650"/>
                <a:gridCol w="1354650"/>
              </a:tblGrid>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r>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340" name="Google Shape;340;p22"/>
          <p:cNvSpPr txBox="1"/>
          <p:nvPr/>
        </p:nvSpPr>
        <p:spPr>
          <a:xfrm>
            <a:off x="10572176" y="1226175"/>
            <a:ext cx="50361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ENCONTRAR CONEXIONES</a:t>
            </a:r>
            <a:endParaRPr b="0" i="0" sz="1400" u="none" cap="none" strike="noStrike">
              <a:solidFill>
                <a:srgbClr val="000000"/>
              </a:solidFill>
              <a:latin typeface="Arial"/>
              <a:ea typeface="Arial"/>
              <a:cs typeface="Arial"/>
              <a:sym typeface="Arial"/>
            </a:endParaRPr>
          </a:p>
        </p:txBody>
      </p:sp>
      <p:sp>
        <p:nvSpPr>
          <p:cNvPr id="341" name="Google Shape;341;p22"/>
          <p:cNvSpPr txBox="1"/>
          <p:nvPr/>
        </p:nvSpPr>
        <p:spPr>
          <a:xfrm>
            <a:off x="433787" y="2565397"/>
            <a:ext cx="1366500" cy="9354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Nombre/</a:t>
            </a:r>
            <a:endParaRPr b="0" i="0" sz="1599" u="none" cap="none" strike="noStrike">
              <a:solidFill>
                <a:srgbClr val="000000"/>
              </a:solidFill>
              <a:latin typeface="Playfair Display"/>
              <a:ea typeface="Playfair Display"/>
              <a:cs typeface="Playfair Display"/>
              <a:sym typeface="Playfair Display"/>
            </a:endParaRPr>
          </a:p>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Organización</a:t>
            </a:r>
            <a:endParaRPr b="0" i="0" sz="1599" u="none" cap="none" strike="noStrike">
              <a:solidFill>
                <a:srgbClr val="000000"/>
              </a:solidFill>
              <a:latin typeface="Playfair Display"/>
              <a:ea typeface="Playfair Display"/>
              <a:cs typeface="Playfair Display"/>
              <a:sym typeface="Playfair Display"/>
            </a:endParaRPr>
          </a:p>
          <a:p>
            <a:pPr indent="0" lvl="0" marL="0" marR="0" rtl="0" algn="ctr">
              <a:lnSpc>
                <a:spcPct val="140025"/>
              </a:lnSpc>
              <a:spcBef>
                <a:spcPts val="0"/>
              </a:spcBef>
              <a:spcAft>
                <a:spcPts val="0"/>
              </a:spcAft>
              <a:buClr>
                <a:srgbClr val="000000"/>
              </a:buClr>
              <a:buSzPts val="1599"/>
              <a:buFont typeface="Arial"/>
              <a:buNone/>
            </a:pPr>
            <a:r>
              <a:t/>
            </a:r>
            <a:endParaRPr b="0" i="0" sz="1599" u="none" cap="none" strike="noStrike">
              <a:solidFill>
                <a:srgbClr val="000000"/>
              </a:solidFill>
              <a:latin typeface="Playfair Display"/>
              <a:ea typeface="Playfair Display"/>
              <a:cs typeface="Playfair Display"/>
              <a:sym typeface="Playfair Display"/>
            </a:endParaRPr>
          </a:p>
        </p:txBody>
      </p:sp>
      <p:sp>
        <p:nvSpPr>
          <p:cNvPr id="342" name="Google Shape;342;p22"/>
          <p:cNvSpPr txBox="1"/>
          <p:nvPr/>
        </p:nvSpPr>
        <p:spPr>
          <a:xfrm>
            <a:off x="1800343" y="2565397"/>
            <a:ext cx="1366500" cy="5907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Ámbito de actividad</a:t>
            </a:r>
            <a:endParaRPr b="0" i="0" sz="1400" u="none" cap="none" strike="noStrike">
              <a:solidFill>
                <a:srgbClr val="000000"/>
              </a:solidFill>
              <a:latin typeface="Arial"/>
              <a:ea typeface="Arial"/>
              <a:cs typeface="Arial"/>
              <a:sym typeface="Arial"/>
            </a:endParaRPr>
          </a:p>
        </p:txBody>
      </p:sp>
      <p:sp>
        <p:nvSpPr>
          <p:cNvPr id="343" name="Google Shape;343;p22"/>
          <p:cNvSpPr txBox="1"/>
          <p:nvPr/>
        </p:nvSpPr>
        <p:spPr>
          <a:xfrm>
            <a:off x="3131148" y="2565397"/>
            <a:ext cx="1366500" cy="5907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Contacto </a:t>
            </a:r>
            <a:endParaRPr b="0" i="0" sz="1400" u="none" cap="none" strike="noStrike">
              <a:solidFill>
                <a:srgbClr val="000000"/>
              </a:solidFill>
              <a:latin typeface="Arial"/>
              <a:ea typeface="Arial"/>
              <a:cs typeface="Arial"/>
              <a:sym typeface="Arial"/>
            </a:endParaRPr>
          </a:p>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información</a:t>
            </a:r>
            <a:endParaRPr b="0" i="0" sz="1400" u="none" cap="none" strike="noStrike">
              <a:solidFill>
                <a:srgbClr val="000000"/>
              </a:solidFill>
              <a:latin typeface="Arial"/>
              <a:ea typeface="Arial"/>
              <a:cs typeface="Arial"/>
              <a:sym typeface="Arial"/>
            </a:endParaRPr>
          </a:p>
        </p:txBody>
      </p:sp>
      <p:sp>
        <p:nvSpPr>
          <p:cNvPr id="344" name="Google Shape;344;p22"/>
          <p:cNvSpPr txBox="1"/>
          <p:nvPr/>
        </p:nvSpPr>
        <p:spPr>
          <a:xfrm>
            <a:off x="4497704" y="2717015"/>
            <a:ext cx="13665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¿Por qué?</a:t>
            </a:r>
            <a:endParaRPr b="0" i="0" sz="1400" u="none" cap="none" strike="noStrike">
              <a:solidFill>
                <a:srgbClr val="000000"/>
              </a:solidFill>
              <a:latin typeface="Arial"/>
              <a:ea typeface="Arial"/>
              <a:cs typeface="Arial"/>
              <a:sym typeface="Arial"/>
            </a:endParaRPr>
          </a:p>
        </p:txBody>
      </p:sp>
      <p:sp>
        <p:nvSpPr>
          <p:cNvPr id="345" name="Google Shape;345;p22"/>
          <p:cNvSpPr txBox="1"/>
          <p:nvPr/>
        </p:nvSpPr>
        <p:spPr>
          <a:xfrm>
            <a:off x="5864260" y="2565397"/>
            <a:ext cx="1366500" cy="5907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¿Cómo puede ser útil?</a:t>
            </a:r>
            <a:endParaRPr b="0" i="0" sz="1400" u="none" cap="none" strike="noStrike">
              <a:solidFill>
                <a:srgbClr val="000000"/>
              </a:solidFill>
              <a:latin typeface="Arial"/>
              <a:ea typeface="Arial"/>
              <a:cs typeface="Arial"/>
              <a:sym typeface="Arial"/>
            </a:endParaRPr>
          </a:p>
        </p:txBody>
      </p:sp>
      <p:sp>
        <p:nvSpPr>
          <p:cNvPr id="346" name="Google Shape;346;p22"/>
          <p:cNvSpPr txBox="1"/>
          <p:nvPr/>
        </p:nvSpPr>
        <p:spPr>
          <a:xfrm>
            <a:off x="7195090" y="2324097"/>
            <a:ext cx="1366500" cy="9354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Otras</a:t>
            </a:r>
            <a:endParaRPr b="0" i="0" sz="1599" u="none" cap="none" strike="noStrike">
              <a:solidFill>
                <a:srgbClr val="000000"/>
              </a:solidFill>
              <a:latin typeface="Playfair Display"/>
              <a:ea typeface="Playfair Display"/>
              <a:cs typeface="Playfair Display"/>
              <a:sym typeface="Playfair Display"/>
            </a:endParaRPr>
          </a:p>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000000"/>
                </a:solidFill>
                <a:latin typeface="Playfair Display"/>
                <a:ea typeface="Playfair Display"/>
                <a:cs typeface="Playfair Display"/>
                <a:sym typeface="Playfair Display"/>
              </a:rPr>
              <a:t>informaciones relevantes</a:t>
            </a:r>
            <a:endParaRPr b="0" i="0" sz="1599"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52" name="Google Shape;352;p2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53" name="Google Shape;353;p23"/>
          <p:cNvSpPr/>
          <p:nvPr/>
        </p:nvSpPr>
        <p:spPr>
          <a:xfrm>
            <a:off x="15728811" y="726758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54" name="Google Shape;354;p23"/>
          <p:cNvSpPr txBox="1"/>
          <p:nvPr/>
        </p:nvSpPr>
        <p:spPr>
          <a:xfrm>
            <a:off x="2720532" y="16383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3.2.3</a:t>
            </a:r>
            <a:endParaRPr b="0" i="0" sz="1400" u="none" cap="none" strike="noStrike">
              <a:solidFill>
                <a:srgbClr val="000000"/>
              </a:solidFill>
              <a:latin typeface="Arial"/>
              <a:ea typeface="Arial"/>
              <a:cs typeface="Arial"/>
              <a:sym typeface="Arial"/>
            </a:endParaRPr>
          </a:p>
        </p:txBody>
      </p:sp>
      <p:sp>
        <p:nvSpPr>
          <p:cNvPr id="355" name="Google Shape;355;p23"/>
          <p:cNvSpPr txBox="1"/>
          <p:nvPr/>
        </p:nvSpPr>
        <p:spPr>
          <a:xfrm>
            <a:off x="2720532" y="24765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El networking en la “vida real”</a:t>
            </a:r>
            <a:endParaRPr b="0" i="0" sz="1400" u="none" cap="none" strike="noStrike">
              <a:solidFill>
                <a:srgbClr val="000000"/>
              </a:solidFill>
              <a:latin typeface="Arial"/>
              <a:ea typeface="Arial"/>
              <a:cs typeface="Arial"/>
              <a:sym typeface="Arial"/>
            </a:endParaRPr>
          </a:p>
        </p:txBody>
      </p:sp>
      <p:sp>
        <p:nvSpPr>
          <p:cNvPr id="356" name="Google Shape;356;p23"/>
          <p:cNvSpPr txBox="1"/>
          <p:nvPr/>
        </p:nvSpPr>
        <p:spPr>
          <a:xfrm>
            <a:off x="1206499" y="3086100"/>
            <a:ext cx="7937700" cy="61953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Bien, ahora ya tienes una idea clara de por qué quieres establecer contactos, qué quieres conseguir y con quién podrías contactar.</a:t>
            </a:r>
            <a:endParaRPr b="0" i="0" sz="1400" u="none" cap="none" strike="noStrike">
              <a:solidFill>
                <a:srgbClr val="000000"/>
              </a:solidFill>
              <a:latin typeface="Arial"/>
              <a:ea typeface="Arial"/>
              <a:cs typeface="Arial"/>
              <a:sym typeface="Arial"/>
            </a:endParaRPr>
          </a:p>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En primer lugar, ten en cuenta que no existe un método infalible para establecer contactos; las oportunidades de forjar una conexión profesional pueden surgir en casi cualquier aspecto de tu trabajo diario, por lo que es importante estar siempre preparado. Debes tener en cuenta que el networking es algo que puede hacerse en cualquier momento. Si te interesa conocer a alguien, no tengas reparos en enviar una solicitud de contacto o entablar una conversación informal tomando un café en una cafetería cercana.</a:t>
            </a:r>
            <a:endParaRPr b="0" i="0" sz="1400" u="none" cap="none" strike="noStrike">
              <a:solidFill>
                <a:srgbClr val="000000"/>
              </a:solidFill>
              <a:latin typeface="Arial"/>
              <a:ea typeface="Arial"/>
              <a:cs typeface="Arial"/>
              <a:sym typeface="Arial"/>
            </a:endParaRPr>
          </a:p>
        </p:txBody>
      </p:sp>
      <p:sp>
        <p:nvSpPr>
          <p:cNvPr id="357" name="Google Shape;357;p23"/>
          <p:cNvSpPr txBox="1"/>
          <p:nvPr/>
        </p:nvSpPr>
        <p:spPr>
          <a:xfrm>
            <a:off x="9495700" y="3098200"/>
            <a:ext cx="8239800" cy="55413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En resumen, puede ocurrir en:</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Actos formales de networking organizados específicamente para poner en contacto a la gente; </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Conferencias, seminarios, talleres, ferias comerciales y formación;</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Actos sociales relacionados con los negocios (por ejemplo, una comida de negocios);</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Referencias de otros profesionales o incluso de amigos y familiares; </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Redes sociales;</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Entornos informales (por ejemplo, una actividad deportiva).</a:t>
            </a:r>
            <a:endParaRPr b="0" i="0" sz="1400" u="none" cap="none" strike="noStrike">
              <a:solidFill>
                <a:srgbClr val="000000"/>
              </a:solidFill>
              <a:latin typeface="Arial"/>
              <a:ea typeface="Arial"/>
              <a:cs typeface="Arial"/>
              <a:sym typeface="Arial"/>
            </a:endParaRPr>
          </a:p>
        </p:txBody>
      </p:sp>
      <p:sp>
        <p:nvSpPr>
          <p:cNvPr id="358" name="Google Shape;358;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64" name="Google Shape;364;p2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65" name="Google Shape;365;p24"/>
          <p:cNvSpPr/>
          <p:nvPr/>
        </p:nvSpPr>
        <p:spPr>
          <a:xfrm>
            <a:off x="15157299" y="711518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66" name="Google Shape;366;p24"/>
          <p:cNvSpPr txBox="1"/>
          <p:nvPr/>
        </p:nvSpPr>
        <p:spPr>
          <a:xfrm>
            <a:off x="2720532" y="15621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3.2.3</a:t>
            </a:r>
            <a:endParaRPr b="0" i="0" sz="1400" u="none" cap="none" strike="noStrike">
              <a:solidFill>
                <a:srgbClr val="000000"/>
              </a:solidFill>
              <a:latin typeface="Arial"/>
              <a:ea typeface="Arial"/>
              <a:cs typeface="Arial"/>
              <a:sym typeface="Arial"/>
            </a:endParaRPr>
          </a:p>
        </p:txBody>
      </p:sp>
      <p:sp>
        <p:nvSpPr>
          <p:cNvPr id="367" name="Google Shape;367;p24"/>
          <p:cNvSpPr txBox="1"/>
          <p:nvPr/>
        </p:nvSpPr>
        <p:spPr>
          <a:xfrm>
            <a:off x="2720532" y="24003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El networking en la “vida real”</a:t>
            </a:r>
            <a:endParaRPr b="0" i="0" sz="1400" u="none" cap="none" strike="noStrike">
              <a:solidFill>
                <a:srgbClr val="000000"/>
              </a:solidFill>
              <a:latin typeface="Arial"/>
              <a:ea typeface="Arial"/>
              <a:cs typeface="Arial"/>
              <a:sym typeface="Arial"/>
            </a:endParaRPr>
          </a:p>
        </p:txBody>
      </p:sp>
      <p:sp>
        <p:nvSpPr>
          <p:cNvPr id="368" name="Google Shape;368;p24"/>
          <p:cNvSpPr txBox="1"/>
          <p:nvPr/>
        </p:nvSpPr>
        <p:spPr>
          <a:xfrm>
            <a:off x="520700" y="3086100"/>
            <a:ext cx="8479200" cy="68496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You can network face-to-face or online, but both have the following in common:</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Encuentra una forma de romper el hielo. Una situación incómoda puede superarse rápidamente ofreciendo un cumplido, que ayude a crear una primera impresión positiva. O prepara un chiste breve o un comentario ingenioso que alivie cualquier tensión e incomodidad..</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Sé positivo y ten una mentalidad abierta. Participar en un evento de networking con una mentalidad positiva y una actitud abierta, ayuda no sólo a disfrutar de los eventos, sino que crea más espacio para intercambiar ideas, contactos, experiencias, mejores prácticas, etc., de hecho pueden ser divertidos. </a:t>
            </a:r>
            <a:endParaRPr b="0" i="0" sz="1400" u="none" cap="none" strike="noStrike">
              <a:solidFill>
                <a:srgbClr val="000000"/>
              </a:solidFill>
              <a:latin typeface="Arial"/>
              <a:ea typeface="Arial"/>
              <a:cs typeface="Arial"/>
              <a:sym typeface="Arial"/>
            </a:endParaRPr>
          </a:p>
        </p:txBody>
      </p:sp>
      <p:sp>
        <p:nvSpPr>
          <p:cNvPr id="369" name="Google Shape;369;p24"/>
          <p:cNvSpPr txBox="1"/>
          <p:nvPr/>
        </p:nvSpPr>
        <p:spPr>
          <a:xfrm>
            <a:off x="9400925" y="3086100"/>
            <a:ext cx="8772900" cy="4887000"/>
          </a:xfrm>
          <a:prstGeom prst="rect">
            <a:avLst/>
          </a:prstGeom>
          <a:noFill/>
          <a:ln>
            <a:noFill/>
          </a:ln>
        </p:spPr>
        <p:txBody>
          <a:bodyPr anchorCtr="0" anchor="t" bIns="0" lIns="0" spcFirstLastPara="1" rIns="0" wrap="square" tIns="0">
            <a:spAutoFit/>
          </a:bodyPr>
          <a:lstStyle/>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Sé claro: Piensa en cómo se alinean tus intereses y objetivos con los de las personas que conoces. No tengas miedo de pedir lo que quieres. Asegúrate de que antes de asistir a tu próxima reunión social tienes una idea clara de lo que buscas, de lo que puedes ofrecer y, cuando alguien te pregunte cómo puede ayudarte, asegúrate de hacérselo saber.</a:t>
            </a:r>
            <a:endParaRPr b="0" i="0" sz="14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No seas egoísta: el networking consiste en dar y recibir. Si siempre eres tú quien pide ayuda y favores, pero no estás ahí cuando los demás necesitan ayuda, es poco probable que la relación dure.</a:t>
            </a:r>
            <a:endParaRPr b="0" i="0" sz="1400" u="none" cap="none" strike="noStrike">
              <a:solidFill>
                <a:srgbClr val="000000"/>
              </a:solidFill>
              <a:latin typeface="Arial"/>
              <a:ea typeface="Arial"/>
              <a:cs typeface="Arial"/>
              <a:sym typeface="Arial"/>
            </a:endParaRPr>
          </a:p>
        </p:txBody>
      </p:sp>
      <p:sp>
        <p:nvSpPr>
          <p:cNvPr id="370" name="Google Shape;370;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25"/>
          <p:cNvGrpSpPr/>
          <p:nvPr/>
        </p:nvGrpSpPr>
        <p:grpSpPr>
          <a:xfrm>
            <a:off x="2457015" y="1418214"/>
            <a:ext cx="5458534" cy="7361166"/>
            <a:chOff x="0" y="0"/>
            <a:chExt cx="7278045" cy="9814888"/>
          </a:xfrm>
        </p:grpSpPr>
        <p:sp>
          <p:nvSpPr>
            <p:cNvPr id="376" name="Google Shape;376;p2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1" l="0" r="-99656" t="-31264"/>
              </a:stretch>
            </a:blipFill>
            <a:ln>
              <a:noFill/>
            </a:ln>
          </p:spPr>
        </p:sp>
        <p:sp>
          <p:nvSpPr>
            <p:cNvPr id="377" name="Google Shape;377;p2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07" r="-19807" t="0"/>
              </a:stretch>
            </a:blipFill>
            <a:ln>
              <a:noFill/>
            </a:ln>
          </p:spPr>
        </p:sp>
      </p:grpSp>
      <p:sp>
        <p:nvSpPr>
          <p:cNvPr id="378" name="Google Shape;378;p25"/>
          <p:cNvSpPr txBox="1"/>
          <p:nvPr/>
        </p:nvSpPr>
        <p:spPr>
          <a:xfrm>
            <a:off x="9396525" y="1943100"/>
            <a:ext cx="85041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Y POR ÚLTIMO, PERO NO MENOS IMPORTANTE, “SIMPLEMENTE HAZLO”.</a:t>
            </a:r>
            <a:endParaRPr b="0" i="0" sz="1400" u="none" cap="none" strike="noStrike">
              <a:solidFill>
                <a:srgbClr val="000000"/>
              </a:solidFill>
              <a:latin typeface="Arial"/>
              <a:ea typeface="Arial"/>
              <a:cs typeface="Arial"/>
              <a:sym typeface="Arial"/>
            </a:endParaRPr>
          </a:p>
        </p:txBody>
      </p:sp>
      <p:sp>
        <p:nvSpPr>
          <p:cNvPr id="379" name="Google Shape;379;p25"/>
          <p:cNvSpPr txBox="1"/>
          <p:nvPr/>
        </p:nvSpPr>
        <p:spPr>
          <a:xfrm>
            <a:off x="8684839" y="3105880"/>
            <a:ext cx="8270100" cy="43098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Pero ten en cuenta el entorno y los rasgos de personalidad de los interlocutores antes de iniciar una conversación con ellos. Esto te ayudará a determinar si un tono informal o formal es más adecuado para vuestra interacción. En caso de duda, es mejor ser un poco más formal y relajar la interacción a medida que ganas confianza por ambas partes.</a:t>
            </a:r>
            <a:endParaRPr b="0" i="0" sz="1400" u="none" cap="none" strike="noStrike">
              <a:solidFill>
                <a:srgbClr val="000000"/>
              </a:solidFill>
              <a:latin typeface="Arial"/>
              <a:ea typeface="Arial"/>
              <a:cs typeface="Arial"/>
              <a:sym typeface="Arial"/>
            </a:endParaRPr>
          </a:p>
        </p:txBody>
      </p:sp>
      <p:sp>
        <p:nvSpPr>
          <p:cNvPr id="380" name="Google Shape;380;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6"/>
          <p:cNvSpPr/>
          <p:nvPr/>
        </p:nvSpPr>
        <p:spPr>
          <a:xfrm>
            <a:off x="-982481" y="-919997"/>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86" name="Google Shape;386;p2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7" name="Google Shape;387;p26"/>
          <p:cNvSpPr/>
          <p:nvPr/>
        </p:nvSpPr>
        <p:spPr>
          <a:xfrm>
            <a:off x="15522836" y="708838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8" name="Google Shape;388;p26"/>
          <p:cNvSpPr txBox="1"/>
          <p:nvPr/>
        </p:nvSpPr>
        <p:spPr>
          <a:xfrm>
            <a:off x="2720532" y="1429727"/>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3.2.4</a:t>
            </a:r>
            <a:endParaRPr b="0" i="0" sz="1400" u="none" cap="none" strike="noStrike">
              <a:solidFill>
                <a:srgbClr val="000000"/>
              </a:solidFill>
              <a:latin typeface="Arial"/>
              <a:ea typeface="Arial"/>
              <a:cs typeface="Arial"/>
              <a:sym typeface="Arial"/>
            </a:endParaRPr>
          </a:p>
        </p:txBody>
      </p:sp>
      <p:sp>
        <p:nvSpPr>
          <p:cNvPr id="389" name="Google Shape;389;p26"/>
          <p:cNvSpPr txBox="1"/>
          <p:nvPr/>
        </p:nvSpPr>
        <p:spPr>
          <a:xfrm>
            <a:off x="2720532" y="22479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 on-line</a:t>
            </a:r>
            <a:endParaRPr b="0" i="0" sz="1400" u="none" cap="none" strike="noStrike">
              <a:solidFill>
                <a:srgbClr val="000000"/>
              </a:solidFill>
              <a:latin typeface="Arial"/>
              <a:ea typeface="Arial"/>
              <a:cs typeface="Arial"/>
              <a:sym typeface="Arial"/>
            </a:endParaRPr>
          </a:p>
        </p:txBody>
      </p:sp>
      <p:sp>
        <p:nvSpPr>
          <p:cNvPr id="390" name="Google Shape;390;p26"/>
          <p:cNvSpPr txBox="1"/>
          <p:nvPr/>
        </p:nvSpPr>
        <p:spPr>
          <a:xfrm>
            <a:off x="958848" y="2933700"/>
            <a:ext cx="8566200" cy="68496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Aunque los fundamentos del networking explicados anteriormente son los mismos si lo haces "off-line" u "on-line", no lo es menos porque te permite ampliar enormemente tu alcance y conectar con personas que se encuentran a kilómetros de distancia. El networking online puede ser especialmente valioso cuando te enfrentas a restricciones geográficas, temporales y económicas que limitan tu capacidad para establecer contactos en persona o asistir a eventos.</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Como las interacciones son muchas veces asíncronas y hay menos "ruido" de la comunicación no verbal, cuando estés networking por primera vez como emprendedor social puede que te parezca que las redes en línea son menos intimidatorias.. </a:t>
            </a:r>
            <a:endParaRPr b="0" i="0" sz="1400" u="none" cap="none" strike="noStrike">
              <a:solidFill>
                <a:srgbClr val="000000"/>
              </a:solidFill>
              <a:latin typeface="Arial"/>
              <a:ea typeface="Arial"/>
              <a:cs typeface="Arial"/>
              <a:sym typeface="Arial"/>
            </a:endParaRPr>
          </a:p>
        </p:txBody>
      </p:sp>
      <p:sp>
        <p:nvSpPr>
          <p:cNvPr id="391" name="Google Shape;391;p26"/>
          <p:cNvSpPr txBox="1"/>
          <p:nvPr/>
        </p:nvSpPr>
        <p:spPr>
          <a:xfrm>
            <a:off x="9883331" y="2945798"/>
            <a:ext cx="6804600" cy="55413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Diversas entidades organizan eventos de networking en línea para facilitar las conexiones, aunque los seminarios web pueden resultar engorrosos debido a la limitada visibilidad de los participantes. Por tanto, se recomienda recurrir a eventos específicamente diseñados para establecer contactos. Las redes sociales, especialmente las profesionales como LinkedIn, desempeñan un papel vital en el networking. Facebook y otras plataformas también ofrecen grupos para la interacción y el compromiso.</a:t>
            </a:r>
            <a:endParaRPr b="0" i="0" sz="1400" u="none" cap="none" strike="noStrike">
              <a:solidFill>
                <a:srgbClr val="000000"/>
              </a:solidFill>
              <a:latin typeface="Arial"/>
              <a:ea typeface="Arial"/>
              <a:cs typeface="Arial"/>
              <a:sym typeface="Arial"/>
            </a:endParaRPr>
          </a:p>
        </p:txBody>
      </p:sp>
      <p:sp>
        <p:nvSpPr>
          <p:cNvPr id="392" name="Google Shape;392;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98" name="Google Shape;398;p2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99" name="Google Shape;399;p27"/>
          <p:cNvSpPr/>
          <p:nvPr/>
        </p:nvSpPr>
        <p:spPr>
          <a:xfrm>
            <a:off x="15084411" y="769998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00" name="Google Shape;400;p27"/>
          <p:cNvSpPr txBox="1"/>
          <p:nvPr/>
        </p:nvSpPr>
        <p:spPr>
          <a:xfrm>
            <a:off x="2720532" y="1485900"/>
            <a:ext cx="1775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3.2.4</a:t>
            </a:r>
            <a:endParaRPr b="0" i="0" sz="1400" u="none" cap="none" strike="noStrike">
              <a:solidFill>
                <a:srgbClr val="000000"/>
              </a:solidFill>
              <a:latin typeface="Arial"/>
              <a:ea typeface="Arial"/>
              <a:cs typeface="Arial"/>
              <a:sym typeface="Arial"/>
            </a:endParaRPr>
          </a:p>
        </p:txBody>
      </p:sp>
      <p:sp>
        <p:nvSpPr>
          <p:cNvPr id="401" name="Google Shape;401;p27"/>
          <p:cNvSpPr txBox="1"/>
          <p:nvPr/>
        </p:nvSpPr>
        <p:spPr>
          <a:xfrm>
            <a:off x="2720524" y="2324100"/>
            <a:ext cx="105828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 on-line. ¿Por qué utilizar Linkedin?</a:t>
            </a:r>
            <a:endParaRPr b="0" i="0" sz="1400" u="none" cap="none" strike="noStrike">
              <a:solidFill>
                <a:srgbClr val="000000"/>
              </a:solidFill>
              <a:latin typeface="Arial"/>
              <a:ea typeface="Arial"/>
              <a:cs typeface="Arial"/>
              <a:sym typeface="Arial"/>
            </a:endParaRPr>
          </a:p>
        </p:txBody>
      </p:sp>
      <p:sp>
        <p:nvSpPr>
          <p:cNvPr id="402" name="Google Shape;402;p27"/>
          <p:cNvSpPr txBox="1"/>
          <p:nvPr/>
        </p:nvSpPr>
        <p:spPr>
          <a:xfrm>
            <a:off x="2438400" y="3009900"/>
            <a:ext cx="6423600" cy="62262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1. A través de tus cuentas en LinkedIn, puedes presumir de tus habilidades, experiencias y logros. Esto te hace destacar ante las personas que podrían contratarte o trabajar contigo.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Destaca los logros académicos y las actividades extracurriculares. Incluye cualquier premio, distinción o beca que hayas recibido, e incluye también cualquier actividad que realices en tu comunidad, por ejemplo, voluntariado, entrenamiento de un equipo deportivo, etc.</a:t>
            </a:r>
            <a:endParaRPr b="0" i="0" sz="2200" u="none" cap="none" strike="noStrike">
              <a:solidFill>
                <a:srgbClr val="000000"/>
              </a:solidFill>
              <a:latin typeface="Playfair Display"/>
              <a:ea typeface="Playfair Display"/>
              <a:cs typeface="Playfair Display"/>
              <a:sym typeface="Playfair Display"/>
            </a:endParaRPr>
          </a:p>
        </p:txBody>
      </p:sp>
      <p:sp>
        <p:nvSpPr>
          <p:cNvPr id="403" name="Google Shape;403;p27"/>
          <p:cNvSpPr txBox="1"/>
          <p:nvPr/>
        </p:nvSpPr>
        <p:spPr>
          <a:xfrm>
            <a:off x="9448800" y="3022000"/>
            <a:ext cx="8547000" cy="5571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2. Puedes averiguar mucho sobre muchos sectores diferentes observando a empresas y personas influyentes en LinkedIn. Puedes unirte a grupos centrados en determinadas empresas o áreas de interés. Esto te dará una mejor idea del sector y la oportunidad de hablar con personas que comparten tus intereses.</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3. LinkedIn te permite encontrar prácticas y oportunidades de trabajo directamente en el sitio. Muchas empresas sólo publican ofertas de empleo en LinkedIn o lo utilizan como principal medio para encontrar nuevos empleados y colaboradores.</a:t>
            </a:r>
            <a:endParaRPr b="0" i="0" sz="1400" u="none" cap="none" strike="noStrike">
              <a:solidFill>
                <a:srgbClr val="000000"/>
              </a:solidFill>
              <a:latin typeface="Arial"/>
              <a:ea typeface="Arial"/>
              <a:cs typeface="Arial"/>
              <a:sym typeface="Arial"/>
            </a:endParaRPr>
          </a:p>
        </p:txBody>
      </p:sp>
      <p:sp>
        <p:nvSpPr>
          <p:cNvPr id="404" name="Google Shape;404;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pSp>
        <p:nvGrpSpPr>
          <p:cNvPr id="409" name="Google Shape;409;p28"/>
          <p:cNvGrpSpPr/>
          <p:nvPr/>
        </p:nvGrpSpPr>
        <p:grpSpPr>
          <a:xfrm>
            <a:off x="1295400" y="1418214"/>
            <a:ext cx="5458534" cy="7361166"/>
            <a:chOff x="0" y="0"/>
            <a:chExt cx="7278045" cy="9814888"/>
          </a:xfrm>
        </p:grpSpPr>
        <p:sp>
          <p:nvSpPr>
            <p:cNvPr id="410" name="Google Shape;410;p28"/>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1" l="0" r="-99656" t="-31264"/>
              </a:stretch>
            </a:blipFill>
            <a:ln>
              <a:noFill/>
            </a:ln>
          </p:spPr>
        </p:sp>
        <p:sp>
          <p:nvSpPr>
            <p:cNvPr id="411" name="Google Shape;411;p28"/>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31311" r="-8302" t="0"/>
              </a:stretch>
            </a:blipFill>
            <a:ln>
              <a:noFill/>
            </a:ln>
          </p:spPr>
        </p:sp>
      </p:grpSp>
      <p:sp>
        <p:nvSpPr>
          <p:cNvPr id="412" name="Google Shape;412;p28"/>
          <p:cNvSpPr txBox="1"/>
          <p:nvPr/>
        </p:nvSpPr>
        <p:spPr>
          <a:xfrm>
            <a:off x="10572170" y="845186"/>
            <a:ext cx="4261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NETWORKING ON-LINE. </a:t>
            </a:r>
            <a:endParaRPr b="0" i="0" sz="1400" u="none" cap="none" strike="noStrike">
              <a:solidFill>
                <a:srgbClr val="000000"/>
              </a:solidFill>
              <a:latin typeface="Arial"/>
              <a:ea typeface="Arial"/>
              <a:cs typeface="Arial"/>
              <a:sym typeface="Arial"/>
            </a:endParaRPr>
          </a:p>
        </p:txBody>
      </p:sp>
      <p:sp>
        <p:nvSpPr>
          <p:cNvPr id="413" name="Google Shape;413;p28"/>
          <p:cNvSpPr txBox="1"/>
          <p:nvPr/>
        </p:nvSpPr>
        <p:spPr>
          <a:xfrm>
            <a:off x="7283450" y="1418225"/>
            <a:ext cx="10591800" cy="88122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En cualquier caso, la clave para establecer relaciones profesionales en el entorno digital es construir una buena presencia online, permanecer visible e interactuar activamente con los demás mediante: comentarios en publicaciones o entradas de blog, participación en entrevistas o seminarios web, publicación de los propios progresos.</a:t>
            </a:r>
            <a:endParaRPr b="0" i="0" sz="1400" u="none" cap="none" strike="noStrike">
              <a:solidFill>
                <a:srgbClr val="000000"/>
              </a:solidFill>
              <a:latin typeface="Arial"/>
              <a:ea typeface="Arial"/>
              <a:cs typeface="Arial"/>
              <a:sym typeface="Arial"/>
            </a:endParaRPr>
          </a:p>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¿Quieres saber más? </a:t>
            </a:r>
            <a:r>
              <a:rPr b="0" i="0" lang="en-US" sz="2000" u="sng" cap="none" strike="noStrike">
                <a:solidFill>
                  <a:srgbClr val="000000"/>
                </a:solidFill>
                <a:latin typeface="Playfair Display"/>
                <a:ea typeface="Playfair Display"/>
                <a:cs typeface="Playfair Display"/>
                <a:sym typeface="Playfair Display"/>
              </a:rPr>
              <a:t>Cómo </a:t>
            </a:r>
            <a:r>
              <a:rPr b="1" i="0" lang="en-US" sz="2000" u="sng" cap="none" strike="noStrike">
                <a:solidFill>
                  <a:srgbClr val="000000"/>
                </a:solidFill>
                <a:latin typeface="Playfair Display"/>
                <a:ea typeface="Playfair Display"/>
                <a:cs typeface="Playfair Display"/>
                <a:sym typeface="Playfair Display"/>
              </a:rPr>
              <a:t>Network online</a:t>
            </a:r>
            <a:r>
              <a:rPr b="0" i="0" lang="en-US" sz="2000" u="sng" cap="none" strike="noStrike">
                <a:solidFill>
                  <a:srgbClr val="000000"/>
                </a:solidFill>
                <a:latin typeface="Playfair Display"/>
                <a:ea typeface="Playfair Display"/>
                <a:cs typeface="Playfair Display"/>
                <a:sym typeface="Playfair Display"/>
              </a:rPr>
              <a:t> de forma eficaz: Guía para principiantes </a:t>
            </a:r>
            <a:r>
              <a:rPr b="0" i="0" lang="en-US" sz="2000" u="none" cap="none" strike="noStrike">
                <a:solidFill>
                  <a:srgbClr val="000000"/>
                </a:solidFill>
                <a:latin typeface="Playfair Display"/>
                <a:ea typeface="Playfair Display"/>
                <a:cs typeface="Playfair Display"/>
                <a:sym typeface="Playfair Display"/>
              </a:rPr>
              <a:t>(https://www.careeraddict.com/network-online)</a:t>
            </a:r>
            <a:endParaRPr b="0" i="0" sz="1400" u="none" cap="none" strike="noStrike">
              <a:solidFill>
                <a:srgbClr val="000000"/>
              </a:solidFill>
              <a:latin typeface="Arial"/>
              <a:ea typeface="Arial"/>
              <a:cs typeface="Arial"/>
              <a:sym typeface="Arial"/>
            </a:endParaRPr>
          </a:p>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Otro “quehacer” importante que hay que tener en cuenta al establecer contactos y entablar relaciones profesionales en línea, es observar las normas de Netiquette, es decir, de comportamiento y comunicación en línea (¡igual que harías en el trato personal!).</a:t>
            </a:r>
            <a:endParaRPr b="0" i="0" sz="1400" u="none" cap="none" strike="noStrike">
              <a:solidFill>
                <a:srgbClr val="000000"/>
              </a:solidFill>
              <a:latin typeface="Arial"/>
              <a:ea typeface="Arial"/>
              <a:cs typeface="Arial"/>
              <a:sym typeface="Arial"/>
            </a:endParaRPr>
          </a:p>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Echa un vistazo al siguiente vídeo para entender por qué seguir ciertas normas de comportamiento para tener una buena reputación online y comunicarse con los demás (en nuestra actividad de networking, por supuesto, pero también en otras interacciones básicas como profesionales): </a:t>
            </a:r>
            <a:r>
              <a:rPr b="0" i="0" lang="en-US" sz="2000" u="sng" cap="none" strike="noStrike">
                <a:solidFill>
                  <a:srgbClr val="000000"/>
                </a:solidFill>
                <a:latin typeface="Playfair Display"/>
                <a:ea typeface="Playfair Display"/>
                <a:cs typeface="Playfair Display"/>
                <a:sym typeface="Playfair Display"/>
              </a:rPr>
              <a:t>¿Qué es la Netiquette y por qué es importante? </a:t>
            </a:r>
            <a:r>
              <a:rPr b="0" i="0" lang="en-US" sz="2000" u="none" cap="none" strike="noStrike">
                <a:solidFill>
                  <a:srgbClr val="000000"/>
                </a:solidFill>
                <a:latin typeface="Playfair Display"/>
                <a:ea typeface="Playfair Display"/>
                <a:cs typeface="Playfair Display"/>
                <a:sym typeface="Playfair Display"/>
              </a:rPr>
              <a:t> (https://youtu.be/gvkbDc1LiVI?si=aN1GnGPLfUklh2Te)</a:t>
            </a:r>
            <a:endParaRPr b="0" i="0" sz="1400" u="none" cap="none" strike="noStrike">
              <a:solidFill>
                <a:srgbClr val="000000"/>
              </a:solidFill>
              <a:latin typeface="Arial"/>
              <a:ea typeface="Arial"/>
              <a:cs typeface="Arial"/>
              <a:sym typeface="Arial"/>
            </a:endParaRPr>
          </a:p>
        </p:txBody>
      </p:sp>
      <p:sp>
        <p:nvSpPr>
          <p:cNvPr id="414" name="Google Shape;414;p28"/>
          <p:cNvSpPr/>
          <p:nvPr/>
        </p:nvSpPr>
        <p:spPr>
          <a:xfrm>
            <a:off x="36391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20" name="Google Shape;420;p29"/>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21" name="Google Shape;421;p2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22" name="Google Shape;422;p2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23" name="Google Shape;423;p2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24" name="Google Shape;424;p29"/>
          <p:cNvSpPr/>
          <p:nvPr/>
        </p:nvSpPr>
        <p:spPr>
          <a:xfrm>
            <a:off x="2330512" y="2197460"/>
            <a:ext cx="4008506" cy="5516671"/>
          </a:xfrm>
          <a:custGeom>
            <a:rect b="b" l="l" r="r" t="t"/>
            <a:pathLst>
              <a:path extrusionOk="0" h="5516671" w="4008506">
                <a:moveTo>
                  <a:pt x="0" y="0"/>
                </a:moveTo>
                <a:lnTo>
                  <a:pt x="4008506" y="0"/>
                </a:lnTo>
                <a:lnTo>
                  <a:pt x="4008506" y="5516671"/>
                </a:lnTo>
                <a:lnTo>
                  <a:pt x="0" y="5516671"/>
                </a:lnTo>
                <a:lnTo>
                  <a:pt x="0" y="0"/>
                </a:lnTo>
                <a:close/>
              </a:path>
            </a:pathLst>
          </a:custGeom>
          <a:blipFill rotWithShape="1">
            <a:blip r:embed="rId8">
              <a:alphaModFix/>
            </a:blip>
            <a:stretch>
              <a:fillRect b="-13801" l="0" r="-99656" t="-31264"/>
            </a:stretch>
          </a:blipFill>
          <a:ln>
            <a:noFill/>
          </a:ln>
        </p:spPr>
      </p:sp>
      <p:sp>
        <p:nvSpPr>
          <p:cNvPr id="425" name="Google Shape;425;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67" l="-14263" r="-3277" t="-161026"/>
            </a:stretch>
          </a:blipFill>
          <a:ln>
            <a:noFill/>
          </a:ln>
        </p:spPr>
      </p:sp>
      <p:sp>
        <p:nvSpPr>
          <p:cNvPr id="426" name="Google Shape;426;p29"/>
          <p:cNvSpPr/>
          <p:nvPr/>
        </p:nvSpPr>
        <p:spPr>
          <a:xfrm>
            <a:off x="2330512" y="5052823"/>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
        <p:nvSpPr>
          <p:cNvPr id="427" name="Google Shape;427;p29"/>
          <p:cNvSpPr txBox="1"/>
          <p:nvPr/>
        </p:nvSpPr>
        <p:spPr>
          <a:xfrm>
            <a:off x="6859632" y="2930524"/>
            <a:ext cx="2449928"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428" name="Google Shape;428;p29"/>
          <p:cNvSpPr txBox="1"/>
          <p:nvPr/>
        </p:nvSpPr>
        <p:spPr>
          <a:xfrm>
            <a:off x="9246750" y="3589350"/>
            <a:ext cx="77523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¡Has llegado al final del módulo 3!</a:t>
            </a:r>
            <a:endParaRPr b="0" i="0" sz="1400" u="none" cap="none" strike="noStrike">
              <a:solidFill>
                <a:srgbClr val="000000"/>
              </a:solidFill>
              <a:latin typeface="Arial"/>
              <a:ea typeface="Arial"/>
              <a:cs typeface="Arial"/>
              <a:sym typeface="Arial"/>
            </a:endParaRPr>
          </a:p>
        </p:txBody>
      </p:sp>
      <p:sp>
        <p:nvSpPr>
          <p:cNvPr id="429" name="Google Shape;429;p29"/>
          <p:cNvSpPr txBox="1"/>
          <p:nvPr/>
        </p:nvSpPr>
        <p:spPr>
          <a:xfrm>
            <a:off x="9246751" y="5620950"/>
            <a:ext cx="6615900" cy="3570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Ahora es el momento de realizar algunas tareas y ejercicios para practicar lo que has aprendido.</a:t>
            </a:r>
            <a:endParaRPr b="0" i="0" sz="1400" u="none" cap="none" strike="noStrike">
              <a:solidFill>
                <a:srgbClr val="000000"/>
              </a:solidFill>
              <a:latin typeface="Arial"/>
              <a:ea typeface="Arial"/>
              <a:cs typeface="Arial"/>
              <a:sym typeface="Arial"/>
            </a:endParaRPr>
          </a:p>
          <a:p>
            <a:pPr indent="-342900" lvl="0" marL="342900" marR="0" rtl="0" algn="l">
              <a:lnSpc>
                <a:spcPct val="159045"/>
              </a:lnSpc>
              <a:spcBef>
                <a:spcPts val="0"/>
              </a:spcBef>
              <a:spcAft>
                <a:spcPts val="0"/>
              </a:spcAft>
              <a:buClr>
                <a:srgbClr val="000000"/>
              </a:buClr>
              <a:buSzPts val="2200"/>
              <a:buFont typeface="Arial"/>
              <a:buChar char="•"/>
            </a:pPr>
            <a:r>
              <a:rPr b="0" i="0" lang="en-US" sz="2200" u="none" cap="none" strike="noStrike">
                <a:solidFill>
                  <a:srgbClr val="000000"/>
                </a:solidFill>
                <a:latin typeface="Prata"/>
                <a:ea typeface="Prata"/>
                <a:cs typeface="Prata"/>
                <a:sym typeface="Prata"/>
              </a:rPr>
              <a:t>Las tareas consisten en aplicar los conocimientos a tu idea de negocio.</a:t>
            </a:r>
            <a:endParaRPr b="0" i="0" sz="1400" u="none" cap="none" strike="noStrike">
              <a:solidFill>
                <a:srgbClr val="000000"/>
              </a:solidFill>
              <a:latin typeface="Arial"/>
              <a:ea typeface="Arial"/>
              <a:cs typeface="Arial"/>
              <a:sym typeface="Arial"/>
            </a:endParaRPr>
          </a:p>
          <a:p>
            <a:pPr indent="-342900" lvl="0" marL="342900" marR="0" rtl="0" algn="l">
              <a:lnSpc>
                <a:spcPct val="159045"/>
              </a:lnSpc>
              <a:spcBef>
                <a:spcPts val="0"/>
              </a:spcBef>
              <a:spcAft>
                <a:spcPts val="0"/>
              </a:spcAft>
              <a:buClr>
                <a:srgbClr val="000000"/>
              </a:buClr>
              <a:buSzPts val="2200"/>
              <a:buFont typeface="Arial"/>
              <a:buChar char="•"/>
            </a:pPr>
            <a:r>
              <a:rPr b="0" i="0" lang="en-US" sz="2200" u="none" cap="none" strike="noStrike">
                <a:solidFill>
                  <a:srgbClr val="000000"/>
                </a:solidFill>
                <a:latin typeface="Prata"/>
                <a:ea typeface="Prata"/>
                <a:cs typeface="Prata"/>
                <a:sym typeface="Prata"/>
              </a:rPr>
              <a:t>Los ejercicios sirven para practicar una habilidad concreta.</a:t>
            </a:r>
            <a:endParaRPr b="0" i="0" sz="1400" u="none" cap="none" strike="noStrike">
              <a:solidFill>
                <a:srgbClr val="000000"/>
              </a:solidFill>
              <a:latin typeface="Arial"/>
              <a:ea typeface="Arial"/>
              <a:cs typeface="Arial"/>
              <a:sym typeface="Arial"/>
            </a:endParaRPr>
          </a:p>
        </p:txBody>
      </p:sp>
      <p:sp>
        <p:nvSpPr>
          <p:cNvPr id="430" name="Google Shape;430;p29"/>
          <p:cNvSpPr/>
          <p:nvPr/>
        </p:nvSpPr>
        <p:spPr>
          <a:xfrm rot="10800000">
            <a:off x="2330512" y="2197460"/>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3"/>
          <p:cNvSpPr txBox="1"/>
          <p:nvPr/>
        </p:nvSpPr>
        <p:spPr>
          <a:xfrm>
            <a:off x="2320428" y="1720850"/>
            <a:ext cx="87729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Jóvenes emprendedores sostenibles</a:t>
            </a:r>
            <a:endParaRPr b="0" i="0" sz="1400" u="none" cap="none" strike="noStrike">
              <a:solidFill>
                <a:srgbClr val="000000"/>
              </a:solidFill>
              <a:latin typeface="Arial"/>
              <a:ea typeface="Arial"/>
              <a:cs typeface="Arial"/>
              <a:sym typeface="Arial"/>
            </a:endParaRPr>
          </a:p>
        </p:txBody>
      </p:sp>
      <p:sp>
        <p:nvSpPr>
          <p:cNvPr id="120" name="Google Shape;120;p3"/>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MÓDULOS SUSE</a:t>
            </a:r>
            <a:endParaRPr b="0" i="0" sz="1400" u="none" cap="none" strike="noStrike">
              <a:solidFill>
                <a:srgbClr val="000000"/>
              </a:solidFill>
              <a:latin typeface="Arial"/>
              <a:ea typeface="Arial"/>
              <a:cs typeface="Arial"/>
              <a:sym typeface="Arial"/>
            </a:endParaRPr>
          </a:p>
        </p:txBody>
      </p:sp>
      <p:sp>
        <p:nvSpPr>
          <p:cNvPr id="121" name="Google Shape;121;p3"/>
          <p:cNvSpPr txBox="1"/>
          <p:nvPr/>
        </p:nvSpPr>
        <p:spPr>
          <a:xfrm>
            <a:off x="3438828" y="295099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Introducción a los ODS</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1028700" y="2469577"/>
            <a:ext cx="2033588"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1229701" y="3987225"/>
            <a:ext cx="18369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1225229" y="5504878"/>
            <a:ext cx="1837058"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247478" y="7022528"/>
            <a:ext cx="1662409"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3438825" y="4563100"/>
            <a:ext cx="115845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Social Business Model Canvas y fijación de precios</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3438828" y="61211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 y Comunicación</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3438828" y="7638796"/>
            <a:ext cx="79110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Marketing digital y Redes Sociales</a:t>
            </a:r>
            <a:endParaRPr b="0" i="0" sz="1400" u="none" cap="none" strike="noStrike">
              <a:solidFill>
                <a:srgbClr val="000000"/>
              </a:solidFill>
              <a:latin typeface="Arial"/>
              <a:ea typeface="Arial"/>
              <a:cs typeface="Arial"/>
              <a:sym typeface="Arial"/>
            </a:endParaRPr>
          </a:p>
        </p:txBody>
      </p:sp>
      <p:sp>
        <p:nvSpPr>
          <p:cNvPr id="129" name="Google Shape;129;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36" name="Google Shape;436;p3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37" name="Google Shape;437;p30"/>
          <p:cNvSpPr/>
          <p:nvPr/>
        </p:nvSpPr>
        <p:spPr>
          <a:xfrm>
            <a:off x="-3015500" y="733425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38" name="Google Shape;438;p30"/>
          <p:cNvSpPr txBox="1"/>
          <p:nvPr/>
        </p:nvSpPr>
        <p:spPr>
          <a:xfrm>
            <a:off x="799328" y="1025110"/>
            <a:ext cx="10495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Tarea: STORYTELLING</a:t>
            </a:r>
            <a:endParaRPr b="0" i="0" sz="1400" u="none" cap="none" strike="noStrike">
              <a:solidFill>
                <a:srgbClr val="000000"/>
              </a:solidFill>
              <a:latin typeface="Arial"/>
              <a:ea typeface="Arial"/>
              <a:cs typeface="Arial"/>
              <a:sym typeface="Arial"/>
            </a:endParaRPr>
          </a:p>
        </p:txBody>
      </p:sp>
      <p:sp>
        <p:nvSpPr>
          <p:cNvPr id="439" name="Google Shape;439;p30"/>
          <p:cNvSpPr txBox="1"/>
          <p:nvPr/>
        </p:nvSpPr>
        <p:spPr>
          <a:xfrm rot="-5400000">
            <a:off x="-2668333"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Tarea 1 Comunicación</a:t>
            </a:r>
            <a:endParaRPr b="0" i="0" sz="1400" u="none" cap="none" strike="noStrike">
              <a:solidFill>
                <a:srgbClr val="000000"/>
              </a:solidFill>
              <a:latin typeface="Arial"/>
              <a:ea typeface="Arial"/>
              <a:cs typeface="Arial"/>
              <a:sym typeface="Arial"/>
            </a:endParaRPr>
          </a:p>
        </p:txBody>
      </p:sp>
      <p:sp>
        <p:nvSpPr>
          <p:cNvPr id="440" name="Google Shape;440;p30"/>
          <p:cNvSpPr txBox="1"/>
          <p:nvPr/>
        </p:nvSpPr>
        <p:spPr>
          <a:xfrm>
            <a:off x="1533650" y="2119625"/>
            <a:ext cx="6772200" cy="71112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Cada historia debe tener una estructura, la más común es la estructura de cuento popular. Cynthia Kurtz (2014), en </a:t>
            </a:r>
            <a:r>
              <a:rPr b="0" i="0" lang="en-US" sz="20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Working with Stories</a:t>
            </a:r>
            <a:r>
              <a:rPr b="0" i="0" lang="en-US" sz="2000" u="none" cap="none" strike="noStrike">
                <a:solidFill>
                  <a:srgbClr val="000000"/>
                </a:solidFill>
                <a:latin typeface="Playfair Display"/>
                <a:ea typeface="Playfair Display"/>
                <a:cs typeface="Playfair Display"/>
                <a:sym typeface="Playfair Display"/>
              </a:rPr>
              <a:t> propone lo siguiente: </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Contexto - presentación del escenario y los personajes, explicación del estado de las cosas,</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Punto de inflexión: el dilema, el problema o el acontecimiento inicial que pone en marcha la historia, </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Acción - cómo responden las personas de la historia al dilema o problema,</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Reversión - complicaciones, nuevas dificultades, retos, cosas que van mal,</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Resolución - el desenlace de la historia y las reacciones ante él. </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441" name="Google Shape;441;p30"/>
          <p:cNvSpPr txBox="1"/>
          <p:nvPr/>
        </p:nvSpPr>
        <p:spPr>
          <a:xfrm>
            <a:off x="8755322" y="2111522"/>
            <a:ext cx="6270300" cy="76347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El storytelling es una forma poderosa de conectar con tus clientes (potenciales), inversores y/o simpatizantes, si ya tienes una idea de negocio puedes utilizar la práctica siguiente para elaborar la historia de tu empresa. Si aún no tienes una idea clara, quizá quieras elaborar la historia de tu viaje para convertirte en empresario, o quizá contar la historia de un familiar o amigo, o de tus antepasados. </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Respondiendo a las 5 preguntas se harán visibles los contornos de la historia de tu negocio/viaje. Cómo lo comuniques depende de ti, pero hagas lo que hagas asegúrate de que aporta significado y sentido a tu idea de negocio. </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442" name="Google Shape;442;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67" l="-14263" r="-3277" t="-161026"/>
            </a:stretch>
          </a:blipFill>
          <a:ln>
            <a:noFill/>
          </a:ln>
        </p:spPr>
      </p:sp>
      <p:sp>
        <p:nvSpPr>
          <p:cNvPr id="443" name="Google Shape;443;p30"/>
          <p:cNvSpPr txBox="1"/>
          <p:nvPr/>
        </p:nvSpPr>
        <p:spPr>
          <a:xfrm>
            <a:off x="1779807" y="8783247"/>
            <a:ext cx="6772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https://www.workingwithstories.org/WorkingWithStoriesThirdEdition_Web.pdf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49" name="Google Shape;449;p3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0" name="Google Shape;450;p3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1" name="Google Shape;451;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graphicFrame>
        <p:nvGraphicFramePr>
          <p:cNvPr id="452" name="Google Shape;452;p31"/>
          <p:cNvGraphicFramePr/>
          <p:nvPr/>
        </p:nvGraphicFramePr>
        <p:xfrm>
          <a:off x="7589580" y="2052654"/>
          <a:ext cx="3000000" cy="3000000"/>
        </p:xfrm>
        <a:graphic>
          <a:graphicData uri="http://schemas.openxmlformats.org/drawingml/2006/table">
            <a:tbl>
              <a:tblPr>
                <a:noFill/>
                <a:tableStyleId>{6B2E0446-CBAF-42B1-8AE0-C22C38213389}</a:tableStyleId>
              </a:tblPr>
              <a:tblGrid>
                <a:gridCol w="4279050"/>
                <a:gridCol w="4015550"/>
              </a:tblGrid>
              <a:tr h="14729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729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729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29355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18455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453" name="Google Shape;453;p31"/>
          <p:cNvSpPr txBox="1"/>
          <p:nvPr/>
        </p:nvSpPr>
        <p:spPr>
          <a:xfrm>
            <a:off x="-1066300" y="897489"/>
            <a:ext cx="123579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Tarea: STORYTELLING</a:t>
            </a:r>
            <a:endParaRPr b="0" i="0" sz="1400" u="none" cap="none" strike="noStrike">
              <a:solidFill>
                <a:srgbClr val="000000"/>
              </a:solidFill>
              <a:latin typeface="Arial"/>
              <a:ea typeface="Arial"/>
              <a:cs typeface="Arial"/>
              <a:sym typeface="Arial"/>
            </a:endParaRPr>
          </a:p>
        </p:txBody>
      </p:sp>
      <p:sp>
        <p:nvSpPr>
          <p:cNvPr id="454" name="Google Shape;454;p31"/>
          <p:cNvSpPr txBox="1"/>
          <p:nvPr/>
        </p:nvSpPr>
        <p:spPr>
          <a:xfrm rot="-5400000">
            <a:off x="-2723550"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Tarea 1 Comunicación</a:t>
            </a:r>
            <a:endParaRPr b="0" i="0" sz="1400" u="none" cap="none" strike="noStrike">
              <a:solidFill>
                <a:srgbClr val="000000"/>
              </a:solidFill>
              <a:latin typeface="Arial"/>
              <a:ea typeface="Arial"/>
              <a:cs typeface="Arial"/>
              <a:sym typeface="Arial"/>
            </a:endParaRPr>
          </a:p>
        </p:txBody>
      </p:sp>
      <p:sp>
        <p:nvSpPr>
          <p:cNvPr id="455" name="Google Shape;455;p31"/>
          <p:cNvSpPr txBox="1"/>
          <p:nvPr/>
        </p:nvSpPr>
        <p:spPr>
          <a:xfrm>
            <a:off x="1557245" y="2242959"/>
            <a:ext cx="5757900" cy="65880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El más común es el esqueleto de 5 partes (similar a la estructura de la historia popular antes mencionada):</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Apertura (escenario) - Todos los días……..</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Acción ascendente (tema, estado deseado) - Pero un día….</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Clímax (cambio) - Hasta que por fin…..</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Acción de caída (transformación real) - Por eso ……..</a:t>
            </a:r>
            <a:endParaRPr b="0" i="0" sz="14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Final (conclusión, comprensión, estado deseado alcanzado) - Y por eso…. </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456" name="Google Shape;456;p31"/>
          <p:cNvSpPr txBox="1"/>
          <p:nvPr/>
        </p:nvSpPr>
        <p:spPr>
          <a:xfrm>
            <a:off x="7672525" y="2242950"/>
            <a:ext cx="4218900" cy="11691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461" u="none" cap="none" strike="noStrike">
                <a:solidFill>
                  <a:srgbClr val="000000"/>
                </a:solidFill>
                <a:latin typeface="Playfair Display"/>
                <a:ea typeface="Playfair Display"/>
                <a:cs typeface="Playfair Display"/>
                <a:sym typeface="Playfair Display"/>
              </a:rPr>
              <a:t>Apertura: </a:t>
            </a:r>
            <a:r>
              <a:rPr b="0" i="0" lang="en-US" sz="1461" u="none" cap="none" strike="noStrike">
                <a:solidFill>
                  <a:srgbClr val="000000"/>
                </a:solidFill>
                <a:latin typeface="Playfair Display"/>
                <a:ea typeface="Playfair Display"/>
                <a:cs typeface="Playfair Display"/>
                <a:sym typeface="Playfair Display"/>
              </a:rPr>
              <a:t>presentación del escenario y los personajes, explicación del estado de la cuestión</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Todos los días........</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Érase una vez…..</a:t>
            </a:r>
            <a:endParaRPr b="0" i="0" sz="1400" u="none" cap="none" strike="noStrike">
              <a:solidFill>
                <a:srgbClr val="000000"/>
              </a:solidFill>
              <a:latin typeface="Arial"/>
              <a:ea typeface="Arial"/>
              <a:cs typeface="Arial"/>
              <a:sym typeface="Arial"/>
            </a:endParaRPr>
          </a:p>
        </p:txBody>
      </p:sp>
      <p:sp>
        <p:nvSpPr>
          <p:cNvPr id="457" name="Google Shape;457;p31"/>
          <p:cNvSpPr txBox="1"/>
          <p:nvPr/>
        </p:nvSpPr>
        <p:spPr>
          <a:xfrm>
            <a:off x="7589575" y="3525550"/>
            <a:ext cx="4384800" cy="17988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461" u="none" cap="none" strike="noStrike">
                <a:solidFill>
                  <a:srgbClr val="000000"/>
                </a:solidFill>
                <a:latin typeface="Playfair Display"/>
                <a:ea typeface="Playfair Display"/>
                <a:cs typeface="Playfair Display"/>
                <a:sym typeface="Playfair Display"/>
              </a:rPr>
              <a:t>Acción ascendente: </a:t>
            </a:r>
            <a:r>
              <a:rPr b="0" i="0" lang="en-US" sz="1461" u="none" cap="none" strike="noStrike">
                <a:solidFill>
                  <a:srgbClr val="000000"/>
                </a:solidFill>
                <a:latin typeface="Playfair Display"/>
                <a:ea typeface="Playfair Display"/>
                <a:cs typeface="Playfair Display"/>
                <a:sym typeface="Playfair Display"/>
              </a:rPr>
              <a:t>el dilema o problema o acontecimiento iniciador que pone en marcha la historia.</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Pero un día....</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Y entonces....</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t/>
            </a:r>
            <a:endParaRPr b="0" i="0" sz="1461" u="none" cap="none" strike="noStrike">
              <a:solidFill>
                <a:srgbClr val="000000"/>
              </a:solidFill>
              <a:latin typeface="Playfair Display"/>
              <a:ea typeface="Playfair Display"/>
              <a:cs typeface="Playfair Display"/>
              <a:sym typeface="Playfair Display"/>
            </a:endParaRPr>
          </a:p>
        </p:txBody>
      </p:sp>
      <p:sp>
        <p:nvSpPr>
          <p:cNvPr id="458" name="Google Shape;458;p31"/>
          <p:cNvSpPr txBox="1"/>
          <p:nvPr/>
        </p:nvSpPr>
        <p:spPr>
          <a:xfrm>
            <a:off x="7831700" y="5158763"/>
            <a:ext cx="3707100" cy="14841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461" u="none" cap="none" strike="noStrike">
                <a:solidFill>
                  <a:srgbClr val="000000"/>
                </a:solidFill>
                <a:latin typeface="Playfair Display"/>
                <a:ea typeface="Playfair Display"/>
                <a:cs typeface="Playfair Display"/>
                <a:sym typeface="Playfair Display"/>
              </a:rPr>
              <a:t>Clímax/Cambio: </a:t>
            </a:r>
            <a:r>
              <a:rPr b="0" i="0" lang="en-US" sz="1461" u="none" cap="none" strike="noStrike">
                <a:solidFill>
                  <a:srgbClr val="000000"/>
                </a:solidFill>
                <a:latin typeface="Playfair Display"/>
                <a:ea typeface="Playfair Display"/>
                <a:cs typeface="Playfair Display"/>
                <a:sym typeface="Playfair Display"/>
              </a:rPr>
              <a:t>cómo responden las personas de la historia al dilema o problema</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Hasta que finalmente ....</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La situación se estaba volviendo....</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t/>
            </a:r>
            <a:endParaRPr b="0" i="0" sz="1461" u="none" cap="none" strike="noStrike">
              <a:solidFill>
                <a:srgbClr val="000000"/>
              </a:solidFill>
              <a:latin typeface="Playfair Display"/>
              <a:ea typeface="Playfair Display"/>
              <a:cs typeface="Playfair Display"/>
              <a:sym typeface="Playfair Display"/>
            </a:endParaRPr>
          </a:p>
        </p:txBody>
      </p:sp>
      <p:sp>
        <p:nvSpPr>
          <p:cNvPr id="459" name="Google Shape;459;p31"/>
          <p:cNvSpPr txBox="1"/>
          <p:nvPr/>
        </p:nvSpPr>
        <p:spPr>
          <a:xfrm>
            <a:off x="7831712" y="6549275"/>
            <a:ext cx="3822900" cy="14841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461" u="none" cap="none" strike="noStrike">
                <a:solidFill>
                  <a:srgbClr val="000000"/>
                </a:solidFill>
                <a:latin typeface="Playfair Display"/>
                <a:ea typeface="Playfair Display"/>
                <a:cs typeface="Playfair Display"/>
                <a:sym typeface="Playfair Display"/>
              </a:rPr>
              <a:t>Acción descendente: </a:t>
            </a:r>
            <a:r>
              <a:rPr b="0" i="0" lang="en-US" sz="1461" u="none" cap="none" strike="noStrike">
                <a:solidFill>
                  <a:srgbClr val="000000"/>
                </a:solidFill>
                <a:latin typeface="Playfair Display"/>
                <a:ea typeface="Playfair Display"/>
                <a:cs typeface="Playfair Display"/>
                <a:sym typeface="Playfair Display"/>
              </a:rPr>
              <a:t>cómo resolvieron el dilema o problema las personas de la historia</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Entonces las cosas cambiaron....</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Por eso....</a:t>
            </a:r>
            <a:endParaRPr b="0" i="0" sz="1461"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t/>
            </a:r>
            <a:endParaRPr b="0" i="0" sz="1461" u="none" cap="none" strike="noStrike">
              <a:solidFill>
                <a:srgbClr val="000000"/>
              </a:solidFill>
              <a:latin typeface="Playfair Display"/>
              <a:ea typeface="Playfair Display"/>
              <a:cs typeface="Playfair Display"/>
              <a:sym typeface="Playfair Display"/>
            </a:endParaRPr>
          </a:p>
        </p:txBody>
      </p:sp>
      <p:sp>
        <p:nvSpPr>
          <p:cNvPr id="460" name="Google Shape;460;p31"/>
          <p:cNvSpPr txBox="1"/>
          <p:nvPr/>
        </p:nvSpPr>
        <p:spPr>
          <a:xfrm>
            <a:off x="8078907" y="7950576"/>
            <a:ext cx="3212700" cy="11691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461" u="none" cap="none" strike="noStrike">
                <a:solidFill>
                  <a:srgbClr val="000000"/>
                </a:solidFill>
                <a:latin typeface="Playfair Display"/>
                <a:ea typeface="Playfair Display"/>
                <a:cs typeface="Playfair Display"/>
                <a:sym typeface="Playfair Display"/>
              </a:rPr>
              <a:t>FEnding:</a:t>
            </a:r>
            <a:r>
              <a:rPr b="0" i="0" lang="en-US" sz="1461" u="none" cap="none" strike="noStrike">
                <a:solidFill>
                  <a:srgbClr val="000000"/>
                </a:solidFill>
                <a:latin typeface="Playfair Display"/>
                <a:ea typeface="Playfair Display"/>
                <a:cs typeface="Playfair Display"/>
                <a:sym typeface="Playfair Display"/>
              </a:rPr>
              <a:t> the outcome of the story and reactions to it</a:t>
            </a:r>
            <a:endParaRPr b="0" i="0" sz="1400" u="none" cap="none" strike="noStrike">
              <a:solidFill>
                <a:srgbClr val="000000"/>
              </a:solidFill>
              <a:latin typeface="Arial"/>
              <a:ea typeface="Arial"/>
              <a:cs typeface="Arial"/>
              <a:sym typeface="Arial"/>
            </a:endParaRPr>
          </a:p>
          <a:p>
            <a:pPr indent="0" lvl="0" marL="0" marR="0" rtl="0" algn="ctr">
              <a:lnSpc>
                <a:spcPct val="139972"/>
              </a:lnSpc>
              <a:spcBef>
                <a:spcPts val="0"/>
              </a:spcBef>
              <a:spcAft>
                <a:spcPts val="0"/>
              </a:spcAft>
              <a:buClr>
                <a:srgbClr val="000000"/>
              </a:buClr>
              <a:buSzPts val="1461"/>
              <a:buFont typeface="Arial"/>
              <a:buNone/>
            </a:pPr>
            <a:r>
              <a:rPr b="0" i="0" lang="en-US" sz="1461" u="none" cap="none" strike="noStrike">
                <a:solidFill>
                  <a:srgbClr val="000000"/>
                </a:solidFill>
                <a:latin typeface="Playfair Display"/>
                <a:ea typeface="Playfair Display"/>
                <a:cs typeface="Playfair Display"/>
                <a:sym typeface="Playfair Display"/>
              </a:rPr>
              <a:t>- And that is why….</a:t>
            </a:r>
            <a:endParaRPr b="0" i="0" sz="1400" u="none" cap="none" strike="noStrike">
              <a:solidFill>
                <a:srgbClr val="000000"/>
              </a:solidFill>
              <a:latin typeface="Arial"/>
              <a:ea typeface="Arial"/>
              <a:cs typeface="Arial"/>
              <a:sym typeface="Arial"/>
            </a:endParaRPr>
          </a:p>
          <a:p>
            <a:pPr indent="0" lvl="0" marL="0" marR="0" rtl="0" algn="ctr">
              <a:lnSpc>
                <a:spcPct val="139972"/>
              </a:lnSpc>
              <a:spcBef>
                <a:spcPts val="0"/>
              </a:spcBef>
              <a:spcAft>
                <a:spcPts val="0"/>
              </a:spcAft>
              <a:buClr>
                <a:srgbClr val="000000"/>
              </a:buClr>
              <a:buSzPts val="1461"/>
              <a:buFont typeface="Arial"/>
              <a:buNone/>
            </a:pPr>
            <a:r>
              <a:t/>
            </a:r>
            <a:endParaRPr b="0" i="0" sz="146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3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7" name="Google Shape;467;p3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8" name="Google Shape;468;p32"/>
          <p:cNvSpPr txBox="1"/>
          <p:nvPr/>
        </p:nvSpPr>
        <p:spPr>
          <a:xfrm>
            <a:off x="168725" y="859239"/>
            <a:ext cx="148914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Tarea: DEFINE TU NETWORK ACTUAL</a:t>
            </a:r>
            <a:endParaRPr b="0" i="0" sz="1400" u="none" cap="none" strike="noStrike">
              <a:solidFill>
                <a:srgbClr val="000000"/>
              </a:solidFill>
              <a:latin typeface="Arial"/>
              <a:ea typeface="Arial"/>
              <a:cs typeface="Arial"/>
              <a:sym typeface="Arial"/>
            </a:endParaRPr>
          </a:p>
        </p:txBody>
      </p:sp>
      <p:sp>
        <p:nvSpPr>
          <p:cNvPr id="469" name="Google Shape;469;p32"/>
          <p:cNvSpPr txBox="1"/>
          <p:nvPr/>
        </p:nvSpPr>
        <p:spPr>
          <a:xfrm rot="-5400000">
            <a:off x="-2744533"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Tarea 2 Networking</a:t>
            </a:r>
            <a:endParaRPr b="0" i="0" sz="1400" u="none" cap="none" strike="noStrike">
              <a:solidFill>
                <a:srgbClr val="000000"/>
              </a:solidFill>
              <a:latin typeface="Arial"/>
              <a:ea typeface="Arial"/>
              <a:cs typeface="Arial"/>
              <a:sym typeface="Arial"/>
            </a:endParaRPr>
          </a:p>
        </p:txBody>
      </p:sp>
      <p:sp>
        <p:nvSpPr>
          <p:cNvPr id="470" name="Google Shape;470;p32"/>
          <p:cNvSpPr txBox="1"/>
          <p:nvPr/>
        </p:nvSpPr>
        <p:spPr>
          <a:xfrm>
            <a:off x="1881329" y="2304970"/>
            <a:ext cx="14297400" cy="5304600"/>
          </a:xfrm>
          <a:prstGeom prst="rect">
            <a:avLst/>
          </a:prstGeom>
          <a:noFill/>
          <a:ln>
            <a:noFill/>
          </a:ln>
        </p:spPr>
        <p:txBody>
          <a:bodyPr anchorCtr="0" anchor="t" bIns="0" lIns="0" spcFirstLastPara="1" rIns="0" wrap="square" tIns="0">
            <a:spAutoFit/>
          </a:bodyPr>
          <a:lstStyle/>
          <a:p>
            <a:pPr indent="0" lvl="0" marL="0" marR="0" rtl="0" algn="just">
              <a:lnSpc>
                <a:spcPct val="168090"/>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Como emprendedor social, conoces a mucha gente a diario. Dedicar tiempo a identificar quiénes son los que encabezan tu network y cuál es tu forma preferida de networking puede darte una idea de dónde están tus puntos fuertes y débiles en tu estilo de networking. </a:t>
            </a:r>
            <a:endParaRPr b="0" i="0" sz="1400" u="none" cap="none" strike="noStrike">
              <a:solidFill>
                <a:srgbClr val="000000"/>
              </a:solidFill>
              <a:latin typeface="Arial"/>
              <a:ea typeface="Arial"/>
              <a:cs typeface="Arial"/>
              <a:sym typeface="Arial"/>
            </a:endParaRPr>
          </a:p>
          <a:p>
            <a:pPr indent="0" lvl="0" marL="0" marR="0" rtl="0" algn="just">
              <a:lnSpc>
                <a:spcPct val="160363"/>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224077" lvl="1" marL="448155" marR="0" rtl="0" algn="just">
              <a:lnSpc>
                <a:spcPct val="160363"/>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¿Cómo te relacionas más a menudo? ¿Es en reuniones sociales formales o informales? ¿Puedes identificar tus 3 conexiones de networking más fuertes?</a:t>
            </a:r>
            <a:endParaRPr b="0" i="0" sz="1400" u="none" cap="none" strike="noStrike">
              <a:solidFill>
                <a:srgbClr val="000000"/>
              </a:solidFill>
              <a:latin typeface="Arial"/>
              <a:ea typeface="Arial"/>
              <a:cs typeface="Arial"/>
              <a:sym typeface="Arial"/>
            </a:endParaRPr>
          </a:p>
          <a:p>
            <a:pPr indent="-224077" lvl="1" marL="448155" marR="0" rtl="0" algn="just">
              <a:lnSpc>
                <a:spcPct val="160363"/>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¿De qué maneras puedes prepararte para un acto de networking? Piensa en varias formas de romper el hielo para iniciar una conversación.</a:t>
            </a:r>
            <a:endParaRPr b="0" i="0" sz="1400" u="none" cap="none" strike="noStrike">
              <a:solidFill>
                <a:srgbClr val="000000"/>
              </a:solidFill>
              <a:latin typeface="Arial"/>
              <a:ea typeface="Arial"/>
              <a:cs typeface="Arial"/>
              <a:sym typeface="Arial"/>
            </a:endParaRPr>
          </a:p>
          <a:p>
            <a:pPr indent="0" lvl="0" marL="0" marR="0" rtl="0" algn="l">
              <a:lnSpc>
                <a:spcPct val="160363"/>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60363"/>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471" name="Google Shape;471;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77" name="Google Shape;477;p3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8" name="Google Shape;478;p3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9" name="Google Shape;479;p33"/>
          <p:cNvSpPr txBox="1"/>
          <p:nvPr/>
        </p:nvSpPr>
        <p:spPr>
          <a:xfrm>
            <a:off x="-1421421" y="783898"/>
            <a:ext cx="160344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Ejercicios: ESCUCHA ACTIVA</a:t>
            </a:r>
            <a:endParaRPr b="0" i="0" sz="1400" u="none" cap="none" strike="noStrike">
              <a:solidFill>
                <a:srgbClr val="000000"/>
              </a:solidFill>
              <a:latin typeface="Arial"/>
              <a:ea typeface="Arial"/>
              <a:cs typeface="Arial"/>
              <a:sym typeface="Arial"/>
            </a:endParaRPr>
          </a:p>
        </p:txBody>
      </p:sp>
      <p:sp>
        <p:nvSpPr>
          <p:cNvPr id="480" name="Google Shape;480;p33"/>
          <p:cNvSpPr txBox="1"/>
          <p:nvPr/>
        </p:nvSpPr>
        <p:spPr>
          <a:xfrm rot="-5400000">
            <a:off x="-2799750"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Ejercicio 1 Comunicación</a:t>
            </a:r>
            <a:endParaRPr b="0" i="0" sz="1400" u="none" cap="none" strike="noStrike">
              <a:solidFill>
                <a:srgbClr val="000000"/>
              </a:solidFill>
              <a:latin typeface="Arial"/>
              <a:ea typeface="Arial"/>
              <a:cs typeface="Arial"/>
              <a:sym typeface="Arial"/>
            </a:endParaRPr>
          </a:p>
        </p:txBody>
      </p:sp>
      <p:sp>
        <p:nvSpPr>
          <p:cNvPr id="481" name="Google Shape;481;p33"/>
          <p:cNvSpPr txBox="1"/>
          <p:nvPr/>
        </p:nvSpPr>
        <p:spPr>
          <a:xfrm>
            <a:off x="1600201" y="1866900"/>
            <a:ext cx="14578500" cy="68805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Ser capaz de comunicarse eficazmente empieza por saber escuchar, y lo que es más importante, por escuchar activamente. Te mantiene comprometido con tu interlocutor de forma positiva. También hace que la otra persona se sienta escuchada y valorada. Esta habilidad es la base de una conversación fructífera en cualquier entorno - ya sea en el trabajo, en casa o en situaciones sociales. </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Para esta práctica necesitarás implicar a 2 personas más, lo cual tiene sentido, practicar la comunicación contigo mismo no es muy eficaz. </a:t>
            </a:r>
            <a:endParaRPr b="0" i="0" sz="14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Esta práctica ayuda a reflexionar sobre una cuestión y a generar tus propias soluciones utilizando principios sencillos de escucha activa. A menudo, cuando reflexionamos y debatimos, tendemos a centrarnos en varias personas y preguntas a la vez, desplazando nuestra atención y enfoque. Mientras tanto, cuando escuchamos a los demás, tendemos a hacerlo de un modo orientado a la discusión, pensando en “qué diré a continuación”, en lugar de escuchar al otro con plena presencia y atención. </a:t>
            </a:r>
            <a:endParaRPr b="0" i="0" sz="1400" u="none" cap="none" strike="noStrike">
              <a:solidFill>
                <a:srgbClr val="000000"/>
              </a:solidFill>
              <a:latin typeface="Arial"/>
              <a:ea typeface="Arial"/>
              <a:cs typeface="Arial"/>
              <a:sym typeface="Arial"/>
            </a:endParaRPr>
          </a:p>
        </p:txBody>
      </p:sp>
      <p:sp>
        <p:nvSpPr>
          <p:cNvPr id="482" name="Google Shape;482;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8" name="Google Shape;488;p3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89" name="Google Shape;489;p34"/>
          <p:cNvSpPr/>
          <p:nvPr/>
        </p:nvSpPr>
        <p:spPr>
          <a:xfrm>
            <a:off x="-24941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0" name="Google Shape;490;p34"/>
          <p:cNvSpPr txBox="1"/>
          <p:nvPr/>
        </p:nvSpPr>
        <p:spPr>
          <a:xfrm>
            <a:off x="-1421421" y="783898"/>
            <a:ext cx="16034400" cy="304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Ejercicios: ESCUCHA ACTIVA</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5200"/>
              <a:buFont typeface="Arial"/>
              <a:buNone/>
            </a:pPr>
            <a:r>
              <a:t/>
            </a:r>
            <a:endParaRPr b="0" i="0" sz="5200" u="none" cap="none" strike="noStrike">
              <a:solidFill>
                <a:srgbClr val="000000"/>
              </a:solidFill>
              <a:latin typeface="Playfair Display"/>
              <a:ea typeface="Playfair Display"/>
              <a:cs typeface="Playfair Display"/>
              <a:sym typeface="Playfair Display"/>
            </a:endParaRPr>
          </a:p>
          <a:p>
            <a:pPr indent="0" lvl="0" marL="0" marR="0" rtl="0" algn="ctr">
              <a:lnSpc>
                <a:spcPct val="118461"/>
              </a:lnSpc>
              <a:spcBef>
                <a:spcPts val="0"/>
              </a:spcBef>
              <a:spcAft>
                <a:spcPts val="0"/>
              </a:spcAft>
              <a:buClr>
                <a:srgbClr val="000000"/>
              </a:buClr>
              <a:buSzPts val="5200"/>
              <a:buFont typeface="Arial"/>
              <a:buNone/>
            </a:pPr>
            <a:r>
              <a:t/>
            </a:r>
            <a:endParaRPr b="0" i="0" sz="5200" u="none" cap="none" strike="noStrike">
              <a:solidFill>
                <a:srgbClr val="000000"/>
              </a:solidFill>
              <a:latin typeface="Playfair Display"/>
              <a:ea typeface="Playfair Display"/>
              <a:cs typeface="Playfair Display"/>
              <a:sym typeface="Playfair Display"/>
            </a:endParaRPr>
          </a:p>
        </p:txBody>
      </p:sp>
      <p:sp>
        <p:nvSpPr>
          <p:cNvPr id="491" name="Google Shape;491;p34"/>
          <p:cNvSpPr txBox="1"/>
          <p:nvPr/>
        </p:nvSpPr>
        <p:spPr>
          <a:xfrm>
            <a:off x="1530674" y="1714500"/>
            <a:ext cx="14297400" cy="101514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Como se ha dicho antes, hay 3 participantes, cada uno con un papel diferente: </a:t>
            </a:r>
            <a:endParaRPr b="0" i="0" sz="1400" u="none" cap="none" strike="noStrike">
              <a:solidFill>
                <a:srgbClr val="000000"/>
              </a:solidFill>
              <a:latin typeface="Arial"/>
              <a:ea typeface="Arial"/>
              <a:cs typeface="Arial"/>
              <a:sym typeface="Arial"/>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El sujeto: El papel del sujeto es explorar la cuestión o el problema desde su perspectiva personal. La persona que desempeña este papel debe tener en cuenta lo siguiente: permite que el foco de atención se centre en ti, y deja que tu reflexión fluya de forma natural, guiándote por el oyente activo.</a:t>
            </a:r>
            <a:endParaRPr b="0" i="0" sz="2200" u="none" cap="none" strike="noStrike">
              <a:solidFill>
                <a:srgbClr val="000000"/>
              </a:solidFill>
              <a:latin typeface="Playfair Display"/>
              <a:ea typeface="Playfair Display"/>
              <a:cs typeface="Playfair Display"/>
              <a:sym typeface="Playfair Display"/>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El oyente activo: El papel del oyente activo consiste en escuchar con plena presencia y concentración. Escuchar prestando atención , ser curioso, observar, parafrasear lo que oye y guiar al sujeto con preguntas abiertas. Esta persona debe tener en cuenta: hacer preguntas abiertas para apoyar la reflexión del sujeto; no ofrecer consejos; escuchar prestando atención.</a:t>
            </a:r>
            <a:endParaRPr b="0" i="0" sz="2200" u="none" cap="none" strike="noStrike">
              <a:solidFill>
                <a:srgbClr val="000000"/>
              </a:solidFill>
              <a:latin typeface="Playfair Display"/>
              <a:ea typeface="Playfair Display"/>
              <a:cs typeface="Playfair Display"/>
              <a:sym typeface="Playfair Display"/>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El observador: El papel del observador consiste en observar el proceso sin hablar. Hacer observaciones desde una perspectiva externa, ver y oír cosas que el oyente y el sujeto pueden no ver. Esta persona debe tener en cuenta lo siguiente: permanecer en silencio durante todo el proceso; observar y tomar notas sobre lo que ve y oye; cuando el sujeto termine, compartir las observaciones con los demás.</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93181"/>
              </a:lnSpc>
              <a:spcBef>
                <a:spcPts val="0"/>
              </a:spcBef>
              <a:spcAft>
                <a:spcPts val="0"/>
              </a:spcAft>
              <a:buClr>
                <a:srgbClr val="000000"/>
              </a:buClr>
              <a:buSzPts val="2200"/>
              <a:buFont typeface="Arial"/>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492" name="Google Shape;492;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493" name="Google Shape;493;p34"/>
          <p:cNvSpPr txBox="1"/>
          <p:nvPr/>
        </p:nvSpPr>
        <p:spPr>
          <a:xfrm rot="-5400000">
            <a:off x="-2799750"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Ejercicio 1 Comunicación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99" name="Google Shape;499;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00" name="Google Shape;500;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01" name="Google Shape;501;p35"/>
          <p:cNvSpPr txBox="1"/>
          <p:nvPr/>
        </p:nvSpPr>
        <p:spPr>
          <a:xfrm>
            <a:off x="-2023146" y="637498"/>
            <a:ext cx="160344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Ejercicios: ESCUCHA ACTIVA</a:t>
            </a:r>
            <a:endParaRPr b="0" i="0" sz="1400" u="none" cap="none" strike="noStrike">
              <a:solidFill>
                <a:srgbClr val="000000"/>
              </a:solidFill>
              <a:latin typeface="Arial"/>
              <a:ea typeface="Arial"/>
              <a:cs typeface="Arial"/>
              <a:sym typeface="Arial"/>
            </a:endParaRPr>
          </a:p>
        </p:txBody>
      </p:sp>
      <p:sp>
        <p:nvSpPr>
          <p:cNvPr id="502" name="Google Shape;502;p35"/>
          <p:cNvSpPr txBox="1"/>
          <p:nvPr/>
        </p:nvSpPr>
        <p:spPr>
          <a:xfrm>
            <a:off x="1565843" y="1638300"/>
            <a:ext cx="14297400" cy="23013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A continuación, establece la pregunta o el problema, esto es lo que cada sujeto explorará y sobre lo que reflexionará. Puede ser una pregunta común para los 3 (por ejemplo, “¿Cuáles son las mayores barreras para el cambio en mi trabajo y cómo puedo trabajar para superarlas?”) o cada sujeto puede establecer su propia pregunta o problema (por ejemplo, elige un reto en el lugar de trabajo con el que estés lidiando actualmente). </a:t>
            </a:r>
            <a:endParaRPr b="0" i="0" sz="2200" u="none" cap="none" strike="noStrike">
              <a:solidFill>
                <a:srgbClr val="000000"/>
              </a:solidFill>
              <a:latin typeface="Playfair Display"/>
              <a:ea typeface="Playfair Display"/>
              <a:cs typeface="Playfair Display"/>
              <a:sym typeface="Playfair Display"/>
            </a:endParaRPr>
          </a:p>
        </p:txBody>
      </p:sp>
      <p:sp>
        <p:nvSpPr>
          <p:cNvPr id="503" name="Google Shape;503;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504" name="Google Shape;504;p35"/>
          <p:cNvSpPr txBox="1"/>
          <p:nvPr/>
        </p:nvSpPr>
        <p:spPr>
          <a:xfrm rot="-5400000">
            <a:off x="-2744533"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Ejercicio 1 Comunicación</a:t>
            </a:r>
            <a:endParaRPr b="0" i="0" sz="1400" u="none" cap="none" strike="noStrike">
              <a:solidFill>
                <a:srgbClr val="000000"/>
              </a:solidFill>
              <a:latin typeface="Arial"/>
              <a:ea typeface="Arial"/>
              <a:cs typeface="Arial"/>
              <a:sym typeface="Arial"/>
            </a:endParaRPr>
          </a:p>
        </p:txBody>
      </p:sp>
      <p:sp>
        <p:nvSpPr>
          <p:cNvPr id="505" name="Google Shape;505;p35"/>
          <p:cNvSpPr txBox="1"/>
          <p:nvPr/>
        </p:nvSpPr>
        <p:spPr>
          <a:xfrm>
            <a:off x="1496392" y="4140000"/>
            <a:ext cx="14436300" cy="4917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Normalmente hay 3 rondas, para que cada participante experimente cada uno de los papeles y aprenda de ello. Cada ronda debe durar unos 15 minutos. Una vez que hayas terminado, discute cuestiones como :</a:t>
            </a:r>
            <a:endParaRPr b="0" i="0" sz="2200" u="none" cap="none" strike="noStrike">
              <a:solidFill>
                <a:srgbClr val="000000"/>
              </a:solidFill>
              <a:latin typeface="Playfair Display"/>
              <a:ea typeface="Playfair Display"/>
              <a:cs typeface="Playfair Display"/>
              <a:sym typeface="Playfair Display"/>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¿Qué me pasó durante el ejercicio?</a:t>
            </a:r>
            <a:endParaRPr b="0" i="0" sz="2200" u="none" cap="none" strike="noStrike">
              <a:solidFill>
                <a:srgbClr val="000000"/>
              </a:solidFill>
              <a:latin typeface="Playfair Display"/>
              <a:ea typeface="Playfair Display"/>
              <a:cs typeface="Playfair Display"/>
              <a:sym typeface="Playfair Display"/>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¿Qué sentí al ser el observador?</a:t>
            </a:r>
            <a:endParaRPr b="0" i="0" sz="2200" u="none" cap="none" strike="noStrike">
              <a:solidFill>
                <a:srgbClr val="000000"/>
              </a:solidFill>
              <a:latin typeface="Playfair Display"/>
              <a:ea typeface="Playfair Display"/>
              <a:cs typeface="Playfair Display"/>
              <a:sym typeface="Playfair Display"/>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¿Qué sentí al ser el sujeto?</a:t>
            </a:r>
            <a:endParaRPr b="0" i="0" sz="2200" u="none" cap="none" strike="noStrike">
              <a:solidFill>
                <a:srgbClr val="000000"/>
              </a:solidFill>
              <a:latin typeface="Playfair Display"/>
              <a:ea typeface="Playfair Display"/>
              <a:cs typeface="Playfair Display"/>
              <a:sym typeface="Playfair Display"/>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¿Qué sentí al ser el oyente activo?</a:t>
            </a:r>
            <a:endParaRPr b="0" i="0" sz="2200" u="none" cap="none" strike="noStrike">
              <a:solidFill>
                <a:srgbClr val="000000"/>
              </a:solidFill>
              <a:latin typeface="Playfair Display"/>
              <a:ea typeface="Playfair Display"/>
              <a:cs typeface="Playfair Display"/>
              <a:sym typeface="Playfair Display"/>
            </a:endParaRPr>
          </a:p>
          <a:p>
            <a:pPr indent="-234870" lvl="1" marL="469743"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¿Qué he aprendido sobre mí mismo?</a:t>
            </a:r>
            <a:endParaRPr b="0" i="0" sz="2200" u="none" cap="none" strike="noStrike">
              <a:solidFill>
                <a:srgbClr val="000000"/>
              </a:solidFill>
              <a:latin typeface="Playfair Display"/>
              <a:ea typeface="Playfair Display"/>
              <a:cs typeface="Playfair Display"/>
              <a:sym typeface="Playfair Display"/>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¿Cómo puedo aplicar las percepciones de este ejercicio?</a:t>
            </a:r>
            <a:endParaRPr b="0" i="0" sz="2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1" name="Google Shape;511;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2" name="Google Shape;512;p36"/>
          <p:cNvSpPr/>
          <p:nvPr/>
        </p:nvSpPr>
        <p:spPr>
          <a:xfrm>
            <a:off x="-270295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13" name="Google Shape;513;p36"/>
          <p:cNvSpPr txBox="1"/>
          <p:nvPr/>
        </p:nvSpPr>
        <p:spPr>
          <a:xfrm>
            <a:off x="864325" y="812548"/>
            <a:ext cx="151638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Trazar el mapa del ecosistema o la comunidad</a:t>
            </a:r>
            <a:endParaRPr b="0" i="0" sz="1400" u="none" cap="none" strike="noStrike">
              <a:solidFill>
                <a:srgbClr val="000000"/>
              </a:solidFill>
              <a:latin typeface="Arial"/>
              <a:ea typeface="Arial"/>
              <a:cs typeface="Arial"/>
              <a:sym typeface="Arial"/>
            </a:endParaRPr>
          </a:p>
        </p:txBody>
      </p:sp>
      <p:sp>
        <p:nvSpPr>
          <p:cNvPr id="514" name="Google Shape;514;p36"/>
          <p:cNvSpPr txBox="1"/>
          <p:nvPr/>
        </p:nvSpPr>
        <p:spPr>
          <a:xfrm>
            <a:off x="1752600" y="1790700"/>
            <a:ext cx="15646500" cy="8065500"/>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Trazar el mapa del ecosistema o la comunidad se centra en las relaciones y conexiones que tienes con los demás, y en hacerte una idea de cómo es tu propia comunidad o ecosistema y cuáles son las relaciones que tienes con los distintos actores y personas de esta comunidad o ecosistema. El mapa resultante puede ayudarte a advertir nuevas conexiones y vínculos entre los distintos elementos detectados en la comunidad, que pueden tener un impacto positivo en tu vida o en tus aspiraciones profesionales.</a:t>
            </a:r>
            <a:endParaRPr b="0" i="0" sz="1400" u="none" cap="none" strike="noStrike">
              <a:solidFill>
                <a:srgbClr val="000000"/>
              </a:solidFill>
              <a:latin typeface="Arial"/>
              <a:ea typeface="Arial"/>
              <a:cs typeface="Arial"/>
              <a:sym typeface="Arial"/>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Un Mapa de la Comunidad o del Ecosistema es valioso y eficaz, simplemente porque los mapas son visuales y relacionables, al tiempo que se centran en los recursos, oportunidades y puntos fuertes de la comunidad o el ecosistema e identifican los que son relevantes para tus propios objetivos. </a:t>
            </a:r>
            <a:endParaRPr b="0" i="0" sz="1400" u="none" cap="none" strike="noStrike">
              <a:solidFill>
                <a:srgbClr val="000000"/>
              </a:solidFill>
              <a:latin typeface="Arial"/>
              <a:ea typeface="Arial"/>
              <a:cs typeface="Arial"/>
              <a:sym typeface="Arial"/>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El objetivo principal de la práctica es reflexionar sobre tu comunidad en su conjunto y la forma en que influye en tus vidas. Centraros en cuáles son los recursos, qué es lo que más valoráis, cuáles son las cosas que hacen que vuestra comunidad sea lo que es,...</a:t>
            </a:r>
            <a:endParaRPr b="0" i="0" sz="1400" u="none" cap="none" strike="noStrike">
              <a:solidFill>
                <a:srgbClr val="000000"/>
              </a:solidFill>
              <a:latin typeface="Arial"/>
              <a:ea typeface="Arial"/>
              <a:cs typeface="Arial"/>
              <a:sym typeface="Arial"/>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Con tus pensamientos, rellena el “mapa” para crear una representación visual, ya sea utilizando plantillas individuales para cada participante en la actividad, o un gran trozo de papel en el que dibujar el “mapa del ecosistema/comunidad” y vincular los activos, las oportunidades, los puntos fuertes, los grupos de apoyo, etc.</a:t>
            </a:r>
            <a:endParaRPr b="0" i="0" sz="1400" u="none" cap="none" strike="noStrike">
              <a:solidFill>
                <a:srgbClr val="000000"/>
              </a:solidFill>
              <a:latin typeface="Arial"/>
              <a:ea typeface="Arial"/>
              <a:cs typeface="Arial"/>
              <a:sym typeface="Arial"/>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Coloca nuestro nombre en el centro y añade al mapa los distintos elementos identificados. Intenta colocar más cerca del centro aquellos elementos que tengan un mayor impacto en ti, y una vez colocados todos los elementos identificativos en el mapa u hoja de trabajo, puedes empezar a trazar conexiones entre ellos.</a:t>
            </a:r>
            <a:endParaRPr b="0" i="0" sz="1400" u="none" cap="none" strike="noStrike">
              <a:solidFill>
                <a:srgbClr val="000000"/>
              </a:solidFill>
              <a:latin typeface="Arial"/>
              <a:ea typeface="Arial"/>
              <a:cs typeface="Arial"/>
              <a:sym typeface="Arial"/>
            </a:endParaRPr>
          </a:p>
        </p:txBody>
      </p:sp>
      <p:sp>
        <p:nvSpPr>
          <p:cNvPr id="515" name="Google Shape;515;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516" name="Google Shape;516;p36"/>
          <p:cNvSpPr txBox="1"/>
          <p:nvPr/>
        </p:nvSpPr>
        <p:spPr>
          <a:xfrm rot="-5400000">
            <a:off x="-2068799" y="4621597"/>
            <a:ext cx="57879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Ejercicio 2 Networking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2" name="Google Shape;522;p37"/>
          <p:cNvSpPr/>
          <p:nvPr/>
        </p:nvSpPr>
        <p:spPr>
          <a:xfrm>
            <a:off x="15454672" y="-257174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3" name="Google Shape;523;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24" name="Google Shape;524;p37"/>
          <p:cNvSpPr txBox="1"/>
          <p:nvPr/>
        </p:nvSpPr>
        <p:spPr>
          <a:xfrm>
            <a:off x="1485324" y="669273"/>
            <a:ext cx="14613000" cy="1920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Trazar el mapa del ecosistema o de la comunidad</a:t>
            </a:r>
            <a:endParaRPr b="0" i="0" sz="52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5200"/>
              <a:buFont typeface="Arial"/>
              <a:buNone/>
            </a:pPr>
            <a:r>
              <a:t/>
            </a:r>
            <a:endParaRPr b="0" i="0" sz="5200" u="none" cap="none" strike="noStrike">
              <a:solidFill>
                <a:srgbClr val="000000"/>
              </a:solidFill>
              <a:latin typeface="Playfair Display"/>
              <a:ea typeface="Playfair Display"/>
              <a:cs typeface="Playfair Display"/>
              <a:sym typeface="Playfair Display"/>
            </a:endParaRPr>
          </a:p>
        </p:txBody>
      </p:sp>
      <p:sp>
        <p:nvSpPr>
          <p:cNvPr id="525" name="Google Shape;525;p37"/>
          <p:cNvSpPr txBox="1"/>
          <p:nvPr/>
        </p:nvSpPr>
        <p:spPr>
          <a:xfrm>
            <a:off x="1485325" y="1636700"/>
            <a:ext cx="16485000" cy="13052700"/>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Puedes utilizar distintos tipos de líneas o colores para identificar distintos tipos de relaciones entre el individuo o individuos y los elementos de la comunidad que aparecen en el mapa (personas importantes, relaciones afectivas, activos valiosos, organizaciones o entidades que trabajan por un futuro mejor para la comunidad, oportunidades de empleo/formación,...).</a:t>
            </a:r>
            <a:endParaRPr b="0" i="0" sz="1400" u="none" cap="none" strike="noStrike">
              <a:solidFill>
                <a:srgbClr val="000000"/>
              </a:solidFill>
              <a:latin typeface="Arial"/>
              <a:ea typeface="Arial"/>
              <a:cs typeface="Arial"/>
              <a:sym typeface="Arial"/>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Aspectos a tener en cuenta: </a:t>
            </a:r>
            <a:endParaRPr b="0" i="0" sz="1400" u="none" cap="none" strike="noStrike">
              <a:solidFill>
                <a:srgbClr val="000000"/>
              </a:solidFill>
              <a:latin typeface="Arial"/>
              <a:ea typeface="Arial"/>
              <a:cs typeface="Arial"/>
              <a:sym typeface="Arial"/>
            </a:endParaRPr>
          </a:p>
          <a:p>
            <a:pPr indent="-208878" lvl="1" marL="417757"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Individuos/grupos de tu entorno inmediato con los que tienes contacto directo (físico/virtual) (conexiones directas).</a:t>
            </a:r>
            <a:endParaRPr b="0" i="0" sz="2000" u="none" cap="none" strike="noStrike">
              <a:solidFill>
                <a:srgbClr val="000000"/>
              </a:solidFill>
              <a:latin typeface="Playfair Display"/>
              <a:ea typeface="Playfair Display"/>
              <a:cs typeface="Playfair Display"/>
              <a:sym typeface="Playfair Display"/>
            </a:endParaRPr>
          </a:p>
          <a:p>
            <a:pPr indent="-208878" lvl="1" marL="417757"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Individuos/grupos/factores que son importantes y te impactan, pero con los que no tienes contacto directo (conexiones indirectas).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Valores/costumbres/grupos/experiencias sociales y culturales que te impactan a ti y a los que te rodean.</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Después, tómate unos momentos más para echar un vistazo al mapa y reflexionar sobre él. ¿Falta algo más? ¿Hay otras conexiones que aún no están dibujadas en el mapa? Haz todas las modificaciones que sean necesarias.</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 continuación, reflexiona sobre el mapa haciéndote las siguientes preguntas:</a:t>
            </a:r>
            <a:endParaRPr b="0" i="0" sz="2000" u="none" cap="none" strike="noStrike">
              <a:solidFill>
                <a:srgbClr val="000000"/>
              </a:solidFill>
              <a:latin typeface="Playfair Display"/>
              <a:ea typeface="Playfair Display"/>
              <a:cs typeface="Playfair Display"/>
              <a:sym typeface="Playfair Display"/>
            </a:endParaRPr>
          </a:p>
          <a:p>
            <a:pPr indent="-208878" lvl="1" marL="417757"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¿Cómo te has sentido?</a:t>
            </a:r>
            <a:endParaRPr b="0" i="0" sz="2000" u="none" cap="none" strike="noStrike">
              <a:solidFill>
                <a:srgbClr val="000000"/>
              </a:solidFill>
              <a:latin typeface="Playfair Display"/>
              <a:ea typeface="Playfair Display"/>
              <a:cs typeface="Playfair Display"/>
              <a:sym typeface="Playfair Display"/>
            </a:endParaRPr>
          </a:p>
          <a:p>
            <a:pPr indent="-208878" lvl="1" marL="417757"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¿Qué pensabas mientras recorrías el mapa? </a:t>
            </a:r>
            <a:endParaRPr b="0" i="0" sz="2000" u="none" cap="none" strike="noStrike">
              <a:solidFill>
                <a:srgbClr val="000000"/>
              </a:solidFill>
              <a:latin typeface="Playfair Display"/>
              <a:ea typeface="Playfair Display"/>
              <a:cs typeface="Playfair Display"/>
              <a:sym typeface="Playfair Display"/>
            </a:endParaRPr>
          </a:p>
          <a:p>
            <a:pPr indent="-208878" lvl="1" marL="417757"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¿Puedes identificar alguna nueva oportunidad para un futuro mejor en la que no hayas pensado antes?</a:t>
            </a:r>
            <a:endParaRPr b="0" i="0" sz="2000" u="none" cap="none" strike="noStrike">
              <a:solidFill>
                <a:srgbClr val="000000"/>
              </a:solidFill>
              <a:latin typeface="Playfair Display"/>
              <a:ea typeface="Playfair Display"/>
              <a:cs typeface="Playfair Display"/>
              <a:sym typeface="Playfair Display"/>
            </a:endParaRPr>
          </a:p>
          <a:p>
            <a:pPr indent="-208878" lvl="1" marL="417757"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¿Debería participar alguna tercera parte en el análisis de mi mapa?</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8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526" name="Google Shape;526;p37"/>
          <p:cNvSpPr/>
          <p:nvPr/>
        </p:nvSpPr>
        <p:spPr>
          <a:xfrm>
            <a:off x="11297230" y="920115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527" name="Google Shape;527;p37"/>
          <p:cNvSpPr txBox="1"/>
          <p:nvPr/>
        </p:nvSpPr>
        <p:spPr>
          <a:xfrm rot="-5400000">
            <a:off x="-2007206" y="4559907"/>
            <a:ext cx="5787996"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Exercise 2 Networking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33" name="Google Shape;533;p3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34" name="Google Shape;534;p3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35" name="Google Shape;535;p38"/>
          <p:cNvSpPr txBox="1"/>
          <p:nvPr/>
        </p:nvSpPr>
        <p:spPr>
          <a:xfrm>
            <a:off x="1828800" y="1483655"/>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RECURSOS ADICIONALES</a:t>
            </a:r>
            <a:endParaRPr b="0" i="0" sz="1400" u="none" cap="none" strike="noStrike">
              <a:solidFill>
                <a:srgbClr val="000000"/>
              </a:solidFill>
              <a:latin typeface="Arial"/>
              <a:ea typeface="Arial"/>
              <a:cs typeface="Arial"/>
              <a:sym typeface="Arial"/>
            </a:endParaRPr>
          </a:p>
        </p:txBody>
      </p:sp>
      <p:sp>
        <p:nvSpPr>
          <p:cNvPr id="536" name="Google Shape;536;p38"/>
          <p:cNvSpPr/>
          <p:nvPr/>
        </p:nvSpPr>
        <p:spPr>
          <a:xfrm>
            <a:off x="6848955" y="95094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537" name="Google Shape;537;p38"/>
          <p:cNvSpPr txBox="1"/>
          <p:nvPr/>
        </p:nvSpPr>
        <p:spPr>
          <a:xfrm>
            <a:off x="762000" y="3269772"/>
            <a:ext cx="6400800" cy="5849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2400" u="none" cap="none" strike="noStrike">
                <a:solidFill>
                  <a:srgbClr val="000000"/>
                </a:solidFill>
                <a:latin typeface="Playfair Display"/>
                <a:ea typeface="Playfair Display"/>
                <a:cs typeface="Playfair Display"/>
                <a:sym typeface="Playfair Display"/>
              </a:rPr>
              <a:t>Vídeos</a:t>
            </a:r>
            <a:endParaRPr b="1" i="0" sz="24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rPr>
              <a:t>Guía general de</a:t>
            </a:r>
            <a:r>
              <a:rPr b="0" i="0" lang="en-US" sz="20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 Netiquette</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https://youtu.be/eq4sNeuAcJw?si=-rLbed9efsr36MDX</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rPr>
              <a:t>NETWORK para dirigentes de ONG</a:t>
            </a:r>
            <a:endParaRPr b="0" i="0" sz="2000" u="sng"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9"/>
              </a:rPr>
              <a:t>https://youtu.be/4ARTXfY8Yhw?si=XHh7Rw2Mk6ol9IOC</a:t>
            </a:r>
            <a:endParaRPr b="0" i="0" sz="14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rPr>
              <a:t>Cómo Hacer Que Funcione Una Asociación Empresarial</a:t>
            </a:r>
            <a:r>
              <a:rPr b="0" i="0" lang="en-US" sz="2000" u="none" cap="none" strike="noStrike">
                <a:solidFill>
                  <a:srgbClr val="000000"/>
                </a:solidFill>
                <a:latin typeface="Playfair Display"/>
                <a:ea typeface="Playfair Display"/>
                <a:cs typeface="Playfair Display"/>
                <a:sym typeface="Playfair Display"/>
              </a:rPr>
              <a:t> </a:t>
            </a:r>
            <a:endParaRPr b="0" i="0" sz="1400" u="none" cap="none" strike="noStrike">
              <a:solidFill>
                <a:srgbClr val="000000"/>
              </a:solidFill>
              <a:latin typeface="Arial"/>
              <a:ea typeface="Arial"/>
              <a:cs typeface="Arial"/>
              <a:sym typeface="Arial"/>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0"/>
              </a:rPr>
              <a:t>https://youtu.be/fG_NBTeNN2s?si=hlqoQ5Uf94G9H3Mw</a:t>
            </a:r>
            <a:endParaRPr b="0" i="0" sz="1400" u="none" cap="none" strike="noStrike">
              <a:solidFill>
                <a:srgbClr val="000000"/>
              </a:solidFill>
              <a:latin typeface="Arial"/>
              <a:ea typeface="Arial"/>
              <a:cs typeface="Arial"/>
              <a:sym typeface="Arial"/>
            </a:endParaRPr>
          </a:p>
        </p:txBody>
      </p:sp>
      <p:sp>
        <p:nvSpPr>
          <p:cNvPr id="538" name="Google Shape;538;p38"/>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a:t>
            </a:r>
            <a:endParaRPr b="0" i="0" sz="1400" u="none" cap="none" strike="noStrike">
              <a:solidFill>
                <a:srgbClr val="000000"/>
              </a:solidFill>
              <a:latin typeface="Arial"/>
              <a:ea typeface="Arial"/>
              <a:cs typeface="Arial"/>
              <a:sym typeface="Arial"/>
            </a:endParaRPr>
          </a:p>
        </p:txBody>
      </p:sp>
      <p:sp>
        <p:nvSpPr>
          <p:cNvPr id="539" name="Google Shape;539;p38"/>
          <p:cNvSpPr txBox="1"/>
          <p:nvPr/>
        </p:nvSpPr>
        <p:spPr>
          <a:xfrm>
            <a:off x="7543800" y="2552100"/>
            <a:ext cx="10401300" cy="6957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2400" u="sng" cap="none" strike="noStrike">
                <a:solidFill>
                  <a:srgbClr val="000000"/>
                </a:solidFill>
                <a:latin typeface="Playfair Display"/>
                <a:ea typeface="Playfair Display"/>
                <a:cs typeface="Playfair Display"/>
                <a:sym typeface="Playfair Display"/>
              </a:rPr>
              <a:t>Publicaciones/documentos/libros</a:t>
            </a:r>
            <a:endParaRPr b="1" i="0" sz="2400" u="sng"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rPr>
              <a:t>11 Consejos para el éxito en la Networking| ZenBusiness Inc.</a:t>
            </a:r>
            <a:endParaRPr b="0" i="0" sz="2000" u="sng"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1"/>
              </a:rPr>
              <a:t>https://www.zenbusiness.com/blog/networking/</a:t>
            </a:r>
            <a:endParaRPr b="0" i="0" sz="14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rPr>
              <a:t>Cómo hacer network profesionalmente como propietario de una pequeña empresa</a:t>
            </a:r>
            <a:r>
              <a:rPr b="0" i="0" lang="en-US" sz="2000" u="none" cap="none" strike="noStrike">
                <a:solidFill>
                  <a:srgbClr val="000000"/>
                </a:solidFill>
                <a:latin typeface="Playfair Display"/>
                <a:ea typeface="Playfair Display"/>
                <a:cs typeface="Playfair Display"/>
                <a:sym typeface="Playfair Display"/>
              </a:rPr>
              <a:t> </a:t>
            </a:r>
            <a:endParaRPr b="0" i="0" sz="1400" u="none" cap="none" strike="noStrike">
              <a:solidFill>
                <a:srgbClr val="000000"/>
              </a:solidFill>
              <a:latin typeface="Arial"/>
              <a:ea typeface="Arial"/>
              <a:cs typeface="Arial"/>
              <a:sym typeface="Arial"/>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2"/>
              </a:rPr>
              <a:t>https://business.tutsplus.com/tutorials/professional-networking--cms-26929</a:t>
            </a:r>
            <a:endParaRPr b="0" i="0" sz="14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Meaningful conversations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3"/>
              </a:rPr>
              <a:t>https://mymarketability.com/blog/10-killer-networking-questions-that-spark-meaningful-conversation</a:t>
            </a:r>
            <a:endParaRPr b="0" i="0" sz="14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¿Qué es la Netiquette? 20 reglas de etiqueta en Internet</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4"/>
              </a:rPr>
              <a:t>https://www.kaspersky.com/resource-center/preemptive-safety/what-is-netiquette</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Netiquette: Cómo dominar la comunicación empresarial en Internet</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5"/>
              </a:rPr>
              <a:t>https://www.business-opportunities.biz/2020/05/05/netiquette-master-online-business-communication/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45" name="Google Shape;545;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46" name="Google Shape;546;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47" name="Google Shape;547;p39"/>
          <p:cNvSpPr txBox="1"/>
          <p:nvPr/>
        </p:nvSpPr>
        <p:spPr>
          <a:xfrm>
            <a:off x="1828800" y="1483655"/>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RECURSOS ADICIONALES</a:t>
            </a:r>
            <a:endParaRPr b="0" i="0" sz="1400" u="none" cap="none" strike="noStrike">
              <a:solidFill>
                <a:srgbClr val="000000"/>
              </a:solidFill>
              <a:latin typeface="Arial"/>
              <a:ea typeface="Arial"/>
              <a:cs typeface="Arial"/>
              <a:sym typeface="Arial"/>
            </a:endParaRPr>
          </a:p>
        </p:txBody>
      </p:sp>
      <p:sp>
        <p:nvSpPr>
          <p:cNvPr id="548" name="Google Shape;548;p39"/>
          <p:cNvSpPr/>
          <p:nvPr/>
        </p:nvSpPr>
        <p:spPr>
          <a:xfrm>
            <a:off x="7715830" y="950125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549" name="Google Shape;549;p39"/>
          <p:cNvSpPr txBox="1"/>
          <p:nvPr/>
        </p:nvSpPr>
        <p:spPr>
          <a:xfrm>
            <a:off x="508000" y="3269775"/>
            <a:ext cx="6654900" cy="5295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2400" u="none" cap="none" strike="noStrike">
                <a:solidFill>
                  <a:srgbClr val="000000"/>
                </a:solidFill>
                <a:latin typeface="Playfair Display"/>
                <a:ea typeface="Playfair Display"/>
                <a:cs typeface="Playfair Display"/>
                <a:sym typeface="Playfair Display"/>
              </a:rPr>
              <a:t>Vídeos</a:t>
            </a:r>
            <a:endParaRPr b="1" i="0" sz="24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Cómo mejorar tus habilidades de comunicación</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https://youtu.be/mPRUNGGORDo?si=hXjm-rk1Nl1pmuOq</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Piensa rápido, habla con inteligencia: Técnicas de comunicación</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https://youtu.be/HAnw168huqA?si=K_p-RUl8hG1SlAZ2</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El cuento del lápiz: una historia que todo el mundo debería escuchar</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9"/>
              </a:rPr>
              <a:t>https://youtu.be/HisYsqqszq0?si=NrYSF-iAr457SWMK</a:t>
            </a:r>
            <a:endParaRPr b="0" i="0" sz="1400" u="none" cap="none" strike="noStrike">
              <a:solidFill>
                <a:srgbClr val="000000"/>
              </a:solidFill>
              <a:latin typeface="Arial"/>
              <a:ea typeface="Arial"/>
              <a:cs typeface="Arial"/>
              <a:sym typeface="Arial"/>
            </a:endParaRPr>
          </a:p>
        </p:txBody>
      </p:sp>
      <p:sp>
        <p:nvSpPr>
          <p:cNvPr id="550" name="Google Shape;550;p39"/>
          <p:cNvSpPr txBox="1"/>
          <p:nvPr/>
        </p:nvSpPr>
        <p:spPr>
          <a:xfrm>
            <a:off x="3460895" y="2310156"/>
            <a:ext cx="31686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Comunicación</a:t>
            </a:r>
            <a:endParaRPr b="0" i="0" sz="1400" u="none" cap="none" strike="noStrike">
              <a:solidFill>
                <a:srgbClr val="000000"/>
              </a:solidFill>
              <a:latin typeface="Arial"/>
              <a:ea typeface="Arial"/>
              <a:cs typeface="Arial"/>
              <a:sym typeface="Arial"/>
            </a:endParaRPr>
          </a:p>
        </p:txBody>
      </p:sp>
      <p:sp>
        <p:nvSpPr>
          <p:cNvPr id="551" name="Google Shape;551;p39"/>
          <p:cNvSpPr txBox="1"/>
          <p:nvPr/>
        </p:nvSpPr>
        <p:spPr>
          <a:xfrm>
            <a:off x="7162900" y="2543950"/>
            <a:ext cx="10888200" cy="6957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2400" u="sng" cap="none" strike="noStrike">
                <a:solidFill>
                  <a:srgbClr val="000000"/>
                </a:solidFill>
                <a:latin typeface="Playfair Display"/>
                <a:ea typeface="Playfair Display"/>
                <a:cs typeface="Playfair Display"/>
                <a:sym typeface="Playfair Display"/>
              </a:rPr>
              <a:t>Publicaciones/documentos/libros</a:t>
            </a:r>
            <a:endParaRPr b="1" i="0" sz="2400" u="sng"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Las 10 Habilidades de Comunicación que Todo Empresario Debe Dominar</a:t>
            </a:r>
            <a:endParaRPr b="0" i="0" sz="1400" u="none" cap="none" strike="noStrike">
              <a:solidFill>
                <a:srgbClr val="000000"/>
              </a:solidFill>
              <a:latin typeface="Arial"/>
              <a:ea typeface="Arial"/>
              <a:cs typeface="Arial"/>
              <a:sym typeface="Arial"/>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https://www.entrepreneur.com/leadership/the-10-communication-skills-every-entrepreneur-must-master/252555</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Mejorar las competencias de los emprendedores sociales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https://www.isseproject.eu/share/uploads_resources/335a6-self-learning-interactive-handbook-isse-final.pdf</a:t>
            </a:r>
            <a:endParaRPr b="0" i="0" sz="14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5 habilidades de comunicación que utilizan los empresarios de éxito para influir en los demás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https://www.forbes.com/sites/ryanrobinson/2019/12/13/communication-skills-entrepreneurs/</a:t>
            </a:r>
            <a:endParaRPr b="0" i="0" sz="14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El papel de la comunicación eficaz en el éxito empresarial</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3">
                  <a:extLst>
                    <a:ext uri="{A12FA001-AC4F-418D-AE19-62706E023703}">
                      <ahyp:hlinkClr val="tx"/>
                    </a:ext>
                  </a:extLst>
                </a:hlinkClick>
              </a:rPr>
              <a:t>https://www.entrepreneur.com/en-in/growth-strategies/five-prime-benefits-of-effective-communication-in/336347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4"/>
          <p:cNvSpPr txBox="1"/>
          <p:nvPr/>
        </p:nvSpPr>
        <p:spPr>
          <a:xfrm>
            <a:off x="2320427" y="1720850"/>
            <a:ext cx="8144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Jóvenes emprendedores sostenibles</a:t>
            </a:r>
            <a:endParaRPr b="0" i="0" sz="1400" u="none" cap="none" strike="noStrike">
              <a:solidFill>
                <a:srgbClr val="000000"/>
              </a:solidFill>
              <a:latin typeface="Arial"/>
              <a:ea typeface="Arial"/>
              <a:cs typeface="Arial"/>
              <a:sym typeface="Arial"/>
            </a:endParaRPr>
          </a:p>
        </p:txBody>
      </p:sp>
      <p:sp>
        <p:nvSpPr>
          <p:cNvPr id="137" name="Google Shape;137;p4"/>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GUÍAS SUSE</a:t>
            </a:r>
            <a:endParaRPr b="0" i="0" sz="1400" u="none" cap="none" strike="noStrike">
              <a:solidFill>
                <a:srgbClr val="000000"/>
              </a:solidFill>
              <a:latin typeface="Arial"/>
              <a:ea typeface="Arial"/>
              <a:cs typeface="Arial"/>
              <a:sym typeface="Arial"/>
            </a:endParaRPr>
          </a:p>
        </p:txBody>
      </p:sp>
      <p:sp>
        <p:nvSpPr>
          <p:cNvPr id="138" name="Google Shape;138;p4"/>
          <p:cNvSpPr txBox="1"/>
          <p:nvPr/>
        </p:nvSpPr>
        <p:spPr>
          <a:xfrm>
            <a:off x="3438825" y="2951000"/>
            <a:ext cx="9083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Degradación medioambiental en las empresas</a:t>
            </a:r>
            <a:endParaRPr b="0" i="0" sz="1400" u="none" cap="none" strike="noStrike">
              <a:solidFill>
                <a:srgbClr val="000000"/>
              </a:solidFill>
              <a:latin typeface="Arial"/>
              <a:ea typeface="Arial"/>
              <a:cs typeface="Arial"/>
              <a:sym typeface="Arial"/>
            </a:endParaRPr>
          </a:p>
        </p:txBody>
      </p:sp>
      <p:sp>
        <p:nvSpPr>
          <p:cNvPr id="139" name="Google Shape;139;p4"/>
          <p:cNvSpPr txBox="1"/>
          <p:nvPr/>
        </p:nvSpPr>
        <p:spPr>
          <a:xfrm>
            <a:off x="1220764" y="2469577"/>
            <a:ext cx="1671340"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40" name="Google Shape;140;p4"/>
          <p:cNvSpPr txBox="1"/>
          <p:nvPr/>
        </p:nvSpPr>
        <p:spPr>
          <a:xfrm>
            <a:off x="1069325" y="4206875"/>
            <a:ext cx="18228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41" name="Google Shape;141;p4"/>
          <p:cNvSpPr txBox="1"/>
          <p:nvPr/>
        </p:nvSpPr>
        <p:spPr>
          <a:xfrm>
            <a:off x="1225228" y="5926857"/>
            <a:ext cx="1822771"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42" name="Google Shape;142;p4"/>
          <p:cNvSpPr txBox="1"/>
          <p:nvPr/>
        </p:nvSpPr>
        <p:spPr>
          <a:xfrm>
            <a:off x="3438828" y="4563110"/>
            <a:ext cx="8968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Igualdad de género en la empresa</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3438825" y="6121150"/>
            <a:ext cx="9940500" cy="1255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Las herramientas digitales de la Industria 4.0 y 5.0: la forma de emprender en la nueva sociedad digital</a:t>
            </a:r>
            <a:endParaRPr b="0" i="0" sz="1400" u="none" cap="none" strike="noStrike">
              <a:solidFill>
                <a:srgbClr val="000000"/>
              </a:solidFill>
              <a:latin typeface="Arial"/>
              <a:ea typeface="Arial"/>
              <a:cs typeface="Arial"/>
              <a:sym typeface="Arial"/>
            </a:endParaRPr>
          </a:p>
        </p:txBody>
      </p:sp>
      <p:sp>
        <p:nvSpPr>
          <p:cNvPr id="144" name="Google Shape;144;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57" name="Google Shape;557;p4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58" name="Google Shape;558;p4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59" name="Google Shape;559;p4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60" name="Google Shape;560;p4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61" name="Google Shape;561;p40"/>
          <p:cNvSpPr txBox="1"/>
          <p:nvPr/>
        </p:nvSpPr>
        <p:spPr>
          <a:xfrm>
            <a:off x="10718876" y="1059356"/>
            <a:ext cx="3073324"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562" name="Google Shape;562;p40"/>
          <p:cNvSpPr txBox="1"/>
          <p:nvPr/>
        </p:nvSpPr>
        <p:spPr>
          <a:xfrm>
            <a:off x="1965282" y="1761519"/>
            <a:ext cx="141783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Has completado el módulo</a:t>
            </a:r>
            <a:endParaRPr b="0" i="0" sz="1400" u="none" cap="none" strike="noStrike">
              <a:solidFill>
                <a:srgbClr val="000000"/>
              </a:solidFill>
              <a:latin typeface="Arial"/>
              <a:ea typeface="Arial"/>
              <a:cs typeface="Arial"/>
              <a:sym typeface="Arial"/>
            </a:endParaRPr>
          </a:p>
        </p:txBody>
      </p:sp>
      <p:sp>
        <p:nvSpPr>
          <p:cNvPr id="563" name="Google Shape;563;p40"/>
          <p:cNvSpPr txBox="1"/>
          <p:nvPr/>
        </p:nvSpPr>
        <p:spPr>
          <a:xfrm>
            <a:off x="7307825" y="3889375"/>
            <a:ext cx="103578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¿Has echado también un vistazo a los otros módulos y a las guías? </a:t>
            </a:r>
            <a:endParaRPr b="0" i="0" sz="1400" u="none" cap="none" strike="noStrike">
              <a:solidFill>
                <a:srgbClr val="000000"/>
              </a:solidFill>
              <a:latin typeface="Arial"/>
              <a:ea typeface="Arial"/>
              <a:cs typeface="Arial"/>
              <a:sym typeface="Arial"/>
            </a:endParaRPr>
          </a:p>
        </p:txBody>
      </p:sp>
      <p:sp>
        <p:nvSpPr>
          <p:cNvPr id="564" name="Google Shape;564;p40"/>
          <p:cNvSpPr txBox="1"/>
          <p:nvPr/>
        </p:nvSpPr>
        <p:spPr>
          <a:xfrm>
            <a:off x="1848752" y="4362175"/>
            <a:ext cx="8482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Módulos</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Introducción a los ODS </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Social Business Model Canvas y fijación de precios</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Networking y Comunicación</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04 Marketing Digital y Redes Sociales</a:t>
            </a:r>
            <a:endParaRPr b="0" i="0" sz="2300" u="none" cap="none" strike="noStrike">
              <a:solidFill>
                <a:srgbClr val="000000"/>
              </a:solidFill>
              <a:latin typeface="Prata"/>
              <a:ea typeface="Prata"/>
              <a:cs typeface="Prata"/>
              <a:sym typeface="Prata"/>
            </a:endParaRPr>
          </a:p>
        </p:txBody>
      </p:sp>
      <p:sp>
        <p:nvSpPr>
          <p:cNvPr id="565" name="Google Shape;565;p40"/>
          <p:cNvSpPr txBox="1"/>
          <p:nvPr/>
        </p:nvSpPr>
        <p:spPr>
          <a:xfrm>
            <a:off x="6477000" y="7238189"/>
            <a:ext cx="7047000" cy="2832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Guías</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Degradación medioambiental en la empresa</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Igualdad de Género en la Empresa</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Herramientas digitales en la Industria 4.0 y 5.0 Dar forma a la iniciativa empresarial en la nueva sociedad digital</a:t>
            </a:r>
            <a:endParaRPr b="0" i="0" sz="2300" u="none" cap="none" strike="noStrike">
              <a:solidFill>
                <a:srgbClr val="000000"/>
              </a:solidFill>
              <a:latin typeface="Prata"/>
              <a:ea typeface="Prata"/>
              <a:cs typeface="Prata"/>
              <a:sym typeface="Prata"/>
            </a:endParaRPr>
          </a:p>
        </p:txBody>
      </p:sp>
      <p:sp>
        <p:nvSpPr>
          <p:cNvPr id="566" name="Google Shape;566;p40"/>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67" l="-14263" r="-3277" t="-161026"/>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1"/>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576" name="Google Shape;576;p41"/>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577" name="Google Shape;577;p41"/>
          <p:cNvSpPr/>
          <p:nvPr/>
        </p:nvSpPr>
        <p:spPr>
          <a:xfrm>
            <a:off x="7495280" y="4980144"/>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578" name="Google Shape;578;p41"/>
          <p:cNvSpPr/>
          <p:nvPr/>
        </p:nvSpPr>
        <p:spPr>
          <a:xfrm>
            <a:off x="7847713" y="5240902"/>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579" name="Google Shape;579;p41"/>
          <p:cNvSpPr txBox="1"/>
          <p:nvPr/>
        </p:nvSpPr>
        <p:spPr>
          <a:xfrm>
            <a:off x="4647902" y="2720597"/>
            <a:ext cx="8992195"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6AC73"/>
                </a:solidFill>
                <a:latin typeface="Prata"/>
                <a:ea typeface="Prata"/>
                <a:cs typeface="Prata"/>
                <a:sym typeface="Prata"/>
              </a:rPr>
              <a:t>https://suse-theproject.eu/</a:t>
            </a:r>
            <a:endParaRPr b="0" i="0" sz="1400" u="none" cap="none" strike="noStrike">
              <a:solidFill>
                <a:srgbClr val="000000"/>
              </a:solidFill>
              <a:latin typeface="Arial"/>
              <a:ea typeface="Arial"/>
              <a:cs typeface="Arial"/>
              <a:sym typeface="Arial"/>
            </a:endParaRPr>
          </a:p>
        </p:txBody>
      </p:sp>
      <p:sp>
        <p:nvSpPr>
          <p:cNvPr id="580" name="Google Shape;580;p41"/>
          <p:cNvSpPr txBox="1"/>
          <p:nvPr/>
        </p:nvSpPr>
        <p:spPr>
          <a:xfrm>
            <a:off x="6573602" y="2012950"/>
            <a:ext cx="62724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rata"/>
                <a:ea typeface="Prata"/>
                <a:cs typeface="Prata"/>
                <a:sym typeface="Prata"/>
              </a:rPr>
              <a:t>Para más información, vamos a:</a:t>
            </a:r>
            <a:endParaRPr b="0" i="0" sz="1400" u="none" cap="none" strike="noStrike">
              <a:solidFill>
                <a:srgbClr val="000000"/>
              </a:solidFill>
              <a:latin typeface="Arial"/>
              <a:ea typeface="Arial"/>
              <a:cs typeface="Arial"/>
              <a:sym typeface="Arial"/>
            </a:endParaRPr>
          </a:p>
        </p:txBody>
      </p:sp>
      <p:sp>
        <p:nvSpPr>
          <p:cNvPr id="581" name="Google Shape;581;p41"/>
          <p:cNvSpPr txBox="1"/>
          <p:nvPr/>
        </p:nvSpPr>
        <p:spPr>
          <a:xfrm>
            <a:off x="4576075" y="9013816"/>
            <a:ext cx="9135850"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b="0" i="0" sz="1400" u="none" cap="none" strike="noStrike">
              <a:solidFill>
                <a:srgbClr val="000000"/>
              </a:solidFill>
              <a:latin typeface="Arial"/>
              <a:ea typeface="Arial"/>
              <a:cs typeface="Arial"/>
              <a:sym typeface="Arial"/>
            </a:endParaRPr>
          </a:p>
        </p:txBody>
      </p:sp>
      <p:sp>
        <p:nvSpPr>
          <p:cNvPr id="582" name="Google Shape;582;p41"/>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67" l="-14263" r="-3277" t="-161026"/>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5"/>
          <p:cNvSpPr txBox="1"/>
          <p:nvPr/>
        </p:nvSpPr>
        <p:spPr>
          <a:xfrm>
            <a:off x="891741" y="2668373"/>
            <a:ext cx="16504500" cy="5589300"/>
          </a:xfrm>
          <a:prstGeom prst="rect">
            <a:avLst/>
          </a:prstGeom>
          <a:noFill/>
          <a:ln>
            <a:noFill/>
          </a:ln>
        </p:spPr>
        <p:txBody>
          <a:bodyPr anchorCtr="0" anchor="t" bIns="0" lIns="0" spcFirstLastPara="1" rIns="0" wrap="square" tIns="0">
            <a:spAutoFit/>
          </a:bodyPr>
          <a:lstStyle/>
          <a:p>
            <a:pPr indent="0" lvl="0" marL="0" marR="0" rtl="0" algn="just">
              <a:lnSpc>
                <a:spcPct val="158633"/>
              </a:lnSpc>
              <a:spcBef>
                <a:spcPts val="0"/>
              </a:spcBef>
              <a:spcAft>
                <a:spcPts val="0"/>
              </a:spcAft>
              <a:buClr>
                <a:srgbClr val="000000"/>
              </a:buClr>
              <a:buSzPts val="3000"/>
              <a:buFont typeface="Arial"/>
              <a:buNone/>
            </a:pPr>
            <a:r>
              <a:rPr b="0" i="0" lang="en-US" sz="3000" u="none" cap="none" strike="noStrike">
                <a:solidFill>
                  <a:srgbClr val="000000"/>
                </a:solidFill>
                <a:latin typeface="Playfair Display"/>
                <a:ea typeface="Playfair Display"/>
                <a:cs typeface="Playfair Display"/>
                <a:sym typeface="Playfair Display"/>
              </a:rPr>
              <a:t>Este módulo hace hincapié en la importancia crítica de la comunicación eficaz y networking en el ámbito del emprendimiento social. En el contexto del emprendimiento social, donde el impacto positivo y la colaboración son primordiales, la capacidad de comunicarse eficazmente y crear redes sólidas se convierte en un factor determinante para el éxito. Este módulo proporciona a los participantes las habilidades, conocimientos y competencias necesarios para comunicarse eficazmente y forjar conexiones significativas que impulsen el progreso de sus proyectos de emprendimiento social.</a:t>
            </a:r>
            <a:endParaRPr b="0" i="0" sz="3000" u="none" cap="none" strike="noStrike">
              <a:solidFill>
                <a:srgbClr val="000000"/>
              </a:solidFill>
              <a:latin typeface="Playfair Display"/>
              <a:ea typeface="Playfair Display"/>
              <a:cs typeface="Playfair Display"/>
              <a:sym typeface="Playfair Display"/>
            </a:endParaRPr>
          </a:p>
          <a:p>
            <a:pPr indent="0" lvl="0" marL="0" marR="0" rtl="0" algn="just">
              <a:lnSpc>
                <a:spcPct val="158633"/>
              </a:lnSpc>
              <a:spcBef>
                <a:spcPts val="0"/>
              </a:spcBef>
              <a:spcAft>
                <a:spcPts val="0"/>
              </a:spcAft>
              <a:buClr>
                <a:srgbClr val="000000"/>
              </a:buClr>
              <a:buSzPts val="3000"/>
              <a:buFont typeface="Arial"/>
              <a:buNone/>
            </a:pPr>
            <a:r>
              <a:t/>
            </a:r>
            <a:endParaRPr b="0" i="0" sz="3000" u="none" cap="none" strike="noStrike">
              <a:solidFill>
                <a:srgbClr val="000000"/>
              </a:solidFill>
              <a:latin typeface="Playfair Display"/>
              <a:ea typeface="Playfair Display"/>
              <a:cs typeface="Playfair Display"/>
              <a:sym typeface="Playfair Display"/>
            </a:endParaRPr>
          </a:p>
        </p:txBody>
      </p:sp>
      <p:sp>
        <p:nvSpPr>
          <p:cNvPr id="152" name="Google Shape;152;p5"/>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INTRODUCCIÓN</a:t>
            </a:r>
            <a:endParaRPr b="0" i="0" sz="1400" u="none" cap="none" strike="noStrike">
              <a:solidFill>
                <a:srgbClr val="000000"/>
              </a:solidFill>
              <a:latin typeface="Arial"/>
              <a:ea typeface="Arial"/>
              <a:cs typeface="Arial"/>
              <a:sym typeface="Arial"/>
            </a:endParaRPr>
          </a:p>
        </p:txBody>
      </p:sp>
      <p:sp>
        <p:nvSpPr>
          <p:cNvPr id="153" name="Google Shape;153;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59" name="Google Shape;159;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0" name="Google Shape;160;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1" name="Google Shape;161;p6"/>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OBJETIVOS</a:t>
            </a:r>
            <a:endParaRPr b="0" i="0" sz="1400" u="none" cap="none" strike="noStrike">
              <a:solidFill>
                <a:srgbClr val="000000"/>
              </a:solidFill>
              <a:latin typeface="Arial"/>
              <a:ea typeface="Arial"/>
              <a:cs typeface="Arial"/>
              <a:sym typeface="Arial"/>
            </a:endParaRPr>
          </a:p>
        </p:txBody>
      </p:sp>
      <p:sp>
        <p:nvSpPr>
          <p:cNvPr id="162" name="Google Shape;162;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
        <p:nvSpPr>
          <p:cNvPr id="163" name="Google Shape;163;p6"/>
          <p:cNvSpPr txBox="1"/>
          <p:nvPr/>
        </p:nvSpPr>
        <p:spPr>
          <a:xfrm>
            <a:off x="1028700" y="2799081"/>
            <a:ext cx="15610800" cy="6384900"/>
          </a:xfrm>
          <a:prstGeom prst="rect">
            <a:avLst/>
          </a:prstGeom>
          <a:noFill/>
          <a:ln>
            <a:noFill/>
          </a:ln>
        </p:spPr>
        <p:txBody>
          <a:bodyPr anchorCtr="0" anchor="t" bIns="0" lIns="0" spcFirstLastPara="1" rIns="0" wrap="square" tIns="0">
            <a:spAutoFit/>
          </a:bodyPr>
          <a:lstStyle/>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Introducir los conceptos de networking y comunicación a los jóvenes aprendices.</a:t>
            </a:r>
            <a:endParaRPr b="0" i="0" sz="3399" u="none" cap="none" strike="noStrike">
              <a:solidFill>
                <a:srgbClr val="000000"/>
              </a:solidFill>
              <a:latin typeface="Playfair Display"/>
              <a:ea typeface="Playfair Display"/>
              <a:cs typeface="Playfair Display"/>
              <a:sym typeface="Playfair Display"/>
            </a:endParaRPr>
          </a:p>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Hacer que el joven aprendiz comprenda la importancia del networking y la comunicación en las iniciativas de emprendimiento social.</a:t>
            </a:r>
            <a:endParaRPr b="0" i="0" sz="3399" u="none" cap="none" strike="noStrike">
              <a:solidFill>
                <a:srgbClr val="000000"/>
              </a:solidFill>
              <a:latin typeface="Playfair Display"/>
              <a:ea typeface="Playfair Display"/>
              <a:cs typeface="Playfair Display"/>
              <a:sym typeface="Playfair Display"/>
            </a:endParaRPr>
          </a:p>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Capacitar al joven aprendiz para comunicarse y trabajar en red con eficacia.</a:t>
            </a:r>
            <a:endParaRPr b="0" i="0" sz="3399" u="none" cap="none" strike="noStrike">
              <a:solidFill>
                <a:srgbClr val="000000"/>
              </a:solidFill>
              <a:latin typeface="Playfair Display"/>
              <a:ea typeface="Playfair Display"/>
              <a:cs typeface="Playfair Display"/>
              <a:sym typeface="Playfair Display"/>
            </a:endParaRPr>
          </a:p>
          <a:p>
            <a:pPr indent="-367035" lvl="1" marL="734069"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Proporcionar al joven aprendiz la capacidad de evaluar el impacto de sus esfuerzos de comunicación y networking, y adaptarlos si es necesario.</a:t>
            </a:r>
            <a:endParaRPr b="0" i="0" sz="3399" u="none" cap="none" strike="noStrike">
              <a:solidFill>
                <a:srgbClr val="000000"/>
              </a:solidFill>
              <a:latin typeface="Playfair Display"/>
              <a:ea typeface="Playfair Display"/>
              <a:cs typeface="Playfair Display"/>
              <a:sym typeface="Playfair Display"/>
            </a:endParaRPr>
          </a:p>
          <a:p>
            <a:pPr indent="0" lvl="0" marL="0" marR="0" rtl="0" algn="just">
              <a:lnSpc>
                <a:spcPct val="140000"/>
              </a:lnSpc>
              <a:spcBef>
                <a:spcPts val="0"/>
              </a:spcBef>
              <a:spcAft>
                <a:spcPts val="0"/>
              </a:spcAft>
              <a:buClr>
                <a:srgbClr val="000000"/>
              </a:buClr>
              <a:buSzPts val="3400"/>
              <a:buFont typeface="Arial"/>
              <a:buNone/>
            </a:pPr>
            <a:r>
              <a:t/>
            </a:r>
            <a:endParaRPr b="0" i="0" sz="3400" u="none" cap="none" strike="noStrike">
              <a:solidFill>
                <a:srgbClr val="000000"/>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3400"/>
              <a:buFont typeface="Arial"/>
              <a:buNone/>
            </a:pPr>
            <a:r>
              <a:t/>
            </a:r>
            <a:endParaRPr b="0" i="0" sz="3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69" name="Google Shape;169;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0" name="Google Shape;170;p7"/>
          <p:cNvSpPr txBox="1"/>
          <p:nvPr/>
        </p:nvSpPr>
        <p:spPr>
          <a:xfrm>
            <a:off x="754774" y="933450"/>
            <a:ext cx="12910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RESULTADOS DE APRENDIZAJE ESPERADOS</a:t>
            </a:r>
            <a:endParaRPr b="0" i="0" sz="1400" u="none" cap="none" strike="noStrike">
              <a:solidFill>
                <a:srgbClr val="000000"/>
              </a:solidFill>
              <a:latin typeface="Arial"/>
              <a:ea typeface="Arial"/>
              <a:cs typeface="Arial"/>
              <a:sym typeface="Arial"/>
            </a:endParaRPr>
          </a:p>
        </p:txBody>
      </p:sp>
      <p:sp>
        <p:nvSpPr>
          <p:cNvPr id="171" name="Google Shape;171;p7"/>
          <p:cNvSpPr txBox="1"/>
          <p:nvPr/>
        </p:nvSpPr>
        <p:spPr>
          <a:xfrm>
            <a:off x="1028700" y="2158016"/>
            <a:ext cx="16583700" cy="7728300"/>
          </a:xfrm>
          <a:prstGeom prst="rect">
            <a:avLst/>
          </a:prstGeom>
          <a:noFill/>
          <a:ln>
            <a:noFill/>
          </a:ln>
        </p:spPr>
        <p:txBody>
          <a:bodyPr anchorCtr="0" anchor="t" bIns="0" lIns="0" spcFirstLastPara="1" rIns="0" wrap="square" tIns="0">
            <a:spAutoFit/>
          </a:bodyPr>
          <a:lstStyle/>
          <a:p>
            <a:pPr indent="0" lvl="0" marL="0" marR="0" rtl="0" algn="l">
              <a:lnSpc>
                <a:spcPct val="153015"/>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Al finalizar este módulo, los participantes deberán:</a:t>
            </a:r>
            <a:endParaRPr b="0" i="0" sz="1400" u="none" cap="none" strike="noStrike">
              <a:solidFill>
                <a:srgbClr val="000000"/>
              </a:solidFill>
              <a:latin typeface="Arial"/>
              <a:ea typeface="Arial"/>
              <a:cs typeface="Arial"/>
              <a:sym typeface="Arial"/>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Comprender los conceptos de networking y comunicación;</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Comprender la importancia del networking y la comunicación en las iniciativas de emprendimiento social;</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Ser capaz de comunicarse eficazmente;</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Ser capaz de trabajar en red con eficacia;</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Saber evaluar y valorar el impacto de sus esfuerzos de comunicación y de networking.</a:t>
            </a:r>
            <a:endParaRPr b="0" i="0" sz="3399" u="none" cap="none" strike="noStrike">
              <a:solidFill>
                <a:srgbClr val="000000"/>
              </a:solidFill>
              <a:latin typeface="Playfair Display"/>
              <a:ea typeface="Playfair Display"/>
              <a:cs typeface="Playfair Display"/>
              <a:sym typeface="Playfair Display"/>
            </a:endParaRPr>
          </a:p>
          <a:p>
            <a:pPr indent="0" lvl="0" marL="0" marR="0" rtl="0" algn="just">
              <a:lnSpc>
                <a:spcPct val="153015"/>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53015"/>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172" name="Google Shape;172;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178" name="Google Shape;178;p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179" name="Google Shape;179;p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180" name="Google Shape;180;p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181" name="Google Shape;181;p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182" name="Google Shape;182;p8"/>
          <p:cNvSpPr txBox="1"/>
          <p:nvPr/>
        </p:nvSpPr>
        <p:spPr>
          <a:xfrm>
            <a:off x="1965267" y="3647086"/>
            <a:ext cx="2405029"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83" name="Google Shape;183;p8"/>
          <p:cNvSpPr txBox="1"/>
          <p:nvPr/>
        </p:nvSpPr>
        <p:spPr>
          <a:xfrm>
            <a:off x="4370316" y="3936011"/>
            <a:ext cx="6450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Comunicación</a:t>
            </a:r>
            <a:endParaRPr b="0" i="0" sz="1400" u="none" cap="none" strike="noStrike">
              <a:solidFill>
                <a:srgbClr val="000000"/>
              </a:solidFill>
              <a:latin typeface="Arial"/>
              <a:ea typeface="Arial"/>
              <a:cs typeface="Arial"/>
              <a:sym typeface="Arial"/>
            </a:endParaRPr>
          </a:p>
        </p:txBody>
      </p:sp>
      <p:sp>
        <p:nvSpPr>
          <p:cNvPr id="184" name="Google Shape;184;p8"/>
          <p:cNvSpPr txBox="1"/>
          <p:nvPr/>
        </p:nvSpPr>
        <p:spPr>
          <a:xfrm>
            <a:off x="4564399" y="5105400"/>
            <a:ext cx="66750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Se centra en la comunicación eficaz, crucial para el éxito del emprendimiento social.</a:t>
            </a:r>
            <a:endParaRPr b="0" i="0" sz="1400" u="none" cap="none" strike="noStrike">
              <a:solidFill>
                <a:srgbClr val="000000"/>
              </a:solidFill>
              <a:latin typeface="Arial"/>
              <a:ea typeface="Arial"/>
              <a:cs typeface="Arial"/>
              <a:sym typeface="Arial"/>
            </a:endParaRPr>
          </a:p>
        </p:txBody>
      </p:sp>
      <p:sp>
        <p:nvSpPr>
          <p:cNvPr id="185" name="Google Shape;185;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191" name="Google Shape;191;p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192" name="Google Shape;192;p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193" name="Google Shape;193;p9"/>
          <p:cNvSpPr txBox="1"/>
          <p:nvPr/>
        </p:nvSpPr>
        <p:spPr>
          <a:xfrm>
            <a:off x="2720532" y="1965697"/>
            <a:ext cx="107632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3.1.1</a:t>
            </a:r>
            <a:endParaRPr b="0" i="0" sz="1400" u="none" cap="none" strike="noStrike">
              <a:solidFill>
                <a:srgbClr val="000000"/>
              </a:solidFill>
              <a:latin typeface="Arial"/>
              <a:ea typeface="Arial"/>
              <a:cs typeface="Arial"/>
              <a:sym typeface="Arial"/>
            </a:endParaRPr>
          </a:p>
        </p:txBody>
      </p:sp>
      <p:sp>
        <p:nvSpPr>
          <p:cNvPr id="194" name="Google Shape;194;p9"/>
          <p:cNvSpPr txBox="1"/>
          <p:nvPr/>
        </p:nvSpPr>
        <p:spPr>
          <a:xfrm>
            <a:off x="2720532" y="284938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Comunicación eficaz</a:t>
            </a:r>
            <a:endParaRPr b="0" i="0" sz="1400" u="none" cap="none" strike="noStrike">
              <a:solidFill>
                <a:srgbClr val="000000"/>
              </a:solidFill>
              <a:latin typeface="Arial"/>
              <a:ea typeface="Arial"/>
              <a:cs typeface="Arial"/>
              <a:sym typeface="Arial"/>
            </a:endParaRPr>
          </a:p>
        </p:txBody>
      </p:sp>
      <p:sp>
        <p:nvSpPr>
          <p:cNvPr id="195" name="Google Shape;195;p9"/>
          <p:cNvSpPr txBox="1"/>
          <p:nvPr/>
        </p:nvSpPr>
        <p:spPr>
          <a:xfrm>
            <a:off x="2720532" y="3704766"/>
            <a:ext cx="5509200" cy="69267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La comunicación eficaz es una habilidad interpersonal esencial. Para tener éxito en el emprendimiento social, debemos ser capaces de comunicarnos eficazmente. La comunicación es algo más que la simple transmisión de información. Se trata de comprender los sentimientos y las intenciones subyacentes al material.</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196" name="Google Shape;196;p9"/>
          <p:cNvSpPr txBox="1"/>
          <p:nvPr/>
        </p:nvSpPr>
        <p:spPr>
          <a:xfrm>
            <a:off x="8942216" y="3704766"/>
            <a:ext cx="5356800" cy="5633700"/>
          </a:xfrm>
          <a:prstGeom prst="rect">
            <a:avLst/>
          </a:prstGeom>
          <a:noFill/>
          <a:ln>
            <a:noFill/>
          </a:ln>
        </p:spPr>
        <p:txBody>
          <a:bodyPr anchorCtr="0" anchor="t" bIns="0" lIns="0" spcFirstLastPara="1" rIns="0" wrap="square" tIns="0">
            <a:spAutoFit/>
          </a:bodyPr>
          <a:lstStyle/>
          <a:p>
            <a:pPr indent="0" lvl="0" marL="0" marR="0" rtl="0" algn="just">
              <a:lnSpc>
                <a:spcPct val="163461"/>
              </a:lnSpc>
              <a:spcBef>
                <a:spcPts val="0"/>
              </a:spcBef>
              <a:spcAft>
                <a:spcPts val="0"/>
              </a:spcAft>
              <a:buClr>
                <a:srgbClr val="000000"/>
              </a:buClr>
              <a:buSzPts val="2600"/>
              <a:buFont typeface="Arial"/>
              <a:buNone/>
            </a:pPr>
            <a:r>
              <a:rPr b="0" i="0" lang="en-US" sz="2600" u="none" cap="none" strike="noStrike">
                <a:solidFill>
                  <a:srgbClr val="000000"/>
                </a:solidFill>
                <a:latin typeface="Playfair Display"/>
                <a:ea typeface="Playfair Display"/>
                <a:cs typeface="Playfair Display"/>
                <a:sym typeface="Playfair Display"/>
              </a:rPr>
              <a:t>Para ser grandes comunicadores, debemos ser conscientes de las posibles BARRERAS - diversas características o condiciones que impiden compartir ideas o pensamientos de forma eficaz - y aprender a afrontarlas.</a:t>
            </a:r>
            <a:endParaRPr b="0" i="0" sz="2600" u="none" cap="none" strike="noStrike">
              <a:solidFill>
                <a:srgbClr val="000000"/>
              </a:solidFill>
              <a:latin typeface="Playfair Display"/>
              <a:ea typeface="Playfair Display"/>
              <a:cs typeface="Playfair Display"/>
              <a:sym typeface="Playfair Display"/>
            </a:endParaRPr>
          </a:p>
          <a:p>
            <a:pPr indent="0" lvl="0" marL="0" marR="0" rtl="0" algn="just">
              <a:lnSpc>
                <a:spcPct val="163461"/>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a:p>
            <a:pPr indent="0" lvl="0" marL="0" marR="0" rtl="0" algn="just">
              <a:lnSpc>
                <a:spcPct val="163461"/>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197" name="Google Shape;197;p9"/>
          <p:cNvSpPr/>
          <p:nvPr/>
        </p:nvSpPr>
        <p:spPr>
          <a:xfrm>
            <a:off x="7611380" y="9358875"/>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