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10287000" cx="18288000"/>
  <p:notesSz cx="6858000" cy="9144000"/>
  <p:embeddedFontLst>
    <p:embeddedFont>
      <p:font typeface="Prata"/>
      <p:regular r:id="rId49"/>
    </p:embeddedFont>
    <p:embeddedFont>
      <p:font typeface="Playfair Display"/>
      <p:regular r:id="rId50"/>
      <p:bold r:id="rId51"/>
      <p:italic r:id="rId52"/>
      <p:boldItalic r:id="rId53"/>
    </p:embeddedFont>
    <p:embeddedFont>
      <p:font typeface="Sansita"/>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8" roundtripDataSignature="AMtx7mi/RwKB9HxiKhKlGTHOoWeVm+GQ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15BD36-1C36-4C46-A264-26515566AE5D}">
  <a:tblStyle styleId="{5515BD36-1C36-4C46-A264-26515566AE5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Prat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layfairDisplay-bold.fntdata"/><Relationship Id="rId50" Type="http://schemas.openxmlformats.org/officeDocument/2006/relationships/font" Target="fonts/PlayfairDisplay-regular.fntdata"/><Relationship Id="rId53" Type="http://schemas.openxmlformats.org/officeDocument/2006/relationships/font" Target="fonts/PlayfairDisplay-boldItalic.fntdata"/><Relationship Id="rId52" Type="http://schemas.openxmlformats.org/officeDocument/2006/relationships/font" Target="fonts/PlayfairDisplay-italic.fntdata"/><Relationship Id="rId11" Type="http://schemas.openxmlformats.org/officeDocument/2006/relationships/slide" Target="slides/slide5.xml"/><Relationship Id="rId55" Type="http://schemas.openxmlformats.org/officeDocument/2006/relationships/font" Target="fonts/Sansita-bold.fntdata"/><Relationship Id="rId10" Type="http://schemas.openxmlformats.org/officeDocument/2006/relationships/slide" Target="slides/slide4.xml"/><Relationship Id="rId54" Type="http://schemas.openxmlformats.org/officeDocument/2006/relationships/font" Target="fonts/Sansita-regular.fntdata"/><Relationship Id="rId13" Type="http://schemas.openxmlformats.org/officeDocument/2006/relationships/slide" Target="slides/slide7.xml"/><Relationship Id="rId57" Type="http://schemas.openxmlformats.org/officeDocument/2006/relationships/font" Target="fonts/Sansita-boldItalic.fntdata"/><Relationship Id="rId12" Type="http://schemas.openxmlformats.org/officeDocument/2006/relationships/slide" Target="slides/slide6.xml"/><Relationship Id="rId56" Type="http://schemas.openxmlformats.org/officeDocument/2006/relationships/font" Target="fonts/Sansita-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d0dc5e008f_0_22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2d0dc5e008f_0_22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d0dc5e008f_0_29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2d0dc5e008f_0_29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2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2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2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2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3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3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4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4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ff85e0ad73_0_4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g1ff85e0ad73_0_4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ff85e0ad73_0_6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g1ff85e0ad73_0_6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ff85e0ad73_0_8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0" name="Google Shape;510;g1ff85e0ad73_0_8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ff85e0ad73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g1ff85e0ad73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p4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ff6c493d03_1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4" name="Google Shape;574;g1ff6c493d03_1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ff6c493d03_1_23: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g1ff6c493d03_1_2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ff6c493d03_1_55: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9" name="Google Shape;609;g1ff6c493d03_1_55: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5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p5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5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2" name="Google Shape;632;p5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5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47" name="Google Shape;647;p5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648" name="Google Shape;648;p5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5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p5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651" name="Google Shape;651;p5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6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6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6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6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6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9"/>
          <p:cNvSpPr/>
          <p:nvPr>
            <p:ph idx="2" type="pic"/>
          </p:nvPr>
        </p:nvSpPr>
        <p:spPr>
          <a:xfrm>
            <a:off x="1792288" y="612775"/>
            <a:ext cx="5486400" cy="4114800"/>
          </a:xfrm>
          <a:prstGeom prst="rect">
            <a:avLst/>
          </a:prstGeom>
          <a:noFill/>
          <a:ln>
            <a:noFill/>
          </a:ln>
        </p:spPr>
      </p:sp>
      <p:sp>
        <p:nvSpPr>
          <p:cNvPr id="68" name="Google Shape;68;p6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20.png"/><Relationship Id="rId6"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48.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34.png"/><Relationship Id="rId10" Type="http://schemas.openxmlformats.org/officeDocument/2006/relationships/hyperlink" Target="https://www.youtube.com/watch?v=dctNk0Yj_xA" TargetMode="External"/><Relationship Id="rId9" Type="http://schemas.openxmlformats.org/officeDocument/2006/relationships/image" Target="../media/image49.jpg"/><Relationship Id="rId5" Type="http://schemas.openxmlformats.org/officeDocument/2006/relationships/image" Target="../media/image28.png"/><Relationship Id="rId6" Type="http://schemas.openxmlformats.org/officeDocument/2006/relationships/image" Target="../media/image9.png"/><Relationship Id="rId7" Type="http://schemas.openxmlformats.org/officeDocument/2006/relationships/image" Target="../media/image18.png"/><Relationship Id="rId8" Type="http://schemas.openxmlformats.org/officeDocument/2006/relationships/hyperlink" Target="http://www.youtube.com/watch?v=dctNk0Yj_x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48.png"/><Relationship Id="rId6" Type="http://schemas.openxmlformats.org/officeDocument/2006/relationships/image" Target="../media/image9.png"/><Relationship Id="rId7" Type="http://schemas.openxmlformats.org/officeDocument/2006/relationships/image" Target="../media/image42.png"/></Relationships>
</file>

<file path=ppt/slides/_rels/slide13.xml.rels><?xml version="1.0" encoding="UTF-8" standalone="yes"?><Relationships xmlns="http://schemas.openxmlformats.org/package/2006/relationships"><Relationship Id="rId11" Type="http://schemas.openxmlformats.org/officeDocument/2006/relationships/hyperlink" Target="https://www.un.org/sustainabledevelopment/es/education/" TargetMode="External"/><Relationship Id="rId10" Type="http://schemas.openxmlformats.org/officeDocument/2006/relationships/hyperlink" Target="https://www.un.org/sustainabledevelopment/es/health/" TargetMode="External"/><Relationship Id="rId13" Type="http://schemas.openxmlformats.org/officeDocument/2006/relationships/hyperlink" Target="https://www.un.org/sustainabledevelopment/es/water-and-sanitation/" TargetMode="External"/><Relationship Id="rId12" Type="http://schemas.openxmlformats.org/officeDocument/2006/relationships/hyperlink" Target="https://www.un.org/sustainabledevelopment/es/gender-equality/"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hyperlink" Target="https://www.un.org/sustainabledevelopment/es/hunger/" TargetMode="External"/><Relationship Id="rId15" Type="http://schemas.openxmlformats.org/officeDocument/2006/relationships/image" Target="../media/image55.png"/><Relationship Id="rId14" Type="http://schemas.openxmlformats.org/officeDocument/2006/relationships/image" Target="../media/image9.png"/><Relationship Id="rId5" Type="http://schemas.openxmlformats.org/officeDocument/2006/relationships/image" Target="../media/image37.png"/><Relationship Id="rId6" Type="http://schemas.openxmlformats.org/officeDocument/2006/relationships/image" Target="../media/image14.png"/><Relationship Id="rId7" Type="http://schemas.openxmlformats.org/officeDocument/2006/relationships/image" Target="../media/image24.png"/><Relationship Id="rId8" Type="http://schemas.openxmlformats.org/officeDocument/2006/relationships/hyperlink" Target="https://www.un.org/sustainabledevelopment/es/poverty/"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www.un.org/sustainabledevelopment/es/cities/" TargetMode="External"/><Relationship Id="rId10" Type="http://schemas.openxmlformats.org/officeDocument/2006/relationships/hyperlink" Target="https://www.un.org/sustainabledevelopment/es/inequality/" TargetMode="External"/><Relationship Id="rId13" Type="http://schemas.openxmlformats.org/officeDocument/2006/relationships/image" Target="../media/image52.png"/><Relationship Id="rId12" Type="http://schemas.openxmlformats.org/officeDocument/2006/relationships/hyperlink" Target="https://www.un.org/sustainabledevelopment/es/sustainable-consumption-production/"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34.png"/><Relationship Id="rId9" Type="http://schemas.openxmlformats.org/officeDocument/2006/relationships/hyperlink" Target="https://www.un.org/sustainabledevelopment/es/infrastructure/" TargetMode="External"/><Relationship Id="rId5" Type="http://schemas.openxmlformats.org/officeDocument/2006/relationships/image" Target="../media/image28.png"/><Relationship Id="rId6" Type="http://schemas.openxmlformats.org/officeDocument/2006/relationships/image" Target="../media/image9.png"/><Relationship Id="rId7" Type="http://schemas.openxmlformats.org/officeDocument/2006/relationships/hyperlink" Target="https://www.un.org/sustainabledevelopment/es/energy/" TargetMode="External"/><Relationship Id="rId8" Type="http://schemas.openxmlformats.org/officeDocument/2006/relationships/hyperlink" Target="https://www.un.org/sustainabledevelopment/es/economic-growth/"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www.un.org/sustainabledevelopment/es/globalpartnerships/" TargetMode="External"/><Relationship Id="rId10" Type="http://schemas.openxmlformats.org/officeDocument/2006/relationships/hyperlink" Target="https://www.un.org/sustainabledevelopment/es/peace-justice/" TargetMode="External"/><Relationship Id="rId12"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34.png"/><Relationship Id="rId9" Type="http://schemas.openxmlformats.org/officeDocument/2006/relationships/hyperlink" Target="https://www.un.org/sustainabledevelopment/es/biodiversity/" TargetMode="External"/><Relationship Id="rId5" Type="http://schemas.openxmlformats.org/officeDocument/2006/relationships/image" Target="../media/image28.png"/><Relationship Id="rId6" Type="http://schemas.openxmlformats.org/officeDocument/2006/relationships/image" Target="../media/image9.png"/><Relationship Id="rId7" Type="http://schemas.openxmlformats.org/officeDocument/2006/relationships/hyperlink" Target="https://www.un.org/sustainabledevelopment/es/climate-change-2/" TargetMode="External"/><Relationship Id="rId8" Type="http://schemas.openxmlformats.org/officeDocument/2006/relationships/hyperlink" Target="https://www.un.org/sustainabledevelopment/es/ocea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9.png"/><Relationship Id="rId5" Type="http://schemas.openxmlformats.org/officeDocument/2006/relationships/image" Target="../media/image66.png"/><Relationship Id="rId6"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9.png"/><Relationship Id="rId5" Type="http://schemas.openxmlformats.org/officeDocument/2006/relationships/image" Target="../media/image66.png"/><Relationship Id="rId6" Type="http://schemas.openxmlformats.org/officeDocument/2006/relationships/image" Target="../media/image46.png"/></Relationships>
</file>

<file path=ppt/slides/_rels/slide18.xml.rels><?xml version="1.0" encoding="UTF-8" standalone="yes"?><Relationships xmlns="http://schemas.openxmlformats.org/package/2006/relationships"><Relationship Id="rId10" Type="http://schemas.openxmlformats.org/officeDocument/2006/relationships/image" Target="../media/image59.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image" Target="../media/image53.png"/><Relationship Id="rId5" Type="http://schemas.openxmlformats.org/officeDocument/2006/relationships/image" Target="../media/image37.png"/><Relationship Id="rId6" Type="http://schemas.openxmlformats.org/officeDocument/2006/relationships/image" Target="../media/image14.png"/><Relationship Id="rId7" Type="http://schemas.openxmlformats.org/officeDocument/2006/relationships/image" Target="../media/image24.png"/><Relationship Id="rId8"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9.png"/><Relationship Id="rId5" Type="http://schemas.openxmlformats.org/officeDocument/2006/relationships/image" Target="../media/image38.png"/><Relationship Id="rId6" Type="http://schemas.openxmlformats.org/officeDocument/2006/relationships/image" Target="../media/image43.png"/><Relationship Id="rId7" Type="http://schemas.openxmlformats.org/officeDocument/2006/relationships/image" Target="../media/image56.png"/><Relationship Id="rId8" Type="http://schemas.openxmlformats.org/officeDocument/2006/relationships/hyperlink" Target="https://go-goals.org/downloadable-materi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png"/><Relationship Id="rId11" Type="http://schemas.openxmlformats.org/officeDocument/2006/relationships/image" Target="../media/image9.png"/><Relationship Id="rId10" Type="http://schemas.openxmlformats.org/officeDocument/2006/relationships/image" Target="../media/image4.jpg"/><Relationship Id="rId9" Type="http://schemas.openxmlformats.org/officeDocument/2006/relationships/image" Target="../media/image50.png"/><Relationship Id="rId5" Type="http://schemas.openxmlformats.org/officeDocument/2006/relationships/image" Target="../media/image13.png"/><Relationship Id="rId6" Type="http://schemas.openxmlformats.org/officeDocument/2006/relationships/image" Target="../media/image41.jpg"/><Relationship Id="rId7" Type="http://schemas.openxmlformats.org/officeDocument/2006/relationships/image" Target="../media/image5.jp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9.png"/><Relationship Id="rId6" Type="http://schemas.openxmlformats.org/officeDocument/2006/relationships/image" Target="../media/image6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48.png"/><Relationship Id="rId5" Type="http://schemas.openxmlformats.org/officeDocument/2006/relationships/image" Target="../media/image9.png"/><Relationship Id="rId6" Type="http://schemas.openxmlformats.org/officeDocument/2006/relationships/image" Target="../media/image60.png"/><Relationship Id="rId7"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57.png"/><Relationship Id="rId5" Type="http://schemas.openxmlformats.org/officeDocument/2006/relationships/image" Target="../media/image74.png"/><Relationship Id="rId6" Type="http://schemas.openxmlformats.org/officeDocument/2006/relationships/image" Target="../media/image6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9.png"/><Relationship Id="rId6"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37.png"/><Relationship Id="rId6" Type="http://schemas.openxmlformats.org/officeDocument/2006/relationships/image" Target="../media/image14.png"/><Relationship Id="rId7" Type="http://schemas.openxmlformats.org/officeDocument/2006/relationships/image" Target="../media/image24.png"/><Relationship Id="rId8"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34.png"/><Relationship Id="rId5" Type="http://schemas.openxmlformats.org/officeDocument/2006/relationships/image" Target="../media/image28.png"/><Relationship Id="rId6" Type="http://schemas.openxmlformats.org/officeDocument/2006/relationships/image" Target="../media/image9.png"/><Relationship Id="rId7"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2.png"/><Relationship Id="rId4" Type="http://schemas.openxmlformats.org/officeDocument/2006/relationships/image" Target="../media/image9.png"/><Relationship Id="rId5" Type="http://schemas.openxmlformats.org/officeDocument/2006/relationships/image" Target="../media/image79.png"/><Relationship Id="rId6" Type="http://schemas.openxmlformats.org/officeDocument/2006/relationships/image" Target="../media/image7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37.png"/><Relationship Id="rId6" Type="http://schemas.openxmlformats.org/officeDocument/2006/relationships/image" Target="../media/image14.png"/><Relationship Id="rId7" Type="http://schemas.openxmlformats.org/officeDocument/2006/relationships/image" Target="../media/image24.png"/><Relationship Id="rId8"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4.png"/><Relationship Id="rId4" Type="http://schemas.openxmlformats.org/officeDocument/2006/relationships/image" Target="../media/image9.png"/><Relationship Id="rId5" Type="http://schemas.openxmlformats.org/officeDocument/2006/relationships/image" Target="../media/image75.png"/><Relationship Id="rId6" Type="http://schemas.openxmlformats.org/officeDocument/2006/relationships/image" Target="../media/image62.png"/><Relationship Id="rId7" Type="http://schemas.openxmlformats.org/officeDocument/2006/relationships/image" Target="../media/image81.png"/><Relationship Id="rId8" Type="http://schemas.openxmlformats.org/officeDocument/2006/relationships/image" Target="../media/image8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25.png"/><Relationship Id="rId9" Type="http://schemas.openxmlformats.org/officeDocument/2006/relationships/image" Target="../media/image71.png"/><Relationship Id="rId5" Type="http://schemas.openxmlformats.org/officeDocument/2006/relationships/image" Target="../media/image37.png"/><Relationship Id="rId6" Type="http://schemas.openxmlformats.org/officeDocument/2006/relationships/image" Target="../media/image14.png"/><Relationship Id="rId7" Type="http://schemas.openxmlformats.org/officeDocument/2006/relationships/image" Target="../media/image24.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64.png"/><Relationship Id="rId4" Type="http://schemas.openxmlformats.org/officeDocument/2006/relationships/image" Target="../media/image63.png"/><Relationship Id="rId5" Type="http://schemas.openxmlformats.org/officeDocument/2006/relationships/image" Target="../media/image85.png"/><Relationship Id="rId6" Type="http://schemas.openxmlformats.org/officeDocument/2006/relationships/image" Target="../media/image14.png"/><Relationship Id="rId7" Type="http://schemas.openxmlformats.org/officeDocument/2006/relationships/image" Target="../media/image83.png"/><Relationship Id="rId8"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48.png"/><Relationship Id="rId6"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48.png"/><Relationship Id="rId6"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48.png"/><Relationship Id="rId6"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48.png"/><Relationship Id="rId6"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48.png"/><Relationship Id="rId6"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48.png"/><Relationship Id="rId6"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48.png"/><Relationship Id="rId6"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48.png"/><Relationship Id="rId6"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png"/><Relationship Id="rId4" Type="http://schemas.openxmlformats.org/officeDocument/2006/relationships/image" Target="../media/image77.png"/><Relationship Id="rId5" Type="http://schemas.openxmlformats.org/officeDocument/2006/relationships/image" Target="../media/image48.png"/><Relationship Id="rId6" Type="http://schemas.openxmlformats.org/officeDocument/2006/relationships/image" Target="../media/image81.png"/><Relationship Id="rId7" Type="http://schemas.openxmlformats.org/officeDocument/2006/relationships/image" Target="../media/image9.png"/><Relationship Id="rId8"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9.png"/></Relationships>
</file>

<file path=ppt/slides/_rels/slide40.xml.rels><?xml version="1.0" encoding="UTF-8" standalone="yes"?><Relationships xmlns="http://schemas.openxmlformats.org/package/2006/relationships"><Relationship Id="rId11" Type="http://schemas.openxmlformats.org/officeDocument/2006/relationships/hyperlink" Target="https://www.youtube.com/watch?v=DdLqiTvFwJk" TargetMode="External"/><Relationship Id="rId10" Type="http://schemas.openxmlformats.org/officeDocument/2006/relationships/hyperlink" Target="https://www.youtube.com/watch?v=5_hLuEui6ww" TargetMode="External"/><Relationship Id="rId13" Type="http://schemas.openxmlformats.org/officeDocument/2006/relationships/hyperlink" Target="https://www.youtube.com/watch?v=Mdm49_rUMgo" TargetMode="External"/><Relationship Id="rId12" Type="http://schemas.openxmlformats.org/officeDocument/2006/relationships/hyperlink" Target="https://www.youtube.com/watch?v=pBqe8JD62QE&amp;t=149s" TargetMode="External"/><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2.png"/><Relationship Id="rId4" Type="http://schemas.openxmlformats.org/officeDocument/2006/relationships/image" Target="../media/image34.png"/><Relationship Id="rId9" Type="http://schemas.openxmlformats.org/officeDocument/2006/relationships/hyperlink" Target="https://www.youtube.com/watch?v=RpqVmvMCmp0" TargetMode="External"/><Relationship Id="rId15" Type="http://schemas.openxmlformats.org/officeDocument/2006/relationships/hyperlink" Target="https://sdgs.un.org/2030agenda" TargetMode="External"/><Relationship Id="rId14" Type="http://schemas.openxmlformats.org/officeDocument/2006/relationships/hyperlink" Target="https://sdgs.un.org/partnerships" TargetMode="External"/><Relationship Id="rId16" Type="http://schemas.openxmlformats.org/officeDocument/2006/relationships/hyperlink" Target="https://commission.europa.eu/select-language?destination=/media/23163" TargetMode="External"/><Relationship Id="rId5" Type="http://schemas.openxmlformats.org/officeDocument/2006/relationships/image" Target="../media/image28.png"/><Relationship Id="rId6" Type="http://schemas.openxmlformats.org/officeDocument/2006/relationships/image" Target="../media/image9.png"/><Relationship Id="rId7" Type="http://schemas.openxmlformats.org/officeDocument/2006/relationships/hyperlink" Target="https://sdgs.un.org/publications/sdg-good-practices-2020" TargetMode="External"/><Relationship Id="rId8" Type="http://schemas.openxmlformats.org/officeDocument/2006/relationships/hyperlink" Target="https://sustainabledevelopment.un.org/index.php?page=view&amp;type=400&amp;nr=2217&amp;menu=1515"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37.png"/><Relationship Id="rId6" Type="http://schemas.openxmlformats.org/officeDocument/2006/relationships/image" Target="../media/image14.png"/><Relationship Id="rId7" Type="http://schemas.openxmlformats.org/officeDocument/2006/relationships/image" Target="../media/image24.png"/><Relationship Id="rId8"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84.png"/><Relationship Id="rId6" Type="http://schemas.openxmlformats.org/officeDocument/2006/relationships/image" Target="../media/image78.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4.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26.pn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5.png"/><Relationship Id="rId5" Type="http://schemas.openxmlformats.org/officeDocument/2006/relationships/image" Target="../media/image37.png"/><Relationship Id="rId6" Type="http://schemas.openxmlformats.org/officeDocument/2006/relationships/image" Target="../media/image14.png"/><Relationship Id="rId7" Type="http://schemas.openxmlformats.org/officeDocument/2006/relationships/image" Target="../media/image24.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34.png"/><Relationship Id="rId5" Type="http://schemas.openxmlformats.org/officeDocument/2006/relationships/image" Target="../media/image28.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290470" y="346125"/>
            <a:ext cx="4892180" cy="1365149"/>
          </a:xfrm>
          <a:custGeom>
            <a:rect b="b" l="l" r="r" t="t"/>
            <a:pathLst>
              <a:path extrusionOk="0" h="1365149" w="4892180">
                <a:moveTo>
                  <a:pt x="0" y="0"/>
                </a:moveTo>
                <a:lnTo>
                  <a:pt x="4892180" y="0"/>
                </a:lnTo>
                <a:lnTo>
                  <a:pt x="4892180" y="1365150"/>
                </a:lnTo>
                <a:lnTo>
                  <a:pt x="0" y="1365150"/>
                </a:lnTo>
                <a:lnTo>
                  <a:pt x="0" y="0"/>
                </a:lnTo>
                <a:close/>
              </a:path>
            </a:pathLst>
          </a:custGeom>
          <a:blipFill rotWithShape="1">
            <a:blip r:embed="rId3">
              <a:alphaModFix/>
            </a:blip>
            <a:stretch>
              <a:fillRect b="-160167" l="-14263" r="-3277" t="-161026"/>
            </a:stretch>
          </a:blipFill>
          <a:ln>
            <a:noFill/>
          </a:ln>
        </p:spPr>
      </p:sp>
      <p:sp>
        <p:nvSpPr>
          <p:cNvPr id="89" name="Google Shape;89;p1"/>
          <p:cNvSpPr/>
          <p:nvPr/>
        </p:nvSpPr>
        <p:spPr>
          <a:xfrm>
            <a:off x="14546951" y="9396348"/>
            <a:ext cx="3643161" cy="746848"/>
          </a:xfrm>
          <a:custGeom>
            <a:rect b="b" l="l" r="r" t="t"/>
            <a:pathLst>
              <a:path extrusionOk="0" h="746848" w="3643161">
                <a:moveTo>
                  <a:pt x="0" y="0"/>
                </a:moveTo>
                <a:lnTo>
                  <a:pt x="3643161" y="0"/>
                </a:lnTo>
                <a:lnTo>
                  <a:pt x="3643161" y="746848"/>
                </a:lnTo>
                <a:lnTo>
                  <a:pt x="0" y="746848"/>
                </a:lnTo>
                <a:lnTo>
                  <a:pt x="0" y="0"/>
                </a:lnTo>
                <a:close/>
              </a:path>
            </a:pathLst>
          </a:custGeom>
          <a:blipFill rotWithShape="1">
            <a:blip r:embed="rId4">
              <a:alphaModFix/>
            </a:blip>
            <a:stretch>
              <a:fillRect b="0" l="0" r="0" t="0"/>
            </a:stretch>
          </a:blipFill>
          <a:ln>
            <a:noFill/>
          </a:ln>
        </p:spPr>
      </p:sp>
      <p:sp>
        <p:nvSpPr>
          <p:cNvPr id="90" name="Google Shape;90;p1"/>
          <p:cNvSpPr/>
          <p:nvPr/>
        </p:nvSpPr>
        <p:spPr>
          <a:xfrm rot="-5400000">
            <a:off x="108679" y="6280879"/>
            <a:ext cx="3897443" cy="4114800"/>
          </a:xfrm>
          <a:custGeom>
            <a:rect b="b" l="l" r="r" t="t"/>
            <a:pathLst>
              <a:path extrusionOk="0" h="4114800" w="3897443">
                <a:moveTo>
                  <a:pt x="0" y="0"/>
                </a:moveTo>
                <a:lnTo>
                  <a:pt x="3897442" y="0"/>
                </a:lnTo>
                <a:lnTo>
                  <a:pt x="3897442" y="4114800"/>
                </a:lnTo>
                <a:lnTo>
                  <a:pt x="0" y="4114800"/>
                </a:lnTo>
                <a:lnTo>
                  <a:pt x="0" y="0"/>
                </a:lnTo>
                <a:close/>
              </a:path>
            </a:pathLst>
          </a:custGeom>
          <a:blipFill rotWithShape="1">
            <a:blip r:embed="rId5">
              <a:alphaModFix/>
            </a:blip>
            <a:stretch>
              <a:fillRect b="0" l="0" r="0" t="0"/>
            </a:stretch>
          </a:blipFill>
          <a:ln>
            <a:noFill/>
          </a:ln>
        </p:spPr>
      </p:sp>
      <p:sp>
        <p:nvSpPr>
          <p:cNvPr id="91" name="Google Shape;91;p1"/>
          <p:cNvSpPr/>
          <p:nvPr/>
        </p:nvSpPr>
        <p:spPr>
          <a:xfrm>
            <a:off x="14546951" y="-1028700"/>
            <a:ext cx="4856524" cy="4114800"/>
          </a:xfrm>
          <a:custGeom>
            <a:rect b="b" l="l" r="r" t="t"/>
            <a:pathLst>
              <a:path extrusionOk="0" h="4114800" w="4856524">
                <a:moveTo>
                  <a:pt x="0" y="0"/>
                </a:moveTo>
                <a:lnTo>
                  <a:pt x="4856524" y="0"/>
                </a:lnTo>
                <a:lnTo>
                  <a:pt x="4856524" y="4114800"/>
                </a:lnTo>
                <a:lnTo>
                  <a:pt x="0" y="4114800"/>
                </a:lnTo>
                <a:lnTo>
                  <a:pt x="0" y="0"/>
                </a:lnTo>
                <a:close/>
              </a:path>
            </a:pathLst>
          </a:custGeom>
          <a:blipFill rotWithShape="1">
            <a:blip r:embed="rId6">
              <a:alphaModFix/>
            </a:blip>
            <a:stretch>
              <a:fillRect b="0" l="0" r="0" t="0"/>
            </a:stretch>
          </a:blipFill>
          <a:ln>
            <a:noFill/>
          </a:ln>
        </p:spPr>
      </p:sp>
      <p:sp>
        <p:nvSpPr>
          <p:cNvPr id="92" name="Google Shape;92;p1"/>
          <p:cNvSpPr txBox="1"/>
          <p:nvPr/>
        </p:nvSpPr>
        <p:spPr>
          <a:xfrm>
            <a:off x="5688062" y="4308649"/>
            <a:ext cx="6912000" cy="10773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0000"/>
              </a:buClr>
              <a:buSzPts val="6999"/>
              <a:buFont typeface="Arial"/>
              <a:buNone/>
            </a:pPr>
            <a:r>
              <a:rPr b="0" i="0" lang="en-US" sz="6999" u="none" cap="none" strike="noStrike">
                <a:solidFill>
                  <a:srgbClr val="000000"/>
                </a:solidFill>
                <a:latin typeface="Playfair Display"/>
                <a:ea typeface="Playfair Display"/>
                <a:cs typeface="Playfair Display"/>
                <a:sym typeface="Playfair Display"/>
              </a:rPr>
              <a:t>SUSE </a:t>
            </a:r>
            <a:r>
              <a:rPr lang="en-US" sz="6999">
                <a:latin typeface="Playfair Display"/>
                <a:ea typeface="Playfair Display"/>
                <a:cs typeface="Playfair Display"/>
                <a:sym typeface="Playfair Display"/>
              </a:rPr>
              <a:t>El Proyecto</a:t>
            </a:r>
            <a:endParaRPr b="0" i="0" sz="1400" u="none" cap="none" strike="noStrike">
              <a:solidFill>
                <a:srgbClr val="000000"/>
              </a:solidFill>
              <a:latin typeface="Arial"/>
              <a:ea typeface="Arial"/>
              <a:cs typeface="Arial"/>
              <a:sym typeface="Arial"/>
            </a:endParaRPr>
          </a:p>
        </p:txBody>
      </p:sp>
      <p:sp>
        <p:nvSpPr>
          <p:cNvPr id="93" name="Google Shape;93;p1"/>
          <p:cNvSpPr txBox="1"/>
          <p:nvPr/>
        </p:nvSpPr>
        <p:spPr>
          <a:xfrm>
            <a:off x="4867052" y="5445299"/>
            <a:ext cx="8553900" cy="492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200"/>
              <a:buFont typeface="Arial"/>
              <a:buNone/>
            </a:pPr>
            <a:r>
              <a:rPr b="0" i="0" lang="en-US" sz="3200" u="none" cap="none" strike="noStrike">
                <a:solidFill>
                  <a:srgbClr val="06AC73"/>
                </a:solidFill>
                <a:latin typeface="Playfair Display"/>
                <a:ea typeface="Playfair Display"/>
                <a:cs typeface="Playfair Display"/>
                <a:sym typeface="Playfair Display"/>
              </a:rPr>
              <a:t>M</a:t>
            </a:r>
            <a:r>
              <a:rPr lang="en-US" sz="3200">
                <a:solidFill>
                  <a:srgbClr val="06AC73"/>
                </a:solidFill>
                <a:latin typeface="Playfair Display"/>
                <a:ea typeface="Playfair Display"/>
                <a:cs typeface="Playfair Display"/>
                <a:sym typeface="Playfair Display"/>
              </a:rPr>
              <a:t>ó</a:t>
            </a:r>
            <a:r>
              <a:rPr b="0" i="0" lang="en-US" sz="3200" u="none" cap="none" strike="noStrike">
                <a:solidFill>
                  <a:srgbClr val="06AC73"/>
                </a:solidFill>
                <a:latin typeface="Playfair Display"/>
                <a:ea typeface="Playfair Display"/>
                <a:cs typeface="Playfair Display"/>
                <a:sym typeface="Playfair Display"/>
              </a:rPr>
              <a:t>dul</a:t>
            </a:r>
            <a:r>
              <a:rPr lang="en-US" sz="3200">
                <a:solidFill>
                  <a:srgbClr val="06AC73"/>
                </a:solidFill>
                <a:latin typeface="Playfair Display"/>
                <a:ea typeface="Playfair Display"/>
                <a:cs typeface="Playfair Display"/>
                <a:sym typeface="Playfair Display"/>
              </a:rPr>
              <a:t>o</a:t>
            </a:r>
            <a:r>
              <a:rPr b="0" i="0" lang="en-US" sz="3200" u="none" cap="none" strike="noStrike">
                <a:solidFill>
                  <a:srgbClr val="06AC73"/>
                </a:solidFill>
                <a:latin typeface="Playfair Display"/>
                <a:ea typeface="Playfair Display"/>
                <a:cs typeface="Playfair Display"/>
                <a:sym typeface="Playfair Display"/>
              </a:rPr>
              <a:t> 1 - </a:t>
            </a:r>
            <a:r>
              <a:rPr lang="en-US" sz="3200">
                <a:solidFill>
                  <a:srgbClr val="06AC73"/>
                </a:solidFill>
                <a:latin typeface="Playfair Display"/>
                <a:ea typeface="Playfair Display"/>
                <a:cs typeface="Playfair Display"/>
                <a:sym typeface="Playfair Display"/>
              </a:rPr>
              <a:t>Presentación de los ODS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7311475" y="9711175"/>
            <a:ext cx="4114800" cy="184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Prata"/>
                <a:ea typeface="Prata"/>
                <a:cs typeface="Prata"/>
                <a:sym typeface="Prata"/>
              </a:rPr>
              <a:t>Pro</a:t>
            </a:r>
            <a:r>
              <a:rPr lang="en-US" sz="1200">
                <a:latin typeface="Prata"/>
                <a:ea typeface="Prata"/>
                <a:cs typeface="Prata"/>
                <a:sym typeface="Prata"/>
              </a:rPr>
              <a:t>yecto </a:t>
            </a:r>
            <a:r>
              <a:rPr b="0" i="0" lang="en-US" sz="1200" u="none" cap="none" strike="noStrike">
                <a:solidFill>
                  <a:srgbClr val="000000"/>
                </a:solidFill>
                <a:latin typeface="Prata"/>
                <a:ea typeface="Prata"/>
                <a:cs typeface="Prata"/>
                <a:sym typeface="Prata"/>
              </a:rPr>
              <a:t> nro: 2022-2-RO01-KA220-YOU-000102027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206" name="Google Shape;206;p11"/>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207" name="Google Shape;207;p11"/>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208" name="Google Shape;208;p1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209" name="Google Shape;209;p11"/>
          <p:cNvSpPr txBox="1"/>
          <p:nvPr/>
        </p:nvSpPr>
        <p:spPr>
          <a:xfrm rot="-5400000">
            <a:off x="-1965236" y="4281466"/>
            <a:ext cx="6522600" cy="1071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1.1 </a:t>
            </a:r>
            <a:r>
              <a:rPr b="1" lang="en-US" sz="2900">
                <a:solidFill>
                  <a:srgbClr val="BF1435"/>
                </a:solidFill>
                <a:latin typeface="Playfair Display"/>
                <a:ea typeface="Playfair Display"/>
                <a:cs typeface="Playfair Display"/>
                <a:sym typeface="Playfair Display"/>
              </a:rPr>
              <a:t>Comprendiendo  el Desarrollo Sostenible</a:t>
            </a:r>
            <a:endParaRPr b="1" i="0" sz="1400" u="none" cap="none" strike="noStrike">
              <a:solidFill>
                <a:srgbClr val="BF1435"/>
              </a:solidFill>
              <a:latin typeface="Arial"/>
              <a:ea typeface="Arial"/>
              <a:cs typeface="Arial"/>
              <a:sym typeface="Arial"/>
            </a:endParaRPr>
          </a:p>
        </p:txBody>
      </p:sp>
      <p:sp>
        <p:nvSpPr>
          <p:cNvPr id="210" name="Google Shape;210;p11"/>
          <p:cNvSpPr txBox="1"/>
          <p:nvPr/>
        </p:nvSpPr>
        <p:spPr>
          <a:xfrm>
            <a:off x="3053700" y="1555825"/>
            <a:ext cx="9267900" cy="12558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1" i="0" lang="en-US" sz="3399" u="none" cap="none" strike="noStrike">
                <a:solidFill>
                  <a:srgbClr val="BF1435"/>
                </a:solidFill>
                <a:latin typeface="Playfair Display"/>
                <a:ea typeface="Playfair Display"/>
                <a:cs typeface="Playfair Display"/>
                <a:sym typeface="Playfair Display"/>
              </a:rPr>
              <a:t>1.1 </a:t>
            </a:r>
            <a:r>
              <a:rPr lang="en-US" sz="3399">
                <a:latin typeface="Playfair Display"/>
                <a:ea typeface="Playfair Display"/>
                <a:cs typeface="Playfair Display"/>
                <a:sym typeface="Playfair Display"/>
              </a:rPr>
              <a:t>Comprendiendo  el Desarrollo Sostenible</a:t>
            </a:r>
            <a:endParaRPr sz="3399">
              <a:latin typeface="Playfair Display"/>
              <a:ea typeface="Playfair Display"/>
              <a:cs typeface="Playfair Display"/>
              <a:sym typeface="Playfair Display"/>
            </a:endParaRPr>
          </a:p>
          <a:p>
            <a:pPr indent="0" lvl="0" marL="0" marR="0" rtl="0" algn="l">
              <a:lnSpc>
                <a:spcPct val="140011"/>
              </a:lnSpc>
              <a:spcBef>
                <a:spcPts val="0"/>
              </a:spcBef>
              <a:spcAft>
                <a:spcPts val="0"/>
              </a:spcAft>
              <a:buClr>
                <a:srgbClr val="000000"/>
              </a:buClr>
              <a:buSzPts val="3399"/>
              <a:buFont typeface="Arial"/>
              <a:buNone/>
            </a:pPr>
            <a:r>
              <a:t/>
            </a:r>
            <a:endParaRPr sz="3399">
              <a:latin typeface="Playfair Display"/>
              <a:ea typeface="Playfair Display"/>
              <a:cs typeface="Playfair Display"/>
              <a:sym typeface="Playfair Display"/>
            </a:endParaRPr>
          </a:p>
        </p:txBody>
      </p:sp>
      <p:sp>
        <p:nvSpPr>
          <p:cNvPr id="211" name="Google Shape;211;p11"/>
          <p:cNvSpPr txBox="1"/>
          <p:nvPr/>
        </p:nvSpPr>
        <p:spPr>
          <a:xfrm>
            <a:off x="2775648" y="2488375"/>
            <a:ext cx="10600800" cy="6588000"/>
          </a:xfrm>
          <a:prstGeom prst="rect">
            <a:avLst/>
          </a:prstGeom>
          <a:noFill/>
          <a:ln>
            <a:noFill/>
          </a:ln>
        </p:spPr>
        <p:txBody>
          <a:bodyPr anchorCtr="0" anchor="t" bIns="0" lIns="0" spcFirstLastPara="1" rIns="0" wrap="square" tIns="0">
            <a:spAutoFit/>
          </a:bodyPr>
          <a:lstStyle/>
          <a:p>
            <a:pPr indent="-355600" lvl="0" marL="457200" marR="0" rtl="0" algn="l">
              <a:lnSpc>
                <a:spcPct val="170000"/>
              </a:lnSpc>
              <a:spcBef>
                <a:spcPts val="0"/>
              </a:spcBef>
              <a:spcAft>
                <a:spcPts val="0"/>
              </a:spcAft>
              <a:buClr>
                <a:srgbClr val="000000"/>
              </a:buClr>
              <a:buSzPts val="2000"/>
              <a:buFont typeface="Playfair Display"/>
              <a:buChar char="➔"/>
            </a:pPr>
            <a:r>
              <a:rPr lang="en-US" sz="2000">
                <a:latin typeface="Playfair Display"/>
                <a:ea typeface="Playfair Display"/>
                <a:cs typeface="Playfair Display"/>
                <a:sym typeface="Playfair Display"/>
              </a:rPr>
              <a:t>Esta agenda es como </a:t>
            </a:r>
            <a:r>
              <a:rPr b="1" lang="en-US" sz="2000">
                <a:latin typeface="Playfair Display"/>
                <a:ea typeface="Playfair Display"/>
                <a:cs typeface="Playfair Display"/>
                <a:sym typeface="Playfair Display"/>
              </a:rPr>
              <a:t>un plan para el desarrollo del mundo</a:t>
            </a:r>
            <a:r>
              <a:rPr lang="en-US" sz="2000">
                <a:latin typeface="Playfair Display"/>
                <a:ea typeface="Playfair Display"/>
                <a:cs typeface="Playfair Display"/>
                <a:sym typeface="Playfair Display"/>
              </a:rPr>
              <a:t>. Es importante a nivel global.</a:t>
            </a:r>
            <a:endParaRPr b="0" i="0" sz="2000" u="none" cap="none" strike="noStrike">
              <a:solidFill>
                <a:srgbClr val="000000"/>
              </a:solidFill>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Clr>
                <a:srgbClr val="000000"/>
              </a:buClr>
              <a:buSzPts val="2000"/>
              <a:buFont typeface="Playfair Display"/>
              <a:buChar char="➔"/>
            </a:pPr>
            <a:r>
              <a:rPr lang="en-US" sz="2000">
                <a:latin typeface="Playfair Display"/>
                <a:ea typeface="Playfair Display"/>
                <a:cs typeface="Playfair Display"/>
                <a:sym typeface="Playfair Display"/>
              </a:rPr>
              <a:t>Los Objetivos de Desarrollo Sostenible son </a:t>
            </a:r>
            <a:r>
              <a:rPr b="1" lang="en-US" sz="2000">
                <a:latin typeface="Playfair Display"/>
                <a:ea typeface="Playfair Display"/>
                <a:cs typeface="Playfair Display"/>
                <a:sym typeface="Playfair Display"/>
              </a:rPr>
              <a:t>un conjunto de 17 objetivos</a:t>
            </a:r>
            <a:r>
              <a:rPr lang="en-US" sz="2000">
                <a:latin typeface="Playfair Display"/>
                <a:ea typeface="Playfair Display"/>
                <a:cs typeface="Playfair Display"/>
                <a:sym typeface="Playfair Display"/>
              </a:rPr>
              <a:t> mundiales adoptados por la Asamblea General de las Naciones Unidas en 2015 como parte de la Agenda 2030 para el Desarrollo Sostenible.</a:t>
            </a:r>
            <a:endParaRPr b="0" i="0" sz="2000" u="none" cap="none" strike="noStrike">
              <a:solidFill>
                <a:srgbClr val="000000"/>
              </a:solidFill>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Clr>
                <a:srgbClr val="000000"/>
              </a:buClr>
              <a:buSzPts val="2000"/>
              <a:buFont typeface="Playfair Display"/>
              <a:buChar char="➔"/>
            </a:pPr>
            <a:r>
              <a:rPr lang="en-US" sz="2000">
                <a:latin typeface="Playfair Display"/>
                <a:ea typeface="Playfair Display"/>
                <a:cs typeface="Playfair Display"/>
                <a:sym typeface="Playfair Display"/>
              </a:rPr>
              <a:t>Los Objetivos de Desarrollo Sostenible (ODS) son </a:t>
            </a:r>
            <a:r>
              <a:rPr b="1" lang="en-US" sz="2000">
                <a:latin typeface="Playfair Display"/>
                <a:ea typeface="Playfair Display"/>
                <a:cs typeface="Playfair Display"/>
                <a:sym typeface="Playfair Display"/>
              </a:rPr>
              <a:t>la lista mundial de tareas pendientes </a:t>
            </a:r>
            <a:r>
              <a:rPr lang="en-US" sz="2000">
                <a:latin typeface="Playfair Display"/>
                <a:ea typeface="Playfair Display"/>
                <a:cs typeface="Playfair Display"/>
                <a:sym typeface="Playfair Display"/>
              </a:rPr>
              <a:t>para las personas y el planeta de aquí a 2030. Son un</a:t>
            </a:r>
            <a:r>
              <a:rPr b="1" lang="en-US" sz="2000">
                <a:latin typeface="Playfair Display"/>
                <a:ea typeface="Playfair Display"/>
                <a:cs typeface="Playfair Display"/>
                <a:sym typeface="Playfair Display"/>
              </a:rPr>
              <a:t> llamamiento urgente a la acción</a:t>
            </a:r>
            <a:r>
              <a:rPr lang="en-US" sz="2000">
                <a:latin typeface="Playfair Display"/>
                <a:ea typeface="Playfair Display"/>
                <a:cs typeface="Playfair Display"/>
                <a:sym typeface="Playfair Display"/>
              </a:rPr>
              <a:t> de todos los países -desarrollados y en desarrollo- en una alianza mundial.</a:t>
            </a:r>
            <a:endParaRPr b="0" i="0" sz="2000" u="none" cap="none" strike="noStrike">
              <a:solidFill>
                <a:srgbClr val="000000"/>
              </a:solidFill>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Clr>
                <a:srgbClr val="000000"/>
              </a:buClr>
              <a:buSzPts val="2000"/>
              <a:buFont typeface="Playfair Display"/>
              <a:buChar char="➔"/>
            </a:pPr>
            <a:r>
              <a:rPr lang="en-US" sz="2000">
                <a:latin typeface="Playfair Display"/>
                <a:ea typeface="Playfair Display"/>
                <a:cs typeface="Playfair Display"/>
                <a:sym typeface="Playfair Display"/>
              </a:rPr>
              <a:t>Los desglosaremos en cinco categorías principales: </a:t>
            </a:r>
            <a:r>
              <a:rPr b="1" lang="en-US" sz="2000">
                <a:latin typeface="Playfair Display"/>
                <a:ea typeface="Playfair Display"/>
                <a:cs typeface="Playfair Display"/>
                <a:sym typeface="Playfair Display"/>
              </a:rPr>
              <a:t>Personas, Planeta, Prosperidad, Paz y Asociación</a:t>
            </a:r>
            <a:r>
              <a:rPr lang="en-US" sz="2000">
                <a:latin typeface="Playfair Display"/>
                <a:ea typeface="Playfair Display"/>
                <a:cs typeface="Playfair Display"/>
                <a:sym typeface="Playfair Display"/>
              </a:rPr>
              <a:t>, que abarcan </a:t>
            </a:r>
            <a:r>
              <a:rPr b="1" lang="en-US" sz="2000">
                <a:latin typeface="Playfair Display"/>
                <a:ea typeface="Playfair Display"/>
                <a:cs typeface="Playfair Display"/>
                <a:sym typeface="Playfair Display"/>
              </a:rPr>
              <a:t>cuestiones críticas</a:t>
            </a:r>
            <a:r>
              <a:rPr lang="en-US" sz="2000">
                <a:latin typeface="Playfair Display"/>
                <a:ea typeface="Playfair Display"/>
                <a:cs typeface="Playfair Display"/>
                <a:sym typeface="Playfair Display"/>
              </a:rPr>
              <a:t> como erradicar la pobreza, lograr la igualdad de género, garantizar agua limpia y saneamiento y combatir el cambio climático.</a:t>
            </a:r>
            <a:endParaRPr b="0" i="0" sz="2000" u="none" cap="none" strike="noStrike">
              <a:solidFill>
                <a:srgbClr val="000000"/>
              </a:solidFill>
              <a:latin typeface="Playfair Display"/>
              <a:ea typeface="Playfair Display"/>
              <a:cs typeface="Playfair Display"/>
              <a:sym typeface="Playfair Display"/>
            </a:endParaRPr>
          </a:p>
          <a:p>
            <a:pPr indent="-355600" lvl="0" marL="457200" marR="0" rtl="0" algn="l">
              <a:lnSpc>
                <a:spcPct val="170000"/>
              </a:lnSpc>
              <a:spcBef>
                <a:spcPts val="0"/>
              </a:spcBef>
              <a:spcAft>
                <a:spcPts val="0"/>
              </a:spcAft>
              <a:buClr>
                <a:srgbClr val="000000"/>
              </a:buClr>
              <a:buSzPts val="2000"/>
              <a:buFont typeface="Playfair Display"/>
              <a:buChar char="➔"/>
            </a:pPr>
            <a:r>
              <a:rPr lang="en-US" sz="2000">
                <a:latin typeface="Playfair Display"/>
                <a:ea typeface="Playfair Display"/>
                <a:cs typeface="Playfair Display"/>
                <a:sym typeface="Playfair Display"/>
              </a:rPr>
              <a:t>Al tratarse de una agenda mundial compartida, </a:t>
            </a:r>
            <a:r>
              <a:rPr b="1" lang="en-US" sz="2000">
                <a:latin typeface="Playfair Display"/>
                <a:ea typeface="Playfair Display"/>
                <a:cs typeface="Playfair Display"/>
                <a:sym typeface="Playfair Display"/>
              </a:rPr>
              <a:t>requieren el esfuerzo colectivo</a:t>
            </a:r>
            <a:r>
              <a:rPr lang="en-US" sz="2000">
                <a:latin typeface="Playfair Display"/>
                <a:ea typeface="Playfair Display"/>
                <a:cs typeface="Playfair Display"/>
                <a:sym typeface="Playfair Display"/>
              </a:rPr>
              <a:t> de gobiernos, empresas, sociedad civil y particulares.</a:t>
            </a:r>
            <a:endParaRPr sz="2000">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17" name="Google Shape;217;p12"/>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18" name="Google Shape;218;p12"/>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19" name="Google Shape;219;p1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220" name="Google Shape;220;p12"/>
          <p:cNvSpPr/>
          <p:nvPr/>
        </p:nvSpPr>
        <p:spPr>
          <a:xfrm>
            <a:off x="-571610" y="-2057400"/>
            <a:ext cx="4891293" cy="4114800"/>
          </a:xfrm>
          <a:custGeom>
            <a:rect b="b" l="l" r="r" t="t"/>
            <a:pathLst>
              <a:path extrusionOk="0" h="4114800" w="4891293">
                <a:moveTo>
                  <a:pt x="0" y="0"/>
                </a:moveTo>
                <a:lnTo>
                  <a:pt x="4891293" y="0"/>
                </a:lnTo>
                <a:lnTo>
                  <a:pt x="4891293" y="4114800"/>
                </a:lnTo>
                <a:lnTo>
                  <a:pt x="0" y="4114800"/>
                </a:lnTo>
                <a:lnTo>
                  <a:pt x="0" y="0"/>
                </a:lnTo>
                <a:close/>
              </a:path>
            </a:pathLst>
          </a:custGeom>
          <a:blipFill rotWithShape="1">
            <a:blip r:embed="rId7">
              <a:alphaModFix/>
            </a:blip>
            <a:stretch>
              <a:fillRect b="0" l="0" r="0" t="0"/>
            </a:stretch>
          </a:blipFill>
          <a:ln>
            <a:noFill/>
          </a:ln>
        </p:spPr>
      </p:sp>
      <p:sp>
        <p:nvSpPr>
          <p:cNvPr id="221" name="Google Shape;221;p12"/>
          <p:cNvSpPr txBox="1"/>
          <p:nvPr/>
        </p:nvSpPr>
        <p:spPr>
          <a:xfrm>
            <a:off x="3103125" y="2057400"/>
            <a:ext cx="10966800" cy="15420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i="0" lang="en-US" sz="2400" u="none" cap="none" strike="noStrike">
                <a:solidFill>
                  <a:srgbClr val="0F9249"/>
                </a:solidFill>
                <a:latin typeface="Playfair Display"/>
                <a:ea typeface="Playfair Display"/>
                <a:cs typeface="Playfair Display"/>
                <a:sym typeface="Playfair Display"/>
              </a:rPr>
              <a:t>Reflexiona sobre lo </a:t>
            </a:r>
            <a:r>
              <a:rPr b="1" lang="en-US" sz="2400">
                <a:solidFill>
                  <a:srgbClr val="0F9249"/>
                </a:solidFill>
                <a:latin typeface="Playfair Display"/>
                <a:ea typeface="Playfair Display"/>
                <a:cs typeface="Playfair Display"/>
                <a:sym typeface="Playfair Display"/>
              </a:rPr>
              <a:t>siguiente</a:t>
            </a:r>
            <a:r>
              <a:rPr b="1" i="0" lang="en-US" sz="2400" u="none" cap="none" strike="noStrike">
                <a:solidFill>
                  <a:srgbClr val="0F9249"/>
                </a:solidFill>
                <a:latin typeface="Playfair Display"/>
                <a:ea typeface="Playfair Display"/>
                <a:cs typeface="Playfair Display"/>
                <a:sym typeface="Playfair Display"/>
              </a:rPr>
              <a:t>: </a:t>
            </a:r>
            <a:endParaRPr b="0" i="1"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i="1" lang="en-US" sz="2199">
                <a:latin typeface="Playfair Display"/>
                <a:ea typeface="Playfair Display"/>
                <a:cs typeface="Playfair Display"/>
                <a:sym typeface="Playfair Display"/>
              </a:rPr>
              <a:t>¿Te has preguntado alguna vez cómo podemos trabajar colectivamente para crear un mundo mejor para todos?</a:t>
            </a:r>
            <a:endParaRPr b="0" i="0" sz="2199" u="none" cap="none" strike="noStrike">
              <a:solidFill>
                <a:srgbClr val="BF1435"/>
              </a:solidFill>
              <a:latin typeface="Playfair Display"/>
              <a:ea typeface="Playfair Display"/>
              <a:cs typeface="Playfair Display"/>
              <a:sym typeface="Playfair Display"/>
            </a:endParaRPr>
          </a:p>
        </p:txBody>
      </p:sp>
      <p:sp>
        <p:nvSpPr>
          <p:cNvPr id="222" name="Google Shape;222;p12"/>
          <p:cNvSpPr txBox="1"/>
          <p:nvPr/>
        </p:nvSpPr>
        <p:spPr>
          <a:xfrm rot="-5400000">
            <a:off x="-1696587" y="5740502"/>
            <a:ext cx="5964300" cy="1071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1.1 </a:t>
            </a:r>
            <a:r>
              <a:rPr b="1" lang="en-US" sz="2900">
                <a:solidFill>
                  <a:srgbClr val="BF1435"/>
                </a:solidFill>
                <a:latin typeface="Playfair Display"/>
                <a:ea typeface="Playfair Display"/>
                <a:cs typeface="Playfair Display"/>
                <a:sym typeface="Playfair Display"/>
              </a:rPr>
              <a:t>Comprendiendo  el Desarrollo Sostenible</a:t>
            </a:r>
            <a:endParaRPr b="1" i="0" sz="1400" u="none" cap="none" strike="noStrike">
              <a:solidFill>
                <a:srgbClr val="BF1435"/>
              </a:solidFill>
              <a:latin typeface="Arial"/>
              <a:ea typeface="Arial"/>
              <a:cs typeface="Arial"/>
              <a:sym typeface="Arial"/>
            </a:endParaRPr>
          </a:p>
        </p:txBody>
      </p:sp>
      <p:pic>
        <p:nvPicPr>
          <p:cNvPr descr="A UJ Short Learning Programme Launch" id="223" name="Google Shape;223;p12" title="INTRODUCTION TO THE SUSTAINABLE DEVELOPMENT GOALS">
            <a:hlinkClick r:id="rId8"/>
          </p:cNvPr>
          <p:cNvPicPr preferRelativeResize="0"/>
          <p:nvPr/>
        </p:nvPicPr>
        <p:blipFill rotWithShape="1">
          <a:blip r:embed="rId9">
            <a:alphaModFix/>
          </a:blip>
          <a:srcRect b="0" l="0" r="0" t="0"/>
          <a:stretch/>
        </p:blipFill>
        <p:spPr>
          <a:xfrm>
            <a:off x="10004524" y="4408275"/>
            <a:ext cx="4256276" cy="2394150"/>
          </a:xfrm>
          <a:prstGeom prst="rect">
            <a:avLst/>
          </a:prstGeom>
          <a:noFill/>
          <a:ln>
            <a:noFill/>
          </a:ln>
        </p:spPr>
      </p:pic>
      <p:sp>
        <p:nvSpPr>
          <p:cNvPr id="224" name="Google Shape;224;p12"/>
          <p:cNvSpPr txBox="1"/>
          <p:nvPr/>
        </p:nvSpPr>
        <p:spPr>
          <a:xfrm>
            <a:off x="3103125" y="4281600"/>
            <a:ext cx="63657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dk1"/>
                </a:solidFill>
                <a:latin typeface="Playfair Display"/>
                <a:ea typeface="Playfair Display"/>
                <a:cs typeface="Playfair Display"/>
                <a:sym typeface="Playfair Display"/>
              </a:rPr>
              <a:t>Un vídeo dinámico es adecuado para consolidar los conocimientos aprendidos en esta sección. (Éste es sólo un ejemplo, pero siéntete  libre de buscar y elegir cualquier otro vídeo que consideres más adecuado para el contexto de tu actividad docente).</a:t>
            </a:r>
            <a:endParaRPr sz="2000">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Playfair Display"/>
              <a:ea typeface="Playfair Display"/>
              <a:cs typeface="Playfair Display"/>
              <a:sym typeface="Playfair Display"/>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hlink"/>
                </a:solidFill>
                <a:latin typeface="Playfair Display"/>
                <a:ea typeface="Playfair Display"/>
                <a:cs typeface="Playfair Display"/>
                <a:sym typeface="Playfair Display"/>
                <a:hlinkClick r:id="rId10"/>
              </a:rPr>
              <a:t>https://www.youtube.com/watch?v=dctNk0Yj_xA</a:t>
            </a:r>
            <a:r>
              <a:rPr b="0" i="0" lang="en-US" sz="2000" u="none" cap="none" strike="noStrike">
                <a:solidFill>
                  <a:schemeClr val="dk1"/>
                </a:solidFill>
                <a:latin typeface="Playfair Display"/>
                <a:ea typeface="Playfair Display"/>
                <a:cs typeface="Playfair Display"/>
                <a:sym typeface="Playfair Display"/>
              </a:rPr>
              <a:t>    -</a:t>
            </a:r>
            <a:r>
              <a:rPr b="1" i="0" lang="en-US" sz="2000" u="none" cap="none" strike="noStrike">
                <a:solidFill>
                  <a:srgbClr val="BF1435"/>
                </a:solidFill>
                <a:latin typeface="Playfair Display"/>
                <a:ea typeface="Playfair Display"/>
                <a:cs typeface="Playfair Display"/>
                <a:sym typeface="Playfair Display"/>
              </a:rPr>
              <a:t> </a:t>
            </a:r>
            <a:r>
              <a:rPr b="1" lang="en-US" sz="2000">
                <a:solidFill>
                  <a:srgbClr val="BF1435"/>
                </a:solidFill>
                <a:latin typeface="Playfair Display"/>
                <a:ea typeface="Playfair Display"/>
                <a:cs typeface="Playfair Display"/>
                <a:sym typeface="Playfair Display"/>
              </a:rPr>
              <a:t>Introducción a los Objetivos de Desarrollo Sostenible</a:t>
            </a:r>
            <a:endParaRPr b="1" i="0" sz="2000" u="none" cap="none" strike="noStrike">
              <a:solidFill>
                <a:srgbClr val="BF1435"/>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230" name="Google Shape;230;p1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231" name="Google Shape;231;p1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232" name="Google Shape;232;p13"/>
          <p:cNvSpPr txBox="1"/>
          <p:nvPr/>
        </p:nvSpPr>
        <p:spPr>
          <a:xfrm>
            <a:off x="2262836" y="923925"/>
            <a:ext cx="13993500" cy="8463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5499"/>
              <a:buFont typeface="Arial"/>
              <a:buNone/>
            </a:pPr>
            <a:r>
              <a:rPr b="1" i="0" lang="en-US" sz="5499" u="none" cap="none" strike="noStrike">
                <a:solidFill>
                  <a:srgbClr val="BF1435"/>
                </a:solidFill>
                <a:latin typeface="Playfair Display"/>
                <a:ea typeface="Playfair Display"/>
                <a:cs typeface="Playfair Display"/>
                <a:sym typeface="Playfair Display"/>
              </a:rPr>
              <a:t>1.2</a:t>
            </a:r>
            <a:r>
              <a:rPr b="0" i="0" lang="en-US" sz="5499" u="none" cap="none" strike="noStrike">
                <a:solidFill>
                  <a:srgbClr val="000000"/>
                </a:solidFill>
                <a:latin typeface="Playfair Display"/>
                <a:ea typeface="Playfair Display"/>
                <a:cs typeface="Playfair Display"/>
                <a:sym typeface="Playfair Display"/>
              </a:rPr>
              <a:t> </a:t>
            </a:r>
            <a:r>
              <a:rPr lang="en-US" sz="5499">
                <a:latin typeface="Playfair Display"/>
                <a:ea typeface="Playfair Display"/>
                <a:cs typeface="Playfair Display"/>
                <a:sym typeface="Playfair Display"/>
              </a:rPr>
              <a:t>Los ODS de un vistazo</a:t>
            </a:r>
            <a:endParaRPr b="0" i="0" sz="1400" u="none" cap="none" strike="noStrike">
              <a:solidFill>
                <a:srgbClr val="000000"/>
              </a:solidFill>
              <a:latin typeface="Arial"/>
              <a:ea typeface="Arial"/>
              <a:cs typeface="Arial"/>
              <a:sym typeface="Arial"/>
            </a:endParaRPr>
          </a:p>
        </p:txBody>
      </p:sp>
      <p:sp>
        <p:nvSpPr>
          <p:cNvPr id="233" name="Google Shape;233;p13"/>
          <p:cNvSpPr txBox="1"/>
          <p:nvPr/>
        </p:nvSpPr>
        <p:spPr>
          <a:xfrm>
            <a:off x="3638225" y="2338200"/>
            <a:ext cx="11951700" cy="2117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2400"/>
              <a:buFont typeface="Arial"/>
              <a:buNone/>
            </a:pPr>
            <a:r>
              <a:rPr b="1" i="0" lang="en-US" sz="2400" u="none" cap="none" strike="noStrike">
                <a:solidFill>
                  <a:srgbClr val="0F9249"/>
                </a:solidFill>
                <a:latin typeface="Playfair Display"/>
                <a:ea typeface="Playfair Display"/>
                <a:cs typeface="Playfair Display"/>
                <a:sym typeface="Playfair Display"/>
              </a:rPr>
              <a:t>Re</a:t>
            </a:r>
            <a:r>
              <a:rPr b="1" lang="en-US" sz="2400">
                <a:solidFill>
                  <a:srgbClr val="0F9249"/>
                </a:solidFill>
                <a:latin typeface="Playfair Display"/>
                <a:ea typeface="Playfair Display"/>
                <a:cs typeface="Playfair Display"/>
                <a:sym typeface="Playfair Display"/>
              </a:rPr>
              <a:t>flexiona sobre lo siguiente </a:t>
            </a:r>
            <a:r>
              <a:rPr b="1" i="0" lang="en-US" sz="2400" u="none" cap="none" strike="noStrike">
                <a:solidFill>
                  <a:srgbClr val="0F9249"/>
                </a:solidFill>
                <a:latin typeface="Playfair Display"/>
                <a:ea typeface="Playfair Display"/>
                <a:cs typeface="Playfair Display"/>
                <a:sym typeface="Playfair Display"/>
              </a:rPr>
              <a:t>: </a:t>
            </a:r>
            <a:endParaRPr b="1" i="0" sz="2400" u="none" cap="none" strike="noStrike">
              <a:solidFill>
                <a:srgbClr val="0F9249"/>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199"/>
              <a:buFont typeface="Arial"/>
              <a:buNone/>
            </a:pPr>
            <a:r>
              <a:rPr i="1" lang="en-US" sz="2199">
                <a:solidFill>
                  <a:schemeClr val="dk1"/>
                </a:solidFill>
                <a:latin typeface="Playfair Display"/>
                <a:ea typeface="Playfair Display"/>
                <a:cs typeface="Playfair Display"/>
                <a:sym typeface="Playfair Display"/>
              </a:rPr>
              <a:t>¿Qué te viene a la mente cuando piensas en los retos mundiales que afectan a nuestro planeta y a sus habitantes, y cómo cree que los jóvenes pueden contribuir a afrontarlos?</a:t>
            </a:r>
            <a:endParaRPr i="1" sz="2199">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199"/>
              <a:buFont typeface="Arial"/>
              <a:buNone/>
            </a:pPr>
            <a:r>
              <a:t/>
            </a:r>
            <a:endParaRPr i="1" sz="2199">
              <a:solidFill>
                <a:schemeClr val="dk1"/>
              </a:solidFill>
              <a:latin typeface="Playfair Display"/>
              <a:ea typeface="Playfair Display"/>
              <a:cs typeface="Playfair Display"/>
              <a:sym typeface="Playfair Display"/>
            </a:endParaRPr>
          </a:p>
        </p:txBody>
      </p:sp>
      <p:sp>
        <p:nvSpPr>
          <p:cNvPr id="234" name="Google Shape;234;p1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235" name="Google Shape;235;p13"/>
          <p:cNvSpPr txBox="1"/>
          <p:nvPr/>
        </p:nvSpPr>
        <p:spPr>
          <a:xfrm rot="-5400000">
            <a:off x="-2200436" y="4328241"/>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1.2  </a:t>
            </a:r>
            <a:r>
              <a:rPr b="1" lang="en-US" sz="2900">
                <a:solidFill>
                  <a:srgbClr val="BF1435"/>
                </a:solidFill>
                <a:latin typeface="Playfair Display"/>
                <a:ea typeface="Playfair Display"/>
                <a:cs typeface="Playfair Display"/>
                <a:sym typeface="Playfair Display"/>
              </a:rPr>
              <a:t>Los ODS de un vistazo</a:t>
            </a:r>
            <a:endParaRPr b="1" i="0" sz="1400" u="none" cap="none" strike="noStrike">
              <a:solidFill>
                <a:srgbClr val="BF1435"/>
              </a:solidFill>
              <a:latin typeface="Arial"/>
              <a:ea typeface="Arial"/>
              <a:cs typeface="Arial"/>
              <a:sym typeface="Arial"/>
            </a:endParaRPr>
          </a:p>
        </p:txBody>
      </p:sp>
      <p:pic>
        <p:nvPicPr>
          <p:cNvPr id="236" name="Google Shape;236;p13"/>
          <p:cNvPicPr preferRelativeResize="0"/>
          <p:nvPr/>
        </p:nvPicPr>
        <p:blipFill>
          <a:blip r:embed="rId7">
            <a:alphaModFix/>
          </a:blip>
          <a:stretch>
            <a:fillRect/>
          </a:stretch>
        </p:blipFill>
        <p:spPr>
          <a:xfrm>
            <a:off x="5342500" y="4189200"/>
            <a:ext cx="7834150" cy="4773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4"/>
          <p:cNvSpPr/>
          <p:nvPr/>
        </p:nvSpPr>
        <p:spPr>
          <a:xfrm>
            <a:off x="14788479" y="-2274110"/>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242" name="Google Shape;242;p1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243" name="Google Shape;243;p1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244" name="Google Shape;244;p1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245" name="Google Shape;245;p1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246" name="Google Shape;246;p14"/>
          <p:cNvSpPr txBox="1"/>
          <p:nvPr/>
        </p:nvSpPr>
        <p:spPr>
          <a:xfrm>
            <a:off x="2610250" y="4314150"/>
            <a:ext cx="14265300" cy="4131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200"/>
              <a:buFont typeface="Arial"/>
              <a:buNone/>
            </a:pPr>
            <a:r>
              <a:rPr b="1" lang="en-US" sz="2200">
                <a:latin typeface="Playfair Display"/>
                <a:ea typeface="Playfair Display"/>
                <a:cs typeface="Playfair Display"/>
                <a:sym typeface="Playfair Display"/>
              </a:rPr>
              <a:t>Objetivo 1: </a:t>
            </a:r>
            <a:r>
              <a:rPr lang="en-US" sz="2200">
                <a:latin typeface="Playfair Display"/>
                <a:ea typeface="Playfair Display"/>
                <a:cs typeface="Playfair Display"/>
                <a:sym typeface="Playfair Display"/>
              </a:rPr>
              <a:t>Poner fin a la pobreza en todas sus formas en todo el mundo</a:t>
            </a:r>
            <a:r>
              <a:rPr b="0" i="0" lang="en-US" sz="2200" u="none" cap="none" strike="noStrike">
                <a:solidFill>
                  <a:srgbClr val="000000"/>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8"/>
              </a:rPr>
              <a:t>Fin de la pobreza</a:t>
            </a:r>
            <a:r>
              <a:rPr b="0" i="0" lang="en-US" sz="2200" u="none" cap="none" strike="noStrike">
                <a:solidFill>
                  <a:srgbClr val="000000"/>
                </a:solidFill>
                <a:latin typeface="Playfair Display"/>
                <a:ea typeface="Playfair Display"/>
                <a:cs typeface="Playfair Display"/>
                <a:sym typeface="Playfair Display"/>
              </a:rPr>
              <a:t>  </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latin typeface="Playfair Display"/>
                <a:ea typeface="Playfair Display"/>
                <a:cs typeface="Playfair Display"/>
                <a:sym typeface="Playfair Display"/>
              </a:rPr>
              <a:t>Objetivo 2: </a:t>
            </a:r>
            <a:r>
              <a:rPr lang="en-US" sz="2200">
                <a:latin typeface="Playfair Display"/>
                <a:ea typeface="Playfair Display"/>
                <a:cs typeface="Playfair Display"/>
                <a:sym typeface="Playfair Display"/>
              </a:rPr>
              <a:t>Poner fin al hambre, lograr la seguridad alimentaria y la mejora de la nutrición y promover la agricultura sostenible</a:t>
            </a:r>
            <a:r>
              <a:rPr i="0" lang="en-US" sz="2200" u="none" cap="none" strike="noStrike">
                <a:solidFill>
                  <a:srgbClr val="000000"/>
                </a:solidFill>
                <a:latin typeface="Playfair Display"/>
                <a:ea typeface="Playfair Display"/>
                <a:cs typeface="Playfair Display"/>
                <a:sym typeface="Playfair Display"/>
              </a:rPr>
              <a:t> </a:t>
            </a:r>
            <a:r>
              <a:rPr b="0" i="0" lang="en-US" sz="2200" u="none" cap="none" strike="noStrike">
                <a:solidFill>
                  <a:srgbClr val="000000"/>
                </a:solidFill>
                <a:latin typeface="Playfair Display"/>
                <a:ea typeface="Playfair Display"/>
                <a:cs typeface="Playfair Display"/>
                <a:sym typeface="Playfair Display"/>
              </a:rPr>
              <a:t>-  </a:t>
            </a:r>
            <a:r>
              <a:rPr lang="en-US" sz="2200" u="sng">
                <a:solidFill>
                  <a:schemeClr val="hlink"/>
                </a:solidFill>
                <a:latin typeface="Playfair Display"/>
                <a:ea typeface="Playfair Display"/>
                <a:cs typeface="Playfair Display"/>
                <a:sym typeface="Playfair Display"/>
                <a:hlinkClick r:id="rId9"/>
              </a:rPr>
              <a:t>Hambre cero</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latin typeface="Playfair Display"/>
                <a:ea typeface="Playfair Display"/>
                <a:cs typeface="Playfair Display"/>
                <a:sym typeface="Playfair Display"/>
              </a:rPr>
              <a:t>Objetivo 3: </a:t>
            </a:r>
            <a:r>
              <a:rPr lang="en-US" sz="2200">
                <a:latin typeface="Playfair Display"/>
                <a:ea typeface="Playfair Display"/>
                <a:cs typeface="Playfair Display"/>
                <a:sym typeface="Playfair Display"/>
              </a:rPr>
              <a:t>Garantizar una vida sana y promover el bienestar para todos en todas las edades</a:t>
            </a:r>
            <a:r>
              <a:rPr b="0" i="0" lang="en-US" sz="2200" u="none" cap="none" strike="noStrike">
                <a:solidFill>
                  <a:srgbClr val="000000"/>
                </a:solidFill>
                <a:latin typeface="Playfair Display"/>
                <a:ea typeface="Playfair Display"/>
                <a:cs typeface="Playfair Display"/>
                <a:sym typeface="Playfair Display"/>
              </a:rPr>
              <a:t>- </a:t>
            </a:r>
            <a:r>
              <a:rPr lang="en-US" sz="2200" u="sng">
                <a:solidFill>
                  <a:schemeClr val="hlink"/>
                </a:solidFill>
                <a:latin typeface="Playfair Display"/>
                <a:ea typeface="Playfair Display"/>
                <a:cs typeface="Playfair Display"/>
                <a:sym typeface="Playfair Display"/>
                <a:hlinkClick r:id="rId10"/>
              </a:rPr>
              <a:t>Salud y Bienestar</a:t>
            </a:r>
            <a:r>
              <a:rPr b="0" i="0" lang="en-US" sz="2200" u="none" cap="none" strike="noStrike">
                <a:solidFill>
                  <a:srgbClr val="000000"/>
                </a:solidFill>
                <a:latin typeface="Playfair Display"/>
                <a:ea typeface="Playfair Display"/>
                <a:cs typeface="Playfair Display"/>
                <a:sym typeface="Playfair Display"/>
              </a:rPr>
              <a:t> </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latin typeface="Playfair Display"/>
                <a:ea typeface="Playfair Display"/>
                <a:cs typeface="Playfair Display"/>
                <a:sym typeface="Playfair Display"/>
              </a:rPr>
              <a:t>Objetivo 4: </a:t>
            </a:r>
            <a:r>
              <a:rPr lang="en-US" sz="2200">
                <a:latin typeface="Playfair Display"/>
                <a:ea typeface="Playfair Display"/>
                <a:cs typeface="Playfair Display"/>
                <a:sym typeface="Playfair Display"/>
              </a:rPr>
              <a:t>Garantizar una educación de calidad inclusiva y equitativa y promover oportunidades de aprendizaje permanente para todos</a:t>
            </a:r>
            <a:r>
              <a:rPr i="0" lang="en-US" sz="2200" u="none" cap="none" strike="noStrike">
                <a:solidFill>
                  <a:srgbClr val="000000"/>
                </a:solidFill>
                <a:latin typeface="Playfair Display"/>
                <a:ea typeface="Playfair Display"/>
                <a:cs typeface="Playfair Display"/>
                <a:sym typeface="Playfair Display"/>
              </a:rPr>
              <a:t> </a:t>
            </a:r>
            <a:r>
              <a:rPr b="0" i="0" lang="en-US" sz="2200" u="none" cap="none" strike="noStrike">
                <a:solidFill>
                  <a:srgbClr val="000000"/>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11"/>
              </a:rPr>
              <a:t>Educación de calidad</a:t>
            </a:r>
            <a:r>
              <a:rPr b="0" i="0" lang="en-US" sz="2200" u="none" cap="none" strike="noStrike">
                <a:solidFill>
                  <a:srgbClr val="000000"/>
                </a:solidFill>
                <a:latin typeface="Playfair Display"/>
                <a:ea typeface="Playfair Display"/>
                <a:cs typeface="Playfair Display"/>
                <a:sym typeface="Playfair Display"/>
              </a:rPr>
              <a:t> </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latin typeface="Playfair Display"/>
                <a:ea typeface="Playfair Display"/>
                <a:cs typeface="Playfair Display"/>
                <a:sym typeface="Playfair Display"/>
              </a:rPr>
              <a:t>Objetivo 5: </a:t>
            </a:r>
            <a:r>
              <a:rPr lang="en-US" sz="2200">
                <a:latin typeface="Playfair Display"/>
                <a:ea typeface="Playfair Display"/>
                <a:cs typeface="Playfair Display"/>
                <a:sym typeface="Playfair Display"/>
              </a:rPr>
              <a:t>Lograr la igualdad de género y empoderar a todas las mujeres y niñas</a:t>
            </a:r>
            <a:r>
              <a:rPr b="0" i="0" lang="en-US" sz="2200" u="none" cap="none" strike="noStrike">
                <a:solidFill>
                  <a:srgbClr val="000000"/>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12"/>
              </a:rPr>
              <a:t>Igualdad de género</a:t>
            </a:r>
            <a:r>
              <a:rPr b="0" i="0" lang="en-US" sz="2200" u="none" cap="none" strike="noStrike">
                <a:solidFill>
                  <a:srgbClr val="000000"/>
                </a:solidFill>
                <a:latin typeface="Playfair Display"/>
                <a:ea typeface="Playfair Display"/>
                <a:cs typeface="Playfair Display"/>
                <a:sym typeface="Playfair Display"/>
              </a:rPr>
              <a:t>  </a:t>
            </a:r>
            <a:endParaRPr b="0" i="0" sz="2200"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latin typeface="Playfair Display"/>
                <a:ea typeface="Playfair Display"/>
                <a:cs typeface="Playfair Display"/>
                <a:sym typeface="Playfair Display"/>
              </a:rPr>
              <a:t>Objetivo 6: </a:t>
            </a:r>
            <a:r>
              <a:rPr lang="en-US" sz="2200">
                <a:latin typeface="Playfair Display"/>
                <a:ea typeface="Playfair Display"/>
                <a:cs typeface="Playfair Display"/>
                <a:sym typeface="Playfair Display"/>
              </a:rPr>
              <a:t>Garantizar la disponibilidad y la gestión sostenible del agua y el saneamiento para todos</a:t>
            </a:r>
            <a:endParaRPr sz="2200">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0" i="0" lang="en-US" sz="2200" u="none" cap="none" strike="noStrike">
                <a:solidFill>
                  <a:srgbClr val="000000"/>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13"/>
              </a:rPr>
              <a:t>Agua limpia y saneamiento</a:t>
            </a:r>
            <a:r>
              <a:rPr b="0" i="0" lang="en-US" sz="2200" u="none" cap="none" strike="noStrike">
                <a:solidFill>
                  <a:srgbClr val="000000"/>
                </a:solidFill>
                <a:latin typeface="Playfair Display"/>
                <a:ea typeface="Playfair Display"/>
                <a:cs typeface="Playfair Display"/>
                <a:sym typeface="Playfair Display"/>
              </a:rPr>
              <a:t> </a:t>
            </a:r>
            <a:endParaRPr b="0" i="0" sz="2200" u="none" cap="none" strike="noStrike">
              <a:solidFill>
                <a:srgbClr val="000000"/>
              </a:solidFill>
              <a:latin typeface="Playfair Display"/>
              <a:ea typeface="Playfair Display"/>
              <a:cs typeface="Playfair Display"/>
              <a:sym typeface="Playfair Display"/>
            </a:endParaRPr>
          </a:p>
        </p:txBody>
      </p:sp>
      <p:sp>
        <p:nvSpPr>
          <p:cNvPr id="247" name="Google Shape;247;p1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14">
              <a:alphaModFix/>
            </a:blip>
            <a:stretch>
              <a:fillRect b="-160167" l="-14263" r="-3277" t="-161026"/>
            </a:stretch>
          </a:blipFill>
          <a:ln>
            <a:noFill/>
          </a:ln>
        </p:spPr>
      </p:sp>
      <p:sp>
        <p:nvSpPr>
          <p:cNvPr id="248" name="Google Shape;248;p14"/>
          <p:cNvSpPr txBox="1"/>
          <p:nvPr/>
        </p:nvSpPr>
        <p:spPr>
          <a:xfrm rot="-5400000">
            <a:off x="-1887986" y="4015791"/>
            <a:ext cx="6522600" cy="1071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1.2  </a:t>
            </a:r>
            <a:r>
              <a:rPr b="1" lang="en-US" sz="2900">
                <a:solidFill>
                  <a:srgbClr val="BF1435"/>
                </a:solidFill>
                <a:latin typeface="Playfair Display"/>
                <a:ea typeface="Playfair Display"/>
                <a:cs typeface="Playfair Display"/>
                <a:sym typeface="Playfair Display"/>
              </a:rPr>
              <a:t> Los ODS de un vistazo</a:t>
            </a:r>
            <a:endParaRPr b="1">
              <a:solidFill>
                <a:srgbClr val="BF1435"/>
              </a:solidFill>
            </a:endParaRPr>
          </a:p>
          <a:p>
            <a:pPr indent="0" lvl="0" marL="0" marR="0" rtl="0" algn="ctr">
              <a:lnSpc>
                <a:spcPct val="140000"/>
              </a:lnSpc>
              <a:spcBef>
                <a:spcPts val="0"/>
              </a:spcBef>
              <a:spcAft>
                <a:spcPts val="0"/>
              </a:spcAft>
              <a:buClr>
                <a:srgbClr val="000000"/>
              </a:buClr>
              <a:buSzPts val="2900"/>
              <a:buFont typeface="Arial"/>
              <a:buNone/>
            </a:pPr>
            <a:r>
              <a:t/>
            </a:r>
            <a:endParaRPr b="1" sz="2900">
              <a:solidFill>
                <a:srgbClr val="BF1435"/>
              </a:solidFill>
              <a:latin typeface="Playfair Display"/>
              <a:ea typeface="Playfair Display"/>
              <a:cs typeface="Playfair Display"/>
              <a:sym typeface="Playfair Display"/>
            </a:endParaRPr>
          </a:p>
        </p:txBody>
      </p:sp>
      <p:sp>
        <p:nvSpPr>
          <p:cNvPr id="249" name="Google Shape;249;p14"/>
          <p:cNvSpPr txBox="1"/>
          <p:nvPr/>
        </p:nvSpPr>
        <p:spPr>
          <a:xfrm>
            <a:off x="2474750" y="1121850"/>
            <a:ext cx="120993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2400"/>
              <a:buFont typeface="Arial"/>
              <a:buNone/>
            </a:pPr>
            <a:r>
              <a:rPr lang="en-US" sz="2400">
                <a:latin typeface="Playfair Display"/>
                <a:ea typeface="Playfair Display"/>
                <a:cs typeface="Playfair Display"/>
                <a:sym typeface="Playfair Display"/>
              </a:rPr>
              <a:t>A continuación encontrará una lista concisa con breves descripciones de cada Objetivo de Desarrollo Sostenible (ODS), que ofrece una rápida visión general de su importancia. </a:t>
            </a:r>
            <a:endParaRPr sz="2400">
              <a:latin typeface="Playfair Display"/>
              <a:ea typeface="Playfair Display"/>
              <a:cs typeface="Playfair Display"/>
              <a:sym typeface="Playfair Display"/>
            </a:endParaRPr>
          </a:p>
          <a:p>
            <a:pPr indent="0" lvl="0" marL="0" marR="0" rtl="0" algn="l">
              <a:lnSpc>
                <a:spcPct val="115000"/>
              </a:lnSpc>
              <a:spcBef>
                <a:spcPts val="0"/>
              </a:spcBef>
              <a:spcAft>
                <a:spcPts val="0"/>
              </a:spcAft>
              <a:buClr>
                <a:srgbClr val="000000"/>
              </a:buClr>
              <a:buSzPts val="2400"/>
              <a:buFont typeface="Arial"/>
              <a:buNone/>
            </a:pPr>
            <a:r>
              <a:rPr lang="en-US" sz="2400">
                <a:latin typeface="Playfair Display"/>
                <a:ea typeface="Playfair Display"/>
                <a:cs typeface="Playfair Display"/>
                <a:sym typeface="Playfair Display"/>
              </a:rPr>
              <a:t>Si quieres profundizar más, hemos incluido un enlace a explicaciones más detalladas.</a:t>
            </a:r>
            <a:endParaRPr sz="2400">
              <a:latin typeface="Playfair Display"/>
              <a:ea typeface="Playfair Display"/>
              <a:cs typeface="Playfair Display"/>
              <a:sym typeface="Playfair Display"/>
            </a:endParaRPr>
          </a:p>
        </p:txBody>
      </p:sp>
      <p:pic>
        <p:nvPicPr>
          <p:cNvPr id="250" name="Google Shape;250;p14"/>
          <p:cNvPicPr preferRelativeResize="0"/>
          <p:nvPr/>
        </p:nvPicPr>
        <p:blipFill>
          <a:blip r:embed="rId15">
            <a:alphaModFix/>
          </a:blip>
          <a:stretch>
            <a:fillRect/>
          </a:stretch>
        </p:blipFill>
        <p:spPr>
          <a:xfrm>
            <a:off x="2610239" y="2622750"/>
            <a:ext cx="8839200" cy="1409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56" name="Google Shape;256;p1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57" name="Google Shape;257;p1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58" name="Google Shape;258;p1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259" name="Google Shape;259;p15"/>
          <p:cNvSpPr txBox="1"/>
          <p:nvPr/>
        </p:nvSpPr>
        <p:spPr>
          <a:xfrm rot="-5400000">
            <a:off x="-1975749" y="6467091"/>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1.2</a:t>
            </a:r>
            <a:r>
              <a:rPr b="1" lang="en-US" sz="2900">
                <a:solidFill>
                  <a:srgbClr val="BF1435"/>
                </a:solidFill>
                <a:latin typeface="Playfair Display"/>
                <a:ea typeface="Playfair Display"/>
                <a:cs typeface="Playfair Display"/>
                <a:sym typeface="Playfair Display"/>
              </a:rPr>
              <a:t>Los ODS de un vistazo</a:t>
            </a:r>
            <a:endParaRPr b="1" i="0" sz="1400" u="none" cap="none" strike="noStrike">
              <a:solidFill>
                <a:srgbClr val="BF1435"/>
              </a:solidFill>
              <a:latin typeface="Arial"/>
              <a:ea typeface="Arial"/>
              <a:cs typeface="Arial"/>
              <a:sym typeface="Arial"/>
            </a:endParaRPr>
          </a:p>
        </p:txBody>
      </p:sp>
      <p:sp>
        <p:nvSpPr>
          <p:cNvPr id="260" name="Google Shape;260;p15"/>
          <p:cNvSpPr txBox="1"/>
          <p:nvPr/>
        </p:nvSpPr>
        <p:spPr>
          <a:xfrm>
            <a:off x="3000300" y="2831700"/>
            <a:ext cx="12476400" cy="5739000"/>
          </a:xfrm>
          <a:prstGeom prst="rect">
            <a:avLst/>
          </a:prstGeom>
          <a:noFill/>
          <a:ln>
            <a:noFill/>
          </a:ln>
        </p:spPr>
        <p:txBody>
          <a:bodyPr anchorCtr="0" anchor="t" bIns="91425" lIns="91425" spcFirstLastPara="1" rIns="91425" wrap="square" tIns="91425">
            <a:spAutoFit/>
          </a:bodyPr>
          <a:lstStyle/>
          <a:p>
            <a:pPr indent="0" lvl="0" marL="0" marR="0" rtl="0" algn="l">
              <a:lnSpc>
                <a:spcPct val="140016"/>
              </a:lnSpc>
              <a:spcBef>
                <a:spcPts val="0"/>
              </a:spcBef>
              <a:spcAft>
                <a:spcPts val="0"/>
              </a:spcAft>
              <a:buClr>
                <a:srgbClr val="000000"/>
              </a:buClr>
              <a:buSzPts val="2200"/>
              <a:buFont typeface="Arial"/>
              <a:buNone/>
            </a:pPr>
            <a:r>
              <a:rPr b="1" lang="en-US" sz="2200">
                <a:solidFill>
                  <a:schemeClr val="dk1"/>
                </a:solidFill>
                <a:latin typeface="Playfair Display"/>
                <a:ea typeface="Playfair Display"/>
                <a:cs typeface="Playfair Display"/>
                <a:sym typeface="Playfair Display"/>
              </a:rPr>
              <a:t>Objetivo 7: </a:t>
            </a:r>
            <a:r>
              <a:rPr lang="en-US" sz="2200">
                <a:solidFill>
                  <a:schemeClr val="dk1"/>
                </a:solidFill>
                <a:latin typeface="Playfair Display"/>
                <a:ea typeface="Playfair Display"/>
                <a:cs typeface="Playfair Display"/>
                <a:sym typeface="Playfair Display"/>
              </a:rPr>
              <a:t>Garantizar el acceso a una energía asequible, fiable, sostenible y moderna para todos- </a:t>
            </a:r>
            <a:r>
              <a:rPr lang="en-US" sz="2200" u="sng">
                <a:solidFill>
                  <a:schemeClr val="hlink"/>
                </a:solidFill>
                <a:latin typeface="Playfair Display"/>
                <a:ea typeface="Playfair Display"/>
                <a:cs typeface="Playfair Display"/>
                <a:sym typeface="Playfair Display"/>
                <a:hlinkClick r:id="rId7"/>
              </a:rPr>
              <a:t>Energía asequible y no contaminante</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solidFill>
                  <a:schemeClr val="dk1"/>
                </a:solidFill>
                <a:latin typeface="Playfair Display"/>
                <a:ea typeface="Playfair Display"/>
                <a:cs typeface="Playfair Display"/>
                <a:sym typeface="Playfair Display"/>
              </a:rPr>
              <a:t>Objetivo 8: </a:t>
            </a:r>
            <a:r>
              <a:rPr lang="en-US" sz="2200">
                <a:solidFill>
                  <a:schemeClr val="dk1"/>
                </a:solidFill>
                <a:latin typeface="Playfair Display"/>
                <a:ea typeface="Playfair Display"/>
                <a:cs typeface="Playfair Display"/>
                <a:sym typeface="Playfair Display"/>
              </a:rPr>
              <a:t>Promover el crecimiento económico sostenido, inclusivo y sostenible, el empleo pleno y productivo y el trabajo decente para todos</a:t>
            </a:r>
            <a:r>
              <a:rPr b="0" i="0" lang="en-US" sz="2200" u="none" cap="none" strike="noStrike">
                <a:solidFill>
                  <a:schemeClr val="dk1"/>
                </a:solidFill>
                <a:latin typeface="Playfair Display"/>
                <a:ea typeface="Playfair Display"/>
                <a:cs typeface="Playfair Display"/>
                <a:sym typeface="Playfair Display"/>
              </a:rPr>
              <a:t> </a:t>
            </a:r>
            <a:r>
              <a:rPr lang="en-US" sz="2200">
                <a:solidFill>
                  <a:schemeClr val="dk1"/>
                </a:solidFill>
                <a:latin typeface="Playfair Display"/>
                <a:ea typeface="Playfair Display"/>
                <a:cs typeface="Playfair Display"/>
                <a:sym typeface="Playfair Display"/>
              </a:rPr>
              <a:t>- </a:t>
            </a:r>
            <a:r>
              <a:rPr lang="en-US" sz="2200" u="sng">
                <a:solidFill>
                  <a:schemeClr val="hlink"/>
                </a:solidFill>
                <a:latin typeface="Playfair Display"/>
                <a:ea typeface="Playfair Display"/>
                <a:cs typeface="Playfair Display"/>
                <a:sym typeface="Playfair Display"/>
                <a:hlinkClick r:id="rId8"/>
              </a:rPr>
              <a:t>Trabajo decente y crecimiento económico</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solidFill>
                  <a:schemeClr val="dk1"/>
                </a:solidFill>
                <a:latin typeface="Playfair Display"/>
                <a:ea typeface="Playfair Display"/>
                <a:cs typeface="Playfair Display"/>
                <a:sym typeface="Playfair Display"/>
              </a:rPr>
              <a:t>Objetivo 9: </a:t>
            </a:r>
            <a:r>
              <a:rPr lang="en-US" sz="2200">
                <a:solidFill>
                  <a:schemeClr val="dk1"/>
                </a:solidFill>
                <a:latin typeface="Playfair Display"/>
                <a:ea typeface="Playfair Display"/>
                <a:cs typeface="Playfair Display"/>
                <a:sym typeface="Playfair Display"/>
              </a:rPr>
              <a:t>Construir infraestructuras resilientes, promover la industrialización inclusiva y sostenible y fomentar la innovación</a:t>
            </a:r>
            <a:r>
              <a:rPr b="0" i="0" lang="en-US" sz="2200" u="none" cap="none" strike="noStrike">
                <a:solidFill>
                  <a:schemeClr val="dk1"/>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9"/>
              </a:rPr>
              <a:t>Industria, innovación e infraestructura</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solidFill>
                  <a:schemeClr val="dk1"/>
                </a:solidFill>
                <a:latin typeface="Playfair Display"/>
                <a:ea typeface="Playfair Display"/>
                <a:cs typeface="Playfair Display"/>
                <a:sym typeface="Playfair Display"/>
              </a:rPr>
              <a:t>Objetivo 10: </a:t>
            </a:r>
            <a:r>
              <a:rPr lang="en-US" sz="2200">
                <a:solidFill>
                  <a:schemeClr val="dk1"/>
                </a:solidFill>
                <a:latin typeface="Playfair Display"/>
                <a:ea typeface="Playfair Display"/>
                <a:cs typeface="Playfair Display"/>
                <a:sym typeface="Playfair Display"/>
              </a:rPr>
              <a:t>Reducir las desigualdades dentro de los países y entre ellos </a:t>
            </a:r>
            <a:r>
              <a:rPr b="0" i="0" lang="en-US" sz="2200" u="none" cap="none" strike="noStrike">
                <a:solidFill>
                  <a:schemeClr val="dk1"/>
                </a:solidFill>
                <a:latin typeface="Playfair Display"/>
                <a:ea typeface="Playfair Display"/>
                <a:cs typeface="Playfair Display"/>
                <a:sym typeface="Playfair Display"/>
              </a:rPr>
              <a:t>- </a:t>
            </a:r>
            <a:r>
              <a:rPr lang="en-US" sz="2200" u="sng">
                <a:solidFill>
                  <a:schemeClr val="hlink"/>
                </a:solidFill>
                <a:latin typeface="Playfair Display"/>
                <a:ea typeface="Playfair Display"/>
                <a:cs typeface="Playfair Display"/>
                <a:sym typeface="Playfair Display"/>
                <a:hlinkClick r:id="rId10"/>
              </a:rPr>
              <a:t>Reducción de las desigualdades</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chemeClr val="dk1"/>
              </a:buClr>
              <a:buSzPts val="2200"/>
              <a:buFont typeface="Arial"/>
              <a:buNone/>
            </a:pPr>
            <a:r>
              <a:rPr b="1" lang="en-US" sz="2200">
                <a:solidFill>
                  <a:schemeClr val="dk1"/>
                </a:solidFill>
                <a:latin typeface="Playfair Display"/>
                <a:ea typeface="Playfair Display"/>
                <a:cs typeface="Playfair Display"/>
                <a:sym typeface="Playfair Display"/>
              </a:rPr>
              <a:t>Objetivo 11: </a:t>
            </a:r>
            <a:r>
              <a:rPr lang="en-US" sz="2200">
                <a:solidFill>
                  <a:schemeClr val="dk1"/>
                </a:solidFill>
                <a:latin typeface="Playfair Display"/>
                <a:ea typeface="Playfair Display"/>
                <a:cs typeface="Playfair Display"/>
                <a:sym typeface="Playfair Display"/>
              </a:rPr>
              <a:t>Lograr que las ciudades y los asentamientos humanos sean inclusivos, seguros, resilientes y sostenible</a:t>
            </a:r>
            <a:r>
              <a:rPr b="0" i="0" lang="en-US" sz="2200" u="none" cap="none" strike="noStrike">
                <a:solidFill>
                  <a:schemeClr val="dk1"/>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11"/>
              </a:rPr>
              <a:t>Ciudades y comunidades sostenibles</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chemeClr val="dk1"/>
              </a:buClr>
              <a:buSzPts val="2200"/>
              <a:buFont typeface="Arial"/>
              <a:buNone/>
            </a:pPr>
            <a:r>
              <a:rPr b="1" lang="en-US" sz="2200">
                <a:solidFill>
                  <a:schemeClr val="dk1"/>
                </a:solidFill>
                <a:latin typeface="Playfair Display"/>
                <a:ea typeface="Playfair Display"/>
                <a:cs typeface="Playfair Display"/>
                <a:sym typeface="Playfair Display"/>
              </a:rPr>
              <a:t>Objetivo 12: </a:t>
            </a:r>
            <a:r>
              <a:rPr lang="en-US" sz="2200">
                <a:solidFill>
                  <a:schemeClr val="dk1"/>
                </a:solidFill>
                <a:latin typeface="Playfair Display"/>
                <a:ea typeface="Playfair Display"/>
                <a:cs typeface="Playfair Display"/>
                <a:sym typeface="Playfair Display"/>
              </a:rPr>
              <a:t>Garantizar pautas de consumo y producción sostenibles</a:t>
            </a:r>
            <a:r>
              <a:rPr b="0" i="0" lang="en-US" sz="2200" u="none" cap="none" strike="noStrike">
                <a:solidFill>
                  <a:schemeClr val="dk1"/>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12"/>
              </a:rPr>
              <a:t>Producción y consumo responsable</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Calibri"/>
              <a:ea typeface="Calibri"/>
              <a:cs typeface="Calibri"/>
              <a:sym typeface="Calibri"/>
            </a:endParaRPr>
          </a:p>
        </p:txBody>
      </p:sp>
      <p:pic>
        <p:nvPicPr>
          <p:cNvPr id="261" name="Google Shape;261;p15"/>
          <p:cNvPicPr preferRelativeResize="0"/>
          <p:nvPr/>
        </p:nvPicPr>
        <p:blipFill>
          <a:blip r:embed="rId13">
            <a:alphaModFix/>
          </a:blip>
          <a:stretch>
            <a:fillRect/>
          </a:stretch>
        </p:blipFill>
        <p:spPr>
          <a:xfrm>
            <a:off x="3931772" y="1003300"/>
            <a:ext cx="8953500" cy="1438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d0dc5e008f_0_22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267" name="Google Shape;267;g2d0dc5e008f_0_22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268" name="Google Shape;268;g2d0dc5e008f_0_225"/>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269" name="Google Shape;269;g2d0dc5e008f_0_22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270" name="Google Shape;270;g2d0dc5e008f_0_225"/>
          <p:cNvSpPr txBox="1"/>
          <p:nvPr/>
        </p:nvSpPr>
        <p:spPr>
          <a:xfrm rot="-5400000">
            <a:off x="-1975749" y="6467091"/>
            <a:ext cx="65226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1.2  </a:t>
            </a:r>
            <a:r>
              <a:rPr b="1" lang="en-US" sz="2900">
                <a:solidFill>
                  <a:srgbClr val="BF1435"/>
                </a:solidFill>
                <a:latin typeface="Playfair Display"/>
                <a:ea typeface="Playfair Display"/>
                <a:cs typeface="Playfair Display"/>
                <a:sym typeface="Playfair Display"/>
              </a:rPr>
              <a:t>Los ODS de un vistazo</a:t>
            </a:r>
            <a:endParaRPr b="1" i="0" sz="1400" u="none" cap="none" strike="noStrike">
              <a:solidFill>
                <a:srgbClr val="BF1435"/>
              </a:solidFill>
              <a:latin typeface="Arial"/>
              <a:ea typeface="Arial"/>
              <a:cs typeface="Arial"/>
              <a:sym typeface="Arial"/>
            </a:endParaRPr>
          </a:p>
        </p:txBody>
      </p:sp>
      <p:sp>
        <p:nvSpPr>
          <p:cNvPr id="271" name="Google Shape;271;g2d0dc5e008f_0_225"/>
          <p:cNvSpPr txBox="1"/>
          <p:nvPr/>
        </p:nvSpPr>
        <p:spPr>
          <a:xfrm>
            <a:off x="3079625" y="3121125"/>
            <a:ext cx="12476400" cy="5739000"/>
          </a:xfrm>
          <a:prstGeom prst="rect">
            <a:avLst/>
          </a:prstGeom>
          <a:noFill/>
          <a:ln>
            <a:noFill/>
          </a:ln>
        </p:spPr>
        <p:txBody>
          <a:bodyPr anchorCtr="0" anchor="t" bIns="91425" lIns="91425" spcFirstLastPara="1" rIns="91425" wrap="square" tIns="91425">
            <a:spAutoFit/>
          </a:bodyPr>
          <a:lstStyle/>
          <a:p>
            <a:pPr indent="0" lvl="0" marL="0" marR="0" rtl="0" algn="l">
              <a:lnSpc>
                <a:spcPct val="140016"/>
              </a:lnSpc>
              <a:spcBef>
                <a:spcPts val="0"/>
              </a:spcBef>
              <a:spcAft>
                <a:spcPts val="0"/>
              </a:spcAft>
              <a:buClr>
                <a:srgbClr val="000000"/>
              </a:buClr>
              <a:buSzPts val="2200"/>
              <a:buFont typeface="Arial"/>
              <a:buNone/>
            </a:pPr>
            <a:r>
              <a:rPr b="1" lang="en-US" sz="2200">
                <a:solidFill>
                  <a:schemeClr val="dk1"/>
                </a:solidFill>
                <a:latin typeface="Playfair Display"/>
                <a:ea typeface="Playfair Display"/>
                <a:cs typeface="Playfair Display"/>
                <a:sym typeface="Playfair Display"/>
              </a:rPr>
              <a:t>Objetivo 13</a:t>
            </a:r>
            <a:r>
              <a:rPr b="1" lang="en-US" sz="2200">
                <a:solidFill>
                  <a:schemeClr val="dk1"/>
                </a:solidFill>
                <a:latin typeface="Playfair Display"/>
                <a:ea typeface="Playfair Display"/>
                <a:cs typeface="Playfair Display"/>
                <a:sym typeface="Playfair Display"/>
              </a:rPr>
              <a:t>: </a:t>
            </a:r>
            <a:r>
              <a:rPr lang="en-US" sz="2200">
                <a:solidFill>
                  <a:schemeClr val="dk1"/>
                </a:solidFill>
                <a:latin typeface="Playfair Display"/>
                <a:ea typeface="Playfair Display"/>
                <a:cs typeface="Playfair Display"/>
                <a:sym typeface="Playfair Display"/>
              </a:rPr>
              <a:t>Adoptar medidas urgentes para combatir el cambio climático y sus efectos</a:t>
            </a:r>
            <a:r>
              <a:rPr b="0" i="0" lang="en-US" sz="2200" u="none" cap="none" strike="noStrike">
                <a:solidFill>
                  <a:schemeClr val="dk1"/>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7"/>
              </a:rPr>
              <a:t>Acción por el clima</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solidFill>
                  <a:schemeClr val="dk1"/>
                </a:solidFill>
                <a:latin typeface="Playfair Display"/>
                <a:ea typeface="Playfair Display"/>
                <a:cs typeface="Playfair Display"/>
                <a:sym typeface="Playfair Display"/>
              </a:rPr>
              <a:t>Objetivo 14: </a:t>
            </a:r>
            <a:r>
              <a:rPr lang="en-US" sz="2200">
                <a:solidFill>
                  <a:schemeClr val="dk1"/>
                </a:solidFill>
                <a:latin typeface="Playfair Display"/>
                <a:ea typeface="Playfair Display"/>
                <a:cs typeface="Playfair Display"/>
                <a:sym typeface="Playfair Display"/>
              </a:rPr>
              <a:t>Conservar y utilizar de forma sostenible los océanos, los mares y los recursos marinos para el desarrollo sostenible</a:t>
            </a:r>
            <a:r>
              <a:rPr b="0" i="0" lang="en-US" sz="2200" u="none" cap="none" strike="noStrike">
                <a:solidFill>
                  <a:schemeClr val="dk1"/>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8"/>
              </a:rPr>
              <a:t>Vida submarina</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solidFill>
                  <a:schemeClr val="dk1"/>
                </a:solidFill>
                <a:latin typeface="Playfair Display"/>
                <a:ea typeface="Playfair Display"/>
                <a:cs typeface="Playfair Display"/>
                <a:sym typeface="Playfair Display"/>
              </a:rPr>
              <a:t>Objetivo 15: </a:t>
            </a:r>
            <a:r>
              <a:rPr lang="en-US" sz="2200">
                <a:solidFill>
                  <a:schemeClr val="dk1"/>
                </a:solidFill>
                <a:latin typeface="Playfair Display"/>
                <a:ea typeface="Playfair Display"/>
                <a:cs typeface="Playfair Display"/>
                <a:sym typeface="Playfair Display"/>
              </a:rPr>
              <a:t>Proteger, restablecer y promover el uso sostenible de los ecosistemas terrestres, gestionar los bosques de forma sostenible, luchar contra la desertificación, detener e invertir la degradación de las tierras y frenar la pérdida de biodiversidad</a:t>
            </a:r>
            <a:r>
              <a:rPr b="0" i="0" lang="en-US" sz="2200" u="none" cap="none" strike="noStrike">
                <a:solidFill>
                  <a:schemeClr val="dk1"/>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9"/>
              </a:rPr>
              <a:t>Vida de ecosistemas terrestres</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solidFill>
                  <a:schemeClr val="dk1"/>
                </a:solidFill>
                <a:latin typeface="Playfair Display"/>
                <a:ea typeface="Playfair Display"/>
                <a:cs typeface="Playfair Display"/>
                <a:sym typeface="Playfair Display"/>
              </a:rPr>
              <a:t>Objetivo 16: </a:t>
            </a:r>
            <a:r>
              <a:rPr lang="en-US" sz="2200">
                <a:solidFill>
                  <a:schemeClr val="dk1"/>
                </a:solidFill>
                <a:latin typeface="Playfair Display"/>
                <a:ea typeface="Playfair Display"/>
                <a:cs typeface="Playfair Display"/>
                <a:sym typeface="Playfair Display"/>
              </a:rPr>
              <a:t>Promover sociedades pacíficas e inclusivas para el desarrollo sostenible, facilitar el acceso a la justicia para todos y crear instituciones eficaces, responsables e inclusivas a todos los niveles</a:t>
            </a:r>
            <a:r>
              <a:rPr b="0" i="0" lang="en-US" sz="2200" u="none" cap="none" strike="noStrike">
                <a:solidFill>
                  <a:schemeClr val="dk1"/>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10"/>
              </a:rPr>
              <a:t>Paz, justicia e instituciones sólidas</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200"/>
              <a:buFont typeface="Arial"/>
              <a:buNone/>
            </a:pPr>
            <a:r>
              <a:rPr b="1" lang="en-US" sz="2200">
                <a:solidFill>
                  <a:schemeClr val="dk1"/>
                </a:solidFill>
                <a:latin typeface="Playfair Display"/>
                <a:ea typeface="Playfair Display"/>
                <a:cs typeface="Playfair Display"/>
                <a:sym typeface="Playfair Display"/>
              </a:rPr>
              <a:t>Objetivo 17: </a:t>
            </a:r>
            <a:r>
              <a:rPr lang="en-US" sz="2200">
                <a:solidFill>
                  <a:schemeClr val="dk1"/>
                </a:solidFill>
                <a:latin typeface="Playfair Display"/>
                <a:ea typeface="Playfair Display"/>
                <a:cs typeface="Playfair Display"/>
                <a:sym typeface="Playfair Display"/>
              </a:rPr>
              <a:t>Fortalecer los medios de ejecución y revitalizar la alianza mundial para el desarrollo  sostenible</a:t>
            </a:r>
            <a:r>
              <a:rPr b="0" i="0" lang="en-US" sz="2200" u="none" cap="none" strike="noStrike">
                <a:solidFill>
                  <a:schemeClr val="dk1"/>
                </a:solidFill>
                <a:latin typeface="Playfair Display"/>
                <a:ea typeface="Playfair Display"/>
                <a:cs typeface="Playfair Display"/>
                <a:sym typeface="Playfair Display"/>
              </a:rPr>
              <a:t> - </a:t>
            </a:r>
            <a:r>
              <a:rPr lang="en-US" sz="2200" u="sng">
                <a:solidFill>
                  <a:schemeClr val="hlink"/>
                </a:solidFill>
                <a:latin typeface="Playfair Display"/>
                <a:ea typeface="Playfair Display"/>
                <a:cs typeface="Playfair Display"/>
                <a:sym typeface="Playfair Display"/>
                <a:hlinkClick r:id="rId11"/>
              </a:rPr>
              <a:t>Alianzas para lograr los objetivos</a:t>
            </a:r>
            <a:r>
              <a:rPr b="0" i="0" lang="en-US" sz="2200" u="none" cap="none" strike="noStrike">
                <a:solidFill>
                  <a:schemeClr val="dk1"/>
                </a:solidFill>
                <a:latin typeface="Playfair Display"/>
                <a:ea typeface="Playfair Display"/>
                <a:cs typeface="Playfair Display"/>
                <a:sym typeface="Playfair Display"/>
              </a:rPr>
              <a:t> </a:t>
            </a:r>
            <a:endParaRPr b="0" i="0" sz="2200" u="none" cap="none" strike="noStrike">
              <a:solidFill>
                <a:schemeClr val="dk1"/>
              </a:solidFill>
              <a:latin typeface="Calibri"/>
              <a:ea typeface="Calibri"/>
              <a:cs typeface="Calibri"/>
              <a:sym typeface="Calibri"/>
            </a:endParaRPr>
          </a:p>
        </p:txBody>
      </p:sp>
      <p:pic>
        <p:nvPicPr>
          <p:cNvPr id="272" name="Google Shape;272;g2d0dc5e008f_0_225"/>
          <p:cNvPicPr preferRelativeResize="0"/>
          <p:nvPr/>
        </p:nvPicPr>
        <p:blipFill>
          <a:blip r:embed="rId12">
            <a:alphaModFix/>
          </a:blip>
          <a:stretch>
            <a:fillRect/>
          </a:stretch>
        </p:blipFill>
        <p:spPr>
          <a:xfrm>
            <a:off x="3690472" y="1284675"/>
            <a:ext cx="7439025" cy="1438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6"/>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278" name="Google Shape;278;p1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sp>
      <p:sp>
        <p:nvSpPr>
          <p:cNvPr id="279" name="Google Shape;279;p16"/>
          <p:cNvSpPr txBox="1"/>
          <p:nvPr/>
        </p:nvSpPr>
        <p:spPr>
          <a:xfrm>
            <a:off x="2789275" y="2387100"/>
            <a:ext cx="14879700" cy="74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800"/>
              <a:buFont typeface="Arial"/>
              <a:buNone/>
            </a:pPr>
            <a:r>
              <a:rPr lang="en-US" sz="1800">
                <a:latin typeface="Playfair Display"/>
                <a:ea typeface="Playfair Display"/>
                <a:cs typeface="Playfair Display"/>
                <a:sym typeface="Playfair Display"/>
              </a:rPr>
              <a:t>Los principios descritos en la Agenda 2030 sirven de directrices fundamentales para los esfuerzos mundiales de desarrollo. Proporcionan un marco para abordar retos complejos y promover el desarrollo sostenible. Cada principio tiene un propósito específico:</a:t>
            </a:r>
            <a:endParaRPr sz="1800">
              <a:latin typeface="Playfair Display"/>
              <a:ea typeface="Playfair Display"/>
              <a:cs typeface="Playfair Display"/>
              <a:sym typeface="Playfair Display"/>
            </a:endParaRPr>
          </a:p>
        </p:txBody>
      </p:sp>
      <p:sp>
        <p:nvSpPr>
          <p:cNvPr id="280" name="Google Shape;280;p16"/>
          <p:cNvSpPr/>
          <p:nvPr/>
        </p:nvSpPr>
        <p:spPr>
          <a:xfrm>
            <a:off x="14393309" y="8677664"/>
            <a:ext cx="7315200" cy="3602736"/>
          </a:xfrm>
          <a:custGeom>
            <a:rect b="b" l="l" r="r" t="t"/>
            <a:pathLst>
              <a:path extrusionOk="0" h="3602736" w="7315200">
                <a:moveTo>
                  <a:pt x="0" y="0"/>
                </a:moveTo>
                <a:lnTo>
                  <a:pt x="7315200" y="0"/>
                </a:lnTo>
                <a:lnTo>
                  <a:pt x="7315200" y="3602736"/>
                </a:lnTo>
                <a:lnTo>
                  <a:pt x="0" y="3602736"/>
                </a:lnTo>
                <a:lnTo>
                  <a:pt x="0" y="0"/>
                </a:lnTo>
                <a:close/>
              </a:path>
            </a:pathLst>
          </a:custGeom>
          <a:blipFill rotWithShape="1">
            <a:blip r:embed="rId5">
              <a:alphaModFix/>
            </a:blip>
            <a:stretch>
              <a:fillRect b="0" l="0" r="0" t="0"/>
            </a:stretch>
          </a:blipFill>
          <a:ln>
            <a:noFill/>
          </a:ln>
        </p:spPr>
      </p:sp>
      <p:sp>
        <p:nvSpPr>
          <p:cNvPr id="281" name="Google Shape;281;p16"/>
          <p:cNvSpPr/>
          <p:nvPr/>
        </p:nvSpPr>
        <p:spPr>
          <a:xfrm>
            <a:off x="-1095065" y="-1487718"/>
            <a:ext cx="4054948" cy="4114800"/>
          </a:xfrm>
          <a:custGeom>
            <a:rect b="b" l="l" r="r" t="t"/>
            <a:pathLst>
              <a:path extrusionOk="0" h="4114800" w="4054948">
                <a:moveTo>
                  <a:pt x="0" y="0"/>
                </a:moveTo>
                <a:lnTo>
                  <a:pt x="4054948" y="0"/>
                </a:lnTo>
                <a:lnTo>
                  <a:pt x="4054948" y="4114800"/>
                </a:lnTo>
                <a:lnTo>
                  <a:pt x="0" y="4114800"/>
                </a:lnTo>
                <a:lnTo>
                  <a:pt x="0" y="0"/>
                </a:lnTo>
                <a:close/>
              </a:path>
            </a:pathLst>
          </a:custGeom>
          <a:blipFill rotWithShape="1">
            <a:blip r:embed="rId6">
              <a:alphaModFix/>
            </a:blip>
            <a:stretch>
              <a:fillRect b="0" l="0" r="0" t="0"/>
            </a:stretch>
          </a:blipFill>
          <a:ln>
            <a:noFill/>
          </a:ln>
        </p:spPr>
      </p:sp>
      <p:sp>
        <p:nvSpPr>
          <p:cNvPr id="282" name="Google Shape;282;p16"/>
          <p:cNvSpPr txBox="1"/>
          <p:nvPr/>
        </p:nvSpPr>
        <p:spPr>
          <a:xfrm>
            <a:off x="3397500" y="1315125"/>
            <a:ext cx="124689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800"/>
              <a:buFont typeface="Arial"/>
              <a:buNone/>
            </a:pPr>
            <a:r>
              <a:rPr b="1" i="0" lang="en-US" sz="4800" u="none" cap="none" strike="noStrike">
                <a:solidFill>
                  <a:srgbClr val="BF1435"/>
                </a:solidFill>
                <a:latin typeface="Playfair Display"/>
                <a:ea typeface="Playfair Display"/>
                <a:cs typeface="Playfair Display"/>
                <a:sym typeface="Playfair Display"/>
              </a:rPr>
              <a:t>1.3 </a:t>
            </a:r>
            <a:r>
              <a:rPr lang="en-US" sz="4800">
                <a:latin typeface="Playfair Display"/>
                <a:ea typeface="Playfair Display"/>
                <a:cs typeface="Playfair Display"/>
                <a:sym typeface="Playfair Display"/>
              </a:rPr>
              <a:t>Los principios incluidos en la Agenda 2030</a:t>
            </a:r>
            <a:endParaRPr b="0" i="0" sz="4800" u="none" cap="none" strike="noStrike">
              <a:solidFill>
                <a:srgbClr val="000000"/>
              </a:solidFill>
              <a:latin typeface="Arial"/>
              <a:ea typeface="Arial"/>
              <a:cs typeface="Arial"/>
              <a:sym typeface="Arial"/>
            </a:endParaRPr>
          </a:p>
        </p:txBody>
      </p:sp>
      <p:sp>
        <p:nvSpPr>
          <p:cNvPr id="283" name="Google Shape;283;p16"/>
          <p:cNvSpPr txBox="1"/>
          <p:nvPr/>
        </p:nvSpPr>
        <p:spPr>
          <a:xfrm rot="-5400000">
            <a:off x="-3033750" y="5796976"/>
            <a:ext cx="79323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1.3 </a:t>
            </a:r>
            <a:r>
              <a:rPr lang="en-US" sz="2900">
                <a:solidFill>
                  <a:srgbClr val="BF1435"/>
                </a:solidFill>
                <a:latin typeface="Playfair Display"/>
                <a:ea typeface="Playfair Display"/>
                <a:cs typeface="Playfair Display"/>
                <a:sym typeface="Playfair Display"/>
              </a:rPr>
              <a:t>Los principios incluidos en la Agenda 2030</a:t>
            </a:r>
            <a:endParaRPr b="0" i="0" sz="1400" u="none" cap="none" strike="noStrike">
              <a:solidFill>
                <a:srgbClr val="BF1435"/>
              </a:solidFill>
              <a:latin typeface="Arial"/>
              <a:ea typeface="Arial"/>
              <a:cs typeface="Arial"/>
              <a:sym typeface="Arial"/>
            </a:endParaRPr>
          </a:p>
        </p:txBody>
      </p:sp>
      <p:sp>
        <p:nvSpPr>
          <p:cNvPr id="284" name="Google Shape;284;p16"/>
          <p:cNvSpPr txBox="1"/>
          <p:nvPr/>
        </p:nvSpPr>
        <p:spPr>
          <a:xfrm>
            <a:off x="2959875" y="6096175"/>
            <a:ext cx="4940100" cy="2346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chemeClr val="dk1"/>
              </a:buClr>
              <a:buSzPts val="1800"/>
              <a:buFont typeface="Arial"/>
              <a:buNone/>
            </a:pPr>
            <a:r>
              <a:rPr b="1" lang="en-US" sz="1800">
                <a:solidFill>
                  <a:srgbClr val="BF1435"/>
                </a:solidFill>
                <a:latin typeface="Playfair Display"/>
                <a:ea typeface="Playfair Display"/>
                <a:cs typeface="Playfair Display"/>
                <a:sym typeface="Playfair Display"/>
              </a:rPr>
              <a:t>No dejar a nadie atrás: </a:t>
            </a:r>
            <a:r>
              <a:rPr lang="en-US" sz="1800">
                <a:solidFill>
                  <a:schemeClr val="dk1"/>
                </a:solidFill>
                <a:latin typeface="Playfair Display"/>
                <a:ea typeface="Playfair Display"/>
                <a:cs typeface="Playfair Display"/>
                <a:sym typeface="Playfair Display"/>
              </a:rPr>
              <a:t>Garantizar que los esfuerzos de desarrollo beneficien a todas las personas y comunidades, centrándose en la inclusión y llegando a las poblaciones marginadas o vulnerables.</a:t>
            </a:r>
            <a:endParaRPr b="0" i="0" sz="1800" u="none" cap="none" strike="noStrike">
              <a:solidFill>
                <a:schemeClr val="dk1"/>
              </a:solidFill>
              <a:latin typeface="Calibri"/>
              <a:ea typeface="Calibri"/>
              <a:cs typeface="Calibri"/>
              <a:sym typeface="Calibri"/>
            </a:endParaRPr>
          </a:p>
        </p:txBody>
      </p:sp>
      <p:sp>
        <p:nvSpPr>
          <p:cNvPr id="285" name="Google Shape;285;p16"/>
          <p:cNvSpPr txBox="1"/>
          <p:nvPr/>
        </p:nvSpPr>
        <p:spPr>
          <a:xfrm>
            <a:off x="10572175" y="6331675"/>
            <a:ext cx="4940100" cy="1875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chemeClr val="dk1"/>
              </a:buClr>
              <a:buSzPts val="1800"/>
              <a:buFont typeface="Arial"/>
              <a:buNone/>
            </a:pPr>
            <a:r>
              <a:rPr b="1" lang="en-US" sz="1800">
                <a:solidFill>
                  <a:srgbClr val="BF1435"/>
                </a:solidFill>
                <a:latin typeface="Playfair Display"/>
                <a:ea typeface="Playfair Display"/>
                <a:cs typeface="Playfair Display"/>
                <a:sym typeface="Playfair Display"/>
              </a:rPr>
              <a:t>Universal: </a:t>
            </a:r>
            <a:r>
              <a:rPr lang="en-US" sz="1800">
                <a:solidFill>
                  <a:schemeClr val="dk1"/>
                </a:solidFill>
                <a:latin typeface="Playfair Display"/>
                <a:ea typeface="Playfair Display"/>
                <a:cs typeface="Playfair Display"/>
                <a:sym typeface="Playfair Display"/>
              </a:rPr>
              <a:t>Aplicable y relevante para todos los países y comunidades, haciendo hincapié en la responsabilidad compartida para abordar los problemas globales comunes.</a:t>
            </a:r>
            <a:endParaRPr b="0" i="0" sz="1800" u="none" cap="none" strike="noStrike">
              <a:solidFill>
                <a:schemeClr val="dk1"/>
              </a:solidFill>
              <a:latin typeface="Calibri"/>
              <a:ea typeface="Calibri"/>
              <a:cs typeface="Calibri"/>
              <a:sym typeface="Calibri"/>
            </a:endParaRPr>
          </a:p>
        </p:txBody>
      </p:sp>
      <p:sp>
        <p:nvSpPr>
          <p:cNvPr id="286" name="Google Shape;286;p16"/>
          <p:cNvSpPr txBox="1"/>
          <p:nvPr/>
        </p:nvSpPr>
        <p:spPr>
          <a:xfrm>
            <a:off x="2959875" y="3908325"/>
            <a:ext cx="4427400" cy="1875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chemeClr val="dk1"/>
              </a:buClr>
              <a:buSzPts val="1800"/>
              <a:buFont typeface="Arial"/>
              <a:buNone/>
            </a:pPr>
            <a:r>
              <a:rPr b="1" lang="en-US" sz="1800">
                <a:solidFill>
                  <a:srgbClr val="BF1435"/>
                </a:solidFill>
                <a:latin typeface="Playfair Display"/>
                <a:ea typeface="Playfair Display"/>
                <a:cs typeface="Playfair Display"/>
                <a:sym typeface="Playfair Display"/>
              </a:rPr>
              <a:t>Integral: </a:t>
            </a:r>
            <a:r>
              <a:rPr lang="en-US" sz="1800">
                <a:solidFill>
                  <a:schemeClr val="dk1"/>
                </a:solidFill>
                <a:latin typeface="Playfair Display"/>
                <a:ea typeface="Playfair Display"/>
                <a:cs typeface="Playfair Display"/>
                <a:sym typeface="Playfair Display"/>
              </a:rPr>
              <a:t>Consideración de la interdependencia de los distintos elementos, buscando soluciones holísticas e integradas a retos complejos.</a:t>
            </a:r>
            <a:endParaRPr b="0" i="0" sz="1800" u="none" cap="none" strike="noStrike">
              <a:solidFill>
                <a:schemeClr val="dk1"/>
              </a:solidFill>
              <a:latin typeface="Calibri"/>
              <a:ea typeface="Calibri"/>
              <a:cs typeface="Calibri"/>
              <a:sym typeface="Calibri"/>
            </a:endParaRPr>
          </a:p>
        </p:txBody>
      </p:sp>
      <p:sp>
        <p:nvSpPr>
          <p:cNvPr id="287" name="Google Shape;287;p16"/>
          <p:cNvSpPr txBox="1"/>
          <p:nvPr/>
        </p:nvSpPr>
        <p:spPr>
          <a:xfrm>
            <a:off x="10572175" y="3908325"/>
            <a:ext cx="4833000" cy="1875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chemeClr val="dk1"/>
              </a:buClr>
              <a:buSzPts val="1800"/>
              <a:buFont typeface="Arial"/>
              <a:buNone/>
            </a:pPr>
            <a:r>
              <a:rPr b="1" lang="en-US" sz="1800">
                <a:solidFill>
                  <a:srgbClr val="BF1435"/>
                </a:solidFill>
                <a:latin typeface="Playfair Display"/>
                <a:ea typeface="Playfair Display"/>
                <a:cs typeface="Playfair Display"/>
                <a:sym typeface="Playfair Display"/>
              </a:rPr>
              <a:t>Inclusiva: </a:t>
            </a:r>
            <a:r>
              <a:rPr lang="en-US" sz="1800">
                <a:solidFill>
                  <a:schemeClr val="dk1"/>
                </a:solidFill>
                <a:latin typeface="Playfair Display"/>
                <a:ea typeface="Playfair Display"/>
                <a:cs typeface="Playfair Display"/>
                <a:sym typeface="Playfair Display"/>
              </a:rPr>
              <a:t>Garantizar la participación activa y la representación de diversas partes interesadas, fomentando un sentido de pertenencia y responsabilidad compartida.</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d0dc5e008f_0_298"/>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293" name="Google Shape;293;g2d0dc5e008f_0_29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48" l="-14267" r="-3267" t="-161028"/>
            </a:stretch>
          </a:blipFill>
          <a:ln>
            <a:noFill/>
          </a:ln>
        </p:spPr>
      </p:sp>
      <p:sp>
        <p:nvSpPr>
          <p:cNvPr id="294" name="Google Shape;294;g2d0dc5e008f_0_298"/>
          <p:cNvSpPr txBox="1"/>
          <p:nvPr/>
        </p:nvSpPr>
        <p:spPr>
          <a:xfrm>
            <a:off x="2789275" y="2387100"/>
            <a:ext cx="14879700" cy="74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800"/>
              <a:buFont typeface="Arial"/>
              <a:buNone/>
            </a:pPr>
            <a:r>
              <a:rPr lang="en-US" sz="1800">
                <a:latin typeface="Playfair Display"/>
                <a:ea typeface="Playfair Display"/>
                <a:cs typeface="Playfair Display"/>
                <a:sym typeface="Playfair Display"/>
              </a:rPr>
              <a:t>Los principios descritos en la Agenda 2030 sirven de directrices fundamentales para los esfuerzos mundiales de desarrollo. Proporcionan un marco para abordar retos complejos y promover el desarrollo sostenible. Cada principio tiene un propósito específico:</a:t>
            </a:r>
            <a:endParaRPr sz="1800">
              <a:latin typeface="Playfair Display"/>
              <a:ea typeface="Playfair Display"/>
              <a:cs typeface="Playfair Display"/>
              <a:sym typeface="Playfair Display"/>
            </a:endParaRPr>
          </a:p>
        </p:txBody>
      </p:sp>
      <p:sp>
        <p:nvSpPr>
          <p:cNvPr id="295" name="Google Shape;295;g2d0dc5e008f_0_298"/>
          <p:cNvSpPr/>
          <p:nvPr/>
        </p:nvSpPr>
        <p:spPr>
          <a:xfrm>
            <a:off x="14393309" y="8677664"/>
            <a:ext cx="7315200" cy="3602736"/>
          </a:xfrm>
          <a:custGeom>
            <a:rect b="b" l="l" r="r" t="t"/>
            <a:pathLst>
              <a:path extrusionOk="0" h="3602736" w="7315200">
                <a:moveTo>
                  <a:pt x="0" y="0"/>
                </a:moveTo>
                <a:lnTo>
                  <a:pt x="7315200" y="0"/>
                </a:lnTo>
                <a:lnTo>
                  <a:pt x="7315200" y="3602736"/>
                </a:lnTo>
                <a:lnTo>
                  <a:pt x="0" y="3602736"/>
                </a:lnTo>
                <a:lnTo>
                  <a:pt x="0" y="0"/>
                </a:lnTo>
                <a:close/>
              </a:path>
            </a:pathLst>
          </a:custGeom>
          <a:blipFill rotWithShape="1">
            <a:blip r:embed="rId5">
              <a:alphaModFix/>
            </a:blip>
            <a:stretch>
              <a:fillRect b="0" l="0" r="0" t="0"/>
            </a:stretch>
          </a:blipFill>
          <a:ln>
            <a:noFill/>
          </a:ln>
        </p:spPr>
      </p:sp>
      <p:sp>
        <p:nvSpPr>
          <p:cNvPr id="296" name="Google Shape;296;g2d0dc5e008f_0_298"/>
          <p:cNvSpPr/>
          <p:nvPr/>
        </p:nvSpPr>
        <p:spPr>
          <a:xfrm>
            <a:off x="-1095065" y="-1487718"/>
            <a:ext cx="4054948" cy="4114800"/>
          </a:xfrm>
          <a:custGeom>
            <a:rect b="b" l="l" r="r" t="t"/>
            <a:pathLst>
              <a:path extrusionOk="0" h="4114800" w="4054948">
                <a:moveTo>
                  <a:pt x="0" y="0"/>
                </a:moveTo>
                <a:lnTo>
                  <a:pt x="4054948" y="0"/>
                </a:lnTo>
                <a:lnTo>
                  <a:pt x="4054948" y="4114800"/>
                </a:lnTo>
                <a:lnTo>
                  <a:pt x="0" y="4114800"/>
                </a:lnTo>
                <a:lnTo>
                  <a:pt x="0" y="0"/>
                </a:lnTo>
                <a:close/>
              </a:path>
            </a:pathLst>
          </a:custGeom>
          <a:blipFill rotWithShape="1">
            <a:blip r:embed="rId6">
              <a:alphaModFix/>
            </a:blip>
            <a:stretch>
              <a:fillRect b="0" l="0" r="0" t="0"/>
            </a:stretch>
          </a:blipFill>
          <a:ln>
            <a:noFill/>
          </a:ln>
        </p:spPr>
      </p:sp>
      <p:sp>
        <p:nvSpPr>
          <p:cNvPr id="297" name="Google Shape;297;g2d0dc5e008f_0_298"/>
          <p:cNvSpPr txBox="1"/>
          <p:nvPr/>
        </p:nvSpPr>
        <p:spPr>
          <a:xfrm>
            <a:off x="3397500" y="1315125"/>
            <a:ext cx="130701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800"/>
              <a:buFont typeface="Arial"/>
              <a:buNone/>
            </a:pPr>
            <a:r>
              <a:rPr b="1" i="0" lang="en-US" sz="4800" u="none" cap="none" strike="noStrike">
                <a:solidFill>
                  <a:srgbClr val="BF1435"/>
                </a:solidFill>
                <a:latin typeface="Playfair Display"/>
                <a:ea typeface="Playfair Display"/>
                <a:cs typeface="Playfair Display"/>
                <a:sym typeface="Playfair Display"/>
              </a:rPr>
              <a:t>1.3 </a:t>
            </a:r>
            <a:r>
              <a:rPr lang="en-US" sz="4800">
                <a:latin typeface="Playfair Display"/>
                <a:ea typeface="Playfair Display"/>
                <a:cs typeface="Playfair Display"/>
                <a:sym typeface="Playfair Display"/>
              </a:rPr>
              <a:t>Los principios incluidos en la Agenda 2030</a:t>
            </a:r>
            <a:endParaRPr b="0" i="0" sz="4800" u="none" cap="none" strike="noStrike">
              <a:solidFill>
                <a:srgbClr val="000000"/>
              </a:solidFill>
              <a:latin typeface="Arial"/>
              <a:ea typeface="Arial"/>
              <a:cs typeface="Arial"/>
              <a:sym typeface="Arial"/>
            </a:endParaRPr>
          </a:p>
        </p:txBody>
      </p:sp>
      <p:sp>
        <p:nvSpPr>
          <p:cNvPr id="298" name="Google Shape;298;g2d0dc5e008f_0_298"/>
          <p:cNvSpPr txBox="1"/>
          <p:nvPr/>
        </p:nvSpPr>
        <p:spPr>
          <a:xfrm rot="-5400000">
            <a:off x="-3033750" y="5796976"/>
            <a:ext cx="79323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1.3 </a:t>
            </a:r>
            <a:r>
              <a:rPr lang="en-US" sz="2900">
                <a:solidFill>
                  <a:srgbClr val="BF1435"/>
                </a:solidFill>
                <a:latin typeface="Playfair Display"/>
                <a:ea typeface="Playfair Display"/>
                <a:cs typeface="Playfair Display"/>
                <a:sym typeface="Playfair Display"/>
              </a:rPr>
              <a:t>Los principios incluidos en la Agenda 2030</a:t>
            </a:r>
            <a:endParaRPr b="0" i="0" sz="1400" u="none" cap="none" strike="noStrike">
              <a:solidFill>
                <a:srgbClr val="BF1435"/>
              </a:solidFill>
              <a:latin typeface="Arial"/>
              <a:ea typeface="Arial"/>
              <a:cs typeface="Arial"/>
              <a:sym typeface="Arial"/>
            </a:endParaRPr>
          </a:p>
        </p:txBody>
      </p:sp>
      <p:sp>
        <p:nvSpPr>
          <p:cNvPr id="299" name="Google Shape;299;g2d0dc5e008f_0_298"/>
          <p:cNvSpPr txBox="1"/>
          <p:nvPr/>
        </p:nvSpPr>
        <p:spPr>
          <a:xfrm>
            <a:off x="2789275" y="6175600"/>
            <a:ext cx="4347600" cy="1690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800"/>
              <a:buFont typeface="Arial"/>
              <a:buNone/>
            </a:pPr>
            <a:r>
              <a:rPr b="1" lang="en-US" sz="1800">
                <a:solidFill>
                  <a:srgbClr val="BF1435"/>
                </a:solidFill>
                <a:latin typeface="Playfair Display"/>
                <a:ea typeface="Playfair Display"/>
                <a:cs typeface="Playfair Display"/>
                <a:sym typeface="Playfair Display"/>
              </a:rPr>
              <a:t>Basado en la experiencia:</a:t>
            </a:r>
            <a:r>
              <a:rPr lang="en-US" sz="1800">
                <a:solidFill>
                  <a:schemeClr val="dk1"/>
                </a:solidFill>
                <a:latin typeface="Playfair Display"/>
                <a:ea typeface="Playfair Display"/>
                <a:cs typeface="Playfair Display"/>
                <a:sym typeface="Playfair Display"/>
              </a:rPr>
              <a:t> influenciado por  lecciones del pasado y conocimientos prácticos, reconociendo el valor de aprender de esfuerzos anteriores.</a:t>
            </a:r>
            <a:endParaRPr b="0" i="0" sz="1800" u="none" cap="none" strike="noStrike">
              <a:solidFill>
                <a:schemeClr val="dk1"/>
              </a:solidFill>
              <a:latin typeface="Playfair Display"/>
              <a:ea typeface="Playfair Display"/>
              <a:cs typeface="Playfair Display"/>
              <a:sym typeface="Playfair Display"/>
            </a:endParaRPr>
          </a:p>
        </p:txBody>
      </p:sp>
      <p:sp>
        <p:nvSpPr>
          <p:cNvPr id="300" name="Google Shape;300;g2d0dc5e008f_0_298"/>
          <p:cNvSpPr txBox="1"/>
          <p:nvPr/>
        </p:nvSpPr>
        <p:spPr>
          <a:xfrm>
            <a:off x="9466700" y="5990800"/>
            <a:ext cx="4926600" cy="1875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rgbClr val="000000"/>
              </a:buClr>
              <a:buSzPts val="1800"/>
              <a:buFont typeface="Arial"/>
              <a:buNone/>
            </a:pPr>
            <a:r>
              <a:rPr b="1" lang="en-US" sz="1800">
                <a:solidFill>
                  <a:srgbClr val="BF1435"/>
                </a:solidFill>
                <a:latin typeface="Playfair Display"/>
                <a:ea typeface="Playfair Display"/>
                <a:cs typeface="Playfair Display"/>
                <a:sym typeface="Playfair Display"/>
              </a:rPr>
              <a:t>Multidimensional: </a:t>
            </a:r>
            <a:r>
              <a:rPr lang="en-US" sz="1800">
                <a:solidFill>
                  <a:schemeClr val="dk1"/>
                </a:solidFill>
                <a:latin typeface="Playfair Display"/>
                <a:ea typeface="Playfair Display"/>
                <a:cs typeface="Playfair Display"/>
                <a:sym typeface="Playfair Display"/>
              </a:rPr>
              <a:t>Abordar diversos aspectos y dimensiones del desarrollo, reconociendo la interconexión de los factores sociales, económicos y medioambientales.</a:t>
            </a:r>
            <a:endParaRPr b="0" i="0" sz="3200" u="none" cap="none" strike="noStrike">
              <a:solidFill>
                <a:schemeClr val="dk1"/>
              </a:solidFill>
              <a:latin typeface="Calibri"/>
              <a:ea typeface="Calibri"/>
              <a:cs typeface="Calibri"/>
              <a:sym typeface="Calibri"/>
            </a:endParaRPr>
          </a:p>
        </p:txBody>
      </p:sp>
      <p:sp>
        <p:nvSpPr>
          <p:cNvPr id="301" name="Google Shape;301;g2d0dc5e008f_0_298"/>
          <p:cNvSpPr txBox="1"/>
          <p:nvPr/>
        </p:nvSpPr>
        <p:spPr>
          <a:xfrm>
            <a:off x="9349550" y="3585475"/>
            <a:ext cx="5192100" cy="1875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rgbClr val="000000"/>
              </a:buClr>
              <a:buSzPts val="1800"/>
              <a:buFont typeface="Arial"/>
              <a:buNone/>
            </a:pPr>
            <a:r>
              <a:rPr b="1" lang="en-US" sz="1800">
                <a:solidFill>
                  <a:srgbClr val="BF1435"/>
                </a:solidFill>
                <a:latin typeface="Playfair Display"/>
                <a:ea typeface="Playfair Display"/>
                <a:cs typeface="Playfair Display"/>
                <a:sym typeface="Playfair Display"/>
              </a:rPr>
              <a:t>Global por naturaleza:</a:t>
            </a:r>
            <a:r>
              <a:rPr lang="en-US" sz="1800">
                <a:solidFill>
                  <a:schemeClr val="dk1"/>
                </a:solidFill>
                <a:latin typeface="Playfair Display"/>
                <a:ea typeface="Playfair Display"/>
                <a:cs typeface="Playfair Display"/>
                <a:sym typeface="Playfair Display"/>
              </a:rPr>
              <a:t> Reconocer la interconexión de los retos mundiales y hacer hincapié en la necesidad de la cooperación internacional y la acción colectiva.</a:t>
            </a:r>
            <a:endParaRPr b="0" i="0" sz="3200" u="none" cap="none" strike="noStrike">
              <a:solidFill>
                <a:schemeClr val="dk1"/>
              </a:solidFill>
              <a:latin typeface="Calibri"/>
              <a:ea typeface="Calibri"/>
              <a:cs typeface="Calibri"/>
              <a:sym typeface="Calibri"/>
            </a:endParaRPr>
          </a:p>
        </p:txBody>
      </p:sp>
      <p:sp>
        <p:nvSpPr>
          <p:cNvPr id="302" name="Google Shape;302;g2d0dc5e008f_0_298"/>
          <p:cNvSpPr txBox="1"/>
          <p:nvPr/>
        </p:nvSpPr>
        <p:spPr>
          <a:xfrm>
            <a:off x="2789275" y="3594825"/>
            <a:ext cx="5427600" cy="1875000"/>
          </a:xfrm>
          <a:prstGeom prst="rect">
            <a:avLst/>
          </a:prstGeom>
          <a:noFill/>
          <a:ln>
            <a:noFill/>
          </a:ln>
        </p:spPr>
        <p:txBody>
          <a:bodyPr anchorCtr="0" anchor="t" bIns="91425" lIns="91425" spcFirstLastPara="1" rIns="91425" wrap="square" tIns="91425">
            <a:spAutoFit/>
          </a:bodyPr>
          <a:lstStyle/>
          <a:p>
            <a:pPr indent="0" lvl="0" marL="0" marR="0" rtl="0" algn="l">
              <a:lnSpc>
                <a:spcPct val="170031"/>
              </a:lnSpc>
              <a:spcBef>
                <a:spcPts val="0"/>
              </a:spcBef>
              <a:spcAft>
                <a:spcPts val="0"/>
              </a:spcAft>
              <a:buClr>
                <a:srgbClr val="000000"/>
              </a:buClr>
              <a:buSzPts val="1800"/>
              <a:buFont typeface="Arial"/>
              <a:buNone/>
            </a:pPr>
            <a:r>
              <a:rPr b="1" lang="en-US" sz="1800">
                <a:solidFill>
                  <a:srgbClr val="BF1435"/>
                </a:solidFill>
                <a:latin typeface="Playfair Display"/>
                <a:ea typeface="Playfair Display"/>
                <a:cs typeface="Playfair Display"/>
                <a:sym typeface="Playfair Display"/>
              </a:rPr>
              <a:t>Mensurables: </a:t>
            </a:r>
            <a:r>
              <a:rPr lang="en-US" sz="1800">
                <a:solidFill>
                  <a:schemeClr val="dk1"/>
                </a:solidFill>
                <a:latin typeface="Playfair Display"/>
                <a:ea typeface="Playfair Display"/>
                <a:cs typeface="Playfair Display"/>
                <a:sym typeface="Playfair Display"/>
              </a:rPr>
              <a:t>Establecer indicadores claros y cuantificables para seguir los avances, garantizar la rendición de cuentas y facilitar un seguimiento eficaz de los objetivos de desarrollo.</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7"/>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308" name="Google Shape;308;p17"/>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309" name="Google Shape;309;p17"/>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310" name="Google Shape;310;p17"/>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311" name="Google Shape;311;p17"/>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312" name="Google Shape;312;p1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sp>
        <p:nvSpPr>
          <p:cNvPr id="313" name="Google Shape;313;p17"/>
          <p:cNvSpPr txBox="1"/>
          <p:nvPr/>
        </p:nvSpPr>
        <p:spPr>
          <a:xfrm>
            <a:off x="3397500" y="1315125"/>
            <a:ext cx="11061600" cy="738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800"/>
              <a:buFont typeface="Arial"/>
              <a:buNone/>
            </a:pPr>
            <a:r>
              <a:rPr b="1" i="0" lang="en-US" sz="4800" u="none" cap="none" strike="noStrike">
                <a:solidFill>
                  <a:srgbClr val="BF1435"/>
                </a:solidFill>
                <a:latin typeface="Playfair Display"/>
                <a:ea typeface="Playfair Display"/>
                <a:cs typeface="Playfair Display"/>
                <a:sym typeface="Playfair Display"/>
              </a:rPr>
              <a:t>1.4</a:t>
            </a:r>
            <a:r>
              <a:rPr b="1" i="0" lang="en-US" sz="4800" u="none" cap="none" strike="noStrike">
                <a:solidFill>
                  <a:srgbClr val="BF1435"/>
                </a:solidFill>
                <a:latin typeface="Playfair Display"/>
                <a:ea typeface="Playfair Display"/>
                <a:cs typeface="Playfair Display"/>
                <a:sym typeface="Playfair Display"/>
              </a:rPr>
              <a:t> </a:t>
            </a:r>
            <a:r>
              <a:rPr lang="en-US" sz="4800">
                <a:latin typeface="Playfair Display"/>
                <a:ea typeface="Playfair Display"/>
                <a:cs typeface="Playfair Display"/>
                <a:sym typeface="Playfair Display"/>
              </a:rPr>
              <a:t> Los cinco pilares de la Agenda 2030</a:t>
            </a:r>
            <a:endParaRPr b="0" i="0" sz="4800" u="none" cap="none" strike="noStrike">
              <a:solidFill>
                <a:srgbClr val="000000"/>
              </a:solidFill>
              <a:latin typeface="Arial"/>
              <a:ea typeface="Arial"/>
              <a:cs typeface="Arial"/>
              <a:sym typeface="Arial"/>
            </a:endParaRPr>
          </a:p>
        </p:txBody>
      </p:sp>
      <p:sp>
        <p:nvSpPr>
          <p:cNvPr id="314" name="Google Shape;314;p17"/>
          <p:cNvSpPr txBox="1"/>
          <p:nvPr/>
        </p:nvSpPr>
        <p:spPr>
          <a:xfrm>
            <a:off x="2578825" y="2618675"/>
            <a:ext cx="3163500" cy="47664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lang="en-US" sz="2400">
                <a:solidFill>
                  <a:schemeClr val="dk1"/>
                </a:solidFill>
                <a:latin typeface="Playfair Display"/>
                <a:ea typeface="Playfair Display"/>
                <a:cs typeface="Playfair Display"/>
                <a:sym typeface="Playfair Display"/>
              </a:rPr>
              <a:t>Los ODS se dividen en </a:t>
            </a:r>
            <a:r>
              <a:rPr b="1" lang="en-US" sz="2400">
                <a:solidFill>
                  <a:schemeClr val="dk1"/>
                </a:solidFill>
                <a:latin typeface="Playfair Display"/>
                <a:ea typeface="Playfair Display"/>
                <a:cs typeface="Playfair Display"/>
                <a:sym typeface="Playfair Display"/>
              </a:rPr>
              <a:t>5 categorías</a:t>
            </a:r>
            <a:r>
              <a:rPr lang="en-US" sz="2400">
                <a:solidFill>
                  <a:schemeClr val="dk1"/>
                </a:solidFill>
                <a:latin typeface="Playfair Display"/>
                <a:ea typeface="Playfair Display"/>
                <a:cs typeface="Playfair Display"/>
                <a:sym typeface="Playfair Display"/>
              </a:rPr>
              <a:t>: personas, prosperidad, planeta, paz y asociación. </a:t>
            </a:r>
            <a:endParaRPr sz="2400">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lang="en-US" sz="2400">
                <a:solidFill>
                  <a:schemeClr val="dk1"/>
                </a:solidFill>
                <a:latin typeface="Playfair Display"/>
                <a:ea typeface="Playfair Display"/>
                <a:cs typeface="Playfair Display"/>
                <a:sym typeface="Playfair Display"/>
              </a:rPr>
              <a:t>Esta categorización refleja el enfoque temático de cada grupo de objetivos:</a:t>
            </a:r>
            <a:endParaRPr sz="2400">
              <a:solidFill>
                <a:schemeClr val="dk1"/>
              </a:solidFill>
              <a:latin typeface="Playfair Display"/>
              <a:ea typeface="Playfair Display"/>
              <a:cs typeface="Playfair Display"/>
              <a:sym typeface="Playfair Display"/>
            </a:endParaRPr>
          </a:p>
        </p:txBody>
      </p:sp>
      <p:sp>
        <p:nvSpPr>
          <p:cNvPr id="315" name="Google Shape;315;p17"/>
          <p:cNvSpPr txBox="1"/>
          <p:nvPr/>
        </p:nvSpPr>
        <p:spPr>
          <a:xfrm rot="-5400000">
            <a:off x="-2542350" y="4444050"/>
            <a:ext cx="70257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0" i="0" lang="en-US" sz="2900" u="none" cap="none" strike="noStrike">
                <a:solidFill>
                  <a:srgbClr val="BF1435"/>
                </a:solidFill>
                <a:latin typeface="Playfair Display"/>
                <a:ea typeface="Playfair Display"/>
                <a:cs typeface="Playfair Display"/>
                <a:sym typeface="Playfair Display"/>
              </a:rPr>
              <a:t>1.4 </a:t>
            </a:r>
            <a:r>
              <a:rPr lang="en-US" sz="2900">
                <a:solidFill>
                  <a:srgbClr val="BF1435"/>
                </a:solidFill>
                <a:latin typeface="Playfair Display"/>
                <a:ea typeface="Playfair Display"/>
                <a:cs typeface="Playfair Display"/>
                <a:sym typeface="Playfair Display"/>
              </a:rPr>
              <a:t> Los cinco pilares de la Agenda 2030</a:t>
            </a:r>
            <a:endParaRPr b="0" i="0" sz="1400" u="none" cap="none" strike="noStrike">
              <a:solidFill>
                <a:srgbClr val="BF1435"/>
              </a:solidFill>
              <a:latin typeface="Arial"/>
              <a:ea typeface="Arial"/>
              <a:cs typeface="Arial"/>
              <a:sym typeface="Arial"/>
            </a:endParaRPr>
          </a:p>
        </p:txBody>
      </p:sp>
      <p:pic>
        <p:nvPicPr>
          <p:cNvPr id="316" name="Google Shape;316;p17"/>
          <p:cNvPicPr preferRelativeResize="0"/>
          <p:nvPr/>
        </p:nvPicPr>
        <p:blipFill rotWithShape="1">
          <a:blip r:embed="rId9">
            <a:alphaModFix/>
          </a:blip>
          <a:srcRect b="0" l="1293" r="0" t="0"/>
          <a:stretch/>
        </p:blipFill>
        <p:spPr>
          <a:xfrm>
            <a:off x="5982900" y="2618675"/>
            <a:ext cx="8075951" cy="5400675"/>
          </a:xfrm>
          <a:prstGeom prst="rect">
            <a:avLst/>
          </a:prstGeom>
          <a:noFill/>
          <a:ln>
            <a:noFill/>
          </a:ln>
        </p:spPr>
      </p:pic>
      <p:pic>
        <p:nvPicPr>
          <p:cNvPr id="317" name="Google Shape;317;p17"/>
          <p:cNvPicPr preferRelativeResize="0"/>
          <p:nvPr/>
        </p:nvPicPr>
        <p:blipFill>
          <a:blip r:embed="rId10">
            <a:alphaModFix/>
          </a:blip>
          <a:stretch>
            <a:fillRect/>
          </a:stretch>
        </p:blipFill>
        <p:spPr>
          <a:xfrm>
            <a:off x="8439100" y="3744225"/>
            <a:ext cx="3371900" cy="3206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8"/>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323" name="Google Shape;323;p18"/>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sp>
      <p:sp>
        <p:nvSpPr>
          <p:cNvPr id="324" name="Google Shape;324;p18"/>
          <p:cNvSpPr/>
          <p:nvPr/>
        </p:nvSpPr>
        <p:spPr>
          <a:xfrm>
            <a:off x="-1819173" y="6585646"/>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5">
              <a:alphaModFix/>
            </a:blip>
            <a:stretch>
              <a:fillRect b="0" l="0" r="0" t="0"/>
            </a:stretch>
          </a:blipFill>
          <a:ln>
            <a:noFill/>
          </a:ln>
        </p:spPr>
      </p:sp>
      <p:sp>
        <p:nvSpPr>
          <p:cNvPr id="325" name="Google Shape;325;p18"/>
          <p:cNvSpPr/>
          <p:nvPr/>
        </p:nvSpPr>
        <p:spPr>
          <a:xfrm>
            <a:off x="15638755" y="7997954"/>
            <a:ext cx="3957689" cy="4114800"/>
          </a:xfrm>
          <a:custGeom>
            <a:rect b="b" l="l" r="r" t="t"/>
            <a:pathLst>
              <a:path extrusionOk="0" h="4114800" w="3957689">
                <a:moveTo>
                  <a:pt x="0" y="0"/>
                </a:moveTo>
                <a:lnTo>
                  <a:pt x="3957689" y="0"/>
                </a:lnTo>
                <a:lnTo>
                  <a:pt x="3957689" y="4114800"/>
                </a:lnTo>
                <a:lnTo>
                  <a:pt x="0" y="4114800"/>
                </a:lnTo>
                <a:lnTo>
                  <a:pt x="0" y="0"/>
                </a:lnTo>
                <a:close/>
              </a:path>
            </a:pathLst>
          </a:custGeom>
          <a:blipFill rotWithShape="1">
            <a:blip r:embed="rId6">
              <a:alphaModFix/>
            </a:blip>
            <a:stretch>
              <a:fillRect b="0" l="0" r="0" t="0"/>
            </a:stretch>
          </a:blipFill>
          <a:ln>
            <a:noFill/>
          </a:ln>
        </p:spPr>
      </p:sp>
      <p:sp>
        <p:nvSpPr>
          <p:cNvPr id="326" name="Google Shape;326;p18"/>
          <p:cNvSpPr/>
          <p:nvPr/>
        </p:nvSpPr>
        <p:spPr>
          <a:xfrm>
            <a:off x="14553518" y="-2079309"/>
            <a:ext cx="5387627" cy="4114800"/>
          </a:xfrm>
          <a:custGeom>
            <a:rect b="b" l="l" r="r" t="t"/>
            <a:pathLst>
              <a:path extrusionOk="0" h="4114800" w="5387627">
                <a:moveTo>
                  <a:pt x="0" y="0"/>
                </a:moveTo>
                <a:lnTo>
                  <a:pt x="5387626" y="0"/>
                </a:lnTo>
                <a:lnTo>
                  <a:pt x="5387626" y="4114800"/>
                </a:lnTo>
                <a:lnTo>
                  <a:pt x="0" y="4114800"/>
                </a:lnTo>
                <a:lnTo>
                  <a:pt x="0" y="0"/>
                </a:lnTo>
                <a:close/>
              </a:path>
            </a:pathLst>
          </a:custGeom>
          <a:blipFill rotWithShape="1">
            <a:blip r:embed="rId7">
              <a:alphaModFix/>
            </a:blip>
            <a:stretch>
              <a:fillRect b="0" l="0" r="0" t="0"/>
            </a:stretch>
          </a:blipFill>
          <a:ln>
            <a:noFill/>
          </a:ln>
        </p:spPr>
      </p:sp>
      <p:sp>
        <p:nvSpPr>
          <p:cNvPr id="327" name="Google Shape;327;p18"/>
          <p:cNvSpPr txBox="1"/>
          <p:nvPr/>
        </p:nvSpPr>
        <p:spPr>
          <a:xfrm>
            <a:off x="1811000" y="2118850"/>
            <a:ext cx="15187800" cy="413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lang="en-US" sz="2400">
                <a:solidFill>
                  <a:srgbClr val="BF1435"/>
                </a:solidFill>
                <a:latin typeface="Playfair Display"/>
                <a:ea typeface="Playfair Display"/>
                <a:cs typeface="Playfair Display"/>
                <a:sym typeface="Playfair Display"/>
              </a:rPr>
              <a:t>Personas: </a:t>
            </a:r>
            <a:r>
              <a:rPr lang="en-US" sz="2400">
                <a:solidFill>
                  <a:schemeClr val="dk1"/>
                </a:solidFill>
                <a:latin typeface="Playfair Display"/>
                <a:ea typeface="Playfair Display"/>
                <a:cs typeface="Playfair Display"/>
                <a:sym typeface="Playfair Display"/>
              </a:rPr>
              <a:t>abordar el bienestar humano y la equidad - acabar con la pobreza y el hambre (objetivos 1, 2, 3, 4 y 5)</a:t>
            </a:r>
            <a:r>
              <a:rPr i="0" lang="en-US" sz="2400" u="none" cap="none" strike="noStrike">
                <a:solidFill>
                  <a:schemeClr val="dk1"/>
                </a:solidFill>
                <a:latin typeface="Playfair Display"/>
                <a:ea typeface="Playfair Display"/>
                <a:cs typeface="Playfair Display"/>
                <a:sym typeface="Playfair Display"/>
              </a:rPr>
              <a:t> </a:t>
            </a:r>
            <a:endParaRPr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b="1" lang="en-US" sz="2400">
                <a:solidFill>
                  <a:srgbClr val="BF1435"/>
                </a:solidFill>
                <a:latin typeface="Playfair Display"/>
                <a:ea typeface="Playfair Display"/>
                <a:cs typeface="Playfair Display"/>
                <a:sym typeface="Playfair Display"/>
              </a:rPr>
              <a:t>Paz: </a:t>
            </a:r>
            <a:r>
              <a:rPr lang="en-US" sz="2400">
                <a:solidFill>
                  <a:schemeClr val="dk1"/>
                </a:solidFill>
                <a:latin typeface="Playfair Display"/>
                <a:ea typeface="Playfair Display"/>
                <a:cs typeface="Playfair Display"/>
                <a:sym typeface="Playfair Display"/>
              </a:rPr>
              <a:t>promover sociedades pacíficas, justas e inclusivas, libres del miedo y la violencia (objetivo 16)</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b="1" lang="en-US" sz="2400">
                <a:solidFill>
                  <a:srgbClr val="BF1435"/>
                </a:solidFill>
                <a:latin typeface="Playfair Display"/>
                <a:ea typeface="Playfair Display"/>
                <a:cs typeface="Playfair Display"/>
                <a:sym typeface="Playfair Display"/>
              </a:rPr>
              <a:t>Planeta: </a:t>
            </a:r>
            <a:r>
              <a:rPr lang="en-US" sz="2400">
                <a:solidFill>
                  <a:schemeClr val="dk1"/>
                </a:solidFill>
                <a:latin typeface="Playfair Display"/>
                <a:ea typeface="Playfair Display"/>
                <a:cs typeface="Playfair Display"/>
                <a:sym typeface="Playfair Display"/>
              </a:rPr>
              <a:t>garantizar la sostenibilidad medioambiental - proteger el planeta de la degradación (objetivos 6, 12, 13, 14 y 15)</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b="1" lang="en-US" sz="2400">
                <a:solidFill>
                  <a:srgbClr val="BF1435"/>
                </a:solidFill>
                <a:latin typeface="Playfair Display"/>
                <a:ea typeface="Playfair Display"/>
                <a:cs typeface="Playfair Display"/>
                <a:sym typeface="Playfair Display"/>
              </a:rPr>
              <a:t>Prosperidad:</a:t>
            </a:r>
            <a:r>
              <a:rPr lang="en-US" sz="2400">
                <a:solidFill>
                  <a:schemeClr val="dk1"/>
                </a:solidFill>
                <a:latin typeface="Playfair Display"/>
                <a:ea typeface="Playfair Display"/>
                <a:cs typeface="Playfair Display"/>
                <a:sym typeface="Playfair Display"/>
              </a:rPr>
              <a:t> fomentar el desarrollo económico inclusivo (objetivos 7, 8, 9, 10 y 11)</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b="1" lang="en-US" sz="2400">
                <a:solidFill>
                  <a:srgbClr val="BF1435"/>
                </a:solidFill>
                <a:latin typeface="Playfair Display"/>
                <a:ea typeface="Playfair Display"/>
                <a:cs typeface="Playfair Display"/>
                <a:sym typeface="Playfair Display"/>
              </a:rPr>
              <a:t>Asociación: </a:t>
            </a:r>
            <a:r>
              <a:rPr lang="en-US" sz="2400">
                <a:solidFill>
                  <a:schemeClr val="dk1"/>
                </a:solidFill>
                <a:latin typeface="Playfair Display"/>
                <a:ea typeface="Playfair Display"/>
                <a:cs typeface="Playfair Display"/>
                <a:sym typeface="Playfair Display"/>
              </a:rPr>
              <a:t>reforzar la colaboración mundial (objetivo 17)</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t/>
            </a:r>
            <a:endParaRPr b="1" i="0" sz="2400" u="none" cap="none" strike="noStrike">
              <a:solidFill>
                <a:srgbClr val="BF1435"/>
              </a:solidFill>
              <a:latin typeface="Playfair Display"/>
              <a:ea typeface="Playfair Display"/>
              <a:cs typeface="Playfair Display"/>
              <a:sym typeface="Playfair Display"/>
            </a:endParaRPr>
          </a:p>
        </p:txBody>
      </p:sp>
      <p:sp>
        <p:nvSpPr>
          <p:cNvPr id="328" name="Google Shape;328;p18"/>
          <p:cNvSpPr txBox="1"/>
          <p:nvPr/>
        </p:nvSpPr>
        <p:spPr>
          <a:xfrm rot="-5400000">
            <a:off x="-2554700" y="3973975"/>
            <a:ext cx="7025700" cy="446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0" i="0" lang="en-US" sz="2900" u="none" cap="none" strike="noStrike">
                <a:solidFill>
                  <a:srgbClr val="BF1435"/>
                </a:solidFill>
                <a:latin typeface="Playfair Display"/>
                <a:ea typeface="Playfair Display"/>
                <a:cs typeface="Playfair Display"/>
                <a:sym typeface="Playfair Display"/>
              </a:rPr>
              <a:t>1.4 </a:t>
            </a:r>
            <a:r>
              <a:rPr lang="en-US" sz="2900">
                <a:solidFill>
                  <a:srgbClr val="BF1435"/>
                </a:solidFill>
                <a:latin typeface="Playfair Display"/>
                <a:ea typeface="Playfair Display"/>
                <a:cs typeface="Playfair Display"/>
                <a:sym typeface="Playfair Display"/>
              </a:rPr>
              <a:t>Los cinco pilares de la Agenda 2030</a:t>
            </a:r>
            <a:endParaRPr b="0" i="0" sz="1400" u="none" cap="none" strike="noStrike">
              <a:solidFill>
                <a:srgbClr val="BF1435"/>
              </a:solidFill>
              <a:latin typeface="Arial"/>
              <a:ea typeface="Arial"/>
              <a:cs typeface="Arial"/>
              <a:sym typeface="Arial"/>
            </a:endParaRPr>
          </a:p>
        </p:txBody>
      </p:sp>
      <p:sp>
        <p:nvSpPr>
          <p:cNvPr id="329" name="Google Shape;329;p18"/>
          <p:cNvSpPr txBox="1"/>
          <p:nvPr/>
        </p:nvSpPr>
        <p:spPr>
          <a:xfrm>
            <a:off x="1811000" y="6240013"/>
            <a:ext cx="12425700" cy="1625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lang="en-US" sz="2400">
                <a:solidFill>
                  <a:srgbClr val="0F9249"/>
                </a:solidFill>
                <a:latin typeface="Playfair Display"/>
                <a:ea typeface="Playfair Display"/>
                <a:cs typeface="Playfair Display"/>
                <a:sym typeface="Playfair Display"/>
              </a:rPr>
              <a:t>Ejercicio: </a:t>
            </a:r>
            <a:r>
              <a:rPr lang="en-US" sz="2400">
                <a:solidFill>
                  <a:schemeClr val="dk1"/>
                </a:solidFill>
                <a:latin typeface="Playfair Display"/>
                <a:ea typeface="Playfair Display"/>
                <a:cs typeface="Playfair Display"/>
                <a:sym typeface="Playfair Display"/>
              </a:rPr>
              <a:t>¡vamos objetivos! (opcional, si lo consideras oportuno y dispones de tiempo suficiente)</a:t>
            </a:r>
            <a:r>
              <a:rPr b="1" lang="en-US" sz="2400">
                <a:solidFill>
                  <a:srgbClr val="0F9249"/>
                </a:solidFill>
                <a:latin typeface="Playfair Display"/>
                <a:ea typeface="Playfair Display"/>
                <a:cs typeface="Playfair Display"/>
                <a:sym typeface="Playfair Display"/>
              </a:rPr>
              <a:t> </a:t>
            </a:r>
            <a:r>
              <a:rPr b="0" i="0" lang="en-US" sz="2400" u="none" cap="none" strike="noStrike">
                <a:solidFill>
                  <a:schemeClr val="dk1"/>
                </a:solidFill>
                <a:latin typeface="Playfair Display"/>
                <a:ea typeface="Playfair Display"/>
                <a:cs typeface="Playfair Display"/>
                <a:sym typeface="Playfair Display"/>
              </a:rPr>
              <a:t>- </a:t>
            </a:r>
            <a:r>
              <a:rPr b="0" i="0" lang="en-US" sz="2400" u="sng" cap="none" strike="noStrike">
                <a:solidFill>
                  <a:schemeClr val="hlink"/>
                </a:solidFill>
                <a:latin typeface="Playfair Display"/>
                <a:ea typeface="Playfair Display"/>
                <a:cs typeface="Playfair Display"/>
                <a:sym typeface="Playfair Display"/>
                <a:hlinkClick r:id="rId8"/>
              </a:rPr>
              <a:t>Downloadable Material - Go Goals! SDG board game</a:t>
            </a:r>
            <a:r>
              <a:rPr b="0" i="0" lang="en-US" sz="2400" u="none" cap="none" strike="noStrike">
                <a:solidFill>
                  <a:schemeClr val="dk1"/>
                </a:solidFill>
                <a:latin typeface="Playfair Display"/>
                <a:ea typeface="Playfair Display"/>
                <a:cs typeface="Playfair Display"/>
                <a:sym typeface="Playfair Display"/>
              </a:rPr>
              <a:t>  - </a:t>
            </a:r>
            <a:r>
              <a:rPr lang="en-US" sz="2400">
                <a:solidFill>
                  <a:schemeClr val="dk1"/>
                </a:solidFill>
                <a:latin typeface="Playfair Display"/>
                <a:ea typeface="Playfair Display"/>
                <a:cs typeface="Playfair Display"/>
                <a:sym typeface="Playfair Display"/>
              </a:rPr>
              <a:t>tablero descargable, preguntas e instrucciones</a:t>
            </a:r>
            <a:endParaRPr b="1" i="0" sz="2400" u="none" cap="none" strike="noStrike">
              <a:solidFill>
                <a:srgbClr val="BF1435"/>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00" name="Google Shape;100;p2"/>
          <p:cNvSpPr/>
          <p:nvPr/>
        </p:nvSpPr>
        <p:spPr>
          <a:xfrm>
            <a:off x="15197566" y="-163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grpSp>
        <p:nvGrpSpPr>
          <p:cNvPr id="101" name="Google Shape;101;p2"/>
          <p:cNvGrpSpPr/>
          <p:nvPr/>
        </p:nvGrpSpPr>
        <p:grpSpPr>
          <a:xfrm>
            <a:off x="9124950" y="9081800"/>
            <a:ext cx="8767540" cy="941423"/>
            <a:chOff x="0" y="0"/>
            <a:chExt cx="11690053" cy="1255231"/>
          </a:xfrm>
        </p:grpSpPr>
        <p:sp>
          <p:nvSpPr>
            <p:cNvPr id="102" name="Google Shape;102;p2"/>
            <p:cNvSpPr/>
            <p:nvPr/>
          </p:nvSpPr>
          <p:spPr>
            <a:xfrm>
              <a:off x="8673388" y="138410"/>
              <a:ext cx="3016665" cy="1103347"/>
            </a:xfrm>
            <a:custGeom>
              <a:rect b="b" l="l" r="r" t="t"/>
              <a:pathLst>
                <a:path extrusionOk="0" h="1103347" w="3016665">
                  <a:moveTo>
                    <a:pt x="0" y="0"/>
                  </a:moveTo>
                  <a:lnTo>
                    <a:pt x="3016665" y="0"/>
                  </a:lnTo>
                  <a:lnTo>
                    <a:pt x="3016665" y="1103346"/>
                  </a:lnTo>
                  <a:lnTo>
                    <a:pt x="0" y="1103346"/>
                  </a:lnTo>
                  <a:lnTo>
                    <a:pt x="0" y="0"/>
                  </a:lnTo>
                  <a:close/>
                </a:path>
              </a:pathLst>
            </a:custGeom>
            <a:blipFill rotWithShape="1">
              <a:blip r:embed="rId5">
                <a:alphaModFix/>
              </a:blip>
              <a:stretch>
                <a:fillRect b="-56479" l="-16112" r="-2999" t="-51862"/>
              </a:stretch>
            </a:blipFill>
            <a:ln>
              <a:noFill/>
            </a:ln>
          </p:spPr>
        </p:sp>
        <p:sp>
          <p:nvSpPr>
            <p:cNvPr id="103" name="Google Shape;103;p2"/>
            <p:cNvSpPr/>
            <p:nvPr/>
          </p:nvSpPr>
          <p:spPr>
            <a:xfrm>
              <a:off x="7355026" y="138410"/>
              <a:ext cx="1172392" cy="1103347"/>
            </a:xfrm>
            <a:custGeom>
              <a:rect b="b" l="l" r="r" t="t"/>
              <a:pathLst>
                <a:path extrusionOk="0" h="1103347" w="1172392">
                  <a:moveTo>
                    <a:pt x="0" y="0"/>
                  </a:moveTo>
                  <a:lnTo>
                    <a:pt x="1172392" y="0"/>
                  </a:lnTo>
                  <a:lnTo>
                    <a:pt x="1172392" y="1103346"/>
                  </a:lnTo>
                  <a:lnTo>
                    <a:pt x="0" y="1103346"/>
                  </a:lnTo>
                  <a:lnTo>
                    <a:pt x="0" y="0"/>
                  </a:lnTo>
                  <a:close/>
                </a:path>
              </a:pathLst>
            </a:custGeom>
            <a:blipFill rotWithShape="1">
              <a:blip r:embed="rId6">
                <a:alphaModFix/>
              </a:blip>
              <a:stretch>
                <a:fillRect b="0" l="0" r="0" t="0"/>
              </a:stretch>
            </a:blipFill>
            <a:ln>
              <a:noFill/>
            </a:ln>
          </p:spPr>
        </p:sp>
        <p:sp>
          <p:nvSpPr>
            <p:cNvPr id="104" name="Google Shape;104;p2"/>
            <p:cNvSpPr/>
            <p:nvPr/>
          </p:nvSpPr>
          <p:spPr>
            <a:xfrm>
              <a:off x="5828429" y="138410"/>
              <a:ext cx="1377374" cy="1116821"/>
            </a:xfrm>
            <a:custGeom>
              <a:rect b="b" l="l" r="r" t="t"/>
              <a:pathLst>
                <a:path extrusionOk="0" h="1116821" w="1377374">
                  <a:moveTo>
                    <a:pt x="0" y="0"/>
                  </a:moveTo>
                  <a:lnTo>
                    <a:pt x="1377374" y="0"/>
                  </a:lnTo>
                  <a:lnTo>
                    <a:pt x="1377374" y="1116820"/>
                  </a:lnTo>
                  <a:lnTo>
                    <a:pt x="0" y="1116820"/>
                  </a:lnTo>
                  <a:lnTo>
                    <a:pt x="0" y="0"/>
                  </a:lnTo>
                  <a:close/>
                </a:path>
              </a:pathLst>
            </a:custGeom>
            <a:blipFill rotWithShape="1">
              <a:blip r:embed="rId7">
                <a:alphaModFix/>
              </a:blip>
              <a:stretch>
                <a:fillRect b="0" l="0" r="0" t="0"/>
              </a:stretch>
            </a:blipFill>
            <a:ln>
              <a:noFill/>
            </a:ln>
          </p:spPr>
        </p:sp>
        <p:sp>
          <p:nvSpPr>
            <p:cNvPr id="105" name="Google Shape;105;p2"/>
            <p:cNvSpPr/>
            <p:nvPr/>
          </p:nvSpPr>
          <p:spPr>
            <a:xfrm>
              <a:off x="3068539" y="612227"/>
              <a:ext cx="2569507" cy="629529"/>
            </a:xfrm>
            <a:custGeom>
              <a:rect b="b" l="l" r="r" t="t"/>
              <a:pathLst>
                <a:path extrusionOk="0" h="629529" w="2569507">
                  <a:moveTo>
                    <a:pt x="0" y="0"/>
                  </a:moveTo>
                  <a:lnTo>
                    <a:pt x="2569506" y="0"/>
                  </a:lnTo>
                  <a:lnTo>
                    <a:pt x="2569506" y="629529"/>
                  </a:lnTo>
                  <a:lnTo>
                    <a:pt x="0" y="629529"/>
                  </a:lnTo>
                  <a:lnTo>
                    <a:pt x="0" y="0"/>
                  </a:lnTo>
                  <a:close/>
                </a:path>
              </a:pathLst>
            </a:custGeom>
            <a:blipFill rotWithShape="1">
              <a:blip r:embed="rId8">
                <a:alphaModFix/>
              </a:blip>
              <a:stretch>
                <a:fillRect b="0" l="0" r="0" t="0"/>
              </a:stretch>
            </a:blipFill>
            <a:ln>
              <a:noFill/>
            </a:ln>
          </p:spPr>
        </p:sp>
        <p:sp>
          <p:nvSpPr>
            <p:cNvPr id="106" name="Google Shape;106;p2"/>
            <p:cNvSpPr/>
            <p:nvPr/>
          </p:nvSpPr>
          <p:spPr>
            <a:xfrm>
              <a:off x="1526597" y="134017"/>
              <a:ext cx="1356625" cy="956421"/>
            </a:xfrm>
            <a:custGeom>
              <a:rect b="b" l="l" r="r" t="t"/>
              <a:pathLst>
                <a:path extrusionOk="0" h="956421" w="1356625">
                  <a:moveTo>
                    <a:pt x="0" y="0"/>
                  </a:moveTo>
                  <a:lnTo>
                    <a:pt x="1356626" y="0"/>
                  </a:lnTo>
                  <a:lnTo>
                    <a:pt x="1356626" y="956421"/>
                  </a:lnTo>
                  <a:lnTo>
                    <a:pt x="0" y="956421"/>
                  </a:lnTo>
                  <a:lnTo>
                    <a:pt x="0" y="0"/>
                  </a:lnTo>
                  <a:close/>
                </a:path>
              </a:pathLst>
            </a:custGeom>
            <a:blipFill rotWithShape="1">
              <a:blip r:embed="rId9">
                <a:alphaModFix/>
              </a:blip>
              <a:stretch>
                <a:fillRect b="0" l="0" r="0" t="0"/>
              </a:stretch>
            </a:blipFill>
            <a:ln>
              <a:noFill/>
            </a:ln>
          </p:spPr>
        </p:sp>
        <p:sp>
          <p:nvSpPr>
            <p:cNvPr id="107" name="Google Shape;107;p2"/>
            <p:cNvSpPr/>
            <p:nvPr/>
          </p:nvSpPr>
          <p:spPr>
            <a:xfrm>
              <a:off x="0" y="0"/>
              <a:ext cx="1297194" cy="1224454"/>
            </a:xfrm>
            <a:custGeom>
              <a:rect b="b" l="l" r="r" t="t"/>
              <a:pathLst>
                <a:path extrusionOk="0" h="1224454" w="1297194">
                  <a:moveTo>
                    <a:pt x="0" y="0"/>
                  </a:moveTo>
                  <a:lnTo>
                    <a:pt x="1297194" y="0"/>
                  </a:lnTo>
                  <a:lnTo>
                    <a:pt x="1297194" y="1224454"/>
                  </a:lnTo>
                  <a:lnTo>
                    <a:pt x="0" y="1224454"/>
                  </a:lnTo>
                  <a:lnTo>
                    <a:pt x="0" y="0"/>
                  </a:lnTo>
                  <a:close/>
                </a:path>
              </a:pathLst>
            </a:custGeom>
            <a:blipFill rotWithShape="1">
              <a:blip r:embed="rId10">
                <a:alphaModFix/>
              </a:blip>
              <a:stretch>
                <a:fillRect b="-32322" l="-62721" r="-63180" t="-52619"/>
              </a:stretch>
            </a:blipFill>
            <a:ln>
              <a:noFill/>
            </a:ln>
          </p:spPr>
        </p:sp>
      </p:grpSp>
      <p:sp>
        <p:nvSpPr>
          <p:cNvPr id="108" name="Google Shape;108;p2"/>
          <p:cNvSpPr txBox="1"/>
          <p:nvPr/>
        </p:nvSpPr>
        <p:spPr>
          <a:xfrm>
            <a:off x="961944" y="1561085"/>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lang="en-US" sz="5000">
                <a:latin typeface="Playfair Display"/>
                <a:ea typeface="Playfair Display"/>
                <a:cs typeface="Playfair Display"/>
                <a:sym typeface="Playfair Display"/>
              </a:rPr>
              <a:t>¿ QUÉ ES </a:t>
            </a:r>
            <a:r>
              <a:rPr b="0" i="0" lang="en-US" sz="5000" u="none" cap="none" strike="noStrike">
                <a:solidFill>
                  <a:srgbClr val="000000"/>
                </a:solidFill>
                <a:latin typeface="Playfair Display"/>
                <a:ea typeface="Playfair Display"/>
                <a:cs typeface="Playfair Display"/>
                <a:sym typeface="Playfair Display"/>
              </a:rPr>
              <a:t>SUSE?</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961952" y="2778251"/>
            <a:ext cx="6134400" cy="34479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SzPts val="2000"/>
              <a:buFont typeface="Arial"/>
              <a:buNone/>
            </a:pPr>
            <a:r>
              <a:rPr lang="en-US" sz="2000">
                <a:latin typeface="Playfair Display"/>
                <a:ea typeface="Playfair Display"/>
                <a:cs typeface="Playfair Display"/>
                <a:sym typeface="Playfair Display"/>
              </a:rPr>
              <a:t>SUSE es un programa cuyo objetivo es mejorar la empleabilidad y dar a los jóvenes la oportunidad de aprender sobre el emprendimiento social , trabajar por cuenta propia y, al mismo tiempo, trabajar en cuestiones medioambientales de la sociedad. Este enfoque local animará a los jóvenes a formar parte de la comunidad y estimulará la ciudadanía activa.</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6757571" y="9398600"/>
            <a:ext cx="20640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000"/>
              <a:buFont typeface="Arial"/>
              <a:buNone/>
            </a:pPr>
            <a:r>
              <a:rPr lang="en-US" sz="2000">
                <a:latin typeface="Prata"/>
                <a:ea typeface="Prata"/>
                <a:cs typeface="Prata"/>
                <a:sym typeface="Prata"/>
              </a:rPr>
              <a:t>Impulsado por </a:t>
            </a:r>
            <a:r>
              <a:rPr b="0" i="0" lang="en-US" sz="2000" u="none" cap="none" strike="noStrike">
                <a:solidFill>
                  <a:srgbClr val="000000"/>
                </a:solidFill>
                <a:latin typeface="Prata"/>
                <a:ea typeface="Prata"/>
                <a:cs typeface="Prata"/>
                <a:sym typeface="Prata"/>
              </a:rPr>
              <a:t>:</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6757575" y="1303900"/>
            <a:ext cx="10201500" cy="76347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SzPts val="2000"/>
              <a:buFont typeface="Arial"/>
              <a:buNone/>
            </a:pPr>
            <a:r>
              <a:rPr b="0" i="0" lang="en-US" sz="2000" u="none" cap="none" strike="noStrike">
                <a:solidFill>
                  <a:srgbClr val="000000"/>
                </a:solidFill>
                <a:latin typeface="Playfair Display"/>
                <a:ea typeface="Playfair Display"/>
                <a:cs typeface="Playfair Display"/>
                <a:sym typeface="Playfair Display"/>
              </a:rPr>
              <a:t>Objetiv</a:t>
            </a:r>
            <a:r>
              <a:rPr lang="en-US" sz="2000">
                <a:latin typeface="Playfair Display"/>
                <a:ea typeface="Playfair Display"/>
                <a:cs typeface="Playfair Display"/>
                <a:sym typeface="Playfair Display"/>
              </a:rPr>
              <a:t>o</a:t>
            </a:r>
            <a:r>
              <a:rPr b="0" i="0" lang="en-US" sz="2000" u="none" cap="none" strike="noStrike">
                <a:solidFill>
                  <a:srgbClr val="000000"/>
                </a:solidFill>
                <a:latin typeface="Playfair Display"/>
                <a:ea typeface="Playfair Display"/>
                <a:cs typeface="Playfair Display"/>
                <a:sym typeface="Playfair Display"/>
              </a:rPr>
              <a:t>s:</a:t>
            </a:r>
            <a:endParaRPr b="0" i="0" sz="1400" u="none" cap="none" strike="noStrike">
              <a:solidFill>
                <a:srgbClr val="000000"/>
              </a:solidFill>
              <a:latin typeface="Arial"/>
              <a:ea typeface="Arial"/>
              <a:cs typeface="Arial"/>
              <a:sym typeface="Arial"/>
            </a:endParaRPr>
          </a:p>
          <a:p>
            <a:pPr indent="-355600" lvl="1" marL="914400" rtl="0" algn="l">
              <a:lnSpc>
                <a:spcPct val="170000"/>
              </a:lnSpc>
              <a:spcBef>
                <a:spcPts val="0"/>
              </a:spcBef>
              <a:spcAft>
                <a:spcPts val="0"/>
              </a:spcAft>
              <a:buSzPts val="2000"/>
              <a:buChar char="•"/>
            </a:pPr>
            <a:r>
              <a:rPr lang="en-US" sz="2000">
                <a:latin typeface="Playfair Display"/>
                <a:ea typeface="Playfair Display"/>
                <a:cs typeface="Playfair Display"/>
                <a:sym typeface="Playfair Display"/>
              </a:rPr>
              <a:t>Concienciar a la juventud sobre el emprendimiento social como una oportunidad de (auto) empleo en el futuro y aumentar la empleabilidad a corto y largo plazo</a:t>
            </a:r>
            <a:endParaRPr sz="2000">
              <a:latin typeface="Playfair Display"/>
              <a:ea typeface="Playfair Display"/>
              <a:cs typeface="Playfair Display"/>
              <a:sym typeface="Playfair Display"/>
            </a:endParaRPr>
          </a:p>
          <a:p>
            <a:pPr indent="-355600" lvl="1" marL="914400" rtl="0" algn="l">
              <a:lnSpc>
                <a:spcPct val="170000"/>
              </a:lnSpc>
              <a:spcBef>
                <a:spcPts val="0"/>
              </a:spcBef>
              <a:spcAft>
                <a:spcPts val="0"/>
              </a:spcAft>
              <a:buSzPts val="2000"/>
              <a:buChar char="•"/>
            </a:pPr>
            <a:r>
              <a:rPr lang="en-US" sz="2000">
                <a:latin typeface="Playfair Display"/>
                <a:ea typeface="Playfair Display"/>
                <a:cs typeface="Playfair Display"/>
                <a:sym typeface="Playfair Display"/>
              </a:rPr>
              <a:t>Fomentar las capacidades empresariales para mejorar las oportunidades empresariales y capacitar a los jóvenes para actuar como intraemprendedores.</a:t>
            </a:r>
            <a:endParaRPr sz="2000">
              <a:latin typeface="Playfair Display"/>
              <a:ea typeface="Playfair Display"/>
              <a:cs typeface="Playfair Display"/>
              <a:sym typeface="Playfair Display"/>
            </a:endParaRPr>
          </a:p>
          <a:p>
            <a:pPr indent="-355600" lvl="1" marL="914400" rtl="0" algn="l">
              <a:lnSpc>
                <a:spcPct val="170000"/>
              </a:lnSpc>
              <a:spcBef>
                <a:spcPts val="0"/>
              </a:spcBef>
              <a:spcAft>
                <a:spcPts val="0"/>
              </a:spcAft>
              <a:buSzPts val="2000"/>
              <a:buChar char="•"/>
            </a:pPr>
            <a:r>
              <a:rPr lang="en-US" sz="2000">
                <a:latin typeface="Playfair Display"/>
                <a:ea typeface="Playfair Display"/>
                <a:cs typeface="Playfair Display"/>
                <a:sym typeface="Playfair Display"/>
              </a:rPr>
              <a:t>Combatir el desempleo juvenil en toda Europa</a:t>
            </a:r>
            <a:endParaRPr sz="2000">
              <a:latin typeface="Playfair Display"/>
              <a:ea typeface="Playfair Display"/>
              <a:cs typeface="Playfair Display"/>
              <a:sym typeface="Playfair Display"/>
            </a:endParaRPr>
          </a:p>
          <a:p>
            <a:pPr indent="-355600" lvl="1" marL="914400" rtl="0" algn="l">
              <a:lnSpc>
                <a:spcPct val="170000"/>
              </a:lnSpc>
              <a:spcBef>
                <a:spcPts val="0"/>
              </a:spcBef>
              <a:spcAft>
                <a:spcPts val="0"/>
              </a:spcAft>
              <a:buSzPts val="2000"/>
              <a:buChar char="•"/>
            </a:pPr>
            <a:r>
              <a:rPr lang="en-US" sz="2000">
                <a:latin typeface="Playfair Display"/>
                <a:ea typeface="Playfair Display"/>
                <a:cs typeface="Playfair Display"/>
                <a:sym typeface="Playfair Display"/>
              </a:rPr>
              <a:t>Involucrar a los jóvenes en la búsqueda de soluciones para los problemas sociales de la comunidad local centradas en la sostenibilidad</a:t>
            </a:r>
            <a:endParaRPr sz="2000">
              <a:latin typeface="Playfair Display"/>
              <a:ea typeface="Playfair Display"/>
              <a:cs typeface="Playfair Display"/>
              <a:sym typeface="Playfair Display"/>
            </a:endParaRPr>
          </a:p>
          <a:p>
            <a:pPr indent="-355600" lvl="1" marL="914400" rtl="0" algn="l">
              <a:lnSpc>
                <a:spcPct val="170000"/>
              </a:lnSpc>
              <a:spcBef>
                <a:spcPts val="0"/>
              </a:spcBef>
              <a:spcAft>
                <a:spcPts val="0"/>
              </a:spcAft>
              <a:buSzPts val="2000"/>
              <a:buChar char="•"/>
            </a:pPr>
            <a:r>
              <a:rPr lang="en-US" sz="2000">
                <a:latin typeface="Playfair Display"/>
                <a:ea typeface="Playfair Display"/>
                <a:cs typeface="Playfair Display"/>
                <a:sym typeface="Playfair Display"/>
              </a:rPr>
              <a:t>Motivar a los trabajadores juveniles para que orienten y apoyen a los jóvenes para que desempeñen un papel activo en la sociedad y les enseñen a aplicar el coaching digital</a:t>
            </a:r>
            <a:endParaRPr sz="2000">
              <a:latin typeface="Playfair Display"/>
              <a:ea typeface="Playfair Display"/>
              <a:cs typeface="Playfair Display"/>
              <a:sym typeface="Playfair Display"/>
            </a:endParaRPr>
          </a:p>
          <a:p>
            <a:pPr indent="-355600" lvl="1" marL="914400" rtl="0" algn="l">
              <a:lnSpc>
                <a:spcPct val="170000"/>
              </a:lnSpc>
              <a:spcBef>
                <a:spcPts val="0"/>
              </a:spcBef>
              <a:spcAft>
                <a:spcPts val="0"/>
              </a:spcAft>
              <a:buSzPts val="2000"/>
              <a:buChar char="•"/>
            </a:pPr>
            <a:r>
              <a:rPr lang="en-US" sz="2000">
                <a:latin typeface="Playfair Display"/>
                <a:ea typeface="Playfair Display"/>
                <a:cs typeface="Playfair Display"/>
                <a:sym typeface="Playfair Display"/>
              </a:rPr>
              <a:t>Llamar la atención sobre la necesidad de inspirar activamente a los jóvenes para que se conviertan en emprendedores sociales.</a:t>
            </a:r>
            <a:endParaRPr sz="2000">
              <a:latin typeface="Playfair Display"/>
              <a:ea typeface="Playfair Display"/>
              <a:cs typeface="Playfair Display"/>
              <a:sym typeface="Playfair Display"/>
            </a:endParaRPr>
          </a:p>
          <a:p>
            <a:pPr indent="-355600" lvl="1" marL="914400" rtl="0" algn="l">
              <a:lnSpc>
                <a:spcPct val="170000"/>
              </a:lnSpc>
              <a:spcBef>
                <a:spcPts val="0"/>
              </a:spcBef>
              <a:spcAft>
                <a:spcPts val="0"/>
              </a:spcAft>
              <a:buSzPts val="2000"/>
              <a:buChar char="•"/>
            </a:pPr>
            <a:r>
              <a:rPr lang="en-US" sz="2000">
                <a:latin typeface="Playfair Display"/>
                <a:ea typeface="Playfair Display"/>
                <a:cs typeface="Playfair Display"/>
                <a:sym typeface="Playfair Display"/>
              </a:rPr>
              <a:t>Acortar la distancia entre la juventud y la empresa conectando a jóvenes y empresarios</a:t>
            </a:r>
            <a:endParaRPr sz="2000">
              <a:latin typeface="Playfair Display"/>
              <a:ea typeface="Playfair Display"/>
              <a:cs typeface="Playfair Display"/>
              <a:sym typeface="Playfair Display"/>
            </a:endParaRPr>
          </a:p>
        </p:txBody>
      </p:sp>
      <p:sp>
        <p:nvSpPr>
          <p:cNvPr id="112" name="Google Shape;112;p2"/>
          <p:cNvSpPr/>
          <p:nvPr/>
        </p:nvSpPr>
        <p:spPr>
          <a:xfrm>
            <a:off x="444641" y="506857"/>
            <a:ext cx="2856339" cy="797054"/>
          </a:xfrm>
          <a:custGeom>
            <a:rect b="b" l="l" r="r" t="t"/>
            <a:pathLst>
              <a:path extrusionOk="0" h="797054" w="2856339">
                <a:moveTo>
                  <a:pt x="0" y="0"/>
                </a:moveTo>
                <a:lnTo>
                  <a:pt x="2856339" y="0"/>
                </a:lnTo>
                <a:lnTo>
                  <a:pt x="2856339" y="797053"/>
                </a:lnTo>
                <a:lnTo>
                  <a:pt x="0" y="797053"/>
                </a:lnTo>
                <a:lnTo>
                  <a:pt x="0" y="0"/>
                </a:lnTo>
                <a:close/>
              </a:path>
            </a:pathLst>
          </a:custGeom>
          <a:blipFill rotWithShape="1">
            <a:blip r:embed="rId11">
              <a:alphaModFix/>
            </a:blip>
            <a:stretch>
              <a:fillRect b="-160167" l="-14263" r="-3277" t="-161026"/>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0"/>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335" name="Google Shape;335;p2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336" name="Google Shape;336;p2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
        <p:nvSpPr>
          <p:cNvPr id="337" name="Google Shape;337;p20"/>
          <p:cNvSpPr/>
          <p:nvPr/>
        </p:nvSpPr>
        <p:spPr>
          <a:xfrm>
            <a:off x="14460113" y="7053518"/>
            <a:ext cx="4998998" cy="4114800"/>
          </a:xfrm>
          <a:custGeom>
            <a:rect b="b" l="l" r="r" t="t"/>
            <a:pathLst>
              <a:path extrusionOk="0" h="4114800" w="4998998">
                <a:moveTo>
                  <a:pt x="0" y="0"/>
                </a:moveTo>
                <a:lnTo>
                  <a:pt x="4998998" y="0"/>
                </a:lnTo>
                <a:lnTo>
                  <a:pt x="4998998" y="4114800"/>
                </a:lnTo>
                <a:lnTo>
                  <a:pt x="0" y="4114800"/>
                </a:lnTo>
                <a:lnTo>
                  <a:pt x="0" y="0"/>
                </a:lnTo>
                <a:close/>
              </a:path>
            </a:pathLst>
          </a:custGeom>
          <a:blipFill rotWithShape="1">
            <a:blip r:embed="rId6">
              <a:alphaModFix/>
            </a:blip>
            <a:stretch>
              <a:fillRect b="0" l="0" r="0" t="0"/>
            </a:stretch>
          </a:blipFill>
          <a:ln>
            <a:noFill/>
          </a:ln>
        </p:spPr>
      </p:sp>
      <p:sp>
        <p:nvSpPr>
          <p:cNvPr id="338" name="Google Shape;338;p20"/>
          <p:cNvSpPr txBox="1"/>
          <p:nvPr/>
        </p:nvSpPr>
        <p:spPr>
          <a:xfrm>
            <a:off x="5520950" y="1741275"/>
            <a:ext cx="10373100" cy="20316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lang="en-US" sz="5499">
                <a:latin typeface="Playfair Display"/>
                <a:ea typeface="Playfair Display"/>
                <a:cs typeface="Playfair Display"/>
                <a:sym typeface="Playfair Display"/>
              </a:rPr>
              <a:t>Jóvenes emprendedores sociales </a:t>
            </a:r>
            <a:endParaRPr sz="5499">
              <a:latin typeface="Playfair Display"/>
              <a:ea typeface="Playfair Display"/>
              <a:cs typeface="Playfair Display"/>
              <a:sym typeface="Playfair Display"/>
            </a:endParaRPr>
          </a:p>
          <a:p>
            <a:pPr indent="0" lvl="0" marL="0" marR="0" rtl="0" algn="l">
              <a:lnSpc>
                <a:spcPct val="140007"/>
              </a:lnSpc>
              <a:spcBef>
                <a:spcPts val="0"/>
              </a:spcBef>
              <a:spcAft>
                <a:spcPts val="0"/>
              </a:spcAft>
              <a:buClr>
                <a:srgbClr val="000000"/>
              </a:buClr>
              <a:buSzPts val="5499"/>
              <a:buFont typeface="Arial"/>
              <a:buNone/>
            </a:pPr>
            <a:r>
              <a:rPr lang="en-US" sz="5499">
                <a:latin typeface="Playfair Display"/>
                <a:ea typeface="Playfair Display"/>
                <a:cs typeface="Playfair Display"/>
                <a:sym typeface="Playfair Display"/>
              </a:rPr>
              <a:t>y los ODS</a:t>
            </a:r>
            <a:endParaRPr sz="5499">
              <a:latin typeface="Playfair Display"/>
              <a:ea typeface="Playfair Display"/>
              <a:cs typeface="Playfair Display"/>
              <a:sym typeface="Playfair Display"/>
            </a:endParaRPr>
          </a:p>
        </p:txBody>
      </p:sp>
      <p:sp>
        <p:nvSpPr>
          <p:cNvPr id="339" name="Google Shape;339;p20"/>
          <p:cNvSpPr txBox="1"/>
          <p:nvPr/>
        </p:nvSpPr>
        <p:spPr>
          <a:xfrm>
            <a:off x="2501872" y="1756575"/>
            <a:ext cx="28563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02</a:t>
            </a:r>
            <a:endParaRPr b="0" i="0" sz="1400" u="none" cap="none" strike="noStrike">
              <a:solidFill>
                <a:srgbClr val="000000"/>
              </a:solidFill>
              <a:latin typeface="Arial"/>
              <a:ea typeface="Arial"/>
              <a:cs typeface="Arial"/>
              <a:sym typeface="Arial"/>
            </a:endParaRPr>
          </a:p>
        </p:txBody>
      </p:sp>
      <p:sp>
        <p:nvSpPr>
          <p:cNvPr id="340" name="Google Shape;340;p20"/>
          <p:cNvSpPr txBox="1"/>
          <p:nvPr/>
        </p:nvSpPr>
        <p:spPr>
          <a:xfrm>
            <a:off x="2062750" y="4564125"/>
            <a:ext cx="12846000" cy="41382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lang="en-US" sz="2400">
                <a:solidFill>
                  <a:schemeClr val="dk1"/>
                </a:solidFill>
                <a:latin typeface="Playfair Display"/>
                <a:ea typeface="Playfair Display"/>
                <a:cs typeface="Playfair Display"/>
                <a:sym typeface="Playfair Display"/>
              </a:rPr>
              <a:t>Para los emprendedores sociales, es primordial comprender los principios del desarrollo sostenible y alinearse con ellos.</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lang="en-US" sz="2400">
                <a:solidFill>
                  <a:schemeClr val="dk1"/>
                </a:solidFill>
                <a:latin typeface="Playfair Display"/>
                <a:ea typeface="Playfair Display"/>
                <a:cs typeface="Playfair Display"/>
                <a:sym typeface="Playfair Display"/>
              </a:rPr>
              <a:t>Los ODS ofrecen </a:t>
            </a:r>
            <a:r>
              <a:rPr b="1" lang="en-US" sz="2400">
                <a:solidFill>
                  <a:schemeClr val="dk1"/>
                </a:solidFill>
                <a:latin typeface="Playfair Display"/>
                <a:ea typeface="Playfair Display"/>
                <a:cs typeface="Playfair Display"/>
                <a:sym typeface="Playfair Display"/>
              </a:rPr>
              <a:t>un marco para que los emprendedores sociales</a:t>
            </a:r>
            <a:r>
              <a:rPr lang="en-US" sz="2400">
                <a:solidFill>
                  <a:schemeClr val="dk1"/>
                </a:solidFill>
                <a:latin typeface="Playfair Display"/>
                <a:ea typeface="Playfair Display"/>
                <a:cs typeface="Playfair Display"/>
                <a:sym typeface="Playfair Display"/>
              </a:rPr>
              <a:t> aborden los urgentes desafíos mundiales al tiempo que crean soluciones sostenibles y de repercusión.</a:t>
            </a:r>
            <a:r>
              <a:rPr b="0" i="0" lang="en-US" sz="2400" u="none" cap="none" strike="noStrike">
                <a:solidFill>
                  <a:schemeClr val="dk1"/>
                </a:solidFill>
                <a:latin typeface="Playfair Display"/>
                <a:ea typeface="Playfair Display"/>
                <a:cs typeface="Playfair Display"/>
                <a:sym typeface="Playfair Display"/>
              </a:rPr>
              <a:t> </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rPr lang="en-US" sz="2400">
                <a:solidFill>
                  <a:schemeClr val="dk1"/>
                </a:solidFill>
                <a:latin typeface="Playfair Display"/>
                <a:ea typeface="Playfair Display"/>
                <a:cs typeface="Playfair Display"/>
                <a:sym typeface="Playfair Display"/>
              </a:rPr>
              <a:t>Los emprendedores sociales desempeñan un papel crucial a la hora de impulsar un cambio positivo y contribuir a la consecución de los ODS mediante </a:t>
            </a:r>
            <a:r>
              <a:rPr b="1" lang="en-US" sz="2400">
                <a:solidFill>
                  <a:schemeClr val="dk1"/>
                </a:solidFill>
                <a:latin typeface="Playfair Display"/>
                <a:ea typeface="Playfair Display"/>
                <a:cs typeface="Playfair Display"/>
                <a:sym typeface="Playfair Display"/>
              </a:rPr>
              <a:t>prácticas empresariales innovadoras y socialmente responsables</a:t>
            </a:r>
            <a:r>
              <a:rPr lang="en-US" sz="2400">
                <a:solidFill>
                  <a:schemeClr val="dk1"/>
                </a:solidFill>
                <a:latin typeface="Playfair Display"/>
                <a:ea typeface="Playfair Display"/>
                <a:cs typeface="Playfair Display"/>
                <a:sym typeface="Playfair Display"/>
              </a:rPr>
              <a:t>.</a:t>
            </a:r>
            <a:endParaRPr b="1" i="0" sz="2400" u="none" cap="none" strike="noStrike">
              <a:solidFill>
                <a:srgbClr val="0F9249"/>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1"/>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346" name="Google Shape;346;p21"/>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4">
              <a:alphaModFix/>
            </a:blip>
            <a:stretch>
              <a:fillRect b="0" l="0" r="0" t="0"/>
            </a:stretch>
          </a:blipFill>
          <a:ln>
            <a:noFill/>
          </a:ln>
        </p:spPr>
      </p:sp>
      <p:sp>
        <p:nvSpPr>
          <p:cNvPr id="347" name="Google Shape;347;p21"/>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
        <p:nvSpPr>
          <p:cNvPr id="348" name="Google Shape;348;p21"/>
          <p:cNvSpPr/>
          <p:nvPr/>
        </p:nvSpPr>
        <p:spPr>
          <a:xfrm>
            <a:off x="-2651888" y="7200900"/>
            <a:ext cx="5617474" cy="4114800"/>
          </a:xfrm>
          <a:custGeom>
            <a:rect b="b" l="l" r="r" t="t"/>
            <a:pathLst>
              <a:path extrusionOk="0" h="4114800" w="5617474">
                <a:moveTo>
                  <a:pt x="0" y="0"/>
                </a:moveTo>
                <a:lnTo>
                  <a:pt x="5617474" y="0"/>
                </a:lnTo>
                <a:lnTo>
                  <a:pt x="5617474" y="4114800"/>
                </a:lnTo>
                <a:lnTo>
                  <a:pt x="0" y="4114800"/>
                </a:lnTo>
                <a:lnTo>
                  <a:pt x="0" y="0"/>
                </a:lnTo>
                <a:close/>
              </a:path>
            </a:pathLst>
          </a:custGeom>
          <a:blipFill rotWithShape="1">
            <a:blip r:embed="rId6">
              <a:alphaModFix/>
            </a:blip>
            <a:stretch>
              <a:fillRect b="0" l="0" r="0" t="0"/>
            </a:stretch>
          </a:blipFill>
          <a:ln>
            <a:noFill/>
          </a:ln>
        </p:spPr>
      </p:sp>
      <p:sp>
        <p:nvSpPr>
          <p:cNvPr id="349" name="Google Shape;349;p21"/>
          <p:cNvSpPr/>
          <p:nvPr/>
        </p:nvSpPr>
        <p:spPr>
          <a:xfrm>
            <a:off x="15734362" y="-1028700"/>
            <a:ext cx="4472609" cy="4114800"/>
          </a:xfrm>
          <a:custGeom>
            <a:rect b="b" l="l" r="r" t="t"/>
            <a:pathLst>
              <a:path extrusionOk="0" h="4114800" w="4472609">
                <a:moveTo>
                  <a:pt x="0" y="0"/>
                </a:moveTo>
                <a:lnTo>
                  <a:pt x="4472609" y="0"/>
                </a:lnTo>
                <a:lnTo>
                  <a:pt x="4472609" y="4114800"/>
                </a:lnTo>
                <a:lnTo>
                  <a:pt x="0" y="4114800"/>
                </a:lnTo>
                <a:lnTo>
                  <a:pt x="0" y="0"/>
                </a:lnTo>
                <a:close/>
              </a:path>
            </a:pathLst>
          </a:custGeom>
          <a:blipFill rotWithShape="1">
            <a:blip r:embed="rId7">
              <a:alphaModFix/>
            </a:blip>
            <a:stretch>
              <a:fillRect b="0" l="0" r="0" t="0"/>
            </a:stretch>
          </a:blipFill>
          <a:ln>
            <a:noFill/>
          </a:ln>
        </p:spPr>
      </p:sp>
      <p:sp>
        <p:nvSpPr>
          <p:cNvPr id="350" name="Google Shape;350;p21"/>
          <p:cNvSpPr txBox="1"/>
          <p:nvPr/>
        </p:nvSpPr>
        <p:spPr>
          <a:xfrm>
            <a:off x="3270950" y="1420975"/>
            <a:ext cx="122802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000"/>
              <a:buFont typeface="Arial"/>
              <a:buNone/>
            </a:pPr>
            <a:r>
              <a:rPr b="1" i="0" lang="en-US" sz="3000" u="none" cap="none" strike="noStrike">
                <a:solidFill>
                  <a:srgbClr val="BF1435"/>
                </a:solidFill>
                <a:latin typeface="Playfair Display"/>
                <a:ea typeface="Playfair Display"/>
                <a:cs typeface="Playfair Display"/>
                <a:sym typeface="Playfair Display"/>
              </a:rPr>
              <a:t>2.1 </a:t>
            </a:r>
            <a:r>
              <a:rPr b="1" lang="en-US" sz="3000">
                <a:solidFill>
                  <a:schemeClr val="dk1"/>
                </a:solidFill>
                <a:latin typeface="Playfair Display"/>
                <a:ea typeface="Playfair Display"/>
                <a:cs typeface="Playfair Display"/>
                <a:sym typeface="Playfair Display"/>
              </a:rPr>
              <a:t>¿Por qué </a:t>
            </a:r>
            <a:r>
              <a:rPr lang="en-US" sz="3000">
                <a:solidFill>
                  <a:schemeClr val="dk1"/>
                </a:solidFill>
                <a:latin typeface="Playfair Display"/>
                <a:ea typeface="Playfair Display"/>
                <a:cs typeface="Playfair Display"/>
                <a:sym typeface="Playfair Display"/>
              </a:rPr>
              <a:t>los empresarios sociales deben enfocarse en los ODS?</a:t>
            </a:r>
            <a:endParaRPr b="0" i="0" sz="3000" u="none" cap="none" strike="noStrike">
              <a:solidFill>
                <a:schemeClr val="dk1"/>
              </a:solidFill>
              <a:latin typeface="Arial"/>
              <a:ea typeface="Arial"/>
              <a:cs typeface="Arial"/>
              <a:sym typeface="Arial"/>
            </a:endParaRPr>
          </a:p>
        </p:txBody>
      </p:sp>
      <p:sp>
        <p:nvSpPr>
          <p:cNvPr id="351" name="Google Shape;351;p21"/>
          <p:cNvSpPr txBox="1"/>
          <p:nvPr/>
        </p:nvSpPr>
        <p:spPr>
          <a:xfrm rot="-5400000">
            <a:off x="-1617075" y="37443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2.1 </a:t>
            </a:r>
            <a:r>
              <a:rPr lang="en-US" sz="2200">
                <a:solidFill>
                  <a:srgbClr val="0F9249"/>
                </a:solidFill>
                <a:latin typeface="Playfair Display"/>
                <a:ea typeface="Playfair Display"/>
                <a:cs typeface="Playfair Display"/>
                <a:sym typeface="Playfair Display"/>
              </a:rPr>
              <a:t>¿Por qué los empresarios sociales deben enfocarse en los ODS?</a:t>
            </a:r>
            <a:endParaRPr b="0" i="0" sz="2200" u="none" cap="none" strike="noStrike">
              <a:solidFill>
                <a:srgbClr val="0F9249"/>
              </a:solidFill>
              <a:latin typeface="Arial"/>
              <a:ea typeface="Arial"/>
              <a:cs typeface="Arial"/>
              <a:sym typeface="Arial"/>
            </a:endParaRPr>
          </a:p>
        </p:txBody>
      </p:sp>
      <p:sp>
        <p:nvSpPr>
          <p:cNvPr id="352" name="Google Shape;352;p21"/>
          <p:cNvSpPr txBox="1"/>
          <p:nvPr/>
        </p:nvSpPr>
        <p:spPr>
          <a:xfrm>
            <a:off x="2271825" y="2646450"/>
            <a:ext cx="14612700" cy="47664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lang="en-US" sz="2400">
                <a:solidFill>
                  <a:srgbClr val="BF1435"/>
                </a:solidFill>
                <a:latin typeface="Playfair Display"/>
                <a:ea typeface="Playfair Display"/>
                <a:cs typeface="Playfair Display"/>
                <a:sym typeface="Playfair Display"/>
              </a:rPr>
              <a:t>Grandes objetivos</a:t>
            </a:r>
            <a:r>
              <a:rPr lang="en-US" sz="2400">
                <a:solidFill>
                  <a:schemeClr val="dk1"/>
                </a:solidFill>
                <a:latin typeface="Playfair Display"/>
                <a:ea typeface="Playfair Display"/>
                <a:cs typeface="Playfair Display"/>
                <a:sym typeface="Playfair Display"/>
              </a:rPr>
              <a:t> mundiales: </a:t>
            </a:r>
            <a:r>
              <a:rPr b="1" lang="en-US" sz="2400">
                <a:solidFill>
                  <a:srgbClr val="138C80"/>
                </a:solidFill>
                <a:latin typeface="Playfair Display"/>
                <a:ea typeface="Playfair Display"/>
                <a:cs typeface="Playfair Display"/>
                <a:sym typeface="Playfair Display"/>
              </a:rPr>
              <a:t>una gran oportunidad</a:t>
            </a:r>
            <a:r>
              <a:rPr lang="en-US" sz="2400">
                <a:solidFill>
                  <a:schemeClr val="dk1"/>
                </a:solidFill>
                <a:latin typeface="Playfair Display"/>
                <a:ea typeface="Playfair Display"/>
                <a:cs typeface="Playfair Display"/>
                <a:sym typeface="Playfair Display"/>
              </a:rPr>
              <a:t> para las ideas y la energía creativa de los jóvenes</a:t>
            </a:r>
            <a:endParaRPr b="0" i="0" sz="24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400"/>
              <a:buFont typeface="Arial"/>
              <a:buNone/>
            </a:pPr>
            <a:r>
              <a:t/>
            </a:r>
            <a:endParaRPr b="0" i="0" sz="2400" u="none" cap="none" strike="noStrike">
              <a:solidFill>
                <a:schemeClr val="dk1"/>
              </a:solidFill>
              <a:latin typeface="Playfair Display"/>
              <a:ea typeface="Playfair Display"/>
              <a:cs typeface="Playfair Display"/>
              <a:sym typeface="Playfair Display"/>
            </a:endParaRPr>
          </a:p>
          <a:p>
            <a:pPr indent="-381000" lvl="0" marL="457200" marR="0" rtl="0" algn="l">
              <a:lnSpc>
                <a:spcPct val="170031"/>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Los ODS no solo plantean una serie de retos, sino, lo que es más importante, </a:t>
            </a:r>
            <a:r>
              <a:rPr b="1" lang="en-US" sz="2400">
                <a:solidFill>
                  <a:schemeClr val="dk1"/>
                </a:solidFill>
                <a:latin typeface="Playfair Display"/>
                <a:ea typeface="Playfair Display"/>
                <a:cs typeface="Playfair Display"/>
                <a:sym typeface="Playfair Display"/>
              </a:rPr>
              <a:t>multitud de oportunidades</a:t>
            </a:r>
            <a:r>
              <a:rPr lang="en-US" sz="2400">
                <a:solidFill>
                  <a:schemeClr val="dk1"/>
                </a:solidFill>
                <a:latin typeface="Playfair Display"/>
                <a:ea typeface="Playfair Display"/>
                <a:cs typeface="Playfair Display"/>
                <a:sym typeface="Playfair Display"/>
              </a:rPr>
              <a:t> de innovación, crecimiento y mejora de la sociedad.</a:t>
            </a:r>
            <a:endParaRPr b="0" i="0" sz="2400" u="none" cap="none" strike="noStrike">
              <a:solidFill>
                <a:schemeClr val="dk1"/>
              </a:solidFill>
              <a:latin typeface="Playfair Display"/>
              <a:ea typeface="Playfair Display"/>
              <a:cs typeface="Playfair Display"/>
              <a:sym typeface="Playfair Display"/>
            </a:endParaRPr>
          </a:p>
          <a:p>
            <a:pPr indent="-381000" lvl="0" marL="457200" marR="0" rtl="0" algn="l">
              <a:lnSpc>
                <a:spcPct val="170031"/>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Alinear su empresa con los ODS no es una mera tendencia, sino una </a:t>
            </a:r>
            <a:r>
              <a:rPr b="1" lang="en-US" sz="2400">
                <a:solidFill>
                  <a:schemeClr val="dk1"/>
                </a:solidFill>
                <a:latin typeface="Playfair Display"/>
                <a:ea typeface="Playfair Display"/>
                <a:cs typeface="Playfair Display"/>
                <a:sym typeface="Playfair Display"/>
              </a:rPr>
              <a:t>decisión estratégica</a:t>
            </a:r>
            <a:r>
              <a:rPr lang="en-US" sz="2400">
                <a:solidFill>
                  <a:schemeClr val="dk1"/>
                </a:solidFill>
                <a:latin typeface="Playfair Display"/>
                <a:ea typeface="Playfair Display"/>
                <a:cs typeface="Playfair Display"/>
                <a:sym typeface="Playfair Display"/>
              </a:rPr>
              <a:t> que puede generar transformaciones positivas tanto para su empresa como para las comunidades a las que sirve.</a:t>
            </a:r>
            <a:r>
              <a:rPr b="0" i="0" lang="en-US" sz="2400" u="none" cap="none" strike="noStrike">
                <a:solidFill>
                  <a:schemeClr val="dk1"/>
                </a:solidFill>
                <a:latin typeface="Playfair Display"/>
                <a:ea typeface="Playfair Display"/>
                <a:cs typeface="Playfair Display"/>
                <a:sym typeface="Playfair Display"/>
              </a:rPr>
              <a:t> </a:t>
            </a:r>
            <a:endParaRPr b="0" i="0" sz="2400" u="none" cap="none" strike="noStrike">
              <a:solidFill>
                <a:schemeClr val="dk1"/>
              </a:solidFill>
              <a:latin typeface="Playfair Display"/>
              <a:ea typeface="Playfair Display"/>
              <a:cs typeface="Playfair Display"/>
              <a:sym typeface="Playfair Display"/>
            </a:endParaRPr>
          </a:p>
          <a:p>
            <a:pPr indent="-381000" lvl="0" marL="457200" marR="0" rtl="0" algn="l">
              <a:lnSpc>
                <a:spcPct val="170031"/>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Al comprender la naturaleza interconectada de los retos mundiales y participar activamente en las soluciones, puede contribuir a construir </a:t>
            </a:r>
            <a:r>
              <a:rPr b="1" lang="en-US" sz="2400">
                <a:solidFill>
                  <a:schemeClr val="dk1"/>
                </a:solidFill>
                <a:latin typeface="Playfair Display"/>
                <a:ea typeface="Playfair Display"/>
                <a:cs typeface="Playfair Display"/>
                <a:sym typeface="Playfair Display"/>
              </a:rPr>
              <a:t>un mundo más sostenible y equitativo.</a:t>
            </a:r>
            <a:endParaRPr b="1" i="0" sz="2400"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2"/>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3">
              <a:alphaModFix/>
            </a:blip>
            <a:stretch>
              <a:fillRect b="-160167" l="-14263" r="-3277" t="-161026"/>
            </a:stretch>
          </a:blipFill>
          <a:ln>
            <a:noFill/>
          </a:ln>
        </p:spPr>
      </p:sp>
      <p:sp>
        <p:nvSpPr>
          <p:cNvPr id="358" name="Google Shape;358;p22"/>
          <p:cNvSpPr/>
          <p:nvPr/>
        </p:nvSpPr>
        <p:spPr>
          <a:xfrm>
            <a:off x="-1573456" y="7451288"/>
            <a:ext cx="4327228" cy="4114800"/>
          </a:xfrm>
          <a:custGeom>
            <a:rect b="b" l="l" r="r" t="t"/>
            <a:pathLst>
              <a:path extrusionOk="0" h="4114800" w="4327228">
                <a:moveTo>
                  <a:pt x="0" y="0"/>
                </a:moveTo>
                <a:lnTo>
                  <a:pt x="4327228" y="0"/>
                </a:lnTo>
                <a:lnTo>
                  <a:pt x="4327228" y="4114800"/>
                </a:lnTo>
                <a:lnTo>
                  <a:pt x="0" y="4114800"/>
                </a:lnTo>
                <a:lnTo>
                  <a:pt x="0" y="0"/>
                </a:lnTo>
                <a:close/>
              </a:path>
            </a:pathLst>
          </a:custGeom>
          <a:blipFill rotWithShape="1">
            <a:blip r:embed="rId4">
              <a:alphaModFix/>
            </a:blip>
            <a:stretch>
              <a:fillRect b="0" l="0" r="0" t="0"/>
            </a:stretch>
          </a:blipFill>
          <a:ln>
            <a:noFill/>
          </a:ln>
        </p:spPr>
      </p:sp>
      <p:sp>
        <p:nvSpPr>
          <p:cNvPr id="359" name="Google Shape;359;p22"/>
          <p:cNvSpPr/>
          <p:nvPr/>
        </p:nvSpPr>
        <p:spPr>
          <a:xfrm>
            <a:off x="16125846" y="-1892372"/>
            <a:ext cx="3975926" cy="4114800"/>
          </a:xfrm>
          <a:custGeom>
            <a:rect b="b" l="l" r="r" t="t"/>
            <a:pathLst>
              <a:path extrusionOk="0" h="4114800" w="3975926">
                <a:moveTo>
                  <a:pt x="0" y="0"/>
                </a:moveTo>
                <a:lnTo>
                  <a:pt x="3975925" y="0"/>
                </a:lnTo>
                <a:lnTo>
                  <a:pt x="3975925" y="4114800"/>
                </a:lnTo>
                <a:lnTo>
                  <a:pt x="0" y="4114800"/>
                </a:lnTo>
                <a:lnTo>
                  <a:pt x="0" y="0"/>
                </a:lnTo>
                <a:close/>
              </a:path>
            </a:pathLst>
          </a:custGeom>
          <a:blipFill rotWithShape="1">
            <a:blip r:embed="rId5">
              <a:alphaModFix/>
            </a:blip>
            <a:stretch>
              <a:fillRect b="0" l="0" r="0" t="0"/>
            </a:stretch>
          </a:blipFill>
          <a:ln>
            <a:noFill/>
          </a:ln>
        </p:spPr>
      </p:sp>
      <p:sp>
        <p:nvSpPr>
          <p:cNvPr id="360" name="Google Shape;360;p22"/>
          <p:cNvSpPr/>
          <p:nvPr/>
        </p:nvSpPr>
        <p:spPr>
          <a:xfrm>
            <a:off x="15363276" y="7997954"/>
            <a:ext cx="3995097" cy="4114800"/>
          </a:xfrm>
          <a:custGeom>
            <a:rect b="b" l="l" r="r" t="t"/>
            <a:pathLst>
              <a:path extrusionOk="0" h="4114800" w="3995097">
                <a:moveTo>
                  <a:pt x="0" y="0"/>
                </a:moveTo>
                <a:lnTo>
                  <a:pt x="3995096" y="0"/>
                </a:lnTo>
                <a:lnTo>
                  <a:pt x="3995096" y="4114800"/>
                </a:lnTo>
                <a:lnTo>
                  <a:pt x="0" y="4114800"/>
                </a:lnTo>
                <a:lnTo>
                  <a:pt x="0" y="0"/>
                </a:lnTo>
                <a:close/>
              </a:path>
            </a:pathLst>
          </a:custGeom>
          <a:blipFill rotWithShape="1">
            <a:blip r:embed="rId6">
              <a:alphaModFix/>
            </a:blip>
            <a:stretch>
              <a:fillRect b="0" l="0" r="0" t="0"/>
            </a:stretch>
          </a:blipFill>
          <a:ln>
            <a:noFill/>
          </a:ln>
        </p:spPr>
      </p:sp>
      <p:sp>
        <p:nvSpPr>
          <p:cNvPr id="361" name="Google Shape;361;p22"/>
          <p:cNvSpPr txBox="1"/>
          <p:nvPr/>
        </p:nvSpPr>
        <p:spPr>
          <a:xfrm>
            <a:off x="2384250" y="2748250"/>
            <a:ext cx="5331600" cy="3448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000"/>
              <a:buFont typeface="Arial"/>
              <a:buNone/>
            </a:pPr>
            <a:r>
              <a:rPr b="1" lang="en-US" sz="2000">
                <a:solidFill>
                  <a:srgbClr val="0F9249"/>
                </a:solidFill>
                <a:latin typeface="Playfair Display"/>
                <a:ea typeface="Playfair Display"/>
                <a:cs typeface="Playfair Display"/>
                <a:sym typeface="Playfair Display"/>
              </a:rPr>
              <a:t>Impacto útil: </a:t>
            </a:r>
            <a:r>
              <a:rPr lang="en-US" sz="2000">
                <a:solidFill>
                  <a:schemeClr val="dk1"/>
                </a:solidFill>
                <a:latin typeface="Playfair Display"/>
                <a:ea typeface="Playfair Display"/>
                <a:cs typeface="Playfair Display"/>
                <a:sym typeface="Playfair Display"/>
              </a:rPr>
              <a:t>Los ODS proporcionan una hoja de ruta para abordar algunos de los problemas más urgentes del mundo, desde la pobreza y la desigualdad hasta el cambio climático. Al alinear su empresa con determinados ODS, contribuye a un esfuerzo colectivo mundial para crear un cambio positivo y mejorar vidas.</a:t>
            </a:r>
            <a:endParaRPr i="0" sz="2000" u="none" cap="none" strike="noStrike">
              <a:solidFill>
                <a:schemeClr val="dk1"/>
              </a:solidFill>
              <a:latin typeface="Playfair Display"/>
              <a:ea typeface="Playfair Display"/>
              <a:cs typeface="Playfair Display"/>
              <a:sym typeface="Playfair Display"/>
            </a:endParaRPr>
          </a:p>
        </p:txBody>
      </p:sp>
      <p:sp>
        <p:nvSpPr>
          <p:cNvPr id="362" name="Google Shape;362;p22"/>
          <p:cNvSpPr txBox="1"/>
          <p:nvPr/>
        </p:nvSpPr>
        <p:spPr>
          <a:xfrm rot="-5400000">
            <a:off x="-1848750" y="41047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2.1 </a:t>
            </a:r>
            <a:r>
              <a:rPr lang="en-US" sz="2200">
                <a:solidFill>
                  <a:srgbClr val="0F9249"/>
                </a:solidFill>
                <a:latin typeface="Playfair Display"/>
                <a:ea typeface="Playfair Display"/>
                <a:cs typeface="Playfair Display"/>
                <a:sym typeface="Playfair Display"/>
              </a:rPr>
              <a:t>¿Por qué los empresarios sociales deben enfocarse en los ODS?</a:t>
            </a:r>
            <a:endParaRPr b="0" i="0" sz="2200" u="none" cap="none" strike="noStrike">
              <a:solidFill>
                <a:srgbClr val="0F9249"/>
              </a:solidFill>
              <a:latin typeface="Arial"/>
              <a:ea typeface="Arial"/>
              <a:cs typeface="Arial"/>
              <a:sym typeface="Arial"/>
            </a:endParaRPr>
          </a:p>
        </p:txBody>
      </p:sp>
      <p:sp>
        <p:nvSpPr>
          <p:cNvPr id="363" name="Google Shape;363;p22"/>
          <p:cNvSpPr txBox="1"/>
          <p:nvPr/>
        </p:nvSpPr>
        <p:spPr>
          <a:xfrm>
            <a:off x="8712900" y="2632925"/>
            <a:ext cx="6571500" cy="3448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000"/>
              <a:buFont typeface="Arial"/>
              <a:buNone/>
            </a:pPr>
            <a:r>
              <a:rPr b="1" lang="en-US" sz="2000">
                <a:solidFill>
                  <a:srgbClr val="BF1435"/>
                </a:solidFill>
                <a:latin typeface="Playfair Display"/>
                <a:ea typeface="Playfair Display"/>
                <a:cs typeface="Playfair Display"/>
                <a:sym typeface="Playfair Display"/>
              </a:rPr>
              <a:t>Oportunidades de mercado: </a:t>
            </a:r>
            <a:r>
              <a:rPr lang="en-US" sz="2000">
                <a:solidFill>
                  <a:schemeClr val="dk1"/>
                </a:solidFill>
                <a:latin typeface="Playfair Display"/>
                <a:ea typeface="Playfair Display"/>
                <a:cs typeface="Playfair Display"/>
                <a:sym typeface="Playfair Display"/>
              </a:rPr>
              <a:t>Los consumidores buscan cada vez más productos y servicios que se ajusten a sus valores, incluidos la sostenibilidad y la responsabilidad social. Alinearse con los ODS no solo atrae a una base de consumidores con conciencia social, sino que también puede abrir nuevas oportunidades de mercado y mejorar la reputación de su marca.</a:t>
            </a:r>
            <a:endParaRPr i="0" sz="2000" u="none" cap="none" strike="noStrike">
              <a:solidFill>
                <a:schemeClr val="dk1"/>
              </a:solidFill>
              <a:latin typeface="Playfair Display"/>
              <a:ea typeface="Playfair Display"/>
              <a:cs typeface="Playfair Display"/>
              <a:sym typeface="Playfair Display"/>
            </a:endParaRPr>
          </a:p>
        </p:txBody>
      </p:sp>
      <p:sp>
        <p:nvSpPr>
          <p:cNvPr id="364" name="Google Shape;364;p22"/>
          <p:cNvSpPr txBox="1"/>
          <p:nvPr/>
        </p:nvSpPr>
        <p:spPr>
          <a:xfrm>
            <a:off x="2336700" y="1413950"/>
            <a:ext cx="12309600" cy="997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lang="en-US" sz="2400">
                <a:solidFill>
                  <a:schemeClr val="dk1"/>
                </a:solidFill>
                <a:latin typeface="Playfair Display"/>
                <a:ea typeface="Playfair Display"/>
                <a:cs typeface="Playfair Display"/>
                <a:sym typeface="Playfair Display"/>
              </a:rPr>
              <a:t>A continuación te explicamos por qué deberías considerar la integración de los ODS en tu iniciativa empresarial:</a:t>
            </a:r>
            <a:endParaRPr b="0" i="0" sz="2400"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3"/>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370" name="Google Shape;370;p2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371" name="Google Shape;371;p2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
        <p:nvSpPr>
          <p:cNvPr id="372" name="Google Shape;372;p23"/>
          <p:cNvSpPr/>
          <p:nvPr/>
        </p:nvSpPr>
        <p:spPr>
          <a:xfrm>
            <a:off x="-895563" y="7816154"/>
            <a:ext cx="4278147" cy="4114800"/>
          </a:xfrm>
          <a:custGeom>
            <a:rect b="b" l="l" r="r" t="t"/>
            <a:pathLst>
              <a:path extrusionOk="0" h="4114800" w="4278147">
                <a:moveTo>
                  <a:pt x="0" y="0"/>
                </a:moveTo>
                <a:lnTo>
                  <a:pt x="4278148" y="0"/>
                </a:lnTo>
                <a:lnTo>
                  <a:pt x="4278148" y="4114800"/>
                </a:lnTo>
                <a:lnTo>
                  <a:pt x="0" y="4114800"/>
                </a:lnTo>
                <a:lnTo>
                  <a:pt x="0" y="0"/>
                </a:lnTo>
                <a:close/>
              </a:path>
            </a:pathLst>
          </a:custGeom>
          <a:blipFill rotWithShape="1">
            <a:blip r:embed="rId6">
              <a:alphaModFix/>
            </a:blip>
            <a:stretch>
              <a:fillRect b="0" l="0" r="0" t="0"/>
            </a:stretch>
          </a:blipFill>
          <a:ln>
            <a:noFill/>
          </a:ln>
        </p:spPr>
      </p:sp>
      <p:sp>
        <p:nvSpPr>
          <p:cNvPr id="373" name="Google Shape;373;p23"/>
          <p:cNvSpPr txBox="1"/>
          <p:nvPr/>
        </p:nvSpPr>
        <p:spPr>
          <a:xfrm>
            <a:off x="2599625" y="5488500"/>
            <a:ext cx="13432200" cy="22539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0" i="0" lang="en-US" sz="2400" u="none" cap="none" strike="noStrike">
                <a:solidFill>
                  <a:schemeClr val="dk1"/>
                </a:solidFill>
                <a:latin typeface="Playfair Display"/>
                <a:ea typeface="Playfair Display"/>
                <a:cs typeface="Playfair Display"/>
                <a:sym typeface="Playfair Display"/>
              </a:rPr>
              <a:t>     </a:t>
            </a:r>
            <a:r>
              <a:rPr lang="en-US" sz="2400">
                <a:solidFill>
                  <a:schemeClr val="dk1"/>
                </a:solidFill>
                <a:latin typeface="Playfair Display"/>
                <a:ea typeface="Playfair Display"/>
                <a:cs typeface="Playfair Display"/>
                <a:sym typeface="Playfair Display"/>
              </a:rPr>
              <a:t>En definitiva, responder al </a:t>
            </a:r>
            <a:r>
              <a:rPr lang="en-US" sz="2400">
                <a:solidFill>
                  <a:srgbClr val="0B7687"/>
                </a:solidFill>
                <a:latin typeface="Playfair Display"/>
                <a:ea typeface="Playfair Display"/>
                <a:cs typeface="Playfair Display"/>
                <a:sym typeface="Playfair Display"/>
              </a:rPr>
              <a:t>“</a:t>
            </a:r>
            <a:r>
              <a:rPr lang="en-US" sz="2400">
                <a:solidFill>
                  <a:srgbClr val="0F9249"/>
                </a:solidFill>
                <a:latin typeface="Playfair Display"/>
                <a:ea typeface="Playfair Display"/>
                <a:cs typeface="Playfair Display"/>
                <a:sym typeface="Playfair Display"/>
              </a:rPr>
              <a:t>Por qué</a:t>
            </a:r>
            <a:r>
              <a:rPr lang="en-US" sz="2400">
                <a:solidFill>
                  <a:srgbClr val="0B7687"/>
                </a:solidFill>
                <a:latin typeface="Playfair Display"/>
                <a:ea typeface="Playfair Display"/>
                <a:cs typeface="Playfair Display"/>
                <a:sym typeface="Playfair Display"/>
              </a:rPr>
              <a:t>”</a:t>
            </a:r>
            <a:r>
              <a:rPr lang="en-US" sz="2400">
                <a:solidFill>
                  <a:schemeClr val="dk1"/>
                </a:solidFill>
                <a:latin typeface="Playfair Display"/>
                <a:ea typeface="Playfair Display"/>
                <a:cs typeface="Playfair Display"/>
                <a:sym typeface="Playfair Display"/>
              </a:rPr>
              <a:t> :</a:t>
            </a:r>
            <a:endParaRPr b="1" i="0" sz="2400" u="none" cap="none" strike="noStrike">
              <a:solidFill>
                <a:srgbClr val="0F9249"/>
              </a:solidFill>
              <a:latin typeface="Playfair Display"/>
              <a:ea typeface="Playfair Display"/>
              <a:cs typeface="Playfair Display"/>
              <a:sym typeface="Playfair Display"/>
            </a:endParaRPr>
          </a:p>
          <a:p>
            <a:pPr indent="-381000" lvl="0" marL="457200" marR="0" rtl="0" algn="l">
              <a:lnSpc>
                <a:spcPct val="170031"/>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para estar </a:t>
            </a:r>
            <a:r>
              <a:rPr b="1" lang="en-US" sz="2400">
                <a:solidFill>
                  <a:schemeClr val="dk1"/>
                </a:solidFill>
                <a:latin typeface="Playfair Display"/>
                <a:ea typeface="Playfair Display"/>
                <a:cs typeface="Playfair Display"/>
                <a:sym typeface="Playfair Display"/>
              </a:rPr>
              <a:t>mejor preparado para conseguir un empleo</a:t>
            </a:r>
            <a:r>
              <a:rPr lang="en-US" sz="2400">
                <a:solidFill>
                  <a:schemeClr val="dk1"/>
                </a:solidFill>
                <a:latin typeface="Playfair Display"/>
                <a:ea typeface="Playfair Display"/>
                <a:cs typeface="Playfair Display"/>
                <a:sym typeface="Playfair Display"/>
              </a:rPr>
              <a:t> o considerar </a:t>
            </a:r>
            <a:r>
              <a:rPr b="1" lang="en-US" sz="2400">
                <a:solidFill>
                  <a:schemeClr val="dk1"/>
                </a:solidFill>
                <a:latin typeface="Playfair Display"/>
                <a:ea typeface="Playfair Display"/>
                <a:cs typeface="Playfair Display"/>
                <a:sym typeface="Playfair Display"/>
              </a:rPr>
              <a:t>el autoempleo</a:t>
            </a:r>
            <a:r>
              <a:rPr b="1" lang="en-US" sz="2400">
                <a:solidFill>
                  <a:schemeClr val="dk1"/>
                </a:solidFill>
                <a:latin typeface="Playfair Display"/>
                <a:ea typeface="Playfair Display"/>
                <a:cs typeface="Playfair Display"/>
                <a:sym typeface="Playfair Display"/>
              </a:rPr>
              <a:t> como una opción</a:t>
            </a:r>
            <a:r>
              <a:rPr lang="en-US" sz="2400">
                <a:solidFill>
                  <a:schemeClr val="dk1"/>
                </a:solidFill>
                <a:latin typeface="Playfair Display"/>
                <a:ea typeface="Playfair Display"/>
                <a:cs typeface="Playfair Display"/>
                <a:sym typeface="Playfair Display"/>
              </a:rPr>
              <a:t> de futuro</a:t>
            </a:r>
            <a:endParaRPr b="0" i="0" sz="2400" u="none" cap="none" strike="noStrike">
              <a:solidFill>
                <a:schemeClr val="dk1"/>
              </a:solidFill>
              <a:latin typeface="Playfair Display"/>
              <a:ea typeface="Playfair Display"/>
              <a:cs typeface="Playfair Display"/>
              <a:sym typeface="Playfair Display"/>
            </a:endParaRPr>
          </a:p>
          <a:p>
            <a:pPr indent="-381000" lvl="0" marL="457200" marR="0" rtl="0" algn="l">
              <a:lnSpc>
                <a:spcPct val="170031"/>
              </a:lnSpc>
              <a:spcBef>
                <a:spcPts val="0"/>
              </a:spcBef>
              <a:spcAft>
                <a:spcPts val="0"/>
              </a:spcAft>
              <a:buClr>
                <a:schemeClr val="dk1"/>
              </a:buClr>
              <a:buSzPts val="2400"/>
              <a:buFont typeface="Playfair Display"/>
              <a:buChar char="●"/>
            </a:pPr>
            <a:r>
              <a:rPr lang="en-US" sz="2400">
                <a:solidFill>
                  <a:schemeClr val="dk1"/>
                </a:solidFill>
                <a:latin typeface="Playfair Display"/>
                <a:ea typeface="Playfair Display"/>
                <a:cs typeface="Playfair Display"/>
                <a:sym typeface="Playfair Display"/>
              </a:rPr>
              <a:t>porque puedes combinar </a:t>
            </a:r>
            <a:r>
              <a:rPr b="1" lang="en-US" sz="2400">
                <a:solidFill>
                  <a:schemeClr val="dk1"/>
                </a:solidFill>
                <a:latin typeface="Playfair Display"/>
                <a:ea typeface="Playfair Display"/>
                <a:cs typeface="Playfair Display"/>
                <a:sym typeface="Playfair Display"/>
              </a:rPr>
              <a:t>objetivos globales </a:t>
            </a:r>
            <a:r>
              <a:rPr lang="en-US" sz="2400">
                <a:solidFill>
                  <a:schemeClr val="dk1"/>
                </a:solidFill>
                <a:latin typeface="Playfair Display"/>
                <a:ea typeface="Playfair Display"/>
                <a:cs typeface="Playfair Display"/>
                <a:sym typeface="Playfair Display"/>
              </a:rPr>
              <a:t>con tu comunidad y beneficios personales</a:t>
            </a:r>
            <a:endParaRPr b="1" i="0" sz="2400" u="none" cap="none" strike="noStrike">
              <a:solidFill>
                <a:schemeClr val="dk1"/>
              </a:solidFill>
              <a:latin typeface="Playfair Display"/>
              <a:ea typeface="Playfair Display"/>
              <a:cs typeface="Playfair Display"/>
              <a:sym typeface="Playfair Display"/>
            </a:endParaRPr>
          </a:p>
        </p:txBody>
      </p:sp>
      <p:sp>
        <p:nvSpPr>
          <p:cNvPr id="374" name="Google Shape;374;p23"/>
          <p:cNvSpPr txBox="1"/>
          <p:nvPr/>
        </p:nvSpPr>
        <p:spPr>
          <a:xfrm rot="-5400000">
            <a:off x="-1848750" y="41047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2.1 </a:t>
            </a:r>
            <a:r>
              <a:rPr lang="en-US" sz="2200">
                <a:solidFill>
                  <a:srgbClr val="0F9249"/>
                </a:solidFill>
                <a:latin typeface="Playfair Display"/>
                <a:ea typeface="Playfair Display"/>
                <a:cs typeface="Playfair Display"/>
                <a:sym typeface="Playfair Display"/>
              </a:rPr>
              <a:t>¿</a:t>
            </a:r>
            <a:r>
              <a:rPr lang="en-US" sz="2200">
                <a:solidFill>
                  <a:srgbClr val="0F9249"/>
                </a:solidFill>
                <a:latin typeface="Playfair Display"/>
                <a:ea typeface="Playfair Display"/>
                <a:cs typeface="Playfair Display"/>
                <a:sym typeface="Playfair Display"/>
              </a:rPr>
              <a:t>Por qué</a:t>
            </a:r>
            <a:r>
              <a:rPr lang="en-US" sz="2200">
                <a:solidFill>
                  <a:srgbClr val="0F9249"/>
                </a:solidFill>
                <a:latin typeface="Playfair Display"/>
                <a:ea typeface="Playfair Display"/>
                <a:cs typeface="Playfair Display"/>
                <a:sym typeface="Playfair Display"/>
              </a:rPr>
              <a:t> los </a:t>
            </a:r>
            <a:r>
              <a:rPr lang="en-US" sz="2200">
                <a:solidFill>
                  <a:srgbClr val="0F9249"/>
                </a:solidFill>
                <a:latin typeface="Playfair Display"/>
                <a:ea typeface="Playfair Display"/>
                <a:cs typeface="Playfair Display"/>
                <a:sym typeface="Playfair Display"/>
              </a:rPr>
              <a:t>emprendedores </a:t>
            </a:r>
            <a:r>
              <a:rPr lang="en-US" sz="2200">
                <a:solidFill>
                  <a:srgbClr val="0F9249"/>
                </a:solidFill>
                <a:latin typeface="Playfair Display"/>
                <a:ea typeface="Playfair Display"/>
                <a:cs typeface="Playfair Display"/>
                <a:sym typeface="Playfair Display"/>
              </a:rPr>
              <a:t>sociales deben enfocar</a:t>
            </a:r>
            <a:r>
              <a:rPr lang="en-US" sz="2200">
                <a:solidFill>
                  <a:srgbClr val="0F9249"/>
                </a:solidFill>
                <a:latin typeface="Playfair Display"/>
                <a:ea typeface="Playfair Display"/>
                <a:cs typeface="Playfair Display"/>
                <a:sym typeface="Playfair Display"/>
              </a:rPr>
              <a:t>se en </a:t>
            </a:r>
            <a:r>
              <a:rPr lang="en-US" sz="2200">
                <a:solidFill>
                  <a:srgbClr val="0F9249"/>
                </a:solidFill>
                <a:latin typeface="Playfair Display"/>
                <a:ea typeface="Playfair Display"/>
                <a:cs typeface="Playfair Display"/>
                <a:sym typeface="Playfair Display"/>
              </a:rPr>
              <a:t>los ODS?</a:t>
            </a:r>
            <a:endParaRPr b="0" i="0" sz="2200" u="none" cap="none" strike="noStrike">
              <a:solidFill>
                <a:srgbClr val="0F9249"/>
              </a:solidFill>
              <a:latin typeface="Arial"/>
              <a:ea typeface="Arial"/>
              <a:cs typeface="Arial"/>
              <a:sym typeface="Arial"/>
            </a:endParaRPr>
          </a:p>
        </p:txBody>
      </p:sp>
      <p:sp>
        <p:nvSpPr>
          <p:cNvPr id="375" name="Google Shape;375;p23"/>
          <p:cNvSpPr txBox="1"/>
          <p:nvPr/>
        </p:nvSpPr>
        <p:spPr>
          <a:xfrm>
            <a:off x="2599625" y="1188700"/>
            <a:ext cx="6131700" cy="3448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000"/>
              <a:buFont typeface="Arial"/>
              <a:buNone/>
            </a:pPr>
            <a:r>
              <a:rPr b="1" lang="en-US" sz="2000">
                <a:solidFill>
                  <a:srgbClr val="0B7687"/>
                </a:solidFill>
                <a:latin typeface="Playfair Display"/>
                <a:ea typeface="Playfair Display"/>
                <a:cs typeface="Playfair Display"/>
                <a:sym typeface="Playfair Display"/>
              </a:rPr>
              <a:t>Asociaciones y colaboraciones: </a:t>
            </a:r>
            <a:r>
              <a:rPr lang="en-US" sz="2000">
                <a:solidFill>
                  <a:schemeClr val="dk1"/>
                </a:solidFill>
                <a:latin typeface="Playfair Display"/>
                <a:ea typeface="Playfair Display"/>
                <a:cs typeface="Playfair Display"/>
                <a:sym typeface="Playfair Display"/>
              </a:rPr>
              <a:t>Alinearse con los ODS puede facilitar las asociaciones con organizaciones afines, tanto a nivel local como mundial. Los esfuerzos de colaboración amplifican el impacto y crean una red de apoyo, recursos y experiencia que puede acelerar el crecimiento de su empresa.</a:t>
            </a:r>
            <a:endParaRPr i="0" sz="2000" u="none" cap="none" strike="noStrike">
              <a:solidFill>
                <a:schemeClr val="dk1"/>
              </a:solidFill>
              <a:latin typeface="Playfair Display"/>
              <a:ea typeface="Playfair Display"/>
              <a:cs typeface="Playfair Display"/>
              <a:sym typeface="Playfair Display"/>
            </a:endParaRPr>
          </a:p>
        </p:txBody>
      </p:sp>
      <p:sp>
        <p:nvSpPr>
          <p:cNvPr id="376" name="Google Shape;376;p23"/>
          <p:cNvSpPr txBox="1"/>
          <p:nvPr/>
        </p:nvSpPr>
        <p:spPr>
          <a:xfrm>
            <a:off x="9470000" y="1188700"/>
            <a:ext cx="5875200" cy="29250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000"/>
              <a:buFont typeface="Arial"/>
              <a:buNone/>
            </a:pPr>
            <a:r>
              <a:rPr b="1" lang="en-US" sz="2000">
                <a:solidFill>
                  <a:srgbClr val="FF9900"/>
                </a:solidFill>
                <a:latin typeface="Playfair Display"/>
                <a:ea typeface="Playfair Display"/>
                <a:cs typeface="Playfair Display"/>
                <a:sym typeface="Playfair Display"/>
              </a:rPr>
              <a:t>Innovación y adaptabilidad: </a:t>
            </a:r>
            <a:r>
              <a:rPr lang="en-US" sz="2000">
                <a:solidFill>
                  <a:schemeClr val="dk1"/>
                </a:solidFill>
                <a:latin typeface="Playfair Display"/>
                <a:ea typeface="Playfair Display"/>
                <a:cs typeface="Playfair Display"/>
                <a:sym typeface="Playfair Display"/>
              </a:rPr>
              <a:t>Los ODS fomentan el pensamiento innovador y la resolución de problemas. Al abordar estos retos mundiales, usted cultiva una cultura de innovación en su empresa, fomentando la adaptabilidad y la resiliencia ante circunstancias cambiantes.</a:t>
            </a:r>
            <a:endParaRPr i="0" sz="2000"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382" name="Google Shape;382;p2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383" name="Google Shape;383;p2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384" name="Google Shape;384;p2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385" name="Google Shape;385;p2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386" name="Google Shape;386;p2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sp>
        <p:nvSpPr>
          <p:cNvPr id="387" name="Google Shape;387;p24"/>
          <p:cNvSpPr txBox="1"/>
          <p:nvPr/>
        </p:nvSpPr>
        <p:spPr>
          <a:xfrm>
            <a:off x="3355625" y="1315125"/>
            <a:ext cx="109437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000"/>
              <a:buFont typeface="Arial"/>
              <a:buNone/>
            </a:pPr>
            <a:r>
              <a:rPr b="1" i="0" lang="en-US" sz="3000" u="none" cap="none" strike="noStrike">
                <a:solidFill>
                  <a:srgbClr val="BF1435"/>
                </a:solidFill>
                <a:latin typeface="Playfair Display"/>
                <a:ea typeface="Playfair Display"/>
                <a:cs typeface="Playfair Display"/>
                <a:sym typeface="Playfair Display"/>
              </a:rPr>
              <a:t>2.2  </a:t>
            </a:r>
            <a:r>
              <a:rPr b="1" lang="en-US" sz="3000">
                <a:solidFill>
                  <a:schemeClr val="dk1"/>
                </a:solidFill>
                <a:latin typeface="Playfair Display"/>
                <a:ea typeface="Playfair Display"/>
                <a:cs typeface="Playfair Display"/>
                <a:sym typeface="Playfair Display"/>
              </a:rPr>
              <a:t>¿Cómo </a:t>
            </a:r>
            <a:r>
              <a:rPr lang="en-US" sz="3000">
                <a:solidFill>
                  <a:schemeClr val="dk1"/>
                </a:solidFill>
                <a:latin typeface="Playfair Display"/>
                <a:ea typeface="Playfair Display"/>
                <a:cs typeface="Playfair Display"/>
                <a:sym typeface="Playfair Display"/>
              </a:rPr>
              <a:t>deben abordar los ODS los emprendedores sociales?</a:t>
            </a:r>
            <a:endParaRPr b="0" i="0" sz="3000" u="none" cap="none" strike="noStrike">
              <a:solidFill>
                <a:schemeClr val="dk1"/>
              </a:solidFill>
              <a:latin typeface="Arial"/>
              <a:ea typeface="Arial"/>
              <a:cs typeface="Arial"/>
              <a:sym typeface="Arial"/>
            </a:endParaRPr>
          </a:p>
        </p:txBody>
      </p:sp>
      <p:sp>
        <p:nvSpPr>
          <p:cNvPr id="388" name="Google Shape;388;p24"/>
          <p:cNvSpPr txBox="1"/>
          <p:nvPr/>
        </p:nvSpPr>
        <p:spPr>
          <a:xfrm rot="-5400000">
            <a:off x="-1874500" y="4568150"/>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2.2 </a:t>
            </a:r>
            <a:r>
              <a:rPr lang="en-US" sz="2200">
                <a:solidFill>
                  <a:srgbClr val="0F9249"/>
                </a:solidFill>
                <a:latin typeface="Playfair Display"/>
                <a:ea typeface="Playfair Display"/>
                <a:cs typeface="Playfair Display"/>
                <a:sym typeface="Playfair Display"/>
              </a:rPr>
              <a:t>¿Cómo deben abordar los ODS los emprendedores sociales?</a:t>
            </a:r>
            <a:endParaRPr b="0" i="0" sz="2200" u="none" cap="none" strike="noStrike">
              <a:solidFill>
                <a:srgbClr val="0F9249"/>
              </a:solidFill>
              <a:latin typeface="Arial"/>
              <a:ea typeface="Arial"/>
              <a:cs typeface="Arial"/>
              <a:sym typeface="Arial"/>
            </a:endParaRPr>
          </a:p>
        </p:txBody>
      </p:sp>
      <p:sp>
        <p:nvSpPr>
          <p:cNvPr id="389" name="Google Shape;389;p24"/>
          <p:cNvSpPr txBox="1"/>
          <p:nvPr/>
        </p:nvSpPr>
        <p:spPr>
          <a:xfrm>
            <a:off x="2960525" y="4114800"/>
            <a:ext cx="11853000" cy="3380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3600"/>
              <a:buFont typeface="Arial"/>
              <a:buNone/>
            </a:pPr>
            <a:r>
              <a:rPr b="1" i="0" lang="en-US" sz="3600" u="none" cap="none" strike="noStrike">
                <a:solidFill>
                  <a:srgbClr val="0F9249"/>
                </a:solidFill>
                <a:latin typeface="Playfair Display"/>
                <a:ea typeface="Playfair Display"/>
                <a:cs typeface="Playfair Display"/>
                <a:sym typeface="Playfair Display"/>
              </a:rPr>
              <a:t>Refle</a:t>
            </a:r>
            <a:r>
              <a:rPr b="1" lang="en-US" sz="3600">
                <a:solidFill>
                  <a:srgbClr val="0F9249"/>
                </a:solidFill>
                <a:latin typeface="Playfair Display"/>
                <a:ea typeface="Playfair Display"/>
                <a:cs typeface="Playfair Display"/>
                <a:sym typeface="Playfair Display"/>
              </a:rPr>
              <a:t>xiona</a:t>
            </a:r>
            <a:r>
              <a:rPr b="1" i="0" lang="en-US" sz="3600" u="none" cap="none" strike="noStrike">
                <a:solidFill>
                  <a:srgbClr val="0F9249"/>
                </a:solidFill>
                <a:latin typeface="Playfair Display"/>
                <a:ea typeface="Playfair Display"/>
                <a:cs typeface="Playfair Display"/>
                <a:sym typeface="Playfair Display"/>
              </a:rPr>
              <a:t>: </a:t>
            </a:r>
            <a:endParaRPr b="1" i="0" sz="3600" u="none" cap="none" strike="noStrike">
              <a:solidFill>
                <a:srgbClr val="0F9249"/>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3600"/>
              <a:buFont typeface="Arial"/>
              <a:buNone/>
            </a:pPr>
            <a:r>
              <a:rPr b="1" i="1" lang="en-US" sz="3600">
                <a:solidFill>
                  <a:schemeClr val="dk1"/>
                </a:solidFill>
                <a:latin typeface="Playfair Display"/>
                <a:ea typeface="Playfair Display"/>
                <a:cs typeface="Playfair Display"/>
                <a:sym typeface="Playfair Display"/>
              </a:rPr>
              <a:t>Si yo tuviera el poder, ¿qué problema global resolvería y cómo me ayudaría a mí y a los demás?</a:t>
            </a:r>
            <a:endParaRPr b="1" i="1" sz="3600" u="none" cap="none" strike="noStrike">
              <a:solidFill>
                <a:schemeClr val="dk1"/>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3600"/>
              <a:buFont typeface="Arial"/>
              <a:buNone/>
            </a:pPr>
            <a:r>
              <a:t/>
            </a:r>
            <a:endParaRPr b="0" i="0" sz="3600"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5"/>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395" name="Google Shape;395;p25"/>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396" name="Google Shape;396;p25"/>
          <p:cNvSpPr/>
          <p:nvPr/>
        </p:nvSpPr>
        <p:spPr>
          <a:xfrm>
            <a:off x="15728811" y="7124714"/>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397" name="Google Shape;397;p2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398" name="Google Shape;398;p25"/>
          <p:cNvSpPr/>
          <p:nvPr/>
        </p:nvSpPr>
        <p:spPr>
          <a:xfrm>
            <a:off x="0" y="-111125"/>
            <a:ext cx="2697216" cy="4114800"/>
          </a:xfrm>
          <a:custGeom>
            <a:rect b="b" l="l" r="r" t="t"/>
            <a:pathLst>
              <a:path extrusionOk="0" h="4114800" w="2697216">
                <a:moveTo>
                  <a:pt x="0" y="0"/>
                </a:moveTo>
                <a:lnTo>
                  <a:pt x="2697216" y="0"/>
                </a:lnTo>
                <a:lnTo>
                  <a:pt x="2697216" y="4114800"/>
                </a:lnTo>
                <a:lnTo>
                  <a:pt x="0" y="4114800"/>
                </a:lnTo>
                <a:lnTo>
                  <a:pt x="0" y="0"/>
                </a:lnTo>
                <a:close/>
              </a:path>
            </a:pathLst>
          </a:custGeom>
          <a:blipFill rotWithShape="1">
            <a:blip r:embed="rId7">
              <a:alphaModFix/>
            </a:blip>
            <a:stretch>
              <a:fillRect b="0" l="0" r="0" t="0"/>
            </a:stretch>
          </a:blipFill>
          <a:ln>
            <a:noFill/>
          </a:ln>
        </p:spPr>
      </p:sp>
      <p:sp>
        <p:nvSpPr>
          <p:cNvPr id="399" name="Google Shape;399;p25"/>
          <p:cNvSpPr txBox="1"/>
          <p:nvPr/>
        </p:nvSpPr>
        <p:spPr>
          <a:xfrm>
            <a:off x="3449175" y="1357700"/>
            <a:ext cx="13241400" cy="1625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lang="en-US" sz="2400">
                <a:latin typeface="Playfair Display"/>
                <a:ea typeface="Playfair Display"/>
                <a:cs typeface="Playfair Display"/>
                <a:sym typeface="Playfair Display"/>
              </a:rPr>
              <a:t>La alineación con los ODS proporciona un marco sólido para que los emprendedores sociales canalicen su pasión y sus esfuerzos hacia la consecución de </a:t>
            </a:r>
            <a:r>
              <a:rPr b="1" lang="en-US" sz="2400">
                <a:latin typeface="Playfair Display"/>
                <a:ea typeface="Playfair Display"/>
                <a:cs typeface="Playfair Display"/>
                <a:sym typeface="Playfair Display"/>
              </a:rPr>
              <a:t>resultados significativos e impactantes.</a:t>
            </a:r>
            <a:endParaRPr b="1" i="0" sz="2400" u="none" cap="none" strike="noStrike">
              <a:solidFill>
                <a:srgbClr val="000000"/>
              </a:solidFill>
              <a:latin typeface="Arial"/>
              <a:ea typeface="Arial"/>
              <a:cs typeface="Arial"/>
              <a:sym typeface="Arial"/>
            </a:endParaRPr>
          </a:p>
        </p:txBody>
      </p:sp>
      <p:sp>
        <p:nvSpPr>
          <p:cNvPr id="400" name="Google Shape;400;p25"/>
          <p:cNvSpPr txBox="1"/>
          <p:nvPr/>
        </p:nvSpPr>
        <p:spPr>
          <a:xfrm rot="-5400000">
            <a:off x="-1797275" y="6189975"/>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2.2 </a:t>
            </a:r>
            <a:r>
              <a:rPr lang="en-US" sz="2200">
                <a:solidFill>
                  <a:srgbClr val="0F9249"/>
                </a:solidFill>
                <a:latin typeface="Playfair Display"/>
                <a:ea typeface="Playfair Display"/>
                <a:cs typeface="Playfair Display"/>
                <a:sym typeface="Playfair Display"/>
              </a:rPr>
              <a:t>¿Cómo deben abordar los ODS los emprendedores sociales?</a:t>
            </a:r>
            <a:endParaRPr b="0" i="0" sz="2200" u="none" cap="none" strike="noStrike">
              <a:solidFill>
                <a:srgbClr val="0F9249"/>
              </a:solidFill>
              <a:latin typeface="Arial"/>
              <a:ea typeface="Arial"/>
              <a:cs typeface="Arial"/>
              <a:sym typeface="Arial"/>
            </a:endParaRPr>
          </a:p>
        </p:txBody>
      </p:sp>
      <p:sp>
        <p:nvSpPr>
          <p:cNvPr id="401" name="Google Shape;401;p25"/>
          <p:cNvSpPr txBox="1"/>
          <p:nvPr/>
        </p:nvSpPr>
        <p:spPr>
          <a:xfrm>
            <a:off x="7097975" y="3459625"/>
            <a:ext cx="4530300" cy="43671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lang="en-US" sz="2199">
                <a:latin typeface="Playfair Display"/>
                <a:ea typeface="Playfair Display"/>
                <a:cs typeface="Playfair Display"/>
                <a:sym typeface="Playfair Display"/>
              </a:rPr>
              <a:t>Integra los ODS en los modelos de negocio: </a:t>
            </a:r>
            <a:r>
              <a:rPr lang="en-US" sz="2199">
                <a:latin typeface="Playfair Display"/>
                <a:ea typeface="Playfair Display"/>
                <a:cs typeface="Playfair Display"/>
                <a:sym typeface="Playfair Display"/>
              </a:rPr>
              <a:t>Incorpora los principios de los ODS al núcleo de su modelo de negocio. Identifica qué ODS específicos se alinean con tu misión y desarrolla estrategias para integrarlos en sus productos, servicios y operaciones.</a:t>
            </a:r>
            <a:endParaRPr b="0" i="0" sz="1400" u="none" cap="none" strike="noStrike">
              <a:solidFill>
                <a:srgbClr val="000000"/>
              </a:solidFill>
              <a:latin typeface="Arial"/>
              <a:ea typeface="Arial"/>
              <a:cs typeface="Arial"/>
              <a:sym typeface="Arial"/>
            </a:endParaRPr>
          </a:p>
        </p:txBody>
      </p:sp>
      <p:sp>
        <p:nvSpPr>
          <p:cNvPr id="402" name="Google Shape;402;p25"/>
          <p:cNvSpPr txBox="1"/>
          <p:nvPr/>
        </p:nvSpPr>
        <p:spPr>
          <a:xfrm>
            <a:off x="12075425" y="3459625"/>
            <a:ext cx="4905900" cy="4942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lang="en-US" sz="2199">
                <a:latin typeface="Playfair Display"/>
                <a:ea typeface="Playfair Display"/>
                <a:cs typeface="Playfair Display"/>
                <a:sym typeface="Playfair Display"/>
              </a:rPr>
              <a:t>Mide e informa del impacto: </a:t>
            </a:r>
            <a:r>
              <a:rPr lang="en-US" sz="2199">
                <a:latin typeface="Playfair Display"/>
                <a:ea typeface="Playfair Display"/>
                <a:cs typeface="Playfair Display"/>
                <a:sym typeface="Playfair Display"/>
              </a:rPr>
              <a:t>Establece parámetros e indicadores claros para medir el impacto de tus iniciativas. Supervisa e informa periódicamente sobre los avances hacia las metas relacionadas con los ODS. Los informes transparentes mejoran la rendición de cuentas y demuestran los resultados tangibles de tus esfuerzos.</a:t>
            </a:r>
            <a:endParaRPr b="0" i="0" sz="1400" u="none" cap="none" strike="noStrike">
              <a:solidFill>
                <a:srgbClr val="000000"/>
              </a:solidFill>
              <a:latin typeface="Arial"/>
              <a:ea typeface="Arial"/>
              <a:cs typeface="Arial"/>
              <a:sym typeface="Arial"/>
            </a:endParaRPr>
          </a:p>
        </p:txBody>
      </p:sp>
      <p:sp>
        <p:nvSpPr>
          <p:cNvPr id="403" name="Google Shape;403;p25"/>
          <p:cNvSpPr txBox="1"/>
          <p:nvPr/>
        </p:nvSpPr>
        <p:spPr>
          <a:xfrm>
            <a:off x="2809925" y="3429775"/>
            <a:ext cx="3840900" cy="66693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lang="en-US" sz="2199">
                <a:latin typeface="Playfair Display"/>
                <a:ea typeface="Playfair Display"/>
                <a:cs typeface="Playfair Display"/>
                <a:sym typeface="Playfair Display"/>
              </a:rPr>
              <a:t>Comprende los contextos locales: </a:t>
            </a:r>
            <a:r>
              <a:rPr lang="en-US" sz="2199">
                <a:latin typeface="Playfair Display"/>
                <a:ea typeface="Playfair Display"/>
                <a:cs typeface="Playfair Display"/>
                <a:sym typeface="Playfair Display"/>
              </a:rPr>
              <a:t>Adapta las iniciativas a las necesidades y contextos específicos de las comunidades a las que pretende servir. Comprender los matices locales garantiza que las soluciones sean culturalmente sensibles y tengan más probabilidades de ser aceptadas por el público destinatario.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6"/>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3">
              <a:alphaModFix/>
            </a:blip>
            <a:stretch>
              <a:fillRect b="0" l="0" r="0" t="0"/>
            </a:stretch>
          </a:blipFill>
          <a:ln>
            <a:noFill/>
          </a:ln>
        </p:spPr>
      </p:sp>
      <p:sp>
        <p:nvSpPr>
          <p:cNvPr id="409" name="Google Shape;409;p2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sp>
      <p:sp>
        <p:nvSpPr>
          <p:cNvPr id="410" name="Google Shape;410;p26"/>
          <p:cNvSpPr/>
          <p:nvPr/>
        </p:nvSpPr>
        <p:spPr>
          <a:xfrm>
            <a:off x="14209741" y="6172200"/>
            <a:ext cx="4093452" cy="4114800"/>
          </a:xfrm>
          <a:custGeom>
            <a:rect b="b" l="l" r="r" t="t"/>
            <a:pathLst>
              <a:path extrusionOk="0" h="4114800" w="4093452">
                <a:moveTo>
                  <a:pt x="0" y="0"/>
                </a:moveTo>
                <a:lnTo>
                  <a:pt x="4093453" y="0"/>
                </a:lnTo>
                <a:lnTo>
                  <a:pt x="4093453" y="4114800"/>
                </a:lnTo>
                <a:lnTo>
                  <a:pt x="0" y="4114800"/>
                </a:lnTo>
                <a:lnTo>
                  <a:pt x="0" y="0"/>
                </a:lnTo>
                <a:close/>
              </a:path>
            </a:pathLst>
          </a:custGeom>
          <a:blipFill rotWithShape="1">
            <a:blip r:embed="rId5">
              <a:alphaModFix/>
            </a:blip>
            <a:stretch>
              <a:fillRect b="0" l="0" r="0" t="0"/>
            </a:stretch>
          </a:blipFill>
          <a:ln>
            <a:noFill/>
          </a:ln>
        </p:spPr>
      </p:sp>
      <p:sp>
        <p:nvSpPr>
          <p:cNvPr id="411" name="Google Shape;411;p26"/>
          <p:cNvSpPr/>
          <p:nvPr/>
        </p:nvSpPr>
        <p:spPr>
          <a:xfrm rot="2291367">
            <a:off x="-457260" y="8420044"/>
            <a:ext cx="3437218" cy="4109718"/>
          </a:xfrm>
          <a:custGeom>
            <a:rect b="b" l="l" r="r" t="t"/>
            <a:pathLst>
              <a:path extrusionOk="0" h="4114800" w="3441469">
                <a:moveTo>
                  <a:pt x="0" y="0"/>
                </a:moveTo>
                <a:lnTo>
                  <a:pt x="3441470" y="0"/>
                </a:lnTo>
                <a:lnTo>
                  <a:pt x="3441470" y="4114800"/>
                </a:lnTo>
                <a:lnTo>
                  <a:pt x="0" y="4114800"/>
                </a:lnTo>
                <a:lnTo>
                  <a:pt x="0" y="0"/>
                </a:lnTo>
                <a:close/>
              </a:path>
            </a:pathLst>
          </a:custGeom>
          <a:blipFill rotWithShape="1">
            <a:blip r:embed="rId6">
              <a:alphaModFix/>
            </a:blip>
            <a:stretch>
              <a:fillRect b="0" l="0" r="0" t="0"/>
            </a:stretch>
          </a:blipFill>
          <a:ln>
            <a:noFill/>
          </a:ln>
        </p:spPr>
      </p:sp>
      <p:sp>
        <p:nvSpPr>
          <p:cNvPr id="412" name="Google Shape;412;p26"/>
          <p:cNvSpPr txBox="1"/>
          <p:nvPr/>
        </p:nvSpPr>
        <p:spPr>
          <a:xfrm>
            <a:off x="6557350" y="2181400"/>
            <a:ext cx="4530300" cy="43671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lang="en-US" sz="2199">
                <a:latin typeface="Playfair Display"/>
                <a:ea typeface="Playfair Display"/>
                <a:cs typeface="Playfair Display"/>
                <a:sym typeface="Playfair Display"/>
              </a:rPr>
              <a:t>Crea asociaciones: </a:t>
            </a:r>
            <a:r>
              <a:rPr lang="en-US" sz="2199">
                <a:latin typeface="Playfair Display"/>
                <a:ea typeface="Playfair Display"/>
                <a:cs typeface="Playfair Display"/>
                <a:sym typeface="Playfair Display"/>
              </a:rPr>
              <a:t>Fomenta las asociaciones con organizaciones, tanto dentro como fuera de tu sector, que compartan objetivos similares. La colaboración permite aunar recursos, experiencia y redes, lo que conduce a un impacto más significativo y duradero.</a:t>
            </a:r>
            <a:endParaRPr b="0" i="0" sz="1400" u="none" cap="none" strike="noStrike">
              <a:solidFill>
                <a:srgbClr val="000000"/>
              </a:solidFill>
              <a:latin typeface="Arial"/>
              <a:ea typeface="Arial"/>
              <a:cs typeface="Arial"/>
              <a:sym typeface="Arial"/>
            </a:endParaRPr>
          </a:p>
        </p:txBody>
      </p:sp>
      <p:sp>
        <p:nvSpPr>
          <p:cNvPr id="413" name="Google Shape;413;p26"/>
          <p:cNvSpPr txBox="1"/>
          <p:nvPr/>
        </p:nvSpPr>
        <p:spPr>
          <a:xfrm>
            <a:off x="11534800" y="2181400"/>
            <a:ext cx="4905900" cy="60936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lang="en-US" sz="2199">
                <a:latin typeface="Playfair Display"/>
                <a:ea typeface="Playfair Display"/>
                <a:cs typeface="Playfair Display"/>
                <a:sym typeface="Playfair Display"/>
              </a:rPr>
              <a:t>Promueve la innovación: </a:t>
            </a:r>
            <a:r>
              <a:rPr lang="en-US" sz="2199">
                <a:latin typeface="Playfair Display"/>
                <a:ea typeface="Playfair Display"/>
                <a:cs typeface="Playfair Display"/>
                <a:sym typeface="Playfair Display"/>
              </a:rPr>
              <a:t>Fomenta la innovación en tus planteamientos. Los emprendedores sociales están bien posicionados para aportar nuevas perspectivas y soluciones creativas para abordar los complejos desafíos planteados en los ODS. Adopta la innovación como medio para mejorar la eficacia y la escalabilidad de tus iniciativas.</a:t>
            </a:r>
            <a:endParaRPr sz="2199">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199"/>
              <a:buFont typeface="Arial"/>
              <a:buNone/>
            </a:pPr>
            <a:r>
              <a:t/>
            </a:r>
            <a:endParaRPr b="1" sz="2199">
              <a:latin typeface="Playfair Display"/>
              <a:ea typeface="Playfair Display"/>
              <a:cs typeface="Playfair Display"/>
              <a:sym typeface="Playfair Display"/>
            </a:endParaRPr>
          </a:p>
        </p:txBody>
      </p:sp>
      <p:sp>
        <p:nvSpPr>
          <p:cNvPr id="414" name="Google Shape;414;p26"/>
          <p:cNvSpPr txBox="1"/>
          <p:nvPr/>
        </p:nvSpPr>
        <p:spPr>
          <a:xfrm>
            <a:off x="2269300" y="2151550"/>
            <a:ext cx="4093500" cy="66693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199"/>
              <a:buFont typeface="Arial"/>
              <a:buNone/>
            </a:pPr>
            <a:r>
              <a:rPr b="1" lang="en-US" sz="2199">
                <a:latin typeface="Playfair Display"/>
                <a:ea typeface="Playfair Display"/>
                <a:cs typeface="Playfair Display"/>
                <a:sym typeface="Playfair Display"/>
              </a:rPr>
              <a:t>Implica a las partes interesadas: </a:t>
            </a:r>
            <a:r>
              <a:rPr lang="en-US" sz="2199">
                <a:latin typeface="Playfair Display"/>
                <a:ea typeface="Playfair Display"/>
                <a:cs typeface="Playfair Display"/>
                <a:sym typeface="Playfair Display"/>
              </a:rPr>
              <a:t>Implica a las principales partes interesadas, incluidos los miembros de la comunidad, los clientes y los socios, en el proceso de toma de decisiones. Los enfoques colaborativos garantizan que las iniciativas sean más integradoras, sostenibles y acordes con las verdaderas necesidades de la comunidad.</a:t>
            </a:r>
            <a:endParaRPr b="0" i="0" sz="1400" u="none" cap="none" strike="noStrike">
              <a:solidFill>
                <a:srgbClr val="000000"/>
              </a:solidFill>
              <a:latin typeface="Arial"/>
              <a:ea typeface="Arial"/>
              <a:cs typeface="Arial"/>
              <a:sym typeface="Arial"/>
            </a:endParaRPr>
          </a:p>
        </p:txBody>
      </p:sp>
      <p:sp>
        <p:nvSpPr>
          <p:cNvPr id="415" name="Google Shape;415;p26"/>
          <p:cNvSpPr txBox="1"/>
          <p:nvPr/>
        </p:nvSpPr>
        <p:spPr>
          <a:xfrm rot="-5400000">
            <a:off x="-1574250" y="4737150"/>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2.2 </a:t>
            </a:r>
            <a:r>
              <a:rPr lang="en-US" sz="2200">
                <a:solidFill>
                  <a:srgbClr val="0F9249"/>
                </a:solidFill>
                <a:latin typeface="Playfair Display"/>
                <a:ea typeface="Playfair Display"/>
                <a:cs typeface="Playfair Display"/>
                <a:sym typeface="Playfair Display"/>
              </a:rPr>
              <a:t>¿Cómo deben abordar los ODS los emprendedores sociales?</a:t>
            </a:r>
            <a:endParaRPr b="0" i="0" sz="2200" u="none" cap="none" strike="noStrike">
              <a:solidFill>
                <a:srgbClr val="0F924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7"/>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21" name="Google Shape;421;p27"/>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22" name="Google Shape;422;p27"/>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23" name="Google Shape;423;p27"/>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24" name="Google Shape;424;p27"/>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25" name="Google Shape;425;p2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sp>
        <p:nvSpPr>
          <p:cNvPr id="426" name="Google Shape;426;p27"/>
          <p:cNvSpPr txBox="1"/>
          <p:nvPr/>
        </p:nvSpPr>
        <p:spPr>
          <a:xfrm>
            <a:off x="2241000" y="946900"/>
            <a:ext cx="15138900" cy="49953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2400"/>
              <a:buFont typeface="Arial"/>
              <a:buNone/>
            </a:pPr>
            <a:r>
              <a:rPr b="1" lang="en-US" sz="2400">
                <a:solidFill>
                  <a:srgbClr val="0F9249"/>
                </a:solidFill>
                <a:latin typeface="Playfair Display"/>
                <a:ea typeface="Playfair Display"/>
                <a:cs typeface="Playfair Display"/>
                <a:sym typeface="Playfair Display"/>
              </a:rPr>
              <a:t>En definitiva</a:t>
            </a:r>
            <a:r>
              <a:rPr b="0" i="0" lang="en-US" sz="2199" u="none" cap="none" strike="noStrike">
                <a:solidFill>
                  <a:srgbClr val="000000"/>
                </a:solidFill>
                <a:latin typeface="Playfair Display"/>
                <a:ea typeface="Playfair Display"/>
                <a:cs typeface="Playfair Display"/>
                <a:sym typeface="Playfair Display"/>
              </a:rPr>
              <a:t>, </a:t>
            </a:r>
            <a:r>
              <a:rPr lang="en-US" sz="2199">
                <a:latin typeface="Playfair Display"/>
                <a:ea typeface="Playfair Display"/>
                <a:cs typeface="Playfair Display"/>
                <a:sym typeface="Playfair Display"/>
              </a:rPr>
              <a:t>responder al </a:t>
            </a:r>
            <a:r>
              <a:rPr b="0" i="0" lang="en-US" sz="2199" u="none" cap="none" strike="noStrike">
                <a:solidFill>
                  <a:srgbClr val="000000"/>
                </a:solidFill>
                <a:latin typeface="Playfair Display"/>
                <a:ea typeface="Playfair Display"/>
                <a:cs typeface="Playfair Display"/>
                <a:sym typeface="Playfair Display"/>
              </a:rPr>
              <a:t> </a:t>
            </a:r>
            <a:r>
              <a:rPr lang="en-US" sz="2199">
                <a:latin typeface="Playfair Display"/>
                <a:ea typeface="Playfair Display"/>
                <a:cs typeface="Playfair Display"/>
                <a:sym typeface="Playfair Display"/>
              </a:rPr>
              <a:t>“</a:t>
            </a:r>
            <a:r>
              <a:rPr b="1" lang="en-US" sz="2400">
                <a:solidFill>
                  <a:srgbClr val="0F9249"/>
                </a:solidFill>
                <a:latin typeface="Playfair Display"/>
                <a:ea typeface="Playfair Display"/>
                <a:cs typeface="Playfair Display"/>
                <a:sym typeface="Playfair Display"/>
              </a:rPr>
              <a:t>Cómo</a:t>
            </a:r>
            <a:r>
              <a:rPr lang="en-US" sz="2199">
                <a:latin typeface="Playfair Display"/>
                <a:ea typeface="Playfair Display"/>
                <a:cs typeface="Playfair Display"/>
                <a:sym typeface="Playfair Display"/>
              </a:rPr>
              <a:t>”</a:t>
            </a:r>
            <a:r>
              <a:rPr b="0" i="0" lang="en-US" sz="2199" u="none" cap="none" strike="noStrike">
                <a:solidFill>
                  <a:srgbClr val="000000"/>
                </a:solidFill>
                <a:latin typeface="Playfair Display"/>
                <a:ea typeface="Playfair Display"/>
                <a:cs typeface="Playfair Display"/>
                <a:sym typeface="Playfair Display"/>
              </a:rPr>
              <a:t>:</a:t>
            </a:r>
            <a:endParaRPr b="0" i="0" sz="2199" u="none" cap="none" strike="noStrike">
              <a:solidFill>
                <a:srgbClr val="000000"/>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2199"/>
              <a:buFont typeface="Arial"/>
              <a:buNone/>
            </a:pPr>
            <a:r>
              <a:t/>
            </a:r>
            <a:endParaRPr b="0" i="0"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lang="en-US" sz="2199">
                <a:latin typeface="Playfair Display"/>
                <a:ea typeface="Playfair Display"/>
                <a:cs typeface="Playfair Display"/>
                <a:sym typeface="Playfair Display"/>
              </a:rPr>
              <a:t>Teniendo en cuenta que los retos que abordan los ODS </a:t>
            </a:r>
            <a:r>
              <a:rPr b="1" lang="en-US" sz="2199">
                <a:latin typeface="Playfair Display"/>
                <a:ea typeface="Playfair Display"/>
                <a:cs typeface="Playfair Display"/>
                <a:sym typeface="Playfair Display"/>
              </a:rPr>
              <a:t>están integrados y deben perseguirse de forma combinada</a:t>
            </a:r>
            <a:r>
              <a:rPr lang="en-US" sz="2199">
                <a:latin typeface="Playfair Display"/>
                <a:ea typeface="Playfair Display"/>
                <a:cs typeface="Playfair Display"/>
                <a:sym typeface="Playfair Display"/>
              </a:rPr>
              <a:t>, en lugar de uno a uno. En consecuencia, los ODS no pueden ordenarse por prioridad, todos son igual de importantes y funcionan en armonía con los demás.</a:t>
            </a:r>
            <a:endParaRPr b="0" i="0"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lang="en-US" sz="2199">
                <a:latin typeface="Playfair Display"/>
                <a:ea typeface="Playfair Display"/>
                <a:cs typeface="Playfair Display"/>
                <a:sym typeface="Playfair Display"/>
              </a:rPr>
              <a:t>Cada uno de los Objetivos debe analizarse y perseguirse teniendo plenamente en cuenta las tres dimensiones del desarrollo sostenible: </a:t>
            </a:r>
            <a:r>
              <a:rPr b="1" lang="en-US" sz="2199">
                <a:latin typeface="Playfair Display"/>
                <a:ea typeface="Playfair Display"/>
                <a:cs typeface="Playfair Display"/>
                <a:sym typeface="Playfair Display"/>
              </a:rPr>
              <a:t>económica, social y medioambiental.</a:t>
            </a:r>
            <a:endParaRPr b="1" i="0"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lang="en-US" sz="2199">
                <a:latin typeface="Playfair Display"/>
                <a:ea typeface="Playfair Display"/>
                <a:cs typeface="Playfair Display"/>
                <a:sym typeface="Playfair Display"/>
              </a:rPr>
              <a:t>Para cada uno de los 17 Objetivos hay </a:t>
            </a:r>
            <a:r>
              <a:rPr b="1" lang="en-US" sz="2199">
                <a:latin typeface="Playfair Display"/>
                <a:ea typeface="Playfair Display"/>
                <a:cs typeface="Playfair Display"/>
                <a:sym typeface="Playfair Display"/>
              </a:rPr>
              <a:t>muchas acciones positivas que puedes emprender</a:t>
            </a:r>
            <a:r>
              <a:rPr lang="en-US" sz="2199">
                <a:latin typeface="Playfair Display"/>
                <a:ea typeface="Playfair Display"/>
                <a:cs typeface="Playfair Display"/>
                <a:sym typeface="Playfair Display"/>
              </a:rPr>
              <a:t> para lograr un cambio real.</a:t>
            </a:r>
            <a:endParaRPr b="0" i="0"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b="1" lang="en-US" sz="2199">
                <a:latin typeface="Playfair Display"/>
                <a:ea typeface="Playfair Display"/>
                <a:cs typeface="Playfair Display"/>
                <a:sym typeface="Playfair Display"/>
              </a:rPr>
              <a:t>Identificar lo que se necesita y</a:t>
            </a:r>
            <a:r>
              <a:rPr lang="en-US" sz="2199">
                <a:latin typeface="Playfair Display"/>
                <a:ea typeface="Playfair Display"/>
                <a:cs typeface="Playfair Display"/>
                <a:sym typeface="Playfair Display"/>
              </a:rPr>
              <a:t> trazar vías a largo plazo para lograr un desarrollo sostenible</a:t>
            </a:r>
            <a:endParaRPr b="0" i="0" sz="2199" u="none" cap="none" strike="noStrike">
              <a:solidFill>
                <a:srgbClr val="000000"/>
              </a:solidFill>
              <a:latin typeface="Playfair Display"/>
              <a:ea typeface="Playfair Display"/>
              <a:cs typeface="Playfair Display"/>
              <a:sym typeface="Playfair Display"/>
            </a:endParaRPr>
          </a:p>
        </p:txBody>
      </p:sp>
      <p:sp>
        <p:nvSpPr>
          <p:cNvPr id="427" name="Google Shape;427;p27"/>
          <p:cNvSpPr txBox="1"/>
          <p:nvPr/>
        </p:nvSpPr>
        <p:spPr>
          <a:xfrm rot="-5400000">
            <a:off x="-1574250" y="4737150"/>
            <a:ext cx="5671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00"/>
              <a:buFont typeface="Arial"/>
              <a:buNone/>
            </a:pPr>
            <a:r>
              <a:rPr b="0" i="0" lang="en-US" sz="2200" u="none" cap="none" strike="noStrike">
                <a:solidFill>
                  <a:srgbClr val="0F9249"/>
                </a:solidFill>
                <a:latin typeface="Playfair Display"/>
                <a:ea typeface="Playfair Display"/>
                <a:cs typeface="Playfair Display"/>
                <a:sym typeface="Playfair Display"/>
              </a:rPr>
              <a:t>2.2 </a:t>
            </a:r>
            <a:r>
              <a:rPr lang="en-US" sz="2200">
                <a:solidFill>
                  <a:srgbClr val="0F9249"/>
                </a:solidFill>
                <a:latin typeface="Playfair Display"/>
                <a:ea typeface="Playfair Display"/>
                <a:cs typeface="Playfair Display"/>
                <a:sym typeface="Playfair Display"/>
              </a:rPr>
              <a:t>¿Cómo deben abordar los ODS los emprendedores sociales?</a:t>
            </a:r>
            <a:endParaRPr b="0" i="0" sz="2200" u="none" cap="none" strike="noStrike">
              <a:solidFill>
                <a:srgbClr val="0F9249"/>
              </a:solidFill>
              <a:latin typeface="Arial"/>
              <a:ea typeface="Arial"/>
              <a:cs typeface="Arial"/>
              <a:sym typeface="Arial"/>
            </a:endParaRPr>
          </a:p>
        </p:txBody>
      </p:sp>
      <p:sp>
        <p:nvSpPr>
          <p:cNvPr id="428" name="Google Shape;428;p27"/>
          <p:cNvSpPr txBox="1"/>
          <p:nvPr/>
        </p:nvSpPr>
        <p:spPr>
          <a:xfrm>
            <a:off x="3218800" y="6489600"/>
            <a:ext cx="10573500" cy="20649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En resumen, adoptar </a:t>
            </a:r>
            <a:r>
              <a:rPr b="1" lang="en-US" sz="2199">
                <a:solidFill>
                  <a:schemeClr val="dk1"/>
                </a:solidFill>
                <a:latin typeface="Playfair Display"/>
                <a:ea typeface="Playfair Display"/>
                <a:cs typeface="Playfair Display"/>
                <a:sym typeface="Playfair Display"/>
              </a:rPr>
              <a:t>la planificación basada en objetivos </a:t>
            </a:r>
            <a:r>
              <a:rPr lang="en-US" sz="2199">
                <a:solidFill>
                  <a:schemeClr val="dk1"/>
                </a:solidFill>
                <a:latin typeface="Playfair Display"/>
                <a:ea typeface="Playfair Display"/>
                <a:cs typeface="Playfair Display"/>
                <a:sym typeface="Playfair Display"/>
              </a:rPr>
              <a:t>en el contexto de los ODS </a:t>
            </a:r>
            <a:r>
              <a:rPr b="1" lang="en-US" sz="2199">
                <a:solidFill>
                  <a:schemeClr val="dk1"/>
                </a:solidFill>
                <a:latin typeface="Playfair Display"/>
                <a:ea typeface="Playfair Display"/>
                <a:cs typeface="Playfair Display"/>
                <a:sym typeface="Playfair Display"/>
              </a:rPr>
              <a:t>capacita a las personas y a las organizaciones</a:t>
            </a:r>
            <a:r>
              <a:rPr lang="en-US" sz="2199">
                <a:solidFill>
                  <a:schemeClr val="dk1"/>
                </a:solidFill>
                <a:latin typeface="Playfair Display"/>
                <a:ea typeface="Playfair Display"/>
                <a:cs typeface="Playfair Display"/>
                <a:sym typeface="Playfair Display"/>
              </a:rPr>
              <a:t>, especialmente a los emprendedores sociales, para contribuir de forma significativa a un mundo más sostenible y equitativo.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0"/>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3">
              <a:alphaModFix/>
            </a:blip>
            <a:stretch>
              <a:fillRect b="0" l="0" r="0" t="0"/>
            </a:stretch>
          </a:blipFill>
          <a:ln>
            <a:noFill/>
          </a:ln>
        </p:spPr>
      </p:sp>
      <p:sp>
        <p:nvSpPr>
          <p:cNvPr id="434" name="Google Shape;434;p3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4">
              <a:alphaModFix/>
            </a:blip>
            <a:stretch>
              <a:fillRect b="-160167" l="-14263" r="-3277" t="-161026"/>
            </a:stretch>
          </a:blipFill>
          <a:ln>
            <a:noFill/>
          </a:ln>
        </p:spPr>
      </p:sp>
      <p:sp>
        <p:nvSpPr>
          <p:cNvPr id="435" name="Google Shape;435;p30"/>
          <p:cNvSpPr/>
          <p:nvPr/>
        </p:nvSpPr>
        <p:spPr>
          <a:xfrm>
            <a:off x="-144767" y="-175240"/>
            <a:ext cx="4294383" cy="4114800"/>
          </a:xfrm>
          <a:custGeom>
            <a:rect b="b" l="l" r="r" t="t"/>
            <a:pathLst>
              <a:path extrusionOk="0" h="4114800" w="4294383">
                <a:moveTo>
                  <a:pt x="0" y="0"/>
                </a:moveTo>
                <a:lnTo>
                  <a:pt x="4294383" y="0"/>
                </a:lnTo>
                <a:lnTo>
                  <a:pt x="4294383" y="4114800"/>
                </a:lnTo>
                <a:lnTo>
                  <a:pt x="0" y="4114800"/>
                </a:lnTo>
                <a:lnTo>
                  <a:pt x="0" y="0"/>
                </a:lnTo>
                <a:close/>
              </a:path>
            </a:pathLst>
          </a:custGeom>
          <a:blipFill rotWithShape="1">
            <a:blip r:embed="rId5">
              <a:alphaModFix/>
            </a:blip>
            <a:stretch>
              <a:fillRect b="0" l="0" r="0" t="0"/>
            </a:stretch>
          </a:blipFill>
          <a:ln>
            <a:noFill/>
          </a:ln>
        </p:spPr>
      </p:sp>
      <p:sp>
        <p:nvSpPr>
          <p:cNvPr id="436" name="Google Shape;436;p30"/>
          <p:cNvSpPr/>
          <p:nvPr/>
        </p:nvSpPr>
        <p:spPr>
          <a:xfrm>
            <a:off x="16067003" y="8229600"/>
            <a:ext cx="3486358" cy="4114800"/>
          </a:xfrm>
          <a:custGeom>
            <a:rect b="b" l="l" r="r" t="t"/>
            <a:pathLst>
              <a:path extrusionOk="0" h="4114800" w="3486358">
                <a:moveTo>
                  <a:pt x="0" y="0"/>
                </a:moveTo>
                <a:lnTo>
                  <a:pt x="3486357" y="0"/>
                </a:lnTo>
                <a:lnTo>
                  <a:pt x="3486357" y="4114800"/>
                </a:lnTo>
                <a:lnTo>
                  <a:pt x="0" y="4114800"/>
                </a:lnTo>
                <a:lnTo>
                  <a:pt x="0" y="0"/>
                </a:lnTo>
                <a:close/>
              </a:path>
            </a:pathLst>
          </a:custGeom>
          <a:blipFill rotWithShape="1">
            <a:blip r:embed="rId6">
              <a:alphaModFix/>
            </a:blip>
            <a:stretch>
              <a:fillRect b="0" l="0" r="0" t="0"/>
            </a:stretch>
          </a:blipFill>
          <a:ln>
            <a:noFill/>
          </a:ln>
        </p:spPr>
      </p:sp>
      <p:sp>
        <p:nvSpPr>
          <p:cNvPr id="437" name="Google Shape;437;p30"/>
          <p:cNvSpPr txBox="1"/>
          <p:nvPr/>
        </p:nvSpPr>
        <p:spPr>
          <a:xfrm>
            <a:off x="7307689" y="3866762"/>
            <a:ext cx="17676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438" name="Google Shape;438;p30"/>
          <p:cNvSpPr txBox="1"/>
          <p:nvPr/>
        </p:nvSpPr>
        <p:spPr>
          <a:xfrm>
            <a:off x="9075335" y="4155688"/>
            <a:ext cx="7517400" cy="20316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lang="en-US" sz="5499">
                <a:latin typeface="Prata"/>
                <a:ea typeface="Prata"/>
                <a:cs typeface="Prata"/>
                <a:sym typeface="Prata"/>
              </a:rPr>
              <a:t>Has llegado al final del módulo</a:t>
            </a:r>
            <a:r>
              <a:rPr b="0" i="0" lang="en-US" sz="5499" u="none" cap="none" strike="noStrike">
                <a:solidFill>
                  <a:srgbClr val="000000"/>
                </a:solidFill>
                <a:latin typeface="Prata"/>
                <a:ea typeface="Prata"/>
                <a:cs typeface="Prata"/>
                <a:sym typeface="Prata"/>
              </a:rPr>
              <a:t> 1!</a:t>
            </a:r>
            <a:endParaRPr b="0" i="0" sz="1400" u="none" cap="none" strike="noStrike">
              <a:solidFill>
                <a:srgbClr val="000000"/>
              </a:solidFill>
              <a:latin typeface="Arial"/>
              <a:ea typeface="Arial"/>
              <a:cs typeface="Arial"/>
              <a:sym typeface="Arial"/>
            </a:endParaRPr>
          </a:p>
        </p:txBody>
      </p:sp>
      <p:sp>
        <p:nvSpPr>
          <p:cNvPr id="439" name="Google Shape;439;p30"/>
          <p:cNvSpPr txBox="1"/>
          <p:nvPr/>
        </p:nvSpPr>
        <p:spPr>
          <a:xfrm>
            <a:off x="9075323" y="6202300"/>
            <a:ext cx="4294500" cy="14619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2499">
                <a:latin typeface="Prata"/>
                <a:ea typeface="Prata"/>
                <a:cs typeface="Prata"/>
                <a:sym typeface="Prata"/>
              </a:rPr>
              <a:t>Ahora es el momento de hacer algunos ejercicios de autoevaluación.</a:t>
            </a:r>
            <a:endParaRPr b="0" i="0" sz="1400" u="none" cap="none" strike="noStrike">
              <a:solidFill>
                <a:srgbClr val="000000"/>
              </a:solidFill>
              <a:latin typeface="Arial"/>
              <a:ea typeface="Arial"/>
              <a:cs typeface="Arial"/>
              <a:sym typeface="Arial"/>
            </a:endParaRPr>
          </a:p>
        </p:txBody>
      </p:sp>
      <p:grpSp>
        <p:nvGrpSpPr>
          <p:cNvPr id="440" name="Google Shape;440;p30"/>
          <p:cNvGrpSpPr/>
          <p:nvPr/>
        </p:nvGrpSpPr>
        <p:grpSpPr>
          <a:xfrm>
            <a:off x="2304762" y="2763810"/>
            <a:ext cx="4368485" cy="5891134"/>
            <a:chOff x="0" y="0"/>
            <a:chExt cx="5824647" cy="7854846"/>
          </a:xfrm>
        </p:grpSpPr>
        <p:sp>
          <p:nvSpPr>
            <p:cNvPr id="441" name="Google Shape;441;p30"/>
            <p:cNvSpPr/>
            <p:nvPr/>
          </p:nvSpPr>
          <p:spPr>
            <a:xfrm>
              <a:off x="0" y="0"/>
              <a:ext cx="5344674" cy="7355562"/>
            </a:xfrm>
            <a:custGeom>
              <a:rect b="b" l="l" r="r" t="t"/>
              <a:pathLst>
                <a:path extrusionOk="0" h="7355562" w="5344674">
                  <a:moveTo>
                    <a:pt x="0" y="0"/>
                  </a:moveTo>
                  <a:lnTo>
                    <a:pt x="5344674" y="0"/>
                  </a:lnTo>
                  <a:lnTo>
                    <a:pt x="5344674" y="7355562"/>
                  </a:lnTo>
                  <a:lnTo>
                    <a:pt x="0" y="7355562"/>
                  </a:lnTo>
                  <a:lnTo>
                    <a:pt x="0" y="0"/>
                  </a:lnTo>
                  <a:close/>
                </a:path>
              </a:pathLst>
            </a:custGeom>
            <a:blipFill rotWithShape="1">
              <a:blip r:embed="rId7">
                <a:alphaModFix/>
              </a:blip>
              <a:stretch>
                <a:fillRect b="-13795" l="0" r="-99652" t="-31266"/>
              </a:stretch>
            </a:blipFill>
            <a:ln>
              <a:noFill/>
            </a:ln>
          </p:spPr>
        </p:sp>
        <p:sp>
          <p:nvSpPr>
            <p:cNvPr id="442" name="Google Shape;442;p30"/>
            <p:cNvSpPr/>
            <p:nvPr/>
          </p:nvSpPr>
          <p:spPr>
            <a:xfrm>
              <a:off x="551852" y="492852"/>
              <a:ext cx="5272795" cy="7361994"/>
            </a:xfrm>
            <a:custGeom>
              <a:rect b="b" l="l" r="r" t="t"/>
              <a:pathLst>
                <a:path extrusionOk="0" h="1068892" w="765560">
                  <a:moveTo>
                    <a:pt x="0" y="0"/>
                  </a:moveTo>
                  <a:lnTo>
                    <a:pt x="765560" y="0"/>
                  </a:lnTo>
                  <a:lnTo>
                    <a:pt x="765560" y="1068892"/>
                  </a:lnTo>
                  <a:lnTo>
                    <a:pt x="0" y="1068892"/>
                  </a:lnTo>
                  <a:close/>
                </a:path>
              </a:pathLst>
            </a:custGeom>
            <a:blipFill rotWithShape="1">
              <a:blip r:embed="rId8">
                <a:alphaModFix/>
              </a:blip>
              <a:stretch>
                <a:fillRect b="0" l="-6107" r="-6107" t="0"/>
              </a:stretch>
            </a:blipFill>
            <a:ln>
              <a:noFill/>
            </a:ln>
          </p:spPr>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48" name="Google Shape;448;p34"/>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49" name="Google Shape;449;p3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50" name="Google Shape;450;p3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51" name="Google Shape;451;p3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52" name="Google Shape;452;p3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sp>
        <p:nvSpPr>
          <p:cNvPr id="453" name="Google Shape;453;p34"/>
          <p:cNvSpPr/>
          <p:nvPr/>
        </p:nvSpPr>
        <p:spPr>
          <a:xfrm>
            <a:off x="1508725" y="9068237"/>
            <a:ext cx="2851522" cy="1754929"/>
          </a:xfrm>
          <a:custGeom>
            <a:rect b="b" l="l" r="r" t="t"/>
            <a:pathLst>
              <a:path extrusionOk="0" h="3052051" w="4812695">
                <a:moveTo>
                  <a:pt x="0" y="0"/>
                </a:moveTo>
                <a:lnTo>
                  <a:pt x="4812695" y="0"/>
                </a:lnTo>
                <a:lnTo>
                  <a:pt x="4812695" y="3052051"/>
                </a:lnTo>
                <a:lnTo>
                  <a:pt x="0" y="3052051"/>
                </a:lnTo>
                <a:lnTo>
                  <a:pt x="0" y="0"/>
                </a:lnTo>
                <a:close/>
              </a:path>
            </a:pathLst>
          </a:custGeom>
          <a:blipFill rotWithShape="1">
            <a:blip r:embed="rId9">
              <a:alphaModFix/>
            </a:blip>
            <a:stretch>
              <a:fillRect b="0" l="0" r="0" t="0"/>
            </a:stretch>
          </a:blipFill>
          <a:ln>
            <a:noFill/>
          </a:ln>
        </p:spPr>
      </p:sp>
      <p:sp>
        <p:nvSpPr>
          <p:cNvPr id="454" name="Google Shape;454;p34"/>
          <p:cNvSpPr txBox="1"/>
          <p:nvPr/>
        </p:nvSpPr>
        <p:spPr>
          <a:xfrm>
            <a:off x="2611075" y="782150"/>
            <a:ext cx="6204300" cy="12468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3000"/>
              <a:buFont typeface="Arial"/>
              <a:buNone/>
            </a:pPr>
            <a:r>
              <a:rPr b="1" lang="en-US" sz="3000">
                <a:solidFill>
                  <a:srgbClr val="B45F06"/>
                </a:solidFill>
                <a:latin typeface="Playfair Display"/>
                <a:ea typeface="Playfair Display"/>
                <a:cs typeface="Playfair Display"/>
                <a:sym typeface="Playfair Display"/>
              </a:rPr>
              <a:t>Ejercicio - Solución innovadora</a:t>
            </a:r>
            <a:r>
              <a:rPr b="1" i="0" lang="en-US" sz="3000" u="none" cap="none" strike="noStrike">
                <a:solidFill>
                  <a:srgbClr val="B45F06"/>
                </a:solidFill>
                <a:latin typeface="Playfair Display"/>
                <a:ea typeface="Playfair Display"/>
                <a:cs typeface="Playfair Display"/>
                <a:sym typeface="Playfair Display"/>
              </a:rPr>
              <a:t> Roadmap</a:t>
            </a:r>
            <a:endParaRPr b="1" i="0" sz="3000" u="none" cap="none" strike="noStrike">
              <a:solidFill>
                <a:srgbClr val="B45F06"/>
              </a:solidFill>
              <a:latin typeface="Arial"/>
              <a:ea typeface="Arial"/>
              <a:cs typeface="Arial"/>
              <a:sym typeface="Arial"/>
            </a:endParaRPr>
          </a:p>
        </p:txBody>
      </p:sp>
      <p:graphicFrame>
        <p:nvGraphicFramePr>
          <p:cNvPr id="455" name="Google Shape;455;p34"/>
          <p:cNvGraphicFramePr/>
          <p:nvPr/>
        </p:nvGraphicFramePr>
        <p:xfrm>
          <a:off x="2611075" y="1270300"/>
          <a:ext cx="3000000" cy="3000000"/>
        </p:xfrm>
        <a:graphic>
          <a:graphicData uri="http://schemas.openxmlformats.org/drawingml/2006/table">
            <a:tbl>
              <a:tblPr>
                <a:noFill/>
                <a:tableStyleId>{5515BD36-1C36-4C46-A264-26515566AE5D}</a:tableStyleId>
              </a:tblPr>
              <a:tblGrid>
                <a:gridCol w="12462300"/>
              </a:tblGrid>
              <a:tr h="758650">
                <a:tc>
                  <a:txBody>
                    <a:bodyPr/>
                    <a:lstStyle/>
                    <a:p>
                      <a:pPr indent="0" lvl="0" marL="0" marR="0" rtl="0" algn="l">
                        <a:lnSpc>
                          <a:spcPct val="170031"/>
                        </a:lnSpc>
                        <a:spcBef>
                          <a:spcPts val="0"/>
                        </a:spcBef>
                        <a:spcAft>
                          <a:spcPts val="0"/>
                        </a:spcAft>
                        <a:buClr>
                          <a:schemeClr val="dk1"/>
                        </a:buClr>
                        <a:buSzPts val="1100"/>
                        <a:buFont typeface="Arial"/>
                        <a:buNone/>
                      </a:pPr>
                      <a:r>
                        <a:rPr b="1" lang="en-US" sz="2199">
                          <a:solidFill>
                            <a:schemeClr val="lt1"/>
                          </a:solidFill>
                          <a:latin typeface="Playfair Display"/>
                          <a:ea typeface="Playfair Display"/>
                          <a:cs typeface="Playfair Display"/>
                          <a:sym typeface="Playfair Display"/>
                        </a:rPr>
                        <a:t>En primer lugar, define el problema que abordas:</a:t>
                      </a:r>
                      <a:endParaRPr b="1" sz="1400" u="none" cap="none" strike="noStrike">
                        <a:solidFill>
                          <a:schemeClr val="lt1"/>
                        </a:solidFil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solidFill>
                      <a:srgbClr val="E69138"/>
                    </a:solidFill>
                  </a:tcPr>
                </a:tc>
              </a:tr>
              <a:tr h="745000">
                <a:tc>
                  <a:txBody>
                    <a:bodyPr/>
                    <a:lstStyle/>
                    <a:p>
                      <a:pPr indent="0" lvl="0" marL="0" marR="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¿Cuál es el objetivo global al que te diriges?</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59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¿Cuál es el problema concreto que quieres resolver?</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391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¿Dónde está ocurriendo este problema? (continente, país, región, etc.)</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088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¿Quiénes son las personas afectadas por el problema? (grupo al que se dirige)</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6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chemeClr val="dk1"/>
                        </a:buClr>
                        <a:buSzPts val="1100"/>
                        <a:buFont typeface="Arial"/>
                        <a:buNone/>
                      </a:pPr>
                      <a:r>
                        <a:rPr lang="en-US" sz="2199">
                          <a:solidFill>
                            <a:schemeClr val="dk1"/>
                          </a:solidFill>
                          <a:latin typeface="Playfair Display"/>
                          <a:ea typeface="Playfair Display"/>
                          <a:cs typeface="Playfair Display"/>
                          <a:sym typeface="Playfair Display"/>
                        </a:rPr>
                        <a:t>¿Cuál es la solución que les ofreces? (producto o servicio creado)</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795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bl>
          </a:graphicData>
        </a:graphic>
      </p:graphicFrame>
      <p:sp>
        <p:nvSpPr>
          <p:cNvPr id="456" name="Google Shape;456;p34"/>
          <p:cNvSpPr txBox="1"/>
          <p:nvPr/>
        </p:nvSpPr>
        <p:spPr>
          <a:xfrm rot="-5400000">
            <a:off x="-2226425" y="3970675"/>
            <a:ext cx="6812100" cy="3693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chemeClr val="dk1"/>
              </a:buClr>
              <a:buSzPts val="1100"/>
              <a:buFont typeface="Arial"/>
              <a:buNone/>
            </a:pPr>
            <a:r>
              <a:rPr lang="en-US" sz="2400">
                <a:solidFill>
                  <a:srgbClr val="B45F06"/>
                </a:solidFill>
                <a:latin typeface="Playfair Display"/>
                <a:ea typeface="Playfair Display"/>
                <a:cs typeface="Playfair Display"/>
                <a:sym typeface="Playfair Display"/>
              </a:rPr>
              <a:t>Ejercicio - Hoja de ruta de la solución innovadora</a:t>
            </a:r>
            <a:endParaRPr b="0" i="0" sz="2200" u="none" cap="none" strike="noStrike">
              <a:solidFill>
                <a:srgbClr val="B45F06"/>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18" name="Google Shape;118;p3"/>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sp>
        <p:nvSpPr>
          <p:cNvPr id="119" name="Google Shape;119;p3"/>
          <p:cNvSpPr txBox="1"/>
          <p:nvPr/>
        </p:nvSpPr>
        <p:spPr>
          <a:xfrm>
            <a:off x="2320426" y="1720850"/>
            <a:ext cx="79110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lang="en-US" sz="3399">
                <a:latin typeface="Prata"/>
                <a:ea typeface="Prata"/>
                <a:cs typeface="Prata"/>
                <a:sym typeface="Prata"/>
              </a:rPr>
              <a:t>Jóvenes emprendedores sostenibles</a:t>
            </a:r>
            <a:endParaRPr b="0" i="0" sz="1400" u="none" cap="none" strike="noStrike">
              <a:solidFill>
                <a:srgbClr val="000000"/>
              </a:solidFill>
              <a:latin typeface="Arial"/>
              <a:ea typeface="Arial"/>
              <a:cs typeface="Arial"/>
              <a:sym typeface="Arial"/>
            </a:endParaRPr>
          </a:p>
        </p:txBody>
      </p:sp>
      <p:sp>
        <p:nvSpPr>
          <p:cNvPr id="120" name="Google Shape;120;p3"/>
          <p:cNvSpPr txBox="1"/>
          <p:nvPr/>
        </p:nvSpPr>
        <p:spPr>
          <a:xfrm>
            <a:off x="1028700" y="933450"/>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lang="en-US" sz="5000">
                <a:latin typeface="Prata"/>
                <a:ea typeface="Prata"/>
                <a:cs typeface="Prata"/>
                <a:sym typeface="Prata"/>
              </a:rPr>
              <a:t>MÓDULOS SUSE</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3438828" y="2950996"/>
            <a:ext cx="70974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b="1" lang="en-US" sz="3399">
                <a:solidFill>
                  <a:srgbClr val="0F9249"/>
                </a:solidFill>
                <a:latin typeface="Playfair Display"/>
                <a:ea typeface="Playfair Display"/>
                <a:cs typeface="Playfair Display"/>
                <a:sym typeface="Playfair Display"/>
              </a:rPr>
              <a:t>Introducción a los ODS</a:t>
            </a:r>
            <a:endParaRPr b="1" i="0" sz="1400" u="none" cap="none" strike="noStrike">
              <a:solidFill>
                <a:srgbClr val="0F9249"/>
              </a:solidFill>
              <a:latin typeface="Arial"/>
              <a:ea typeface="Arial"/>
              <a:cs typeface="Arial"/>
              <a:sym typeface="Arial"/>
            </a:endParaRPr>
          </a:p>
        </p:txBody>
      </p:sp>
      <p:sp>
        <p:nvSpPr>
          <p:cNvPr id="122" name="Google Shape;122;p3"/>
          <p:cNvSpPr txBox="1"/>
          <p:nvPr/>
        </p:nvSpPr>
        <p:spPr>
          <a:xfrm>
            <a:off x="1399874" y="2469575"/>
            <a:ext cx="16713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1229701" y="3987225"/>
            <a:ext cx="2054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02</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1421229" y="5562028"/>
            <a:ext cx="16713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03</a:t>
            </a:r>
            <a:endParaRPr b="0" i="0" sz="1400" u="none" cap="none" strike="noStrike">
              <a:solidFill>
                <a:srgbClr val="000000"/>
              </a:solidFill>
              <a:latin typeface="Arial"/>
              <a:ea typeface="Arial"/>
              <a:cs typeface="Arial"/>
              <a:sym typeface="Arial"/>
            </a:endParaRPr>
          </a:p>
        </p:txBody>
      </p:sp>
      <p:sp>
        <p:nvSpPr>
          <p:cNvPr id="125" name="Google Shape;125;p3"/>
          <p:cNvSpPr txBox="1"/>
          <p:nvPr/>
        </p:nvSpPr>
        <p:spPr>
          <a:xfrm>
            <a:off x="1247474" y="7022525"/>
            <a:ext cx="2054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04</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3438825" y="4563100"/>
            <a:ext cx="11584500" cy="12558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lang="en-US" sz="3399">
                <a:latin typeface="Playfair Display"/>
                <a:ea typeface="Playfair Display"/>
                <a:cs typeface="Playfair Display"/>
                <a:sym typeface="Playfair Display"/>
              </a:rPr>
              <a:t>Social Business Model Canvas y fijación de precios</a:t>
            </a:r>
            <a:endParaRPr sz="3399">
              <a:latin typeface="Playfair Display"/>
              <a:ea typeface="Playfair Display"/>
              <a:cs typeface="Playfair Display"/>
              <a:sym typeface="Playfair Display"/>
            </a:endParaRPr>
          </a:p>
          <a:p>
            <a:pPr indent="0" lvl="0" marL="0" marR="0" rtl="0" algn="l">
              <a:lnSpc>
                <a:spcPct val="140011"/>
              </a:lnSpc>
              <a:spcBef>
                <a:spcPts val="0"/>
              </a:spcBef>
              <a:spcAft>
                <a:spcPts val="0"/>
              </a:spcAft>
              <a:buClr>
                <a:srgbClr val="000000"/>
              </a:buClr>
              <a:buSzPts val="3399"/>
              <a:buFont typeface="Arial"/>
              <a:buNone/>
            </a:pPr>
            <a:r>
              <a:t/>
            </a:r>
            <a:endParaRPr sz="3399">
              <a:latin typeface="Playfair Display"/>
              <a:ea typeface="Playfair Display"/>
              <a:cs typeface="Playfair Display"/>
              <a:sym typeface="Playfair Display"/>
            </a:endParaRPr>
          </a:p>
        </p:txBody>
      </p:sp>
      <p:sp>
        <p:nvSpPr>
          <p:cNvPr id="127" name="Google Shape;127;p3"/>
          <p:cNvSpPr txBox="1"/>
          <p:nvPr/>
        </p:nvSpPr>
        <p:spPr>
          <a:xfrm>
            <a:off x="3438828" y="6121146"/>
            <a:ext cx="70974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lang="en-US" sz="3399">
                <a:latin typeface="Playfair Display"/>
                <a:ea typeface="Playfair Display"/>
                <a:cs typeface="Playfair Display"/>
                <a:sym typeface="Playfair Display"/>
              </a:rPr>
              <a:t>Redes y comunicación</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3438828" y="7638796"/>
            <a:ext cx="79110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lang="en-US" sz="3399">
                <a:latin typeface="Playfair Display"/>
                <a:ea typeface="Playfair Display"/>
                <a:cs typeface="Playfair Display"/>
                <a:sym typeface="Playfair Display"/>
              </a:rPr>
              <a:t>Marketing digital y redes sociales</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4"/>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462" name="Google Shape;462;p44"/>
          <p:cNvSpPr/>
          <p:nvPr/>
        </p:nvSpPr>
        <p:spPr>
          <a:xfrm>
            <a:off x="14165705"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463" name="Google Shape;463;p44"/>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464" name="Google Shape;464;p44"/>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465" name="Google Shape;465;p44"/>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466" name="Google Shape;466;p4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graphicFrame>
        <p:nvGraphicFramePr>
          <p:cNvPr id="467" name="Google Shape;467;p44"/>
          <p:cNvGraphicFramePr/>
          <p:nvPr/>
        </p:nvGraphicFramePr>
        <p:xfrm>
          <a:off x="2603388" y="856500"/>
          <a:ext cx="3000000" cy="3000000"/>
        </p:xfrm>
        <a:graphic>
          <a:graphicData uri="http://schemas.openxmlformats.org/drawingml/2006/table">
            <a:tbl>
              <a:tblPr>
                <a:noFill/>
                <a:tableStyleId>{5515BD36-1C36-4C46-A264-26515566AE5D}</a:tableStyleId>
              </a:tblPr>
              <a:tblGrid>
                <a:gridCol w="12462300"/>
              </a:tblGrid>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a:solidFill>
                            <a:schemeClr val="lt1"/>
                          </a:solidFill>
                          <a:latin typeface="Playfair Display"/>
                          <a:ea typeface="Playfair Display"/>
                          <a:cs typeface="Playfair Display"/>
                          <a:sym typeface="Playfair Display"/>
                        </a:rPr>
                        <a:t>Después, necesitas saber quién está trabajando también en el mismo tema y qué se ha hecho ya para abordar el problema. De este modo, podrás </a:t>
                      </a:r>
                      <a:r>
                        <a:rPr b="1" lang="en-US" sz="1800">
                          <a:solidFill>
                            <a:schemeClr val="lt1"/>
                          </a:solidFill>
                          <a:latin typeface="Playfair Display"/>
                          <a:ea typeface="Playfair Display"/>
                          <a:cs typeface="Playfair Display"/>
                          <a:sym typeface="Playfair Display"/>
                        </a:rPr>
                        <a:t>basarte en las ideas de los demás o incluso colaborar con ellos </a:t>
                      </a:r>
                      <a:r>
                        <a:rPr lang="en-US" sz="1800">
                          <a:solidFill>
                            <a:schemeClr val="lt1"/>
                          </a:solidFill>
                          <a:latin typeface="Playfair Display"/>
                          <a:ea typeface="Playfair Display"/>
                          <a:cs typeface="Playfair Display"/>
                          <a:sym typeface="Playfair Display"/>
                        </a:rPr>
                        <a:t>para alcanzar tu objetivo:</a:t>
                      </a:r>
                      <a:endParaRPr sz="1800" u="none" cap="none" strike="noStrike">
                        <a:solidFill>
                          <a:schemeClr val="lt1"/>
                        </a:solidFill>
                      </a:endParaRPr>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solidFill>
                      <a:srgbClr val="E69138"/>
                    </a:solidFill>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a:solidFill>
                            <a:schemeClr val="dk1"/>
                          </a:solidFill>
                          <a:latin typeface="Playfair Display"/>
                          <a:ea typeface="Playfair Display"/>
                          <a:cs typeface="Playfair Display"/>
                          <a:sym typeface="Playfair Display"/>
                        </a:rPr>
                        <a:t>¿Quién está trabajando en el mismo objetivo global?</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59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a:solidFill>
                            <a:schemeClr val="dk1"/>
                          </a:solidFill>
                          <a:latin typeface="Playfair Display"/>
                          <a:ea typeface="Playfair Display"/>
                          <a:cs typeface="Playfair Display"/>
                          <a:sym typeface="Playfair Display"/>
                        </a:rPr>
                        <a:t>¿Quién está trabajando en el mismo problema concreto?</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39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a:solidFill>
                            <a:schemeClr val="dk1"/>
                          </a:solidFill>
                          <a:latin typeface="Playfair Display"/>
                          <a:ea typeface="Playfair Display"/>
                          <a:cs typeface="Playfair Display"/>
                          <a:sym typeface="Playfair Display"/>
                        </a:rPr>
                        <a:t>¿Dónde está ocurriendo este problema? (continente, país, región, etc.)</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088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a:solidFill>
                            <a:schemeClr val="dk1"/>
                          </a:solidFill>
                          <a:latin typeface="Playfair Display"/>
                          <a:ea typeface="Playfair Display"/>
                          <a:cs typeface="Playfair Display"/>
                          <a:sym typeface="Playfair Display"/>
                        </a:rPr>
                        <a:t>¿Quiénes son las personas afectadas por el problema? (grupo al que se dirige)</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8163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619875">
                <a:tc>
                  <a:txBody>
                    <a:bodyPr/>
                    <a:lstStyle/>
                    <a:p>
                      <a:pPr indent="0" lvl="0" marL="0" marR="0" rtl="0" algn="l">
                        <a:lnSpc>
                          <a:spcPct val="170031"/>
                        </a:lnSpc>
                        <a:spcBef>
                          <a:spcPts val="0"/>
                        </a:spcBef>
                        <a:spcAft>
                          <a:spcPts val="0"/>
                        </a:spcAft>
                        <a:buClr>
                          <a:srgbClr val="000000"/>
                        </a:buClr>
                        <a:buSzPts val="1800"/>
                        <a:buFont typeface="Arial"/>
                        <a:buNone/>
                      </a:pPr>
                      <a:r>
                        <a:rPr lang="en-US" sz="1800">
                          <a:solidFill>
                            <a:schemeClr val="dk1"/>
                          </a:solidFill>
                          <a:latin typeface="Playfair Display"/>
                          <a:ea typeface="Playfair Display"/>
                          <a:cs typeface="Playfair Display"/>
                          <a:sym typeface="Playfair Display"/>
                        </a:rPr>
                        <a:t>¿Cuál es la solución que les ofreces? (producto o servicio creado)</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r h="7795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91425" marB="91425" marR="91425" marL="91425">
                    <a:lnL cap="flat" cmpd="sng" w="19050">
                      <a:solidFill>
                        <a:srgbClr val="888888"/>
                      </a:solidFill>
                      <a:prstDash val="solid"/>
                      <a:round/>
                      <a:headEnd len="sm" w="sm" type="none"/>
                      <a:tailEnd len="sm" w="sm" type="none"/>
                    </a:lnL>
                    <a:lnR cap="flat" cmpd="sng" w="19050">
                      <a:solidFill>
                        <a:srgbClr val="888888"/>
                      </a:solidFill>
                      <a:prstDash val="solid"/>
                      <a:round/>
                      <a:headEnd len="sm" w="sm" type="none"/>
                      <a:tailEnd len="sm" w="sm" type="none"/>
                    </a:lnR>
                    <a:lnT cap="flat" cmpd="sng" w="19050">
                      <a:solidFill>
                        <a:srgbClr val="888888"/>
                      </a:solidFill>
                      <a:prstDash val="solid"/>
                      <a:round/>
                      <a:headEnd len="sm" w="sm" type="none"/>
                      <a:tailEnd len="sm" w="sm" type="none"/>
                    </a:lnT>
                    <a:lnB cap="flat" cmpd="sng" w="19050">
                      <a:solidFill>
                        <a:srgbClr val="888888"/>
                      </a:solidFill>
                      <a:prstDash val="solid"/>
                      <a:round/>
                      <a:headEnd len="sm" w="sm" type="none"/>
                      <a:tailEnd len="sm" w="sm" type="none"/>
                    </a:lnB>
                  </a:tcPr>
                </a:tc>
              </a:tr>
            </a:tbl>
          </a:graphicData>
        </a:graphic>
      </p:graphicFrame>
      <p:sp>
        <p:nvSpPr>
          <p:cNvPr id="468" name="Google Shape;468;p44"/>
          <p:cNvSpPr txBox="1"/>
          <p:nvPr/>
        </p:nvSpPr>
        <p:spPr>
          <a:xfrm rot="-5400000">
            <a:off x="-1931375" y="3637525"/>
            <a:ext cx="6850200" cy="9975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lang="en-US" sz="2400">
                <a:solidFill>
                  <a:srgbClr val="B45F06"/>
                </a:solidFill>
                <a:latin typeface="Playfair Display"/>
                <a:ea typeface="Playfair Display"/>
                <a:cs typeface="Playfair Display"/>
                <a:sym typeface="Playfair Display"/>
              </a:rPr>
              <a:t>Ejercicio - Hoja de ruta de la solución innovadora</a:t>
            </a:r>
            <a:endParaRPr sz="2400">
              <a:solidFill>
                <a:srgbClr val="B45F06"/>
              </a:solidFill>
              <a:latin typeface="Playfair Display"/>
              <a:ea typeface="Playfair Display"/>
              <a:cs typeface="Playfair Display"/>
              <a:sym typeface="Playfair Display"/>
            </a:endParaRPr>
          </a:p>
          <a:p>
            <a:pPr indent="0" lvl="0" marL="0" marR="0" rtl="0" algn="l">
              <a:lnSpc>
                <a:spcPct val="170031"/>
              </a:lnSpc>
              <a:spcBef>
                <a:spcPts val="0"/>
              </a:spcBef>
              <a:spcAft>
                <a:spcPts val="0"/>
              </a:spcAft>
              <a:buClr>
                <a:srgbClr val="000000"/>
              </a:buClr>
              <a:buSzPts val="1100"/>
              <a:buFont typeface="Arial"/>
              <a:buNone/>
            </a:pPr>
            <a:r>
              <a:t/>
            </a:r>
            <a:endParaRPr sz="2400">
              <a:solidFill>
                <a:srgbClr val="B45F06"/>
              </a:solidFill>
              <a:latin typeface="Playfair Display"/>
              <a:ea typeface="Playfair Display"/>
              <a:cs typeface="Playfair Display"/>
              <a:sym typeface="Playfair Displa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5"/>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474" name="Google Shape;474;p45"/>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475" name="Google Shape;475;p45"/>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476" name="Google Shape;476;p4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477" name="Google Shape;477;p45"/>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01</a:t>
            </a:r>
            <a:endParaRPr b="0" i="0" sz="7200" u="none" cap="none" strike="noStrike">
              <a:solidFill>
                <a:srgbClr val="06AC73"/>
              </a:solidFill>
              <a:latin typeface="Arial"/>
              <a:ea typeface="Arial"/>
              <a:cs typeface="Arial"/>
              <a:sym typeface="Arial"/>
            </a:endParaRPr>
          </a:p>
        </p:txBody>
      </p:sp>
      <p:sp>
        <p:nvSpPr>
          <p:cNvPr id="478" name="Google Shape;478;p45"/>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lang="en-US" sz="4800">
                <a:solidFill>
                  <a:srgbClr val="06AC73"/>
                </a:solidFill>
                <a:latin typeface="Prata"/>
                <a:ea typeface="Prata"/>
                <a:cs typeface="Prata"/>
                <a:sym typeface="Prata"/>
              </a:rPr>
              <a:t>Autoevaluación</a:t>
            </a:r>
            <a:endParaRPr b="1" i="0" sz="4800" u="none" cap="none" strike="noStrike">
              <a:solidFill>
                <a:srgbClr val="06AC73"/>
              </a:solidFill>
              <a:latin typeface="Arial"/>
              <a:ea typeface="Arial"/>
              <a:cs typeface="Arial"/>
              <a:sym typeface="Arial"/>
            </a:endParaRPr>
          </a:p>
        </p:txBody>
      </p:sp>
      <p:sp>
        <p:nvSpPr>
          <p:cNvPr id="479" name="Google Shape;479;p45"/>
          <p:cNvSpPr txBox="1"/>
          <p:nvPr/>
        </p:nvSpPr>
        <p:spPr>
          <a:xfrm>
            <a:off x="2520200" y="2633275"/>
            <a:ext cx="9124800" cy="338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200"/>
              <a:buFont typeface="Arial"/>
              <a:buNone/>
            </a:pPr>
            <a:r>
              <a:rPr lang="en-US" sz="2200">
                <a:latin typeface="Prata"/>
                <a:ea typeface="Prata"/>
                <a:cs typeface="Prata"/>
                <a:sym typeface="Prata"/>
              </a:rPr>
              <a:t>¿Qué significa la abreviatura ODS?</a:t>
            </a:r>
            <a:endParaRPr b="0" i="0" sz="2200" u="none" cap="none" strike="noStrike">
              <a:solidFill>
                <a:srgbClr val="000000"/>
              </a:solidFill>
              <a:latin typeface="Prata"/>
              <a:ea typeface="Prata"/>
              <a:cs typeface="Prata"/>
              <a:sym typeface="Prata"/>
            </a:endParaRPr>
          </a:p>
        </p:txBody>
      </p:sp>
      <p:sp>
        <p:nvSpPr>
          <p:cNvPr id="480" name="Google Shape;480;p45"/>
          <p:cNvSpPr txBox="1"/>
          <p:nvPr/>
        </p:nvSpPr>
        <p:spPr>
          <a:xfrm>
            <a:off x="3053376" y="3800975"/>
            <a:ext cx="6113700" cy="42486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lang="en-US" sz="2000">
                <a:latin typeface="Prata"/>
                <a:ea typeface="Prata"/>
                <a:cs typeface="Prata"/>
                <a:sym typeface="Prata"/>
              </a:rPr>
              <a:t>Objetivos de Desarrollo Sensible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lang="en-US" sz="2000">
                <a:latin typeface="Prata"/>
                <a:ea typeface="Prata"/>
                <a:cs typeface="Prata"/>
                <a:sym typeface="Prata"/>
              </a:rPr>
              <a:t>Objetivos de Desarrollo Inteligente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lang="en-US" sz="2000">
                <a:latin typeface="Prata"/>
                <a:ea typeface="Prata"/>
                <a:cs typeface="Prata"/>
                <a:sym typeface="Prata"/>
              </a:rPr>
              <a:t>Objetivos de Desarrollo Sostenible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chemeClr val="dk1"/>
              </a:buClr>
              <a:buSzPts val="2000"/>
              <a:buFont typeface="Prata"/>
              <a:buAutoNum type="alphaLcPeriod"/>
            </a:pPr>
            <a:r>
              <a:rPr lang="en-US" sz="2000">
                <a:solidFill>
                  <a:schemeClr val="dk1"/>
                </a:solidFill>
                <a:latin typeface="Prata"/>
                <a:ea typeface="Prata"/>
                <a:cs typeface="Prata"/>
                <a:sym typeface="Prata"/>
              </a:rPr>
              <a:t>Objetivos de Desarrollo Fuertes</a:t>
            </a:r>
            <a:endParaRPr b="0" i="0" sz="2000" u="none" cap="none" strike="noStrike">
              <a:solidFill>
                <a:schemeClr val="dk1"/>
              </a:solidFill>
              <a:latin typeface="Prata"/>
              <a:ea typeface="Prata"/>
              <a:cs typeface="Prata"/>
              <a:sym typeface="Prata"/>
            </a:endParaRPr>
          </a:p>
          <a:p>
            <a:pPr indent="0" lvl="0" marL="0" marR="0" rtl="0" algn="l">
              <a:lnSpc>
                <a:spcPct val="140016"/>
              </a:lnSpc>
              <a:spcBef>
                <a:spcPts val="0"/>
              </a:spcBef>
              <a:spcAft>
                <a:spcPts val="0"/>
              </a:spcAft>
              <a:buClr>
                <a:schemeClr val="dk1"/>
              </a:buClr>
              <a:buSzPts val="2000"/>
              <a:buFont typeface="Arial"/>
              <a:buNone/>
            </a:pPr>
            <a:r>
              <a:t/>
            </a:r>
            <a:endParaRPr b="0" i="0" sz="2000" u="none" cap="none" strike="noStrike">
              <a:solidFill>
                <a:schemeClr val="dk1"/>
              </a:solidFill>
              <a:latin typeface="Prata"/>
              <a:ea typeface="Prata"/>
              <a:cs typeface="Prata"/>
              <a:sym typeface="Prata"/>
            </a:endParaRPr>
          </a:p>
          <a:p>
            <a:pPr indent="-355600" lvl="0" marL="457200" marR="0" rtl="0" algn="l">
              <a:lnSpc>
                <a:spcPct val="140016"/>
              </a:lnSpc>
              <a:spcBef>
                <a:spcPts val="0"/>
              </a:spcBef>
              <a:spcAft>
                <a:spcPts val="0"/>
              </a:spcAft>
              <a:buClr>
                <a:schemeClr val="dk1"/>
              </a:buClr>
              <a:buSzPts val="2000"/>
              <a:buFont typeface="Prata"/>
              <a:buAutoNum type="alphaLcPeriod"/>
            </a:pPr>
            <a:r>
              <a:rPr lang="en-US" sz="2000">
                <a:solidFill>
                  <a:schemeClr val="dk1"/>
                </a:solidFill>
                <a:latin typeface="Prata"/>
                <a:ea typeface="Prata"/>
                <a:cs typeface="Prata"/>
                <a:sym typeface="Prata"/>
              </a:rPr>
              <a:t>Objetivos de Desarrollo Seleccionados</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481" name="Google Shape;481;p45"/>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lang="en-US" sz="3000">
                <a:solidFill>
                  <a:srgbClr val="06AC73"/>
                </a:solidFill>
                <a:latin typeface="Playfair Display"/>
                <a:ea typeface="Playfair Display"/>
                <a:cs typeface="Playfair Display"/>
                <a:sym typeface="Playfair Display"/>
              </a:rPr>
              <a:t>Autoevaluación</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1ff85e0ad73_0_4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487" name="Google Shape;487;g1ff85e0ad73_0_4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488" name="Google Shape;488;g1ff85e0ad73_0_4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489" name="Google Shape;489;g1ff85e0ad73_0_4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490" name="Google Shape;490;g1ff85e0ad73_0_4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02</a:t>
            </a:r>
            <a:endParaRPr b="0" i="0" sz="7200" u="none" cap="none" strike="noStrike">
              <a:solidFill>
                <a:srgbClr val="06AC73"/>
              </a:solidFill>
              <a:latin typeface="Arial"/>
              <a:ea typeface="Arial"/>
              <a:cs typeface="Arial"/>
              <a:sym typeface="Arial"/>
            </a:endParaRPr>
          </a:p>
        </p:txBody>
      </p:sp>
      <p:sp>
        <p:nvSpPr>
          <p:cNvPr id="491" name="Google Shape;491;g1ff85e0ad73_0_4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lang="en-US" sz="4800">
                <a:solidFill>
                  <a:srgbClr val="06AC73"/>
                </a:solidFill>
                <a:latin typeface="Prata"/>
                <a:ea typeface="Prata"/>
                <a:cs typeface="Prata"/>
                <a:sym typeface="Prata"/>
              </a:rPr>
              <a:t>Autoevaluación</a:t>
            </a:r>
            <a:endParaRPr b="1" i="0" sz="4800" u="none" cap="none" strike="noStrike">
              <a:solidFill>
                <a:srgbClr val="06AC73"/>
              </a:solidFill>
              <a:latin typeface="Arial"/>
              <a:ea typeface="Arial"/>
              <a:cs typeface="Arial"/>
              <a:sym typeface="Arial"/>
            </a:endParaRPr>
          </a:p>
        </p:txBody>
      </p:sp>
      <p:sp>
        <p:nvSpPr>
          <p:cNvPr id="492" name="Google Shape;492;g1ff85e0ad73_0_40"/>
          <p:cNvSpPr txBox="1"/>
          <p:nvPr/>
        </p:nvSpPr>
        <p:spPr>
          <a:xfrm>
            <a:off x="2520200" y="2633275"/>
            <a:ext cx="9124800" cy="369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00"/>
              <a:buFont typeface="Arial"/>
              <a:buNone/>
            </a:pPr>
            <a:r>
              <a:rPr lang="en-US" sz="2400">
                <a:latin typeface="Prata"/>
                <a:ea typeface="Prata"/>
                <a:cs typeface="Prata"/>
                <a:sym typeface="Prata"/>
              </a:rPr>
              <a:t>¿Quién adoptó los Objetivos de Desarrollo Sostenible (ODS)?</a:t>
            </a:r>
            <a:endParaRPr b="0" i="0" sz="2400" u="none" cap="none" strike="noStrike">
              <a:solidFill>
                <a:srgbClr val="000000"/>
              </a:solidFill>
              <a:latin typeface="Arial"/>
              <a:ea typeface="Arial"/>
              <a:cs typeface="Arial"/>
              <a:sym typeface="Arial"/>
            </a:endParaRPr>
          </a:p>
        </p:txBody>
      </p:sp>
      <p:sp>
        <p:nvSpPr>
          <p:cNvPr id="493" name="Google Shape;493;g1ff85e0ad73_0_40"/>
          <p:cNvSpPr txBox="1"/>
          <p:nvPr/>
        </p:nvSpPr>
        <p:spPr>
          <a:xfrm>
            <a:off x="3053376" y="3800975"/>
            <a:ext cx="9330900" cy="33252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lang="en-US" sz="2000">
                <a:latin typeface="Prata"/>
                <a:ea typeface="Prata"/>
                <a:cs typeface="Prata"/>
                <a:sym typeface="Prata"/>
              </a:rPr>
              <a:t>la Organización para la Cooperación y el Desarrollo Económico (OCDE)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lang="en-US" sz="2000">
                <a:latin typeface="Prata"/>
                <a:ea typeface="Prata"/>
                <a:cs typeface="Prata"/>
                <a:sym typeface="Prata"/>
              </a:rPr>
              <a:t>la Organización Mundial de la Salud (OMS)</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lang="en-US" sz="2000">
                <a:latin typeface="Prata"/>
                <a:ea typeface="Prata"/>
                <a:cs typeface="Prata"/>
                <a:sym typeface="Prata"/>
              </a:rPr>
              <a:t>las Naciones Unidas (ONU)</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chemeClr val="dk1"/>
              </a:buClr>
              <a:buSzPts val="2000"/>
              <a:buFont typeface="Prata"/>
              <a:buAutoNum type="alphaLcPeriod"/>
            </a:pPr>
            <a:r>
              <a:rPr lang="en-US" sz="2000">
                <a:solidFill>
                  <a:schemeClr val="dk1"/>
                </a:solidFill>
                <a:latin typeface="Prata"/>
                <a:ea typeface="Prata"/>
                <a:cs typeface="Prata"/>
                <a:sym typeface="Prata"/>
              </a:rPr>
              <a:t>la Unión Europea (UE)</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94" name="Google Shape;494;g1ff85e0ad73_0_4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lang="en-US" sz="3000">
                <a:solidFill>
                  <a:srgbClr val="06AC73"/>
                </a:solidFill>
                <a:latin typeface="Playfair Display"/>
                <a:ea typeface="Playfair Display"/>
                <a:cs typeface="Playfair Display"/>
                <a:sym typeface="Playfair Display"/>
              </a:rPr>
              <a:t>Autoevaluación</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1ff85e0ad73_0_63"/>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00" name="Google Shape;500;g1ff85e0ad73_0_6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01" name="Google Shape;501;g1ff85e0ad73_0_6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02" name="Google Shape;502;g1ff85e0ad73_0_6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503" name="Google Shape;503;g1ff85e0ad73_0_63"/>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03</a:t>
            </a:r>
            <a:endParaRPr b="0" i="0" sz="7200" u="none" cap="none" strike="noStrike">
              <a:solidFill>
                <a:srgbClr val="06AC73"/>
              </a:solidFill>
              <a:latin typeface="Arial"/>
              <a:ea typeface="Arial"/>
              <a:cs typeface="Arial"/>
              <a:sym typeface="Arial"/>
            </a:endParaRPr>
          </a:p>
        </p:txBody>
      </p:sp>
      <p:sp>
        <p:nvSpPr>
          <p:cNvPr id="504" name="Google Shape;504;g1ff85e0ad73_0_63"/>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lang="en-US" sz="4800">
                <a:solidFill>
                  <a:srgbClr val="06AC73"/>
                </a:solidFill>
                <a:latin typeface="Prata"/>
                <a:ea typeface="Prata"/>
                <a:cs typeface="Prata"/>
                <a:sym typeface="Prata"/>
              </a:rPr>
              <a:t>Autoevaluación</a:t>
            </a:r>
            <a:endParaRPr b="1" i="0" sz="4800" u="none" cap="none" strike="noStrike">
              <a:solidFill>
                <a:srgbClr val="06AC73"/>
              </a:solidFill>
              <a:latin typeface="Arial"/>
              <a:ea typeface="Arial"/>
              <a:cs typeface="Arial"/>
              <a:sym typeface="Arial"/>
            </a:endParaRPr>
          </a:p>
        </p:txBody>
      </p:sp>
      <p:sp>
        <p:nvSpPr>
          <p:cNvPr id="505" name="Google Shape;505;g1ff85e0ad73_0_63"/>
          <p:cNvSpPr txBox="1"/>
          <p:nvPr/>
        </p:nvSpPr>
        <p:spPr>
          <a:xfrm>
            <a:off x="2520200" y="2633275"/>
            <a:ext cx="12677400" cy="369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00"/>
              <a:buFont typeface="Arial"/>
              <a:buNone/>
            </a:pPr>
            <a:r>
              <a:rPr lang="en-US" sz="2400">
                <a:latin typeface="Prata"/>
                <a:ea typeface="Prata"/>
                <a:cs typeface="Prata"/>
                <a:sym typeface="Prata"/>
              </a:rPr>
              <a:t>Los ODS entraron en vigor el 1 de enero de 2016. ¿Para cuándo deberían cumplirse?</a:t>
            </a:r>
            <a:endParaRPr b="0" i="0" sz="2400" u="none" cap="none" strike="noStrike">
              <a:solidFill>
                <a:srgbClr val="000000"/>
              </a:solidFill>
              <a:latin typeface="Arial"/>
              <a:ea typeface="Arial"/>
              <a:cs typeface="Arial"/>
              <a:sym typeface="Arial"/>
            </a:endParaRPr>
          </a:p>
        </p:txBody>
      </p:sp>
      <p:sp>
        <p:nvSpPr>
          <p:cNvPr id="506" name="Google Shape;506;g1ff85e0ad73_0_63"/>
          <p:cNvSpPr txBox="1"/>
          <p:nvPr/>
        </p:nvSpPr>
        <p:spPr>
          <a:xfrm>
            <a:off x="3053376" y="3800975"/>
            <a:ext cx="3334200" cy="33252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2020</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2030</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2050</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chemeClr val="dk1"/>
              </a:buClr>
              <a:buSzPts val="2000"/>
              <a:buFont typeface="Prata"/>
              <a:buAutoNum type="alphaLcPeriod"/>
            </a:pPr>
            <a:r>
              <a:rPr b="0" i="0" lang="en-US" sz="2000" u="none" cap="none" strike="noStrike">
                <a:solidFill>
                  <a:schemeClr val="dk1"/>
                </a:solidFill>
                <a:latin typeface="Prata"/>
                <a:ea typeface="Prata"/>
                <a:cs typeface="Prata"/>
                <a:sym typeface="Prata"/>
              </a:rPr>
              <a:t>2099</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p:txBody>
      </p:sp>
      <p:sp>
        <p:nvSpPr>
          <p:cNvPr id="507" name="Google Shape;507;g1ff85e0ad73_0_63"/>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lang="en-US" sz="3000">
                <a:solidFill>
                  <a:srgbClr val="06AC73"/>
                </a:solidFill>
                <a:latin typeface="Playfair Display"/>
                <a:ea typeface="Playfair Display"/>
                <a:cs typeface="Playfair Display"/>
                <a:sym typeface="Playfair Display"/>
              </a:rPr>
              <a:t>Autoevaluación</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g1ff85e0ad73_0_8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13" name="Google Shape;513;g1ff85e0ad73_0_8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14" name="Google Shape;514;g1ff85e0ad73_0_8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15" name="Google Shape;515;g1ff85e0ad73_0_8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516" name="Google Shape;516;g1ff85e0ad73_0_8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04</a:t>
            </a:r>
            <a:endParaRPr b="0" i="0" sz="7200" u="none" cap="none" strike="noStrike">
              <a:solidFill>
                <a:srgbClr val="06AC73"/>
              </a:solidFill>
              <a:latin typeface="Arial"/>
              <a:ea typeface="Arial"/>
              <a:cs typeface="Arial"/>
              <a:sym typeface="Arial"/>
            </a:endParaRPr>
          </a:p>
        </p:txBody>
      </p:sp>
      <p:sp>
        <p:nvSpPr>
          <p:cNvPr id="517" name="Google Shape;517;g1ff85e0ad73_0_8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lang="en-US" sz="4800">
                <a:solidFill>
                  <a:srgbClr val="06AC73"/>
                </a:solidFill>
                <a:latin typeface="Prata"/>
                <a:ea typeface="Prata"/>
                <a:cs typeface="Prata"/>
                <a:sym typeface="Prata"/>
              </a:rPr>
              <a:t>Autoevaluación</a:t>
            </a:r>
            <a:endParaRPr b="1" i="0" sz="4800" u="none" cap="none" strike="noStrike">
              <a:solidFill>
                <a:srgbClr val="06AC73"/>
              </a:solidFill>
              <a:latin typeface="Arial"/>
              <a:ea typeface="Arial"/>
              <a:cs typeface="Arial"/>
              <a:sym typeface="Arial"/>
            </a:endParaRPr>
          </a:p>
        </p:txBody>
      </p:sp>
      <p:sp>
        <p:nvSpPr>
          <p:cNvPr id="518" name="Google Shape;518;g1ff85e0ad73_0_80"/>
          <p:cNvSpPr txBox="1"/>
          <p:nvPr/>
        </p:nvSpPr>
        <p:spPr>
          <a:xfrm>
            <a:off x="2520200" y="2633275"/>
            <a:ext cx="11592000" cy="338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200"/>
              <a:buFont typeface="Arial"/>
              <a:buNone/>
            </a:pPr>
            <a:r>
              <a:rPr lang="en-US" sz="2200">
                <a:latin typeface="Prata"/>
                <a:ea typeface="Prata"/>
                <a:cs typeface="Prata"/>
                <a:sym typeface="Prata"/>
              </a:rPr>
              <a:t>¿Cuántos objetivos incluye la Agenda 2030 para el Desarrollo Sostenible?</a:t>
            </a:r>
            <a:endParaRPr b="0" i="0" sz="2200" u="none" cap="none" strike="noStrike">
              <a:solidFill>
                <a:srgbClr val="000000"/>
              </a:solidFill>
              <a:latin typeface="Arial"/>
              <a:ea typeface="Arial"/>
              <a:cs typeface="Arial"/>
              <a:sym typeface="Arial"/>
            </a:endParaRPr>
          </a:p>
        </p:txBody>
      </p:sp>
      <p:sp>
        <p:nvSpPr>
          <p:cNvPr id="519" name="Google Shape;519;g1ff85e0ad73_0_80"/>
          <p:cNvSpPr txBox="1"/>
          <p:nvPr/>
        </p:nvSpPr>
        <p:spPr>
          <a:xfrm>
            <a:off x="3053376" y="3800975"/>
            <a:ext cx="2538000" cy="33252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10</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15</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b="0" i="0" lang="en-US" sz="2000" u="none" cap="none" strike="noStrike">
                <a:solidFill>
                  <a:srgbClr val="000000"/>
                </a:solidFill>
                <a:latin typeface="Prata"/>
                <a:ea typeface="Prata"/>
                <a:cs typeface="Prata"/>
                <a:sym typeface="Prata"/>
              </a:rPr>
              <a:t>17</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chemeClr val="dk1"/>
              </a:buClr>
              <a:buSzPts val="2000"/>
              <a:buFont typeface="Prata"/>
              <a:buAutoNum type="alphaLcPeriod"/>
            </a:pPr>
            <a:r>
              <a:rPr b="0" i="0" lang="en-US" sz="2000" u="none" cap="none" strike="noStrike">
                <a:solidFill>
                  <a:schemeClr val="dk1"/>
                </a:solidFill>
                <a:latin typeface="Prata"/>
                <a:ea typeface="Prata"/>
                <a:cs typeface="Prata"/>
                <a:sym typeface="Prata"/>
              </a:rPr>
              <a:t>25</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20" name="Google Shape;520;g1ff85e0ad73_0_8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lang="en-US" sz="3000">
                <a:solidFill>
                  <a:srgbClr val="06AC73"/>
                </a:solidFill>
                <a:latin typeface="Playfair Display"/>
                <a:ea typeface="Playfair Display"/>
                <a:cs typeface="Playfair Display"/>
                <a:sym typeface="Playfair Display"/>
              </a:rPr>
              <a:t>Autoevaluación</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g1ff85e0ad73_0_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26" name="Google Shape;526;g1ff85e0ad73_0_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27" name="Google Shape;527;g1ff85e0ad73_0_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28" name="Google Shape;528;g1ff85e0ad73_0_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529" name="Google Shape;529;g1ff85e0ad73_0_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05</a:t>
            </a:r>
            <a:endParaRPr b="0" i="0" sz="7200" u="none" cap="none" strike="noStrike">
              <a:solidFill>
                <a:srgbClr val="06AC73"/>
              </a:solidFill>
              <a:latin typeface="Arial"/>
              <a:ea typeface="Arial"/>
              <a:cs typeface="Arial"/>
              <a:sym typeface="Arial"/>
            </a:endParaRPr>
          </a:p>
        </p:txBody>
      </p:sp>
      <p:sp>
        <p:nvSpPr>
          <p:cNvPr id="530" name="Google Shape;530;g1ff85e0ad73_0_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lang="en-US" sz="4800">
                <a:solidFill>
                  <a:srgbClr val="06AC73"/>
                </a:solidFill>
                <a:latin typeface="Prata"/>
                <a:ea typeface="Prata"/>
                <a:cs typeface="Prata"/>
                <a:sym typeface="Prata"/>
              </a:rPr>
              <a:t>Autoevaluación</a:t>
            </a:r>
            <a:endParaRPr b="1" i="0" sz="4800" u="none" cap="none" strike="noStrike">
              <a:solidFill>
                <a:srgbClr val="06AC73"/>
              </a:solidFill>
              <a:latin typeface="Arial"/>
              <a:ea typeface="Arial"/>
              <a:cs typeface="Arial"/>
              <a:sym typeface="Arial"/>
            </a:endParaRPr>
          </a:p>
        </p:txBody>
      </p:sp>
      <p:sp>
        <p:nvSpPr>
          <p:cNvPr id="531" name="Google Shape;531;g1ff85e0ad73_0_0"/>
          <p:cNvSpPr txBox="1"/>
          <p:nvPr/>
        </p:nvSpPr>
        <p:spPr>
          <a:xfrm>
            <a:off x="2520200" y="2633275"/>
            <a:ext cx="9124800" cy="812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200"/>
              <a:buFont typeface="Arial"/>
              <a:buNone/>
            </a:pPr>
            <a:r>
              <a:rPr lang="en-US" sz="2200">
                <a:latin typeface="Prata"/>
                <a:ea typeface="Prata"/>
                <a:cs typeface="Prata"/>
                <a:sym typeface="Prata"/>
              </a:rPr>
              <a:t>Los ODS incluyen 17 Objetivos y un total de 169 Metas. </a:t>
            </a:r>
            <a:endParaRPr sz="2200">
              <a:latin typeface="Prata"/>
              <a:ea typeface="Prata"/>
              <a:cs typeface="Prata"/>
              <a:sym typeface="Prata"/>
            </a:endParaRPr>
          </a:p>
          <a:p>
            <a:pPr indent="0" lvl="0" marL="0" marR="0" rtl="0" algn="l">
              <a:lnSpc>
                <a:spcPct val="140016"/>
              </a:lnSpc>
              <a:spcBef>
                <a:spcPts val="0"/>
              </a:spcBef>
              <a:spcAft>
                <a:spcPts val="0"/>
              </a:spcAft>
              <a:buClr>
                <a:srgbClr val="000000"/>
              </a:buClr>
              <a:buSzPts val="2200"/>
              <a:buFont typeface="Arial"/>
              <a:buNone/>
            </a:pPr>
            <a:r>
              <a:rPr lang="en-US" sz="2200">
                <a:latin typeface="Prata"/>
                <a:ea typeface="Prata"/>
                <a:cs typeface="Prata"/>
                <a:sym typeface="Prata"/>
              </a:rPr>
              <a:t>¿Puedes marcar las áreas que sabes que abordan los ODS?</a:t>
            </a:r>
            <a:endParaRPr sz="2200">
              <a:latin typeface="Prata"/>
              <a:ea typeface="Prata"/>
              <a:cs typeface="Prata"/>
              <a:sym typeface="Prata"/>
            </a:endParaRPr>
          </a:p>
        </p:txBody>
      </p:sp>
      <p:grpSp>
        <p:nvGrpSpPr>
          <p:cNvPr id="532" name="Google Shape;532;g1ff85e0ad73_0_0"/>
          <p:cNvGrpSpPr/>
          <p:nvPr/>
        </p:nvGrpSpPr>
        <p:grpSpPr>
          <a:xfrm>
            <a:off x="2730775" y="4757225"/>
            <a:ext cx="4460774" cy="3325200"/>
            <a:chOff x="2421625" y="4208400"/>
            <a:chExt cx="4460774" cy="3325200"/>
          </a:xfrm>
        </p:grpSpPr>
        <p:sp>
          <p:nvSpPr>
            <p:cNvPr id="533" name="Google Shape;533;g1ff85e0ad73_0_0"/>
            <p:cNvSpPr txBox="1"/>
            <p:nvPr/>
          </p:nvSpPr>
          <p:spPr>
            <a:xfrm>
              <a:off x="2878599" y="4208400"/>
              <a:ext cx="4003800" cy="3325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Pobreza</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Hambre</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Salud</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Educación</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Igualdad de género</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Agua</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Energía</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Trabajo digno y crecimiento</a:t>
              </a:r>
              <a:endParaRPr sz="2000">
                <a:latin typeface="Prata"/>
                <a:ea typeface="Prata"/>
                <a:cs typeface="Prata"/>
                <a:sym typeface="Prata"/>
              </a:endParaRPr>
            </a:p>
          </p:txBody>
        </p:sp>
        <p:grpSp>
          <p:nvGrpSpPr>
            <p:cNvPr id="534" name="Google Shape;534;g1ff85e0ad73_0_0"/>
            <p:cNvGrpSpPr/>
            <p:nvPr/>
          </p:nvGrpSpPr>
          <p:grpSpPr>
            <a:xfrm>
              <a:off x="2421625" y="4218916"/>
              <a:ext cx="369300" cy="1108227"/>
              <a:chOff x="2421625" y="4149750"/>
              <a:chExt cx="369300" cy="1246600"/>
            </a:xfrm>
          </p:grpSpPr>
          <p:sp>
            <p:nvSpPr>
              <p:cNvPr id="535" name="Google Shape;535;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36" name="Google Shape;536;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37" name="Google Shape;537;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38" name="Google Shape;538;g1ff85e0ad73_0_0"/>
            <p:cNvGrpSpPr/>
            <p:nvPr/>
          </p:nvGrpSpPr>
          <p:grpSpPr>
            <a:xfrm>
              <a:off x="2421625" y="5506991"/>
              <a:ext cx="369300" cy="1108227"/>
              <a:chOff x="2421625" y="4149750"/>
              <a:chExt cx="369300" cy="1246600"/>
            </a:xfrm>
          </p:grpSpPr>
          <p:sp>
            <p:nvSpPr>
              <p:cNvPr id="539" name="Google Shape;539;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40" name="Google Shape;540;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41" name="Google Shape;541;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42" name="Google Shape;542;g1ff85e0ad73_0_0"/>
            <p:cNvGrpSpPr/>
            <p:nvPr/>
          </p:nvGrpSpPr>
          <p:grpSpPr>
            <a:xfrm>
              <a:off x="2421625" y="6795066"/>
              <a:ext cx="369300" cy="702388"/>
              <a:chOff x="2421625" y="4149750"/>
              <a:chExt cx="369300" cy="790088"/>
            </a:xfrm>
          </p:grpSpPr>
          <p:sp>
            <p:nvSpPr>
              <p:cNvPr id="543" name="Google Shape;543;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44" name="Google Shape;544;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grpSp>
        <p:nvGrpSpPr>
          <p:cNvPr id="545" name="Google Shape;545;g1ff85e0ad73_0_0"/>
          <p:cNvGrpSpPr/>
          <p:nvPr/>
        </p:nvGrpSpPr>
        <p:grpSpPr>
          <a:xfrm>
            <a:off x="8804263" y="4757225"/>
            <a:ext cx="4281199" cy="3325200"/>
            <a:chOff x="8347625" y="4208400"/>
            <a:chExt cx="4281199" cy="3325200"/>
          </a:xfrm>
        </p:grpSpPr>
        <p:sp>
          <p:nvSpPr>
            <p:cNvPr id="546" name="Google Shape;546;g1ff85e0ad73_0_0"/>
            <p:cNvSpPr txBox="1"/>
            <p:nvPr/>
          </p:nvSpPr>
          <p:spPr>
            <a:xfrm>
              <a:off x="8854524" y="4208400"/>
              <a:ext cx="3774300" cy="3325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000"/>
                <a:buFont typeface="Arial"/>
                <a:buNone/>
              </a:pPr>
              <a:r>
                <a:rPr lang="en-US" sz="2000">
                  <a:solidFill>
                    <a:schemeClr val="dk1"/>
                  </a:solidFill>
                  <a:latin typeface="Prata"/>
                  <a:ea typeface="Prata"/>
                  <a:cs typeface="Prata"/>
                  <a:sym typeface="Prata"/>
                </a:rPr>
                <a:t>Industria e infraestructuras</a:t>
              </a:r>
              <a:endParaRPr sz="2000">
                <a:solidFill>
                  <a:schemeClr val="dk1"/>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solidFill>
                    <a:schemeClr val="dk1"/>
                  </a:solidFill>
                  <a:latin typeface="Prata"/>
                  <a:ea typeface="Prata"/>
                  <a:cs typeface="Prata"/>
                  <a:sym typeface="Prata"/>
                </a:rPr>
                <a:t>Desigualdad</a:t>
              </a:r>
              <a:endParaRPr sz="2000">
                <a:solidFill>
                  <a:schemeClr val="dk1"/>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solidFill>
                    <a:schemeClr val="dk1"/>
                  </a:solidFill>
                  <a:latin typeface="Prata"/>
                  <a:ea typeface="Prata"/>
                  <a:cs typeface="Prata"/>
                  <a:sym typeface="Prata"/>
                </a:rPr>
                <a:t>Ciudades</a:t>
              </a:r>
              <a:endParaRPr sz="2000">
                <a:solidFill>
                  <a:schemeClr val="dk1"/>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solidFill>
                    <a:schemeClr val="dk1"/>
                  </a:solidFill>
                  <a:latin typeface="Prata"/>
                  <a:ea typeface="Prata"/>
                  <a:cs typeface="Prata"/>
                  <a:sym typeface="Prata"/>
                </a:rPr>
                <a:t>Consumo y producción</a:t>
              </a:r>
              <a:endParaRPr sz="2000">
                <a:solidFill>
                  <a:schemeClr val="dk1"/>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solidFill>
                    <a:schemeClr val="dk1"/>
                  </a:solidFill>
                  <a:latin typeface="Prata"/>
                  <a:ea typeface="Prata"/>
                  <a:cs typeface="Prata"/>
                  <a:sym typeface="Prata"/>
                </a:rPr>
                <a:t>Clima</a:t>
              </a:r>
              <a:endParaRPr sz="2000">
                <a:solidFill>
                  <a:schemeClr val="dk1"/>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solidFill>
                    <a:schemeClr val="dk1"/>
                  </a:solidFill>
                  <a:latin typeface="Prata"/>
                  <a:ea typeface="Prata"/>
                  <a:cs typeface="Prata"/>
                  <a:sym typeface="Prata"/>
                </a:rPr>
                <a:t>Océanos y fauna</a:t>
              </a:r>
              <a:endParaRPr sz="2000">
                <a:solidFill>
                  <a:schemeClr val="dk1"/>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solidFill>
                    <a:schemeClr val="dk1"/>
                  </a:solidFill>
                  <a:latin typeface="Prata"/>
                  <a:ea typeface="Prata"/>
                  <a:cs typeface="Prata"/>
                  <a:sym typeface="Prata"/>
                </a:rPr>
                <a:t>Paz y justicia</a:t>
              </a:r>
              <a:endParaRPr sz="2000">
                <a:solidFill>
                  <a:schemeClr val="dk1"/>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solidFill>
                    <a:schemeClr val="dk1"/>
                  </a:solidFill>
                  <a:latin typeface="Prata"/>
                  <a:ea typeface="Prata"/>
                  <a:cs typeface="Prata"/>
                  <a:sym typeface="Prata"/>
                </a:rPr>
                <a:t>Asociación institucional</a:t>
              </a:r>
              <a:endParaRPr sz="2000">
                <a:solidFill>
                  <a:schemeClr val="dk1"/>
                </a:solidFill>
                <a:latin typeface="Prata"/>
                <a:ea typeface="Prata"/>
                <a:cs typeface="Prata"/>
                <a:sym typeface="Prata"/>
              </a:endParaRPr>
            </a:p>
          </p:txBody>
        </p:sp>
        <p:grpSp>
          <p:nvGrpSpPr>
            <p:cNvPr id="547" name="Google Shape;547;g1ff85e0ad73_0_0"/>
            <p:cNvGrpSpPr/>
            <p:nvPr/>
          </p:nvGrpSpPr>
          <p:grpSpPr>
            <a:xfrm>
              <a:off x="8347625" y="4208404"/>
              <a:ext cx="369300" cy="1108227"/>
              <a:chOff x="2421625" y="4149750"/>
              <a:chExt cx="369300" cy="1246600"/>
            </a:xfrm>
          </p:grpSpPr>
          <p:sp>
            <p:nvSpPr>
              <p:cNvPr id="548" name="Google Shape;548;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49" name="Google Shape;549;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50" name="Google Shape;550;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51" name="Google Shape;551;g1ff85e0ad73_0_0"/>
            <p:cNvGrpSpPr/>
            <p:nvPr/>
          </p:nvGrpSpPr>
          <p:grpSpPr>
            <a:xfrm>
              <a:off x="8347625" y="5496479"/>
              <a:ext cx="369300" cy="1108227"/>
              <a:chOff x="2421625" y="4149750"/>
              <a:chExt cx="369300" cy="1246600"/>
            </a:xfrm>
          </p:grpSpPr>
          <p:sp>
            <p:nvSpPr>
              <p:cNvPr id="552" name="Google Shape;552;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53" name="Google Shape;553;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54" name="Google Shape;554;g1ff85e0ad73_0_0"/>
              <p:cNvSpPr/>
              <p:nvPr/>
            </p:nvSpPr>
            <p:spPr>
              <a:xfrm>
                <a:off x="2421625" y="5062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nvGrpSpPr>
            <p:cNvPr id="555" name="Google Shape;555;g1ff85e0ad73_0_0"/>
            <p:cNvGrpSpPr/>
            <p:nvPr/>
          </p:nvGrpSpPr>
          <p:grpSpPr>
            <a:xfrm>
              <a:off x="8347625" y="6784554"/>
              <a:ext cx="369300" cy="702388"/>
              <a:chOff x="2421625" y="4149750"/>
              <a:chExt cx="369300" cy="790088"/>
            </a:xfrm>
          </p:grpSpPr>
          <p:sp>
            <p:nvSpPr>
              <p:cNvPr id="556" name="Google Shape;556;g1ff85e0ad73_0_0"/>
              <p:cNvSpPr/>
              <p:nvPr/>
            </p:nvSpPr>
            <p:spPr>
              <a:xfrm>
                <a:off x="2421625" y="4149750"/>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57" name="Google Shape;557;g1ff85e0ad73_0_0"/>
              <p:cNvSpPr/>
              <p:nvPr/>
            </p:nvSpPr>
            <p:spPr>
              <a:xfrm>
                <a:off x="2421625" y="4606238"/>
                <a:ext cx="369300" cy="333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pSp>
      </p:grpSp>
      <p:sp>
        <p:nvSpPr>
          <p:cNvPr id="558" name="Google Shape;558;g1ff85e0ad73_0_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lang="en-US" sz="3000">
                <a:solidFill>
                  <a:srgbClr val="06AC73"/>
                </a:solidFill>
                <a:latin typeface="Playfair Display"/>
                <a:ea typeface="Playfair Display"/>
                <a:cs typeface="Playfair Display"/>
                <a:sym typeface="Playfair Display"/>
              </a:rPr>
              <a:t>Autoevaluación</a:t>
            </a:r>
            <a:endParaRPr b="0" i="0" sz="3000" u="none" cap="none" strike="noStrike">
              <a:solidFill>
                <a:srgbClr val="06AC73"/>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6"/>
          <p:cNvSpPr/>
          <p:nvPr/>
        </p:nvSpPr>
        <p:spPr>
          <a:xfrm rot="-1526634">
            <a:off x="15608712" y="7200900"/>
            <a:ext cx="3793097" cy="4114800"/>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64" name="Google Shape;564;p46"/>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65" name="Google Shape;565;p46"/>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66" name="Google Shape;566;p4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567" name="Google Shape;567;p46"/>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06</a:t>
            </a:r>
            <a:endParaRPr b="0" i="0" sz="7200" u="none" cap="none" strike="noStrike">
              <a:solidFill>
                <a:srgbClr val="06AC73"/>
              </a:solidFill>
              <a:latin typeface="Arial"/>
              <a:ea typeface="Arial"/>
              <a:cs typeface="Arial"/>
              <a:sym typeface="Arial"/>
            </a:endParaRPr>
          </a:p>
        </p:txBody>
      </p:sp>
      <p:sp>
        <p:nvSpPr>
          <p:cNvPr id="568" name="Google Shape;568;p46"/>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lang="en-US" sz="4800">
                <a:solidFill>
                  <a:srgbClr val="06AC73"/>
                </a:solidFill>
                <a:latin typeface="Prata"/>
                <a:ea typeface="Prata"/>
                <a:cs typeface="Prata"/>
                <a:sym typeface="Prata"/>
              </a:rPr>
              <a:t>Autoevaluación</a:t>
            </a:r>
            <a:endParaRPr b="1" i="0" sz="4800" u="none" cap="none" strike="noStrike">
              <a:solidFill>
                <a:srgbClr val="06AC73"/>
              </a:solidFill>
              <a:latin typeface="Arial"/>
              <a:ea typeface="Arial"/>
              <a:cs typeface="Arial"/>
              <a:sym typeface="Arial"/>
            </a:endParaRPr>
          </a:p>
        </p:txBody>
      </p:sp>
      <p:sp>
        <p:nvSpPr>
          <p:cNvPr id="569" name="Google Shape;569;p46"/>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lang="en-US" sz="3000">
                <a:solidFill>
                  <a:srgbClr val="138C80"/>
                </a:solidFill>
                <a:latin typeface="Playfair Display"/>
                <a:ea typeface="Playfair Display"/>
                <a:cs typeface="Playfair Display"/>
                <a:sym typeface="Playfair Display"/>
              </a:rPr>
              <a:t>Autoevaluación</a:t>
            </a:r>
            <a:endParaRPr b="0" i="0" sz="3000" u="none" cap="none" strike="noStrike">
              <a:solidFill>
                <a:srgbClr val="138C80"/>
              </a:solidFill>
              <a:latin typeface="Arial"/>
              <a:ea typeface="Arial"/>
              <a:cs typeface="Arial"/>
              <a:sym typeface="Arial"/>
            </a:endParaRPr>
          </a:p>
        </p:txBody>
      </p:sp>
      <p:sp>
        <p:nvSpPr>
          <p:cNvPr id="570" name="Google Shape;570;p46"/>
          <p:cNvSpPr txBox="1"/>
          <p:nvPr/>
        </p:nvSpPr>
        <p:spPr>
          <a:xfrm>
            <a:off x="2520200" y="2633275"/>
            <a:ext cx="9124800" cy="812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200"/>
              <a:buFont typeface="Arial"/>
              <a:buNone/>
            </a:pPr>
            <a:r>
              <a:rPr lang="en-US" sz="2200">
                <a:latin typeface="Prata"/>
                <a:ea typeface="Prata"/>
                <a:cs typeface="Prata"/>
                <a:sym typeface="Prata"/>
              </a:rPr>
              <a:t>¿Son adecuados los ODS y sus metas para abordar las necesidades y objetivos del desarrollo sostenible?</a:t>
            </a:r>
            <a:endParaRPr b="0" i="0" sz="2200" u="none" cap="none" strike="noStrike">
              <a:solidFill>
                <a:srgbClr val="000000"/>
              </a:solidFill>
              <a:latin typeface="Arial"/>
              <a:ea typeface="Arial"/>
              <a:cs typeface="Arial"/>
              <a:sym typeface="Arial"/>
            </a:endParaRPr>
          </a:p>
        </p:txBody>
      </p:sp>
      <p:sp>
        <p:nvSpPr>
          <p:cNvPr id="571" name="Google Shape;571;p46"/>
          <p:cNvSpPr txBox="1"/>
          <p:nvPr/>
        </p:nvSpPr>
        <p:spPr>
          <a:xfrm>
            <a:off x="3121225" y="4474146"/>
            <a:ext cx="8541900" cy="2031900"/>
          </a:xfrm>
          <a:prstGeom prst="rect">
            <a:avLst/>
          </a:prstGeom>
          <a:noFill/>
          <a:ln>
            <a:noFill/>
          </a:ln>
        </p:spPr>
        <p:txBody>
          <a:bodyPr anchorCtr="0" anchor="t" bIns="0" lIns="0" spcFirstLastPara="1" rIns="0" wrap="square" tIns="0">
            <a:spAutoFit/>
          </a:bodyPr>
          <a:lstStyle/>
          <a:p>
            <a:pPr indent="-355600" lvl="0" marL="457200" marR="0" rtl="0" algn="l">
              <a:lnSpc>
                <a:spcPct val="140016"/>
              </a:lnSpc>
              <a:spcBef>
                <a:spcPts val="0"/>
              </a:spcBef>
              <a:spcAft>
                <a:spcPts val="0"/>
              </a:spcAft>
              <a:buClr>
                <a:srgbClr val="000000"/>
              </a:buClr>
              <a:buSzPts val="2000"/>
              <a:buFont typeface="Prata"/>
              <a:buAutoNum type="alphaLcPeriod"/>
            </a:pPr>
            <a:r>
              <a:rPr lang="en-US" sz="2000">
                <a:latin typeface="Prata"/>
                <a:ea typeface="Prata"/>
                <a:cs typeface="Prata"/>
                <a:sym typeface="Prata"/>
              </a:rPr>
              <a:t>Sí, son un instrumento valioso</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lang="en-US" sz="2000">
                <a:latin typeface="Prata"/>
                <a:ea typeface="Prata"/>
                <a:cs typeface="Prata"/>
                <a:sym typeface="Prata"/>
              </a:rPr>
              <a:t>No, no lo son</a:t>
            </a:r>
            <a:endParaRPr b="0" i="0" sz="2000" u="none" cap="none" strike="noStrike">
              <a:solidFill>
                <a:srgbClr val="000000"/>
              </a:solidFill>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b="0" i="0" sz="2000" u="none" cap="none" strike="noStrike">
              <a:solidFill>
                <a:srgbClr val="000000"/>
              </a:solidFill>
              <a:latin typeface="Prata"/>
              <a:ea typeface="Prata"/>
              <a:cs typeface="Prata"/>
              <a:sym typeface="Prata"/>
            </a:endParaRPr>
          </a:p>
          <a:p>
            <a:pPr indent="-355600" lvl="0" marL="457200" marR="0" rtl="0" algn="l">
              <a:lnSpc>
                <a:spcPct val="140016"/>
              </a:lnSpc>
              <a:spcBef>
                <a:spcPts val="0"/>
              </a:spcBef>
              <a:spcAft>
                <a:spcPts val="0"/>
              </a:spcAft>
              <a:buClr>
                <a:srgbClr val="000000"/>
              </a:buClr>
              <a:buSzPts val="2000"/>
              <a:buFont typeface="Prata"/>
              <a:buAutoNum type="alphaLcPeriod"/>
            </a:pPr>
            <a:r>
              <a:rPr lang="en-US" sz="2000">
                <a:latin typeface="Prata"/>
                <a:ea typeface="Prata"/>
                <a:cs typeface="Prata"/>
                <a:sym typeface="Prata"/>
              </a:rPr>
              <a:t>Sí, pero se pueden mejorar</a:t>
            </a:r>
            <a:endParaRPr b="0" i="0" sz="2000" u="none" cap="none" strike="noStrike">
              <a:solidFill>
                <a:srgbClr val="000000"/>
              </a:solidFill>
              <a:latin typeface="Prata"/>
              <a:ea typeface="Prata"/>
              <a:cs typeface="Prata"/>
              <a:sym typeface="Prat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1ff6c493d03_1_0"/>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77" name="Google Shape;577;g1ff6c493d03_1_0"/>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578" name="Google Shape;578;g1ff6c493d03_1_0"/>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579" name="Google Shape;579;g1ff6c493d03_1_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580" name="Google Shape;580;g1ff6c493d03_1_0"/>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07</a:t>
            </a:r>
            <a:endParaRPr b="0" i="0" sz="7200" u="none" cap="none" strike="noStrike">
              <a:solidFill>
                <a:srgbClr val="06AC73"/>
              </a:solidFill>
              <a:latin typeface="Arial"/>
              <a:ea typeface="Arial"/>
              <a:cs typeface="Arial"/>
              <a:sym typeface="Arial"/>
            </a:endParaRPr>
          </a:p>
        </p:txBody>
      </p:sp>
      <p:sp>
        <p:nvSpPr>
          <p:cNvPr id="581" name="Google Shape;581;g1ff6c493d03_1_0"/>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lang="en-US" sz="4800">
                <a:solidFill>
                  <a:srgbClr val="06AC73"/>
                </a:solidFill>
                <a:latin typeface="Prata"/>
                <a:ea typeface="Prata"/>
                <a:cs typeface="Prata"/>
                <a:sym typeface="Prata"/>
              </a:rPr>
              <a:t>Autoevaluación</a:t>
            </a:r>
            <a:endParaRPr b="1" i="0" sz="4800" u="none" cap="none" strike="noStrike">
              <a:solidFill>
                <a:srgbClr val="06AC73"/>
              </a:solidFill>
              <a:latin typeface="Arial"/>
              <a:ea typeface="Arial"/>
              <a:cs typeface="Arial"/>
              <a:sym typeface="Arial"/>
            </a:endParaRPr>
          </a:p>
        </p:txBody>
      </p:sp>
      <p:sp>
        <p:nvSpPr>
          <p:cNvPr id="582" name="Google Shape;582;g1ff6c493d03_1_0"/>
          <p:cNvSpPr txBox="1"/>
          <p:nvPr/>
        </p:nvSpPr>
        <p:spPr>
          <a:xfrm>
            <a:off x="2520200" y="2633275"/>
            <a:ext cx="5785500" cy="3387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SzPts val="2200"/>
              <a:buFont typeface="Arial"/>
              <a:buNone/>
            </a:pPr>
            <a:r>
              <a:rPr lang="en-US" sz="2200">
                <a:solidFill>
                  <a:schemeClr val="dk1"/>
                </a:solidFill>
                <a:latin typeface="Playfair Display"/>
                <a:ea typeface="Playfair Display"/>
                <a:cs typeface="Playfair Display"/>
                <a:sym typeface="Playfair Display"/>
              </a:rPr>
              <a:t>¿Cuáles son las principales áreas de los ODS?</a:t>
            </a:r>
            <a:endParaRPr b="0" i="0" sz="2200" u="none" cap="none" strike="noStrike">
              <a:solidFill>
                <a:srgbClr val="000000"/>
              </a:solidFill>
              <a:latin typeface="Arial"/>
              <a:ea typeface="Arial"/>
              <a:cs typeface="Arial"/>
              <a:sym typeface="Arial"/>
            </a:endParaRPr>
          </a:p>
        </p:txBody>
      </p:sp>
      <p:sp>
        <p:nvSpPr>
          <p:cNvPr id="583" name="Google Shape;583;g1ff6c493d03_1_0"/>
          <p:cNvSpPr txBox="1"/>
          <p:nvPr/>
        </p:nvSpPr>
        <p:spPr>
          <a:xfrm>
            <a:off x="3121225" y="4393025"/>
            <a:ext cx="1856100" cy="28941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Planeta</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Gente</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Flores</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Prosperidad</a:t>
            </a:r>
            <a:endParaRPr sz="2000">
              <a:latin typeface="Prata"/>
              <a:ea typeface="Prata"/>
              <a:cs typeface="Prata"/>
              <a:sym typeface="Prata"/>
            </a:endParaRPr>
          </a:p>
        </p:txBody>
      </p:sp>
      <p:sp>
        <p:nvSpPr>
          <p:cNvPr id="584" name="Google Shape;584;g1ff6c493d03_1_0"/>
          <p:cNvSpPr/>
          <p:nvPr/>
        </p:nvSpPr>
        <p:spPr>
          <a:xfrm>
            <a:off x="2502075" y="440092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5" name="Google Shape;585;g1ff6c493d03_1_0"/>
          <p:cNvSpPr/>
          <p:nvPr/>
        </p:nvSpPr>
        <p:spPr>
          <a:xfrm>
            <a:off x="2502075" y="5124691"/>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6" name="Google Shape;586;g1ff6c493d03_1_0"/>
          <p:cNvSpPr/>
          <p:nvPr/>
        </p:nvSpPr>
        <p:spPr>
          <a:xfrm>
            <a:off x="2502075" y="59851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7" name="Google Shape;587;g1ff6c493d03_1_0"/>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lang="en-US" sz="3000">
                <a:solidFill>
                  <a:srgbClr val="138C80"/>
                </a:solidFill>
                <a:latin typeface="Playfair Display"/>
                <a:ea typeface="Playfair Display"/>
                <a:cs typeface="Playfair Display"/>
                <a:sym typeface="Playfair Display"/>
              </a:rPr>
              <a:t>Autoevaluación</a:t>
            </a:r>
            <a:endParaRPr b="0" i="0" sz="3000" u="none" cap="none" strike="noStrike">
              <a:solidFill>
                <a:srgbClr val="138C80"/>
              </a:solidFill>
              <a:latin typeface="Arial"/>
              <a:ea typeface="Arial"/>
              <a:cs typeface="Arial"/>
              <a:sym typeface="Arial"/>
            </a:endParaRPr>
          </a:p>
        </p:txBody>
      </p:sp>
      <p:sp>
        <p:nvSpPr>
          <p:cNvPr id="588" name="Google Shape;588;g1ff6c493d03_1_0"/>
          <p:cNvSpPr/>
          <p:nvPr/>
        </p:nvSpPr>
        <p:spPr>
          <a:xfrm>
            <a:off x="2502075" y="68625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9" name="Google Shape;589;g1ff6c493d03_1_0"/>
          <p:cNvSpPr txBox="1"/>
          <p:nvPr/>
        </p:nvSpPr>
        <p:spPr>
          <a:xfrm>
            <a:off x="7872900" y="4393025"/>
            <a:ext cx="1856100" cy="28941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Coches</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Asociación</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Paz</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t/>
            </a:r>
            <a:endParaRPr sz="2000">
              <a:latin typeface="Prata"/>
              <a:ea typeface="Prata"/>
              <a:cs typeface="Prata"/>
              <a:sym typeface="Prata"/>
            </a:endParaRPr>
          </a:p>
          <a:p>
            <a:pPr indent="0" lvl="0" marL="0" marR="0" rtl="0" algn="l">
              <a:lnSpc>
                <a:spcPct val="140016"/>
              </a:lnSpc>
              <a:spcBef>
                <a:spcPts val="0"/>
              </a:spcBef>
              <a:spcAft>
                <a:spcPts val="0"/>
              </a:spcAft>
              <a:buClr>
                <a:srgbClr val="000000"/>
              </a:buClr>
              <a:buSzPts val="2000"/>
              <a:buFont typeface="Arial"/>
              <a:buNone/>
            </a:pPr>
            <a:r>
              <a:rPr lang="en-US" sz="2000">
                <a:latin typeface="Prata"/>
                <a:ea typeface="Prata"/>
                <a:cs typeface="Prata"/>
                <a:sym typeface="Prata"/>
              </a:rPr>
              <a:t>Jugueterías</a:t>
            </a:r>
            <a:endParaRPr sz="2000">
              <a:latin typeface="Prata"/>
              <a:ea typeface="Prata"/>
              <a:cs typeface="Prata"/>
              <a:sym typeface="Prata"/>
            </a:endParaRPr>
          </a:p>
        </p:txBody>
      </p:sp>
      <p:sp>
        <p:nvSpPr>
          <p:cNvPr id="590" name="Google Shape;590;g1ff6c493d03_1_0"/>
          <p:cNvSpPr/>
          <p:nvPr/>
        </p:nvSpPr>
        <p:spPr>
          <a:xfrm>
            <a:off x="7253750" y="440092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1" name="Google Shape;591;g1ff6c493d03_1_0"/>
          <p:cNvSpPr/>
          <p:nvPr/>
        </p:nvSpPr>
        <p:spPr>
          <a:xfrm>
            <a:off x="7253750" y="5124691"/>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2" name="Google Shape;592;g1ff6c493d03_1_0"/>
          <p:cNvSpPr/>
          <p:nvPr/>
        </p:nvSpPr>
        <p:spPr>
          <a:xfrm>
            <a:off x="7253750" y="5985178"/>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3" name="Google Shape;593;g1ff6c493d03_1_0"/>
          <p:cNvSpPr/>
          <p:nvPr/>
        </p:nvSpPr>
        <p:spPr>
          <a:xfrm>
            <a:off x="7253750" y="6829616"/>
            <a:ext cx="499800" cy="405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1ff6c493d03_1_23"/>
          <p:cNvSpPr/>
          <p:nvPr/>
        </p:nvSpPr>
        <p:spPr>
          <a:xfrm rot="-1528540">
            <a:off x="15609082" y="7199762"/>
            <a:ext cx="3791971" cy="4113578"/>
          </a:xfrm>
          <a:custGeom>
            <a:rect b="b" l="l" r="r" t="t"/>
            <a:pathLst>
              <a:path extrusionOk="0" h="4114800" w="3793097">
                <a:moveTo>
                  <a:pt x="0" y="0"/>
                </a:moveTo>
                <a:lnTo>
                  <a:pt x="3793097" y="0"/>
                </a:lnTo>
                <a:lnTo>
                  <a:pt x="3793097" y="4114800"/>
                </a:lnTo>
                <a:lnTo>
                  <a:pt x="0" y="4114800"/>
                </a:lnTo>
                <a:lnTo>
                  <a:pt x="0" y="0"/>
                </a:lnTo>
                <a:close/>
              </a:path>
            </a:pathLst>
          </a:custGeom>
          <a:blipFill rotWithShape="1">
            <a:blip r:embed="rId3">
              <a:alphaModFix/>
            </a:blip>
            <a:stretch>
              <a:fillRect b="0" l="0" r="0" t="0"/>
            </a:stretch>
          </a:blipFill>
          <a:ln>
            <a:noFill/>
          </a:ln>
        </p:spPr>
      </p:sp>
      <p:sp>
        <p:nvSpPr>
          <p:cNvPr id="599" name="Google Shape;599;g1ff6c493d03_1_23"/>
          <p:cNvSpPr/>
          <p:nvPr/>
        </p:nvSpPr>
        <p:spPr>
          <a:xfrm>
            <a:off x="15294047" y="-1776591"/>
            <a:ext cx="4647105" cy="4114800"/>
          </a:xfrm>
          <a:custGeom>
            <a:rect b="b" l="l" r="r" t="t"/>
            <a:pathLst>
              <a:path extrusionOk="0" h="4114800" w="4647105">
                <a:moveTo>
                  <a:pt x="0" y="0"/>
                </a:moveTo>
                <a:lnTo>
                  <a:pt x="4647105" y="0"/>
                </a:lnTo>
                <a:lnTo>
                  <a:pt x="4647105" y="4114800"/>
                </a:lnTo>
                <a:lnTo>
                  <a:pt x="0" y="4114800"/>
                </a:lnTo>
                <a:lnTo>
                  <a:pt x="0" y="0"/>
                </a:lnTo>
                <a:close/>
              </a:path>
            </a:pathLst>
          </a:custGeom>
          <a:blipFill rotWithShape="1">
            <a:blip r:embed="rId4">
              <a:alphaModFix/>
            </a:blip>
            <a:stretch>
              <a:fillRect b="0" l="0" r="0" t="0"/>
            </a:stretch>
          </a:blipFill>
          <a:ln>
            <a:noFill/>
          </a:ln>
        </p:spPr>
      </p:sp>
      <p:sp>
        <p:nvSpPr>
          <p:cNvPr id="600" name="Google Shape;600;g1ff6c493d03_1_23"/>
          <p:cNvSpPr/>
          <p:nvPr/>
        </p:nvSpPr>
        <p:spPr>
          <a:xfrm>
            <a:off x="-2520200" y="7200900"/>
            <a:ext cx="5040401" cy="4114800"/>
          </a:xfrm>
          <a:custGeom>
            <a:rect b="b" l="l" r="r" t="t"/>
            <a:pathLst>
              <a:path extrusionOk="0" h="4114800" w="5040401">
                <a:moveTo>
                  <a:pt x="0" y="0"/>
                </a:moveTo>
                <a:lnTo>
                  <a:pt x="5040400" y="0"/>
                </a:lnTo>
                <a:lnTo>
                  <a:pt x="5040400" y="4114800"/>
                </a:lnTo>
                <a:lnTo>
                  <a:pt x="0" y="4114800"/>
                </a:lnTo>
                <a:lnTo>
                  <a:pt x="0" y="0"/>
                </a:lnTo>
                <a:close/>
              </a:path>
            </a:pathLst>
          </a:custGeom>
          <a:blipFill rotWithShape="1">
            <a:blip r:embed="rId5">
              <a:alphaModFix/>
            </a:blip>
            <a:stretch>
              <a:fillRect b="0" l="0" r="0" t="0"/>
            </a:stretch>
          </a:blipFill>
          <a:ln>
            <a:noFill/>
          </a:ln>
        </p:spPr>
      </p:sp>
      <p:sp>
        <p:nvSpPr>
          <p:cNvPr id="601" name="Google Shape;601;g1ff6c493d03_1_23"/>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48" l="-14267" r="-3267" t="-161028"/>
            </a:stretch>
          </a:blipFill>
          <a:ln>
            <a:noFill/>
          </a:ln>
        </p:spPr>
      </p:sp>
      <p:sp>
        <p:nvSpPr>
          <p:cNvPr id="602" name="Google Shape;602;g1ff6c493d03_1_23"/>
          <p:cNvSpPr txBox="1"/>
          <p:nvPr/>
        </p:nvSpPr>
        <p:spPr>
          <a:xfrm>
            <a:off x="2138097" y="1236975"/>
            <a:ext cx="1718700" cy="11082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7200"/>
              <a:buFont typeface="Arial"/>
              <a:buNone/>
            </a:pPr>
            <a:r>
              <a:rPr b="0" i="0" lang="en-US" sz="7200" u="none" cap="none" strike="noStrike">
                <a:solidFill>
                  <a:srgbClr val="06AC73"/>
                </a:solidFill>
                <a:latin typeface="Prata"/>
                <a:ea typeface="Prata"/>
                <a:cs typeface="Prata"/>
                <a:sym typeface="Prata"/>
              </a:rPr>
              <a:t>08</a:t>
            </a:r>
            <a:endParaRPr b="0" i="0" sz="7200" u="none" cap="none" strike="noStrike">
              <a:solidFill>
                <a:srgbClr val="06AC73"/>
              </a:solidFill>
              <a:latin typeface="Arial"/>
              <a:ea typeface="Arial"/>
              <a:cs typeface="Arial"/>
              <a:sym typeface="Arial"/>
            </a:endParaRPr>
          </a:p>
        </p:txBody>
      </p:sp>
      <p:sp>
        <p:nvSpPr>
          <p:cNvPr id="603" name="Google Shape;603;g1ff6c493d03_1_23"/>
          <p:cNvSpPr txBox="1"/>
          <p:nvPr/>
        </p:nvSpPr>
        <p:spPr>
          <a:xfrm>
            <a:off x="3856800" y="1421625"/>
            <a:ext cx="5872200" cy="7389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4800"/>
              <a:buFont typeface="Arial"/>
              <a:buNone/>
            </a:pPr>
            <a:r>
              <a:rPr b="1" lang="en-US" sz="4800">
                <a:solidFill>
                  <a:srgbClr val="06AC73"/>
                </a:solidFill>
                <a:latin typeface="Prata"/>
                <a:ea typeface="Prata"/>
                <a:cs typeface="Prata"/>
                <a:sym typeface="Prata"/>
              </a:rPr>
              <a:t>Autoevaluación</a:t>
            </a:r>
            <a:endParaRPr b="1" i="0" sz="4800" u="none" cap="none" strike="noStrike">
              <a:solidFill>
                <a:srgbClr val="06AC73"/>
              </a:solidFill>
              <a:latin typeface="Arial"/>
              <a:ea typeface="Arial"/>
              <a:cs typeface="Arial"/>
              <a:sym typeface="Arial"/>
            </a:endParaRPr>
          </a:p>
        </p:txBody>
      </p:sp>
      <p:sp>
        <p:nvSpPr>
          <p:cNvPr id="604" name="Google Shape;604;g1ff6c493d03_1_23"/>
          <p:cNvSpPr txBox="1"/>
          <p:nvPr/>
        </p:nvSpPr>
        <p:spPr>
          <a:xfrm>
            <a:off x="2520200" y="2633275"/>
            <a:ext cx="118053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3000"/>
              <a:buFont typeface="Arial"/>
              <a:buNone/>
            </a:pPr>
            <a:r>
              <a:rPr lang="en-US" sz="3000">
                <a:solidFill>
                  <a:schemeClr val="dk1"/>
                </a:solidFill>
                <a:latin typeface="Playfair Display"/>
                <a:ea typeface="Playfair Display"/>
                <a:cs typeface="Playfair Display"/>
                <a:sym typeface="Playfair Display"/>
              </a:rPr>
              <a:t>¿Por qué los emprendedores sociales deben acercarse a los ODS?</a:t>
            </a:r>
            <a:endParaRPr b="0" i="0" sz="2200" u="none" cap="none" strike="noStrike">
              <a:solidFill>
                <a:srgbClr val="000000"/>
              </a:solidFill>
              <a:latin typeface="Arial"/>
              <a:ea typeface="Arial"/>
              <a:cs typeface="Arial"/>
              <a:sym typeface="Arial"/>
            </a:endParaRPr>
          </a:p>
        </p:txBody>
      </p:sp>
      <p:sp>
        <p:nvSpPr>
          <p:cNvPr id="605" name="Google Shape;605;g1ff6c493d03_1_23"/>
          <p:cNvSpPr txBox="1"/>
          <p:nvPr/>
        </p:nvSpPr>
        <p:spPr>
          <a:xfrm>
            <a:off x="3139350" y="3914375"/>
            <a:ext cx="12154800" cy="4944900"/>
          </a:xfrm>
          <a:prstGeom prst="rect">
            <a:avLst/>
          </a:prstGeom>
          <a:noFill/>
          <a:ln>
            <a:noFill/>
          </a:ln>
        </p:spPr>
        <p:txBody>
          <a:bodyPr anchorCtr="0" anchor="t" bIns="0" lIns="0" spcFirstLastPara="1" rIns="0" wrap="square" tIns="0">
            <a:spAutoFit/>
          </a:bodyPr>
          <a:lstStyle/>
          <a:p>
            <a:pPr indent="-368300" lvl="0" marL="457200" marR="0" rtl="0" algn="l">
              <a:lnSpc>
                <a:spcPct val="170031"/>
              </a:lnSpc>
              <a:spcBef>
                <a:spcPts val="0"/>
              </a:spcBef>
              <a:spcAft>
                <a:spcPts val="0"/>
              </a:spcAft>
              <a:buClr>
                <a:schemeClr val="dk1"/>
              </a:buClr>
              <a:buSzPts val="2200"/>
              <a:buFont typeface="Playfair Display"/>
              <a:buAutoNum type="alphaLcPeriod"/>
            </a:pPr>
            <a:r>
              <a:rPr lang="en-US" sz="2200">
                <a:solidFill>
                  <a:schemeClr val="dk1"/>
                </a:solidFill>
                <a:latin typeface="Playfair Display"/>
                <a:ea typeface="Playfair Display"/>
                <a:cs typeface="Playfair Display"/>
                <a:sym typeface="Playfair Display"/>
              </a:rPr>
              <a:t>Al abordar los ODS, los emprendedores sociales pueden contribuir directamente a mejorar el bienestar de las comunidades y fomentar un cambio social positivo.</a:t>
            </a:r>
            <a:endParaRPr b="0" i="0" sz="2200" u="none" cap="none" strike="noStrike">
              <a:solidFill>
                <a:srgbClr val="000000"/>
              </a:solidFill>
              <a:latin typeface="Playfair Display"/>
              <a:ea typeface="Playfair Display"/>
              <a:cs typeface="Playfair Display"/>
              <a:sym typeface="Playfair Display"/>
            </a:endParaRPr>
          </a:p>
          <a:p>
            <a:pPr indent="-368300" lvl="0" marL="457200" marR="0" rtl="0" algn="l">
              <a:lnSpc>
                <a:spcPct val="170031"/>
              </a:lnSpc>
              <a:spcBef>
                <a:spcPts val="0"/>
              </a:spcBef>
              <a:spcAft>
                <a:spcPts val="0"/>
              </a:spcAft>
              <a:buClr>
                <a:schemeClr val="dk1"/>
              </a:buClr>
              <a:buSzPts val="2200"/>
              <a:buFont typeface="Playfair Display"/>
              <a:buAutoNum type="alphaLcPeriod"/>
            </a:pPr>
            <a:r>
              <a:rPr lang="en-US" sz="2200">
                <a:solidFill>
                  <a:schemeClr val="dk1"/>
                </a:solidFill>
                <a:latin typeface="Playfair Display"/>
                <a:ea typeface="Playfair Display"/>
                <a:cs typeface="Playfair Display"/>
                <a:sym typeface="Playfair Display"/>
              </a:rPr>
              <a:t>Los emprendedores sociales que se alinean con los ODS pueden diferenciarse en el mercado, atrayendo a consumidores con conciencia social y </a:t>
            </a:r>
            <a:r>
              <a:rPr lang="en-US" sz="2200">
                <a:solidFill>
                  <a:schemeClr val="dk1"/>
                </a:solidFill>
                <a:latin typeface="Playfair Display"/>
                <a:ea typeface="Playfair Display"/>
                <a:cs typeface="Playfair Display"/>
                <a:sym typeface="Playfair Display"/>
              </a:rPr>
              <a:t>fidelizando</a:t>
            </a:r>
            <a:r>
              <a:rPr lang="en-US" sz="2200">
                <a:solidFill>
                  <a:schemeClr val="dk1"/>
                </a:solidFill>
                <a:latin typeface="Playfair Display"/>
                <a:ea typeface="Playfair Display"/>
                <a:cs typeface="Playfair Display"/>
                <a:sym typeface="Playfair Display"/>
              </a:rPr>
              <a:t> la marca.</a:t>
            </a:r>
            <a:endParaRPr b="0" i="0" sz="2200" u="none" cap="none" strike="noStrike">
              <a:solidFill>
                <a:schemeClr val="dk1"/>
              </a:solidFill>
              <a:latin typeface="Playfair Display"/>
              <a:ea typeface="Playfair Display"/>
              <a:cs typeface="Playfair Display"/>
              <a:sym typeface="Playfair Display"/>
            </a:endParaRPr>
          </a:p>
          <a:p>
            <a:pPr indent="-368300" lvl="0" marL="457200" marR="0" rtl="0" algn="l">
              <a:lnSpc>
                <a:spcPct val="170031"/>
              </a:lnSpc>
              <a:spcBef>
                <a:spcPts val="0"/>
              </a:spcBef>
              <a:spcAft>
                <a:spcPts val="0"/>
              </a:spcAft>
              <a:buClr>
                <a:schemeClr val="dk1"/>
              </a:buClr>
              <a:buSzPts val="2200"/>
              <a:buFont typeface="Playfair Display"/>
              <a:buAutoNum type="alphaLcPeriod"/>
            </a:pPr>
            <a:r>
              <a:rPr lang="en-US" sz="2200">
                <a:solidFill>
                  <a:schemeClr val="dk1"/>
                </a:solidFill>
                <a:latin typeface="Playfair Display"/>
                <a:ea typeface="Playfair Display"/>
                <a:cs typeface="Playfair Display"/>
                <a:sym typeface="Playfair Display"/>
              </a:rPr>
              <a:t>Al abordar cuestiones sociales, los emprendedores sociales pueden comprar coches caros.</a:t>
            </a:r>
            <a:endParaRPr b="0" i="0" sz="2200" u="none" cap="none" strike="noStrike">
              <a:solidFill>
                <a:schemeClr val="dk1"/>
              </a:solidFill>
              <a:latin typeface="Playfair Display"/>
              <a:ea typeface="Playfair Display"/>
              <a:cs typeface="Playfair Display"/>
              <a:sym typeface="Playfair Display"/>
            </a:endParaRPr>
          </a:p>
          <a:p>
            <a:pPr indent="-368300" lvl="0" marL="457200" marR="0" rtl="0" algn="l">
              <a:lnSpc>
                <a:spcPct val="170031"/>
              </a:lnSpc>
              <a:spcBef>
                <a:spcPts val="0"/>
              </a:spcBef>
              <a:spcAft>
                <a:spcPts val="0"/>
              </a:spcAft>
              <a:buClr>
                <a:schemeClr val="dk1"/>
              </a:buClr>
              <a:buSzPts val="2200"/>
              <a:buFont typeface="Playfair Display"/>
              <a:buAutoNum type="alphaLcPeriod"/>
            </a:pPr>
            <a:r>
              <a:rPr lang="en-US" sz="2200">
                <a:solidFill>
                  <a:schemeClr val="dk1"/>
                </a:solidFill>
                <a:latin typeface="Playfair Display"/>
                <a:ea typeface="Playfair Display"/>
                <a:cs typeface="Playfair Display"/>
                <a:sym typeface="Playfair Display"/>
              </a:rPr>
              <a:t>Al incorporar las metas de los ODS a sus modelos de negocio, los emprendedores sociales pueden acceder a una gama más amplia de oportunidades de financiación para apoyar sus empresas.</a:t>
            </a:r>
            <a:endParaRPr b="0" i="0" sz="2200" u="none" cap="none" strike="noStrike">
              <a:solidFill>
                <a:schemeClr val="dk1"/>
              </a:solidFill>
              <a:latin typeface="Playfair Display"/>
              <a:ea typeface="Playfair Display"/>
              <a:cs typeface="Playfair Display"/>
              <a:sym typeface="Playfair Display"/>
            </a:endParaRPr>
          </a:p>
          <a:p>
            <a:pPr indent="-368300" lvl="0" marL="457200" marR="0" rtl="0" algn="l">
              <a:lnSpc>
                <a:spcPct val="140016"/>
              </a:lnSpc>
              <a:spcBef>
                <a:spcPts val="0"/>
              </a:spcBef>
              <a:spcAft>
                <a:spcPts val="0"/>
              </a:spcAft>
              <a:buClr>
                <a:srgbClr val="000000"/>
              </a:buClr>
              <a:buSzPts val="2200"/>
              <a:buFont typeface="Playfair Display"/>
              <a:buAutoNum type="alphaLcPeriod"/>
            </a:pPr>
            <a:r>
              <a:rPr lang="en-US" sz="2200">
                <a:latin typeface="Playfair Display"/>
                <a:ea typeface="Playfair Display"/>
                <a:cs typeface="Playfair Display"/>
                <a:sym typeface="Playfair Display"/>
              </a:rPr>
              <a:t>Una empresa social es un negocio que no tiene nada que ver con los ODS.</a:t>
            </a:r>
            <a:endParaRPr b="0" i="0" sz="2200" u="none" cap="none" strike="noStrike">
              <a:solidFill>
                <a:srgbClr val="000000"/>
              </a:solidFill>
              <a:latin typeface="Playfair Display"/>
              <a:ea typeface="Playfair Display"/>
              <a:cs typeface="Playfair Display"/>
              <a:sym typeface="Playfair Display"/>
            </a:endParaRPr>
          </a:p>
        </p:txBody>
      </p:sp>
      <p:sp>
        <p:nvSpPr>
          <p:cNvPr id="606" name="Google Shape;606;g1ff6c493d03_1_23"/>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lang="en-US" sz="3000">
                <a:solidFill>
                  <a:srgbClr val="138C80"/>
                </a:solidFill>
                <a:latin typeface="Playfair Display"/>
                <a:ea typeface="Playfair Display"/>
                <a:cs typeface="Playfair Display"/>
                <a:sym typeface="Playfair Display"/>
              </a:rPr>
              <a:t>Autoevaluación</a:t>
            </a:r>
            <a:endParaRPr b="0" i="0" sz="3000" u="none" cap="none" strike="noStrike">
              <a:solidFill>
                <a:srgbClr val="138C8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1ff6c493d03_1_55"/>
          <p:cNvSpPr/>
          <p:nvPr/>
        </p:nvSpPr>
        <p:spPr>
          <a:xfrm rot="-1528540">
            <a:off x="15809231" y="6856356"/>
            <a:ext cx="3791971" cy="4113578"/>
          </a:xfrm>
          <a:custGeom>
            <a:rect b="b" l="l" r="r" t="t"/>
            <a:pathLst>
              <a:path extrusionOk="0" h="4114800" w="3793097">
                <a:moveTo>
                  <a:pt x="0" y="0"/>
                </a:moveTo>
                <a:lnTo>
                  <a:pt x="3793098" y="0"/>
                </a:lnTo>
                <a:lnTo>
                  <a:pt x="3793098" y="4114800"/>
                </a:lnTo>
                <a:lnTo>
                  <a:pt x="0" y="4114800"/>
                </a:lnTo>
                <a:lnTo>
                  <a:pt x="0" y="0"/>
                </a:lnTo>
                <a:close/>
              </a:path>
            </a:pathLst>
          </a:custGeom>
          <a:blipFill rotWithShape="1">
            <a:blip r:embed="rId3">
              <a:alphaModFix/>
            </a:blip>
            <a:stretch>
              <a:fillRect b="0" l="0" r="0" t="0"/>
            </a:stretch>
          </a:blipFill>
          <a:ln>
            <a:noFill/>
          </a:ln>
        </p:spPr>
      </p:sp>
      <p:sp>
        <p:nvSpPr>
          <p:cNvPr id="612" name="Google Shape;612;g1ff6c493d03_1_55"/>
          <p:cNvSpPr/>
          <p:nvPr/>
        </p:nvSpPr>
        <p:spPr>
          <a:xfrm rot="6993903">
            <a:off x="-1296517" y="-1829144"/>
            <a:ext cx="4650081" cy="4117435"/>
          </a:xfrm>
          <a:custGeom>
            <a:rect b="b" l="l" r="r" t="t"/>
            <a:pathLst>
              <a:path extrusionOk="0" h="4114800" w="4647105">
                <a:moveTo>
                  <a:pt x="0" y="0"/>
                </a:moveTo>
                <a:lnTo>
                  <a:pt x="4647104" y="0"/>
                </a:lnTo>
                <a:lnTo>
                  <a:pt x="4647104" y="4114800"/>
                </a:lnTo>
                <a:lnTo>
                  <a:pt x="0" y="4114800"/>
                </a:lnTo>
                <a:lnTo>
                  <a:pt x="0" y="0"/>
                </a:lnTo>
                <a:close/>
              </a:path>
            </a:pathLst>
          </a:custGeom>
          <a:blipFill rotWithShape="1">
            <a:blip r:embed="rId4">
              <a:alphaModFix/>
            </a:blip>
            <a:stretch>
              <a:fillRect b="0" l="0" r="0" t="0"/>
            </a:stretch>
          </a:blipFill>
          <a:ln>
            <a:noFill/>
          </a:ln>
        </p:spPr>
      </p:sp>
      <p:sp>
        <p:nvSpPr>
          <p:cNvPr id="613" name="Google Shape;613;g1ff6c493d03_1_55"/>
          <p:cNvSpPr/>
          <p:nvPr/>
        </p:nvSpPr>
        <p:spPr>
          <a:xfrm>
            <a:off x="15261520" y="-1673912"/>
            <a:ext cx="5040401" cy="4114800"/>
          </a:xfrm>
          <a:custGeom>
            <a:rect b="b" l="l" r="r" t="t"/>
            <a:pathLst>
              <a:path extrusionOk="0" h="4114800" w="5040401">
                <a:moveTo>
                  <a:pt x="0" y="0"/>
                </a:moveTo>
                <a:lnTo>
                  <a:pt x="5040401" y="0"/>
                </a:lnTo>
                <a:lnTo>
                  <a:pt x="5040401" y="4114800"/>
                </a:lnTo>
                <a:lnTo>
                  <a:pt x="0" y="4114800"/>
                </a:lnTo>
                <a:lnTo>
                  <a:pt x="0" y="0"/>
                </a:lnTo>
                <a:close/>
              </a:path>
            </a:pathLst>
          </a:custGeom>
          <a:blipFill rotWithShape="1">
            <a:blip r:embed="rId5">
              <a:alphaModFix/>
            </a:blip>
            <a:stretch>
              <a:fillRect b="0" l="0" r="0" t="0"/>
            </a:stretch>
          </a:blipFill>
          <a:ln>
            <a:noFill/>
          </a:ln>
        </p:spPr>
      </p:sp>
      <p:sp>
        <p:nvSpPr>
          <p:cNvPr id="614" name="Google Shape;614;g1ff6c493d03_1_55"/>
          <p:cNvSpPr/>
          <p:nvPr/>
        </p:nvSpPr>
        <p:spPr>
          <a:xfrm>
            <a:off x="1657375" y="3022824"/>
            <a:ext cx="2425146" cy="3337586"/>
          </a:xfrm>
          <a:custGeom>
            <a:rect b="b" l="l" r="r" t="t"/>
            <a:pathLst>
              <a:path extrusionOk="0" h="5516671" w="4008506">
                <a:moveTo>
                  <a:pt x="0" y="0"/>
                </a:moveTo>
                <a:lnTo>
                  <a:pt x="4008505" y="0"/>
                </a:lnTo>
                <a:lnTo>
                  <a:pt x="4008505" y="5516671"/>
                </a:lnTo>
                <a:lnTo>
                  <a:pt x="0" y="5516671"/>
                </a:lnTo>
                <a:lnTo>
                  <a:pt x="0" y="0"/>
                </a:lnTo>
                <a:close/>
              </a:path>
            </a:pathLst>
          </a:custGeom>
          <a:blipFill rotWithShape="1">
            <a:blip r:embed="rId6">
              <a:alphaModFix/>
            </a:blip>
            <a:stretch>
              <a:fillRect b="-13795" l="0" r="-99652" t="-31266"/>
            </a:stretch>
          </a:blipFill>
          <a:ln>
            <a:noFill/>
          </a:ln>
        </p:spPr>
      </p:sp>
      <p:sp>
        <p:nvSpPr>
          <p:cNvPr id="615" name="Google Shape;615;g1ff6c493d03_1_5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7">
              <a:alphaModFix/>
            </a:blip>
            <a:stretch>
              <a:fillRect b="-160148" l="-14267" r="-3267" t="-161028"/>
            </a:stretch>
          </a:blipFill>
          <a:ln>
            <a:noFill/>
          </a:ln>
        </p:spPr>
      </p:sp>
      <p:sp>
        <p:nvSpPr>
          <p:cNvPr id="616" name="Google Shape;616;g1ff6c493d03_1_55"/>
          <p:cNvSpPr/>
          <p:nvPr/>
        </p:nvSpPr>
        <p:spPr>
          <a:xfrm>
            <a:off x="2095455" y="3221837"/>
            <a:ext cx="2204371" cy="3365452"/>
          </a:xfrm>
          <a:custGeom>
            <a:rect b="b" l="l" r="r" t="t"/>
            <a:pathLst>
              <a:path extrusionOk="0" h="5562730" w="3643588">
                <a:moveTo>
                  <a:pt x="0" y="0"/>
                </a:moveTo>
                <a:lnTo>
                  <a:pt x="3643588" y="0"/>
                </a:lnTo>
                <a:lnTo>
                  <a:pt x="3643588" y="5562731"/>
                </a:lnTo>
                <a:lnTo>
                  <a:pt x="0" y="5562731"/>
                </a:lnTo>
                <a:lnTo>
                  <a:pt x="0" y="0"/>
                </a:lnTo>
                <a:close/>
              </a:path>
            </a:pathLst>
          </a:custGeom>
          <a:blipFill rotWithShape="1">
            <a:blip r:embed="rId8">
              <a:alphaModFix/>
            </a:blip>
            <a:stretch>
              <a:fillRect b="0" l="0" r="0" t="0"/>
            </a:stretch>
          </a:blipFill>
          <a:ln>
            <a:noFill/>
          </a:ln>
        </p:spPr>
      </p:sp>
      <p:sp>
        <p:nvSpPr>
          <p:cNvPr id="617" name="Google Shape;617;g1ff6c493d03_1_55"/>
          <p:cNvSpPr txBox="1"/>
          <p:nvPr/>
        </p:nvSpPr>
        <p:spPr>
          <a:xfrm>
            <a:off x="2733675" y="1624025"/>
            <a:ext cx="9172500" cy="7389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4800"/>
              <a:buFont typeface="Arial"/>
              <a:buNone/>
            </a:pPr>
            <a:r>
              <a:rPr lang="en-US" sz="4800">
                <a:solidFill>
                  <a:srgbClr val="06AC73"/>
                </a:solidFill>
                <a:latin typeface="Prata"/>
                <a:ea typeface="Prata"/>
                <a:cs typeface="Prata"/>
                <a:sym typeface="Prata"/>
              </a:rPr>
              <a:t>Autoevaluación</a:t>
            </a:r>
            <a:r>
              <a:rPr b="0" i="0" lang="en-US" sz="4800" u="none" cap="none" strike="noStrike">
                <a:solidFill>
                  <a:srgbClr val="06AC73"/>
                </a:solidFill>
                <a:latin typeface="Prata"/>
                <a:ea typeface="Prata"/>
                <a:cs typeface="Prata"/>
                <a:sym typeface="Prata"/>
              </a:rPr>
              <a:t> - </a:t>
            </a:r>
            <a:r>
              <a:rPr lang="en-US" sz="4800">
                <a:solidFill>
                  <a:srgbClr val="06AC73"/>
                </a:solidFill>
                <a:latin typeface="Prata"/>
                <a:ea typeface="Prata"/>
                <a:cs typeface="Prata"/>
                <a:sym typeface="Prata"/>
              </a:rPr>
              <a:t>Respuestas</a:t>
            </a:r>
            <a:endParaRPr b="0" i="0" sz="4800" u="none" cap="none" strike="noStrike">
              <a:solidFill>
                <a:srgbClr val="000000"/>
              </a:solidFill>
              <a:latin typeface="Arial"/>
              <a:ea typeface="Arial"/>
              <a:cs typeface="Arial"/>
              <a:sym typeface="Arial"/>
            </a:endParaRPr>
          </a:p>
        </p:txBody>
      </p:sp>
      <p:sp>
        <p:nvSpPr>
          <p:cNvPr id="618" name="Google Shape;618;g1ff6c493d03_1_55"/>
          <p:cNvSpPr txBox="1"/>
          <p:nvPr/>
        </p:nvSpPr>
        <p:spPr>
          <a:xfrm rot="-5400000">
            <a:off x="-408900" y="4662350"/>
            <a:ext cx="3384900" cy="461700"/>
          </a:xfrm>
          <a:prstGeom prst="rect">
            <a:avLst/>
          </a:prstGeom>
          <a:noFill/>
          <a:ln>
            <a:noFill/>
          </a:ln>
        </p:spPr>
        <p:txBody>
          <a:bodyPr anchorCtr="0" anchor="t" bIns="0" lIns="0" spcFirstLastPara="1" rIns="0" wrap="square" tIns="0">
            <a:spAutoFit/>
          </a:bodyPr>
          <a:lstStyle/>
          <a:p>
            <a:pPr indent="0" lvl="0" marL="0" marR="0" rtl="0" algn="l">
              <a:lnSpc>
                <a:spcPct val="170031"/>
              </a:lnSpc>
              <a:spcBef>
                <a:spcPts val="0"/>
              </a:spcBef>
              <a:spcAft>
                <a:spcPts val="0"/>
              </a:spcAft>
              <a:buClr>
                <a:srgbClr val="000000"/>
              </a:buClr>
              <a:buSzPts val="1100"/>
              <a:buFont typeface="Arial"/>
              <a:buNone/>
            </a:pPr>
            <a:r>
              <a:rPr lang="en-US" sz="3000">
                <a:solidFill>
                  <a:srgbClr val="138C80"/>
                </a:solidFill>
                <a:latin typeface="Playfair Display"/>
                <a:ea typeface="Playfair Display"/>
                <a:cs typeface="Playfair Display"/>
                <a:sym typeface="Playfair Display"/>
              </a:rPr>
              <a:t>Autoevaluación</a:t>
            </a:r>
            <a:endParaRPr b="0" i="0" sz="3000" u="none" cap="none" strike="noStrike">
              <a:solidFill>
                <a:srgbClr val="138C80"/>
              </a:solidFill>
              <a:latin typeface="Arial"/>
              <a:ea typeface="Arial"/>
              <a:cs typeface="Arial"/>
              <a:sym typeface="Arial"/>
            </a:endParaRPr>
          </a:p>
        </p:txBody>
      </p:sp>
      <p:sp>
        <p:nvSpPr>
          <p:cNvPr id="619" name="Google Shape;619;g1ff6c493d03_1_55"/>
          <p:cNvSpPr txBox="1"/>
          <p:nvPr/>
        </p:nvSpPr>
        <p:spPr>
          <a:xfrm>
            <a:off x="4880875" y="2874900"/>
            <a:ext cx="11000700" cy="60960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¿Qué significan las siglas ODS?</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lang="en-US" sz="1600">
                <a:solidFill>
                  <a:srgbClr val="0F9249"/>
                </a:solidFill>
                <a:latin typeface="Playfair Display"/>
                <a:ea typeface="Playfair Display"/>
                <a:cs typeface="Playfair Display"/>
                <a:sym typeface="Playfair Display"/>
              </a:rPr>
              <a:t>Respuesta: c. Objetivos de Desarrollo Sostenible</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¿Quién adoptó los Objetivos de Desarrollo Sostenible (ODS)?</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lang="en-US" sz="1600">
                <a:solidFill>
                  <a:srgbClr val="0F9249"/>
                </a:solidFill>
                <a:latin typeface="Playfair Display"/>
                <a:ea typeface="Playfair Display"/>
                <a:cs typeface="Playfair Display"/>
                <a:sym typeface="Playfair Display"/>
              </a:rPr>
              <a:t>Respuesta: las Naciones Unidas (ONU)</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Los ODS entraron en vigor el 1 de enero de 2016. ¿Para cuándo deberían alcanzarse?</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lang="en-US" sz="1600">
                <a:solidFill>
                  <a:srgbClr val="0F9249"/>
                </a:solidFill>
                <a:latin typeface="Playfair Display"/>
                <a:ea typeface="Playfair Display"/>
                <a:cs typeface="Playfair Display"/>
                <a:sym typeface="Playfair Display"/>
              </a:rPr>
              <a:t>Respuesta: b. 2030</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¿Cuántos objetivos incluye la Agenda 2030 para el Desarrollo Sostenible?</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lang="en-US" sz="1600">
                <a:solidFill>
                  <a:srgbClr val="0F9249"/>
                </a:solidFill>
                <a:latin typeface="Playfair Display"/>
                <a:ea typeface="Playfair Display"/>
                <a:cs typeface="Playfair Display"/>
                <a:sym typeface="Playfair Display"/>
              </a:rPr>
              <a:t>Respuesta: c. 17</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Los ODS incluyen 17 Objetivos y un total de 169 Metas.</a:t>
            </a:r>
            <a:r>
              <a:rPr b="0" i="0" lang="en-US" sz="1600" u="none" cap="none" strike="noStrike">
                <a:solidFill>
                  <a:schemeClr val="dk1"/>
                </a:solidFill>
                <a:latin typeface="Playfair Display"/>
                <a:ea typeface="Playfair Display"/>
                <a:cs typeface="Playfair Display"/>
                <a:sym typeface="Playfair Display"/>
              </a:rPr>
              <a:t>. </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lang="en-US" sz="1600">
                <a:solidFill>
                  <a:schemeClr val="dk1"/>
                </a:solidFill>
                <a:latin typeface="Playfair Display"/>
                <a:ea typeface="Playfair Display"/>
                <a:cs typeface="Playfair Display"/>
                <a:sym typeface="Playfair Display"/>
              </a:rPr>
              <a:t>¿Puedes marcar las áreas que sabes que abordan los ODS?</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lang="en-US" sz="1600">
                <a:solidFill>
                  <a:srgbClr val="0F9249"/>
                </a:solidFill>
                <a:latin typeface="Playfair Display"/>
                <a:ea typeface="Playfair Display"/>
                <a:cs typeface="Playfair Display"/>
                <a:sym typeface="Playfair Display"/>
              </a:rPr>
              <a:t>Respuesta: todos</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16"/>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¿Son adecuados los ODS y sus metas para abordar las necesidades y objetivos del desarrollo sostenible?</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1600"/>
              <a:buFont typeface="Arial"/>
              <a:buNone/>
            </a:pPr>
            <a:r>
              <a:rPr lang="en-US" sz="1600">
                <a:solidFill>
                  <a:srgbClr val="0F9249"/>
                </a:solidFill>
                <a:latin typeface="Playfair Display"/>
                <a:ea typeface="Playfair Display"/>
                <a:cs typeface="Playfair Display"/>
                <a:sym typeface="Playfair Display"/>
              </a:rPr>
              <a:t>Respuesta: a. y c.</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70000"/>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¿Cuáles son las principales áreas de los ODS?</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70000"/>
              </a:lnSpc>
              <a:spcBef>
                <a:spcPts val="0"/>
              </a:spcBef>
              <a:spcAft>
                <a:spcPts val="0"/>
              </a:spcAft>
              <a:buClr>
                <a:srgbClr val="000000"/>
              </a:buClr>
              <a:buSzPts val="1600"/>
              <a:buFont typeface="Arial"/>
              <a:buNone/>
            </a:pPr>
            <a:r>
              <a:rPr lang="en-US" sz="1600">
                <a:solidFill>
                  <a:srgbClr val="0F9249"/>
                </a:solidFill>
                <a:latin typeface="Playfair Display"/>
                <a:ea typeface="Playfair Display"/>
                <a:cs typeface="Playfair Display"/>
                <a:sym typeface="Playfair Display"/>
              </a:rPr>
              <a:t>Respuesta: planeta, personas, prosperidad, asociación, paz</a:t>
            </a:r>
            <a:endParaRPr b="0" i="0" sz="1600" u="none" cap="none" strike="noStrike">
              <a:solidFill>
                <a:srgbClr val="0F9249"/>
              </a:solidFill>
              <a:latin typeface="Playfair Display"/>
              <a:ea typeface="Playfair Display"/>
              <a:cs typeface="Playfair Display"/>
              <a:sym typeface="Playfair Display"/>
            </a:endParaRPr>
          </a:p>
          <a:p>
            <a:pPr indent="-330200" lvl="0" marL="457200" marR="0" rtl="0" algn="l">
              <a:lnSpc>
                <a:spcPct val="140000"/>
              </a:lnSpc>
              <a:spcBef>
                <a:spcPts val="0"/>
              </a:spcBef>
              <a:spcAft>
                <a:spcPts val="0"/>
              </a:spcAft>
              <a:buClr>
                <a:schemeClr val="dk1"/>
              </a:buClr>
              <a:buSzPts val="1600"/>
              <a:buFont typeface="Playfair Display"/>
              <a:buAutoNum type="arabicPeriod"/>
            </a:pPr>
            <a:r>
              <a:rPr lang="en-US" sz="1600">
                <a:solidFill>
                  <a:schemeClr val="dk1"/>
                </a:solidFill>
                <a:latin typeface="Playfair Display"/>
                <a:ea typeface="Playfair Display"/>
                <a:cs typeface="Playfair Display"/>
                <a:sym typeface="Playfair Display"/>
              </a:rPr>
              <a:t>¿Por qué los emprendedores sociales deberían abordar los ODS?</a:t>
            </a:r>
            <a:endParaRPr b="0" i="0" sz="1600" u="none" cap="none" strike="noStrike">
              <a:solidFill>
                <a:schemeClr val="dk1"/>
              </a:solidFill>
              <a:latin typeface="Playfair Display"/>
              <a:ea typeface="Playfair Display"/>
              <a:cs typeface="Playfair Display"/>
              <a:sym typeface="Playfair Display"/>
            </a:endParaRPr>
          </a:p>
          <a:p>
            <a:pPr indent="0" lvl="0" marL="457200" marR="0" rtl="0" algn="l">
              <a:lnSpc>
                <a:spcPct val="140000"/>
              </a:lnSpc>
              <a:spcBef>
                <a:spcPts val="0"/>
              </a:spcBef>
              <a:spcAft>
                <a:spcPts val="0"/>
              </a:spcAft>
              <a:buClr>
                <a:srgbClr val="000000"/>
              </a:buClr>
              <a:buSzPts val="1600"/>
              <a:buFont typeface="Arial"/>
              <a:buNone/>
            </a:pPr>
            <a:r>
              <a:rPr lang="en-US" sz="1600">
                <a:solidFill>
                  <a:srgbClr val="0F9249"/>
                </a:solidFill>
                <a:latin typeface="Playfair Display"/>
                <a:ea typeface="Playfair Display"/>
                <a:cs typeface="Playfair Display"/>
                <a:sym typeface="Playfair Display"/>
              </a:rPr>
              <a:t>Respuesta: a, b, d</a:t>
            </a:r>
            <a:endParaRPr b="0" i="0" sz="1600" u="none" cap="none" strike="noStrike">
              <a:solidFill>
                <a:srgbClr val="0F9249"/>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p:nvPr/>
        </p:nvSpPr>
        <p:spPr>
          <a:xfrm>
            <a:off x="-1970090" y="7058556"/>
            <a:ext cx="4030989" cy="4114800"/>
          </a:xfrm>
          <a:custGeom>
            <a:rect b="b" l="l" r="r" t="t"/>
            <a:pathLst>
              <a:path extrusionOk="0" h="4114800" w="4030989">
                <a:moveTo>
                  <a:pt x="0" y="0"/>
                </a:moveTo>
                <a:lnTo>
                  <a:pt x="4030989" y="0"/>
                </a:lnTo>
                <a:lnTo>
                  <a:pt x="4030989" y="4114800"/>
                </a:lnTo>
                <a:lnTo>
                  <a:pt x="0" y="4114800"/>
                </a:lnTo>
                <a:lnTo>
                  <a:pt x="0" y="0"/>
                </a:lnTo>
                <a:close/>
              </a:path>
            </a:pathLst>
          </a:custGeom>
          <a:blipFill rotWithShape="1">
            <a:blip r:embed="rId3">
              <a:alphaModFix/>
            </a:blip>
            <a:stretch>
              <a:fillRect b="0" l="0" r="0" t="0"/>
            </a:stretch>
          </a:blipFill>
          <a:ln>
            <a:noFill/>
          </a:ln>
        </p:spPr>
      </p:sp>
      <p:sp>
        <p:nvSpPr>
          <p:cNvPr id="135" name="Google Shape;135;p4"/>
          <p:cNvSpPr/>
          <p:nvPr/>
        </p:nvSpPr>
        <p:spPr>
          <a:xfrm>
            <a:off x="15023216" y="-13018"/>
            <a:ext cx="3508802" cy="4114800"/>
          </a:xfrm>
          <a:custGeom>
            <a:rect b="b" l="l" r="r" t="t"/>
            <a:pathLst>
              <a:path extrusionOk="0" h="4114800" w="3508802">
                <a:moveTo>
                  <a:pt x="0" y="0"/>
                </a:moveTo>
                <a:lnTo>
                  <a:pt x="3508802" y="0"/>
                </a:lnTo>
                <a:lnTo>
                  <a:pt x="3508802" y="4114800"/>
                </a:lnTo>
                <a:lnTo>
                  <a:pt x="0" y="4114800"/>
                </a:lnTo>
                <a:lnTo>
                  <a:pt x="0" y="0"/>
                </a:lnTo>
                <a:close/>
              </a:path>
            </a:pathLst>
          </a:custGeom>
          <a:blipFill rotWithShape="1">
            <a:blip r:embed="rId4">
              <a:alphaModFix/>
            </a:blip>
            <a:stretch>
              <a:fillRect b="0" l="0" r="0" t="0"/>
            </a:stretch>
          </a:blipFill>
          <a:ln>
            <a:noFill/>
          </a:ln>
        </p:spPr>
      </p:sp>
      <p:sp>
        <p:nvSpPr>
          <p:cNvPr id="136" name="Google Shape;136;p4"/>
          <p:cNvSpPr txBox="1"/>
          <p:nvPr/>
        </p:nvSpPr>
        <p:spPr>
          <a:xfrm>
            <a:off x="2320429" y="1720850"/>
            <a:ext cx="92301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lang="en-US" sz="3399">
                <a:latin typeface="Prata"/>
                <a:ea typeface="Prata"/>
                <a:cs typeface="Prata"/>
                <a:sym typeface="Prata"/>
              </a:rPr>
              <a:t>Jóvenes emprendedores sostenibles</a:t>
            </a:r>
            <a:endParaRPr b="0" i="0" sz="1400" u="none" cap="none" strike="noStrike">
              <a:solidFill>
                <a:srgbClr val="000000"/>
              </a:solidFill>
              <a:latin typeface="Arial"/>
              <a:ea typeface="Arial"/>
              <a:cs typeface="Arial"/>
              <a:sym typeface="Arial"/>
            </a:endParaRPr>
          </a:p>
        </p:txBody>
      </p:sp>
      <p:sp>
        <p:nvSpPr>
          <p:cNvPr id="137" name="Google Shape;137;p4"/>
          <p:cNvSpPr txBox="1"/>
          <p:nvPr/>
        </p:nvSpPr>
        <p:spPr>
          <a:xfrm>
            <a:off x="1028700" y="933450"/>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lang="en-US" sz="5000">
                <a:latin typeface="Prata"/>
                <a:ea typeface="Prata"/>
                <a:cs typeface="Prata"/>
                <a:sym typeface="Prata"/>
              </a:rPr>
              <a:t>GUÍAS SUSE</a:t>
            </a:r>
            <a:endParaRPr b="0" i="0" sz="1400" u="none" cap="none" strike="noStrike">
              <a:solidFill>
                <a:srgbClr val="000000"/>
              </a:solidFill>
              <a:latin typeface="Arial"/>
              <a:ea typeface="Arial"/>
              <a:cs typeface="Arial"/>
              <a:sym typeface="Arial"/>
            </a:endParaRPr>
          </a:p>
        </p:txBody>
      </p:sp>
      <p:sp>
        <p:nvSpPr>
          <p:cNvPr id="138" name="Google Shape;138;p4"/>
          <p:cNvSpPr txBox="1"/>
          <p:nvPr/>
        </p:nvSpPr>
        <p:spPr>
          <a:xfrm>
            <a:off x="3438825" y="2951000"/>
            <a:ext cx="94653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lang="en-US" sz="3399">
                <a:latin typeface="Playfair Display"/>
                <a:ea typeface="Playfair Display"/>
                <a:cs typeface="Playfair Display"/>
                <a:sym typeface="Playfair Display"/>
              </a:rPr>
              <a:t>Degradación medioambiental en las empresas</a:t>
            </a:r>
            <a:endParaRPr b="0" i="0" sz="1400" u="none" cap="none" strike="noStrike">
              <a:solidFill>
                <a:srgbClr val="000000"/>
              </a:solidFill>
              <a:latin typeface="Arial"/>
              <a:ea typeface="Arial"/>
              <a:cs typeface="Arial"/>
              <a:sym typeface="Arial"/>
            </a:endParaRPr>
          </a:p>
        </p:txBody>
      </p:sp>
      <p:sp>
        <p:nvSpPr>
          <p:cNvPr id="139" name="Google Shape;139;p4"/>
          <p:cNvSpPr txBox="1"/>
          <p:nvPr/>
        </p:nvSpPr>
        <p:spPr>
          <a:xfrm>
            <a:off x="1595239" y="2403177"/>
            <a:ext cx="13221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140" name="Google Shape;140;p4"/>
          <p:cNvSpPr txBox="1"/>
          <p:nvPr/>
        </p:nvSpPr>
        <p:spPr>
          <a:xfrm>
            <a:off x="1229701" y="3987225"/>
            <a:ext cx="20532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a:t>
            </a:r>
            <a:r>
              <a:rPr b="0" i="0" lang="en-US" sz="9999" u="none" cap="none" strike="noStrike">
                <a:solidFill>
                  <a:srgbClr val="06AC73"/>
                </a:solidFill>
                <a:latin typeface="Prata"/>
                <a:ea typeface="Prata"/>
                <a:cs typeface="Prata"/>
                <a:sym typeface="Prata"/>
              </a:rPr>
              <a:t>2</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1420654" y="5762603"/>
            <a:ext cx="16713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Clr>
                <a:srgbClr val="000000"/>
              </a:buClr>
              <a:buSzPts val="9999"/>
              <a:buFont typeface="Arial"/>
              <a:buNone/>
            </a:pPr>
            <a:r>
              <a:rPr b="0" i="0" lang="en-US" sz="9999" u="none" cap="none" strike="noStrike">
                <a:solidFill>
                  <a:srgbClr val="06AC73"/>
                </a:solidFill>
                <a:latin typeface="Prata"/>
                <a:ea typeface="Prata"/>
                <a:cs typeface="Prata"/>
                <a:sym typeface="Prata"/>
              </a:rPr>
              <a:t>03</a:t>
            </a:r>
            <a:endParaRPr b="0" i="0" sz="1400" u="none" cap="none" strike="noStrike">
              <a:solidFill>
                <a:srgbClr val="000000"/>
              </a:solidFill>
              <a:latin typeface="Arial"/>
              <a:ea typeface="Arial"/>
              <a:cs typeface="Arial"/>
              <a:sym typeface="Arial"/>
            </a:endParaRPr>
          </a:p>
        </p:txBody>
      </p:sp>
      <p:sp>
        <p:nvSpPr>
          <p:cNvPr id="142" name="Google Shape;142;p4"/>
          <p:cNvSpPr txBox="1"/>
          <p:nvPr/>
        </p:nvSpPr>
        <p:spPr>
          <a:xfrm>
            <a:off x="3438828" y="4563110"/>
            <a:ext cx="8968200" cy="5232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lang="en-US" sz="3399">
                <a:latin typeface="Playfair Display"/>
                <a:ea typeface="Playfair Display"/>
                <a:cs typeface="Playfair Display"/>
                <a:sym typeface="Playfair Display"/>
              </a:rPr>
              <a:t>Igualdad de género en la empresa</a:t>
            </a:r>
            <a:endParaRPr b="0" i="0" sz="1400" u="none" cap="none" strike="noStrike">
              <a:solidFill>
                <a:srgbClr val="000000"/>
              </a:solidFill>
              <a:latin typeface="Arial"/>
              <a:ea typeface="Arial"/>
              <a:cs typeface="Arial"/>
              <a:sym typeface="Arial"/>
            </a:endParaRPr>
          </a:p>
        </p:txBody>
      </p:sp>
      <p:sp>
        <p:nvSpPr>
          <p:cNvPr id="143" name="Google Shape;143;p4"/>
          <p:cNvSpPr txBox="1"/>
          <p:nvPr/>
        </p:nvSpPr>
        <p:spPr>
          <a:xfrm>
            <a:off x="3438825" y="6121150"/>
            <a:ext cx="10797900" cy="12558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lang="en-US" sz="3399">
                <a:latin typeface="Playfair Display"/>
                <a:ea typeface="Playfair Display"/>
                <a:cs typeface="Playfair Display"/>
                <a:sym typeface="Playfair Display"/>
              </a:rPr>
              <a:t>Las herramientas digitales de la Industria 4.0 y 5.0: la forma de emprender en la nueva sociedad digital</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57"/>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625" name="Google Shape;625;p57"/>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626" name="Google Shape;626;p57"/>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627" name="Google Shape;627;p57"/>
          <p:cNvSpPr txBox="1"/>
          <p:nvPr/>
        </p:nvSpPr>
        <p:spPr>
          <a:xfrm>
            <a:off x="2798225" y="1610600"/>
            <a:ext cx="81069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4800"/>
              <a:buFont typeface="Arial"/>
              <a:buNone/>
            </a:pPr>
            <a:r>
              <a:rPr lang="en-US" sz="4800">
                <a:solidFill>
                  <a:srgbClr val="06AC73"/>
                </a:solidFill>
                <a:latin typeface="Playfair Display"/>
                <a:ea typeface="Playfair Display"/>
                <a:cs typeface="Playfair Display"/>
                <a:sym typeface="Playfair Display"/>
              </a:rPr>
              <a:t>RECURSOS ADICIONALES</a:t>
            </a:r>
            <a:endParaRPr b="0" i="0" sz="4800" u="none" cap="none" strike="noStrike">
              <a:solidFill>
                <a:srgbClr val="06AC73"/>
              </a:solidFill>
              <a:latin typeface="Arial"/>
              <a:ea typeface="Arial"/>
              <a:cs typeface="Arial"/>
              <a:sym typeface="Arial"/>
            </a:endParaRPr>
          </a:p>
        </p:txBody>
      </p:sp>
      <p:sp>
        <p:nvSpPr>
          <p:cNvPr id="628" name="Google Shape;628;p5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629" name="Google Shape;629;p57"/>
          <p:cNvSpPr txBox="1"/>
          <p:nvPr/>
        </p:nvSpPr>
        <p:spPr>
          <a:xfrm>
            <a:off x="2798225" y="2794000"/>
            <a:ext cx="13058700" cy="5930100"/>
          </a:xfrm>
          <a:prstGeom prst="rect">
            <a:avLst/>
          </a:prstGeom>
          <a:noFill/>
          <a:ln>
            <a:noFill/>
          </a:ln>
        </p:spPr>
        <p:txBody>
          <a:bodyPr anchorCtr="0" anchor="t" bIns="0" lIns="0" spcFirstLastPara="1" rIns="0" wrap="square" tIns="0">
            <a:spAutoFit/>
          </a:bodyPr>
          <a:lstStyle/>
          <a:p>
            <a:pPr indent="-342900" lvl="0" marL="457200" marR="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Buenas prácticas de los ODS - Recopilación de casos de éxito y lecciones aprendidas en la implementación de los ODS</a:t>
            </a:r>
            <a:r>
              <a:rPr b="0" i="0" lang="en-US" sz="1800" u="none" cap="none" strike="noStrike">
                <a:solidFill>
                  <a:schemeClr val="dk1"/>
                </a:solidFill>
                <a:latin typeface="Playfair Display"/>
                <a:ea typeface="Playfair Display"/>
                <a:cs typeface="Playfair Display"/>
                <a:sym typeface="Playfair Display"/>
              </a:rPr>
              <a:t> - </a:t>
            </a:r>
            <a:r>
              <a:rPr b="0" i="0" lang="en-US" sz="1800" u="sng" cap="none" strike="noStrike">
                <a:solidFill>
                  <a:schemeClr val="hlink"/>
                </a:solidFill>
                <a:latin typeface="Playfair Display"/>
                <a:ea typeface="Playfair Display"/>
                <a:cs typeface="Playfair Display"/>
                <a:sym typeface="Playfair Display"/>
                <a:hlinkClick r:id="rId7"/>
              </a:rPr>
              <a:t>https://sdgs.un.org/publications/sdg-good-practices-2020</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Manual de formación para emprendedores sociales Manual de formación de emprendimiento social - Comisión Europea</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Introducción a los ODS - ONU - pdf. para descargar</a:t>
            </a:r>
            <a:r>
              <a:rPr b="0" i="0" lang="en-US" sz="1800" u="none" cap="none" strike="noStrike">
                <a:solidFill>
                  <a:schemeClr val="dk1"/>
                </a:solidFill>
                <a:latin typeface="Playfair Display"/>
                <a:ea typeface="Playfair Display"/>
                <a:cs typeface="Playfair Display"/>
                <a:sym typeface="Playfair Display"/>
              </a:rPr>
              <a:t> </a:t>
            </a:r>
            <a:r>
              <a:rPr b="0" i="0" lang="en-US" sz="1800" u="sng" cap="none" strike="noStrike">
                <a:solidFill>
                  <a:schemeClr val="hlink"/>
                </a:solidFill>
                <a:latin typeface="Playfair Display"/>
                <a:ea typeface="Playfair Display"/>
                <a:cs typeface="Playfair Display"/>
                <a:sym typeface="Playfair Display"/>
                <a:hlinkClick r:id="rId8"/>
              </a:rPr>
              <a:t>https://sustainabledevelopment.un.org/index.php?page=view&amp;type=400&amp;nr=2217&amp;menu=1515</a:t>
            </a:r>
            <a:r>
              <a:rPr b="0" i="0" lang="en-US" sz="1800" u="none" cap="none" strike="noStrike">
                <a:solidFill>
                  <a:schemeClr val="dk1"/>
                </a:solidFill>
                <a:latin typeface="Playfair Display"/>
                <a:ea typeface="Playfair Display"/>
                <a:cs typeface="Playfair Display"/>
                <a:sym typeface="Playfair Display"/>
              </a:rPr>
              <a:t>  (new version platform)</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a:t>
            </a:r>
            <a:r>
              <a:rPr lang="en-US" sz="1800">
                <a:solidFill>
                  <a:schemeClr val="dk1"/>
                </a:solidFill>
                <a:latin typeface="Playfair Display"/>
                <a:ea typeface="Playfair Display"/>
                <a:cs typeface="Playfair Display"/>
                <a:sym typeface="Playfair Display"/>
              </a:rPr>
              <a:t>Nosotros la ciudadanía </a:t>
            </a:r>
            <a:r>
              <a:rPr b="0" i="0" lang="en-US" sz="1800" u="none" cap="none" strike="noStrike">
                <a:solidFill>
                  <a:schemeClr val="dk1"/>
                </a:solidFill>
                <a:latin typeface="Playfair Display"/>
                <a:ea typeface="Playfair Display"/>
                <a:cs typeface="Playfair Display"/>
                <a:sym typeface="Playfair Display"/>
              </a:rPr>
              <a:t>-  </a:t>
            </a:r>
            <a:r>
              <a:rPr b="0" i="0" lang="en-US" sz="1800" u="sng" cap="none" strike="noStrike">
                <a:solidFill>
                  <a:schemeClr val="hlink"/>
                </a:solidFill>
                <a:latin typeface="Playfair Display"/>
                <a:ea typeface="Playfair Display"/>
                <a:cs typeface="Playfair Display"/>
                <a:sym typeface="Playfair Display"/>
                <a:hlinkClick r:id="rId9"/>
              </a:rPr>
              <a:t>https://www.youtube.com/watch?v=RpqVmvMCmp0</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a:t>
            </a:r>
            <a:r>
              <a:rPr lang="en-US" sz="1800">
                <a:solidFill>
                  <a:schemeClr val="dk1"/>
                </a:solidFill>
                <a:latin typeface="Playfair Display"/>
                <a:ea typeface="Playfair Display"/>
                <a:cs typeface="Playfair Display"/>
                <a:sym typeface="Playfair Display"/>
              </a:rPr>
              <a:t>La transición de los ODM a los ODS </a:t>
            </a:r>
            <a:r>
              <a:rPr b="0" i="0" lang="en-US" sz="1800" u="none" cap="none" strike="noStrike">
                <a:solidFill>
                  <a:schemeClr val="dk1"/>
                </a:solidFill>
                <a:latin typeface="Playfair Display"/>
                <a:ea typeface="Playfair Display"/>
                <a:cs typeface="Playfair Display"/>
                <a:sym typeface="Playfair Display"/>
              </a:rPr>
              <a:t>- </a:t>
            </a:r>
            <a:r>
              <a:rPr b="0" i="0" lang="en-US" sz="1800" u="sng" cap="none" strike="noStrike">
                <a:solidFill>
                  <a:schemeClr val="hlink"/>
                </a:solidFill>
                <a:latin typeface="Playfair Display"/>
                <a:ea typeface="Playfair Display"/>
                <a:cs typeface="Playfair Display"/>
                <a:sym typeface="Playfair Display"/>
                <a:hlinkClick r:id="rId10"/>
              </a:rPr>
              <a:t>https://www.youtube.com/watch?v=5_hLuEui6ww</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a:t>
            </a:r>
            <a:r>
              <a:rPr lang="en-US" sz="1800">
                <a:solidFill>
                  <a:schemeClr val="dk1"/>
                </a:solidFill>
                <a:latin typeface="Playfair Display"/>
                <a:ea typeface="Playfair Display"/>
                <a:cs typeface="Playfair Display"/>
                <a:sym typeface="Playfair Display"/>
              </a:rPr>
              <a:t>No tiene sentido ir a medias</a:t>
            </a:r>
            <a:r>
              <a:rPr b="0" i="0" lang="en-US" sz="1800" u="none" cap="none" strike="noStrike">
                <a:solidFill>
                  <a:schemeClr val="dk1"/>
                </a:solidFill>
                <a:latin typeface="Playfair Display"/>
                <a:ea typeface="Playfair Display"/>
                <a:cs typeface="Playfair Display"/>
                <a:sym typeface="Playfair Display"/>
              </a:rPr>
              <a:t> - </a:t>
            </a:r>
            <a:r>
              <a:rPr b="0" i="0" lang="en-US" sz="1800" u="sng" cap="none" strike="noStrike">
                <a:solidFill>
                  <a:schemeClr val="hlink"/>
                </a:solidFill>
                <a:latin typeface="Playfair Display"/>
                <a:ea typeface="Playfair Display"/>
                <a:cs typeface="Playfair Display"/>
                <a:sym typeface="Playfair Display"/>
                <a:hlinkClick r:id="rId11"/>
              </a:rPr>
              <a:t>https://www.youtube.com/watch?v=DdLqiTvFwJk</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a:t>
            </a:r>
            <a:r>
              <a:rPr lang="en-US" sz="1800">
                <a:solidFill>
                  <a:schemeClr val="dk1"/>
                </a:solidFill>
                <a:latin typeface="Playfair Display"/>
                <a:ea typeface="Playfair Display"/>
                <a:cs typeface="Playfair Display"/>
                <a:sym typeface="Playfair Display"/>
              </a:rPr>
              <a:t>No dejes a nadie atrás</a:t>
            </a:r>
            <a:r>
              <a:rPr b="0" i="0" lang="en-US" sz="1800" u="none" cap="none" strike="noStrike">
                <a:solidFill>
                  <a:schemeClr val="dk1"/>
                </a:solidFill>
                <a:latin typeface="Playfair Display"/>
                <a:ea typeface="Playfair Display"/>
                <a:cs typeface="Playfair Display"/>
                <a:sym typeface="Playfair Display"/>
              </a:rPr>
              <a:t>- </a:t>
            </a:r>
            <a:r>
              <a:rPr b="0" i="0" lang="en-US" sz="1800" u="sng" cap="none" strike="noStrike">
                <a:solidFill>
                  <a:schemeClr val="hlink"/>
                </a:solidFill>
                <a:latin typeface="Playfair Display"/>
                <a:ea typeface="Playfair Display"/>
                <a:cs typeface="Playfair Display"/>
                <a:sym typeface="Playfair Display"/>
                <a:hlinkClick r:id="rId12"/>
              </a:rPr>
              <a:t>https://www.youtube.com/watch?v=pBqe8JD62QE&amp;t=149s</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 Números en acción</a:t>
            </a:r>
            <a:r>
              <a:rPr b="0" i="0" lang="en-US" sz="1800" u="none" cap="none" strike="noStrike">
                <a:solidFill>
                  <a:schemeClr val="dk1"/>
                </a:solidFill>
                <a:latin typeface="Playfair Display"/>
                <a:ea typeface="Playfair Display"/>
                <a:cs typeface="Playfair Display"/>
                <a:sym typeface="Playfair Display"/>
              </a:rPr>
              <a:t> - </a:t>
            </a:r>
            <a:r>
              <a:rPr b="0" i="0" lang="en-US" sz="1800" u="sng" cap="none" strike="noStrike">
                <a:solidFill>
                  <a:schemeClr val="hlink"/>
                </a:solidFill>
                <a:latin typeface="Playfair Display"/>
                <a:ea typeface="Playfair Display"/>
                <a:cs typeface="Playfair Display"/>
                <a:sym typeface="Playfair Display"/>
                <a:hlinkClick r:id="rId13"/>
              </a:rPr>
              <a:t>https://www.youtube.com/watch?v=Mdm49_rUMgo</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lang="en-US" sz="1800">
                <a:solidFill>
                  <a:schemeClr val="dk1"/>
                </a:solidFill>
                <a:latin typeface="Playfair Display"/>
                <a:ea typeface="Playfair Display"/>
                <a:cs typeface="Playfair Display"/>
                <a:sym typeface="Playfair Display"/>
              </a:rPr>
              <a:t>Naciones Unidas - Plataforma de Acciones para los ODS </a:t>
            </a:r>
            <a:r>
              <a:rPr b="0" i="0" lang="en-US" sz="1800" u="none" cap="none" strike="noStrike">
                <a:solidFill>
                  <a:schemeClr val="dk1"/>
                </a:solidFill>
                <a:latin typeface="Playfair Display"/>
                <a:ea typeface="Playfair Display"/>
                <a:cs typeface="Playfair Display"/>
                <a:sym typeface="Playfair Display"/>
              </a:rPr>
              <a:t>- </a:t>
            </a:r>
            <a:r>
              <a:rPr b="0" i="0" lang="en-US" sz="1800" u="sng" cap="none" strike="noStrike">
                <a:solidFill>
                  <a:schemeClr val="hlink"/>
                </a:solidFill>
                <a:latin typeface="Playfair Display"/>
                <a:ea typeface="Playfair Display"/>
                <a:cs typeface="Playfair Display"/>
                <a:sym typeface="Playfair Display"/>
                <a:hlinkClick r:id="rId14"/>
              </a:rPr>
              <a:t>https://sdgs.un.org/partnerships</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chemeClr val="dk1"/>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a:t>
            </a:r>
            <a:r>
              <a:rPr lang="en-US" sz="1800">
                <a:solidFill>
                  <a:schemeClr val="dk1"/>
                </a:solidFill>
                <a:latin typeface="Playfair Display"/>
                <a:ea typeface="Playfair Display"/>
                <a:cs typeface="Playfair Display"/>
                <a:sym typeface="Playfair Display"/>
              </a:rPr>
              <a:t>Plataforma de Acciones para los ODS </a:t>
            </a:r>
            <a:r>
              <a:rPr b="0" i="0" lang="en-US" sz="1800" u="none" cap="none" strike="noStrike">
                <a:solidFill>
                  <a:schemeClr val="dk1"/>
                </a:solidFill>
                <a:latin typeface="Playfair Display"/>
                <a:ea typeface="Playfair Display"/>
                <a:cs typeface="Playfair Display"/>
                <a:sym typeface="Playfair Display"/>
              </a:rPr>
              <a:t>- </a:t>
            </a:r>
            <a:r>
              <a:rPr b="0" i="0" lang="en-US" sz="1800" u="sng" cap="none" strike="noStrike">
                <a:solidFill>
                  <a:schemeClr val="hlink"/>
                </a:solidFill>
                <a:latin typeface="Playfair Display"/>
                <a:ea typeface="Playfair Display"/>
                <a:cs typeface="Playfair Display"/>
                <a:sym typeface="Playfair Display"/>
                <a:hlinkClick r:id="rId15"/>
              </a:rPr>
              <a:t>https://sdgs.un.org/2030agenda</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a:p>
            <a:pPr indent="-342900" lvl="0" marL="457200" marR="0" rtl="0" algn="l">
              <a:lnSpc>
                <a:spcPct val="170031"/>
              </a:lnSpc>
              <a:spcBef>
                <a:spcPts val="0"/>
              </a:spcBef>
              <a:spcAft>
                <a:spcPts val="0"/>
              </a:spcAft>
              <a:buClr>
                <a:srgbClr val="000000"/>
              </a:buClr>
              <a:buSzPts val="1800"/>
              <a:buFont typeface="Playfair Display"/>
              <a:buChar char="●"/>
            </a:pPr>
            <a:r>
              <a:rPr b="0" i="0" lang="en-US" sz="1800" u="none" cap="none" strike="noStrike">
                <a:solidFill>
                  <a:schemeClr val="dk1"/>
                </a:solidFill>
                <a:latin typeface="Playfair Display"/>
                <a:ea typeface="Playfair Display"/>
                <a:cs typeface="Playfair Display"/>
                <a:sym typeface="Playfair Display"/>
              </a:rPr>
              <a:t> </a:t>
            </a:r>
            <a:r>
              <a:rPr b="0" i="0" lang="en-US" sz="1800" u="sng" cap="none" strike="noStrike">
                <a:solidFill>
                  <a:schemeClr val="hlink"/>
                </a:solidFill>
                <a:latin typeface="Playfair Display"/>
                <a:ea typeface="Playfair Display"/>
                <a:cs typeface="Playfair Display"/>
                <a:sym typeface="Playfair Display"/>
                <a:hlinkClick r:id="rId16"/>
              </a:rPr>
              <a:t>https://commission.europa.eu/select-language?destination=/media/23163</a:t>
            </a:r>
            <a:r>
              <a:rPr b="0" i="0" lang="en-US" sz="1800" u="none" cap="none" strike="noStrike">
                <a:solidFill>
                  <a:schemeClr val="dk1"/>
                </a:solidFill>
                <a:latin typeface="Playfair Display"/>
                <a:ea typeface="Playfair Display"/>
                <a:cs typeface="Playfair Display"/>
                <a:sym typeface="Playfair Display"/>
              </a:rPr>
              <a:t> </a:t>
            </a:r>
            <a:endParaRPr b="0" i="0" sz="1800" u="none" cap="none" strike="noStrike">
              <a:solidFill>
                <a:schemeClr val="dk1"/>
              </a:solidFill>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58"/>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635" name="Google Shape;635;p58"/>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636" name="Google Shape;636;p58"/>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637" name="Google Shape;637;p58"/>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638" name="Google Shape;638;p58"/>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639" name="Google Shape;639;p58"/>
          <p:cNvSpPr txBox="1"/>
          <p:nvPr/>
        </p:nvSpPr>
        <p:spPr>
          <a:xfrm>
            <a:off x="10747704" y="1059356"/>
            <a:ext cx="21150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640" name="Google Shape;640;p58"/>
          <p:cNvSpPr txBox="1"/>
          <p:nvPr/>
        </p:nvSpPr>
        <p:spPr>
          <a:xfrm>
            <a:off x="1673857" y="1764206"/>
            <a:ext cx="141783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lang="en-US" sz="5499">
                <a:latin typeface="Prata"/>
                <a:ea typeface="Prata"/>
                <a:cs typeface="Prata"/>
                <a:sym typeface="Prata"/>
              </a:rPr>
              <a:t>Has completado el módulo</a:t>
            </a:r>
            <a:endParaRPr b="0" i="0" sz="1400" u="none" cap="none" strike="noStrike">
              <a:solidFill>
                <a:srgbClr val="000000"/>
              </a:solidFill>
              <a:latin typeface="Arial"/>
              <a:ea typeface="Arial"/>
              <a:cs typeface="Arial"/>
              <a:sym typeface="Arial"/>
            </a:endParaRPr>
          </a:p>
        </p:txBody>
      </p:sp>
      <p:sp>
        <p:nvSpPr>
          <p:cNvPr id="641" name="Google Shape;641;p58"/>
          <p:cNvSpPr txBox="1"/>
          <p:nvPr/>
        </p:nvSpPr>
        <p:spPr>
          <a:xfrm>
            <a:off x="7307825" y="3889375"/>
            <a:ext cx="10205400" cy="3846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lang="en-US" sz="2499">
                <a:latin typeface="Prata"/>
                <a:ea typeface="Prata"/>
                <a:cs typeface="Prata"/>
                <a:sym typeface="Prata"/>
              </a:rPr>
              <a:t>¿Has echado también un vistazo a los otros módulos y a las guías?</a:t>
            </a:r>
            <a:endParaRPr b="0" i="0" sz="1400" u="none" cap="none" strike="noStrike">
              <a:solidFill>
                <a:srgbClr val="000000"/>
              </a:solidFill>
              <a:latin typeface="Arial"/>
              <a:ea typeface="Arial"/>
              <a:cs typeface="Arial"/>
              <a:sym typeface="Arial"/>
            </a:endParaRPr>
          </a:p>
        </p:txBody>
      </p:sp>
      <p:sp>
        <p:nvSpPr>
          <p:cNvPr id="642" name="Google Shape;642;p58"/>
          <p:cNvSpPr txBox="1"/>
          <p:nvPr/>
        </p:nvSpPr>
        <p:spPr>
          <a:xfrm>
            <a:off x="2341800" y="4911725"/>
            <a:ext cx="8789700" cy="2336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300"/>
              <a:buFont typeface="Arial"/>
              <a:buNone/>
            </a:pPr>
            <a:r>
              <a:rPr lang="en-US" sz="2300">
                <a:latin typeface="Sansita"/>
                <a:ea typeface="Sansita"/>
                <a:cs typeface="Sansita"/>
                <a:sym typeface="Sansita"/>
              </a:rPr>
              <a:t>Módulos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lang="en-US" sz="2300">
                <a:latin typeface="Prata"/>
                <a:ea typeface="Prata"/>
                <a:cs typeface="Prata"/>
                <a:sym typeface="Prata"/>
              </a:rPr>
              <a:t>01 Introducción a los ODS </a:t>
            </a:r>
            <a:endParaRPr sz="2300">
              <a:latin typeface="Prata"/>
              <a:ea typeface="Prata"/>
              <a:cs typeface="Prata"/>
              <a:sym typeface="Prata"/>
            </a:endParaRPr>
          </a:p>
          <a:p>
            <a:pPr indent="0" lvl="0" marL="0" marR="0" rtl="0" algn="l">
              <a:lnSpc>
                <a:spcPct val="140000"/>
              </a:lnSpc>
              <a:spcBef>
                <a:spcPts val="0"/>
              </a:spcBef>
              <a:spcAft>
                <a:spcPts val="0"/>
              </a:spcAft>
              <a:buClr>
                <a:srgbClr val="000000"/>
              </a:buClr>
              <a:buSzPts val="2300"/>
              <a:buFont typeface="Arial"/>
              <a:buNone/>
            </a:pPr>
            <a:r>
              <a:rPr lang="en-US" sz="2300">
                <a:latin typeface="Prata"/>
                <a:ea typeface="Prata"/>
                <a:cs typeface="Prata"/>
                <a:sym typeface="Prata"/>
              </a:rPr>
              <a:t>02 Social Business Model Canvas y fijación de precios</a:t>
            </a:r>
            <a:endParaRPr sz="2300">
              <a:latin typeface="Prata"/>
              <a:ea typeface="Prata"/>
              <a:cs typeface="Prata"/>
              <a:sym typeface="Prata"/>
            </a:endParaRPr>
          </a:p>
          <a:p>
            <a:pPr indent="0" lvl="0" marL="0" marR="0" rtl="0" algn="l">
              <a:lnSpc>
                <a:spcPct val="140000"/>
              </a:lnSpc>
              <a:spcBef>
                <a:spcPts val="0"/>
              </a:spcBef>
              <a:spcAft>
                <a:spcPts val="0"/>
              </a:spcAft>
              <a:buClr>
                <a:srgbClr val="000000"/>
              </a:buClr>
              <a:buSzPts val="2300"/>
              <a:buFont typeface="Arial"/>
              <a:buNone/>
            </a:pPr>
            <a:r>
              <a:rPr lang="en-US" sz="2300">
                <a:latin typeface="Prata"/>
                <a:ea typeface="Prata"/>
                <a:cs typeface="Prata"/>
                <a:sym typeface="Prata"/>
              </a:rPr>
              <a:t>03 Redes y Comunicación</a:t>
            </a:r>
            <a:endParaRPr sz="2300">
              <a:latin typeface="Prata"/>
              <a:ea typeface="Prata"/>
              <a:cs typeface="Prata"/>
              <a:sym typeface="Prata"/>
            </a:endParaRPr>
          </a:p>
          <a:p>
            <a:pPr indent="0" lvl="0" marL="0" marR="0" rtl="0" algn="l">
              <a:lnSpc>
                <a:spcPct val="140000"/>
              </a:lnSpc>
              <a:spcBef>
                <a:spcPts val="0"/>
              </a:spcBef>
              <a:spcAft>
                <a:spcPts val="0"/>
              </a:spcAft>
              <a:buClr>
                <a:srgbClr val="000000"/>
              </a:buClr>
              <a:buSzPts val="2300"/>
              <a:buFont typeface="Arial"/>
              <a:buNone/>
            </a:pPr>
            <a:r>
              <a:rPr lang="en-US" sz="2300">
                <a:latin typeface="Prata"/>
                <a:ea typeface="Prata"/>
                <a:cs typeface="Prata"/>
                <a:sym typeface="Prata"/>
              </a:rPr>
              <a:t>04 Marketing Digital y Medios Sociales</a:t>
            </a:r>
            <a:endParaRPr sz="2300">
              <a:latin typeface="Prata"/>
              <a:ea typeface="Prata"/>
              <a:cs typeface="Prata"/>
              <a:sym typeface="Prata"/>
            </a:endParaRPr>
          </a:p>
        </p:txBody>
      </p:sp>
      <p:sp>
        <p:nvSpPr>
          <p:cNvPr id="643" name="Google Shape;643;p58"/>
          <p:cNvSpPr txBox="1"/>
          <p:nvPr/>
        </p:nvSpPr>
        <p:spPr>
          <a:xfrm>
            <a:off x="5617600" y="7265100"/>
            <a:ext cx="8523900" cy="2832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300"/>
              <a:buFont typeface="Arial"/>
              <a:buNone/>
            </a:pPr>
            <a:r>
              <a:rPr lang="en-US" sz="2300">
                <a:latin typeface="Sansita"/>
                <a:ea typeface="Sansita"/>
                <a:cs typeface="Sansita"/>
                <a:sym typeface="Sansita"/>
              </a:rPr>
              <a:t>Guías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300"/>
              <a:buFont typeface="Arial"/>
              <a:buNone/>
            </a:pPr>
            <a:r>
              <a:rPr lang="en-US" sz="2300">
                <a:latin typeface="Prata"/>
                <a:ea typeface="Prata"/>
                <a:cs typeface="Prata"/>
                <a:sym typeface="Prata"/>
              </a:rPr>
              <a:t>01 Degradación medioambiental en la empresa</a:t>
            </a:r>
            <a:endParaRPr sz="2300">
              <a:latin typeface="Prata"/>
              <a:ea typeface="Prata"/>
              <a:cs typeface="Prata"/>
              <a:sym typeface="Prata"/>
            </a:endParaRPr>
          </a:p>
          <a:p>
            <a:pPr indent="0" lvl="0" marL="0" marR="0" rtl="0" algn="l">
              <a:lnSpc>
                <a:spcPct val="140000"/>
              </a:lnSpc>
              <a:spcBef>
                <a:spcPts val="0"/>
              </a:spcBef>
              <a:spcAft>
                <a:spcPts val="0"/>
              </a:spcAft>
              <a:buClr>
                <a:srgbClr val="000000"/>
              </a:buClr>
              <a:buSzPts val="2300"/>
              <a:buFont typeface="Arial"/>
              <a:buNone/>
            </a:pPr>
            <a:r>
              <a:rPr lang="en-US" sz="2300">
                <a:latin typeface="Prata"/>
                <a:ea typeface="Prata"/>
                <a:cs typeface="Prata"/>
                <a:sym typeface="Prata"/>
              </a:rPr>
              <a:t>02 Igualdad de Género en la Empresa</a:t>
            </a:r>
            <a:endParaRPr sz="2300">
              <a:latin typeface="Prata"/>
              <a:ea typeface="Prata"/>
              <a:cs typeface="Prata"/>
              <a:sym typeface="Prata"/>
            </a:endParaRPr>
          </a:p>
          <a:p>
            <a:pPr indent="0" lvl="0" marL="0" marR="0" rtl="0" algn="l">
              <a:lnSpc>
                <a:spcPct val="140000"/>
              </a:lnSpc>
              <a:spcBef>
                <a:spcPts val="0"/>
              </a:spcBef>
              <a:spcAft>
                <a:spcPts val="0"/>
              </a:spcAft>
              <a:buClr>
                <a:srgbClr val="000000"/>
              </a:buClr>
              <a:buSzPts val="2300"/>
              <a:buFont typeface="Arial"/>
              <a:buNone/>
            </a:pPr>
            <a:r>
              <a:rPr lang="en-US" sz="2300">
                <a:latin typeface="Prata"/>
                <a:ea typeface="Prata"/>
                <a:cs typeface="Prata"/>
                <a:sym typeface="Prata"/>
              </a:rPr>
              <a:t>03 Herramientas digitales en la Industria 4.0 y 5.0 Dar forma a la iniciativa empresarial en la nueva sociedad digital</a:t>
            </a:r>
            <a:endParaRPr sz="2300">
              <a:latin typeface="Prata"/>
              <a:ea typeface="Prata"/>
              <a:cs typeface="Prata"/>
              <a:sym typeface="Prata"/>
            </a:endParaRPr>
          </a:p>
          <a:p>
            <a:pPr indent="0" lvl="0" marL="0" marR="0" rtl="0" algn="l">
              <a:lnSpc>
                <a:spcPct val="140000"/>
              </a:lnSpc>
              <a:spcBef>
                <a:spcPts val="0"/>
              </a:spcBef>
              <a:spcAft>
                <a:spcPts val="0"/>
              </a:spcAft>
              <a:buClr>
                <a:srgbClr val="000000"/>
              </a:buClr>
              <a:buSzPts val="2300"/>
              <a:buFont typeface="Arial"/>
              <a:buNone/>
            </a:pPr>
            <a:r>
              <a:t/>
            </a:r>
            <a:endParaRPr sz="2300">
              <a:latin typeface="Prata"/>
              <a:ea typeface="Prata"/>
              <a:cs typeface="Prata"/>
              <a:sym typeface="Prata"/>
            </a:endParaRPr>
          </a:p>
        </p:txBody>
      </p:sp>
      <p:sp>
        <p:nvSpPr>
          <p:cNvPr id="644" name="Google Shape;644;p58"/>
          <p:cNvSpPr/>
          <p:nvPr/>
        </p:nvSpPr>
        <p:spPr>
          <a:xfrm>
            <a:off x="420575" y="331211"/>
            <a:ext cx="2856339" cy="797054"/>
          </a:xfrm>
          <a:custGeom>
            <a:rect b="b" l="l" r="r" t="t"/>
            <a:pathLst>
              <a:path extrusionOk="0" h="797054" w="2856339">
                <a:moveTo>
                  <a:pt x="0" y="0"/>
                </a:moveTo>
                <a:lnTo>
                  <a:pt x="2856339" y="0"/>
                </a:lnTo>
                <a:lnTo>
                  <a:pt x="2856339" y="797054"/>
                </a:lnTo>
                <a:lnTo>
                  <a:pt x="0" y="797054"/>
                </a:lnTo>
                <a:lnTo>
                  <a:pt x="0" y="0"/>
                </a:lnTo>
                <a:close/>
              </a:path>
            </a:pathLst>
          </a:custGeom>
          <a:blipFill rotWithShape="1">
            <a:blip r:embed="rId8">
              <a:alphaModFix/>
            </a:blip>
            <a:stretch>
              <a:fillRect b="-160167" l="-14263" r="-3277" t="-161026"/>
            </a:stretch>
          </a:blipFill>
          <a:ln>
            <a:noFill/>
          </a:ln>
        </p:spPr>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59"/>
          <p:cNvSpPr/>
          <p:nvPr/>
        </p:nvSpPr>
        <p:spPr>
          <a:xfrm rot="-5400000">
            <a:off x="14796702" y="6274769"/>
            <a:ext cx="3845468" cy="4114800"/>
          </a:xfrm>
          <a:custGeom>
            <a:rect b="b" l="l" r="r" t="t"/>
            <a:pathLst>
              <a:path extrusionOk="0" h="4114800" w="3845468">
                <a:moveTo>
                  <a:pt x="0" y="0"/>
                </a:moveTo>
                <a:lnTo>
                  <a:pt x="3845468" y="0"/>
                </a:lnTo>
                <a:lnTo>
                  <a:pt x="3845468" y="4114800"/>
                </a:lnTo>
                <a:lnTo>
                  <a:pt x="0" y="4114800"/>
                </a:lnTo>
                <a:lnTo>
                  <a:pt x="0" y="0"/>
                </a:lnTo>
                <a:close/>
              </a:path>
            </a:pathLst>
          </a:custGeom>
          <a:blipFill rotWithShape="1">
            <a:blip r:embed="rId3">
              <a:alphaModFix/>
            </a:blip>
            <a:stretch>
              <a:fillRect b="0" l="0" r="0" t="0"/>
            </a:stretch>
          </a:blipFill>
          <a:ln>
            <a:noFill/>
          </a:ln>
        </p:spPr>
      </p:sp>
      <p:sp>
        <p:nvSpPr>
          <p:cNvPr id="654" name="Google Shape;654;p59"/>
          <p:cNvSpPr/>
          <p:nvPr/>
        </p:nvSpPr>
        <p:spPr>
          <a:xfrm rot="-8711088">
            <a:off x="-1689986" y="7647779"/>
            <a:ext cx="4199950" cy="4114800"/>
          </a:xfrm>
          <a:custGeom>
            <a:rect b="b" l="l" r="r" t="t"/>
            <a:pathLst>
              <a:path extrusionOk="0" h="4114800" w="4199950">
                <a:moveTo>
                  <a:pt x="0" y="0"/>
                </a:moveTo>
                <a:lnTo>
                  <a:pt x="4199949" y="0"/>
                </a:lnTo>
                <a:lnTo>
                  <a:pt x="4199949" y="4114800"/>
                </a:lnTo>
                <a:lnTo>
                  <a:pt x="0" y="4114800"/>
                </a:lnTo>
                <a:lnTo>
                  <a:pt x="0" y="0"/>
                </a:lnTo>
                <a:close/>
              </a:path>
            </a:pathLst>
          </a:custGeom>
          <a:blipFill rotWithShape="1">
            <a:blip r:embed="rId4">
              <a:alphaModFix/>
            </a:blip>
            <a:stretch>
              <a:fillRect b="0" l="0" r="0" t="0"/>
            </a:stretch>
          </a:blipFill>
          <a:ln>
            <a:noFill/>
          </a:ln>
        </p:spPr>
      </p:sp>
      <p:sp>
        <p:nvSpPr>
          <p:cNvPr id="655" name="Google Shape;655;p59"/>
          <p:cNvSpPr/>
          <p:nvPr/>
        </p:nvSpPr>
        <p:spPr>
          <a:xfrm>
            <a:off x="7508691" y="3962022"/>
            <a:ext cx="3270618" cy="3270618"/>
          </a:xfrm>
          <a:custGeom>
            <a:rect b="b" l="l" r="r" t="t"/>
            <a:pathLst>
              <a:path extrusionOk="0" h="3270618" w="3270618">
                <a:moveTo>
                  <a:pt x="0" y="0"/>
                </a:moveTo>
                <a:lnTo>
                  <a:pt x="3270618" y="0"/>
                </a:lnTo>
                <a:lnTo>
                  <a:pt x="3270618" y="3270619"/>
                </a:lnTo>
                <a:lnTo>
                  <a:pt x="0" y="3270619"/>
                </a:lnTo>
                <a:lnTo>
                  <a:pt x="0" y="0"/>
                </a:lnTo>
                <a:close/>
              </a:path>
            </a:pathLst>
          </a:custGeom>
          <a:blipFill rotWithShape="1">
            <a:blip r:embed="rId5">
              <a:alphaModFix/>
            </a:blip>
            <a:stretch>
              <a:fillRect b="0" l="0" r="0" t="0"/>
            </a:stretch>
          </a:blipFill>
          <a:ln>
            <a:noFill/>
          </a:ln>
        </p:spPr>
      </p:sp>
      <p:sp>
        <p:nvSpPr>
          <p:cNvPr id="656" name="Google Shape;656;p59"/>
          <p:cNvSpPr/>
          <p:nvPr/>
        </p:nvSpPr>
        <p:spPr>
          <a:xfrm>
            <a:off x="7847714" y="4337571"/>
            <a:ext cx="2592572" cy="2592572"/>
          </a:xfrm>
          <a:custGeom>
            <a:rect b="b" l="l" r="r" t="t"/>
            <a:pathLst>
              <a:path extrusionOk="0" h="3456762" w="3456762">
                <a:moveTo>
                  <a:pt x="0" y="0"/>
                </a:moveTo>
                <a:lnTo>
                  <a:pt x="3456762" y="0"/>
                </a:lnTo>
                <a:lnTo>
                  <a:pt x="3456762" y="3456762"/>
                </a:lnTo>
                <a:lnTo>
                  <a:pt x="0" y="3456762"/>
                </a:lnTo>
                <a:lnTo>
                  <a:pt x="0" y="0"/>
                </a:lnTo>
                <a:close/>
              </a:path>
            </a:pathLst>
          </a:custGeom>
          <a:blipFill rotWithShape="1">
            <a:blip r:embed="rId6">
              <a:alphaModFix/>
            </a:blip>
            <a:stretch>
              <a:fillRect b="0" l="0" r="0" t="0"/>
            </a:stretch>
          </a:blipFill>
          <a:ln>
            <a:noFill/>
          </a:ln>
        </p:spPr>
      </p:sp>
      <p:sp>
        <p:nvSpPr>
          <p:cNvPr id="657" name="Google Shape;657;p59"/>
          <p:cNvSpPr txBox="1"/>
          <p:nvPr/>
        </p:nvSpPr>
        <p:spPr>
          <a:xfrm>
            <a:off x="4647902" y="2720597"/>
            <a:ext cx="8992195" cy="93662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5499"/>
              <a:buFont typeface="Arial"/>
              <a:buNone/>
            </a:pPr>
            <a:r>
              <a:rPr b="0" i="0" lang="en-US" sz="5499" u="none" cap="none" strike="noStrike">
                <a:solidFill>
                  <a:srgbClr val="06AC73"/>
                </a:solidFill>
                <a:latin typeface="Prata"/>
                <a:ea typeface="Prata"/>
                <a:cs typeface="Prata"/>
                <a:sym typeface="Prata"/>
              </a:rPr>
              <a:t>https://suse-theproject.eu/</a:t>
            </a:r>
            <a:endParaRPr b="0" i="0" sz="1400" u="none" cap="none" strike="noStrike">
              <a:solidFill>
                <a:srgbClr val="000000"/>
              </a:solidFill>
              <a:latin typeface="Arial"/>
              <a:ea typeface="Arial"/>
              <a:cs typeface="Arial"/>
              <a:sym typeface="Arial"/>
            </a:endParaRPr>
          </a:p>
        </p:txBody>
      </p:sp>
      <p:sp>
        <p:nvSpPr>
          <p:cNvPr id="658" name="Google Shape;658;p59"/>
          <p:cNvSpPr txBox="1"/>
          <p:nvPr/>
        </p:nvSpPr>
        <p:spPr>
          <a:xfrm>
            <a:off x="6573589" y="2012939"/>
            <a:ext cx="51408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lang="en-US" sz="2999">
                <a:latin typeface="Prata"/>
                <a:ea typeface="Prata"/>
                <a:cs typeface="Prata"/>
                <a:sym typeface="Prata"/>
              </a:rPr>
              <a:t>Para más información, ve a</a:t>
            </a:r>
            <a:endParaRPr b="0" i="0" sz="1400" u="none" cap="none" strike="noStrike">
              <a:solidFill>
                <a:srgbClr val="000000"/>
              </a:solidFill>
              <a:latin typeface="Arial"/>
              <a:ea typeface="Arial"/>
              <a:cs typeface="Arial"/>
              <a:sym typeface="Arial"/>
            </a:endParaRPr>
          </a:p>
        </p:txBody>
      </p:sp>
      <p:sp>
        <p:nvSpPr>
          <p:cNvPr id="659" name="Google Shape;659;p59"/>
          <p:cNvSpPr txBox="1"/>
          <p:nvPr/>
        </p:nvSpPr>
        <p:spPr>
          <a:xfrm>
            <a:off x="4576075" y="9013816"/>
            <a:ext cx="9135900" cy="1200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500"/>
              <a:buFont typeface="Arial"/>
              <a:buNone/>
            </a:pPr>
            <a:r>
              <a:rPr lang="en-US" sz="1500">
                <a:latin typeface="Prata"/>
                <a:ea typeface="Prata"/>
                <a:cs typeface="Prata"/>
                <a:sym typeface="Prata"/>
              </a:rPr>
              <a:t>Funded by the European Union.  Views and opinions expressed are however those of the author(s) only and do not necessarily reflect those of the European Union or the granting authority, EISMEA.  Neither the European Union nor the granting authority can be held responsible for them.</a:t>
            </a:r>
            <a:endParaRPr sz="1500">
              <a:latin typeface="Prata"/>
              <a:ea typeface="Prata"/>
              <a:cs typeface="Prata"/>
              <a:sym typeface="Prata"/>
            </a:endParaRPr>
          </a:p>
          <a:p>
            <a:pPr indent="0" lvl="0" marL="0" marR="0" rtl="0" algn="ctr">
              <a:lnSpc>
                <a:spcPct val="140000"/>
              </a:lnSpc>
              <a:spcBef>
                <a:spcPts val="0"/>
              </a:spcBef>
              <a:spcAft>
                <a:spcPts val="0"/>
              </a:spcAft>
              <a:buClr>
                <a:srgbClr val="000000"/>
              </a:buClr>
              <a:buSzPts val="1500"/>
              <a:buFont typeface="Arial"/>
              <a:buNone/>
            </a:pPr>
            <a:r>
              <a:t/>
            </a:r>
            <a:endParaRPr sz="1500">
              <a:latin typeface="Prata"/>
              <a:ea typeface="Prata"/>
              <a:cs typeface="Prata"/>
              <a:sym typeface="Prata"/>
            </a:endParaRPr>
          </a:p>
        </p:txBody>
      </p:sp>
      <p:sp>
        <p:nvSpPr>
          <p:cNvPr id="660" name="Google Shape;660;p59"/>
          <p:cNvSpPr/>
          <p:nvPr/>
        </p:nvSpPr>
        <p:spPr>
          <a:xfrm>
            <a:off x="7715830" y="968236"/>
            <a:ext cx="2856339" cy="797054"/>
          </a:xfrm>
          <a:custGeom>
            <a:rect b="b" l="l" r="r" t="t"/>
            <a:pathLst>
              <a:path extrusionOk="0" h="797054" w="2856339">
                <a:moveTo>
                  <a:pt x="0" y="0"/>
                </a:moveTo>
                <a:lnTo>
                  <a:pt x="2856340" y="0"/>
                </a:lnTo>
                <a:lnTo>
                  <a:pt x="2856340" y="797053"/>
                </a:lnTo>
                <a:lnTo>
                  <a:pt x="0" y="797053"/>
                </a:lnTo>
                <a:lnTo>
                  <a:pt x="0" y="0"/>
                </a:lnTo>
                <a:close/>
              </a:path>
            </a:pathLst>
          </a:custGeom>
          <a:blipFill rotWithShape="1">
            <a:blip r:embed="rId7">
              <a:alphaModFix/>
            </a:blip>
            <a:stretch>
              <a:fillRect b="-160167" l="-14263" r="-3277" t="-161026"/>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p:nvPr/>
        </p:nvSpPr>
        <p:spPr>
          <a:xfrm rot="-5400000">
            <a:off x="14796702" y="6306866"/>
            <a:ext cx="3845468" cy="4114800"/>
          </a:xfrm>
          <a:custGeom>
            <a:rect b="b" l="l" r="r" t="t"/>
            <a:pathLst>
              <a:path extrusionOk="0" h="4114800" w="3845468">
                <a:moveTo>
                  <a:pt x="0" y="0"/>
                </a:moveTo>
                <a:lnTo>
                  <a:pt x="3845468" y="0"/>
                </a:lnTo>
                <a:lnTo>
                  <a:pt x="3845468" y="4114800"/>
                </a:lnTo>
                <a:lnTo>
                  <a:pt x="0" y="4114800"/>
                </a:lnTo>
                <a:lnTo>
                  <a:pt x="0" y="0"/>
                </a:lnTo>
                <a:close/>
              </a:path>
            </a:pathLst>
          </a:custGeom>
          <a:blipFill rotWithShape="1">
            <a:blip r:embed="rId3">
              <a:alphaModFix/>
            </a:blip>
            <a:stretch>
              <a:fillRect b="0" l="0" r="0" t="0"/>
            </a:stretch>
          </a:blipFill>
          <a:ln>
            <a:noFill/>
          </a:ln>
        </p:spPr>
      </p:sp>
      <p:sp>
        <p:nvSpPr>
          <p:cNvPr id="150" name="Google Shape;150;p5"/>
          <p:cNvSpPr/>
          <p:nvPr/>
        </p:nvSpPr>
        <p:spPr>
          <a:xfrm rot="-8711088">
            <a:off x="-1689986" y="7679876"/>
            <a:ext cx="4199950" cy="4114800"/>
          </a:xfrm>
          <a:custGeom>
            <a:rect b="b" l="l" r="r" t="t"/>
            <a:pathLst>
              <a:path extrusionOk="0" h="4114800" w="4199950">
                <a:moveTo>
                  <a:pt x="0" y="0"/>
                </a:moveTo>
                <a:lnTo>
                  <a:pt x="4199949" y="0"/>
                </a:lnTo>
                <a:lnTo>
                  <a:pt x="4199949" y="4114800"/>
                </a:lnTo>
                <a:lnTo>
                  <a:pt x="0" y="4114800"/>
                </a:lnTo>
                <a:lnTo>
                  <a:pt x="0" y="0"/>
                </a:lnTo>
                <a:close/>
              </a:path>
            </a:pathLst>
          </a:custGeom>
          <a:blipFill rotWithShape="1">
            <a:blip r:embed="rId4">
              <a:alphaModFix/>
            </a:blip>
            <a:stretch>
              <a:fillRect b="0" l="0" r="0" t="0"/>
            </a:stretch>
          </a:blipFill>
          <a:ln>
            <a:noFill/>
          </a:ln>
        </p:spPr>
      </p:sp>
      <p:sp>
        <p:nvSpPr>
          <p:cNvPr id="151" name="Google Shape;151;p5"/>
          <p:cNvSpPr txBox="1"/>
          <p:nvPr/>
        </p:nvSpPr>
        <p:spPr>
          <a:xfrm>
            <a:off x="1406100" y="2320675"/>
            <a:ext cx="16881900" cy="1988100"/>
          </a:xfrm>
          <a:prstGeom prst="rect">
            <a:avLst/>
          </a:prstGeom>
          <a:noFill/>
          <a:ln>
            <a:noFill/>
          </a:ln>
        </p:spPr>
        <p:txBody>
          <a:bodyPr anchorCtr="0" anchor="t" bIns="0" lIns="0" spcFirstLastPara="1" rIns="0" wrap="square" tIns="0">
            <a:spAutoFit/>
          </a:bodyPr>
          <a:lstStyle/>
          <a:p>
            <a:pPr indent="0" lvl="0" marL="0" rtl="0" algn="ctr">
              <a:lnSpc>
                <a:spcPct val="140011"/>
              </a:lnSpc>
              <a:spcBef>
                <a:spcPts val="0"/>
              </a:spcBef>
              <a:spcAft>
                <a:spcPts val="0"/>
              </a:spcAft>
              <a:buClr>
                <a:schemeClr val="dk1"/>
              </a:buClr>
              <a:buSzPts val="1100"/>
              <a:buFont typeface="Arial"/>
              <a:buNone/>
            </a:pPr>
            <a:r>
              <a:rPr b="1" i="1" lang="en-US" sz="3399">
                <a:latin typeface="Playfair Display"/>
                <a:ea typeface="Playfair Display"/>
                <a:cs typeface="Playfair Display"/>
                <a:sym typeface="Playfair Display"/>
              </a:rPr>
              <a:t>¿Has pensado alguna vez en el tipo de negocio que podría beneficiar no sólo a ti</a:t>
            </a:r>
            <a:endParaRPr b="1" i="1" sz="3399">
              <a:latin typeface="Playfair Display"/>
              <a:ea typeface="Playfair Display"/>
              <a:cs typeface="Playfair Display"/>
              <a:sym typeface="Playfair Display"/>
            </a:endParaRPr>
          </a:p>
          <a:p>
            <a:pPr indent="0" lvl="0" marL="0" rtl="0" algn="ctr">
              <a:lnSpc>
                <a:spcPct val="140011"/>
              </a:lnSpc>
              <a:spcBef>
                <a:spcPts val="0"/>
              </a:spcBef>
              <a:spcAft>
                <a:spcPts val="0"/>
              </a:spcAft>
              <a:buClr>
                <a:schemeClr val="dk1"/>
              </a:buClr>
              <a:buSzPts val="1100"/>
              <a:buFont typeface="Arial"/>
              <a:buNone/>
            </a:pPr>
            <a:r>
              <a:rPr b="1" i="1" lang="en-US" sz="3399">
                <a:latin typeface="Playfair Display"/>
                <a:ea typeface="Playfair Display"/>
                <a:cs typeface="Playfair Display"/>
                <a:sym typeface="Playfair Display"/>
              </a:rPr>
              <a:t>sino también a tu comunidad y al mundo entero?</a:t>
            </a:r>
            <a:endParaRPr b="1" i="1" sz="3399">
              <a:latin typeface="Playfair Display"/>
              <a:ea typeface="Playfair Display"/>
              <a:cs typeface="Playfair Display"/>
              <a:sym typeface="Playfair Display"/>
            </a:endParaRPr>
          </a:p>
          <a:p>
            <a:pPr indent="0" lvl="0" marL="0" rtl="0" algn="ctr">
              <a:lnSpc>
                <a:spcPct val="140011"/>
              </a:lnSpc>
              <a:spcBef>
                <a:spcPts val="0"/>
              </a:spcBef>
              <a:spcAft>
                <a:spcPts val="0"/>
              </a:spcAft>
              <a:buClr>
                <a:schemeClr val="dk1"/>
              </a:buClr>
              <a:buSzPts val="1100"/>
              <a:buFont typeface="Arial"/>
              <a:buNone/>
            </a:pPr>
            <a:r>
              <a:t/>
            </a:r>
            <a:endParaRPr b="1" i="1" sz="3399">
              <a:latin typeface="Playfair Display"/>
              <a:ea typeface="Playfair Display"/>
              <a:cs typeface="Playfair Display"/>
              <a:sym typeface="Playfair Display"/>
            </a:endParaRPr>
          </a:p>
        </p:txBody>
      </p:sp>
      <p:sp>
        <p:nvSpPr>
          <p:cNvPr id="152" name="Google Shape;152;p5"/>
          <p:cNvSpPr txBox="1"/>
          <p:nvPr/>
        </p:nvSpPr>
        <p:spPr>
          <a:xfrm>
            <a:off x="1406108" y="1077125"/>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layfair Display"/>
                <a:ea typeface="Playfair Display"/>
                <a:cs typeface="Playfair Display"/>
                <a:sym typeface="Playfair Display"/>
              </a:rPr>
              <a:t>INTRODUC</a:t>
            </a:r>
            <a:r>
              <a:rPr lang="en-US" sz="5000">
                <a:latin typeface="Playfair Display"/>
                <a:ea typeface="Playfair Display"/>
                <a:cs typeface="Playfair Display"/>
                <a:sym typeface="Playfair Display"/>
              </a:rPr>
              <a:t>CIÓN</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5">
              <a:alphaModFix/>
            </a:blip>
            <a:stretch>
              <a:fillRect b="-160167" l="-14263" r="-3277" t="-161026"/>
            </a:stretch>
          </a:blipFill>
          <a:ln>
            <a:noFill/>
          </a:ln>
        </p:spPr>
      </p:sp>
      <p:sp>
        <p:nvSpPr>
          <p:cNvPr id="154" name="Google Shape;154;p5"/>
          <p:cNvSpPr txBox="1"/>
          <p:nvPr/>
        </p:nvSpPr>
        <p:spPr>
          <a:xfrm>
            <a:off x="2096575" y="4324438"/>
            <a:ext cx="14945400" cy="3453300"/>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3399"/>
              <a:buFont typeface="Arial"/>
              <a:buNone/>
            </a:pPr>
            <a:r>
              <a:rPr lang="en-US" sz="3399">
                <a:latin typeface="Playfair Display"/>
                <a:ea typeface="Playfair Display"/>
                <a:cs typeface="Playfair Display"/>
                <a:sym typeface="Playfair Display"/>
              </a:rPr>
              <a:t>Explorar esta idea implica comprender tu conexión con el mundo y cómo tus acciones pueden tener un impacto. Profundicemos en un tema que puede parecer alejado de los intereses personales o locales: los Objetivos de Desarrollo Sostenible (ODS).</a:t>
            </a:r>
            <a:endParaRPr b="0" i="0" sz="3399" u="none" cap="none" strike="noStrike">
              <a:solidFill>
                <a:srgbClr val="000000"/>
              </a:solidFill>
              <a:latin typeface="Playfair Display"/>
              <a:ea typeface="Playfair Display"/>
              <a:cs typeface="Playfair Display"/>
              <a:sym typeface="Playfair Display"/>
            </a:endParaRPr>
          </a:p>
          <a:p>
            <a:pPr indent="0" lvl="0" marL="0" marR="0" rtl="0" algn="l">
              <a:lnSpc>
                <a:spcPct val="140011"/>
              </a:lnSpc>
              <a:spcBef>
                <a:spcPts val="0"/>
              </a:spcBef>
              <a:spcAft>
                <a:spcPts val="0"/>
              </a:spcAft>
              <a:buClr>
                <a:srgbClr val="000000"/>
              </a:buClr>
              <a:buSzPts val="3399"/>
              <a:buFont typeface="Arial"/>
              <a:buNone/>
            </a:pPr>
            <a:r>
              <a:rPr i="1" lang="en-US" sz="3399">
                <a:latin typeface="Playfair Display"/>
                <a:ea typeface="Playfair Display"/>
                <a:cs typeface="Playfair Display"/>
                <a:sym typeface="Playfair Display"/>
              </a:rPr>
              <a:t>¿Qué son, cómo se originaron y qué importancia tienen para ti?</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p:nvPr/>
        </p:nvSpPr>
        <p:spPr>
          <a:xfrm rot="-815835">
            <a:off x="14956161" y="-1648203"/>
            <a:ext cx="6029011" cy="4114800"/>
          </a:xfrm>
          <a:custGeom>
            <a:rect b="b" l="l" r="r" t="t"/>
            <a:pathLst>
              <a:path extrusionOk="0" h="4114800" w="6029011">
                <a:moveTo>
                  <a:pt x="0" y="0"/>
                </a:moveTo>
                <a:lnTo>
                  <a:pt x="6029011" y="0"/>
                </a:lnTo>
                <a:lnTo>
                  <a:pt x="6029011" y="4114800"/>
                </a:lnTo>
                <a:lnTo>
                  <a:pt x="0" y="4114800"/>
                </a:lnTo>
                <a:lnTo>
                  <a:pt x="0" y="0"/>
                </a:lnTo>
                <a:close/>
              </a:path>
            </a:pathLst>
          </a:custGeom>
          <a:blipFill rotWithShape="1">
            <a:blip r:embed="rId3">
              <a:alphaModFix/>
            </a:blip>
            <a:stretch>
              <a:fillRect b="0" l="0" r="0" t="0"/>
            </a:stretch>
          </a:blipFill>
          <a:ln>
            <a:noFill/>
          </a:ln>
        </p:spPr>
      </p:sp>
      <p:sp>
        <p:nvSpPr>
          <p:cNvPr id="160" name="Google Shape;160;p6"/>
          <p:cNvSpPr/>
          <p:nvPr/>
        </p:nvSpPr>
        <p:spPr>
          <a:xfrm>
            <a:off x="16292837" y="-315520"/>
            <a:ext cx="4222276" cy="4114800"/>
          </a:xfrm>
          <a:custGeom>
            <a:rect b="b" l="l" r="r" t="t"/>
            <a:pathLst>
              <a:path extrusionOk="0" h="4114800" w="4222276">
                <a:moveTo>
                  <a:pt x="0" y="0"/>
                </a:moveTo>
                <a:lnTo>
                  <a:pt x="4222276" y="0"/>
                </a:lnTo>
                <a:lnTo>
                  <a:pt x="4222276" y="4114800"/>
                </a:lnTo>
                <a:lnTo>
                  <a:pt x="0" y="4114800"/>
                </a:lnTo>
                <a:lnTo>
                  <a:pt x="0" y="0"/>
                </a:lnTo>
                <a:close/>
              </a:path>
            </a:pathLst>
          </a:custGeom>
          <a:blipFill rotWithShape="1">
            <a:blip r:embed="rId4">
              <a:alphaModFix/>
            </a:blip>
            <a:stretch>
              <a:fillRect b="0" l="0" r="0" t="0"/>
            </a:stretch>
          </a:blipFill>
          <a:ln>
            <a:noFill/>
          </a:ln>
        </p:spPr>
      </p:sp>
      <p:sp>
        <p:nvSpPr>
          <p:cNvPr id="161" name="Google Shape;161;p6"/>
          <p:cNvSpPr/>
          <p:nvPr/>
        </p:nvSpPr>
        <p:spPr>
          <a:xfrm rot="1215471">
            <a:off x="-1076468" y="7781557"/>
            <a:ext cx="3662502" cy="5010886"/>
          </a:xfrm>
          <a:custGeom>
            <a:rect b="b" l="l" r="r" t="t"/>
            <a:pathLst>
              <a:path extrusionOk="0" h="5010886" w="3662502">
                <a:moveTo>
                  <a:pt x="0" y="0"/>
                </a:moveTo>
                <a:lnTo>
                  <a:pt x="3662502" y="0"/>
                </a:lnTo>
                <a:lnTo>
                  <a:pt x="3662502" y="5010886"/>
                </a:lnTo>
                <a:lnTo>
                  <a:pt x="0" y="5010886"/>
                </a:lnTo>
                <a:lnTo>
                  <a:pt x="0" y="0"/>
                </a:lnTo>
                <a:close/>
              </a:path>
            </a:pathLst>
          </a:custGeom>
          <a:blipFill rotWithShape="1">
            <a:blip r:embed="rId5">
              <a:alphaModFix/>
            </a:blip>
            <a:stretch>
              <a:fillRect b="0" l="0" r="0" t="0"/>
            </a:stretch>
          </a:blipFill>
          <a:ln>
            <a:noFill/>
          </a:ln>
        </p:spPr>
      </p:sp>
      <p:sp>
        <p:nvSpPr>
          <p:cNvPr id="162" name="Google Shape;162;p6"/>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163" name="Google Shape;163;p6"/>
          <p:cNvSpPr/>
          <p:nvPr/>
        </p:nvSpPr>
        <p:spPr>
          <a:xfrm>
            <a:off x="13391802" y="5851300"/>
            <a:ext cx="3930555" cy="3590163"/>
          </a:xfrm>
          <a:custGeom>
            <a:rect b="b" l="l" r="r" t="t"/>
            <a:pathLst>
              <a:path extrusionOk="0" h="4114800" w="4913194">
                <a:moveTo>
                  <a:pt x="0" y="0"/>
                </a:moveTo>
                <a:lnTo>
                  <a:pt x="4913194" y="0"/>
                </a:lnTo>
                <a:lnTo>
                  <a:pt x="4913194" y="4114800"/>
                </a:lnTo>
                <a:lnTo>
                  <a:pt x="0" y="4114800"/>
                </a:lnTo>
                <a:lnTo>
                  <a:pt x="0" y="0"/>
                </a:lnTo>
                <a:close/>
              </a:path>
            </a:pathLst>
          </a:custGeom>
          <a:blipFill rotWithShape="1">
            <a:blip r:embed="rId7">
              <a:alphaModFix/>
            </a:blip>
            <a:stretch>
              <a:fillRect b="0" l="0" r="0" t="0"/>
            </a:stretch>
          </a:blipFill>
          <a:ln>
            <a:noFill/>
          </a:ln>
        </p:spPr>
      </p:sp>
      <p:sp>
        <p:nvSpPr>
          <p:cNvPr id="164" name="Google Shape;164;p6"/>
          <p:cNvSpPr txBox="1"/>
          <p:nvPr/>
        </p:nvSpPr>
        <p:spPr>
          <a:xfrm>
            <a:off x="1248525" y="2326500"/>
            <a:ext cx="14531100" cy="4987500"/>
          </a:xfrm>
          <a:prstGeom prst="rect">
            <a:avLst/>
          </a:prstGeom>
          <a:noFill/>
          <a:ln>
            <a:noFill/>
          </a:ln>
        </p:spPr>
        <p:txBody>
          <a:bodyPr anchorCtr="0" anchor="t" bIns="0" lIns="0" spcFirstLastPara="1" rIns="0" wrap="square" tIns="0">
            <a:spAutoFit/>
          </a:bodyPr>
          <a:lstStyle/>
          <a:p>
            <a:pPr indent="-419100" lvl="0" marL="457200" marR="0" rtl="0" algn="l">
              <a:lnSpc>
                <a:spcPct val="140011"/>
              </a:lnSpc>
              <a:spcBef>
                <a:spcPts val="0"/>
              </a:spcBef>
              <a:spcAft>
                <a:spcPts val="0"/>
              </a:spcAft>
              <a:buClr>
                <a:srgbClr val="000000"/>
              </a:buClr>
              <a:buSzPts val="3000"/>
              <a:buFont typeface="Playfair Display"/>
              <a:buChar char="●"/>
            </a:pPr>
            <a:r>
              <a:rPr lang="en-US" sz="3000">
                <a:latin typeface="Playfair Display"/>
                <a:ea typeface="Playfair Display"/>
                <a:cs typeface="Playfair Display"/>
                <a:sym typeface="Playfair Display"/>
              </a:rPr>
              <a:t>Comprender la información teórica principal sobre los ODS (significado, importancia, conceptos clave)</a:t>
            </a:r>
            <a:endParaRPr b="0" i="0" sz="3000" u="none" cap="none" strike="noStrike">
              <a:solidFill>
                <a:srgbClr val="000000"/>
              </a:solidFill>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Clr>
                <a:srgbClr val="000000"/>
              </a:buClr>
              <a:buSzPts val="3000"/>
              <a:buFont typeface="Playfair Display"/>
              <a:buChar char="●"/>
            </a:pPr>
            <a:r>
              <a:rPr lang="en-US" sz="3000">
                <a:latin typeface="Playfair Display"/>
                <a:ea typeface="Playfair Display"/>
                <a:cs typeface="Playfair Display"/>
                <a:sym typeface="Playfair Display"/>
              </a:rPr>
              <a:t>Aumentar la concienciación sobre los 17 ODS y su naturaleza interconectada</a:t>
            </a:r>
            <a:endParaRPr b="0" i="0" sz="3000" u="none" cap="none" strike="noStrike">
              <a:solidFill>
                <a:srgbClr val="000000"/>
              </a:solidFill>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Clr>
                <a:srgbClr val="000000"/>
              </a:buClr>
              <a:buSzPts val="3000"/>
              <a:buFont typeface="Playfair Display"/>
              <a:buChar char="●"/>
            </a:pPr>
            <a:r>
              <a:rPr lang="en-US" sz="3000">
                <a:latin typeface="Playfair Display"/>
                <a:ea typeface="Playfair Display"/>
                <a:cs typeface="Playfair Display"/>
                <a:sym typeface="Playfair Display"/>
              </a:rPr>
              <a:t>Identificar los valores personales y conectarlos con los ODS</a:t>
            </a:r>
            <a:endParaRPr b="0" i="0" sz="3000" u="none" cap="none" strike="noStrike">
              <a:solidFill>
                <a:srgbClr val="000000"/>
              </a:solidFill>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Clr>
                <a:srgbClr val="000000"/>
              </a:buClr>
              <a:buSzPts val="3000"/>
              <a:buFont typeface="Playfair Display"/>
              <a:buChar char="●"/>
            </a:pPr>
            <a:r>
              <a:rPr lang="en-US" sz="3000">
                <a:latin typeface="Playfair Display"/>
                <a:ea typeface="Playfair Display"/>
                <a:cs typeface="Playfair Display"/>
                <a:sym typeface="Playfair Display"/>
              </a:rPr>
              <a:t>Comprender cómo el </a:t>
            </a:r>
            <a:r>
              <a:rPr lang="en-US" sz="3000">
                <a:solidFill>
                  <a:schemeClr val="dk1"/>
                </a:solidFill>
                <a:latin typeface="Playfair Display"/>
                <a:ea typeface="Playfair Display"/>
                <a:cs typeface="Playfair Display"/>
                <a:sym typeface="Playfair Display"/>
              </a:rPr>
              <a:t>emprendimiento </a:t>
            </a:r>
            <a:r>
              <a:rPr lang="en-US" sz="3000">
                <a:latin typeface="Playfair Display"/>
                <a:ea typeface="Playfair Display"/>
                <a:cs typeface="Playfair Display"/>
                <a:sym typeface="Playfair Display"/>
              </a:rPr>
              <a:t>puede impulsar un cambio positivo</a:t>
            </a:r>
            <a:endParaRPr sz="3000">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SzPts val="3000"/>
              <a:buFont typeface="Playfair Display"/>
              <a:buChar char="●"/>
            </a:pPr>
            <a:r>
              <a:rPr lang="en-US" sz="3000">
                <a:latin typeface="Playfair Display"/>
                <a:ea typeface="Playfair Display"/>
                <a:cs typeface="Playfair Display"/>
                <a:sym typeface="Playfair Display"/>
              </a:rPr>
              <a:t>Saber cómo alinear sus iniciativas empresariales con ODS específicos </a:t>
            </a:r>
            <a:endParaRPr b="0" i="0" sz="3000" u="none" cap="none" strike="noStrike">
              <a:solidFill>
                <a:srgbClr val="000000"/>
              </a:solidFill>
              <a:latin typeface="Playfair Display"/>
              <a:ea typeface="Playfair Display"/>
              <a:cs typeface="Playfair Display"/>
              <a:sym typeface="Playfair Display"/>
            </a:endParaRPr>
          </a:p>
          <a:p>
            <a:pPr indent="-419100" lvl="0" marL="457200" marR="0" rtl="0" algn="l">
              <a:lnSpc>
                <a:spcPct val="140011"/>
              </a:lnSpc>
              <a:spcBef>
                <a:spcPts val="0"/>
              </a:spcBef>
              <a:spcAft>
                <a:spcPts val="0"/>
              </a:spcAft>
              <a:buClr>
                <a:srgbClr val="000000"/>
              </a:buClr>
              <a:buSzPts val="3000"/>
              <a:buFont typeface="Playfair Display"/>
              <a:buChar char="●"/>
            </a:pPr>
            <a:r>
              <a:rPr lang="en-US" sz="3000">
                <a:latin typeface="Playfair Display"/>
                <a:ea typeface="Playfair Display"/>
                <a:cs typeface="Playfair Display"/>
                <a:sym typeface="Playfair Display"/>
              </a:rPr>
              <a:t>Comprender cómo integrar los principios del desarrollo sostenible en sus modelos y prácticas empresariales</a:t>
            </a:r>
            <a:endParaRPr b="0" i="0" sz="3000" u="none" cap="none" strike="noStrike">
              <a:solidFill>
                <a:srgbClr val="000000"/>
              </a:solidFill>
              <a:latin typeface="Playfair Display"/>
              <a:ea typeface="Playfair Display"/>
              <a:cs typeface="Playfair Display"/>
              <a:sym typeface="Playfair Display"/>
            </a:endParaRPr>
          </a:p>
        </p:txBody>
      </p:sp>
      <p:sp>
        <p:nvSpPr>
          <p:cNvPr id="165" name="Google Shape;165;p6"/>
          <p:cNvSpPr txBox="1"/>
          <p:nvPr/>
        </p:nvSpPr>
        <p:spPr>
          <a:xfrm>
            <a:off x="1248533" y="896825"/>
            <a:ext cx="83892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0" i="0" lang="en-US" sz="5000" u="none" cap="none" strike="noStrike">
                <a:solidFill>
                  <a:srgbClr val="000000"/>
                </a:solidFill>
                <a:latin typeface="Playfair Display"/>
                <a:ea typeface="Playfair Display"/>
                <a:cs typeface="Playfair Display"/>
                <a:sym typeface="Playfair Display"/>
              </a:rPr>
              <a:t>OBJE</a:t>
            </a:r>
            <a:r>
              <a:rPr lang="en-US" sz="5000">
                <a:latin typeface="Playfair Display"/>
                <a:ea typeface="Playfair Display"/>
                <a:cs typeface="Playfair Display"/>
                <a:sym typeface="Playfair Display"/>
              </a:rPr>
              <a:t>TIVO</a:t>
            </a:r>
            <a:r>
              <a:rPr b="0" i="0" lang="en-US" sz="5000" u="none" cap="none" strike="noStrike">
                <a:solidFill>
                  <a:srgbClr val="000000"/>
                </a:solidFill>
                <a:latin typeface="Playfair Display"/>
                <a:ea typeface="Playfair Display"/>
                <a:cs typeface="Playfair Display"/>
                <a:sym typeface="Playfair Display"/>
              </a:rPr>
              <a: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p:nvPr/>
        </p:nvSpPr>
        <p:spPr>
          <a:xfrm>
            <a:off x="7940850" y="6873300"/>
            <a:ext cx="2120038" cy="1882521"/>
          </a:xfrm>
          <a:custGeom>
            <a:rect b="b" l="l" r="r" t="t"/>
            <a:pathLst>
              <a:path extrusionOk="0" h="4114800" w="5300094">
                <a:moveTo>
                  <a:pt x="0" y="0"/>
                </a:moveTo>
                <a:lnTo>
                  <a:pt x="5300093" y="0"/>
                </a:lnTo>
                <a:lnTo>
                  <a:pt x="5300093" y="4114800"/>
                </a:lnTo>
                <a:lnTo>
                  <a:pt x="0" y="4114800"/>
                </a:lnTo>
                <a:lnTo>
                  <a:pt x="0" y="0"/>
                </a:lnTo>
                <a:close/>
              </a:path>
            </a:pathLst>
          </a:custGeom>
          <a:blipFill rotWithShape="1">
            <a:blip r:embed="rId3">
              <a:alphaModFix/>
            </a:blip>
            <a:stretch>
              <a:fillRect b="0" l="0" r="0" t="0"/>
            </a:stretch>
          </a:blipFill>
          <a:ln>
            <a:noFill/>
          </a:ln>
        </p:spPr>
      </p:sp>
      <p:sp>
        <p:nvSpPr>
          <p:cNvPr id="171" name="Google Shape;171;p7"/>
          <p:cNvSpPr/>
          <p:nvPr/>
        </p:nvSpPr>
        <p:spPr>
          <a:xfrm rot="4584164">
            <a:off x="15363491" y="8229600"/>
            <a:ext cx="6029011" cy="4114800"/>
          </a:xfrm>
          <a:custGeom>
            <a:rect b="b" l="l" r="r" t="t"/>
            <a:pathLst>
              <a:path extrusionOk="0" h="4114800" w="6029011">
                <a:moveTo>
                  <a:pt x="0" y="0"/>
                </a:moveTo>
                <a:lnTo>
                  <a:pt x="6029011" y="0"/>
                </a:lnTo>
                <a:lnTo>
                  <a:pt x="6029011" y="4114800"/>
                </a:lnTo>
                <a:lnTo>
                  <a:pt x="0" y="4114800"/>
                </a:lnTo>
                <a:lnTo>
                  <a:pt x="0" y="0"/>
                </a:lnTo>
                <a:close/>
              </a:path>
            </a:pathLst>
          </a:custGeom>
          <a:blipFill rotWithShape="1">
            <a:blip r:embed="rId4">
              <a:alphaModFix/>
            </a:blip>
            <a:stretch>
              <a:fillRect b="0" l="0" r="0" t="0"/>
            </a:stretch>
          </a:blipFill>
          <a:ln>
            <a:noFill/>
          </a:ln>
        </p:spPr>
      </p:sp>
      <p:sp>
        <p:nvSpPr>
          <p:cNvPr id="172" name="Google Shape;172;p7"/>
          <p:cNvSpPr/>
          <p:nvPr/>
        </p:nvSpPr>
        <p:spPr>
          <a:xfrm rot="5399999">
            <a:off x="14934175" y="8662909"/>
            <a:ext cx="4222276" cy="4114800"/>
          </a:xfrm>
          <a:custGeom>
            <a:rect b="b" l="l" r="r" t="t"/>
            <a:pathLst>
              <a:path extrusionOk="0" h="4114800" w="4222276">
                <a:moveTo>
                  <a:pt x="0" y="0"/>
                </a:moveTo>
                <a:lnTo>
                  <a:pt x="4222276" y="0"/>
                </a:lnTo>
                <a:lnTo>
                  <a:pt x="4222276" y="4114800"/>
                </a:lnTo>
                <a:lnTo>
                  <a:pt x="0" y="4114800"/>
                </a:lnTo>
                <a:lnTo>
                  <a:pt x="0" y="0"/>
                </a:lnTo>
                <a:close/>
              </a:path>
            </a:pathLst>
          </a:custGeom>
          <a:blipFill rotWithShape="1">
            <a:blip r:embed="rId5">
              <a:alphaModFix/>
            </a:blip>
            <a:stretch>
              <a:fillRect b="0" l="0" r="0" t="0"/>
            </a:stretch>
          </a:blipFill>
          <a:ln>
            <a:noFill/>
          </a:ln>
        </p:spPr>
      </p:sp>
      <p:sp>
        <p:nvSpPr>
          <p:cNvPr id="173" name="Google Shape;173;p7"/>
          <p:cNvSpPr txBox="1"/>
          <p:nvPr/>
        </p:nvSpPr>
        <p:spPr>
          <a:xfrm>
            <a:off x="754773" y="933450"/>
            <a:ext cx="145296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lang="en-US" sz="5000">
                <a:latin typeface="Playfair Display"/>
                <a:ea typeface="Playfair Display"/>
                <a:cs typeface="Playfair Display"/>
                <a:sym typeface="Playfair Display"/>
              </a:rPr>
              <a:t>RESULTADOS ESPERADOS DEL APRENDIZAJE</a:t>
            </a:r>
            <a:endParaRPr b="0" i="0" sz="1400" u="none" cap="none" strike="noStrike">
              <a:solidFill>
                <a:srgbClr val="000000"/>
              </a:solidFill>
              <a:latin typeface="Arial"/>
              <a:ea typeface="Arial"/>
              <a:cs typeface="Arial"/>
              <a:sym typeface="Arial"/>
            </a:endParaRPr>
          </a:p>
        </p:txBody>
      </p:sp>
      <p:sp>
        <p:nvSpPr>
          <p:cNvPr id="174" name="Google Shape;174;p7"/>
          <p:cNvSpPr txBox="1"/>
          <p:nvPr/>
        </p:nvSpPr>
        <p:spPr>
          <a:xfrm>
            <a:off x="754775" y="2007300"/>
            <a:ext cx="7712100" cy="56181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Clr>
                <a:srgbClr val="000000"/>
              </a:buClr>
              <a:buSzPts val="2500"/>
              <a:buFont typeface="Arial"/>
              <a:buNone/>
            </a:pPr>
            <a:r>
              <a:rPr b="0" i="0" lang="en-US" sz="2500" u="none" cap="none" strike="noStrike">
                <a:solidFill>
                  <a:srgbClr val="000000"/>
                </a:solidFill>
                <a:latin typeface="Playfair Display"/>
                <a:ea typeface="Playfair Display"/>
                <a:cs typeface="Playfair Display"/>
                <a:sym typeface="Playfair Display"/>
              </a:rPr>
              <a:t>      </a:t>
            </a:r>
            <a:r>
              <a:rPr i="1" lang="en-US" sz="2500">
                <a:latin typeface="Playfair Display"/>
                <a:ea typeface="Playfair Display"/>
                <a:cs typeface="Playfair Display"/>
                <a:sym typeface="Playfair Display"/>
              </a:rPr>
              <a:t>Al finalizar este módulo, los alumnos deberán</a:t>
            </a:r>
            <a:r>
              <a:rPr lang="en-US" sz="2500">
                <a:latin typeface="Playfair Display"/>
                <a:ea typeface="Playfair Display"/>
                <a:cs typeface="Playfair Display"/>
                <a:sym typeface="Playfair Display"/>
              </a:rPr>
              <a:t>:</a:t>
            </a:r>
            <a:endParaRPr b="0" i="1" sz="2500" u="none" cap="none" strike="noStrike">
              <a:solidFill>
                <a:srgbClr val="000000"/>
              </a:solidFill>
              <a:latin typeface="Playfair Display"/>
              <a:ea typeface="Playfair Display"/>
              <a:cs typeface="Playfair Display"/>
              <a:sym typeface="Playfair Display"/>
            </a:endParaRPr>
          </a:p>
          <a:p>
            <a:pPr indent="-269875" lvl="1" marL="539753" marR="0" rtl="0" algn="l">
              <a:lnSpc>
                <a:spcPct val="170000"/>
              </a:lnSpc>
              <a:spcBef>
                <a:spcPts val="0"/>
              </a:spcBef>
              <a:spcAft>
                <a:spcPts val="0"/>
              </a:spcAft>
              <a:buClr>
                <a:srgbClr val="000000"/>
              </a:buClr>
              <a:buSzPts val="2500"/>
              <a:buFont typeface="Arial"/>
              <a:buChar char="•"/>
            </a:pPr>
            <a:r>
              <a:rPr lang="en-US" sz="2500">
                <a:latin typeface="Playfair Display"/>
                <a:ea typeface="Playfair Display"/>
                <a:cs typeface="Playfair Display"/>
                <a:sym typeface="Playfair Display"/>
              </a:rPr>
              <a:t>Ser capaz de enumerar las áreas temáticas clave de los ODS, que incluyen objetivos relacionados con la pobreza, la salud, la educación, la igualdad de género y la sostenibilidad medioambiental</a:t>
            </a:r>
            <a:r>
              <a:rPr b="0" i="0" lang="en-US" sz="2500" u="none" cap="none" strike="noStrike">
                <a:solidFill>
                  <a:srgbClr val="000000"/>
                </a:solidFill>
                <a:latin typeface="Playfair Display"/>
                <a:ea typeface="Playfair Display"/>
                <a:cs typeface="Playfair Display"/>
                <a:sym typeface="Playfair Display"/>
              </a:rPr>
              <a:t>.</a:t>
            </a:r>
            <a:endParaRPr b="0" i="0" sz="2500" u="none" cap="none" strike="noStrike">
              <a:solidFill>
                <a:srgbClr val="000000"/>
              </a:solidFill>
              <a:latin typeface="Playfair Display"/>
              <a:ea typeface="Playfair Display"/>
              <a:cs typeface="Playfair Display"/>
              <a:sym typeface="Playfair Display"/>
            </a:endParaRPr>
          </a:p>
          <a:p>
            <a:pPr indent="-269875" lvl="1" marL="539753" marR="0" rtl="0" algn="l">
              <a:lnSpc>
                <a:spcPct val="170000"/>
              </a:lnSpc>
              <a:spcBef>
                <a:spcPts val="0"/>
              </a:spcBef>
              <a:spcAft>
                <a:spcPts val="0"/>
              </a:spcAft>
              <a:buClr>
                <a:srgbClr val="000000"/>
              </a:buClr>
              <a:buSzPts val="2500"/>
              <a:buFont typeface="Arial"/>
              <a:buChar char="•"/>
            </a:pPr>
            <a:r>
              <a:rPr lang="en-US" sz="2500">
                <a:solidFill>
                  <a:schemeClr val="dk1"/>
                </a:solidFill>
                <a:latin typeface="Playfair Display"/>
                <a:ea typeface="Playfair Display"/>
                <a:cs typeface="Playfair Display"/>
                <a:sym typeface="Playfair Display"/>
              </a:rPr>
              <a:t>Ser capaz de articular los principios clave del emprendimiento social, incluida la integración de los objetivos sociales y medioambientales en las actividades empresariales.</a:t>
            </a:r>
            <a:endParaRPr b="0" i="0" sz="2500" u="none" cap="none" strike="noStrike">
              <a:solidFill>
                <a:srgbClr val="000000"/>
              </a:solidFill>
              <a:latin typeface="Playfair Display"/>
              <a:ea typeface="Playfair Display"/>
              <a:cs typeface="Playfair Display"/>
              <a:sym typeface="Playfair Display"/>
            </a:endParaRPr>
          </a:p>
        </p:txBody>
      </p:sp>
      <p:sp>
        <p:nvSpPr>
          <p:cNvPr id="175" name="Google Shape;175;p7"/>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176" name="Google Shape;176;p7"/>
          <p:cNvSpPr txBox="1"/>
          <p:nvPr/>
        </p:nvSpPr>
        <p:spPr>
          <a:xfrm>
            <a:off x="9287700" y="2007300"/>
            <a:ext cx="8358900" cy="4964100"/>
          </a:xfrm>
          <a:prstGeom prst="rect">
            <a:avLst/>
          </a:prstGeom>
          <a:noFill/>
          <a:ln>
            <a:noFill/>
          </a:ln>
        </p:spPr>
        <p:txBody>
          <a:bodyPr anchorCtr="0" anchor="t" bIns="0" lIns="0" spcFirstLastPara="1" rIns="0" wrap="square" tIns="0">
            <a:spAutoFit/>
          </a:bodyPr>
          <a:lstStyle/>
          <a:p>
            <a:pPr indent="-387350" lvl="1" marL="914400" marR="0" rtl="0" algn="l">
              <a:lnSpc>
                <a:spcPct val="170000"/>
              </a:lnSpc>
              <a:spcBef>
                <a:spcPts val="0"/>
              </a:spcBef>
              <a:spcAft>
                <a:spcPts val="0"/>
              </a:spcAft>
              <a:buClr>
                <a:schemeClr val="dk1"/>
              </a:buClr>
              <a:buSzPts val="2500"/>
              <a:buFont typeface="Playfair Display"/>
              <a:buChar char="•"/>
            </a:pPr>
            <a:r>
              <a:rPr lang="en-US" sz="2500">
                <a:solidFill>
                  <a:schemeClr val="dk1"/>
                </a:solidFill>
                <a:latin typeface="Playfair Display"/>
                <a:ea typeface="Playfair Display"/>
                <a:cs typeface="Playfair Display"/>
                <a:sym typeface="Playfair Display"/>
              </a:rPr>
              <a:t>Demostrar la capacidad de expresar los principios fundamentales que constituyen la base de la Agenda 2030 para el Desarrollo Sostenible.</a:t>
            </a:r>
            <a:endParaRPr b="0" i="0" sz="2500" u="none" cap="none" strike="noStrike">
              <a:solidFill>
                <a:schemeClr val="dk1"/>
              </a:solidFill>
              <a:latin typeface="Playfair Display"/>
              <a:ea typeface="Playfair Display"/>
              <a:cs typeface="Playfair Display"/>
              <a:sym typeface="Playfair Display"/>
            </a:endParaRPr>
          </a:p>
          <a:p>
            <a:pPr indent="-387350" lvl="1" marL="914400" marR="0" rtl="0" algn="l">
              <a:lnSpc>
                <a:spcPct val="170000"/>
              </a:lnSpc>
              <a:spcBef>
                <a:spcPts val="0"/>
              </a:spcBef>
              <a:spcAft>
                <a:spcPts val="0"/>
              </a:spcAft>
              <a:buClr>
                <a:schemeClr val="dk1"/>
              </a:buClr>
              <a:buSzPts val="2500"/>
              <a:buFont typeface="Arial"/>
              <a:buChar char="•"/>
            </a:pPr>
            <a:r>
              <a:rPr lang="en-US" sz="2500">
                <a:solidFill>
                  <a:schemeClr val="dk1"/>
                </a:solidFill>
                <a:latin typeface="Playfair Display"/>
                <a:ea typeface="Playfair Display"/>
                <a:cs typeface="Playfair Display"/>
                <a:sym typeface="Playfair Display"/>
              </a:rPr>
              <a:t>Tener la capacidad de identificar oportunidades para los emprendimientos sociales que se alineen con Objetivos de Desarrollo Sostenible específicos, mostrando una clara comprensión de la interconexión entre el impacto empresarial y social.</a:t>
            </a:r>
            <a:endParaRPr b="0" i="0" sz="25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p:nvPr/>
        </p:nvSpPr>
        <p:spPr>
          <a:xfrm>
            <a:off x="14813654" y="-2248385"/>
            <a:ext cx="4891293" cy="4114800"/>
          </a:xfrm>
          <a:custGeom>
            <a:rect b="b" l="l" r="r" t="t"/>
            <a:pathLst>
              <a:path extrusionOk="0" h="4114800" w="4891293">
                <a:moveTo>
                  <a:pt x="0" y="0"/>
                </a:moveTo>
                <a:lnTo>
                  <a:pt x="4891292" y="0"/>
                </a:lnTo>
                <a:lnTo>
                  <a:pt x="4891292" y="4114800"/>
                </a:lnTo>
                <a:lnTo>
                  <a:pt x="0" y="4114800"/>
                </a:lnTo>
                <a:lnTo>
                  <a:pt x="0" y="0"/>
                </a:lnTo>
                <a:close/>
              </a:path>
            </a:pathLst>
          </a:custGeom>
          <a:blipFill rotWithShape="1">
            <a:blip r:embed="rId3">
              <a:alphaModFix/>
            </a:blip>
            <a:stretch>
              <a:fillRect b="0" l="0" r="0" t="0"/>
            </a:stretch>
          </a:blipFill>
          <a:ln>
            <a:noFill/>
          </a:ln>
        </p:spPr>
      </p:sp>
      <p:sp>
        <p:nvSpPr>
          <p:cNvPr id="182" name="Google Shape;182;p9"/>
          <p:cNvSpPr/>
          <p:nvPr/>
        </p:nvSpPr>
        <p:spPr>
          <a:xfrm>
            <a:off x="14299437" y="0"/>
            <a:ext cx="4122295" cy="4114800"/>
          </a:xfrm>
          <a:custGeom>
            <a:rect b="b" l="l" r="r" t="t"/>
            <a:pathLst>
              <a:path extrusionOk="0" h="4114800" w="4122295">
                <a:moveTo>
                  <a:pt x="0" y="0"/>
                </a:moveTo>
                <a:lnTo>
                  <a:pt x="4122295" y="0"/>
                </a:lnTo>
                <a:lnTo>
                  <a:pt x="4122295" y="4114800"/>
                </a:lnTo>
                <a:lnTo>
                  <a:pt x="0" y="4114800"/>
                </a:lnTo>
                <a:lnTo>
                  <a:pt x="0" y="0"/>
                </a:lnTo>
                <a:close/>
              </a:path>
            </a:pathLst>
          </a:custGeom>
          <a:blipFill rotWithShape="1">
            <a:blip r:embed="rId4">
              <a:alphaModFix/>
            </a:blip>
            <a:stretch>
              <a:fillRect b="0" l="0" r="0" t="0"/>
            </a:stretch>
          </a:blipFill>
          <a:ln>
            <a:noFill/>
          </a:ln>
        </p:spPr>
      </p:sp>
      <p:sp>
        <p:nvSpPr>
          <p:cNvPr id="183" name="Google Shape;183;p9"/>
          <p:cNvSpPr/>
          <p:nvPr/>
        </p:nvSpPr>
        <p:spPr>
          <a:xfrm>
            <a:off x="-782624" y="8012985"/>
            <a:ext cx="3924490" cy="4114800"/>
          </a:xfrm>
          <a:custGeom>
            <a:rect b="b" l="l" r="r" t="t"/>
            <a:pathLst>
              <a:path extrusionOk="0" h="4114800" w="3924490">
                <a:moveTo>
                  <a:pt x="0" y="0"/>
                </a:moveTo>
                <a:lnTo>
                  <a:pt x="3924491" y="0"/>
                </a:lnTo>
                <a:lnTo>
                  <a:pt x="3924491" y="4114800"/>
                </a:lnTo>
                <a:lnTo>
                  <a:pt x="0" y="4114800"/>
                </a:lnTo>
                <a:lnTo>
                  <a:pt x="0" y="0"/>
                </a:lnTo>
                <a:close/>
              </a:path>
            </a:pathLst>
          </a:custGeom>
          <a:blipFill rotWithShape="1">
            <a:blip r:embed="rId5">
              <a:alphaModFix/>
            </a:blip>
            <a:stretch>
              <a:fillRect b="0" l="0" r="0" t="0"/>
            </a:stretch>
          </a:blipFill>
          <a:ln>
            <a:noFill/>
          </a:ln>
        </p:spPr>
      </p:sp>
      <p:sp>
        <p:nvSpPr>
          <p:cNvPr id="184" name="Google Shape;184;p9"/>
          <p:cNvSpPr/>
          <p:nvPr/>
        </p:nvSpPr>
        <p:spPr>
          <a:xfrm>
            <a:off x="-1715764" y="7354997"/>
            <a:ext cx="3681031" cy="4114800"/>
          </a:xfrm>
          <a:custGeom>
            <a:rect b="b" l="l" r="r" t="t"/>
            <a:pathLst>
              <a:path extrusionOk="0" h="4114800" w="3681031">
                <a:moveTo>
                  <a:pt x="0" y="0"/>
                </a:moveTo>
                <a:lnTo>
                  <a:pt x="3681032" y="0"/>
                </a:lnTo>
                <a:lnTo>
                  <a:pt x="3681032" y="4114800"/>
                </a:lnTo>
                <a:lnTo>
                  <a:pt x="0" y="4114800"/>
                </a:lnTo>
                <a:lnTo>
                  <a:pt x="0" y="0"/>
                </a:lnTo>
                <a:close/>
              </a:path>
            </a:pathLst>
          </a:custGeom>
          <a:blipFill rotWithShape="1">
            <a:blip r:embed="rId6">
              <a:alphaModFix/>
            </a:blip>
            <a:stretch>
              <a:fillRect b="0" l="0" r="0" t="0"/>
            </a:stretch>
          </a:blipFill>
          <a:ln>
            <a:noFill/>
          </a:ln>
        </p:spPr>
      </p:sp>
      <p:sp>
        <p:nvSpPr>
          <p:cNvPr id="185" name="Google Shape;185;p9"/>
          <p:cNvSpPr/>
          <p:nvPr/>
        </p:nvSpPr>
        <p:spPr>
          <a:xfrm>
            <a:off x="15343404" y="7682355"/>
            <a:ext cx="4361543" cy="4114800"/>
          </a:xfrm>
          <a:custGeom>
            <a:rect b="b" l="l" r="r" t="t"/>
            <a:pathLst>
              <a:path extrusionOk="0" h="4114800" w="4361543">
                <a:moveTo>
                  <a:pt x="0" y="0"/>
                </a:moveTo>
                <a:lnTo>
                  <a:pt x="4361542" y="0"/>
                </a:lnTo>
                <a:lnTo>
                  <a:pt x="4361542" y="4114800"/>
                </a:lnTo>
                <a:lnTo>
                  <a:pt x="0" y="4114800"/>
                </a:lnTo>
                <a:lnTo>
                  <a:pt x="0" y="0"/>
                </a:lnTo>
                <a:close/>
              </a:path>
            </a:pathLst>
          </a:custGeom>
          <a:blipFill rotWithShape="1">
            <a:blip r:embed="rId7">
              <a:alphaModFix/>
            </a:blip>
            <a:stretch>
              <a:fillRect b="0" l="0" r="0" t="0"/>
            </a:stretch>
          </a:blipFill>
          <a:ln>
            <a:noFill/>
          </a:ln>
        </p:spPr>
      </p:sp>
      <p:sp>
        <p:nvSpPr>
          <p:cNvPr id="186" name="Google Shape;186;p9"/>
          <p:cNvSpPr txBox="1"/>
          <p:nvPr/>
        </p:nvSpPr>
        <p:spPr>
          <a:xfrm>
            <a:off x="2658885" y="1638600"/>
            <a:ext cx="1718700" cy="2001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Clr>
                <a:srgbClr val="000000"/>
              </a:buClr>
              <a:buSzPts val="12999"/>
              <a:buFont typeface="Arial"/>
              <a:buNone/>
            </a:pPr>
            <a:r>
              <a:rPr b="0" i="0" lang="en-US" sz="12999" u="none" cap="none" strike="noStrike">
                <a:solidFill>
                  <a:srgbClr val="06AC73"/>
                </a:solidFill>
                <a:latin typeface="Prata"/>
                <a:ea typeface="Prata"/>
                <a:cs typeface="Prata"/>
                <a:sym typeface="Prata"/>
              </a:rPr>
              <a:t>01</a:t>
            </a:r>
            <a:endParaRPr b="0" i="0" sz="1400" u="none" cap="none" strike="noStrike">
              <a:solidFill>
                <a:srgbClr val="000000"/>
              </a:solidFill>
              <a:latin typeface="Arial"/>
              <a:ea typeface="Arial"/>
              <a:cs typeface="Arial"/>
              <a:sym typeface="Arial"/>
            </a:endParaRPr>
          </a:p>
        </p:txBody>
      </p:sp>
      <p:sp>
        <p:nvSpPr>
          <p:cNvPr id="187" name="Google Shape;187;p9"/>
          <p:cNvSpPr txBox="1"/>
          <p:nvPr/>
        </p:nvSpPr>
        <p:spPr>
          <a:xfrm>
            <a:off x="4579235" y="2178350"/>
            <a:ext cx="73239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lang="en-US" sz="5499">
                <a:latin typeface="Playfair Display"/>
                <a:ea typeface="Playfair Display"/>
                <a:cs typeface="Playfair Display"/>
                <a:sym typeface="Playfair Display"/>
              </a:rPr>
              <a:t>Introducción a los ODS</a:t>
            </a:r>
            <a:endParaRPr b="0" i="0" sz="1400" u="none" cap="none" strike="noStrike">
              <a:solidFill>
                <a:srgbClr val="000000"/>
              </a:solidFill>
              <a:latin typeface="Arial"/>
              <a:ea typeface="Arial"/>
              <a:cs typeface="Arial"/>
              <a:sym typeface="Arial"/>
            </a:endParaRPr>
          </a:p>
        </p:txBody>
      </p:sp>
      <p:sp>
        <p:nvSpPr>
          <p:cNvPr id="188" name="Google Shape;188;p9"/>
          <p:cNvSpPr txBox="1"/>
          <p:nvPr/>
        </p:nvSpPr>
        <p:spPr>
          <a:xfrm>
            <a:off x="2867637" y="3738800"/>
            <a:ext cx="11252400" cy="36162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b="1" lang="en-US" sz="2499">
                <a:latin typeface="Playfair Display"/>
                <a:ea typeface="Playfair Display"/>
                <a:cs typeface="Playfair Display"/>
                <a:sym typeface="Playfair Display"/>
              </a:rPr>
              <a:t>Reflexiona sobre lo siguiente: </a:t>
            </a:r>
            <a:r>
              <a:rPr b="0" i="0" lang="en-US" sz="2499" u="none" cap="none" strike="noStrike">
                <a:solidFill>
                  <a:srgbClr val="000000"/>
                </a:solidFill>
                <a:latin typeface="Playfair Display"/>
                <a:ea typeface="Playfair Display"/>
                <a:cs typeface="Playfair Display"/>
                <a:sym typeface="Playfair Display"/>
              </a:rPr>
              <a:t> </a:t>
            </a:r>
            <a:endParaRPr b="0" i="0" sz="2499" u="none" cap="none" strike="noStrike">
              <a:solidFill>
                <a:srgbClr val="000000"/>
              </a:solidFill>
              <a:latin typeface="Playfair Display"/>
              <a:ea typeface="Playfair Display"/>
              <a:cs typeface="Playfair Display"/>
              <a:sym typeface="Playfair Display"/>
            </a:endParaRPr>
          </a:p>
          <a:p>
            <a:pPr indent="0" lvl="0" marL="0" marR="0" rtl="0" algn="l">
              <a:lnSpc>
                <a:spcPct val="140016"/>
              </a:lnSpc>
              <a:spcBef>
                <a:spcPts val="0"/>
              </a:spcBef>
              <a:spcAft>
                <a:spcPts val="0"/>
              </a:spcAft>
              <a:buClr>
                <a:srgbClr val="000000"/>
              </a:buClr>
              <a:buSzPts val="2499"/>
              <a:buFont typeface="Arial"/>
              <a:buNone/>
            </a:pPr>
            <a:r>
              <a:t/>
            </a:r>
            <a:endParaRPr b="0" i="0" sz="2499" u="none" cap="none" strike="noStrike">
              <a:solidFill>
                <a:srgbClr val="000000"/>
              </a:solidFill>
              <a:latin typeface="Playfair Display"/>
              <a:ea typeface="Playfair Display"/>
              <a:cs typeface="Playfair Display"/>
              <a:sym typeface="Playfair Display"/>
            </a:endParaRPr>
          </a:p>
          <a:p>
            <a:pPr indent="-387286" lvl="0" marL="457200" marR="0" rtl="0" algn="l">
              <a:lnSpc>
                <a:spcPct val="140016"/>
              </a:lnSpc>
              <a:spcBef>
                <a:spcPts val="0"/>
              </a:spcBef>
              <a:spcAft>
                <a:spcPts val="0"/>
              </a:spcAft>
              <a:buClr>
                <a:srgbClr val="000000"/>
              </a:buClr>
              <a:buSzPts val="2499"/>
              <a:buFont typeface="Playfair Display"/>
              <a:buChar char="●"/>
            </a:pPr>
            <a:r>
              <a:rPr i="1" lang="en-US" sz="2499">
                <a:latin typeface="Playfair Display"/>
                <a:ea typeface="Playfair Display"/>
                <a:cs typeface="Playfair Display"/>
                <a:sym typeface="Playfair Display"/>
              </a:rPr>
              <a:t>¿Puedes explorar su comunidad, observar su entorno y enumerar algunos problemas que hayas encontrado o de los que haya oído hablar? </a:t>
            </a:r>
            <a:endParaRPr b="0" i="1" sz="2499" u="none" cap="none" strike="noStrike">
              <a:solidFill>
                <a:srgbClr val="000000"/>
              </a:solidFill>
              <a:latin typeface="Playfair Display"/>
              <a:ea typeface="Playfair Display"/>
              <a:cs typeface="Playfair Display"/>
              <a:sym typeface="Playfair Display"/>
            </a:endParaRPr>
          </a:p>
          <a:p>
            <a:pPr indent="0" lvl="0" marL="457200" marR="0" rtl="0" algn="l">
              <a:lnSpc>
                <a:spcPct val="140016"/>
              </a:lnSpc>
              <a:spcBef>
                <a:spcPts val="0"/>
              </a:spcBef>
              <a:spcAft>
                <a:spcPts val="0"/>
              </a:spcAft>
              <a:buClr>
                <a:srgbClr val="000000"/>
              </a:buClr>
              <a:buSzPts val="2499"/>
              <a:buFont typeface="Arial"/>
              <a:buNone/>
            </a:pPr>
            <a:r>
              <a:t/>
            </a:r>
            <a:endParaRPr b="0" i="1" sz="2499" u="none" cap="none" strike="noStrike">
              <a:solidFill>
                <a:srgbClr val="000000"/>
              </a:solidFill>
              <a:latin typeface="Playfair Display"/>
              <a:ea typeface="Playfair Display"/>
              <a:cs typeface="Playfair Display"/>
              <a:sym typeface="Playfair Display"/>
            </a:endParaRPr>
          </a:p>
          <a:p>
            <a:pPr indent="-387286" lvl="0" marL="457200" marR="0" rtl="0" algn="l">
              <a:lnSpc>
                <a:spcPct val="140016"/>
              </a:lnSpc>
              <a:spcBef>
                <a:spcPts val="0"/>
              </a:spcBef>
              <a:spcAft>
                <a:spcPts val="0"/>
              </a:spcAft>
              <a:buClr>
                <a:srgbClr val="000000"/>
              </a:buClr>
              <a:buSzPts val="2499"/>
              <a:buFont typeface="Playfair Display"/>
              <a:buChar char="●"/>
            </a:pPr>
            <a:r>
              <a:rPr i="1" lang="en-US" sz="2499">
                <a:latin typeface="Playfair Display"/>
                <a:ea typeface="Playfair Display"/>
                <a:cs typeface="Playfair Display"/>
                <a:sym typeface="Playfair Display"/>
              </a:rPr>
              <a:t>O identifica y anota algunos problemas de tu comunidad que te afecten personalmente.</a:t>
            </a:r>
            <a:endParaRPr b="0" i="1" sz="1400" u="none" cap="none" strike="noStrike">
              <a:solidFill>
                <a:srgbClr val="000000"/>
              </a:solidFill>
              <a:latin typeface="Arial"/>
              <a:ea typeface="Arial"/>
              <a:cs typeface="Arial"/>
              <a:sym typeface="Arial"/>
            </a:endParaRPr>
          </a:p>
        </p:txBody>
      </p:sp>
      <p:sp>
        <p:nvSpPr>
          <p:cNvPr id="189" name="Google Shape;189;p9"/>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8">
              <a:alphaModFix/>
            </a:blip>
            <a:stretch>
              <a:fillRect b="-160167" l="-14263" r="-3277" t="-161026"/>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p:nvPr/>
        </p:nvSpPr>
        <p:spPr>
          <a:xfrm>
            <a:off x="-878056" y="-685022"/>
            <a:ext cx="4327228" cy="4114800"/>
          </a:xfrm>
          <a:custGeom>
            <a:rect b="b" l="l" r="r" t="t"/>
            <a:pathLst>
              <a:path extrusionOk="0" h="4114800" w="4327228">
                <a:moveTo>
                  <a:pt x="0" y="0"/>
                </a:moveTo>
                <a:lnTo>
                  <a:pt x="4327227" y="0"/>
                </a:lnTo>
                <a:lnTo>
                  <a:pt x="4327227" y="4114800"/>
                </a:lnTo>
                <a:lnTo>
                  <a:pt x="0" y="4114800"/>
                </a:lnTo>
                <a:lnTo>
                  <a:pt x="0" y="0"/>
                </a:lnTo>
                <a:close/>
              </a:path>
            </a:pathLst>
          </a:custGeom>
          <a:blipFill rotWithShape="1">
            <a:blip r:embed="rId3">
              <a:alphaModFix/>
            </a:blip>
            <a:stretch>
              <a:fillRect b="0" l="0" r="0" t="0"/>
            </a:stretch>
          </a:blipFill>
          <a:ln>
            <a:noFill/>
          </a:ln>
        </p:spPr>
      </p:sp>
      <p:sp>
        <p:nvSpPr>
          <p:cNvPr id="195" name="Google Shape;195;p10"/>
          <p:cNvSpPr/>
          <p:nvPr/>
        </p:nvSpPr>
        <p:spPr>
          <a:xfrm>
            <a:off x="15011531" y="7700000"/>
            <a:ext cx="5051652" cy="4114800"/>
          </a:xfrm>
          <a:custGeom>
            <a:rect b="b" l="l" r="r" t="t"/>
            <a:pathLst>
              <a:path extrusionOk="0" h="4114800" w="5051652">
                <a:moveTo>
                  <a:pt x="0" y="0"/>
                </a:moveTo>
                <a:lnTo>
                  <a:pt x="5051652" y="0"/>
                </a:lnTo>
                <a:lnTo>
                  <a:pt x="5051652" y="4114800"/>
                </a:lnTo>
                <a:lnTo>
                  <a:pt x="0" y="4114800"/>
                </a:lnTo>
                <a:lnTo>
                  <a:pt x="0" y="0"/>
                </a:lnTo>
                <a:close/>
              </a:path>
            </a:pathLst>
          </a:custGeom>
          <a:blipFill rotWithShape="1">
            <a:blip r:embed="rId4">
              <a:alphaModFix/>
            </a:blip>
            <a:stretch>
              <a:fillRect b="0" l="0" r="0" t="0"/>
            </a:stretch>
          </a:blipFill>
          <a:ln>
            <a:noFill/>
          </a:ln>
        </p:spPr>
      </p:sp>
      <p:sp>
        <p:nvSpPr>
          <p:cNvPr id="196" name="Google Shape;196;p10"/>
          <p:cNvSpPr/>
          <p:nvPr/>
        </p:nvSpPr>
        <p:spPr>
          <a:xfrm>
            <a:off x="15157311" y="6905639"/>
            <a:ext cx="4905872" cy="4114800"/>
          </a:xfrm>
          <a:custGeom>
            <a:rect b="b" l="l" r="r" t="t"/>
            <a:pathLst>
              <a:path extrusionOk="0" h="4114800" w="4905872">
                <a:moveTo>
                  <a:pt x="0" y="0"/>
                </a:moveTo>
                <a:lnTo>
                  <a:pt x="4905872" y="0"/>
                </a:lnTo>
                <a:lnTo>
                  <a:pt x="4905872" y="4114800"/>
                </a:lnTo>
                <a:lnTo>
                  <a:pt x="0" y="4114800"/>
                </a:lnTo>
                <a:lnTo>
                  <a:pt x="0" y="0"/>
                </a:lnTo>
                <a:close/>
              </a:path>
            </a:pathLst>
          </a:custGeom>
          <a:blipFill rotWithShape="1">
            <a:blip r:embed="rId5">
              <a:alphaModFix/>
            </a:blip>
            <a:stretch>
              <a:fillRect b="0" l="0" r="0" t="0"/>
            </a:stretch>
          </a:blipFill>
          <a:ln>
            <a:noFill/>
          </a:ln>
        </p:spPr>
      </p:sp>
      <p:sp>
        <p:nvSpPr>
          <p:cNvPr id="197" name="Google Shape;197;p10"/>
          <p:cNvSpPr/>
          <p:nvPr/>
        </p:nvSpPr>
        <p:spPr>
          <a:xfrm>
            <a:off x="7715830" y="9258300"/>
            <a:ext cx="2856339" cy="797054"/>
          </a:xfrm>
          <a:custGeom>
            <a:rect b="b" l="l" r="r" t="t"/>
            <a:pathLst>
              <a:path extrusionOk="0" h="797054" w="2856339">
                <a:moveTo>
                  <a:pt x="0" y="0"/>
                </a:moveTo>
                <a:lnTo>
                  <a:pt x="2856340" y="0"/>
                </a:lnTo>
                <a:lnTo>
                  <a:pt x="2856340" y="797054"/>
                </a:lnTo>
                <a:lnTo>
                  <a:pt x="0" y="797054"/>
                </a:lnTo>
                <a:lnTo>
                  <a:pt x="0" y="0"/>
                </a:lnTo>
                <a:close/>
              </a:path>
            </a:pathLst>
          </a:custGeom>
          <a:blipFill rotWithShape="1">
            <a:blip r:embed="rId6">
              <a:alphaModFix/>
            </a:blip>
            <a:stretch>
              <a:fillRect b="-160167" l="-14263" r="-3277" t="-161026"/>
            </a:stretch>
          </a:blipFill>
          <a:ln>
            <a:noFill/>
          </a:ln>
        </p:spPr>
      </p:sp>
      <p:sp>
        <p:nvSpPr>
          <p:cNvPr id="198" name="Google Shape;198;p10"/>
          <p:cNvSpPr txBox="1"/>
          <p:nvPr/>
        </p:nvSpPr>
        <p:spPr>
          <a:xfrm>
            <a:off x="2720525" y="1965700"/>
            <a:ext cx="105519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1" i="0" lang="en-US" sz="3600" u="none" cap="none" strike="noStrike">
                <a:solidFill>
                  <a:srgbClr val="BF1435"/>
                </a:solidFill>
                <a:latin typeface="Playfair Display"/>
                <a:ea typeface="Playfair Display"/>
                <a:cs typeface="Playfair Display"/>
                <a:sym typeface="Playfair Display"/>
              </a:rPr>
              <a:t>1.1 </a:t>
            </a:r>
            <a:r>
              <a:rPr lang="en-US" sz="3600">
                <a:latin typeface="Playfair Display"/>
                <a:ea typeface="Playfair Display"/>
                <a:cs typeface="Playfair Display"/>
                <a:sym typeface="Playfair Display"/>
              </a:rPr>
              <a:t>Comprendiendo el Desarrollo Sostenible</a:t>
            </a:r>
            <a:endParaRPr b="0" i="0" sz="3600" u="none" cap="none" strike="noStrike">
              <a:solidFill>
                <a:srgbClr val="000000"/>
              </a:solidFill>
              <a:latin typeface="Arial"/>
              <a:ea typeface="Arial"/>
              <a:cs typeface="Arial"/>
              <a:sym typeface="Arial"/>
            </a:endParaRPr>
          </a:p>
        </p:txBody>
      </p:sp>
      <p:sp>
        <p:nvSpPr>
          <p:cNvPr id="199" name="Google Shape;199;p10"/>
          <p:cNvSpPr txBox="1"/>
          <p:nvPr/>
        </p:nvSpPr>
        <p:spPr>
          <a:xfrm>
            <a:off x="2720525" y="3241675"/>
            <a:ext cx="10430400" cy="5518200"/>
          </a:xfrm>
          <a:prstGeom prst="rect">
            <a:avLst/>
          </a:prstGeom>
          <a:noFill/>
          <a:ln>
            <a:noFill/>
          </a:ln>
        </p:spPr>
        <p:txBody>
          <a:bodyPr anchorCtr="0" anchor="t" bIns="0" lIns="0" spcFirstLastPara="1" rIns="0" wrap="square" tIns="0">
            <a:spAutoFit/>
          </a:bodyPr>
          <a:lstStyle/>
          <a:p>
            <a:pPr indent="-368236" lvl="0" marL="457200" marR="0" rtl="0" algn="l">
              <a:lnSpc>
                <a:spcPct val="170031"/>
              </a:lnSpc>
              <a:spcBef>
                <a:spcPts val="0"/>
              </a:spcBef>
              <a:spcAft>
                <a:spcPts val="0"/>
              </a:spcAft>
              <a:buClr>
                <a:srgbClr val="000000"/>
              </a:buClr>
              <a:buSzPts val="2199"/>
              <a:buFont typeface="Playfair Display"/>
              <a:buChar char="●"/>
            </a:pPr>
            <a:r>
              <a:rPr lang="en-US" sz="2199">
                <a:latin typeface="Playfair Display"/>
                <a:ea typeface="Playfair Display"/>
                <a:cs typeface="Playfair Display"/>
                <a:sym typeface="Playfair Display"/>
              </a:rPr>
              <a:t>La Agenda 2030 tiene en cuenta las cuestiones que has mencionado, así como muchas otras que afectan a las comunidades de toda Europa.</a:t>
            </a:r>
            <a:endParaRPr b="0" i="0"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lang="en-US" sz="2199">
                <a:latin typeface="Playfair Display"/>
                <a:ea typeface="Playfair Display"/>
                <a:cs typeface="Playfair Display"/>
                <a:sym typeface="Playfair Display"/>
              </a:rPr>
              <a:t>Los ODS, establecidos por las Naciones Unidas en 2015, representan un conjunto de objetivos mundiales dirigidos a abordar diversos retos sociales, económicos y medioambientales. Estos objetivos constituyen un llamamiento universal a la acción, dirigido a la eliminación de la pobreza, la protección del planeta y la promoción de la prosperidad para todos de aquí a 2030.</a:t>
            </a:r>
            <a:endParaRPr b="0" i="0" sz="2199" u="none" cap="none" strike="noStrike">
              <a:solidFill>
                <a:srgbClr val="000000"/>
              </a:solidFill>
              <a:latin typeface="Playfair Display"/>
              <a:ea typeface="Playfair Display"/>
              <a:cs typeface="Playfair Display"/>
              <a:sym typeface="Playfair Display"/>
            </a:endParaRPr>
          </a:p>
          <a:p>
            <a:pPr indent="-368236" lvl="0" marL="457200" marR="0" rtl="0" algn="l">
              <a:lnSpc>
                <a:spcPct val="170031"/>
              </a:lnSpc>
              <a:spcBef>
                <a:spcPts val="0"/>
              </a:spcBef>
              <a:spcAft>
                <a:spcPts val="0"/>
              </a:spcAft>
              <a:buClr>
                <a:srgbClr val="000000"/>
              </a:buClr>
              <a:buSzPts val="2199"/>
              <a:buFont typeface="Playfair Display"/>
              <a:buChar char="●"/>
            </a:pPr>
            <a:r>
              <a:rPr lang="en-US" sz="2199">
                <a:latin typeface="Playfair Display"/>
                <a:ea typeface="Playfair Display"/>
                <a:cs typeface="Playfair Display"/>
                <a:sym typeface="Playfair Display"/>
              </a:rPr>
              <a:t>Formados por 17 objetivos con metas específicas, los ODS abarcan un amplio espectro de cuestiones como la pobreza, el hambre, la salud, la educación, la igualdad de género, el agua potable y la acción por el clima.</a:t>
            </a:r>
            <a:endParaRPr b="0" i="0" sz="2199" u="none" cap="none" strike="noStrike">
              <a:solidFill>
                <a:srgbClr val="000000"/>
              </a:solidFill>
              <a:latin typeface="Playfair Display"/>
              <a:ea typeface="Playfair Display"/>
              <a:cs typeface="Playfair Display"/>
              <a:sym typeface="Playfair Display"/>
            </a:endParaRPr>
          </a:p>
        </p:txBody>
      </p:sp>
      <p:sp>
        <p:nvSpPr>
          <p:cNvPr id="200" name="Google Shape;200;p10"/>
          <p:cNvSpPr txBox="1"/>
          <p:nvPr/>
        </p:nvSpPr>
        <p:spPr>
          <a:xfrm rot="-5400000">
            <a:off x="-1975749" y="5465116"/>
            <a:ext cx="6522600" cy="1071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900"/>
              <a:buFont typeface="Arial"/>
              <a:buNone/>
            </a:pPr>
            <a:r>
              <a:rPr b="1" i="0" lang="en-US" sz="2900" u="none" cap="none" strike="noStrike">
                <a:solidFill>
                  <a:srgbClr val="BF1435"/>
                </a:solidFill>
                <a:latin typeface="Playfair Display"/>
                <a:ea typeface="Playfair Display"/>
                <a:cs typeface="Playfair Display"/>
                <a:sym typeface="Playfair Display"/>
              </a:rPr>
              <a:t>1.1 </a:t>
            </a:r>
            <a:r>
              <a:rPr b="1" lang="en-US" sz="2900">
                <a:solidFill>
                  <a:srgbClr val="BF1435"/>
                </a:solidFill>
                <a:latin typeface="Playfair Display"/>
                <a:ea typeface="Playfair Display"/>
                <a:cs typeface="Playfair Display"/>
                <a:sym typeface="Playfair Display"/>
              </a:rPr>
              <a:t>Comprendiendo  el Desarrollo Sostenible</a:t>
            </a:r>
            <a:endParaRPr b="1" i="0" sz="1400" u="none" cap="none" strike="noStrike">
              <a:solidFill>
                <a:srgbClr val="BF1435"/>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