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10287000" cx="18288000"/>
  <p:notesSz cx="6858000" cy="9144000"/>
  <p:embeddedFontLst>
    <p:embeddedFont>
      <p:font typeface="Prata"/>
      <p:regular r:id="rId50"/>
    </p:embeddedFont>
    <p:embeddedFont>
      <p:font typeface="Playfair Display"/>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5" roundtripDataSignature="AMtx7mihTsemx16Y08KwvjRgub/s7OYD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95C1F3-FD5E-4957-A472-AA6EDD652B00}">
  <a:tblStyle styleId="{FD95C1F3-FD5E-4957-A472-AA6EDD652B0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layfairDisplay-regular.fntdata"/><Relationship Id="rId50" Type="http://schemas.openxmlformats.org/officeDocument/2006/relationships/font" Target="fonts/Prata-regular.fntdata"/><Relationship Id="rId53" Type="http://schemas.openxmlformats.org/officeDocument/2006/relationships/font" Target="fonts/PlayfairDisplay-italic.fntdata"/><Relationship Id="rId52" Type="http://schemas.openxmlformats.org/officeDocument/2006/relationships/font" Target="fonts/PlayfairDisplay-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PlayfairDisplay-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d0dc5e008f_0_22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2d0dc5e008f_0_22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d0dc5e008f_0_29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2d0dc5e008f_0_29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1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1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2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2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2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2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2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2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3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3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4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4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ff85e0ad73_0_4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g1ff85e0ad73_0_4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ff85e0ad73_0_6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1ff85e0ad73_0_6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ff85e0ad73_0_8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g1ff85e0ad73_0_8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ff85e0ad73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g1ff85e0ad73_0_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4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ff6c493d03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g1ff6c493d03_1_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ff6c493d03_1_2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1ff6c493d03_1_2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ff6c493d03_1_5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5" name="Google Shape;635;g1ff6c493d03_1_5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5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p5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5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p5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73" name="Google Shape;673;p5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74" name="Google Shape;674;p59: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5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p5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77" name="Google Shape;677;p5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557f122de_0_87: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30557f122de_0_87: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6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6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6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6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6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9"/>
          <p:cNvSpPr/>
          <p:nvPr>
            <p:ph idx="2" type="pic"/>
          </p:nvPr>
        </p:nvSpPr>
        <p:spPr>
          <a:xfrm>
            <a:off x="1792288" y="612775"/>
            <a:ext cx="5486400" cy="4114800"/>
          </a:xfrm>
          <a:prstGeom prst="rect">
            <a:avLst/>
          </a:prstGeom>
          <a:noFill/>
          <a:ln>
            <a:noFill/>
          </a:ln>
        </p:spPr>
      </p:sp>
      <p:sp>
        <p:nvSpPr>
          <p:cNvPr id="68" name="Google Shape;68;p6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27.png"/><Relationship Id="rId10" Type="http://schemas.openxmlformats.org/officeDocument/2006/relationships/hyperlink" Target="https://www.youtube.com/watch?v=dctNk0Yj_xA" TargetMode="External"/><Relationship Id="rId9" Type="http://schemas.openxmlformats.org/officeDocument/2006/relationships/image" Target="../media/image41.jpg"/><Relationship Id="rId5" Type="http://schemas.openxmlformats.org/officeDocument/2006/relationships/image" Target="../media/image26.png"/><Relationship Id="rId6" Type="http://schemas.openxmlformats.org/officeDocument/2006/relationships/image" Target="../media/image10.png"/><Relationship Id="rId7" Type="http://schemas.openxmlformats.org/officeDocument/2006/relationships/image" Target="../media/image24.png"/><Relationship Id="rId8" Type="http://schemas.openxmlformats.org/officeDocument/2006/relationships/hyperlink" Target="http://www.youtube.com/watch?v=dctNk0Yj_x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 Id="rId7" Type="http://schemas.openxmlformats.org/officeDocument/2006/relationships/image" Target="../media/image44.png"/></Relationships>
</file>

<file path=ppt/slides/_rels/slide14.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9.png"/><Relationship Id="rId13" Type="http://schemas.openxmlformats.org/officeDocument/2006/relationships/image" Target="../media/image52.png"/><Relationship Id="rId12"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10.png"/><Relationship Id="rId15" Type="http://schemas.openxmlformats.org/officeDocument/2006/relationships/image" Target="../media/image59.png"/><Relationship Id="rId14" Type="http://schemas.openxmlformats.org/officeDocument/2006/relationships/image" Target="../media/image53.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hyperlink" Target="https://www.un.org/sustainabledevelopment/health/" TargetMode="External"/></Relationships>
</file>

<file path=ppt/slides/_rels/slide15.xml.rels><?xml version="1.0" encoding="UTF-8" standalone="yes"?><Relationships xmlns="http://schemas.openxmlformats.org/package/2006/relationships"><Relationship Id="rId11" Type="http://schemas.openxmlformats.org/officeDocument/2006/relationships/image" Target="../media/image57.png"/><Relationship Id="rId10" Type="http://schemas.openxmlformats.org/officeDocument/2006/relationships/image" Target="../media/image61.png"/><Relationship Id="rId12" Type="http://schemas.openxmlformats.org/officeDocument/2006/relationships/image" Target="../media/image6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56.png"/><Relationship Id="rId5" Type="http://schemas.openxmlformats.org/officeDocument/2006/relationships/image" Target="../media/image26.png"/><Relationship Id="rId6" Type="http://schemas.openxmlformats.org/officeDocument/2006/relationships/image" Target="../media/image10.png"/><Relationship Id="rId7" Type="http://schemas.openxmlformats.org/officeDocument/2006/relationships/image" Target="../media/image55.png"/><Relationship Id="rId8" Type="http://schemas.openxmlformats.org/officeDocument/2006/relationships/image" Target="../media/image60.png"/></Relationships>
</file>

<file path=ppt/slides/_rels/slide16.xml.rels><?xml version="1.0" encoding="UTF-8" standalone="yes"?><Relationships xmlns="http://schemas.openxmlformats.org/package/2006/relationships"><Relationship Id="rId11" Type="http://schemas.openxmlformats.org/officeDocument/2006/relationships/image" Target="../media/image65.png"/><Relationship Id="rId10"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63.png"/><Relationship Id="rId5" Type="http://schemas.openxmlformats.org/officeDocument/2006/relationships/image" Target="../media/image26.png"/><Relationship Id="rId6" Type="http://schemas.openxmlformats.org/officeDocument/2006/relationships/image" Target="../media/image10.png"/><Relationship Id="rId7" Type="http://schemas.openxmlformats.org/officeDocument/2006/relationships/image" Target="../media/image62.png"/><Relationship Id="rId8"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10.png"/><Relationship Id="rId5" Type="http://schemas.openxmlformats.org/officeDocument/2006/relationships/image" Target="../media/image75.png"/><Relationship Id="rId6" Type="http://schemas.openxmlformats.org/officeDocument/2006/relationships/image" Target="../media/image6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10.png"/><Relationship Id="rId5" Type="http://schemas.openxmlformats.org/officeDocument/2006/relationships/image" Target="../media/image75.png"/><Relationship Id="rId6"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76.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png"/><Relationship Id="rId11" Type="http://schemas.openxmlformats.org/officeDocument/2006/relationships/image" Target="../media/image10.png"/><Relationship Id="rId10" Type="http://schemas.openxmlformats.org/officeDocument/2006/relationships/image" Target="../media/image15.jp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jpg"/><Relationship Id="rId7" Type="http://schemas.openxmlformats.org/officeDocument/2006/relationships/image" Target="../media/image11.jp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32.png"/><Relationship Id="rId6" Type="http://schemas.openxmlformats.org/officeDocument/2006/relationships/image" Target="../media/image70.png"/><Relationship Id="rId7" Type="http://schemas.openxmlformats.org/officeDocument/2006/relationships/image" Target="../media/image7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10.png"/><Relationship Id="rId6"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10.png"/><Relationship Id="rId6" Type="http://schemas.openxmlformats.org/officeDocument/2006/relationships/image" Target="../media/image77.png"/><Relationship Id="rId7"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71.png"/><Relationship Id="rId5" Type="http://schemas.openxmlformats.org/officeDocument/2006/relationships/image" Target="../media/image80.png"/><Relationship Id="rId6" Type="http://schemas.openxmlformats.org/officeDocument/2006/relationships/image" Target="../media/image8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10.png"/><Relationship Id="rId6" Type="http://schemas.openxmlformats.org/officeDocument/2006/relationships/image" Target="../media/image8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10.png"/><Relationship Id="rId7" Type="http://schemas.openxmlformats.org/officeDocument/2006/relationships/image" Target="../media/image7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81.png"/><Relationship Id="rId6" Type="http://schemas.openxmlformats.org/officeDocument/2006/relationships/image" Target="../media/image8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10.png"/><Relationship Id="rId5" Type="http://schemas.openxmlformats.org/officeDocument/2006/relationships/image" Target="../media/image84.png"/><Relationship Id="rId6" Type="http://schemas.openxmlformats.org/officeDocument/2006/relationships/image" Target="../media/image87.png"/><Relationship Id="rId7" Type="http://schemas.openxmlformats.org/officeDocument/2006/relationships/image" Target="../media/image100.png"/><Relationship Id="rId8" Type="http://schemas.openxmlformats.org/officeDocument/2006/relationships/image" Target="../media/image9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89.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6.png"/><Relationship Id="rId4" Type="http://schemas.openxmlformats.org/officeDocument/2006/relationships/image" Target="../media/image88.png"/><Relationship Id="rId5" Type="http://schemas.openxmlformats.org/officeDocument/2006/relationships/image" Target="../media/image98.png"/><Relationship Id="rId6" Type="http://schemas.openxmlformats.org/officeDocument/2006/relationships/image" Target="../media/image25.png"/><Relationship Id="rId7" Type="http://schemas.openxmlformats.org/officeDocument/2006/relationships/image" Target="../media/image94.png"/><Relationship Id="rId8"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2.png"/><Relationship Id="rId4" Type="http://schemas.openxmlformats.org/officeDocument/2006/relationships/image" Target="../media/image92.png"/><Relationship Id="rId5" Type="http://schemas.openxmlformats.org/officeDocument/2006/relationships/image" Target="../media/image37.png"/><Relationship Id="rId6" Type="http://schemas.openxmlformats.org/officeDocument/2006/relationships/image" Target="../media/image100.png"/><Relationship Id="rId7" Type="http://schemas.openxmlformats.org/officeDocument/2006/relationships/image" Target="../media/image10.png"/><Relationship Id="rId8" Type="http://schemas.openxmlformats.org/officeDocument/2006/relationships/image" Target="../media/image90.png"/></Relationships>
</file>

<file path=ppt/slides/_rels/slide41.xml.rels><?xml version="1.0" encoding="UTF-8" standalone="yes"?><Relationships xmlns="http://schemas.openxmlformats.org/package/2006/relationships"><Relationship Id="rId11" Type="http://schemas.openxmlformats.org/officeDocument/2006/relationships/hyperlink" Target="https://www.youtube.com/watch?v=DdLqiTvFwJk" TargetMode="External"/><Relationship Id="rId10" Type="http://schemas.openxmlformats.org/officeDocument/2006/relationships/hyperlink" Target="https://www.youtube.com/watch?v=5_hLuEui6ww" TargetMode="External"/><Relationship Id="rId13" Type="http://schemas.openxmlformats.org/officeDocument/2006/relationships/hyperlink" Target="https://www.youtube.com/watch?v=Mdm49_rUMgo" TargetMode="External"/><Relationship Id="rId12" Type="http://schemas.openxmlformats.org/officeDocument/2006/relationships/hyperlink" Target="https://www.youtube.com/watch?v=pBqe8JD62QE&amp;t=149s" TargetMode="External"/><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hyperlink" Target="https://www.youtube.com/watch?v=RpqVmvMCmp0" TargetMode="External"/><Relationship Id="rId15" Type="http://schemas.openxmlformats.org/officeDocument/2006/relationships/hyperlink" Target="https://sdgs.un.org/2030agenda" TargetMode="External"/><Relationship Id="rId14" Type="http://schemas.openxmlformats.org/officeDocument/2006/relationships/hyperlink" Target="https://sdgs.un.org/partnerships" TargetMode="External"/><Relationship Id="rId16" Type="http://schemas.openxmlformats.org/officeDocument/2006/relationships/hyperlink" Target="https://commission.europa.eu/select-language?destination=/media/23163" TargetMode="External"/><Relationship Id="rId5" Type="http://schemas.openxmlformats.org/officeDocument/2006/relationships/image" Target="../media/image26.png"/><Relationship Id="rId6" Type="http://schemas.openxmlformats.org/officeDocument/2006/relationships/image" Target="../media/image10.png"/><Relationship Id="rId7" Type="http://schemas.openxmlformats.org/officeDocument/2006/relationships/hyperlink" Target="https://sdgs.un.org/publications/sdg-good-practices-2020" TargetMode="External"/><Relationship Id="rId8" Type="http://schemas.openxmlformats.org/officeDocument/2006/relationships/hyperlink" Target="https://sustainabledevelopment.un.org/index.php?page=view&amp;type=400&amp;nr=2217&amp;menu=151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97.png"/><Relationship Id="rId6" Type="http://schemas.openxmlformats.org/officeDocument/2006/relationships/image" Target="../media/image95.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hyperlink" Target="https://www.youtube.com/watch?v=AzEUHk0rIlg&amp;ab_channel=EurodimensionsMedi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90470" y="346125"/>
            <a:ext cx="4892180" cy="1365149"/>
          </a:xfrm>
          <a:custGeom>
            <a:rect b="b" l="l" r="r" t="t"/>
            <a:pathLst>
              <a:path extrusionOk="0" h="1365149" w="4892180">
                <a:moveTo>
                  <a:pt x="0" y="0"/>
                </a:moveTo>
                <a:lnTo>
                  <a:pt x="4892180" y="0"/>
                </a:lnTo>
                <a:lnTo>
                  <a:pt x="4892180" y="1365150"/>
                </a:lnTo>
                <a:lnTo>
                  <a:pt x="0" y="1365150"/>
                </a:lnTo>
                <a:lnTo>
                  <a:pt x="0" y="0"/>
                </a:lnTo>
                <a:close/>
              </a:path>
            </a:pathLst>
          </a:custGeom>
          <a:blipFill rotWithShape="1">
            <a:blip r:embed="rId3">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14546951" y="9396348"/>
            <a:ext cx="3643161" cy="746848"/>
          </a:xfrm>
          <a:custGeom>
            <a:rect b="b" l="l" r="r" t="t"/>
            <a:pathLst>
              <a:path extrusionOk="0" h="746848" w="3643161">
                <a:moveTo>
                  <a:pt x="0" y="0"/>
                </a:moveTo>
                <a:lnTo>
                  <a:pt x="3643161" y="0"/>
                </a:lnTo>
                <a:lnTo>
                  <a:pt x="3643161" y="746848"/>
                </a:lnTo>
                <a:lnTo>
                  <a:pt x="0" y="74684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rot="-5400000">
            <a:off x="108679" y="6280879"/>
            <a:ext cx="3897443" cy="4114800"/>
          </a:xfrm>
          <a:custGeom>
            <a:rect b="b" l="l" r="r" t="t"/>
            <a:pathLst>
              <a:path extrusionOk="0" h="4114800" w="3897443">
                <a:moveTo>
                  <a:pt x="0" y="0"/>
                </a:moveTo>
                <a:lnTo>
                  <a:pt x="3897442" y="0"/>
                </a:lnTo>
                <a:lnTo>
                  <a:pt x="3897442"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14546951" y="-1028700"/>
            <a:ext cx="4856524" cy="41148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5182650" y="3979984"/>
            <a:ext cx="6911876" cy="301582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6999"/>
              <a:buFont typeface="Arial"/>
              <a:buNone/>
            </a:pPr>
            <a:r>
              <a:rPr b="0" i="0" lang="en-US" sz="6999" u="none" cap="none" strike="noStrike">
                <a:solidFill>
                  <a:srgbClr val="000000"/>
                </a:solidFill>
                <a:latin typeface="Playfair Display"/>
                <a:ea typeface="Playfair Display"/>
                <a:cs typeface="Playfair Display"/>
                <a:sym typeface="Playfair Display"/>
              </a:rPr>
              <a:t>SUSE </a:t>
            </a:r>
            <a:endParaRPr/>
          </a:p>
          <a:p>
            <a:pPr indent="0" lvl="0" marL="0" marR="0" rtl="0" algn="ctr">
              <a:lnSpc>
                <a:spcPct val="140005"/>
              </a:lnSpc>
              <a:spcBef>
                <a:spcPts val="0"/>
              </a:spcBef>
              <a:spcAft>
                <a:spcPts val="0"/>
              </a:spcAft>
              <a:buClr>
                <a:srgbClr val="000000"/>
              </a:buClr>
              <a:buSzPts val="6999"/>
              <a:buFont typeface="Arial"/>
              <a:buNone/>
            </a:pPr>
            <a:r>
              <a:rPr b="0" i="0" lang="en-US" sz="6999" u="none" cap="none" strike="noStrike">
                <a:solidFill>
                  <a:srgbClr val="000000"/>
                </a:solidFill>
                <a:latin typeface="Playfair Display"/>
                <a:ea typeface="Playfair Display"/>
                <a:cs typeface="Playfair Display"/>
                <a:sym typeface="Playfair Display"/>
              </a:rPr>
              <a:t>Το έργο</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4731170" y="7234368"/>
            <a:ext cx="8553900" cy="6894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06AC73"/>
                </a:solidFill>
                <a:latin typeface="Playfair Display"/>
                <a:ea typeface="Playfair Display"/>
                <a:cs typeface="Playfair Display"/>
                <a:sym typeface="Playfair Display"/>
              </a:rPr>
              <a:t>Ενότητα 1 - Εισαγωγή στους ΣΒΑ</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7311479" y="9711187"/>
            <a:ext cx="3665041" cy="19811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Prata"/>
                <a:ea typeface="Prata"/>
                <a:cs typeface="Prata"/>
                <a:sym typeface="Prata"/>
              </a:rPr>
              <a:t>Project nr: 2022-2-RO01-KA220-YOU-000102027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1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10"/>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1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10"/>
          <p:cNvSpPr txBox="1"/>
          <p:nvPr/>
        </p:nvSpPr>
        <p:spPr>
          <a:xfrm>
            <a:off x="2720525" y="1965700"/>
            <a:ext cx="10551900" cy="7755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BF1435"/>
                </a:solidFill>
                <a:latin typeface="Playfair Display"/>
                <a:ea typeface="Playfair Display"/>
                <a:cs typeface="Playfair Display"/>
                <a:sym typeface="Playfair Display"/>
              </a:rPr>
              <a:t>1.1 </a:t>
            </a:r>
            <a:r>
              <a:rPr b="0" i="0" lang="en-US" sz="3600" u="none" cap="none" strike="noStrike">
                <a:solidFill>
                  <a:srgbClr val="000000"/>
                </a:solidFill>
                <a:latin typeface="Arial"/>
                <a:ea typeface="Arial"/>
                <a:cs typeface="Arial"/>
                <a:sym typeface="Arial"/>
              </a:rPr>
              <a:t>Κατανόηση της Βιώσιμης Ανάπτυξης</a:t>
            </a:r>
            <a:endParaRPr b="0" i="0" sz="3600" u="none" cap="none" strike="noStrike">
              <a:solidFill>
                <a:srgbClr val="000000"/>
              </a:solidFill>
              <a:latin typeface="Arial"/>
              <a:ea typeface="Arial"/>
              <a:cs typeface="Arial"/>
              <a:sym typeface="Arial"/>
            </a:endParaRPr>
          </a:p>
        </p:txBody>
      </p:sp>
      <p:sp>
        <p:nvSpPr>
          <p:cNvPr id="209" name="Google Shape;209;p10"/>
          <p:cNvSpPr txBox="1"/>
          <p:nvPr/>
        </p:nvSpPr>
        <p:spPr>
          <a:xfrm>
            <a:off x="2680917" y="2836342"/>
            <a:ext cx="9990300" cy="6328848"/>
          </a:xfrm>
          <a:prstGeom prst="rect">
            <a:avLst/>
          </a:prstGeom>
          <a:noFill/>
          <a:ln>
            <a:noFill/>
          </a:ln>
        </p:spPr>
        <p:txBody>
          <a:bodyPr anchorCtr="0" anchor="t" bIns="0" lIns="0" spcFirstLastPara="1" rIns="0" wrap="square" tIns="0">
            <a:spAutoFit/>
          </a:bodyPr>
          <a:lstStyle/>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Η Ατζέντα 2030 εξέτασε τα ζητήματα που αναφέρατε, καθώς και πολλά άλλα που αφορούν κοινότητες σε ολόκληρη την Ευρώπη στο σύνολό της.</a:t>
            </a:r>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Οι ΣΒΑ, που θεσπίστηκαν από τα Ηνωμένα Έθνη το 2015, αντιπροσωπεύουν ένα σύνολο παγκόσμιων στόχων που στοχεύουν στην αντιμετώπιση ποικίλων κοινωνικών, οικονομικών και περιβαλλοντικών προκλήσεων. Αυτοί οι στόχοι χρησιμεύουν ως καθολική έκκληση για δράση, με στόχο την εξάλειψη της φτώχειας, την προστασία του πλανήτη και την προώθηση της ευημερίας για όλους έως το 2030. </a:t>
            </a:r>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Αποτελώντας 17 στόχους με συγκεκριμένους στόχους, οι ΣΒΑ καλύπτουν ένα ευρύ φάσμα θεμάτων όπως η φτώχεια, η πείνα, η υγεία, η εκπαίδευση, η ισότητα των φύλων, το καθαρό νερό και η δράση για το κλίμα.</a:t>
            </a:r>
            <a:endParaRPr b="0" i="0" sz="2199" u="none" cap="none" strike="noStrike">
              <a:solidFill>
                <a:srgbClr val="000000"/>
              </a:solidFill>
              <a:latin typeface="Arial"/>
              <a:ea typeface="Arial"/>
              <a:cs typeface="Arial"/>
              <a:sym typeface="Arial"/>
            </a:endParaRPr>
          </a:p>
        </p:txBody>
      </p:sp>
      <p:sp>
        <p:nvSpPr>
          <p:cNvPr id="210" name="Google Shape;210;p10"/>
          <p:cNvSpPr txBox="1"/>
          <p:nvPr/>
        </p:nvSpPr>
        <p:spPr>
          <a:xfrm rot="-5400000">
            <a:off x="-1975749" y="5688373"/>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1.1 Κατανόηση της Βιώσιμης Ανάπτυξης</a:t>
            </a:r>
            <a:endParaRPr b="1" i="0" sz="1400" u="none" cap="none" strike="noStrike">
              <a:solidFill>
                <a:srgbClr val="BF143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1"/>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1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11"/>
          <p:cNvSpPr txBox="1"/>
          <p:nvPr/>
        </p:nvSpPr>
        <p:spPr>
          <a:xfrm rot="-5400000">
            <a:off x="-1965236" y="483114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1.1 Κατανόηση της Βιώσιμης Ανάπτυξης</a:t>
            </a:r>
            <a:endParaRPr b="1" i="0" sz="1400" u="none" cap="none" strike="noStrike">
              <a:solidFill>
                <a:srgbClr val="BF1435"/>
              </a:solidFill>
              <a:latin typeface="Arial"/>
              <a:ea typeface="Arial"/>
              <a:cs typeface="Arial"/>
              <a:sym typeface="Arial"/>
            </a:endParaRPr>
          </a:p>
        </p:txBody>
      </p:sp>
      <p:sp>
        <p:nvSpPr>
          <p:cNvPr id="220" name="Google Shape;220;p11"/>
          <p:cNvSpPr txBox="1"/>
          <p:nvPr/>
        </p:nvSpPr>
        <p:spPr>
          <a:xfrm>
            <a:off x="3081880" y="510792"/>
            <a:ext cx="9267900"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BF1435"/>
                </a:solidFill>
                <a:latin typeface="Playfair Display"/>
                <a:ea typeface="Playfair Display"/>
                <a:cs typeface="Playfair Display"/>
                <a:sym typeface="Playfair Display"/>
              </a:rPr>
              <a:t>1.1 </a:t>
            </a:r>
            <a:r>
              <a:rPr b="0" i="0" lang="en-US" sz="3399" u="none" cap="none" strike="noStrike">
                <a:solidFill>
                  <a:srgbClr val="000000"/>
                </a:solidFill>
                <a:latin typeface="Playfair Display"/>
                <a:ea typeface="Playfair Display"/>
                <a:cs typeface="Playfair Display"/>
                <a:sym typeface="Playfair Display"/>
              </a:rPr>
              <a:t>Κατανόηση της Βιώσιμης Ανάπτυξης</a:t>
            </a:r>
            <a:endParaRPr b="0" i="0" sz="1400" u="none" cap="none" strike="noStrike">
              <a:solidFill>
                <a:srgbClr val="000000"/>
              </a:solidFill>
              <a:latin typeface="Arial"/>
              <a:ea typeface="Arial"/>
              <a:cs typeface="Arial"/>
              <a:sym typeface="Arial"/>
            </a:endParaRPr>
          </a:p>
        </p:txBody>
      </p:sp>
      <p:sp>
        <p:nvSpPr>
          <p:cNvPr id="221" name="Google Shape;221;p11"/>
          <p:cNvSpPr txBox="1"/>
          <p:nvPr/>
        </p:nvSpPr>
        <p:spPr>
          <a:xfrm>
            <a:off x="2775648" y="1219390"/>
            <a:ext cx="10600800" cy="7848302"/>
          </a:xfrm>
          <a:prstGeom prst="rect">
            <a:avLst/>
          </a:prstGeom>
          <a:noFill/>
          <a:ln>
            <a:noFill/>
          </a:ln>
        </p:spPr>
        <p:txBody>
          <a:bodyPr anchorCtr="0" anchor="t" bIns="0" lIns="0" spcFirstLastPara="1" rIns="0" wrap="square" tIns="0">
            <a:spAutoFit/>
          </a:bodyPr>
          <a:lstStyle/>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Arial"/>
                <a:ea typeface="Arial"/>
                <a:cs typeface="Arial"/>
                <a:sym typeface="Arial"/>
              </a:rPr>
              <a:t>Αυτή η ατζέντα είναι </a:t>
            </a:r>
            <a:r>
              <a:rPr b="1" i="0" lang="en-US" sz="2000" u="none" cap="none" strike="noStrike">
                <a:solidFill>
                  <a:srgbClr val="000000"/>
                </a:solidFill>
                <a:latin typeface="Arial"/>
                <a:ea typeface="Arial"/>
                <a:cs typeface="Arial"/>
                <a:sym typeface="Arial"/>
              </a:rPr>
              <a:t>σαν ένα σχέδιο για την ανάπτυξη του κόσμου</a:t>
            </a:r>
            <a:r>
              <a:rPr b="0" i="0" lang="en-US" sz="2000" u="none" cap="none" strike="noStrike">
                <a:solidFill>
                  <a:srgbClr val="000000"/>
                </a:solidFill>
                <a:latin typeface="Arial"/>
                <a:ea typeface="Arial"/>
                <a:cs typeface="Arial"/>
                <a:sym typeface="Arial"/>
              </a:rPr>
              <a:t>. Είναι σημαντικό παγκοσμίως.</a:t>
            </a:r>
            <a:endParaRPr b="0" i="0" sz="2000" u="none" cap="none" strike="noStrike">
              <a:solidFill>
                <a:srgbClr val="000000"/>
              </a:solidFill>
              <a:latin typeface="Arial"/>
              <a:ea typeface="Arial"/>
              <a:cs typeface="Arial"/>
              <a:sym typeface="Arial"/>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Arial"/>
                <a:ea typeface="Arial"/>
                <a:cs typeface="Arial"/>
                <a:sym typeface="Arial"/>
              </a:rPr>
              <a:t>Οι Στόχοι Βιώσιμης Ανάπτυξης είναι ένα </a:t>
            </a:r>
            <a:r>
              <a:rPr b="1" i="0" lang="en-US" sz="2000" u="none" cap="none" strike="noStrike">
                <a:solidFill>
                  <a:srgbClr val="000000"/>
                </a:solidFill>
                <a:latin typeface="Arial"/>
                <a:ea typeface="Arial"/>
                <a:cs typeface="Arial"/>
                <a:sym typeface="Arial"/>
              </a:rPr>
              <a:t>σύνολο 17 παγκόσμιων στόχων που εγκρίθηκαν </a:t>
            </a:r>
            <a:r>
              <a:rPr b="0" i="0" lang="en-US" sz="2000" u="none" cap="none" strike="noStrike">
                <a:solidFill>
                  <a:srgbClr val="000000"/>
                </a:solidFill>
                <a:latin typeface="Arial"/>
                <a:ea typeface="Arial"/>
                <a:cs typeface="Arial"/>
                <a:sym typeface="Arial"/>
              </a:rPr>
              <a:t>από τη Γενική Συνέλευση των Ηνωμένων Εθνών το 2015 ως μέρος της Ατζέντας 2030 για τη Βιώσιμη Ανάπτυξη..</a:t>
            </a:r>
            <a:endParaRPr b="0" i="0" sz="2000" u="none" cap="none" strike="noStrike">
              <a:solidFill>
                <a:srgbClr val="000000"/>
              </a:solidFill>
              <a:latin typeface="Arial"/>
              <a:ea typeface="Arial"/>
              <a:cs typeface="Arial"/>
              <a:sym typeface="Arial"/>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Arial"/>
                <a:ea typeface="Arial"/>
                <a:cs typeface="Arial"/>
                <a:sym typeface="Arial"/>
              </a:rPr>
              <a:t>Οι στόχοι για τη βιώσιμη ανάπτυξη (ΣΒΑ ) είναι η </a:t>
            </a:r>
            <a:r>
              <a:rPr b="1" i="0" lang="en-US" sz="2000" u="none" cap="none" strike="noStrike">
                <a:solidFill>
                  <a:srgbClr val="000000"/>
                </a:solidFill>
                <a:latin typeface="Arial"/>
                <a:ea typeface="Arial"/>
                <a:cs typeface="Arial"/>
                <a:sym typeface="Arial"/>
              </a:rPr>
              <a:t>παγκόσμια λίστα υποχρεώσεων </a:t>
            </a:r>
            <a:r>
              <a:rPr b="0" i="0" lang="en-US" sz="2000" u="none" cap="none" strike="noStrike">
                <a:solidFill>
                  <a:srgbClr val="000000"/>
                </a:solidFill>
                <a:latin typeface="Arial"/>
                <a:ea typeface="Arial"/>
                <a:cs typeface="Arial"/>
                <a:sym typeface="Arial"/>
              </a:rPr>
              <a:t>για τους ανθρώπους και τον πλανήτη έως το 2030. Αποτελούν </a:t>
            </a:r>
            <a:r>
              <a:rPr b="1" i="0" lang="en-US" sz="2000" u="none" cap="none" strike="noStrike">
                <a:solidFill>
                  <a:srgbClr val="000000"/>
                </a:solidFill>
                <a:latin typeface="Arial"/>
                <a:ea typeface="Arial"/>
                <a:cs typeface="Arial"/>
                <a:sym typeface="Arial"/>
              </a:rPr>
              <a:t>μια επείγουσα έκκληση για δράση </a:t>
            </a:r>
            <a:r>
              <a:rPr b="0" i="0" lang="en-US" sz="2000" u="none" cap="none" strike="noStrike">
                <a:solidFill>
                  <a:srgbClr val="000000"/>
                </a:solidFill>
                <a:latin typeface="Arial"/>
                <a:ea typeface="Arial"/>
                <a:cs typeface="Arial"/>
                <a:sym typeface="Arial"/>
              </a:rPr>
              <a:t>από όλες τις χώρες - ανεπτυγμένες και αναπτυσσόμενες - σε μια παγκόσμια εταιρική σχέση.</a:t>
            </a:r>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Arial"/>
                <a:ea typeface="Arial"/>
                <a:cs typeface="Arial"/>
                <a:sym typeface="Arial"/>
              </a:rPr>
              <a:t>Θα το χωρίσουμε σε πέντε κύριες κατηγορίες: </a:t>
            </a:r>
            <a:r>
              <a:rPr b="1" i="0" lang="en-US" sz="2000" u="none" cap="none" strike="noStrike">
                <a:solidFill>
                  <a:srgbClr val="000000"/>
                </a:solidFill>
                <a:latin typeface="Arial"/>
                <a:ea typeface="Arial"/>
                <a:cs typeface="Arial"/>
                <a:sym typeface="Arial"/>
              </a:rPr>
              <a:t>Άνθρωποι, Πλανήτης, Ευημερία, Ειρήνη και Συνεργασία </a:t>
            </a:r>
            <a:r>
              <a:rPr b="0" i="0" lang="en-US" sz="2000" u="none" cap="none" strike="noStrike">
                <a:solidFill>
                  <a:srgbClr val="000000"/>
                </a:solidFill>
                <a:latin typeface="Arial"/>
                <a:ea typeface="Arial"/>
                <a:cs typeface="Arial"/>
                <a:sym typeface="Arial"/>
              </a:rPr>
              <a:t>- καλύπτοντας </a:t>
            </a:r>
            <a:r>
              <a:rPr b="1" i="0" lang="en-US" sz="2000" u="none" cap="none" strike="noStrike">
                <a:solidFill>
                  <a:srgbClr val="000000"/>
                </a:solidFill>
                <a:latin typeface="Arial"/>
                <a:ea typeface="Arial"/>
                <a:cs typeface="Arial"/>
                <a:sym typeface="Arial"/>
              </a:rPr>
              <a:t>κρίσιμα ζητήματα </a:t>
            </a:r>
            <a:r>
              <a:rPr b="0" i="0" lang="en-US" sz="2000" u="none" cap="none" strike="noStrike">
                <a:solidFill>
                  <a:srgbClr val="000000"/>
                </a:solidFill>
                <a:latin typeface="Arial"/>
                <a:ea typeface="Arial"/>
                <a:cs typeface="Arial"/>
                <a:sym typeface="Arial"/>
              </a:rPr>
              <a:t>όπως η εξάλειψη της φτώχειας, η επίτευξη της ισότητας των φύλων, η εξασφάλιση καθαρού νερού και αποχέτευσης και η καταπολέμηση της κλιματικής αλλαγής</a:t>
            </a:r>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Arial"/>
                <a:ea typeface="Arial"/>
                <a:cs typeface="Arial"/>
                <a:sym typeface="Arial"/>
              </a:rPr>
              <a:t>Ως μια κοινή παγκόσμια ατζέντα απαιτούν τη </a:t>
            </a:r>
            <a:r>
              <a:rPr b="1" i="0" lang="en-US" sz="2000" u="none" cap="none" strike="noStrike">
                <a:solidFill>
                  <a:srgbClr val="000000"/>
                </a:solidFill>
                <a:latin typeface="Arial"/>
                <a:ea typeface="Arial"/>
                <a:cs typeface="Arial"/>
                <a:sym typeface="Arial"/>
              </a:rPr>
              <a:t>συλλογική προσπάθεια </a:t>
            </a:r>
            <a:r>
              <a:rPr b="0" i="0" lang="en-US" sz="2000" u="none" cap="none" strike="noStrike">
                <a:solidFill>
                  <a:srgbClr val="000000"/>
                </a:solidFill>
                <a:latin typeface="Arial"/>
                <a:ea typeface="Arial"/>
                <a:cs typeface="Arial"/>
                <a:sym typeface="Arial"/>
              </a:rPr>
              <a:t>των κυβερνήσεων, των επιχειρήσεων, της κοινωνίας των πολιτών και των ατόμων..</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12"/>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12"/>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1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12"/>
          <p:cNvSpPr/>
          <p:nvPr/>
        </p:nvSpPr>
        <p:spPr>
          <a:xfrm>
            <a:off x="-571610" y="-2057400"/>
            <a:ext cx="4891293" cy="4114800"/>
          </a:xfrm>
          <a:custGeom>
            <a:rect b="b" l="l" r="r" t="t"/>
            <a:pathLst>
              <a:path extrusionOk="0" h="4114800" w="4891293">
                <a:moveTo>
                  <a:pt x="0" y="0"/>
                </a:moveTo>
                <a:lnTo>
                  <a:pt x="4891293" y="0"/>
                </a:lnTo>
                <a:lnTo>
                  <a:pt x="4891293"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12"/>
          <p:cNvSpPr txBox="1"/>
          <p:nvPr/>
        </p:nvSpPr>
        <p:spPr>
          <a:xfrm>
            <a:off x="3103125" y="2057400"/>
            <a:ext cx="10966800" cy="177856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400" u="none" cap="none" strike="noStrike">
                <a:solidFill>
                  <a:srgbClr val="0F9249"/>
                </a:solidFill>
                <a:latin typeface="Playfair Display"/>
                <a:ea typeface="Playfair Display"/>
                <a:cs typeface="Playfair Display"/>
                <a:sym typeface="Playfair Display"/>
              </a:rPr>
              <a:t>Αναλογιστείτε τα εξής:</a:t>
            </a:r>
            <a:endParaRPr/>
          </a:p>
          <a:p>
            <a:pPr indent="0" lvl="0" marL="0" marR="0" rtl="0" algn="l">
              <a:lnSpc>
                <a:spcPct val="170031"/>
              </a:lnSpc>
              <a:spcBef>
                <a:spcPts val="0"/>
              </a:spcBef>
              <a:spcAft>
                <a:spcPts val="0"/>
              </a:spcAft>
              <a:buNone/>
            </a:pPr>
            <a:r>
              <a:rPr b="0" i="1" lang="en-US" sz="2199" u="none" cap="none" strike="noStrike">
                <a:solidFill>
                  <a:srgbClr val="000000"/>
                </a:solidFill>
                <a:latin typeface="Arial"/>
                <a:ea typeface="Arial"/>
                <a:cs typeface="Arial"/>
                <a:sym typeface="Arial"/>
              </a:rPr>
              <a:t>Έχετε αναρωτηθεί ποτέ πώς μπορούμε να εργαστούμε συλλογικά για τη δημιουργία ενός καλύτερου κόσμου για όλους;</a:t>
            </a:r>
            <a:endParaRPr b="0" i="0" sz="2199" u="none" cap="none" strike="noStrike">
              <a:solidFill>
                <a:srgbClr val="BF1435"/>
              </a:solidFill>
              <a:latin typeface="Arial"/>
              <a:ea typeface="Arial"/>
              <a:cs typeface="Arial"/>
              <a:sym typeface="Arial"/>
            </a:endParaRPr>
          </a:p>
        </p:txBody>
      </p:sp>
      <p:sp>
        <p:nvSpPr>
          <p:cNvPr id="232" name="Google Shape;232;p12"/>
          <p:cNvSpPr txBox="1"/>
          <p:nvPr/>
        </p:nvSpPr>
        <p:spPr>
          <a:xfrm rot="-5400000">
            <a:off x="-1696587" y="5651366"/>
            <a:ext cx="5964300" cy="12495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1.1 Κατανόηση της Βιώσιμης Ανάπτυξης</a:t>
            </a:r>
            <a:endParaRPr b="1" i="0" sz="1400" u="none" cap="none" strike="noStrike">
              <a:solidFill>
                <a:srgbClr val="BF1435"/>
              </a:solidFill>
              <a:latin typeface="Arial"/>
              <a:ea typeface="Arial"/>
              <a:cs typeface="Arial"/>
              <a:sym typeface="Arial"/>
            </a:endParaRPr>
          </a:p>
        </p:txBody>
      </p:sp>
      <p:pic>
        <p:nvPicPr>
          <p:cNvPr descr="A UJ Short Learning Programme Launch" id="233" name="Google Shape;233;p12" title="INTRODUCTION TO THE SUSTAINABLE DEVELOPMENT GOALS">
            <a:hlinkClick r:id="rId8"/>
          </p:cNvPr>
          <p:cNvPicPr preferRelativeResize="0"/>
          <p:nvPr/>
        </p:nvPicPr>
        <p:blipFill rotWithShape="1">
          <a:blip r:embed="rId9">
            <a:alphaModFix/>
          </a:blip>
          <a:srcRect b="0" l="0" r="0" t="0"/>
          <a:stretch/>
        </p:blipFill>
        <p:spPr>
          <a:xfrm>
            <a:off x="10004524" y="4408275"/>
            <a:ext cx="4256276" cy="2394150"/>
          </a:xfrm>
          <a:prstGeom prst="rect">
            <a:avLst/>
          </a:prstGeom>
          <a:noFill/>
          <a:ln>
            <a:noFill/>
          </a:ln>
        </p:spPr>
      </p:pic>
      <p:sp>
        <p:nvSpPr>
          <p:cNvPr id="234" name="Google Shape;234;p12"/>
          <p:cNvSpPr txBox="1"/>
          <p:nvPr/>
        </p:nvSpPr>
        <p:spPr>
          <a:xfrm>
            <a:off x="3103125" y="4281600"/>
            <a:ext cx="63657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Ένα δυναμικό βίντεο είναι κατάλληλο για την εμπέδωση των γνώσεων που αποκτήθηκαν σε αυτήν την ενότητα. (Αυτό παρέχει μόνο ένα παράδειγμα, αλλά μη διστάσετε να αναζητήσετε και να επιλέξετε οποιοδήποτε άλλο βίντεο θεωρείτε πιο κατάλληλο για το πλαίσιο της διδακτικής σας δραστηριότητας).</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0" i="0" lang="en-US" sz="2000" u="sng" cap="none" strike="noStrike">
                <a:solidFill>
                  <a:schemeClr val="hlink"/>
                </a:solidFill>
                <a:latin typeface="Playfair Display"/>
                <a:ea typeface="Playfair Display"/>
                <a:cs typeface="Playfair Display"/>
                <a:sym typeface="Playfair Display"/>
                <a:hlinkClick r:id="rId10"/>
              </a:rPr>
              <a:t>https://www.youtube.com/watch?v=dctNk0Yj_xA</a:t>
            </a:r>
            <a:r>
              <a:rPr b="0" i="0" lang="en-US" sz="2000" u="none" cap="none" strike="noStrike">
                <a:solidFill>
                  <a:schemeClr val="dk1"/>
                </a:solidFill>
                <a:latin typeface="Playfair Display"/>
                <a:ea typeface="Playfair Display"/>
                <a:cs typeface="Playfair Display"/>
                <a:sym typeface="Playfair Display"/>
              </a:rPr>
              <a:t>    -</a:t>
            </a:r>
            <a:r>
              <a:rPr b="1" i="0" lang="en-US" sz="2000" u="none" cap="none" strike="noStrike">
                <a:solidFill>
                  <a:srgbClr val="BF1435"/>
                </a:solidFill>
                <a:latin typeface="Playfair Display"/>
                <a:ea typeface="Playfair Display"/>
                <a:cs typeface="Playfair Display"/>
                <a:sym typeface="Playfair Display"/>
              </a:rPr>
              <a:t> Εισαγωγή στους Στόχους Βιώσιμης Ανάπτυξης</a:t>
            </a:r>
            <a:endParaRPr b="1" i="0" sz="2000" u="none" cap="none" strike="noStrike">
              <a:solidFill>
                <a:srgbClr val="BF1435"/>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1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1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13"/>
          <p:cNvSpPr txBox="1"/>
          <p:nvPr/>
        </p:nvSpPr>
        <p:spPr>
          <a:xfrm>
            <a:off x="2262830" y="280809"/>
            <a:ext cx="13993500" cy="1184748"/>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BF1435"/>
                </a:solidFill>
                <a:latin typeface="Playfair Display"/>
                <a:ea typeface="Playfair Display"/>
                <a:cs typeface="Playfair Display"/>
                <a:sym typeface="Playfair Display"/>
              </a:rPr>
              <a:t>1.2</a:t>
            </a:r>
            <a:r>
              <a:rPr b="0" i="0" lang="en-US" sz="5499" u="none" cap="none" strike="noStrike">
                <a:solidFill>
                  <a:srgbClr val="000000"/>
                </a:solidFill>
                <a:latin typeface="Playfair Display"/>
                <a:ea typeface="Playfair Display"/>
                <a:cs typeface="Playfair Display"/>
                <a:sym typeface="Playfair Display"/>
              </a:rPr>
              <a:t> Οι ΣΒΑ με μια ματιά</a:t>
            </a:r>
            <a:endParaRPr b="0" i="0" sz="1400" u="none" cap="none" strike="noStrike">
              <a:solidFill>
                <a:srgbClr val="000000"/>
              </a:solidFill>
              <a:latin typeface="Arial"/>
              <a:ea typeface="Arial"/>
              <a:cs typeface="Arial"/>
              <a:sym typeface="Arial"/>
            </a:endParaRPr>
          </a:p>
        </p:txBody>
      </p:sp>
      <p:sp>
        <p:nvSpPr>
          <p:cNvPr id="243" name="Google Shape;243;p13"/>
          <p:cNvSpPr txBox="1"/>
          <p:nvPr/>
        </p:nvSpPr>
        <p:spPr>
          <a:xfrm>
            <a:off x="3653267" y="1593133"/>
            <a:ext cx="11976900" cy="235391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2400"/>
              <a:buFont typeface="Arial"/>
              <a:buNone/>
            </a:pPr>
            <a:r>
              <a:rPr b="1" i="0" lang="en-US" sz="2400" u="none" cap="none" strike="noStrike">
                <a:solidFill>
                  <a:srgbClr val="0F9249"/>
                </a:solidFill>
                <a:latin typeface="Playfair Display"/>
                <a:ea typeface="Playfair Display"/>
                <a:cs typeface="Playfair Display"/>
                <a:sym typeface="Playfair Display"/>
              </a:rPr>
              <a:t>Αναλογιστείτε τα εξής : </a:t>
            </a:r>
            <a:endParaRPr b="1" i="0" sz="2400" u="none" cap="none" strike="noStrike">
              <a:solidFill>
                <a:srgbClr val="0F9249"/>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None/>
            </a:pPr>
            <a:r>
              <a:rPr b="0" i="1" lang="en-US" sz="2199" u="none" cap="none" strike="noStrike">
                <a:solidFill>
                  <a:schemeClr val="dk1"/>
                </a:solidFill>
                <a:latin typeface="Arial"/>
                <a:ea typeface="Arial"/>
                <a:cs typeface="Arial"/>
                <a:sym typeface="Arial"/>
              </a:rPr>
              <a:t>Τι σας έρχεται στο μυαλό όταν σκέφτεστε τις παγκόσμιες προκλήσεις που επηρεάζουν τον πλανήτη μας και τους ανθρώπους του και πώς πιστεύετε ότι οι νέοι μπορούν να συμβάλουν στην αντιμετώπισή τους;</a:t>
            </a:r>
            <a:endParaRPr b="0" i="0" sz="2100" u="none" cap="none" strike="noStrike">
              <a:solidFill>
                <a:srgbClr val="000000"/>
              </a:solidFill>
              <a:latin typeface="Arial"/>
              <a:ea typeface="Arial"/>
              <a:cs typeface="Arial"/>
              <a:sym typeface="Arial"/>
            </a:endParaRPr>
          </a:p>
        </p:txBody>
      </p:sp>
      <p:sp>
        <p:nvSpPr>
          <p:cNvPr id="244" name="Google Shape;244;p1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13"/>
          <p:cNvSpPr txBox="1"/>
          <p:nvPr/>
        </p:nvSpPr>
        <p:spPr>
          <a:xfrm rot="-5400000">
            <a:off x="-2200436" y="423904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1.2  Οι ΣΒΑ με μια ματιά</a:t>
            </a:r>
            <a:endParaRPr b="1" i="0" sz="1400" u="none" cap="none" strike="noStrike">
              <a:solidFill>
                <a:srgbClr val="BF1435"/>
              </a:solidFill>
              <a:latin typeface="Arial"/>
              <a:ea typeface="Arial"/>
              <a:cs typeface="Arial"/>
              <a:sym typeface="Arial"/>
            </a:endParaRPr>
          </a:p>
        </p:txBody>
      </p:sp>
      <p:pic>
        <p:nvPicPr>
          <p:cNvPr id="246" name="Google Shape;246;p13"/>
          <p:cNvPicPr preferRelativeResize="0"/>
          <p:nvPr/>
        </p:nvPicPr>
        <p:blipFill rotWithShape="1">
          <a:blip r:embed="rId7">
            <a:alphaModFix/>
          </a:blip>
          <a:srcRect b="0" l="0" r="0" t="0"/>
          <a:stretch/>
        </p:blipFill>
        <p:spPr>
          <a:xfrm>
            <a:off x="5342501" y="4182364"/>
            <a:ext cx="7834158" cy="47737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p:nvPr/>
        </p:nvSpPr>
        <p:spPr>
          <a:xfrm>
            <a:off x="14788479" y="-2274110"/>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1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1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1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14"/>
          <p:cNvSpPr txBox="1"/>
          <p:nvPr/>
        </p:nvSpPr>
        <p:spPr>
          <a:xfrm>
            <a:off x="2218267" y="4314150"/>
            <a:ext cx="14657283" cy="4739759"/>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Στόχος 1: </a:t>
            </a:r>
            <a:r>
              <a:rPr b="0" i="0" lang="en-US" sz="2200" u="none" cap="none" strike="noStrike">
                <a:solidFill>
                  <a:srgbClr val="000000"/>
                </a:solidFill>
                <a:latin typeface="Arial"/>
                <a:ea typeface="Arial"/>
                <a:cs typeface="Arial"/>
                <a:sym typeface="Arial"/>
              </a:rPr>
              <a:t>Τερματισμός της φτώχειας σε όλες τις μορφές της παντού </a:t>
            </a:r>
            <a:r>
              <a:rPr b="1" i="0" lang="en-US" sz="2200" u="none" cap="none" strike="noStrike">
                <a:solidFill>
                  <a:srgbClr val="000000"/>
                </a:solidFill>
                <a:latin typeface="Arial"/>
                <a:ea typeface="Arial"/>
                <a:cs typeface="Arial"/>
                <a:sym typeface="Arial"/>
              </a:rPr>
              <a:t>- </a:t>
            </a:r>
            <a:r>
              <a:rPr b="1" i="0" lang="en-US" sz="2200" u="sng" cap="none" strike="noStrike">
                <a:solidFill>
                  <a:schemeClr val="dk2"/>
                </a:solidFill>
                <a:latin typeface="Arial"/>
                <a:ea typeface="Arial"/>
                <a:cs typeface="Arial"/>
                <a:sym typeface="Arial"/>
              </a:rPr>
              <a:t>Όχι φτώχεια </a:t>
            </a:r>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Στόχος 2: </a:t>
            </a:r>
            <a:r>
              <a:rPr b="0" i="0" lang="en-US" sz="2200" u="none" cap="none" strike="noStrike">
                <a:solidFill>
                  <a:srgbClr val="000000"/>
                </a:solidFill>
                <a:latin typeface="Arial"/>
                <a:ea typeface="Arial"/>
                <a:cs typeface="Arial"/>
                <a:sym typeface="Arial"/>
              </a:rPr>
              <a:t>Τερματισμός της πείνας, επίτευξη επισιτιστικής ασφάλειας και βελτιωμένης διατροφής και προώθηση της βιώσιμης γεωργίας</a:t>
            </a:r>
            <a:r>
              <a:rPr b="1" i="0" lang="en-US" sz="2200" u="none" cap="none" strike="noStrike">
                <a:solidFill>
                  <a:srgbClr val="000000"/>
                </a:solidFill>
                <a:latin typeface="Arial"/>
                <a:ea typeface="Arial"/>
                <a:cs typeface="Arial"/>
                <a:sym typeface="Arial"/>
              </a:rPr>
              <a:t> </a:t>
            </a:r>
            <a:r>
              <a:rPr b="0" i="0" lang="en-US" sz="2200" u="sng" cap="none" strike="noStrike">
                <a:solidFill>
                  <a:schemeClr val="dk2"/>
                </a:solidFill>
                <a:latin typeface="Arial"/>
                <a:ea typeface="Arial"/>
                <a:cs typeface="Arial"/>
                <a:sym typeface="Arial"/>
              </a:rPr>
              <a:t>– Μηδενική Πείνα</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Στόχος 3</a:t>
            </a:r>
            <a:r>
              <a:rPr b="0" i="0" lang="en-US" sz="2200" u="none" cap="none" strike="noStrike">
                <a:solidFill>
                  <a:srgbClr val="000000"/>
                </a:solidFill>
                <a:latin typeface="Arial"/>
                <a:ea typeface="Arial"/>
                <a:cs typeface="Arial"/>
                <a:sym typeface="Arial"/>
              </a:rPr>
              <a:t>: Διασφάλιση υγιούς ζωής και προώθηση της ευημερίας για όλους σε όλες τις ηλικίες</a:t>
            </a:r>
            <a:r>
              <a:rPr b="0" i="0" lang="en-US" sz="2200" u="sng" cap="none" strike="noStrike">
                <a:solidFill>
                  <a:srgbClr val="000000"/>
                </a:solidFill>
                <a:latin typeface="Arial"/>
                <a:ea typeface="Arial"/>
                <a:cs typeface="Arial"/>
                <a:sym typeface="Arial"/>
                <a:hlinkClick r:id="rId8">
                  <a:extLst>
                    <a:ext uri="{A12FA001-AC4F-418D-AE19-62706E023703}">
                      <ahyp:hlinkClr val="tx"/>
                    </a:ext>
                  </a:extLst>
                </a:hlinkClick>
              </a:rPr>
              <a:t>–</a:t>
            </a:r>
            <a:r>
              <a:rPr b="0" i="0" lang="en-US" sz="2200" u="none" cap="none" strike="noStrike">
                <a:solidFill>
                  <a:srgbClr val="000000"/>
                </a:solidFill>
                <a:latin typeface="Arial"/>
                <a:ea typeface="Arial"/>
                <a:cs typeface="Arial"/>
                <a:sym typeface="Arial"/>
              </a:rPr>
              <a:t> </a:t>
            </a:r>
            <a:r>
              <a:rPr b="0" i="0" lang="en-US" sz="2200" u="sng" cap="none" strike="noStrike">
                <a:solidFill>
                  <a:schemeClr val="hlink"/>
                </a:solidFill>
                <a:latin typeface="Arial"/>
                <a:ea typeface="Arial"/>
                <a:cs typeface="Arial"/>
                <a:sym typeface="Arial"/>
              </a:rPr>
              <a:t>Καλή Υγεία και Ευεξία </a:t>
            </a:r>
            <a:r>
              <a:rPr b="0" i="0" lang="en-US" sz="2200" u="none" cap="none" strike="noStrike">
                <a:solidFill>
                  <a:srgbClr val="00000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Στόχος 4: </a:t>
            </a:r>
            <a:r>
              <a:rPr b="0" i="0" lang="en-US" sz="2200" u="none" cap="none" strike="noStrike">
                <a:solidFill>
                  <a:srgbClr val="000000"/>
                </a:solidFill>
                <a:latin typeface="Arial"/>
                <a:ea typeface="Arial"/>
                <a:cs typeface="Arial"/>
                <a:sym typeface="Arial"/>
              </a:rPr>
              <a:t>Διασφάλιση χωρίς αποκλεισμούς και δίκαιη ποιοτική εκπαίδευση και προώθηση ευκαιριών δια βίου μάθησης για όλους - </a:t>
            </a:r>
            <a:r>
              <a:rPr b="0" i="0" lang="en-US" sz="2200" u="sng" cap="none" strike="noStrike">
                <a:solidFill>
                  <a:schemeClr val="dk2"/>
                </a:solidFill>
                <a:latin typeface="Arial"/>
                <a:ea typeface="Arial"/>
                <a:cs typeface="Arial"/>
                <a:sym typeface="Arial"/>
              </a:rPr>
              <a:t>Εκπαίδευση</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Στόχος 5: </a:t>
            </a:r>
            <a:r>
              <a:rPr b="0" i="0" lang="en-US" sz="2200" u="none" cap="none" strike="noStrike">
                <a:solidFill>
                  <a:srgbClr val="000000"/>
                </a:solidFill>
                <a:latin typeface="Arial"/>
                <a:ea typeface="Arial"/>
                <a:cs typeface="Arial"/>
                <a:sym typeface="Arial"/>
              </a:rPr>
              <a:t>Επίτευξη της ισότητας των φύλων και ενδυνάμωση όλων των γυναικών και των κοριτσιών </a:t>
            </a:r>
            <a:r>
              <a:rPr b="1" i="0" lang="en-US" sz="2200" u="none" cap="none" strike="noStrike">
                <a:solidFill>
                  <a:srgbClr val="000000"/>
                </a:solidFill>
                <a:latin typeface="Arial"/>
                <a:ea typeface="Arial"/>
                <a:cs typeface="Arial"/>
                <a:sym typeface="Arial"/>
              </a:rPr>
              <a:t>- </a:t>
            </a:r>
            <a:r>
              <a:rPr b="0" i="0" lang="en-US" sz="2200" u="sng" cap="none" strike="noStrike">
                <a:solidFill>
                  <a:schemeClr val="dk2"/>
                </a:solidFill>
                <a:latin typeface="Arial"/>
                <a:ea typeface="Arial"/>
                <a:cs typeface="Arial"/>
                <a:sym typeface="Arial"/>
              </a:rPr>
              <a:t>Ισότητα των φύλων </a:t>
            </a:r>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Στόχος 6: </a:t>
            </a:r>
            <a:r>
              <a:rPr b="0" i="0" lang="en-US" sz="2200" u="none" cap="none" strike="noStrike">
                <a:solidFill>
                  <a:srgbClr val="000000"/>
                </a:solidFill>
                <a:latin typeface="Arial"/>
                <a:ea typeface="Arial"/>
                <a:cs typeface="Arial"/>
                <a:sym typeface="Arial"/>
              </a:rPr>
              <a:t>Διασφάλιση διαθεσιμότητας και βιώσιμης διαχείρισης νερού και αποχέτευσης για όλους </a:t>
            </a:r>
            <a:r>
              <a:rPr b="1" i="0" lang="en-US" sz="2200" u="none" cap="none" strike="noStrike">
                <a:solidFill>
                  <a:srgbClr val="000000"/>
                </a:solidFill>
                <a:latin typeface="Arial"/>
                <a:ea typeface="Arial"/>
                <a:cs typeface="Arial"/>
                <a:sym typeface="Arial"/>
              </a:rPr>
              <a:t>- </a:t>
            </a:r>
            <a:r>
              <a:rPr b="0" i="0" lang="en-US" sz="2200" u="sng" cap="none" strike="noStrike">
                <a:solidFill>
                  <a:schemeClr val="dk2"/>
                </a:solidFill>
                <a:latin typeface="Arial"/>
                <a:ea typeface="Arial"/>
                <a:cs typeface="Arial"/>
                <a:sym typeface="Arial"/>
              </a:rPr>
              <a:t>Καθαρό νερό και αποχέτευση</a:t>
            </a:r>
            <a:endParaRPr b="0" i="0" sz="2200" u="sng" cap="none" strike="noStrike">
              <a:solidFill>
                <a:schemeClr val="dk2"/>
              </a:solidFill>
              <a:latin typeface="Arial"/>
              <a:ea typeface="Arial"/>
              <a:cs typeface="Arial"/>
              <a:sym typeface="Arial"/>
            </a:endParaRPr>
          </a:p>
        </p:txBody>
      </p:sp>
      <p:sp>
        <p:nvSpPr>
          <p:cNvPr id="257" name="Google Shape;257;p1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9">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14"/>
          <p:cNvSpPr txBox="1"/>
          <p:nvPr/>
        </p:nvSpPr>
        <p:spPr>
          <a:xfrm rot="-5400000">
            <a:off x="-2200436" y="423904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1.2  Οι ΣΒΑ με μια ματιά</a:t>
            </a:r>
            <a:endParaRPr b="1" i="0" sz="1400" u="none" cap="none" strike="noStrike">
              <a:solidFill>
                <a:srgbClr val="BF1435"/>
              </a:solidFill>
              <a:latin typeface="Arial"/>
              <a:ea typeface="Arial"/>
              <a:cs typeface="Arial"/>
              <a:sym typeface="Arial"/>
            </a:endParaRPr>
          </a:p>
        </p:txBody>
      </p:sp>
      <p:sp>
        <p:nvSpPr>
          <p:cNvPr id="259" name="Google Shape;259;p14"/>
          <p:cNvSpPr txBox="1"/>
          <p:nvPr/>
        </p:nvSpPr>
        <p:spPr>
          <a:xfrm>
            <a:off x="1965267" y="280853"/>
            <a:ext cx="12823212" cy="1698927"/>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Arial"/>
                <a:ea typeface="Arial"/>
                <a:cs typeface="Arial"/>
                <a:sym typeface="Arial"/>
              </a:rPr>
              <a:t>Παρακάτω, θα ανακαλύψετε μια συνοπτική λίστα που περιλαμβάνει σύντομες περιγραφές για κάθε Στόχο Βιώσιμης Ανάπτυξης (ΣΒΑ), παρέχοντας μια γρήγορη επισκόπηση της σημασίας τους. </a:t>
            </a:r>
            <a:endParaRPr/>
          </a:p>
          <a:p>
            <a:pPr indent="0" lvl="0" marL="0" marR="0" rtl="0" algn="l">
              <a:lnSpc>
                <a:spcPct val="115000"/>
              </a:lnSpc>
              <a:spcBef>
                <a:spcPts val="0"/>
              </a:spcBef>
              <a:spcAft>
                <a:spcPts val="0"/>
              </a:spcAft>
              <a:buNone/>
            </a:pPr>
            <a:r>
              <a:rPr b="0" i="0" lang="en-US" sz="2400" u="none" cap="none" strike="noStrike">
                <a:solidFill>
                  <a:srgbClr val="000000"/>
                </a:solidFill>
                <a:latin typeface="Arial"/>
                <a:ea typeface="Arial"/>
                <a:cs typeface="Arial"/>
                <a:sym typeface="Arial"/>
              </a:rPr>
              <a:t>Αν θέλετε να εμβαθύνετε, έχουμε συμπεριλάβει έναν σύνδεσμο για πιο λεπτομερείς εξηγήσεις</a:t>
            </a:r>
            <a:r>
              <a:rPr b="0" i="0" lang="en-US" sz="2400" u="none" cap="none" strike="noStrike">
                <a:solidFill>
                  <a:srgbClr val="000000"/>
                </a:solidFill>
                <a:latin typeface="Playfair Display"/>
                <a:ea typeface="Playfair Display"/>
                <a:cs typeface="Playfair Display"/>
                <a:sym typeface="Playfair Display"/>
              </a:rPr>
              <a:t>.</a:t>
            </a:r>
            <a:endParaRPr b="0" i="0" sz="2400" u="none" cap="none" strike="noStrike">
              <a:solidFill>
                <a:srgbClr val="000000"/>
              </a:solidFill>
              <a:latin typeface="Playfair Display"/>
              <a:ea typeface="Playfair Display"/>
              <a:cs typeface="Playfair Display"/>
              <a:sym typeface="Playfair Display"/>
            </a:endParaRPr>
          </a:p>
        </p:txBody>
      </p:sp>
      <p:grpSp>
        <p:nvGrpSpPr>
          <p:cNvPr id="260" name="Google Shape;260;p14"/>
          <p:cNvGrpSpPr/>
          <p:nvPr/>
        </p:nvGrpSpPr>
        <p:grpSpPr>
          <a:xfrm>
            <a:off x="2610238" y="2709988"/>
            <a:ext cx="8157336" cy="1235225"/>
            <a:chOff x="3031338" y="2493450"/>
            <a:chExt cx="8157336" cy="1235225"/>
          </a:xfrm>
        </p:grpSpPr>
        <p:pic>
          <p:nvPicPr>
            <p:cNvPr id="261" name="Google Shape;261;p14"/>
            <p:cNvPicPr preferRelativeResize="0"/>
            <p:nvPr/>
          </p:nvPicPr>
          <p:blipFill rotWithShape="1">
            <a:blip r:embed="rId10">
              <a:alphaModFix/>
            </a:blip>
            <a:srcRect b="0" l="0" r="0" t="0"/>
            <a:stretch/>
          </p:blipFill>
          <p:spPr>
            <a:xfrm>
              <a:off x="3031338" y="2493450"/>
              <a:ext cx="1235225" cy="1235225"/>
            </a:xfrm>
            <a:prstGeom prst="rect">
              <a:avLst/>
            </a:prstGeom>
            <a:noFill/>
            <a:ln>
              <a:noFill/>
            </a:ln>
          </p:spPr>
        </p:pic>
        <p:pic>
          <p:nvPicPr>
            <p:cNvPr id="262" name="Google Shape;262;p14"/>
            <p:cNvPicPr preferRelativeResize="0"/>
            <p:nvPr/>
          </p:nvPicPr>
          <p:blipFill rotWithShape="1">
            <a:blip r:embed="rId11">
              <a:alphaModFix/>
            </a:blip>
            <a:srcRect b="0" l="0" r="0" t="0"/>
            <a:stretch/>
          </p:blipFill>
          <p:spPr>
            <a:xfrm>
              <a:off x="4418963" y="2493450"/>
              <a:ext cx="1235225" cy="1235225"/>
            </a:xfrm>
            <a:prstGeom prst="rect">
              <a:avLst/>
            </a:prstGeom>
            <a:noFill/>
            <a:ln>
              <a:noFill/>
            </a:ln>
          </p:spPr>
        </p:pic>
        <p:pic>
          <p:nvPicPr>
            <p:cNvPr id="263" name="Google Shape;263;p14"/>
            <p:cNvPicPr preferRelativeResize="0"/>
            <p:nvPr/>
          </p:nvPicPr>
          <p:blipFill rotWithShape="1">
            <a:blip r:embed="rId12">
              <a:alphaModFix/>
            </a:blip>
            <a:srcRect b="0" l="0" r="0" t="0"/>
            <a:stretch/>
          </p:blipFill>
          <p:spPr>
            <a:xfrm>
              <a:off x="5806588" y="2493450"/>
              <a:ext cx="1235225" cy="1235225"/>
            </a:xfrm>
            <a:prstGeom prst="rect">
              <a:avLst/>
            </a:prstGeom>
            <a:noFill/>
            <a:ln>
              <a:noFill/>
            </a:ln>
          </p:spPr>
        </p:pic>
        <p:pic>
          <p:nvPicPr>
            <p:cNvPr id="264" name="Google Shape;264;p14"/>
            <p:cNvPicPr preferRelativeResize="0"/>
            <p:nvPr/>
          </p:nvPicPr>
          <p:blipFill rotWithShape="1">
            <a:blip r:embed="rId13">
              <a:alphaModFix/>
            </a:blip>
            <a:srcRect b="0" l="0" r="0" t="0"/>
            <a:stretch/>
          </p:blipFill>
          <p:spPr>
            <a:xfrm>
              <a:off x="7194213" y="2493450"/>
              <a:ext cx="1235225" cy="1235225"/>
            </a:xfrm>
            <a:prstGeom prst="rect">
              <a:avLst/>
            </a:prstGeom>
            <a:noFill/>
            <a:ln>
              <a:noFill/>
            </a:ln>
          </p:spPr>
        </p:pic>
        <p:pic>
          <p:nvPicPr>
            <p:cNvPr id="265" name="Google Shape;265;p14"/>
            <p:cNvPicPr preferRelativeResize="0"/>
            <p:nvPr/>
          </p:nvPicPr>
          <p:blipFill rotWithShape="1">
            <a:blip r:embed="rId14">
              <a:alphaModFix/>
            </a:blip>
            <a:srcRect b="0" l="0" r="0" t="0"/>
            <a:stretch/>
          </p:blipFill>
          <p:spPr>
            <a:xfrm>
              <a:off x="8581849" y="2501463"/>
              <a:ext cx="1219200" cy="1219200"/>
            </a:xfrm>
            <a:prstGeom prst="rect">
              <a:avLst/>
            </a:prstGeom>
            <a:noFill/>
            <a:ln>
              <a:noFill/>
            </a:ln>
          </p:spPr>
        </p:pic>
        <p:pic>
          <p:nvPicPr>
            <p:cNvPr id="266" name="Google Shape;266;p14"/>
            <p:cNvPicPr preferRelativeResize="0"/>
            <p:nvPr/>
          </p:nvPicPr>
          <p:blipFill rotWithShape="1">
            <a:blip r:embed="rId15">
              <a:alphaModFix/>
            </a:blip>
            <a:srcRect b="0" l="0" r="0" t="0"/>
            <a:stretch/>
          </p:blipFill>
          <p:spPr>
            <a:xfrm>
              <a:off x="9953449" y="2493450"/>
              <a:ext cx="1235225" cy="123522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1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1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1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15"/>
          <p:cNvSpPr txBox="1"/>
          <p:nvPr/>
        </p:nvSpPr>
        <p:spPr>
          <a:xfrm rot="-5400000">
            <a:off x="-1975742" y="5646507"/>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1.2 Οι ΣΒΑ με μια ματιά</a:t>
            </a:r>
            <a:endParaRPr b="1" i="0" sz="1400" u="none" cap="none" strike="noStrike">
              <a:solidFill>
                <a:srgbClr val="BF1435"/>
              </a:solidFill>
              <a:latin typeface="Arial"/>
              <a:ea typeface="Arial"/>
              <a:cs typeface="Arial"/>
              <a:sym typeface="Arial"/>
            </a:endParaRPr>
          </a:p>
        </p:txBody>
      </p:sp>
      <p:sp>
        <p:nvSpPr>
          <p:cNvPr id="276" name="Google Shape;276;p15"/>
          <p:cNvSpPr txBox="1"/>
          <p:nvPr/>
        </p:nvSpPr>
        <p:spPr>
          <a:xfrm>
            <a:off x="3000300" y="2831700"/>
            <a:ext cx="12476400" cy="5872347"/>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7: </a:t>
            </a:r>
            <a:r>
              <a:rPr b="0" i="0" lang="en-US" sz="2200" u="none" cap="none" strike="noStrike">
                <a:solidFill>
                  <a:schemeClr val="dk1"/>
                </a:solidFill>
                <a:latin typeface="Arial"/>
                <a:ea typeface="Arial"/>
                <a:cs typeface="Arial"/>
                <a:sym typeface="Arial"/>
              </a:rPr>
              <a:t>Διασφάλιση πρόσβασης σε οικονομικά προσιτή, αξιόπιστη, βιώσιμη και σύγχρονη ενέργεια για όλους - </a:t>
            </a:r>
            <a:r>
              <a:rPr b="0" i="0" lang="en-US" sz="2200" u="sng" cap="none" strike="noStrike">
                <a:solidFill>
                  <a:srgbClr val="0070C0"/>
                </a:solidFill>
                <a:latin typeface="Arial"/>
                <a:ea typeface="Arial"/>
                <a:cs typeface="Arial"/>
                <a:sym typeface="Arial"/>
              </a:rPr>
              <a:t>Προσιτή και καθαρή ενέργεια</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8: </a:t>
            </a:r>
            <a:r>
              <a:rPr b="0" i="0" lang="en-US" sz="2200" u="none" cap="none" strike="noStrike">
                <a:solidFill>
                  <a:schemeClr val="dk1"/>
                </a:solidFill>
                <a:latin typeface="Arial"/>
                <a:ea typeface="Arial"/>
                <a:cs typeface="Arial"/>
                <a:sym typeface="Arial"/>
              </a:rPr>
              <a:t>Προώθηση βιώσιμης, χωρίς αποκλεισμούς και βιώσιμης οικονομικής ανάπτυξης, πλήρους και παραγωγικής απασχόλησης και αξιοπρεπούς εργασίας για όλους  - </a:t>
            </a:r>
            <a:r>
              <a:rPr b="0" i="0" lang="en-US" sz="2200" u="sng" cap="none" strike="noStrike">
                <a:solidFill>
                  <a:srgbClr val="0070C0"/>
                </a:solidFill>
                <a:latin typeface="Arial"/>
                <a:ea typeface="Arial"/>
                <a:cs typeface="Arial"/>
                <a:sym typeface="Arial"/>
              </a:rPr>
              <a:t>Αξιοπρεπής εργασία και οικονομική ανάπτυξη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9: </a:t>
            </a:r>
            <a:r>
              <a:rPr b="0" i="0" lang="en-US" sz="2200" u="none" cap="none" strike="noStrike">
                <a:solidFill>
                  <a:schemeClr val="dk1"/>
                </a:solidFill>
                <a:latin typeface="Arial"/>
                <a:ea typeface="Arial"/>
                <a:cs typeface="Arial"/>
                <a:sym typeface="Arial"/>
              </a:rPr>
              <a:t>Δημιουργία ανθεκτικών υποδομών, προώθηση της χωρίς αποκλεισμούς και βιώσιμη εκβιομηχάνιση και προώθηση της καινοτομίας </a:t>
            </a:r>
            <a:r>
              <a:rPr b="1" i="0" lang="en-US" sz="2200" u="none" cap="none" strike="noStrike">
                <a:solidFill>
                  <a:schemeClr val="dk1"/>
                </a:solidFill>
                <a:latin typeface="Arial"/>
                <a:ea typeface="Arial"/>
                <a:cs typeface="Arial"/>
                <a:sym typeface="Arial"/>
              </a:rPr>
              <a:t>- </a:t>
            </a:r>
            <a:r>
              <a:rPr b="0" i="0" lang="en-US" sz="2200" u="sng" cap="none" strike="noStrike">
                <a:solidFill>
                  <a:srgbClr val="0070C0"/>
                </a:solidFill>
                <a:latin typeface="Arial"/>
                <a:ea typeface="Arial"/>
                <a:cs typeface="Arial"/>
                <a:sym typeface="Arial"/>
              </a:rPr>
              <a:t>Βιομηχανία, Καινοτομία και Υποδομή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10: </a:t>
            </a:r>
            <a:r>
              <a:rPr b="0" i="0" lang="en-US" sz="2200" u="none" cap="none" strike="noStrike">
                <a:solidFill>
                  <a:schemeClr val="dk1"/>
                </a:solidFill>
                <a:latin typeface="Arial"/>
                <a:ea typeface="Arial"/>
                <a:cs typeface="Arial"/>
                <a:sym typeface="Arial"/>
              </a:rPr>
              <a:t>Μείωση της ανισότητας εντός και μεταξύ των χωρών </a:t>
            </a:r>
            <a:r>
              <a:rPr b="1" i="0" lang="en-US" sz="2200" u="none" cap="none" strike="noStrike">
                <a:solidFill>
                  <a:schemeClr val="dk1"/>
                </a:solidFill>
                <a:latin typeface="Arial"/>
                <a:ea typeface="Arial"/>
                <a:cs typeface="Arial"/>
                <a:sym typeface="Arial"/>
              </a:rPr>
              <a:t>- </a:t>
            </a:r>
            <a:r>
              <a:rPr b="1" i="0" lang="en-US" sz="2200" u="sng" cap="none" strike="noStrike">
                <a:solidFill>
                  <a:srgbClr val="0070C0"/>
                </a:solidFill>
                <a:latin typeface="Arial"/>
                <a:ea typeface="Arial"/>
                <a:cs typeface="Arial"/>
                <a:sym typeface="Arial"/>
              </a:rPr>
              <a:t>Μειωμένες ανισότητες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11: </a:t>
            </a:r>
            <a:r>
              <a:rPr b="0" i="0" lang="en-US" sz="2200" u="none" cap="none" strike="noStrike">
                <a:solidFill>
                  <a:schemeClr val="dk1"/>
                </a:solidFill>
                <a:latin typeface="Arial"/>
                <a:ea typeface="Arial"/>
                <a:cs typeface="Arial"/>
                <a:sym typeface="Arial"/>
              </a:rPr>
              <a:t>Κάντε τις πόλεις και τους ανθρώπινους οικισμούς χωρίς αποκλεισμούς, ασφαλείς, ανθεκτικές και βιώσιμες </a:t>
            </a:r>
            <a:r>
              <a:rPr b="1" i="0" lang="en-US" sz="2200" u="none" cap="none" strike="noStrike">
                <a:solidFill>
                  <a:schemeClr val="dk1"/>
                </a:solidFill>
                <a:latin typeface="Arial"/>
                <a:ea typeface="Arial"/>
                <a:cs typeface="Arial"/>
                <a:sym typeface="Arial"/>
              </a:rPr>
              <a:t>- </a:t>
            </a:r>
            <a:r>
              <a:rPr b="1" i="0" lang="en-US" sz="2200" u="sng" cap="none" strike="noStrike">
                <a:solidFill>
                  <a:srgbClr val="0070C0"/>
                </a:solidFill>
                <a:latin typeface="Arial"/>
                <a:ea typeface="Arial"/>
                <a:cs typeface="Arial"/>
                <a:sym typeface="Arial"/>
              </a:rPr>
              <a:t>Βιώσιμες πόλεις και κοινότητες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12: </a:t>
            </a:r>
            <a:r>
              <a:rPr b="0" i="0" lang="en-US" sz="2200" u="none" cap="none" strike="noStrike">
                <a:solidFill>
                  <a:schemeClr val="dk1"/>
                </a:solidFill>
                <a:latin typeface="Arial"/>
                <a:ea typeface="Arial"/>
                <a:cs typeface="Arial"/>
                <a:sym typeface="Arial"/>
              </a:rPr>
              <a:t>Διασφάλιση βιώσιμων προτύπων κατανάλωσης και παραγωγής</a:t>
            </a:r>
            <a:r>
              <a:rPr b="1" i="0" lang="en-US" sz="2200" u="none" cap="none" strike="noStrike">
                <a:solidFill>
                  <a:schemeClr val="dk1"/>
                </a:solidFill>
                <a:latin typeface="Arial"/>
                <a:ea typeface="Arial"/>
                <a:cs typeface="Arial"/>
                <a:sym typeface="Arial"/>
              </a:rPr>
              <a:t> </a:t>
            </a:r>
            <a:r>
              <a:rPr b="1" i="0" lang="en-US" sz="2200" u="sng" cap="none" strike="noStrike">
                <a:solidFill>
                  <a:srgbClr val="0070C0"/>
                </a:solidFill>
                <a:latin typeface="Arial"/>
                <a:ea typeface="Arial"/>
                <a:cs typeface="Arial"/>
                <a:sym typeface="Arial"/>
              </a:rPr>
              <a:t>- Υπεύθυνη κατανάλωση και παραγωγή</a:t>
            </a:r>
            <a:endParaRPr b="0" i="0" sz="2200" u="sng" cap="none" strike="noStrike">
              <a:solidFill>
                <a:srgbClr val="0070C0"/>
              </a:solidFill>
              <a:latin typeface="Arial"/>
              <a:ea typeface="Arial"/>
              <a:cs typeface="Arial"/>
              <a:sym typeface="Arial"/>
            </a:endParaRPr>
          </a:p>
        </p:txBody>
      </p:sp>
      <p:grpSp>
        <p:nvGrpSpPr>
          <p:cNvPr id="277" name="Google Shape;277;p15"/>
          <p:cNvGrpSpPr/>
          <p:nvPr/>
        </p:nvGrpSpPr>
        <p:grpSpPr>
          <a:xfrm>
            <a:off x="4177497" y="848175"/>
            <a:ext cx="9696450" cy="1495425"/>
            <a:chOff x="2649072" y="1933575"/>
            <a:chExt cx="9696450" cy="1495425"/>
          </a:xfrm>
        </p:grpSpPr>
        <p:pic>
          <p:nvPicPr>
            <p:cNvPr id="278" name="Google Shape;278;p15"/>
            <p:cNvPicPr preferRelativeResize="0"/>
            <p:nvPr/>
          </p:nvPicPr>
          <p:blipFill rotWithShape="1">
            <a:blip r:embed="rId7">
              <a:alphaModFix/>
            </a:blip>
            <a:srcRect b="0" l="0" r="0" t="0"/>
            <a:stretch/>
          </p:blipFill>
          <p:spPr>
            <a:xfrm>
              <a:off x="2649072" y="1933575"/>
              <a:ext cx="1495425" cy="1495425"/>
            </a:xfrm>
            <a:prstGeom prst="rect">
              <a:avLst/>
            </a:prstGeom>
            <a:noFill/>
            <a:ln>
              <a:noFill/>
            </a:ln>
          </p:spPr>
        </p:pic>
        <p:pic>
          <p:nvPicPr>
            <p:cNvPr id="279" name="Google Shape;279;p15"/>
            <p:cNvPicPr preferRelativeResize="0"/>
            <p:nvPr/>
          </p:nvPicPr>
          <p:blipFill rotWithShape="1">
            <a:blip r:embed="rId8">
              <a:alphaModFix/>
            </a:blip>
            <a:srcRect b="0" l="0" r="0" t="0"/>
            <a:stretch/>
          </p:blipFill>
          <p:spPr>
            <a:xfrm>
              <a:off x="4296897" y="1952625"/>
              <a:ext cx="1457325" cy="1457325"/>
            </a:xfrm>
            <a:prstGeom prst="rect">
              <a:avLst/>
            </a:prstGeom>
            <a:noFill/>
            <a:ln>
              <a:noFill/>
            </a:ln>
          </p:spPr>
        </p:pic>
        <p:pic>
          <p:nvPicPr>
            <p:cNvPr id="280" name="Google Shape;280;p15"/>
            <p:cNvPicPr preferRelativeResize="0"/>
            <p:nvPr/>
          </p:nvPicPr>
          <p:blipFill rotWithShape="1">
            <a:blip r:embed="rId9">
              <a:alphaModFix/>
            </a:blip>
            <a:srcRect b="0" l="0" r="0" t="0"/>
            <a:stretch/>
          </p:blipFill>
          <p:spPr>
            <a:xfrm>
              <a:off x="5906622" y="1933575"/>
              <a:ext cx="1495425" cy="1495425"/>
            </a:xfrm>
            <a:prstGeom prst="rect">
              <a:avLst/>
            </a:prstGeom>
            <a:noFill/>
            <a:ln>
              <a:noFill/>
            </a:ln>
          </p:spPr>
        </p:pic>
        <p:pic>
          <p:nvPicPr>
            <p:cNvPr id="281" name="Google Shape;281;p15"/>
            <p:cNvPicPr preferRelativeResize="0"/>
            <p:nvPr/>
          </p:nvPicPr>
          <p:blipFill rotWithShape="1">
            <a:blip r:embed="rId10">
              <a:alphaModFix/>
            </a:blip>
            <a:srcRect b="0" l="0" r="0" t="0"/>
            <a:stretch/>
          </p:blipFill>
          <p:spPr>
            <a:xfrm>
              <a:off x="7554447" y="1933575"/>
              <a:ext cx="1495425" cy="1495425"/>
            </a:xfrm>
            <a:prstGeom prst="rect">
              <a:avLst/>
            </a:prstGeom>
            <a:noFill/>
            <a:ln>
              <a:noFill/>
            </a:ln>
          </p:spPr>
        </p:pic>
        <p:pic>
          <p:nvPicPr>
            <p:cNvPr id="282" name="Google Shape;282;p15"/>
            <p:cNvPicPr preferRelativeResize="0"/>
            <p:nvPr/>
          </p:nvPicPr>
          <p:blipFill rotWithShape="1">
            <a:blip r:embed="rId11">
              <a:alphaModFix/>
            </a:blip>
            <a:srcRect b="0" l="0" r="0" t="0"/>
            <a:stretch/>
          </p:blipFill>
          <p:spPr>
            <a:xfrm>
              <a:off x="9202272" y="1933575"/>
              <a:ext cx="1495425" cy="1495425"/>
            </a:xfrm>
            <a:prstGeom prst="rect">
              <a:avLst/>
            </a:prstGeom>
            <a:noFill/>
            <a:ln>
              <a:noFill/>
            </a:ln>
          </p:spPr>
        </p:pic>
        <p:pic>
          <p:nvPicPr>
            <p:cNvPr id="283" name="Google Shape;283;p15"/>
            <p:cNvPicPr preferRelativeResize="0"/>
            <p:nvPr/>
          </p:nvPicPr>
          <p:blipFill rotWithShape="1">
            <a:blip r:embed="rId12">
              <a:alphaModFix/>
            </a:blip>
            <a:srcRect b="0" l="0" r="0" t="0"/>
            <a:stretch/>
          </p:blipFill>
          <p:spPr>
            <a:xfrm>
              <a:off x="10850097" y="1933575"/>
              <a:ext cx="1495425" cy="149542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d0dc5e008f_0_2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g2d0dc5e008f_0_2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g2d0dc5e008f_0_22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g2d0dc5e008f_0_2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g2d0dc5e008f_0_225"/>
          <p:cNvSpPr txBox="1"/>
          <p:nvPr/>
        </p:nvSpPr>
        <p:spPr>
          <a:xfrm rot="-5400000">
            <a:off x="-1975749" y="637789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1.2  Οι ΣΒΑ με μια ματιά</a:t>
            </a:r>
            <a:endParaRPr b="1" i="0" sz="1400" u="none" cap="none" strike="noStrike">
              <a:solidFill>
                <a:srgbClr val="BF1435"/>
              </a:solidFill>
              <a:latin typeface="Arial"/>
              <a:ea typeface="Arial"/>
              <a:cs typeface="Arial"/>
              <a:sym typeface="Arial"/>
            </a:endParaRPr>
          </a:p>
        </p:txBody>
      </p:sp>
      <p:sp>
        <p:nvSpPr>
          <p:cNvPr id="293" name="Google Shape;293;g2d0dc5e008f_0_225"/>
          <p:cNvSpPr txBox="1"/>
          <p:nvPr/>
        </p:nvSpPr>
        <p:spPr>
          <a:xfrm>
            <a:off x="3162050" y="2071258"/>
            <a:ext cx="12476400" cy="6346322"/>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13: </a:t>
            </a:r>
            <a:r>
              <a:rPr b="0" i="0" lang="en-US" sz="2200" u="none" cap="none" strike="noStrike">
                <a:solidFill>
                  <a:schemeClr val="dk1"/>
                </a:solidFill>
                <a:latin typeface="Arial"/>
                <a:ea typeface="Arial"/>
                <a:cs typeface="Arial"/>
                <a:sym typeface="Arial"/>
              </a:rPr>
              <a:t>Λάβετε επείγουσα δράση για την καταπολέμηση της κλιματικής αλλαγής και των επιπτώσεών της </a:t>
            </a:r>
            <a:r>
              <a:rPr b="1" i="0" lang="en-US" sz="2200" u="none" cap="none" strike="noStrike">
                <a:solidFill>
                  <a:schemeClr val="dk1"/>
                </a:solidFill>
                <a:latin typeface="Arial"/>
                <a:ea typeface="Arial"/>
                <a:cs typeface="Arial"/>
                <a:sym typeface="Arial"/>
              </a:rPr>
              <a:t>- </a:t>
            </a:r>
            <a:r>
              <a:rPr b="1" i="0" lang="en-US" sz="2200" u="sng" cap="none" strike="noStrike">
                <a:solidFill>
                  <a:srgbClr val="0070C0"/>
                </a:solidFill>
                <a:latin typeface="Arial"/>
                <a:ea typeface="Arial"/>
                <a:cs typeface="Arial"/>
                <a:sym typeface="Arial"/>
              </a:rPr>
              <a:t>Δράση για το κλίμα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14</a:t>
            </a:r>
            <a:r>
              <a:rPr b="0" i="0" lang="en-US" sz="2200" u="none" cap="none" strike="noStrike">
                <a:solidFill>
                  <a:schemeClr val="dk1"/>
                </a:solidFill>
                <a:latin typeface="Arial"/>
                <a:ea typeface="Arial"/>
                <a:cs typeface="Arial"/>
                <a:sym typeface="Arial"/>
              </a:rPr>
              <a:t>: Διατήρηση και βιώσιμη χρήση των ωκεανών, των θαλασσών και των θαλάσσιων πόρων για βιώσιμη ανάπτυξη </a:t>
            </a:r>
            <a:r>
              <a:rPr b="1" i="0" lang="en-US" sz="2200" u="sng" cap="none" strike="noStrike">
                <a:solidFill>
                  <a:srgbClr val="0070C0"/>
                </a:solidFill>
                <a:latin typeface="Arial"/>
                <a:ea typeface="Arial"/>
                <a:cs typeface="Arial"/>
                <a:sym typeface="Arial"/>
              </a:rPr>
              <a:t>- Ζωή κάτω από το νερό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15</a:t>
            </a:r>
            <a:r>
              <a:rPr b="0" i="0" lang="en-US" sz="2200" u="none" cap="none" strike="noStrike">
                <a:solidFill>
                  <a:schemeClr val="dk1"/>
                </a:solidFill>
                <a:latin typeface="Arial"/>
                <a:ea typeface="Arial"/>
                <a:cs typeface="Arial"/>
                <a:sym typeface="Arial"/>
              </a:rPr>
              <a:t>: Προστασία, αποκατάσταση και προώθηση της αειφόρου χρήσης των χερσαίων οικοσυστημάτων, βιώσιμη διαχείριση των δασών, καταπολέμηση της ερημοποίησης και ανάσχεση και αντιστροφή της υποβάθμισης της γης και ανάσχεση της απώλειας βιοποικιλότητας </a:t>
            </a:r>
            <a:r>
              <a:rPr b="1" i="0" lang="en-US" sz="2200" u="none" cap="none" strike="noStrike">
                <a:solidFill>
                  <a:schemeClr val="dk1"/>
                </a:solidFill>
                <a:latin typeface="Arial"/>
                <a:ea typeface="Arial"/>
                <a:cs typeface="Arial"/>
                <a:sym typeface="Arial"/>
              </a:rPr>
              <a:t>- </a:t>
            </a:r>
            <a:r>
              <a:rPr b="1" i="0" lang="en-US" sz="2200" u="sng" cap="none" strike="noStrike">
                <a:solidFill>
                  <a:srgbClr val="0070C0"/>
                </a:solidFill>
                <a:latin typeface="Arial"/>
                <a:ea typeface="Arial"/>
                <a:cs typeface="Arial"/>
                <a:sym typeface="Arial"/>
              </a:rPr>
              <a:t>Ζωή στη στεριά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16: </a:t>
            </a:r>
            <a:r>
              <a:rPr b="0" i="0" lang="en-US" sz="2200" u="none" cap="none" strike="noStrike">
                <a:solidFill>
                  <a:schemeClr val="dk1"/>
                </a:solidFill>
                <a:latin typeface="Arial"/>
                <a:ea typeface="Arial"/>
                <a:cs typeface="Arial"/>
                <a:sym typeface="Arial"/>
              </a:rPr>
              <a:t>Προώθηση ειρηνικών και χωρίς αποκλεισμούς κοινωνίες για βιώσιμη ανάπτυξη, παροχή πρόσβασης στη δικαιοσύνη για όλους και οικοδόμηση αποτελεσματικών, υπεύθυνων και χωρίς αποκλεισμούς θεσμών σε όλα τα επίπεδα </a:t>
            </a:r>
            <a:r>
              <a:rPr b="1" i="0" lang="en-US" sz="2200" u="sng" cap="none" strike="noStrike">
                <a:solidFill>
                  <a:srgbClr val="0070C0"/>
                </a:solidFill>
                <a:latin typeface="Arial"/>
                <a:ea typeface="Arial"/>
                <a:cs typeface="Arial"/>
                <a:sym typeface="Arial"/>
              </a:rPr>
              <a:t>- Ειρήνη, Δικαιοσύνη και Ισχυροί θεσμοί </a:t>
            </a:r>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Στόχος 17</a:t>
            </a:r>
            <a:r>
              <a:rPr b="0" i="0" lang="en-US" sz="2200" u="none" cap="none" strike="noStrike">
                <a:solidFill>
                  <a:schemeClr val="dk1"/>
                </a:solidFill>
                <a:latin typeface="Arial"/>
                <a:ea typeface="Arial"/>
                <a:cs typeface="Arial"/>
                <a:sym typeface="Arial"/>
              </a:rPr>
              <a:t>: Ενίσχυση των μέσων υλοποίησης και αναζωογόνηση της παγκόσμιας εταιρικής σχέσης για τη βιώσιμη ανάπτυξη </a:t>
            </a:r>
            <a:r>
              <a:rPr b="1" i="0" lang="en-US" sz="2200" u="sng" cap="none" strike="noStrike">
                <a:solidFill>
                  <a:srgbClr val="0070C0"/>
                </a:solidFill>
                <a:latin typeface="Arial"/>
                <a:ea typeface="Arial"/>
                <a:cs typeface="Arial"/>
                <a:sym typeface="Arial"/>
              </a:rPr>
              <a:t>- Συνεργασίες για τους Στόχους</a:t>
            </a:r>
            <a:endParaRPr b="0" i="0" sz="2200" u="sng" cap="none" strike="noStrike">
              <a:solidFill>
                <a:srgbClr val="0070C0"/>
              </a:solidFill>
              <a:latin typeface="Arial"/>
              <a:ea typeface="Arial"/>
              <a:cs typeface="Arial"/>
              <a:sym typeface="Arial"/>
            </a:endParaRPr>
          </a:p>
        </p:txBody>
      </p:sp>
      <p:grpSp>
        <p:nvGrpSpPr>
          <p:cNvPr id="294" name="Google Shape;294;g2d0dc5e008f_0_225"/>
          <p:cNvGrpSpPr/>
          <p:nvPr/>
        </p:nvGrpSpPr>
        <p:grpSpPr>
          <a:xfrm>
            <a:off x="3579422" y="312887"/>
            <a:ext cx="7991475" cy="1495425"/>
            <a:chOff x="3601572" y="152400"/>
            <a:chExt cx="7991475" cy="1495425"/>
          </a:xfrm>
        </p:grpSpPr>
        <p:pic>
          <p:nvPicPr>
            <p:cNvPr id="295" name="Google Shape;295;g2d0dc5e008f_0_225"/>
            <p:cNvPicPr preferRelativeResize="0"/>
            <p:nvPr/>
          </p:nvPicPr>
          <p:blipFill rotWithShape="1">
            <a:blip r:embed="rId7">
              <a:alphaModFix/>
            </a:blip>
            <a:srcRect b="0" l="0" r="0" t="0"/>
            <a:stretch/>
          </p:blipFill>
          <p:spPr>
            <a:xfrm>
              <a:off x="3601572" y="152400"/>
              <a:ext cx="1457325" cy="1457325"/>
            </a:xfrm>
            <a:prstGeom prst="rect">
              <a:avLst/>
            </a:prstGeom>
            <a:noFill/>
            <a:ln>
              <a:noFill/>
            </a:ln>
          </p:spPr>
        </p:pic>
        <p:pic>
          <p:nvPicPr>
            <p:cNvPr id="296" name="Google Shape;296;g2d0dc5e008f_0_225"/>
            <p:cNvPicPr preferRelativeResize="0"/>
            <p:nvPr/>
          </p:nvPicPr>
          <p:blipFill rotWithShape="1">
            <a:blip r:embed="rId8">
              <a:alphaModFix/>
            </a:blip>
            <a:srcRect b="0" l="0" r="0" t="0"/>
            <a:stretch/>
          </p:blipFill>
          <p:spPr>
            <a:xfrm>
              <a:off x="5211297" y="152400"/>
              <a:ext cx="1466850" cy="1466850"/>
            </a:xfrm>
            <a:prstGeom prst="rect">
              <a:avLst/>
            </a:prstGeom>
            <a:noFill/>
            <a:ln>
              <a:noFill/>
            </a:ln>
          </p:spPr>
        </p:pic>
        <p:pic>
          <p:nvPicPr>
            <p:cNvPr id="297" name="Google Shape;297;g2d0dc5e008f_0_225"/>
            <p:cNvPicPr preferRelativeResize="0"/>
            <p:nvPr/>
          </p:nvPicPr>
          <p:blipFill rotWithShape="1">
            <a:blip r:embed="rId9">
              <a:alphaModFix/>
            </a:blip>
            <a:srcRect b="0" l="0" r="0" t="0"/>
            <a:stretch/>
          </p:blipFill>
          <p:spPr>
            <a:xfrm>
              <a:off x="6830547" y="152400"/>
              <a:ext cx="1495425" cy="1495425"/>
            </a:xfrm>
            <a:prstGeom prst="rect">
              <a:avLst/>
            </a:prstGeom>
            <a:noFill/>
            <a:ln>
              <a:noFill/>
            </a:ln>
          </p:spPr>
        </p:pic>
        <p:pic>
          <p:nvPicPr>
            <p:cNvPr id="298" name="Google Shape;298;g2d0dc5e008f_0_225"/>
            <p:cNvPicPr preferRelativeResize="0"/>
            <p:nvPr/>
          </p:nvPicPr>
          <p:blipFill rotWithShape="1">
            <a:blip r:embed="rId10">
              <a:alphaModFix/>
            </a:blip>
            <a:srcRect b="0" l="0" r="0" t="0"/>
            <a:stretch/>
          </p:blipFill>
          <p:spPr>
            <a:xfrm>
              <a:off x="8478372" y="152400"/>
              <a:ext cx="1495425" cy="1495425"/>
            </a:xfrm>
            <a:prstGeom prst="rect">
              <a:avLst/>
            </a:prstGeom>
            <a:noFill/>
            <a:ln>
              <a:noFill/>
            </a:ln>
          </p:spPr>
        </p:pic>
        <p:pic>
          <p:nvPicPr>
            <p:cNvPr id="299" name="Google Shape;299;g2d0dc5e008f_0_225"/>
            <p:cNvPicPr preferRelativeResize="0"/>
            <p:nvPr/>
          </p:nvPicPr>
          <p:blipFill rotWithShape="1">
            <a:blip r:embed="rId11">
              <a:alphaModFix/>
            </a:blip>
            <a:srcRect b="0" l="0" r="0" t="0"/>
            <a:stretch/>
          </p:blipFill>
          <p:spPr>
            <a:xfrm>
              <a:off x="10126197" y="152400"/>
              <a:ext cx="1466850" cy="146685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16"/>
          <p:cNvSpPr txBox="1"/>
          <p:nvPr/>
        </p:nvSpPr>
        <p:spPr>
          <a:xfrm>
            <a:off x="2657657" y="2387100"/>
            <a:ext cx="14879700" cy="141269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1800" u="none" cap="none" strike="noStrike">
                <a:solidFill>
                  <a:srgbClr val="000000"/>
                </a:solidFill>
                <a:latin typeface="Arial"/>
                <a:ea typeface="Arial"/>
                <a:cs typeface="Arial"/>
                <a:sym typeface="Arial"/>
              </a:rPr>
              <a:t>Οι αρχές που περιγράφονται στην Ατζέντα του 2030 χρησιμεύουν ως θεμελιώδεις κατευθυντήριες γραμμές για τις παγκόσμιες αναπτυξιακές προσπάθειες. Παρέχουν ένα πλαίσιο για την αντιμετώπιση σύνθετων προκλήσεων και την προώθηση της αειφόρου ανάπτυξης. Κάθε αρχή έχει έναν συγκεκριμένο σκοπό:</a:t>
            </a:r>
            <a:endParaRPr b="0" i="0" sz="1800" u="none" cap="none" strike="noStrike">
              <a:solidFill>
                <a:srgbClr val="000000"/>
              </a:solidFill>
              <a:latin typeface="Arial"/>
              <a:ea typeface="Arial"/>
              <a:cs typeface="Arial"/>
              <a:sym typeface="Arial"/>
            </a:endParaRPr>
          </a:p>
        </p:txBody>
      </p:sp>
      <p:sp>
        <p:nvSpPr>
          <p:cNvPr id="307" name="Google Shape;307;p16"/>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6"/>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16"/>
          <p:cNvSpPr txBox="1"/>
          <p:nvPr/>
        </p:nvSpPr>
        <p:spPr>
          <a:xfrm>
            <a:off x="3397500" y="280995"/>
            <a:ext cx="13925300" cy="10341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800" u="none" cap="none" strike="noStrike">
                <a:solidFill>
                  <a:srgbClr val="BF1435"/>
                </a:solidFill>
                <a:latin typeface="Playfair Display"/>
                <a:ea typeface="Playfair Display"/>
                <a:cs typeface="Playfair Display"/>
                <a:sym typeface="Playfair Display"/>
              </a:rPr>
              <a:t>1.3 </a:t>
            </a:r>
            <a:r>
              <a:rPr b="0" i="0" lang="en-US" sz="4800" u="none" cap="none" strike="noStrike">
                <a:solidFill>
                  <a:srgbClr val="000000"/>
                </a:solidFill>
                <a:latin typeface="Playfair Display"/>
                <a:ea typeface="Playfair Display"/>
                <a:cs typeface="Playfair Display"/>
                <a:sym typeface="Playfair Display"/>
              </a:rPr>
              <a:t>Οι αρχές που περιλαμβάνονται στην Ατζέντα 2030</a:t>
            </a:r>
            <a:endParaRPr b="0" i="0" sz="4800" u="none" cap="none" strike="noStrike">
              <a:solidFill>
                <a:srgbClr val="000000"/>
              </a:solidFill>
              <a:latin typeface="Arial"/>
              <a:ea typeface="Arial"/>
              <a:cs typeface="Arial"/>
              <a:sym typeface="Arial"/>
            </a:endParaRPr>
          </a:p>
        </p:txBody>
      </p:sp>
      <p:sp>
        <p:nvSpPr>
          <p:cNvPr id="310" name="Google Shape;310;p16"/>
          <p:cNvSpPr txBox="1"/>
          <p:nvPr/>
        </p:nvSpPr>
        <p:spPr>
          <a:xfrm rot="-5400000">
            <a:off x="-3033750" y="5244579"/>
            <a:ext cx="7932300" cy="15511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1.3 </a:t>
            </a:r>
            <a:r>
              <a:rPr b="0" i="0" lang="en-US" sz="2900" u="none" cap="none" strike="noStrike">
                <a:solidFill>
                  <a:srgbClr val="BF1435"/>
                </a:solidFill>
                <a:latin typeface="Playfair Display"/>
                <a:ea typeface="Playfair Display"/>
                <a:cs typeface="Playfair Display"/>
                <a:sym typeface="Playfair Display"/>
              </a:rPr>
              <a:t>Οι αρχές που περιλαμβάνονται στην Ατζέντα 2030</a:t>
            </a:r>
            <a:endParaRPr/>
          </a:p>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BF1435"/>
              </a:solidFill>
              <a:latin typeface="Arial"/>
              <a:ea typeface="Arial"/>
              <a:cs typeface="Arial"/>
              <a:sym typeface="Arial"/>
            </a:endParaRPr>
          </a:p>
        </p:txBody>
      </p:sp>
      <p:sp>
        <p:nvSpPr>
          <p:cNvPr id="311" name="Google Shape;311;p16"/>
          <p:cNvSpPr txBox="1"/>
          <p:nvPr/>
        </p:nvSpPr>
        <p:spPr>
          <a:xfrm>
            <a:off x="2959875" y="6096175"/>
            <a:ext cx="4940100" cy="3010024"/>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Playfair Display"/>
                <a:ea typeface="Playfair Display"/>
                <a:cs typeface="Playfair Display"/>
                <a:sym typeface="Playfair Display"/>
              </a:rPr>
              <a:t>Μην αφήνετε κανέναν πίσω</a:t>
            </a:r>
            <a:r>
              <a:rPr b="1" i="0" lang="en-US" sz="1800" u="none" cap="none" strike="noStrike">
                <a:solidFill>
                  <a:srgbClr val="BF1435"/>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Διασφάλιση ότι οι αναπτυξιακές προσπάθειες ωφελούν όλα τα άτομα και τις κοινότητες, με έμφαση στη συμπερίληψη και την προσέγγιση περιθωριοποιημένων ή ευάλωτων πληθυσμών</a:t>
            </a:r>
            <a:r>
              <a:rPr b="1" i="0" lang="en-US" sz="1800" u="none" cap="none" strike="noStrike">
                <a:solidFill>
                  <a:srgbClr val="BF1435"/>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312" name="Google Shape;312;p16"/>
          <p:cNvSpPr txBox="1"/>
          <p:nvPr/>
        </p:nvSpPr>
        <p:spPr>
          <a:xfrm>
            <a:off x="10572175" y="6331663"/>
            <a:ext cx="46977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Playfair Display"/>
                <a:ea typeface="Playfair Display"/>
                <a:cs typeface="Playfair Display"/>
                <a:sym typeface="Playfair Display"/>
              </a:rPr>
              <a:t>Παγκόσμιος :</a:t>
            </a:r>
            <a:r>
              <a:rPr b="0" i="0" lang="en-US" sz="1800" u="none" cap="none" strike="noStrike">
                <a:solidFill>
                  <a:schemeClr val="dk1"/>
                </a:solidFill>
                <a:latin typeface="Arial"/>
                <a:ea typeface="Arial"/>
                <a:cs typeface="Arial"/>
                <a:sym typeface="Arial"/>
              </a:rPr>
              <a:t> Ισχύει και σχετίζεται με όλες τις χώρες και τις κοινότητες, δίνοντας έμφαση στην κοινή ευθύνη για την αντιμετώπιση κοινών παγκόσμιων ζητημάτων.</a:t>
            </a:r>
            <a:endParaRPr b="0" i="0" sz="1800" u="none" cap="none" strike="noStrike">
              <a:solidFill>
                <a:schemeClr val="dk1"/>
              </a:solidFill>
              <a:latin typeface="Arial"/>
              <a:ea typeface="Arial"/>
              <a:cs typeface="Arial"/>
              <a:sym typeface="Arial"/>
            </a:endParaRPr>
          </a:p>
        </p:txBody>
      </p:sp>
      <p:sp>
        <p:nvSpPr>
          <p:cNvPr id="313" name="Google Shape;313;p16"/>
          <p:cNvSpPr txBox="1"/>
          <p:nvPr/>
        </p:nvSpPr>
        <p:spPr>
          <a:xfrm>
            <a:off x="2959875" y="3908325"/>
            <a:ext cx="41913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Playfair Display"/>
                <a:ea typeface="Playfair Display"/>
                <a:cs typeface="Playfair Display"/>
                <a:sym typeface="Playfair Display"/>
              </a:rPr>
              <a:t>Ολοκληρωτικό </a:t>
            </a:r>
            <a:r>
              <a:rPr b="1" i="0" lang="en-US" sz="1800" u="none" cap="none" strike="noStrike">
                <a:solidFill>
                  <a:srgbClr val="BF1435"/>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Λαμβάνοντας υπόψη την αλληλεξάρτηση διαφορετικών στοιχείων, με στόχο ολιστικές και ολοκληρωμένες λύσεις σε σύνθετες προκλήσεις.</a:t>
            </a:r>
            <a:endParaRPr b="0" i="0" sz="1800" u="none" cap="none" strike="noStrike">
              <a:solidFill>
                <a:schemeClr val="dk1"/>
              </a:solidFill>
              <a:latin typeface="Arial"/>
              <a:ea typeface="Arial"/>
              <a:cs typeface="Arial"/>
              <a:sym typeface="Arial"/>
            </a:endParaRPr>
          </a:p>
        </p:txBody>
      </p:sp>
      <p:sp>
        <p:nvSpPr>
          <p:cNvPr id="314" name="Google Shape;314;p16"/>
          <p:cNvSpPr txBox="1"/>
          <p:nvPr/>
        </p:nvSpPr>
        <p:spPr>
          <a:xfrm>
            <a:off x="10572181" y="3908325"/>
            <a:ext cx="43716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Playfair Display"/>
                <a:ea typeface="Playfair Display"/>
                <a:cs typeface="Playfair Display"/>
                <a:sym typeface="Playfair Display"/>
              </a:rPr>
              <a:t>Περιεκτική:</a:t>
            </a:r>
            <a:r>
              <a:rPr b="1" i="0" lang="en-US" sz="1800" u="none" cap="none" strike="noStrike">
                <a:solidFill>
                  <a:srgbClr val="BF1435"/>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Διασφάλιση της ενεργού συμμετοχής και εκπροσώπησης διαφορετικών ενδιαφερομένων, ενθάρρυνση της αίσθησης του ανήκειν και της κοινής ευθύνης.</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d0dc5e008f_0_298"/>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g2d0dc5e008f_0_29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g2d0dc5e008f_0_298"/>
          <p:cNvSpPr txBox="1"/>
          <p:nvPr/>
        </p:nvSpPr>
        <p:spPr>
          <a:xfrm>
            <a:off x="2789275" y="1680753"/>
            <a:ext cx="14879700" cy="141269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1800" u="none" cap="none" strike="noStrike">
                <a:solidFill>
                  <a:srgbClr val="000000"/>
                </a:solidFill>
                <a:latin typeface="Arial"/>
                <a:ea typeface="Arial"/>
                <a:cs typeface="Arial"/>
                <a:sym typeface="Arial"/>
              </a:rPr>
              <a:t>Οι αρχές που περιγράφονται στην Ατζέντα του 2030 χρησιμεύουν ως θεμελιώδεις κατευθυντήριες γραμμές για τις παγκόσμιες αναπτυξιακές προσπάθειες. Παρέχουν ένα πλαίσιο για την αντιμετώπιση σύνθετων προκλήσεων και την προώθηση της αειφόρου ανάπτυξης. Κάθε αρχή έχει έναν συγκεκριμένο σκοπό:</a:t>
            </a:r>
            <a:endParaRPr b="0" i="0" sz="1800" u="none" cap="none" strike="noStrike">
              <a:solidFill>
                <a:srgbClr val="000000"/>
              </a:solidFill>
              <a:latin typeface="Arial"/>
              <a:ea typeface="Arial"/>
              <a:cs typeface="Arial"/>
              <a:sym typeface="Arial"/>
            </a:endParaRPr>
          </a:p>
        </p:txBody>
      </p:sp>
      <p:sp>
        <p:nvSpPr>
          <p:cNvPr id="322" name="Google Shape;322;g2d0dc5e008f_0_298"/>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g2d0dc5e008f_0_298"/>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g2d0dc5e008f_0_298"/>
          <p:cNvSpPr txBox="1"/>
          <p:nvPr/>
        </p:nvSpPr>
        <p:spPr>
          <a:xfrm>
            <a:off x="2959884" y="318841"/>
            <a:ext cx="14577474" cy="10341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800" u="none" cap="none" strike="noStrike">
                <a:solidFill>
                  <a:srgbClr val="BF1435"/>
                </a:solidFill>
                <a:latin typeface="Playfair Display"/>
                <a:ea typeface="Playfair Display"/>
                <a:cs typeface="Playfair Display"/>
                <a:sym typeface="Playfair Display"/>
              </a:rPr>
              <a:t>1.3 </a:t>
            </a:r>
            <a:r>
              <a:rPr b="0" i="0" lang="en-US" sz="4800" u="none" cap="none" strike="noStrike">
                <a:solidFill>
                  <a:srgbClr val="000000"/>
                </a:solidFill>
                <a:latin typeface="Playfair Display"/>
                <a:ea typeface="Playfair Display"/>
                <a:cs typeface="Playfair Display"/>
                <a:sym typeface="Playfair Display"/>
              </a:rPr>
              <a:t>Οι αρχές που περιλαμβάνονται στην Ατζέντα 2030</a:t>
            </a:r>
            <a:endParaRPr b="0" i="0" sz="4800" u="none" cap="none" strike="noStrike">
              <a:solidFill>
                <a:srgbClr val="000000"/>
              </a:solidFill>
              <a:latin typeface="Arial"/>
              <a:ea typeface="Arial"/>
              <a:cs typeface="Arial"/>
              <a:sym typeface="Arial"/>
            </a:endParaRPr>
          </a:p>
        </p:txBody>
      </p:sp>
      <p:sp>
        <p:nvSpPr>
          <p:cNvPr id="325" name="Google Shape;325;g2d0dc5e008f_0_298"/>
          <p:cNvSpPr txBox="1"/>
          <p:nvPr/>
        </p:nvSpPr>
        <p:spPr>
          <a:xfrm rot="-5400000">
            <a:off x="-3033750" y="5395390"/>
            <a:ext cx="7932300" cy="12495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Playfair Display"/>
                <a:ea typeface="Playfair Display"/>
                <a:cs typeface="Playfair Display"/>
                <a:sym typeface="Playfair Display"/>
              </a:rPr>
              <a:t>1.3 Οι αρχές που περιλαμβάνονται στην Ατζέντα 2030</a:t>
            </a:r>
            <a:endParaRPr b="0" i="0" sz="1400" u="none" cap="none" strike="noStrike">
              <a:solidFill>
                <a:srgbClr val="BF1435"/>
              </a:solidFill>
              <a:latin typeface="Arial"/>
              <a:ea typeface="Arial"/>
              <a:cs typeface="Arial"/>
              <a:sym typeface="Arial"/>
            </a:endParaRPr>
          </a:p>
        </p:txBody>
      </p:sp>
      <p:sp>
        <p:nvSpPr>
          <p:cNvPr id="326" name="Google Shape;326;g2d0dc5e008f_0_298"/>
          <p:cNvSpPr txBox="1"/>
          <p:nvPr/>
        </p:nvSpPr>
        <p:spPr>
          <a:xfrm>
            <a:off x="2789275" y="6175600"/>
            <a:ext cx="4347600" cy="235449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Βασισμένο στην εμπειρία: </a:t>
            </a:r>
            <a:r>
              <a:rPr b="0" i="0" lang="en-US" sz="1800" u="none" cap="none" strike="noStrike">
                <a:solidFill>
                  <a:schemeClr val="dk1"/>
                </a:solidFill>
                <a:latin typeface="Arial"/>
                <a:ea typeface="Arial"/>
                <a:cs typeface="Arial"/>
                <a:sym typeface="Arial"/>
              </a:rPr>
              <a:t>Ενημερώθηκε από προηγούμενα μαθήματα και πρακτικές γνώσεις, αναγνωρίζοντας την αξία της μάθησης από προηγούμενες προσπάθειες.</a:t>
            </a:r>
            <a:endParaRPr b="0" i="0" sz="1800" u="none" cap="none" strike="noStrike">
              <a:solidFill>
                <a:schemeClr val="dk1"/>
              </a:solidFill>
              <a:latin typeface="Arial"/>
              <a:ea typeface="Arial"/>
              <a:cs typeface="Arial"/>
              <a:sym typeface="Arial"/>
            </a:endParaRPr>
          </a:p>
        </p:txBody>
      </p:sp>
      <p:sp>
        <p:nvSpPr>
          <p:cNvPr id="327" name="Google Shape;327;g2d0dc5e008f_0_298"/>
          <p:cNvSpPr txBox="1"/>
          <p:nvPr/>
        </p:nvSpPr>
        <p:spPr>
          <a:xfrm>
            <a:off x="9466700" y="5990800"/>
            <a:ext cx="49266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Πολυδιάστατο: </a:t>
            </a:r>
            <a:r>
              <a:rPr b="0" i="0" lang="en-US" sz="1800" u="none" cap="none" strike="noStrike">
                <a:solidFill>
                  <a:schemeClr val="dk1"/>
                </a:solidFill>
                <a:latin typeface="Arial"/>
                <a:ea typeface="Arial"/>
                <a:cs typeface="Arial"/>
                <a:sym typeface="Arial"/>
              </a:rPr>
              <a:t>Αντιμετώπιση διαφόρων πτυχών και διαστάσεων ανάπτυξης, αναγνώριση της διασύνδεσης κοινωνικών, οικονομικών και περιβαλλοντικών παραγόντων.</a:t>
            </a:r>
            <a:endParaRPr b="0" i="0" sz="3200" u="none" cap="none" strike="noStrike">
              <a:solidFill>
                <a:schemeClr val="dk1"/>
              </a:solidFill>
              <a:latin typeface="Arial"/>
              <a:ea typeface="Arial"/>
              <a:cs typeface="Arial"/>
              <a:sym typeface="Arial"/>
            </a:endParaRPr>
          </a:p>
        </p:txBody>
      </p:sp>
      <p:sp>
        <p:nvSpPr>
          <p:cNvPr id="328" name="Google Shape;328;g2d0dc5e008f_0_298"/>
          <p:cNvSpPr txBox="1"/>
          <p:nvPr/>
        </p:nvSpPr>
        <p:spPr>
          <a:xfrm>
            <a:off x="9349550" y="3585475"/>
            <a:ext cx="4728000" cy="2068228"/>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Παγκόσμια φύση: </a:t>
            </a:r>
            <a:r>
              <a:rPr b="0" i="0" lang="en-US" sz="1800" u="none" cap="none" strike="noStrike">
                <a:solidFill>
                  <a:schemeClr val="dk1"/>
                </a:solidFill>
                <a:latin typeface="Arial"/>
                <a:ea typeface="Arial"/>
                <a:cs typeface="Arial"/>
                <a:sym typeface="Arial"/>
              </a:rPr>
              <a:t>Αναγνωρίζοντας τη διασύνδεση των παγκόσμιων προκλήσεων και τονίζοντας την ανάγκη για διεθνή συνεργασία και συλλογική δράση.</a:t>
            </a:r>
            <a:endParaRPr b="0" i="0" sz="3200" u="none" cap="none" strike="noStrike">
              <a:solidFill>
                <a:schemeClr val="dk1"/>
              </a:solidFill>
              <a:latin typeface="Arial"/>
              <a:ea typeface="Arial"/>
              <a:cs typeface="Arial"/>
              <a:sym typeface="Arial"/>
            </a:endParaRPr>
          </a:p>
        </p:txBody>
      </p:sp>
      <p:sp>
        <p:nvSpPr>
          <p:cNvPr id="329" name="Google Shape;329;g2d0dc5e008f_0_298"/>
          <p:cNvSpPr txBox="1"/>
          <p:nvPr/>
        </p:nvSpPr>
        <p:spPr>
          <a:xfrm>
            <a:off x="2789275" y="3594825"/>
            <a:ext cx="49266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Μετρήσιμο: </a:t>
            </a:r>
            <a:r>
              <a:rPr b="0" i="0" lang="en-US" sz="1800" u="none" cap="none" strike="noStrike">
                <a:solidFill>
                  <a:schemeClr val="dk1"/>
                </a:solidFill>
                <a:latin typeface="Arial"/>
                <a:ea typeface="Arial"/>
                <a:cs typeface="Arial"/>
                <a:sym typeface="Arial"/>
              </a:rPr>
              <a:t>Καθιέρωση σαφών και μετρήσιμων δεικτών για την παρακολούθηση της προόδου, διασφάλιση λογοδοσίας και διευκόλυνση της αποτελεσματικής παρακολούθησης των αναπτυξιακών στόχων.</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1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1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1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1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7"/>
          <p:cNvSpPr txBox="1"/>
          <p:nvPr/>
        </p:nvSpPr>
        <p:spPr>
          <a:xfrm>
            <a:off x="3135765" y="347045"/>
            <a:ext cx="10969701" cy="10341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800" u="none" cap="none" strike="noStrike">
                <a:solidFill>
                  <a:srgbClr val="BF1435"/>
                </a:solidFill>
                <a:latin typeface="Playfair Display"/>
                <a:ea typeface="Playfair Display"/>
                <a:cs typeface="Playfair Display"/>
                <a:sym typeface="Playfair Display"/>
              </a:rPr>
              <a:t>1.4 </a:t>
            </a:r>
            <a:r>
              <a:rPr b="0" i="0" lang="en-US" sz="4800" u="none" cap="none" strike="noStrike">
                <a:solidFill>
                  <a:srgbClr val="000000"/>
                </a:solidFill>
                <a:latin typeface="Playfair Display"/>
                <a:ea typeface="Playfair Display"/>
                <a:cs typeface="Playfair Display"/>
                <a:sym typeface="Playfair Display"/>
              </a:rPr>
              <a:t>Οι Πέντε Πυλώνες της Ατζέντας 2030</a:t>
            </a:r>
            <a:endParaRPr b="0" i="0" sz="4800" u="none" cap="none" strike="noStrike">
              <a:solidFill>
                <a:srgbClr val="000000"/>
              </a:solidFill>
              <a:latin typeface="Arial"/>
              <a:ea typeface="Arial"/>
              <a:cs typeface="Arial"/>
              <a:sym typeface="Arial"/>
            </a:endParaRPr>
          </a:p>
        </p:txBody>
      </p:sp>
      <p:sp>
        <p:nvSpPr>
          <p:cNvPr id="341" name="Google Shape;341;p17"/>
          <p:cNvSpPr txBox="1"/>
          <p:nvPr/>
        </p:nvSpPr>
        <p:spPr>
          <a:xfrm>
            <a:off x="2578825" y="2618675"/>
            <a:ext cx="3163500" cy="6278642"/>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Οι ΣΒΑ χωρίζονται σε 5 κατηγορίες: άνθρωποι, ευημερία, πλανήτης, ειρήνη και εταιρική σχέση. </a:t>
            </a:r>
            <a:endParaRPr/>
          </a:p>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Αυτή η κατηγοριοποίηση αντικατοπτρίζει τη θεματική εστίαση των στόχων κάθε ομάδας </a:t>
            </a:r>
            <a:r>
              <a:rPr b="0" i="0" lang="en-US" sz="2400" u="none" cap="none" strike="noStrike">
                <a:solidFill>
                  <a:schemeClr val="dk1"/>
                </a:solidFill>
                <a:latin typeface="Playfair Display"/>
                <a:ea typeface="Playfair Display"/>
                <a:cs typeface="Playfair Display"/>
                <a:sym typeface="Playfair Display"/>
              </a:rPr>
              <a:t>:</a:t>
            </a:r>
            <a:endParaRPr b="1" i="0" sz="2400" u="none" cap="none" strike="noStrike">
              <a:solidFill>
                <a:srgbClr val="BF1435"/>
              </a:solidFill>
              <a:latin typeface="Playfair Display"/>
              <a:ea typeface="Playfair Display"/>
              <a:cs typeface="Playfair Display"/>
              <a:sym typeface="Playfair Display"/>
            </a:endParaRPr>
          </a:p>
        </p:txBody>
      </p:sp>
      <p:sp>
        <p:nvSpPr>
          <p:cNvPr id="342" name="Google Shape;342;p17"/>
          <p:cNvSpPr txBox="1"/>
          <p:nvPr/>
        </p:nvSpPr>
        <p:spPr>
          <a:xfrm rot="-5400000">
            <a:off x="-2580450" y="4680297"/>
            <a:ext cx="7025700" cy="92640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900" u="none" cap="none" strike="noStrike">
                <a:solidFill>
                  <a:srgbClr val="BF1435"/>
                </a:solidFill>
                <a:latin typeface="Playfair Display"/>
                <a:ea typeface="Playfair Display"/>
                <a:cs typeface="Playfair Display"/>
                <a:sym typeface="Playfair Display"/>
              </a:rPr>
              <a:t>1.4 Οι Πέντε Πυλώνες της Ατζέντας 2030</a:t>
            </a:r>
            <a:endParaRPr/>
          </a:p>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BF1435"/>
              </a:solidFill>
              <a:latin typeface="Arial"/>
              <a:ea typeface="Arial"/>
              <a:cs typeface="Arial"/>
              <a:sym typeface="Arial"/>
            </a:endParaRPr>
          </a:p>
        </p:txBody>
      </p:sp>
      <p:pic>
        <p:nvPicPr>
          <p:cNvPr id="343" name="Google Shape;343;p17"/>
          <p:cNvPicPr preferRelativeResize="0"/>
          <p:nvPr/>
        </p:nvPicPr>
        <p:blipFill rotWithShape="1">
          <a:blip r:embed="rId9">
            <a:alphaModFix/>
          </a:blip>
          <a:srcRect b="0" l="0" r="0" t="0"/>
          <a:stretch/>
        </p:blipFill>
        <p:spPr>
          <a:xfrm>
            <a:off x="5742325" y="2359454"/>
            <a:ext cx="9714900" cy="67368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1" name="Google Shape;101;p2"/>
          <p:cNvGrpSpPr/>
          <p:nvPr/>
        </p:nvGrpSpPr>
        <p:grpSpPr>
          <a:xfrm>
            <a:off x="9144000" y="8980975"/>
            <a:ext cx="8767540" cy="941424"/>
            <a:chOff x="0" y="0"/>
            <a:chExt cx="11690053" cy="1255231"/>
          </a:xfrm>
        </p:grpSpPr>
        <p:sp>
          <p:nvSpPr>
            <p:cNvPr id="102" name="Google Shape;102;p2"/>
            <p:cNvSpPr/>
            <p:nvPr/>
          </p:nvSpPr>
          <p:spPr>
            <a:xfrm>
              <a:off x="8673388" y="138410"/>
              <a:ext cx="3016665" cy="1103347"/>
            </a:xfrm>
            <a:custGeom>
              <a:rect b="b" l="l" r="r" t="t"/>
              <a:pathLst>
                <a:path extrusionOk="0" h="1103347" w="3016665">
                  <a:moveTo>
                    <a:pt x="0" y="0"/>
                  </a:moveTo>
                  <a:lnTo>
                    <a:pt x="3016665" y="0"/>
                  </a:lnTo>
                  <a:lnTo>
                    <a:pt x="3016665" y="1103346"/>
                  </a:lnTo>
                  <a:lnTo>
                    <a:pt x="0" y="1103346"/>
                  </a:lnTo>
                  <a:lnTo>
                    <a:pt x="0" y="0"/>
                  </a:lnTo>
                  <a:close/>
                </a:path>
              </a:pathLst>
            </a:custGeom>
            <a:blipFill rotWithShape="1">
              <a:blip r:embed="rId5">
                <a:alphaModFix/>
              </a:blip>
              <a:stretch>
                <a:fillRect b="-56479" l="-16112" r="-2999" t="-5186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7355026" y="138410"/>
              <a:ext cx="1172392" cy="1103347"/>
            </a:xfrm>
            <a:custGeom>
              <a:rect b="b" l="l" r="r" t="t"/>
              <a:pathLst>
                <a:path extrusionOk="0" h="1103347" w="1172392">
                  <a:moveTo>
                    <a:pt x="0" y="0"/>
                  </a:moveTo>
                  <a:lnTo>
                    <a:pt x="1172392" y="0"/>
                  </a:lnTo>
                  <a:lnTo>
                    <a:pt x="1172392" y="1103346"/>
                  </a:lnTo>
                  <a:lnTo>
                    <a:pt x="0" y="110334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5828429" y="138410"/>
              <a:ext cx="1377374" cy="1116821"/>
            </a:xfrm>
            <a:custGeom>
              <a:rect b="b" l="l" r="r" t="t"/>
              <a:pathLst>
                <a:path extrusionOk="0" h="1116821" w="1377374">
                  <a:moveTo>
                    <a:pt x="0" y="0"/>
                  </a:moveTo>
                  <a:lnTo>
                    <a:pt x="1377374" y="0"/>
                  </a:lnTo>
                  <a:lnTo>
                    <a:pt x="1377374" y="1116820"/>
                  </a:lnTo>
                  <a:lnTo>
                    <a:pt x="0" y="111682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3068539" y="612227"/>
              <a:ext cx="2569507" cy="629529"/>
            </a:xfrm>
            <a:custGeom>
              <a:rect b="b" l="l" r="r" t="t"/>
              <a:pathLst>
                <a:path extrusionOk="0" h="629529" w="2569507">
                  <a:moveTo>
                    <a:pt x="0" y="0"/>
                  </a:moveTo>
                  <a:lnTo>
                    <a:pt x="2569506" y="0"/>
                  </a:lnTo>
                  <a:lnTo>
                    <a:pt x="2569506" y="629529"/>
                  </a:lnTo>
                  <a:lnTo>
                    <a:pt x="0" y="629529"/>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1526597" y="134017"/>
              <a:ext cx="1356625" cy="956421"/>
            </a:xfrm>
            <a:custGeom>
              <a:rect b="b" l="l" r="r" t="t"/>
              <a:pathLst>
                <a:path extrusionOk="0" h="956421" w="1356625">
                  <a:moveTo>
                    <a:pt x="0" y="0"/>
                  </a:moveTo>
                  <a:lnTo>
                    <a:pt x="1356626" y="0"/>
                  </a:lnTo>
                  <a:lnTo>
                    <a:pt x="1356626" y="956421"/>
                  </a:lnTo>
                  <a:lnTo>
                    <a:pt x="0" y="956421"/>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0" y="0"/>
              <a:ext cx="1297194" cy="1224454"/>
            </a:xfrm>
            <a:custGeom>
              <a:rect b="b" l="l" r="r" t="t"/>
              <a:pathLst>
                <a:path extrusionOk="0" h="1224454" w="1297194">
                  <a:moveTo>
                    <a:pt x="0" y="0"/>
                  </a:moveTo>
                  <a:lnTo>
                    <a:pt x="1297194" y="0"/>
                  </a:lnTo>
                  <a:lnTo>
                    <a:pt x="1297194" y="1224454"/>
                  </a:lnTo>
                  <a:lnTo>
                    <a:pt x="0" y="1224454"/>
                  </a:lnTo>
                  <a:lnTo>
                    <a:pt x="0" y="0"/>
                  </a:lnTo>
                  <a:close/>
                </a:path>
              </a:pathLst>
            </a:custGeom>
            <a:blipFill rotWithShape="1">
              <a:blip r:embed="rId10">
                <a:alphaModFix/>
              </a:blip>
              <a:stretch>
                <a:fillRect b="-32322" l="-62721" r="-63180" t="-5261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8" name="Google Shape;108;p2"/>
          <p:cNvSpPr txBox="1"/>
          <p:nvPr/>
        </p:nvSpPr>
        <p:spPr>
          <a:xfrm>
            <a:off x="3832551" y="43688"/>
            <a:ext cx="10622898"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layfair Display"/>
                <a:ea typeface="Playfair Display"/>
                <a:cs typeface="Playfair Display"/>
                <a:sym typeface="Playfair Display"/>
              </a:rPr>
              <a:t>ΤΙ ΕΙΝΑΙ ΤΟ ΠΡΟΓΡΑΜΜΑ SUSE;</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1266752" y="2863726"/>
            <a:ext cx="6134400" cy="4185761"/>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2000" u="none" cap="none" strike="noStrike">
                <a:solidFill>
                  <a:srgbClr val="000000"/>
                </a:solidFill>
                <a:latin typeface="Playfair Display"/>
                <a:ea typeface="Playfair Display"/>
                <a:cs typeface="Playfair Display"/>
                <a:sym typeface="Playfair Display"/>
              </a:rPr>
              <a:t>Το SUSE είναι ένα πρόγραμμα που στοχεύει στη βελτίωση της απασχολησιμότητας και δίνει την ευκαιρία στους νέους να μάθουν για την κοινωνική επιχειρηματικότητα, να αυτό απασχοληθούν και ταυτόχρονα να εργαστούν σε περιβαλλοντικά ζητήματα στην κοινωνία. Αυτή η τοπική προσέγγιση θα ενθαρρύνει τους νέους να γίνουν μέρος της κοινότητας και θα τονώσει την ενεργό συμμετοχή του πολίτη</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7262262" y="9253249"/>
            <a:ext cx="1578381"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Powered by:</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7636043" y="2327118"/>
            <a:ext cx="9046132" cy="5447645"/>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2000" u="none" cap="none" strike="noStrike">
                <a:solidFill>
                  <a:srgbClr val="000000"/>
                </a:solidFill>
                <a:latin typeface="Playfair Display"/>
                <a:ea typeface="Playfair Display"/>
                <a:cs typeface="Playfair Display"/>
                <a:sym typeface="Playfair Display"/>
              </a:rPr>
              <a:t>Στόχοι:</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Δημιουργία ευαισθητοποίησης της νεολαίας για τη ΚΕ ως ευκαιρία (αυτό) απασχόλησης στο μέλλον και αύξηση της απασχολησιμότητας βραχυπρόθεσμα και μακροπρόθεσμα</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Προώθηση επιχειρηματικών δεξιοτήτων για τη βελτίωση των επιχειρηματικών ευκαιριών και την ενδυνάμωση των νέων να ενεργούν ως ενδοεπιχειρηματίες.</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Καταπολέμηση της ανεργίας των νέων σε όλη την Ευρώπη</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Ενεργοποιήστε τους νέους εμπλέκοντάς τους στην εξεύρεση λύσεων για κοινωνικά προβλήματα στην τοπική κοινωνία με επίκεντρο τη βιωσιμότητα</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Ενθαρρύνετε τους εργαζόμενους σε νέους να καθοδηγούν και να υποστηρίζουν τους νέους να διαδραματίσουν ενεργό ρόλο στην κοινωνία και να τους εκπαιδεύσουν πώς να εφαρμόζουν την ψηφιακή καθοδήγηση</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Δώστε προσοχή στην ανάγκη να εμπνεύσετε ενεργά τους νέους για να γίνουν κοινωνικοί επιχειρηματίες</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Γεφυρώστε το χάσμα μεταξύ της νεολαίας και των επιχειρήσεων συνδέοντας τη νεολαία και τους επιχειρηματίες</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444640" y="577726"/>
            <a:ext cx="2856339" cy="797054"/>
          </a:xfrm>
          <a:custGeom>
            <a:rect b="b" l="l" r="r" t="t"/>
            <a:pathLst>
              <a:path extrusionOk="0" h="797054" w="2856339">
                <a:moveTo>
                  <a:pt x="0" y="0"/>
                </a:moveTo>
                <a:lnTo>
                  <a:pt x="2856339" y="0"/>
                </a:lnTo>
                <a:lnTo>
                  <a:pt x="2856339" y="797053"/>
                </a:lnTo>
                <a:lnTo>
                  <a:pt x="0" y="797053"/>
                </a:lnTo>
                <a:lnTo>
                  <a:pt x="0" y="0"/>
                </a:lnTo>
                <a:close/>
              </a:path>
            </a:pathLst>
          </a:custGeom>
          <a:blipFill rotWithShape="1">
            <a:blip r:embed="rId11">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8"/>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18"/>
          <p:cNvSpPr/>
          <p:nvPr/>
        </p:nvSpPr>
        <p:spPr>
          <a:xfrm>
            <a:off x="-1819173" y="6585646"/>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18"/>
          <p:cNvSpPr/>
          <p:nvPr/>
        </p:nvSpPr>
        <p:spPr>
          <a:xfrm>
            <a:off x="15638755" y="7997954"/>
            <a:ext cx="3957689" cy="4114800"/>
          </a:xfrm>
          <a:custGeom>
            <a:rect b="b" l="l" r="r" t="t"/>
            <a:pathLst>
              <a:path extrusionOk="0" h="4114800" w="3957689">
                <a:moveTo>
                  <a:pt x="0" y="0"/>
                </a:moveTo>
                <a:lnTo>
                  <a:pt x="3957689" y="0"/>
                </a:lnTo>
                <a:lnTo>
                  <a:pt x="3957689"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18"/>
          <p:cNvSpPr/>
          <p:nvPr/>
        </p:nvSpPr>
        <p:spPr>
          <a:xfrm>
            <a:off x="14208818" y="-1584009"/>
            <a:ext cx="5387627" cy="4114800"/>
          </a:xfrm>
          <a:custGeom>
            <a:rect b="b" l="l" r="r" t="t"/>
            <a:pathLst>
              <a:path extrusionOk="0" h="4114800" w="5387627">
                <a:moveTo>
                  <a:pt x="0" y="0"/>
                </a:moveTo>
                <a:lnTo>
                  <a:pt x="5387626" y="0"/>
                </a:lnTo>
                <a:lnTo>
                  <a:pt x="5387626"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18"/>
          <p:cNvSpPr txBox="1"/>
          <p:nvPr/>
        </p:nvSpPr>
        <p:spPr>
          <a:xfrm>
            <a:off x="1678499" y="473391"/>
            <a:ext cx="14931000" cy="502291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Άνθρωποι: </a:t>
            </a:r>
            <a:r>
              <a:rPr b="0" i="0" lang="en-US" sz="2400" u="none" cap="none" strike="noStrike">
                <a:solidFill>
                  <a:schemeClr val="dk1"/>
                </a:solidFill>
                <a:latin typeface="Arial"/>
                <a:ea typeface="Arial"/>
                <a:cs typeface="Arial"/>
                <a:sym typeface="Arial"/>
              </a:rPr>
              <a:t>αντιμετώπιση της ανθρώπινης ευημερίας και ισότητας - τερματισμός της φτώχειας και της πείνας (στόχοι 1, 2, 3, 4 και 5) </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Ειρήνη</a:t>
            </a:r>
            <a:r>
              <a:rPr b="0" i="0" lang="en-US" sz="2400" u="none" cap="none" strike="noStrike">
                <a:solidFill>
                  <a:schemeClr val="dk1"/>
                </a:solidFill>
                <a:latin typeface="Arial"/>
                <a:ea typeface="Arial"/>
                <a:cs typeface="Arial"/>
                <a:sym typeface="Arial"/>
              </a:rPr>
              <a:t>: προώθηση ειρηνικών, δίκαιων και χωρίς αποκλεισμούς κοινωνιών που είναι απαλλαγμένες από φόβο και βία (στόχος 16)</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Πλανήτης: </a:t>
            </a:r>
            <a:r>
              <a:rPr b="0" i="0" lang="en-US" sz="2400" u="none" cap="none" strike="noStrike">
                <a:solidFill>
                  <a:schemeClr val="dk1"/>
                </a:solidFill>
                <a:latin typeface="Arial"/>
                <a:ea typeface="Arial"/>
                <a:cs typeface="Arial"/>
                <a:sym typeface="Arial"/>
              </a:rPr>
              <a:t>εξασφάλιση περιβαλλοντικής βιωσιμότητας - προστασία του πλανήτη από υποβάθμιση (στόχοι 6, 12, 13, 14 και 15)</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Ευημερία: </a:t>
            </a:r>
            <a:r>
              <a:rPr b="0" i="0" lang="en-US" sz="2400" u="none" cap="none" strike="noStrike">
                <a:solidFill>
                  <a:schemeClr val="dk1"/>
                </a:solidFill>
                <a:latin typeface="Arial"/>
                <a:ea typeface="Arial"/>
                <a:cs typeface="Arial"/>
                <a:sym typeface="Arial"/>
              </a:rPr>
              <a:t>προώθηση της οικονομικής ανάπτυξης χωρίς αποκλεισμούς (στόχοι 7, 8, 9, 10, 11)</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Συνεργασία: </a:t>
            </a:r>
            <a:r>
              <a:rPr b="0" i="0" lang="en-US" sz="2400" u="none" cap="none" strike="noStrike">
                <a:solidFill>
                  <a:schemeClr val="dk1"/>
                </a:solidFill>
                <a:latin typeface="Arial"/>
                <a:ea typeface="Arial"/>
                <a:cs typeface="Arial"/>
                <a:sym typeface="Arial"/>
              </a:rPr>
              <a:t>ενίσχυση της παγκόσμιας συνεργασίας (στόχος 17)</a:t>
            </a:r>
            <a:endParaRPr b="0" i="0" sz="2400" u="none" cap="none" strike="noStrike">
              <a:solidFill>
                <a:schemeClr val="dk1"/>
              </a:solidFill>
              <a:latin typeface="Arial"/>
              <a:ea typeface="Arial"/>
              <a:cs typeface="Arial"/>
              <a:sym typeface="Arial"/>
            </a:endParaRPr>
          </a:p>
        </p:txBody>
      </p:sp>
      <p:sp>
        <p:nvSpPr>
          <p:cNvPr id="354" name="Google Shape;354;p18"/>
          <p:cNvSpPr txBox="1"/>
          <p:nvPr/>
        </p:nvSpPr>
        <p:spPr>
          <a:xfrm rot="-5400000">
            <a:off x="-2554700" y="4341982"/>
            <a:ext cx="70257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900" u="none" cap="none" strike="noStrike">
                <a:solidFill>
                  <a:srgbClr val="BF1435"/>
                </a:solidFill>
                <a:latin typeface="Playfair Display"/>
                <a:ea typeface="Playfair Display"/>
                <a:cs typeface="Playfair Display"/>
                <a:sym typeface="Playfair Display"/>
              </a:rPr>
              <a:t>1.4 Οι Πέντε Πυλώνες της Ατζέντας 2030</a:t>
            </a:r>
            <a:endParaRPr b="0" i="0" sz="1400" u="none" cap="none" strike="noStrike">
              <a:solidFill>
                <a:srgbClr val="BF1435"/>
              </a:solidFill>
              <a:latin typeface="Arial"/>
              <a:ea typeface="Arial"/>
              <a:cs typeface="Arial"/>
              <a:sym typeface="Arial"/>
            </a:endParaRPr>
          </a:p>
        </p:txBody>
      </p:sp>
      <p:sp>
        <p:nvSpPr>
          <p:cNvPr id="355" name="Google Shape;355;p18"/>
          <p:cNvSpPr txBox="1"/>
          <p:nvPr/>
        </p:nvSpPr>
        <p:spPr>
          <a:xfrm>
            <a:off x="1811000" y="6240013"/>
            <a:ext cx="12425700" cy="1883593"/>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400" u="none" cap="none" strike="noStrike">
                <a:solidFill>
                  <a:srgbClr val="0F9249"/>
                </a:solidFill>
                <a:latin typeface="Arial"/>
                <a:ea typeface="Arial"/>
                <a:cs typeface="Arial"/>
                <a:sym typeface="Arial"/>
              </a:rPr>
              <a:t>Άσκηση:</a:t>
            </a:r>
            <a:r>
              <a:rPr b="0" i="0" lang="en-US" sz="2400" u="none" cap="none" strike="noStrike">
                <a:solidFill>
                  <a:schemeClr val="dk1"/>
                </a:solidFill>
                <a:latin typeface="Arial"/>
                <a:ea typeface="Arial"/>
                <a:cs typeface="Arial"/>
                <a:sym typeface="Arial"/>
              </a:rPr>
              <a:t> Go Goals! (προαιρετικό, αν το θεωρείτε κατάλληλο και έχετε αρκετό χρόνο) -  </a:t>
            </a:r>
            <a:r>
              <a:rPr b="0" i="0" lang="en-US" sz="2400" u="sng" cap="none" strike="noStrike">
                <a:solidFill>
                  <a:schemeClr val="hlink"/>
                </a:solidFill>
                <a:latin typeface="Arial"/>
                <a:ea typeface="Arial"/>
                <a:cs typeface="Arial"/>
                <a:sym typeface="Arial"/>
              </a:rPr>
              <a:t>Υλικό με δυνατότητα λήψης - Go Goals! ΣΒΑ επιτραπέζιο παιχνιδι</a:t>
            </a:r>
            <a:r>
              <a:rPr b="0" i="0" lang="en-US" sz="2400" u="none" cap="none" strike="noStrike">
                <a:solidFill>
                  <a:schemeClr val="dk1"/>
                </a:solidFill>
                <a:latin typeface="Arial"/>
                <a:ea typeface="Arial"/>
                <a:cs typeface="Arial"/>
                <a:sym typeface="Arial"/>
              </a:rPr>
              <a:t>  - πίνακας, ερωτήσεις και οδηγίες με δυνατότητα λήψης</a:t>
            </a:r>
            <a:endParaRPr b="1" i="0" sz="2400" u="none" cap="none" strike="noStrike">
              <a:solidFill>
                <a:srgbClr val="BF1435"/>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0"/>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2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2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20"/>
          <p:cNvSpPr/>
          <p:nvPr/>
        </p:nvSpPr>
        <p:spPr>
          <a:xfrm>
            <a:off x="14460113" y="7053518"/>
            <a:ext cx="4998998" cy="4114800"/>
          </a:xfrm>
          <a:custGeom>
            <a:rect b="b" l="l" r="r" t="t"/>
            <a:pathLst>
              <a:path extrusionOk="0" h="4114800" w="4998998">
                <a:moveTo>
                  <a:pt x="0" y="0"/>
                </a:moveTo>
                <a:lnTo>
                  <a:pt x="4998998" y="0"/>
                </a:lnTo>
                <a:lnTo>
                  <a:pt x="4998998"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20"/>
          <p:cNvSpPr txBox="1"/>
          <p:nvPr/>
        </p:nvSpPr>
        <p:spPr>
          <a:xfrm>
            <a:off x="4700137" y="1004322"/>
            <a:ext cx="10921329" cy="23694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000000"/>
                </a:solidFill>
                <a:latin typeface="Playfair Display"/>
                <a:ea typeface="Playfair Display"/>
                <a:cs typeface="Playfair Display"/>
                <a:sym typeface="Playfair Display"/>
              </a:rPr>
              <a:t>Νέοι Κοινωνικοί Επιχειρηματίες </a:t>
            </a:r>
            <a:endParaRPr/>
          </a:p>
          <a:p>
            <a:pPr indent="0" lvl="0" marL="0" marR="0" rtl="0" algn="l">
              <a:lnSpc>
                <a:spcPct val="140007"/>
              </a:lnSpc>
              <a:spcBef>
                <a:spcPts val="0"/>
              </a:spcBef>
              <a:spcAft>
                <a:spcPts val="0"/>
              </a:spcAft>
              <a:buNone/>
            </a:pPr>
            <a:r>
              <a:rPr b="0" i="0" lang="en-US" sz="5499" u="none" cap="none" strike="noStrike">
                <a:solidFill>
                  <a:srgbClr val="000000"/>
                </a:solidFill>
                <a:latin typeface="Playfair Display"/>
                <a:ea typeface="Playfair Display"/>
                <a:cs typeface="Playfair Display"/>
                <a:sym typeface="Playfair Display"/>
              </a:rPr>
              <a:t>και ΣΒΑ</a:t>
            </a:r>
            <a:endParaRPr b="0" i="0" sz="1400" u="none" cap="none" strike="noStrike">
              <a:solidFill>
                <a:srgbClr val="000000"/>
              </a:solidFill>
              <a:latin typeface="Arial"/>
              <a:ea typeface="Arial"/>
              <a:cs typeface="Arial"/>
              <a:sym typeface="Arial"/>
            </a:endParaRPr>
          </a:p>
        </p:txBody>
      </p:sp>
      <p:sp>
        <p:nvSpPr>
          <p:cNvPr id="365" name="Google Shape;365;p20"/>
          <p:cNvSpPr txBox="1"/>
          <p:nvPr/>
        </p:nvSpPr>
        <p:spPr>
          <a:xfrm>
            <a:off x="1493872" y="906732"/>
            <a:ext cx="28563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366" name="Google Shape;366;p20"/>
          <p:cNvSpPr txBox="1"/>
          <p:nvPr/>
        </p:nvSpPr>
        <p:spPr>
          <a:xfrm>
            <a:off x="1838432" y="3338516"/>
            <a:ext cx="12846000" cy="502291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Για τους κοινωνικούς επιχειρηματίες, η κατανόηση και η ευθυγράμμιση με τις αρχές της βιώσιμης ανάπτυξης είναι πρωταρχικής σημασίας. </a:t>
            </a:r>
            <a:endParaRPr/>
          </a:p>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Οι ΣΒΑ προσφέρουν </a:t>
            </a:r>
            <a:r>
              <a:rPr b="1" i="0" lang="en-US" sz="2400" u="none" cap="none" strike="noStrike">
                <a:solidFill>
                  <a:schemeClr val="dk1"/>
                </a:solidFill>
                <a:latin typeface="Arial"/>
                <a:ea typeface="Arial"/>
                <a:cs typeface="Arial"/>
                <a:sym typeface="Arial"/>
              </a:rPr>
              <a:t>ένα πλαίσιο για τους κοινωνικούς επιχειρηματίες </a:t>
            </a:r>
            <a:r>
              <a:rPr b="0" i="0" lang="en-US" sz="2400" u="none" cap="none" strike="noStrike">
                <a:solidFill>
                  <a:schemeClr val="dk1"/>
                </a:solidFill>
                <a:latin typeface="Arial"/>
                <a:ea typeface="Arial"/>
                <a:cs typeface="Arial"/>
                <a:sym typeface="Arial"/>
              </a:rPr>
              <a:t>για την αντιμετώπιση πιεστικών παγκόσμιων προκλήσεων, δημιουργώντας παράλληλα βιώσιμες και αποτελεσματικές λύσεις. </a:t>
            </a:r>
            <a:endParaRPr/>
          </a:p>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Οι κοινωνικοί επιχειρηματίες διαδραματίζουν κρίσιμο ρόλο στην προώθηση θετικών αλλαγών και στη συμβολή στην επίτευξη των ΣΒΑ μέσω </a:t>
            </a:r>
            <a:r>
              <a:rPr b="1" i="0" lang="en-US" sz="2400" u="none" cap="none" strike="noStrike">
                <a:solidFill>
                  <a:schemeClr val="dk1"/>
                </a:solidFill>
                <a:latin typeface="Arial"/>
                <a:ea typeface="Arial"/>
                <a:cs typeface="Arial"/>
                <a:sym typeface="Arial"/>
              </a:rPr>
              <a:t>καινοτόμων και κοινωνικά υπεύθυνων επιχειρηματικών πρακτικών.</a:t>
            </a:r>
            <a:endParaRPr b="1" i="0" sz="2400" u="none" cap="none" strike="noStrike">
              <a:solidFill>
                <a:srgbClr val="0F9249"/>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2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2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21"/>
          <p:cNvSpPr/>
          <p:nvPr/>
        </p:nvSpPr>
        <p:spPr>
          <a:xfrm>
            <a:off x="-2651888" y="7200900"/>
            <a:ext cx="5617474" cy="4114800"/>
          </a:xfrm>
          <a:custGeom>
            <a:rect b="b" l="l" r="r" t="t"/>
            <a:pathLst>
              <a:path extrusionOk="0" h="4114800" w="5617474">
                <a:moveTo>
                  <a:pt x="0" y="0"/>
                </a:moveTo>
                <a:lnTo>
                  <a:pt x="5617474" y="0"/>
                </a:lnTo>
                <a:lnTo>
                  <a:pt x="561747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21"/>
          <p:cNvSpPr/>
          <p:nvPr/>
        </p:nvSpPr>
        <p:spPr>
          <a:xfrm>
            <a:off x="15734362" y="-1028700"/>
            <a:ext cx="4472609" cy="4114800"/>
          </a:xfrm>
          <a:custGeom>
            <a:rect b="b" l="l" r="r" t="t"/>
            <a:pathLst>
              <a:path extrusionOk="0" h="4114800" w="4472609">
                <a:moveTo>
                  <a:pt x="0" y="0"/>
                </a:moveTo>
                <a:lnTo>
                  <a:pt x="4472609" y="0"/>
                </a:lnTo>
                <a:lnTo>
                  <a:pt x="4472609"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21"/>
          <p:cNvSpPr txBox="1"/>
          <p:nvPr/>
        </p:nvSpPr>
        <p:spPr>
          <a:xfrm>
            <a:off x="3270950" y="1420975"/>
            <a:ext cx="9576600" cy="12926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BF1435"/>
                </a:solidFill>
                <a:latin typeface="Playfair Display"/>
                <a:ea typeface="Playfair Display"/>
                <a:cs typeface="Playfair Display"/>
                <a:sym typeface="Playfair Display"/>
              </a:rPr>
              <a:t>2.1 </a:t>
            </a:r>
            <a:r>
              <a:rPr b="1" i="0" lang="en-US" sz="3000" u="none" cap="none" strike="noStrike">
                <a:solidFill>
                  <a:schemeClr val="dk1"/>
                </a:solidFill>
                <a:latin typeface="Playfair Display"/>
                <a:ea typeface="Playfair Display"/>
                <a:cs typeface="Playfair Display"/>
                <a:sym typeface="Playfair Display"/>
              </a:rPr>
              <a:t>Γιατί οι Κοινωνικοί Επιχειρηματίες πρέπει να προσεγγίσουν τους ΣΒΑ;</a:t>
            </a:r>
            <a:endParaRPr b="0" i="0" sz="3000" u="none" cap="none" strike="noStrike">
              <a:solidFill>
                <a:schemeClr val="dk1"/>
              </a:solidFill>
              <a:latin typeface="Arial"/>
              <a:ea typeface="Arial"/>
              <a:cs typeface="Arial"/>
              <a:sym typeface="Arial"/>
            </a:endParaRPr>
          </a:p>
        </p:txBody>
      </p:sp>
      <p:sp>
        <p:nvSpPr>
          <p:cNvPr id="377" name="Google Shape;377;p21"/>
          <p:cNvSpPr txBox="1"/>
          <p:nvPr/>
        </p:nvSpPr>
        <p:spPr>
          <a:xfrm rot="-5400000">
            <a:off x="-1617075" y="3676749"/>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2.1 Γιατί οι Κοινωνικοί Επιχειρηματίες πρέπει να προσεγγίσουν τους ΣΒΑ;</a:t>
            </a:r>
            <a:endParaRPr b="0" i="0" sz="2200" u="none" cap="none" strike="noStrike">
              <a:solidFill>
                <a:srgbClr val="0F9249"/>
              </a:solidFill>
              <a:latin typeface="Arial"/>
              <a:ea typeface="Arial"/>
              <a:cs typeface="Arial"/>
              <a:sym typeface="Arial"/>
            </a:endParaRPr>
          </a:p>
        </p:txBody>
      </p:sp>
      <p:sp>
        <p:nvSpPr>
          <p:cNvPr id="378" name="Google Shape;378;p21"/>
          <p:cNvSpPr txBox="1"/>
          <p:nvPr/>
        </p:nvSpPr>
        <p:spPr>
          <a:xfrm>
            <a:off x="2271825" y="2646450"/>
            <a:ext cx="13958700" cy="502291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Μεγάλοι </a:t>
            </a:r>
            <a:r>
              <a:rPr b="0" i="0" lang="en-US" sz="2400" u="none" cap="none" strike="noStrike">
                <a:solidFill>
                  <a:srgbClr val="FF0000"/>
                </a:solidFill>
                <a:latin typeface="Arial"/>
                <a:ea typeface="Arial"/>
                <a:cs typeface="Arial"/>
                <a:sym typeface="Arial"/>
              </a:rPr>
              <a:t>Παγκόσμιοι Στόχοι </a:t>
            </a:r>
            <a:r>
              <a:rPr b="0" i="0" lang="en-US" sz="2400" u="none" cap="none" strike="noStrike">
                <a:solidFill>
                  <a:schemeClr val="dk1"/>
                </a:solidFill>
                <a:latin typeface="Arial"/>
                <a:ea typeface="Arial"/>
                <a:cs typeface="Arial"/>
                <a:sym typeface="Arial"/>
              </a:rPr>
              <a:t>- Μεγάλη </a:t>
            </a:r>
            <a:r>
              <a:rPr b="0" i="0" lang="en-US" sz="2400" u="none" cap="none" strike="noStrike">
                <a:solidFill>
                  <a:srgbClr val="00B050"/>
                </a:solidFill>
                <a:latin typeface="Arial"/>
                <a:ea typeface="Arial"/>
                <a:cs typeface="Arial"/>
                <a:sym typeface="Arial"/>
              </a:rPr>
              <a:t>Ευκαιρία</a:t>
            </a:r>
            <a:r>
              <a:rPr b="0" i="0" lang="en-US" sz="2400" u="none" cap="none" strike="noStrike">
                <a:solidFill>
                  <a:schemeClr val="dk1"/>
                </a:solidFill>
                <a:latin typeface="Arial"/>
                <a:ea typeface="Arial"/>
                <a:cs typeface="Arial"/>
                <a:sym typeface="Arial"/>
              </a:rPr>
              <a:t> για τις ιδέες και τη δημιουργική ενέργεια των νέων</a:t>
            </a:r>
            <a:endParaRPr b="0" i="0" sz="2400" u="none" cap="none" strike="noStrike">
              <a:solidFill>
                <a:schemeClr val="dk1"/>
              </a:solidFill>
              <a:latin typeface="Arial"/>
              <a:ea typeface="Arial"/>
              <a:cs typeface="Arial"/>
              <a:sym typeface="Arial"/>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Arial"/>
                <a:ea typeface="Arial"/>
                <a:cs typeface="Arial"/>
                <a:sym typeface="Arial"/>
              </a:rPr>
              <a:t>Οι ΣΒΑ δεν παρουσιάζουν απλώς ένα σύνολο προκλήσεων, αλλά, το πιο σημαντικό, </a:t>
            </a:r>
            <a:r>
              <a:rPr b="1" i="0" lang="en-US" sz="2400" u="none" cap="none" strike="noStrike">
                <a:solidFill>
                  <a:schemeClr val="dk1"/>
                </a:solidFill>
                <a:latin typeface="Arial"/>
                <a:ea typeface="Arial"/>
                <a:cs typeface="Arial"/>
                <a:sym typeface="Arial"/>
              </a:rPr>
              <a:t>πλήθος ευκαιριών </a:t>
            </a:r>
            <a:r>
              <a:rPr b="0" i="0" lang="en-US" sz="2400" u="none" cap="none" strike="noStrike">
                <a:solidFill>
                  <a:schemeClr val="dk1"/>
                </a:solidFill>
                <a:latin typeface="Arial"/>
                <a:ea typeface="Arial"/>
                <a:cs typeface="Arial"/>
                <a:sym typeface="Arial"/>
              </a:rPr>
              <a:t>για καινοτομία, ανάπτυξη και κοινωνική βελτίωση. </a:t>
            </a:r>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Arial"/>
                <a:ea typeface="Arial"/>
                <a:cs typeface="Arial"/>
                <a:sym typeface="Arial"/>
              </a:rPr>
              <a:t>Η ευθυγράμμιση της επιχείρησής σας με τους ΣΒΑ δεν είναι απλώς μια τάση. Είναι μια </a:t>
            </a:r>
            <a:r>
              <a:rPr b="1" i="0" lang="en-US" sz="2400" u="none" cap="none" strike="noStrike">
                <a:solidFill>
                  <a:schemeClr val="dk1"/>
                </a:solidFill>
                <a:latin typeface="Arial"/>
                <a:ea typeface="Arial"/>
                <a:cs typeface="Arial"/>
                <a:sym typeface="Arial"/>
              </a:rPr>
              <a:t>στρατηγική απόφαση</a:t>
            </a:r>
            <a:r>
              <a:rPr b="0" i="0" lang="en-US" sz="2400" u="none" cap="none" strike="noStrike">
                <a:solidFill>
                  <a:schemeClr val="dk1"/>
                </a:solidFill>
                <a:latin typeface="Arial"/>
                <a:ea typeface="Arial"/>
                <a:cs typeface="Arial"/>
                <a:sym typeface="Arial"/>
              </a:rPr>
              <a:t> που μπορεί να επιφέρει θετικούς μετασχηματισμούς τόσο για την επιχείρησή σας όσο και για τις κοινότητες που εξυπηρετείτε. </a:t>
            </a:r>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Arial"/>
                <a:ea typeface="Arial"/>
                <a:cs typeface="Arial"/>
                <a:sym typeface="Arial"/>
              </a:rPr>
              <a:t>Κατανοώντας τη διασυνδεδεμένη φύση των παγκόσμιων προκλήσεων και συμμετέχοντας ενεργά σε λύσεις, μπορείτε να συμβάλετε στην </a:t>
            </a:r>
            <a:r>
              <a:rPr b="1" i="0" lang="en-US" sz="2400" u="none" cap="none" strike="noStrike">
                <a:solidFill>
                  <a:schemeClr val="dk1"/>
                </a:solidFill>
                <a:latin typeface="Arial"/>
                <a:ea typeface="Arial"/>
                <a:cs typeface="Arial"/>
                <a:sym typeface="Arial"/>
              </a:rPr>
              <a:t>οικοδόμηση ενός πιο βιώσιμου και δίκαιου κόσμου</a:t>
            </a:r>
            <a:r>
              <a:rPr b="0" i="0" lang="en-US" sz="2400" u="none" cap="none" strike="noStrike">
                <a:solidFill>
                  <a:schemeClr val="dk1"/>
                </a:solidFill>
                <a:latin typeface="Arial"/>
                <a:ea typeface="Arial"/>
                <a:cs typeface="Arial"/>
                <a:sym typeface="Arial"/>
              </a:rPr>
              <a:t>.</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3">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22"/>
          <p:cNvSpPr/>
          <p:nvPr/>
        </p:nvSpPr>
        <p:spPr>
          <a:xfrm>
            <a:off x="-1573456" y="7451288"/>
            <a:ext cx="4327228" cy="4114800"/>
          </a:xfrm>
          <a:custGeom>
            <a:rect b="b" l="l" r="r" t="t"/>
            <a:pathLst>
              <a:path extrusionOk="0" h="4114800" w="4327228">
                <a:moveTo>
                  <a:pt x="0" y="0"/>
                </a:moveTo>
                <a:lnTo>
                  <a:pt x="4327228" y="0"/>
                </a:lnTo>
                <a:lnTo>
                  <a:pt x="4327228"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22"/>
          <p:cNvSpPr/>
          <p:nvPr/>
        </p:nvSpPr>
        <p:spPr>
          <a:xfrm>
            <a:off x="16125846" y="-1892372"/>
            <a:ext cx="3975926" cy="4114800"/>
          </a:xfrm>
          <a:custGeom>
            <a:rect b="b" l="l" r="r" t="t"/>
            <a:pathLst>
              <a:path extrusionOk="0" h="4114800" w="3975926">
                <a:moveTo>
                  <a:pt x="0" y="0"/>
                </a:moveTo>
                <a:lnTo>
                  <a:pt x="3975925" y="0"/>
                </a:lnTo>
                <a:lnTo>
                  <a:pt x="3975925"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22"/>
          <p:cNvSpPr/>
          <p:nvPr/>
        </p:nvSpPr>
        <p:spPr>
          <a:xfrm>
            <a:off x="15363276" y="7997954"/>
            <a:ext cx="3995097" cy="4114800"/>
          </a:xfrm>
          <a:custGeom>
            <a:rect b="b" l="l" r="r" t="t"/>
            <a:pathLst>
              <a:path extrusionOk="0" h="4114800" w="3995097">
                <a:moveTo>
                  <a:pt x="0" y="0"/>
                </a:moveTo>
                <a:lnTo>
                  <a:pt x="3995096" y="0"/>
                </a:lnTo>
                <a:lnTo>
                  <a:pt x="3995096"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22"/>
          <p:cNvSpPr txBox="1"/>
          <p:nvPr/>
        </p:nvSpPr>
        <p:spPr>
          <a:xfrm>
            <a:off x="2384250" y="2748250"/>
            <a:ext cx="5157900" cy="470898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0F9249"/>
                </a:solidFill>
                <a:latin typeface="Arial"/>
                <a:ea typeface="Arial"/>
                <a:cs typeface="Arial"/>
                <a:sym typeface="Arial"/>
              </a:rPr>
              <a:t>Σκόπιμος αντίκτυπος: </a:t>
            </a:r>
            <a:r>
              <a:rPr b="0" i="0" lang="en-US" sz="2000" u="none" cap="none" strike="noStrike">
                <a:solidFill>
                  <a:schemeClr val="dk1"/>
                </a:solidFill>
                <a:latin typeface="Arial"/>
                <a:ea typeface="Arial"/>
                <a:cs typeface="Arial"/>
                <a:sym typeface="Arial"/>
              </a:rPr>
              <a:t>Οι ΣΒΑ παρέχουν έναν οδικό χάρτη για την αντιμετώπιση ορισμένων από τα πιο πιεστικά ζητήματα του κόσμου, από τη φτώχεια και την ανισότητα έως την κλιματική αλλαγή. Ευθυγραμμίζοντας την επιχείρησή σας με συγκεκριμένους ΣΒΑ, συμβάλλετε σε μια συλλογική παγκόσμια προσπάθεια για τη δημιουργία θετικών αλλαγών και τη βελτίωση της ζωής</a:t>
            </a:r>
            <a:r>
              <a:rPr b="0" i="0" lang="en-US" sz="2000" u="none" cap="none" strike="noStrike">
                <a:solidFill>
                  <a:schemeClr val="dk1"/>
                </a:solidFill>
                <a:latin typeface="Playfair Display"/>
                <a:ea typeface="Playfair Display"/>
                <a:cs typeface="Playfair Display"/>
                <a:sym typeface="Playfair Display"/>
              </a:rPr>
              <a:t>.</a:t>
            </a:r>
            <a:endParaRPr b="0" i="0" sz="2000" u="none" cap="none" strike="noStrike">
              <a:solidFill>
                <a:schemeClr val="dk1"/>
              </a:solidFill>
              <a:latin typeface="Playfair Display"/>
              <a:ea typeface="Playfair Display"/>
              <a:cs typeface="Playfair Display"/>
              <a:sym typeface="Playfair Display"/>
            </a:endParaRPr>
          </a:p>
        </p:txBody>
      </p:sp>
      <p:sp>
        <p:nvSpPr>
          <p:cNvPr id="388" name="Google Shape;388;p22"/>
          <p:cNvSpPr txBox="1"/>
          <p:nvPr/>
        </p:nvSpPr>
        <p:spPr>
          <a:xfrm rot="-5400000">
            <a:off x="-1848750" y="4037149"/>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2.1 Γιατί οι Κοινωνικοί Επιχειρηματίες πρέπει να προσεγγίσουν τους ΣΒΑ;</a:t>
            </a:r>
            <a:endParaRPr/>
          </a:p>
        </p:txBody>
      </p:sp>
      <p:sp>
        <p:nvSpPr>
          <p:cNvPr id="389" name="Google Shape;389;p22"/>
          <p:cNvSpPr txBox="1"/>
          <p:nvPr/>
        </p:nvSpPr>
        <p:spPr>
          <a:xfrm>
            <a:off x="8712900" y="2632925"/>
            <a:ext cx="5933400" cy="366254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BF1435"/>
                </a:solidFill>
                <a:latin typeface="Arial"/>
                <a:ea typeface="Arial"/>
                <a:cs typeface="Arial"/>
                <a:sym typeface="Arial"/>
              </a:rPr>
              <a:t>Ευκαιρίες αγοράς: </a:t>
            </a:r>
            <a:r>
              <a:rPr b="0" i="0" lang="en-US" sz="2000" u="none" cap="none" strike="noStrike">
                <a:solidFill>
                  <a:schemeClr val="dk1"/>
                </a:solidFill>
                <a:latin typeface="Arial"/>
                <a:ea typeface="Arial"/>
                <a:cs typeface="Arial"/>
                <a:sym typeface="Arial"/>
              </a:rPr>
              <a:t>Οι καταναλωτές αναζητούν όλο και περισσότερο προϊόντα και υπηρεσίες που ευθυγραμμίζονται με τις αξίες τους, συμπεριλαμβανομένης της βιωσιμότητας και της κοινωνικής ευθύνης. Η ευθυγράμμιση με τους ΣΒΑ όχι μόνο προσελκύει μια κοινωνικά συνειδητοποιημένη</a:t>
            </a:r>
            <a:endParaRPr b="0" i="0" sz="2000" u="none" cap="none" strike="noStrike">
              <a:solidFill>
                <a:schemeClr val="dk1"/>
              </a:solidFill>
              <a:latin typeface="Arial"/>
              <a:ea typeface="Arial"/>
              <a:cs typeface="Arial"/>
              <a:sym typeface="Arial"/>
            </a:endParaRPr>
          </a:p>
        </p:txBody>
      </p:sp>
      <p:sp>
        <p:nvSpPr>
          <p:cNvPr id="390" name="Google Shape;390;p22"/>
          <p:cNvSpPr txBox="1"/>
          <p:nvPr/>
        </p:nvSpPr>
        <p:spPr>
          <a:xfrm>
            <a:off x="2336700" y="1413950"/>
            <a:ext cx="12750300" cy="125572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Να γιατί θα πρέπει να εξετάσετε το ενδεχόμενο να ενσωματώσετε τους ΣΒΑ στην επιχειρηματική σας προσπάθεια:</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23"/>
          <p:cNvSpPr/>
          <p:nvPr/>
        </p:nvSpPr>
        <p:spPr>
          <a:xfrm>
            <a:off x="-895563" y="7816154"/>
            <a:ext cx="4278147" cy="4114800"/>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23"/>
          <p:cNvSpPr txBox="1"/>
          <p:nvPr/>
        </p:nvSpPr>
        <p:spPr>
          <a:xfrm>
            <a:off x="2599625" y="5488500"/>
            <a:ext cx="13432200" cy="313932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Εν συντομία, απαντώντας στο </a:t>
            </a:r>
            <a:r>
              <a:rPr b="0" i="0" lang="en-US" sz="2400" u="none" cap="none" strike="noStrike">
                <a:solidFill>
                  <a:srgbClr val="00B050"/>
                </a:solidFill>
                <a:latin typeface="Arial"/>
                <a:ea typeface="Arial"/>
                <a:cs typeface="Arial"/>
                <a:sym typeface="Arial"/>
              </a:rPr>
              <a:t>«Γιατί»:</a:t>
            </a:r>
            <a:endParaRPr/>
          </a:p>
          <a:p>
            <a:pPr indent="-342900" lvl="0" marL="342900" marR="0" rtl="0" algn="l">
              <a:lnSpc>
                <a:spcPct val="170031"/>
              </a:lnSpc>
              <a:spcBef>
                <a:spcPts val="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να είστε </a:t>
            </a:r>
            <a:r>
              <a:rPr b="1" i="0" lang="en-US" sz="2400" u="none" cap="none" strike="noStrike">
                <a:solidFill>
                  <a:schemeClr val="dk1"/>
                </a:solidFill>
                <a:latin typeface="Arial"/>
                <a:ea typeface="Arial"/>
                <a:cs typeface="Arial"/>
                <a:sym typeface="Arial"/>
              </a:rPr>
              <a:t>καλύτερα προετοιμασμένοι </a:t>
            </a:r>
            <a:r>
              <a:rPr b="0" i="0" lang="en-US" sz="2400" u="none" cap="none" strike="noStrike">
                <a:solidFill>
                  <a:schemeClr val="dk1"/>
                </a:solidFill>
                <a:latin typeface="Arial"/>
                <a:ea typeface="Arial"/>
                <a:cs typeface="Arial"/>
                <a:sym typeface="Arial"/>
              </a:rPr>
              <a:t>για να βρείτε δουλειά ή να εξετάσετε την </a:t>
            </a:r>
            <a:r>
              <a:rPr b="1" i="0" lang="en-US" sz="2400" u="none" cap="none" strike="noStrike">
                <a:solidFill>
                  <a:schemeClr val="dk1"/>
                </a:solidFill>
                <a:latin typeface="Arial"/>
                <a:ea typeface="Arial"/>
                <a:cs typeface="Arial"/>
                <a:sym typeface="Arial"/>
              </a:rPr>
              <a:t>αυτό                   απασχόληση ως επιλογή για το μέλλον</a:t>
            </a:r>
            <a:endParaRPr/>
          </a:p>
          <a:p>
            <a:pPr indent="-342900" lvl="0" marL="342900" marR="0" rtl="0" algn="l">
              <a:lnSpc>
                <a:spcPct val="170031"/>
              </a:lnSpc>
              <a:spcBef>
                <a:spcPts val="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γιατί μπορείτε να συνδυάσετε </a:t>
            </a:r>
            <a:r>
              <a:rPr b="1" i="0" lang="en-US" sz="2400" u="none" cap="none" strike="noStrike">
                <a:solidFill>
                  <a:schemeClr val="dk1"/>
                </a:solidFill>
                <a:latin typeface="Arial"/>
                <a:ea typeface="Arial"/>
                <a:cs typeface="Arial"/>
                <a:sym typeface="Arial"/>
              </a:rPr>
              <a:t>παγκόσμιους στόχους </a:t>
            </a:r>
            <a:r>
              <a:rPr b="0" i="0" lang="en-US" sz="2400" u="none" cap="none" strike="noStrike">
                <a:solidFill>
                  <a:schemeClr val="dk1"/>
                </a:solidFill>
                <a:latin typeface="Arial"/>
                <a:ea typeface="Arial"/>
                <a:cs typeface="Arial"/>
                <a:sym typeface="Arial"/>
              </a:rPr>
              <a:t>με την κοινότητά σας και τα </a:t>
            </a:r>
            <a:r>
              <a:rPr b="1" i="0" lang="en-US" sz="2400" u="none" cap="none" strike="noStrike">
                <a:solidFill>
                  <a:schemeClr val="dk1"/>
                </a:solidFill>
                <a:latin typeface="Arial"/>
                <a:ea typeface="Arial"/>
                <a:cs typeface="Arial"/>
                <a:sym typeface="Arial"/>
              </a:rPr>
              <a:t>προσωπικά σας οφέλη</a:t>
            </a:r>
            <a:endParaRPr b="1" i="0" sz="2400" u="none" cap="none" strike="noStrike">
              <a:solidFill>
                <a:schemeClr val="dk1"/>
              </a:solidFill>
              <a:latin typeface="Arial"/>
              <a:ea typeface="Arial"/>
              <a:cs typeface="Arial"/>
              <a:sym typeface="Arial"/>
            </a:endParaRPr>
          </a:p>
        </p:txBody>
      </p:sp>
      <p:sp>
        <p:nvSpPr>
          <p:cNvPr id="400" name="Google Shape;400;p23"/>
          <p:cNvSpPr txBox="1"/>
          <p:nvPr/>
        </p:nvSpPr>
        <p:spPr>
          <a:xfrm rot="-5400000">
            <a:off x="-1848750" y="4037149"/>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2.1 Γιατί οι Κοινωνικοί Επιχειρηματίες πρέπει να προσεγγίσουν τους ΣΒΑ;</a:t>
            </a:r>
            <a:endParaRPr/>
          </a:p>
        </p:txBody>
      </p:sp>
      <p:sp>
        <p:nvSpPr>
          <p:cNvPr id="401" name="Google Shape;401;p23"/>
          <p:cNvSpPr txBox="1"/>
          <p:nvPr/>
        </p:nvSpPr>
        <p:spPr>
          <a:xfrm>
            <a:off x="2599625" y="1188700"/>
            <a:ext cx="5875200" cy="418576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0B7687"/>
                </a:solidFill>
                <a:latin typeface="Arial"/>
                <a:ea typeface="Arial"/>
                <a:cs typeface="Arial"/>
                <a:sym typeface="Arial"/>
              </a:rPr>
              <a:t>Συνεταιρισμός και συνεργασίες: </a:t>
            </a:r>
            <a:r>
              <a:rPr b="0" i="0" lang="en-US" sz="2000" u="none" cap="none" strike="noStrike">
                <a:solidFill>
                  <a:schemeClr val="dk1"/>
                </a:solidFill>
                <a:latin typeface="Arial"/>
                <a:ea typeface="Arial"/>
                <a:cs typeface="Arial"/>
                <a:sym typeface="Arial"/>
              </a:rPr>
              <a:t>Η ευθυγράμμιση με τους ΣΒΑ μπορεί να διευκολύνει τις συνεργασίες με οργανισμούς που μοιάζουν με το ίδιο πνεύμα, τόσο σε τοπικό όσο και σε παγκόσμιο επίπεδο. Οι συλλογικές προσπάθειες ενισχύουν τον αντίκτυπο και δημιουργούν ένα δίκτυο υποστήριξης, πόρων και τεχνογνωσίας που μπορεί να επιταχύνει την ανάπτυξη της επιχείρησής σας.</a:t>
            </a:r>
            <a:endParaRPr b="0" i="0" sz="2000" u="none" cap="none" strike="noStrike">
              <a:solidFill>
                <a:schemeClr val="dk1"/>
              </a:solidFill>
              <a:latin typeface="Arial"/>
              <a:ea typeface="Arial"/>
              <a:cs typeface="Arial"/>
              <a:sym typeface="Arial"/>
            </a:endParaRPr>
          </a:p>
        </p:txBody>
      </p:sp>
      <p:sp>
        <p:nvSpPr>
          <p:cNvPr id="402" name="Google Shape;402;p23"/>
          <p:cNvSpPr txBox="1"/>
          <p:nvPr/>
        </p:nvSpPr>
        <p:spPr>
          <a:xfrm>
            <a:off x="9470000" y="1188700"/>
            <a:ext cx="5875200" cy="366254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FF9900"/>
                </a:solidFill>
                <a:latin typeface="Arial"/>
                <a:ea typeface="Arial"/>
                <a:cs typeface="Arial"/>
                <a:sym typeface="Arial"/>
              </a:rPr>
              <a:t>Καινοτομία και προσαρμοστικότητα</a:t>
            </a:r>
            <a:r>
              <a:rPr b="0" i="0" lang="en-US" sz="2000" u="none" cap="none" strike="noStrike">
                <a:solidFill>
                  <a:schemeClr val="dk1"/>
                </a:solidFill>
                <a:latin typeface="Arial"/>
                <a:ea typeface="Arial"/>
                <a:cs typeface="Arial"/>
                <a:sym typeface="Arial"/>
              </a:rPr>
              <a:t>: Οι ΣΒΑ ενθαρρύνουν την καινοτόμο σκέψη και την επίλυση προβλημάτων. Αντιμετωπίζοντας αυτές τις παγκόσμιες προκλήσεις, καλλιεργείτε μια κουλτούρα καινοτομίας στην επιχείρησή σας, ενισχύοντας την προσαρμοστικότητα και την ανθεκτικότητα στις μεταβαλλόμενες συνθήκες.</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2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2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2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2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2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24"/>
          <p:cNvSpPr txBox="1"/>
          <p:nvPr/>
        </p:nvSpPr>
        <p:spPr>
          <a:xfrm>
            <a:off x="3355625" y="1315125"/>
            <a:ext cx="9576600" cy="12926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BF1435"/>
                </a:solidFill>
                <a:latin typeface="Playfair Display"/>
                <a:ea typeface="Playfair Display"/>
                <a:cs typeface="Playfair Display"/>
                <a:sym typeface="Playfair Display"/>
              </a:rPr>
              <a:t>2.2  </a:t>
            </a:r>
            <a:r>
              <a:rPr b="1" i="0" lang="en-US" sz="3000" u="none" cap="none" strike="noStrike">
                <a:solidFill>
                  <a:schemeClr val="dk1"/>
                </a:solidFill>
                <a:latin typeface="Playfair Display"/>
                <a:ea typeface="Playfair Display"/>
                <a:cs typeface="Playfair Display"/>
                <a:sym typeface="Playfair Display"/>
              </a:rPr>
              <a:t>Πώς πρέπει να προσεγγίζουν οι κοινωνικοί επιχειρηματίες τους ΣΒΑ;</a:t>
            </a:r>
            <a:endParaRPr b="0" i="0" sz="3000" u="none" cap="none" strike="noStrike">
              <a:solidFill>
                <a:schemeClr val="dk1"/>
              </a:solidFill>
              <a:latin typeface="Arial"/>
              <a:ea typeface="Arial"/>
              <a:cs typeface="Arial"/>
              <a:sym typeface="Arial"/>
            </a:endParaRPr>
          </a:p>
        </p:txBody>
      </p:sp>
      <p:sp>
        <p:nvSpPr>
          <p:cNvPr id="414" name="Google Shape;414;p24"/>
          <p:cNvSpPr txBox="1"/>
          <p:nvPr/>
        </p:nvSpPr>
        <p:spPr>
          <a:xfrm rot="-5400000">
            <a:off x="-1874500" y="4500524"/>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2.2 Πώς πρέπει να προσεγγίζουν οι κοινωνικοί επιχειρηματίες τους ΣΒΑ;</a:t>
            </a:r>
            <a:endParaRPr b="0" i="0" sz="2200" u="none" cap="none" strike="noStrike">
              <a:solidFill>
                <a:srgbClr val="0F9249"/>
              </a:solidFill>
              <a:latin typeface="Arial"/>
              <a:ea typeface="Arial"/>
              <a:cs typeface="Arial"/>
              <a:sym typeface="Arial"/>
            </a:endParaRPr>
          </a:p>
        </p:txBody>
      </p:sp>
      <p:sp>
        <p:nvSpPr>
          <p:cNvPr id="415" name="Google Shape;415;p24"/>
          <p:cNvSpPr txBox="1"/>
          <p:nvPr/>
        </p:nvSpPr>
        <p:spPr>
          <a:xfrm>
            <a:off x="2960525" y="4114800"/>
            <a:ext cx="11853000" cy="2825389"/>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3600"/>
              <a:buFont typeface="Arial"/>
              <a:buNone/>
            </a:pPr>
            <a:r>
              <a:rPr b="1" i="0" lang="en-US" sz="3600" u="none" cap="none" strike="noStrike">
                <a:solidFill>
                  <a:srgbClr val="0F9249"/>
                </a:solidFill>
                <a:latin typeface="Arial"/>
                <a:ea typeface="Arial"/>
                <a:cs typeface="Arial"/>
                <a:sym typeface="Arial"/>
              </a:rPr>
              <a:t>Συλλογισμός : </a:t>
            </a:r>
            <a:endParaRPr b="1" i="0" sz="3600" u="none" cap="none" strike="noStrike">
              <a:solidFill>
                <a:srgbClr val="0F9249"/>
              </a:solidFill>
              <a:latin typeface="Arial"/>
              <a:ea typeface="Arial"/>
              <a:cs typeface="Arial"/>
              <a:sym typeface="Arial"/>
            </a:endParaRPr>
          </a:p>
          <a:p>
            <a:pPr indent="0" lvl="0" marL="0" marR="0" rtl="0" algn="l">
              <a:lnSpc>
                <a:spcPct val="170031"/>
              </a:lnSpc>
              <a:spcBef>
                <a:spcPts val="0"/>
              </a:spcBef>
              <a:spcAft>
                <a:spcPts val="0"/>
              </a:spcAft>
              <a:buNone/>
            </a:pPr>
            <a:r>
              <a:rPr b="1" i="1" lang="en-US" sz="3600" u="none" cap="none" strike="noStrike">
                <a:solidFill>
                  <a:schemeClr val="dk1"/>
                </a:solidFill>
                <a:latin typeface="Arial"/>
                <a:ea typeface="Arial"/>
                <a:cs typeface="Arial"/>
                <a:sym typeface="Arial"/>
              </a:rPr>
              <a:t>Αν είχα τη δύναμη, ποιο παγκόσμιο πρόβλημα θα έλυνα και πώς θα βοηθούσε εμένα και τους άλλους;</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2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25"/>
          <p:cNvSpPr/>
          <p:nvPr/>
        </p:nvSpPr>
        <p:spPr>
          <a:xfrm>
            <a:off x="0" y="-111125"/>
            <a:ext cx="2697216" cy="4114800"/>
          </a:xfrm>
          <a:custGeom>
            <a:rect b="b" l="l" r="r" t="t"/>
            <a:pathLst>
              <a:path extrusionOk="0" h="4114800" w="2697216">
                <a:moveTo>
                  <a:pt x="0" y="0"/>
                </a:moveTo>
                <a:lnTo>
                  <a:pt x="2697216" y="0"/>
                </a:lnTo>
                <a:lnTo>
                  <a:pt x="2697216"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25"/>
          <p:cNvSpPr txBox="1"/>
          <p:nvPr/>
        </p:nvSpPr>
        <p:spPr>
          <a:xfrm>
            <a:off x="3449175" y="1357700"/>
            <a:ext cx="13241400" cy="1883593"/>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rgbClr val="000000"/>
                </a:solidFill>
                <a:latin typeface="Arial"/>
                <a:ea typeface="Arial"/>
                <a:cs typeface="Arial"/>
                <a:sym typeface="Arial"/>
              </a:rPr>
              <a:t>Η ευθυγράμμιση με τους ΣΒΑ παρέχει ένα ισχυρό πλαίσιο για τους κοινωνικούς επιχειρηματίες για να διοχετεύουν το πάθος και τις προσπάθειές τους προς την επίτευξη </a:t>
            </a:r>
            <a:r>
              <a:rPr b="1" i="0" lang="en-US" sz="2400" u="none" cap="none" strike="noStrike">
                <a:solidFill>
                  <a:srgbClr val="000000"/>
                </a:solidFill>
                <a:latin typeface="Arial"/>
                <a:ea typeface="Arial"/>
                <a:cs typeface="Arial"/>
                <a:sym typeface="Arial"/>
              </a:rPr>
              <a:t>ουσιαστικών και αποτελεσματικών αποτελεσμάτων.</a:t>
            </a:r>
            <a:endParaRPr b="1" i="0" sz="2400" u="none" cap="none" strike="noStrike">
              <a:solidFill>
                <a:srgbClr val="000000"/>
              </a:solidFill>
              <a:latin typeface="Arial"/>
              <a:ea typeface="Arial"/>
              <a:cs typeface="Arial"/>
              <a:sym typeface="Arial"/>
            </a:endParaRPr>
          </a:p>
        </p:txBody>
      </p:sp>
      <p:sp>
        <p:nvSpPr>
          <p:cNvPr id="426" name="Google Shape;426;p25"/>
          <p:cNvSpPr txBox="1"/>
          <p:nvPr/>
        </p:nvSpPr>
        <p:spPr>
          <a:xfrm rot="-5400000">
            <a:off x="-1797275" y="6122349"/>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2.2 Πώς πρέπει να προσεγγίζουν οι κοινωνικοί επιχειρηματίες τους ΣΒΑ;</a:t>
            </a:r>
            <a:endParaRPr/>
          </a:p>
        </p:txBody>
      </p:sp>
      <p:sp>
        <p:nvSpPr>
          <p:cNvPr id="427" name="Google Shape;427;p25"/>
          <p:cNvSpPr txBox="1"/>
          <p:nvPr/>
        </p:nvSpPr>
        <p:spPr>
          <a:xfrm>
            <a:off x="7097975" y="3459625"/>
            <a:ext cx="4530300" cy="5232202"/>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000000"/>
                </a:solidFill>
                <a:latin typeface="Arial"/>
                <a:ea typeface="Arial"/>
                <a:cs typeface="Arial"/>
                <a:sym typeface="Arial"/>
              </a:rPr>
              <a:t>Ενσωματώστε τους ΣΒΑ σε επιχειρηματικά μοντέλα: </a:t>
            </a:r>
            <a:r>
              <a:rPr b="0" i="0" lang="en-US" sz="2000" u="none" cap="none" strike="noStrike">
                <a:solidFill>
                  <a:srgbClr val="000000"/>
                </a:solidFill>
                <a:latin typeface="Arial"/>
                <a:ea typeface="Arial"/>
                <a:cs typeface="Arial"/>
                <a:sym typeface="Arial"/>
              </a:rPr>
              <a:t>Ενσωματώστε τις αρχές των ΣΒΑ στον πυρήνα του επιχειρηματικού σας μοντέλου. Προσδιορίστε ποιοι συγκεκριμένοι ΣΒΑ ευθυγραμμίζονται με την αποστολή σας και αναπτύξτε στρατηγικές για να τους ενσωματώσετε στα προϊόντα, τις υπηρεσίες και τις λειτουργίες σας</a:t>
            </a:r>
            <a:endParaRPr b="0" i="0" sz="2000" u="none" cap="none" strike="noStrike">
              <a:solidFill>
                <a:srgbClr val="000000"/>
              </a:solidFill>
              <a:latin typeface="Arial"/>
              <a:ea typeface="Arial"/>
              <a:cs typeface="Arial"/>
              <a:sym typeface="Arial"/>
            </a:endParaRPr>
          </a:p>
        </p:txBody>
      </p:sp>
      <p:sp>
        <p:nvSpPr>
          <p:cNvPr id="428" name="Google Shape;428;p25"/>
          <p:cNvSpPr txBox="1"/>
          <p:nvPr/>
        </p:nvSpPr>
        <p:spPr>
          <a:xfrm>
            <a:off x="12075425" y="3459625"/>
            <a:ext cx="4905900" cy="470898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000000"/>
                </a:solidFill>
                <a:latin typeface="Arial"/>
                <a:ea typeface="Arial"/>
                <a:cs typeface="Arial"/>
                <a:sym typeface="Arial"/>
              </a:rPr>
              <a:t>Μετρήστε και αναφέρετε τον αντίκτυπο: </a:t>
            </a:r>
            <a:r>
              <a:rPr b="0" i="0" lang="en-US" sz="2000" u="none" cap="none" strike="noStrike">
                <a:solidFill>
                  <a:srgbClr val="000000"/>
                </a:solidFill>
                <a:latin typeface="Arial"/>
                <a:ea typeface="Arial"/>
                <a:cs typeface="Arial"/>
                <a:sym typeface="Arial"/>
              </a:rPr>
              <a:t>Καθορίστε σαφείς μετρήσεις και δείκτες για να μετρήσετε τον αντίκτυπο των πρωτοβουλιών σας. Να παρακολουθείτε τακτικά και να αναφέρετε την πρόοδο προς τους στόχους που σχετίζονται με τους ΣΒΑ. Η διαφανής αναφορά ενισχύει τη λογοδοσία και δείχνει τα απτά αποτελέσματα των προσπαθειών σας.</a:t>
            </a:r>
            <a:endParaRPr b="0" i="0" sz="2000" u="none" cap="none" strike="noStrike">
              <a:solidFill>
                <a:srgbClr val="000000"/>
              </a:solidFill>
              <a:latin typeface="Arial"/>
              <a:ea typeface="Arial"/>
              <a:cs typeface="Arial"/>
              <a:sym typeface="Arial"/>
            </a:endParaRPr>
          </a:p>
        </p:txBody>
      </p:sp>
      <p:sp>
        <p:nvSpPr>
          <p:cNvPr id="429" name="Google Shape;429;p25"/>
          <p:cNvSpPr txBox="1"/>
          <p:nvPr/>
        </p:nvSpPr>
        <p:spPr>
          <a:xfrm>
            <a:off x="2809925" y="3429775"/>
            <a:ext cx="3840900" cy="5755422"/>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000000"/>
                </a:solidFill>
                <a:latin typeface="Arial"/>
                <a:ea typeface="Arial"/>
                <a:cs typeface="Arial"/>
                <a:sym typeface="Arial"/>
              </a:rPr>
              <a:t>Κατανοήστε τα τοπικά πλαίσια</a:t>
            </a:r>
            <a:r>
              <a:rPr b="0" i="0" lang="en-US" sz="2000" u="none" cap="none" strike="noStrike">
                <a:solidFill>
                  <a:srgbClr val="000000"/>
                </a:solidFill>
                <a:latin typeface="Arial"/>
                <a:ea typeface="Arial"/>
                <a:cs typeface="Arial"/>
                <a:sym typeface="Arial"/>
              </a:rPr>
              <a:t>: Προσαρμόστε τις πρωτοβουλίες στις συγκεκριμένες ανάγκες και τα πλαίσια των κοινοτήτων που σκοπεύετε να εξυπηρετήσετε. Η κατανόηση των τοπικών αποχρώσεων διασφαλίζει ότι οι λύσεις είναι πολιτισμικά ευαίσθητες και πιο πιθανό να γίνουν αποδεκτές από το στοχευμένο κοινό.</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2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26"/>
          <p:cNvSpPr/>
          <p:nvPr/>
        </p:nvSpPr>
        <p:spPr>
          <a:xfrm>
            <a:off x="14209741" y="6172200"/>
            <a:ext cx="4093452" cy="4114800"/>
          </a:xfrm>
          <a:custGeom>
            <a:rect b="b" l="l" r="r" t="t"/>
            <a:pathLst>
              <a:path extrusionOk="0" h="4114800" w="4093452">
                <a:moveTo>
                  <a:pt x="0" y="0"/>
                </a:moveTo>
                <a:lnTo>
                  <a:pt x="4093453" y="0"/>
                </a:lnTo>
                <a:lnTo>
                  <a:pt x="4093453"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26"/>
          <p:cNvSpPr/>
          <p:nvPr/>
        </p:nvSpPr>
        <p:spPr>
          <a:xfrm rot="2293080">
            <a:off x="-134672" y="7468354"/>
            <a:ext cx="3441469" cy="4114800"/>
          </a:xfrm>
          <a:custGeom>
            <a:rect b="b" l="l" r="r" t="t"/>
            <a:pathLst>
              <a:path extrusionOk="0" h="4114800" w="3441469">
                <a:moveTo>
                  <a:pt x="0" y="0"/>
                </a:moveTo>
                <a:lnTo>
                  <a:pt x="3441470" y="0"/>
                </a:lnTo>
                <a:lnTo>
                  <a:pt x="3441470"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26"/>
          <p:cNvSpPr txBox="1"/>
          <p:nvPr/>
        </p:nvSpPr>
        <p:spPr>
          <a:xfrm>
            <a:off x="6404950" y="758999"/>
            <a:ext cx="4530300" cy="5178149"/>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Δημιουργήστε συνεργασίες: </a:t>
            </a:r>
            <a:r>
              <a:rPr b="0" i="0" lang="en-US" sz="2199" u="none" cap="none" strike="noStrike">
                <a:solidFill>
                  <a:srgbClr val="000000"/>
                </a:solidFill>
                <a:latin typeface="Arial"/>
                <a:ea typeface="Arial"/>
                <a:cs typeface="Arial"/>
                <a:sym typeface="Arial"/>
              </a:rPr>
              <a:t>Προωθήστε συνεργασίες με οργανισμούς, τόσο εντός όσο και εκτός του τομέα σας, που μοιράζονται παρόμοιους στόχους. Η συνεργασία επιτρέπει τη συγκέντρωση πόρων, τεχνογνωσίας και δικτύων, οδηγώντας σε πιο σημαντικό και διαρκή αντίκτυπο.</a:t>
            </a:r>
            <a:endParaRPr b="0" i="0" sz="1400" u="none" cap="none" strike="noStrike">
              <a:solidFill>
                <a:srgbClr val="000000"/>
              </a:solidFill>
              <a:latin typeface="Arial"/>
              <a:ea typeface="Arial"/>
              <a:cs typeface="Arial"/>
              <a:sym typeface="Arial"/>
            </a:endParaRPr>
          </a:p>
        </p:txBody>
      </p:sp>
      <p:sp>
        <p:nvSpPr>
          <p:cNvPr id="439" name="Google Shape;439;p26"/>
          <p:cNvSpPr txBox="1"/>
          <p:nvPr/>
        </p:nvSpPr>
        <p:spPr>
          <a:xfrm>
            <a:off x="11534800" y="538659"/>
            <a:ext cx="4905900" cy="690419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Προωθήστε την καινοτομία: </a:t>
            </a:r>
            <a:r>
              <a:rPr b="0" i="0" lang="en-US" sz="2199" u="none" cap="none" strike="noStrike">
                <a:solidFill>
                  <a:srgbClr val="000000"/>
                </a:solidFill>
                <a:latin typeface="Arial"/>
                <a:ea typeface="Arial"/>
                <a:cs typeface="Arial"/>
                <a:sym typeface="Arial"/>
              </a:rPr>
              <a:t>Ενθαρρύνετε την καινοτομία στις προσεγγίσεις σας. Οι κοινωνικοί επιχειρηματίες είναι σε θέση να φέρουν νέες προοπτικές και δημιουργικές λύσεις για την αντιμετώπιση σύνθετων προκλήσεων που περιγράφονται στους ΣΒΑ. Αγκαλιάστε την καινοτομία ως μέσο για να βελτιώσετε την αποτελεσματικότητα και την επεκτασιμότητα των πρωτοβουλιών σας.</a:t>
            </a:r>
            <a:endParaRPr b="0" i="0" sz="1400" u="none" cap="none" strike="noStrike">
              <a:solidFill>
                <a:srgbClr val="000000"/>
              </a:solidFill>
              <a:latin typeface="Arial"/>
              <a:ea typeface="Arial"/>
              <a:cs typeface="Arial"/>
              <a:sym typeface="Arial"/>
            </a:endParaRPr>
          </a:p>
        </p:txBody>
      </p:sp>
      <p:sp>
        <p:nvSpPr>
          <p:cNvPr id="440" name="Google Shape;440;p26"/>
          <p:cNvSpPr txBox="1"/>
          <p:nvPr/>
        </p:nvSpPr>
        <p:spPr>
          <a:xfrm>
            <a:off x="2290351" y="538659"/>
            <a:ext cx="3840900" cy="863024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Συμμετοχή των ενδιαφερόμενων μερών: </a:t>
            </a:r>
            <a:r>
              <a:rPr b="0" i="0" lang="en-US" sz="2199" u="none" cap="none" strike="noStrike">
                <a:solidFill>
                  <a:srgbClr val="000000"/>
                </a:solidFill>
                <a:latin typeface="Arial"/>
                <a:ea typeface="Arial"/>
                <a:cs typeface="Arial"/>
                <a:sym typeface="Arial"/>
              </a:rPr>
              <a:t>Συμμετοχή βασικών ενδιαφερομένων, συμπεριλαμβανομένων των μελών της κοινότητας, των πελατών και των συνεργατών, στη διαδικασία λήψης αποφάσεων. Οι συνεργατικές προσεγγίσεις διασφαλίζουν ότι οι πρωτοβουλίες είναι πιο περιεκτικές, βιώσιμες και ευθυγραμμισμένες με τις πραγματικές ανάγκες της κοινότητας.</a:t>
            </a:r>
            <a:endParaRPr b="0" i="0" sz="1400" u="none" cap="none" strike="noStrike">
              <a:solidFill>
                <a:srgbClr val="000000"/>
              </a:solidFill>
              <a:latin typeface="Arial"/>
              <a:ea typeface="Arial"/>
              <a:cs typeface="Arial"/>
              <a:sym typeface="Arial"/>
            </a:endParaRPr>
          </a:p>
        </p:txBody>
      </p:sp>
      <p:sp>
        <p:nvSpPr>
          <p:cNvPr id="441" name="Google Shape;441;p26"/>
          <p:cNvSpPr txBox="1"/>
          <p:nvPr/>
        </p:nvSpPr>
        <p:spPr>
          <a:xfrm rot="-5400000">
            <a:off x="-1574250" y="4432536"/>
            <a:ext cx="5671200" cy="142192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2.2 Πώς πρέπει να προσεγγίζουν οι κοινωνικοί επιχειρηματίες τους ΣΒΑ;</a:t>
            </a:r>
            <a:endParaRPr/>
          </a:p>
          <a:p>
            <a:pPr indent="0" lvl="0" marL="0" marR="0" rtl="0" algn="ctr">
              <a:lnSpc>
                <a:spcPct val="140000"/>
              </a:lnSpc>
              <a:spcBef>
                <a:spcPts val="0"/>
              </a:spcBef>
              <a:spcAft>
                <a:spcPts val="0"/>
              </a:spcAft>
              <a:buClr>
                <a:srgbClr val="000000"/>
              </a:buClr>
              <a:buSzPts val="2200"/>
              <a:buFont typeface="Arial"/>
              <a:buNone/>
            </a:pPr>
            <a:r>
              <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2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2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2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2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2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27"/>
          <p:cNvSpPr txBox="1"/>
          <p:nvPr/>
        </p:nvSpPr>
        <p:spPr>
          <a:xfrm>
            <a:off x="2104750" y="242404"/>
            <a:ext cx="12801600" cy="6328848"/>
          </a:xfrm>
          <a:prstGeom prst="rect">
            <a:avLst/>
          </a:prstGeom>
          <a:noFill/>
          <a:ln>
            <a:noFill/>
          </a:ln>
        </p:spPr>
        <p:txBody>
          <a:bodyPr anchorCtr="0" anchor="t" bIns="0" lIns="0" spcFirstLastPara="1" rIns="0" wrap="square" tIns="0">
            <a:spAutoFit/>
          </a:bodyPr>
          <a:lstStyle/>
          <a:p>
            <a:pPr indent="0" lvl="0" marL="88964" marR="0" rtl="0" algn="l">
              <a:lnSpc>
                <a:spcPct val="170031"/>
              </a:lnSpc>
              <a:spcBef>
                <a:spcPts val="0"/>
              </a:spcBef>
              <a:spcAft>
                <a:spcPts val="0"/>
              </a:spcAft>
              <a:buNone/>
            </a:pPr>
            <a:r>
              <a:rPr b="0" i="0" lang="en-US" sz="2199" u="none" cap="none" strike="noStrike">
                <a:solidFill>
                  <a:srgbClr val="00B050"/>
                </a:solidFill>
                <a:latin typeface="Playfair Display"/>
                <a:ea typeface="Playfair Display"/>
                <a:cs typeface="Playfair Display"/>
                <a:sym typeface="Playfair Display"/>
              </a:rPr>
              <a:t>Εν ολίγοις</a:t>
            </a:r>
            <a:r>
              <a:rPr b="0" i="0" lang="en-US" sz="2199" u="none" cap="none" strike="noStrike">
                <a:solidFill>
                  <a:srgbClr val="000000"/>
                </a:solidFill>
                <a:latin typeface="Playfair Display"/>
                <a:ea typeface="Playfair Display"/>
                <a:cs typeface="Playfair Display"/>
                <a:sym typeface="Playfair Display"/>
              </a:rPr>
              <a:t>, απαντώντας στο </a:t>
            </a:r>
            <a:r>
              <a:rPr b="0" i="0" lang="en-US" sz="2199" u="none" cap="none" strike="noStrike">
                <a:solidFill>
                  <a:srgbClr val="00B050"/>
                </a:solidFill>
                <a:latin typeface="Playfair Display"/>
                <a:ea typeface="Playfair Display"/>
                <a:cs typeface="Playfair Display"/>
                <a:sym typeface="Playfair Display"/>
              </a:rPr>
              <a:t>«Πώς</a:t>
            </a:r>
            <a:r>
              <a:rPr b="0" i="0" lang="en-US" sz="2199" u="none" cap="none" strike="noStrike">
                <a:solidFill>
                  <a:srgbClr val="000000"/>
                </a:solidFill>
                <a:latin typeface="Playfair Display"/>
                <a:ea typeface="Playfair Display"/>
                <a:cs typeface="Playfair Display"/>
                <a:sym typeface="Playfair Display"/>
              </a:rPr>
              <a:t>»:</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Έχοντας υπόψη ότι οι προκλήσεις που αντιμετωπίζονται από τους ΣΒΑ </a:t>
            </a:r>
            <a:r>
              <a:rPr b="1" i="0" lang="en-US" sz="2199" u="none" cap="none" strike="noStrike">
                <a:solidFill>
                  <a:srgbClr val="000000"/>
                </a:solidFill>
                <a:latin typeface="Arial"/>
                <a:ea typeface="Arial"/>
                <a:cs typeface="Arial"/>
                <a:sym typeface="Arial"/>
              </a:rPr>
              <a:t>είναι ενσωματωμένες και πρέπει να επιδιώκονται συνδυαστικά </a:t>
            </a:r>
            <a:r>
              <a:rPr b="0" i="0" lang="en-US" sz="2199" u="none" cap="none" strike="noStrike">
                <a:solidFill>
                  <a:srgbClr val="000000"/>
                </a:solidFill>
                <a:latin typeface="Arial"/>
                <a:ea typeface="Arial"/>
                <a:cs typeface="Arial"/>
                <a:sym typeface="Arial"/>
              </a:rPr>
              <a:t>και όχι μία κάθε φορά. Ως αποτέλεσμα, οι ΣΒΑ δεν μπορούν να ταξινομηθούν κατά προτεραιότητα, όλοι είναι εξίσου σημαντικοί και λειτουργούν σε αρμονία με τους άλλους.</a:t>
            </a:r>
            <a:endParaRPr b="0" i="0" sz="2199" u="none" cap="none" strike="noStrike">
              <a:solidFill>
                <a:srgbClr val="000000"/>
              </a:solidFill>
              <a:latin typeface="Arial"/>
              <a:ea typeface="Arial"/>
              <a:cs typeface="Arial"/>
              <a:sym typeface="Arial"/>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Κάθε στόχος πρέπει να αναλύεται και να επιδιώκεται με πλήρη συνεκτίμηση των τριών διαστάσεων της αειφόρου ανάπτυξης: </a:t>
            </a:r>
            <a:r>
              <a:rPr b="1" i="0" lang="en-US" sz="2199" u="none" cap="none" strike="noStrike">
                <a:solidFill>
                  <a:srgbClr val="000000"/>
                </a:solidFill>
                <a:latin typeface="Arial"/>
                <a:ea typeface="Arial"/>
                <a:cs typeface="Arial"/>
                <a:sym typeface="Arial"/>
              </a:rPr>
              <a:t>οικονομική, κοινωνική και περιβαλλοντική</a:t>
            </a:r>
            <a:r>
              <a:rPr b="0" i="0" lang="en-US" sz="2199" u="none" cap="none" strike="noStrike">
                <a:solidFill>
                  <a:srgbClr val="000000"/>
                </a:solidFill>
                <a:latin typeface="Arial"/>
                <a:ea typeface="Arial"/>
                <a:cs typeface="Arial"/>
                <a:sym typeface="Arial"/>
              </a:rPr>
              <a:t>.</a:t>
            </a:r>
            <a:endParaRPr b="0" i="0" sz="2199" u="none" cap="none" strike="noStrike">
              <a:solidFill>
                <a:srgbClr val="000000"/>
              </a:solidFill>
              <a:latin typeface="Arial"/>
              <a:ea typeface="Arial"/>
              <a:cs typeface="Arial"/>
              <a:sym typeface="Arial"/>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Για κάθε έναν από τους 17 στόχους υπάρχουν </a:t>
            </a:r>
            <a:r>
              <a:rPr b="1" i="0" lang="en-US" sz="2199" u="none" cap="none" strike="noStrike">
                <a:solidFill>
                  <a:srgbClr val="000000"/>
                </a:solidFill>
                <a:latin typeface="Arial"/>
                <a:ea typeface="Arial"/>
                <a:cs typeface="Arial"/>
                <a:sym typeface="Arial"/>
              </a:rPr>
              <a:t>πολλές θετικές ενέργειες που μπορείτε να κάνετε </a:t>
            </a:r>
            <a:r>
              <a:rPr b="0" i="0" lang="en-US" sz="2199" u="none" cap="none" strike="noStrike">
                <a:solidFill>
                  <a:srgbClr val="000000"/>
                </a:solidFill>
                <a:latin typeface="Arial"/>
                <a:ea typeface="Arial"/>
                <a:cs typeface="Arial"/>
                <a:sym typeface="Arial"/>
              </a:rPr>
              <a:t>για να κάνετε μια πραγματική αλλαγή</a:t>
            </a:r>
            <a:endParaRPr b="0" i="0" sz="2199" u="none" cap="none" strike="noStrike">
              <a:solidFill>
                <a:srgbClr val="000000"/>
              </a:solidFill>
              <a:latin typeface="Arial"/>
              <a:ea typeface="Arial"/>
              <a:cs typeface="Arial"/>
              <a:sym typeface="Arial"/>
            </a:endParaRPr>
          </a:p>
          <a:p>
            <a:pPr indent="-368236" lvl="0" marL="457200" marR="0" rtl="0" algn="l">
              <a:lnSpc>
                <a:spcPct val="170031"/>
              </a:lnSpc>
              <a:spcBef>
                <a:spcPts val="0"/>
              </a:spcBef>
              <a:spcAft>
                <a:spcPts val="0"/>
              </a:spcAft>
              <a:buClr>
                <a:srgbClr val="000000"/>
              </a:buClr>
              <a:buSzPts val="2199"/>
              <a:buFont typeface="Playfair Display"/>
              <a:buChar char="➔"/>
            </a:pPr>
            <a:r>
              <a:rPr b="1" i="0" lang="en-US" sz="2199" u="none" cap="none" strike="noStrike">
                <a:solidFill>
                  <a:srgbClr val="000000"/>
                </a:solidFill>
                <a:latin typeface="Arial"/>
                <a:ea typeface="Arial"/>
                <a:cs typeface="Arial"/>
                <a:sym typeface="Arial"/>
              </a:rPr>
              <a:t>Προσδιορίστε τι </a:t>
            </a:r>
            <a:r>
              <a:rPr b="0" i="0" lang="en-US" sz="2199" u="none" cap="none" strike="noStrike">
                <a:solidFill>
                  <a:srgbClr val="000000"/>
                </a:solidFill>
                <a:latin typeface="Arial"/>
                <a:ea typeface="Arial"/>
                <a:cs typeface="Arial"/>
                <a:sym typeface="Arial"/>
              </a:rPr>
              <a:t>χρειάζεται και χαράξτε μακροπρόθεσμες οδούς για την επίτευξη βιώσιμης ανάπτυξης</a:t>
            </a:r>
            <a:endParaRPr b="0" i="0" sz="2199" u="none" cap="none" strike="noStrike">
              <a:solidFill>
                <a:srgbClr val="000000"/>
              </a:solidFill>
              <a:latin typeface="Arial"/>
              <a:ea typeface="Arial"/>
              <a:cs typeface="Arial"/>
              <a:sym typeface="Arial"/>
            </a:endParaRPr>
          </a:p>
        </p:txBody>
      </p:sp>
      <p:sp>
        <p:nvSpPr>
          <p:cNvPr id="453" name="Google Shape;453;p27"/>
          <p:cNvSpPr txBox="1"/>
          <p:nvPr/>
        </p:nvSpPr>
        <p:spPr>
          <a:xfrm rot="-5400000">
            <a:off x="-1574250" y="4669524"/>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Πώς πρέπει να προσεγγίζουν οι κοινωνικοί επιχειρηματίες τους ΣΒΑ;</a:t>
            </a:r>
            <a:endParaRPr/>
          </a:p>
        </p:txBody>
      </p:sp>
      <p:sp>
        <p:nvSpPr>
          <p:cNvPr id="454" name="Google Shape;454;p27"/>
          <p:cNvSpPr txBox="1"/>
          <p:nvPr/>
        </p:nvSpPr>
        <p:spPr>
          <a:xfrm>
            <a:off x="3489734" y="6801821"/>
            <a:ext cx="10573500" cy="172605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199" u="none" cap="none" strike="noStrike">
                <a:solidFill>
                  <a:schemeClr val="dk1"/>
                </a:solidFill>
                <a:latin typeface="Arial"/>
                <a:ea typeface="Arial"/>
                <a:cs typeface="Arial"/>
                <a:sym typeface="Arial"/>
              </a:rPr>
              <a:t>Συνοψίζοντας, η υιοθέτηση </a:t>
            </a:r>
            <a:r>
              <a:rPr b="1" i="0" lang="en-US" sz="2199" u="none" cap="none" strike="noStrike">
                <a:solidFill>
                  <a:schemeClr val="dk1"/>
                </a:solidFill>
                <a:latin typeface="Arial"/>
                <a:ea typeface="Arial"/>
                <a:cs typeface="Arial"/>
                <a:sym typeface="Arial"/>
              </a:rPr>
              <a:t>σχεδιασμού βάσει στόχων </a:t>
            </a:r>
            <a:r>
              <a:rPr b="0" i="0" lang="en-US" sz="2199" u="none" cap="none" strike="noStrike">
                <a:solidFill>
                  <a:schemeClr val="dk1"/>
                </a:solidFill>
                <a:latin typeface="Arial"/>
                <a:ea typeface="Arial"/>
                <a:cs typeface="Arial"/>
                <a:sym typeface="Arial"/>
              </a:rPr>
              <a:t>στο πλαίσιο των ΣΒΑ δίνει τη δυνατότητα σε άτομα και οργανισμούς, ιδιαίτερα κοινωνικούς επιχειρηματίες, να συνεισφέρουν ουσιαστικά σε έναν πιο βιώσιμο και δίκαιο κόσμο.</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3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30"/>
          <p:cNvSpPr/>
          <p:nvPr/>
        </p:nvSpPr>
        <p:spPr>
          <a:xfrm>
            <a:off x="-144767" y="-175240"/>
            <a:ext cx="4294383" cy="4114800"/>
          </a:xfrm>
          <a:custGeom>
            <a:rect b="b" l="l" r="r" t="t"/>
            <a:pathLst>
              <a:path extrusionOk="0" h="4114800" w="4294383">
                <a:moveTo>
                  <a:pt x="0" y="0"/>
                </a:moveTo>
                <a:lnTo>
                  <a:pt x="4294383" y="0"/>
                </a:lnTo>
                <a:lnTo>
                  <a:pt x="4294383"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30"/>
          <p:cNvSpPr/>
          <p:nvPr/>
        </p:nvSpPr>
        <p:spPr>
          <a:xfrm>
            <a:off x="16067003" y="8229600"/>
            <a:ext cx="3486358" cy="4114800"/>
          </a:xfrm>
          <a:custGeom>
            <a:rect b="b" l="l" r="r" t="t"/>
            <a:pathLst>
              <a:path extrusionOk="0" h="4114800" w="3486358">
                <a:moveTo>
                  <a:pt x="0" y="0"/>
                </a:moveTo>
                <a:lnTo>
                  <a:pt x="3486357" y="0"/>
                </a:lnTo>
                <a:lnTo>
                  <a:pt x="3486357"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30"/>
          <p:cNvSpPr txBox="1"/>
          <p:nvPr/>
        </p:nvSpPr>
        <p:spPr>
          <a:xfrm>
            <a:off x="7087136" y="1882160"/>
            <a:ext cx="17676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464" name="Google Shape;464;p30"/>
          <p:cNvSpPr txBox="1"/>
          <p:nvPr/>
        </p:nvSpPr>
        <p:spPr>
          <a:xfrm>
            <a:off x="9511269" y="2555726"/>
            <a:ext cx="7517400" cy="23694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000000"/>
                </a:solidFill>
                <a:latin typeface="Prata"/>
                <a:ea typeface="Prata"/>
                <a:cs typeface="Prata"/>
                <a:sym typeface="Prata"/>
              </a:rPr>
              <a:t>Φτάσατε στο τέλος της ενότητας 1!</a:t>
            </a:r>
            <a:endParaRPr b="0" i="0" sz="1400" u="none" cap="none" strike="noStrike">
              <a:solidFill>
                <a:srgbClr val="000000"/>
              </a:solidFill>
              <a:latin typeface="Arial"/>
              <a:ea typeface="Arial"/>
              <a:cs typeface="Arial"/>
              <a:sym typeface="Arial"/>
            </a:endParaRPr>
          </a:p>
        </p:txBody>
      </p:sp>
      <p:sp>
        <p:nvSpPr>
          <p:cNvPr id="465" name="Google Shape;465;p30"/>
          <p:cNvSpPr txBox="1"/>
          <p:nvPr/>
        </p:nvSpPr>
        <p:spPr>
          <a:xfrm>
            <a:off x="9751368" y="5086571"/>
            <a:ext cx="7629431" cy="538417"/>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000000"/>
                </a:solidFill>
                <a:latin typeface="Prata"/>
                <a:ea typeface="Prata"/>
                <a:cs typeface="Prata"/>
                <a:sym typeface="Prata"/>
              </a:rPr>
              <a:t>Τώρα είναι ώρα για αυτοαξιολόγηση και ασκήσεις.</a:t>
            </a:r>
            <a:endParaRPr b="0" i="0" sz="1400" u="none" cap="none" strike="noStrike">
              <a:solidFill>
                <a:srgbClr val="000000"/>
              </a:solidFill>
              <a:latin typeface="Arial"/>
              <a:ea typeface="Arial"/>
              <a:cs typeface="Arial"/>
              <a:sym typeface="Arial"/>
            </a:endParaRPr>
          </a:p>
        </p:txBody>
      </p:sp>
      <p:grpSp>
        <p:nvGrpSpPr>
          <p:cNvPr id="466" name="Google Shape;466;p30"/>
          <p:cNvGrpSpPr/>
          <p:nvPr/>
        </p:nvGrpSpPr>
        <p:grpSpPr>
          <a:xfrm>
            <a:off x="2304762" y="2763810"/>
            <a:ext cx="4368485" cy="5891134"/>
            <a:chOff x="0" y="0"/>
            <a:chExt cx="5824647" cy="7854846"/>
          </a:xfrm>
        </p:grpSpPr>
        <p:sp>
          <p:nvSpPr>
            <p:cNvPr id="467" name="Google Shape;467;p30"/>
            <p:cNvSpPr/>
            <p:nvPr/>
          </p:nvSpPr>
          <p:spPr>
            <a:xfrm>
              <a:off x="0" y="0"/>
              <a:ext cx="5344674" cy="7355562"/>
            </a:xfrm>
            <a:custGeom>
              <a:rect b="b" l="l" r="r" t="t"/>
              <a:pathLst>
                <a:path extrusionOk="0" h="7355562" w="5344674">
                  <a:moveTo>
                    <a:pt x="0" y="0"/>
                  </a:moveTo>
                  <a:lnTo>
                    <a:pt x="5344674" y="0"/>
                  </a:lnTo>
                  <a:lnTo>
                    <a:pt x="5344674" y="7355562"/>
                  </a:lnTo>
                  <a:lnTo>
                    <a:pt x="0" y="7355562"/>
                  </a:lnTo>
                  <a:lnTo>
                    <a:pt x="0" y="0"/>
                  </a:lnTo>
                  <a:close/>
                </a:path>
              </a:pathLst>
            </a:custGeom>
            <a:blipFill rotWithShape="1">
              <a:blip r:embed="rId7">
                <a:alphaModFix/>
              </a:blip>
              <a:stretch>
                <a:fillRect b="-13795" l="0" r="-99652" t="-31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30"/>
            <p:cNvSpPr/>
            <p:nvPr/>
          </p:nvSpPr>
          <p:spPr>
            <a:xfrm>
              <a:off x="551852" y="492852"/>
              <a:ext cx="5272795" cy="7361994"/>
            </a:xfrm>
            <a:custGeom>
              <a:rect b="b" l="l" r="r" t="t"/>
              <a:pathLst>
                <a:path extrusionOk="0" h="1068892" w="765560">
                  <a:moveTo>
                    <a:pt x="0" y="0"/>
                  </a:moveTo>
                  <a:lnTo>
                    <a:pt x="765560" y="0"/>
                  </a:lnTo>
                  <a:lnTo>
                    <a:pt x="765560" y="1068892"/>
                  </a:lnTo>
                  <a:lnTo>
                    <a:pt x="0" y="1068892"/>
                  </a:lnTo>
                  <a:close/>
                </a:path>
              </a:pathLst>
            </a:custGeom>
            <a:blipFill rotWithShape="1">
              <a:blip r:embed="rId8">
                <a:alphaModFix/>
              </a:blip>
              <a:stretch>
                <a:fillRect b="0" l="-6107" r="-610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7084285" y="1141648"/>
            <a:ext cx="7097505"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rata"/>
                <a:ea typeface="Prata"/>
                <a:cs typeface="Prata"/>
                <a:sym typeface="Prata"/>
              </a:rPr>
              <a:t>Βιώσιμοι Νέοι Επιχειρηματίες</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1028700" y="933450"/>
            <a:ext cx="8389217"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rata"/>
                <a:ea typeface="Prata"/>
                <a:cs typeface="Prata"/>
                <a:sym typeface="Prata"/>
              </a:rPr>
              <a:t>ΕΝΟΤΗΤΕΣ SUSE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3438828" y="2950996"/>
            <a:ext cx="7097400"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0F9249"/>
                </a:solidFill>
                <a:latin typeface="Playfair Display"/>
                <a:ea typeface="Playfair Display"/>
                <a:cs typeface="Playfair Display"/>
                <a:sym typeface="Playfair Display"/>
              </a:rPr>
              <a:t>Εισαγωγή στους ΣΒΑ</a:t>
            </a:r>
            <a:endParaRPr b="1" i="0" sz="1400" u="none" cap="none" strike="noStrike">
              <a:solidFill>
                <a:srgbClr val="0F9249"/>
              </a:solidFill>
              <a:latin typeface="Arial"/>
              <a:ea typeface="Arial"/>
              <a:cs typeface="Arial"/>
              <a:sym typeface="Arial"/>
            </a:endParaRPr>
          </a:p>
        </p:txBody>
      </p:sp>
      <p:sp>
        <p:nvSpPr>
          <p:cNvPr id="122" name="Google Shape;122;p3"/>
          <p:cNvSpPr txBox="1"/>
          <p:nvPr/>
        </p:nvSpPr>
        <p:spPr>
          <a:xfrm>
            <a:off x="1229694" y="2204759"/>
            <a:ext cx="1671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1229694" y="3821627"/>
            <a:ext cx="166241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699940" y="5488529"/>
            <a:ext cx="2810932"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03</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604012" y="7150691"/>
            <a:ext cx="3002788"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04</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3438828" y="4563110"/>
            <a:ext cx="13913172"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Καμβάς κοινωνικού επιχειρηματικού μοντέλου και τιμολόγηση</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3438828" y="6121146"/>
            <a:ext cx="7097505"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Δικτύωση και Επικοινωνία</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3438829" y="7573441"/>
            <a:ext cx="9836904"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Ψηφιακό Μάρκετινγκ και Μέσα Κοινωνικής Δικτύωσης</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3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3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3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3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34"/>
          <p:cNvSpPr/>
          <p:nvPr/>
        </p:nvSpPr>
        <p:spPr>
          <a:xfrm>
            <a:off x="14779786"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34"/>
          <p:cNvSpPr/>
          <p:nvPr/>
        </p:nvSpPr>
        <p:spPr>
          <a:xfrm>
            <a:off x="1508725" y="9068237"/>
            <a:ext cx="2851522" cy="1754929"/>
          </a:xfrm>
          <a:custGeom>
            <a:rect b="b" l="l" r="r" t="t"/>
            <a:pathLst>
              <a:path extrusionOk="0" h="3052051" w="4812695">
                <a:moveTo>
                  <a:pt x="0" y="0"/>
                </a:moveTo>
                <a:lnTo>
                  <a:pt x="4812695" y="0"/>
                </a:lnTo>
                <a:lnTo>
                  <a:pt x="4812695" y="3052051"/>
                </a:lnTo>
                <a:lnTo>
                  <a:pt x="0" y="3052051"/>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34"/>
          <p:cNvSpPr txBox="1"/>
          <p:nvPr/>
        </p:nvSpPr>
        <p:spPr>
          <a:xfrm>
            <a:off x="2797341" y="158750"/>
            <a:ext cx="9123726"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3000" u="none" cap="none" strike="noStrike">
                <a:solidFill>
                  <a:srgbClr val="B45F06"/>
                </a:solidFill>
                <a:latin typeface="Playfair Display"/>
                <a:ea typeface="Playfair Display"/>
                <a:cs typeface="Playfair Display"/>
                <a:sym typeface="Playfair Display"/>
              </a:rPr>
              <a:t>Άσκηση - Οδικός χάρτης καινοτόμων λύσεων</a:t>
            </a:r>
            <a:endParaRPr b="1" i="0" sz="3000" u="none" cap="none" strike="noStrike">
              <a:solidFill>
                <a:srgbClr val="B45F06"/>
              </a:solidFill>
              <a:latin typeface="Arial"/>
              <a:ea typeface="Arial"/>
              <a:cs typeface="Arial"/>
              <a:sym typeface="Arial"/>
            </a:endParaRPr>
          </a:p>
        </p:txBody>
      </p:sp>
      <p:graphicFrame>
        <p:nvGraphicFramePr>
          <p:cNvPr id="481" name="Google Shape;481;p34"/>
          <p:cNvGraphicFramePr/>
          <p:nvPr/>
        </p:nvGraphicFramePr>
        <p:xfrm>
          <a:off x="2797341" y="1158896"/>
          <a:ext cx="3000000" cy="3000000"/>
        </p:xfrm>
        <a:graphic>
          <a:graphicData uri="http://schemas.openxmlformats.org/drawingml/2006/table">
            <a:tbl>
              <a:tblPr>
                <a:noFill/>
                <a:tableStyleId>{FD95C1F3-FD5E-4957-A472-AA6EDD652B00}</a:tableStyleId>
              </a:tblPr>
              <a:tblGrid>
                <a:gridCol w="12462300"/>
              </a:tblGrid>
              <a:tr h="758650">
                <a:tc>
                  <a:txBody>
                    <a:bodyPr/>
                    <a:lstStyle/>
                    <a:p>
                      <a:pPr indent="0" lvl="0" marL="0" marR="0" rtl="0" algn="l">
                        <a:lnSpc>
                          <a:spcPct val="170031"/>
                        </a:lnSpc>
                        <a:spcBef>
                          <a:spcPts val="0"/>
                        </a:spcBef>
                        <a:spcAft>
                          <a:spcPts val="0"/>
                        </a:spcAft>
                        <a:buClr>
                          <a:schemeClr val="dk1"/>
                        </a:buClr>
                        <a:buSzPts val="1100"/>
                        <a:buFont typeface="Arial"/>
                        <a:buNone/>
                      </a:pPr>
                      <a:r>
                        <a:rPr b="1" lang="en-US" sz="2199" u="none" cap="none" strike="noStrike">
                          <a:solidFill>
                            <a:schemeClr val="lt1"/>
                          </a:solidFill>
                          <a:latin typeface="Playfair Display"/>
                          <a:ea typeface="Playfair Display"/>
                          <a:cs typeface="Playfair Display"/>
                          <a:sym typeface="Playfair Display"/>
                        </a:rPr>
                        <a:t>Πρώτα, ορίστε το πρόβλημα που αντιμετωπίζετε:</a:t>
                      </a:r>
                      <a:endParaRPr b="1" sz="1400" u="none" cap="none" strike="noStrike">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745000">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Arial"/>
                          <a:ea typeface="Arial"/>
                          <a:cs typeface="Arial"/>
                          <a:sym typeface="Arial"/>
                        </a:rPr>
                        <a:t>Ποιος είναι ο παγκόσμιος στόχος που απευθύνεστε;</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Arial"/>
                          <a:ea typeface="Arial"/>
                          <a:cs typeface="Arial"/>
                          <a:sym typeface="Arial"/>
                        </a:rPr>
                        <a:t>Ποιο είναι το συγκεκριμένο πρόβλημα που θέλετε να λύσετε;</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Arial"/>
                          <a:ea typeface="Arial"/>
                          <a:cs typeface="Arial"/>
                          <a:sym typeface="Arial"/>
                        </a:rPr>
                        <a:t>Πού συμβαίνει αυτό το πρόβλημα; (ήπειρος, χώρα, περιοχή κ.λπ.)</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Arial"/>
                          <a:ea typeface="Arial"/>
                          <a:cs typeface="Arial"/>
                          <a:sym typeface="Arial"/>
                        </a:rPr>
                        <a:t>Ποιοι είναι οι άνθρωποι που επηρεάζονται από το πρόβλημα; (απευθύνεται στην ομάδα στόχου)</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1235200">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Arial"/>
                          <a:ea typeface="Arial"/>
                          <a:cs typeface="Arial"/>
                          <a:sym typeface="Arial"/>
                        </a:rPr>
                        <a:t>Ποια είναι η λύση που τους προσφέρετε; (δημιουργήθηκε προϊόν ή υπηρεσία)</a:t>
                      </a:r>
                      <a:endParaRPr sz="14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82" name="Google Shape;482;p34"/>
          <p:cNvSpPr txBox="1"/>
          <p:nvPr/>
        </p:nvSpPr>
        <p:spPr>
          <a:xfrm rot="-5400000">
            <a:off x="-1425447" y="4721260"/>
            <a:ext cx="5955585" cy="62786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rgbClr val="B45F06"/>
                </a:solidFill>
                <a:latin typeface="Playfair Display"/>
                <a:ea typeface="Playfair Display"/>
                <a:cs typeface="Playfair Display"/>
                <a:sym typeface="Playfair Display"/>
              </a:rPr>
              <a:t>Άσκηση - Οδικός χάρτης καινοτόμων λύσεων</a:t>
            </a:r>
            <a:endParaRPr b="0" i="0" sz="2200" u="none" cap="none" strike="noStrike">
              <a:solidFill>
                <a:srgbClr val="B45F0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44"/>
          <p:cNvSpPr/>
          <p:nvPr/>
        </p:nvSpPr>
        <p:spPr>
          <a:xfrm>
            <a:off x="14165705"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4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4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4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4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493" name="Google Shape;493;p44"/>
          <p:cNvGraphicFramePr/>
          <p:nvPr/>
        </p:nvGraphicFramePr>
        <p:xfrm>
          <a:off x="2603388" y="856500"/>
          <a:ext cx="3000000" cy="3000000"/>
        </p:xfrm>
        <a:graphic>
          <a:graphicData uri="http://schemas.openxmlformats.org/drawingml/2006/table">
            <a:tbl>
              <a:tblPr>
                <a:noFill/>
                <a:tableStyleId>{FD95C1F3-FD5E-4957-A472-AA6EDD652B00}</a:tableStyleId>
              </a:tblPr>
              <a:tblGrid>
                <a:gridCol w="12462300"/>
              </a:tblGrid>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lt1"/>
                          </a:solidFill>
                          <a:latin typeface="Arial"/>
                          <a:ea typeface="Arial"/>
                          <a:cs typeface="Arial"/>
                          <a:sym typeface="Arial"/>
                        </a:rPr>
                        <a:t>Στη συνέχεια, πρέπει να γνωρίζετε ποιος εργάζεται επίσης για το ίδιο θέμα και τι έχει ήδη γίνει για την αντιμετώπιση του προβλήματος. Με αυτόν τον τρόπο, μπορείτε </a:t>
                      </a:r>
                      <a:r>
                        <a:rPr b="1" lang="en-US" sz="1800" u="none" cap="none" strike="noStrike">
                          <a:solidFill>
                            <a:schemeClr val="lt1"/>
                          </a:solidFill>
                          <a:latin typeface="Arial"/>
                          <a:ea typeface="Arial"/>
                          <a:cs typeface="Arial"/>
                          <a:sym typeface="Arial"/>
                        </a:rPr>
                        <a:t>να βασιστείτε στις ιδέες άλλων ή ακόμα και να συνεργαστείτε μαζί τους </a:t>
                      </a:r>
                      <a:r>
                        <a:rPr lang="en-US" sz="1800" u="none" cap="none" strike="noStrike">
                          <a:solidFill>
                            <a:schemeClr val="lt1"/>
                          </a:solidFill>
                          <a:latin typeface="Arial"/>
                          <a:ea typeface="Arial"/>
                          <a:cs typeface="Arial"/>
                          <a:sym typeface="Arial"/>
                        </a:rPr>
                        <a:t>για να πετύχετε τον στόχο σας:</a:t>
                      </a:r>
                      <a:endParaRPr sz="1800" u="none" cap="none" strike="noStrike">
                        <a:solidFill>
                          <a:schemeClr val="lt1"/>
                        </a:solidFill>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Ποιος εργάζεται για τον ίδιο παγκόσμιο στόχο;</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Ποιος εργάζεται για το ίδιο συγκεκριμένο πρόβλημα;</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Πού συμβαίνει αυτό το πρόβλημα; (ήπειρος, χώρα, περιοχή κ.λπ.)</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Ποιοι είναι οι άνθρωποι που επηρεάζονται από το πρόβλημα; (απευθύνεται στην ομάδα στόχου)</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Ποια είναι η λύση που τους προσφέρετε; (δημιουργήθηκε προϊόν ή υπηρεσία)</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94" name="Google Shape;494;p44"/>
          <p:cNvSpPr txBox="1"/>
          <p:nvPr/>
        </p:nvSpPr>
        <p:spPr>
          <a:xfrm rot="-5400000">
            <a:off x="-1881792" y="4637648"/>
            <a:ext cx="6122810" cy="62786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rgbClr val="B45F06"/>
                </a:solidFill>
                <a:latin typeface="Playfair Display"/>
                <a:ea typeface="Playfair Display"/>
                <a:cs typeface="Playfair Display"/>
                <a:sym typeface="Playfair Display"/>
              </a:rPr>
              <a:t>Άσκηση - Οδικός χάρτης καινοτόμων λύσεων</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5"/>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45"/>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45"/>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2" name="Google Shape;502;p4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3" name="Google Shape;503;p45"/>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01</a:t>
            </a:r>
            <a:endParaRPr b="0" i="0" sz="7200" u="none" cap="none" strike="noStrike">
              <a:solidFill>
                <a:srgbClr val="06AC73"/>
              </a:solidFill>
              <a:latin typeface="Arial"/>
              <a:ea typeface="Arial"/>
              <a:cs typeface="Arial"/>
              <a:sym typeface="Arial"/>
            </a:endParaRPr>
          </a:p>
        </p:txBody>
      </p:sp>
      <p:sp>
        <p:nvSpPr>
          <p:cNvPr id="504" name="Google Shape;504;p45"/>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Αυτοεκτίμηση</a:t>
            </a:r>
            <a:endParaRPr b="1" i="0" sz="4800" u="none" cap="none" strike="noStrike">
              <a:solidFill>
                <a:srgbClr val="06AC73"/>
              </a:solidFill>
              <a:latin typeface="Arial"/>
              <a:ea typeface="Arial"/>
              <a:cs typeface="Arial"/>
              <a:sym typeface="Arial"/>
            </a:endParaRPr>
          </a:p>
        </p:txBody>
      </p:sp>
      <p:sp>
        <p:nvSpPr>
          <p:cNvPr id="505" name="Google Shape;505;p45"/>
          <p:cNvSpPr txBox="1"/>
          <p:nvPr/>
        </p:nvSpPr>
        <p:spPr>
          <a:xfrm>
            <a:off x="2520200" y="2633275"/>
            <a:ext cx="9124800" cy="473976"/>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200" u="none" cap="none" strike="noStrike">
                <a:solidFill>
                  <a:srgbClr val="000000"/>
                </a:solidFill>
                <a:latin typeface="Prata"/>
                <a:ea typeface="Prata"/>
                <a:cs typeface="Prata"/>
                <a:sym typeface="Prata"/>
              </a:rPr>
              <a:t>Τι σημαίνει η συντομογραφία  ΣΒΑ;</a:t>
            </a:r>
            <a:endParaRPr b="0" i="0" sz="2200" u="none" cap="none" strike="noStrike">
              <a:solidFill>
                <a:srgbClr val="000000"/>
              </a:solidFill>
              <a:latin typeface="Prata"/>
              <a:ea typeface="Prata"/>
              <a:cs typeface="Prata"/>
              <a:sym typeface="Prata"/>
            </a:endParaRPr>
          </a:p>
        </p:txBody>
      </p:sp>
      <p:sp>
        <p:nvSpPr>
          <p:cNvPr id="506" name="Google Shape;506;p45"/>
          <p:cNvSpPr txBox="1"/>
          <p:nvPr/>
        </p:nvSpPr>
        <p:spPr>
          <a:xfrm>
            <a:off x="3053376" y="3800975"/>
            <a:ext cx="6113700" cy="3877985"/>
          </a:xfrm>
          <a:prstGeom prst="rect">
            <a:avLst/>
          </a:prstGeom>
          <a:noFill/>
          <a:ln>
            <a:noFill/>
          </a:ln>
        </p:spPr>
        <p:txBody>
          <a:bodyPr anchorCtr="0" anchor="t" bIns="0" lIns="0" spcFirstLastPara="1" rIns="0" wrap="square" tIns="0">
            <a:spAutoFit/>
          </a:bodyPr>
          <a:lstStyle/>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 Ευαίσθητοι Αναπτυξιακοί Στόχοι</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β. Έξυπνοι Στόχοι Ανάπτυξης</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γ. Στόχοι Βιώσιμης Ανάπτυξης</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δ. Ισχυροί Αναπτυξιακοί Στόχοι</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ε. Επιλεγμένοι Στόχοι Ανάπτυξης</a:t>
            </a:r>
            <a:endParaRPr b="0" i="0" sz="2400" u="none" cap="none" strike="noStrike">
              <a:solidFill>
                <a:srgbClr val="000000"/>
              </a:solidFill>
              <a:latin typeface="Calibri"/>
              <a:ea typeface="Calibri"/>
              <a:cs typeface="Calibri"/>
              <a:sym typeface="Calibri"/>
            </a:endParaRPr>
          </a:p>
        </p:txBody>
      </p:sp>
      <p:sp>
        <p:nvSpPr>
          <p:cNvPr id="507" name="Google Shape;507;p45"/>
          <p:cNvSpPr txBox="1"/>
          <p:nvPr/>
        </p:nvSpPr>
        <p:spPr>
          <a:xfrm rot="-5400000">
            <a:off x="-562009" y="4653893"/>
            <a:ext cx="3691117"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06AC73"/>
                </a:solidFill>
                <a:latin typeface="Playfair Display"/>
                <a:ea typeface="Playfair Display"/>
                <a:cs typeface="Playfair Display"/>
                <a:sym typeface="Playfair Display"/>
              </a:rPr>
              <a:t>Αυτοεκτίμηση</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1ff85e0ad73_0_4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g1ff85e0ad73_0_4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g1ff85e0ad73_0_4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5" name="Google Shape;515;g1ff85e0ad73_0_4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g1ff85e0ad73_0_4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02</a:t>
            </a:r>
            <a:endParaRPr b="0" i="0" sz="7200" u="none" cap="none" strike="noStrike">
              <a:solidFill>
                <a:srgbClr val="06AC73"/>
              </a:solidFill>
              <a:latin typeface="Arial"/>
              <a:ea typeface="Arial"/>
              <a:cs typeface="Arial"/>
              <a:sym typeface="Arial"/>
            </a:endParaRPr>
          </a:p>
        </p:txBody>
      </p:sp>
      <p:sp>
        <p:nvSpPr>
          <p:cNvPr id="517" name="Google Shape;517;g1ff85e0ad73_0_40"/>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Αυτοεκτίμηση</a:t>
            </a:r>
            <a:endParaRPr/>
          </a:p>
        </p:txBody>
      </p:sp>
      <p:sp>
        <p:nvSpPr>
          <p:cNvPr id="518" name="Google Shape;518;g1ff85e0ad73_0_40"/>
          <p:cNvSpPr txBox="1"/>
          <p:nvPr/>
        </p:nvSpPr>
        <p:spPr>
          <a:xfrm>
            <a:off x="2520200" y="2633275"/>
            <a:ext cx="9124800" cy="5170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00" u="none" cap="none" strike="noStrike">
                <a:solidFill>
                  <a:srgbClr val="000000"/>
                </a:solidFill>
                <a:latin typeface="Prata"/>
                <a:ea typeface="Prata"/>
                <a:cs typeface="Prata"/>
                <a:sym typeface="Prata"/>
              </a:rPr>
              <a:t>Ποιος υιοθέτησε τους Στόχους Βιώσιμης Ανάπτυξης (ΣΒΑ);</a:t>
            </a:r>
            <a:endParaRPr b="0" i="0" sz="2400" u="none" cap="none" strike="noStrike">
              <a:solidFill>
                <a:srgbClr val="000000"/>
              </a:solidFill>
              <a:latin typeface="Arial"/>
              <a:ea typeface="Arial"/>
              <a:cs typeface="Arial"/>
              <a:sym typeface="Arial"/>
            </a:endParaRPr>
          </a:p>
        </p:txBody>
      </p:sp>
      <p:sp>
        <p:nvSpPr>
          <p:cNvPr id="519" name="Google Shape;519;g1ff85e0ad73_0_40"/>
          <p:cNvSpPr txBox="1"/>
          <p:nvPr/>
        </p:nvSpPr>
        <p:spPr>
          <a:xfrm>
            <a:off x="3053376" y="3800975"/>
            <a:ext cx="9330900" cy="3016210"/>
          </a:xfrm>
          <a:prstGeom prst="rect">
            <a:avLst/>
          </a:prstGeom>
          <a:noFill/>
          <a:ln>
            <a:noFill/>
          </a:ln>
        </p:spPr>
        <p:txBody>
          <a:bodyPr anchorCtr="0" anchor="t" bIns="0" lIns="0" spcFirstLastPara="1" rIns="0" wrap="square" tIns="0">
            <a:spAutoFit/>
          </a:bodyPr>
          <a:lstStyle/>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 ο Οργανισμός Οικονομικής Συνεργασίας και Ανάπτυξης (ΟΟΣΑ)</a:t>
            </a:r>
            <a:endParaRPr/>
          </a:p>
          <a:p>
            <a:pPr indent="0" lvl="0" marL="10160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β. ο Παγκόσμιος Οργανισμός Υγείας (ΠΟΥ) </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γ. τα Ηνωμένα Έθνη (ΟΗΕ)</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δ. η Ευρωπαϊκή Ένωση (ΕΕ)</a:t>
            </a:r>
            <a:endParaRPr b="0" i="0" sz="2000" u="none" cap="none" strike="noStrike">
              <a:solidFill>
                <a:srgbClr val="000000"/>
              </a:solidFill>
              <a:latin typeface="Arial"/>
              <a:ea typeface="Arial"/>
              <a:cs typeface="Arial"/>
              <a:sym typeface="Arial"/>
            </a:endParaRPr>
          </a:p>
        </p:txBody>
      </p:sp>
      <p:sp>
        <p:nvSpPr>
          <p:cNvPr id="520" name="Google Shape;520;g1ff85e0ad73_0_40"/>
          <p:cNvSpPr txBox="1"/>
          <p:nvPr/>
        </p:nvSpPr>
        <p:spPr>
          <a:xfrm rot="-5400000">
            <a:off x="-178050" y="480558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06AC73"/>
                </a:solidFill>
                <a:latin typeface="Playfair Display"/>
                <a:ea typeface="Playfair Display"/>
                <a:cs typeface="Playfair Display"/>
                <a:sym typeface="Playfair Display"/>
              </a:rPr>
              <a:t>Αυτοεκτίμηση</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ff85e0ad73_0_6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g1ff85e0ad73_0_6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g1ff85e0ad73_0_6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g1ff85e0ad73_0_6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g1ff85e0ad73_0_63"/>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03</a:t>
            </a:r>
            <a:endParaRPr b="0" i="0" sz="7200" u="none" cap="none" strike="noStrike">
              <a:solidFill>
                <a:srgbClr val="06AC73"/>
              </a:solidFill>
              <a:latin typeface="Arial"/>
              <a:ea typeface="Arial"/>
              <a:cs typeface="Arial"/>
              <a:sym typeface="Arial"/>
            </a:endParaRPr>
          </a:p>
        </p:txBody>
      </p:sp>
      <p:sp>
        <p:nvSpPr>
          <p:cNvPr id="530" name="Google Shape;530;g1ff85e0ad73_0_63"/>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Αυτοεκτίμηση</a:t>
            </a:r>
            <a:endParaRPr/>
          </a:p>
        </p:txBody>
      </p:sp>
      <p:sp>
        <p:nvSpPr>
          <p:cNvPr id="531" name="Google Shape;531;g1ff85e0ad73_0_63"/>
          <p:cNvSpPr txBox="1"/>
          <p:nvPr/>
        </p:nvSpPr>
        <p:spPr>
          <a:xfrm>
            <a:off x="2520200" y="2633275"/>
            <a:ext cx="12677400" cy="5170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00" u="none" cap="none" strike="noStrike">
                <a:solidFill>
                  <a:srgbClr val="000000"/>
                </a:solidFill>
                <a:latin typeface="Prata"/>
                <a:ea typeface="Prata"/>
                <a:cs typeface="Prata"/>
                <a:sym typeface="Prata"/>
              </a:rPr>
              <a:t>Οι ΣΒΑ τέθηκαν σε ισχύ την 1η Ιανουαρίου 2016. Μέχρι πότε πρέπει να επιτευχθούν;</a:t>
            </a:r>
            <a:endParaRPr b="0" i="0" sz="2400" u="none" cap="none" strike="noStrike">
              <a:solidFill>
                <a:srgbClr val="000000"/>
              </a:solidFill>
              <a:latin typeface="Arial"/>
              <a:ea typeface="Arial"/>
              <a:cs typeface="Arial"/>
              <a:sym typeface="Arial"/>
            </a:endParaRPr>
          </a:p>
        </p:txBody>
      </p:sp>
      <p:sp>
        <p:nvSpPr>
          <p:cNvPr id="532" name="Google Shape;532;g1ff85e0ad73_0_63"/>
          <p:cNvSpPr txBox="1"/>
          <p:nvPr/>
        </p:nvSpPr>
        <p:spPr>
          <a:xfrm>
            <a:off x="3053376" y="3800975"/>
            <a:ext cx="3334200" cy="3016210"/>
          </a:xfrm>
          <a:prstGeom prst="rect">
            <a:avLst/>
          </a:prstGeom>
          <a:noFill/>
          <a:ln>
            <a:noFill/>
          </a:ln>
        </p:spPr>
        <p:txBody>
          <a:bodyPr anchorCtr="0" anchor="t" bIns="0" lIns="0" spcFirstLastPara="1" rIns="0" wrap="square" tIns="0">
            <a:spAutoFit/>
          </a:bodyPr>
          <a:lstStyle/>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 2020</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β. 2030</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γ. 2050</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δ. 2099</a:t>
            </a:r>
            <a:endParaRPr b="0" i="0" sz="2000" u="none" cap="none" strike="noStrike">
              <a:solidFill>
                <a:srgbClr val="000000"/>
              </a:solidFill>
              <a:latin typeface="Prata"/>
              <a:ea typeface="Prata"/>
              <a:cs typeface="Prata"/>
              <a:sym typeface="Prata"/>
            </a:endParaRPr>
          </a:p>
        </p:txBody>
      </p:sp>
      <p:sp>
        <p:nvSpPr>
          <p:cNvPr id="533" name="Google Shape;533;g1ff85e0ad73_0_63"/>
          <p:cNvSpPr txBox="1"/>
          <p:nvPr/>
        </p:nvSpPr>
        <p:spPr>
          <a:xfrm rot="-5400000">
            <a:off x="-410742" y="4645426"/>
            <a:ext cx="3674183"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06AC73"/>
                </a:solidFill>
                <a:latin typeface="Playfair Display"/>
                <a:ea typeface="Playfair Display"/>
                <a:cs typeface="Playfair Display"/>
                <a:sym typeface="Playfair Display"/>
              </a:rPr>
              <a:t>Αυτοεκτίμηση</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1ff85e0ad73_0_8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g1ff85e0ad73_0_8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0" name="Google Shape;540;g1ff85e0ad73_0_8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g1ff85e0ad73_0_8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g1ff85e0ad73_0_8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04</a:t>
            </a:r>
            <a:endParaRPr b="0" i="0" sz="7200" u="none" cap="none" strike="noStrike">
              <a:solidFill>
                <a:srgbClr val="06AC73"/>
              </a:solidFill>
              <a:latin typeface="Arial"/>
              <a:ea typeface="Arial"/>
              <a:cs typeface="Arial"/>
              <a:sym typeface="Arial"/>
            </a:endParaRPr>
          </a:p>
        </p:txBody>
      </p:sp>
      <p:sp>
        <p:nvSpPr>
          <p:cNvPr id="543" name="Google Shape;543;g1ff85e0ad73_0_80"/>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Αυτοεκτίμηση</a:t>
            </a:r>
            <a:endParaRPr b="1" i="0" sz="4800" u="none" cap="none" strike="noStrike">
              <a:solidFill>
                <a:srgbClr val="06AC73"/>
              </a:solidFill>
              <a:latin typeface="Arial"/>
              <a:ea typeface="Arial"/>
              <a:cs typeface="Arial"/>
              <a:sym typeface="Arial"/>
            </a:endParaRPr>
          </a:p>
        </p:txBody>
      </p:sp>
      <p:sp>
        <p:nvSpPr>
          <p:cNvPr id="544" name="Google Shape;544;g1ff85e0ad73_0_80"/>
          <p:cNvSpPr txBox="1"/>
          <p:nvPr/>
        </p:nvSpPr>
        <p:spPr>
          <a:xfrm>
            <a:off x="2520200" y="2633275"/>
            <a:ext cx="11592000" cy="473976"/>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200" u="none" cap="none" strike="noStrike">
                <a:solidFill>
                  <a:srgbClr val="000000"/>
                </a:solidFill>
                <a:latin typeface="Prata"/>
                <a:ea typeface="Prata"/>
                <a:cs typeface="Prata"/>
                <a:sym typeface="Prata"/>
              </a:rPr>
              <a:t>Πόσους στόχους περιλαμβάνει η Ατζέντα 2030 για τη Βιώσιμη Ανάπτυξη;</a:t>
            </a:r>
            <a:endParaRPr b="0" i="0" sz="2200" u="none" cap="none" strike="noStrike">
              <a:solidFill>
                <a:srgbClr val="000000"/>
              </a:solidFill>
              <a:latin typeface="Arial"/>
              <a:ea typeface="Arial"/>
              <a:cs typeface="Arial"/>
              <a:sym typeface="Arial"/>
            </a:endParaRPr>
          </a:p>
        </p:txBody>
      </p:sp>
      <p:sp>
        <p:nvSpPr>
          <p:cNvPr id="545" name="Google Shape;545;g1ff85e0ad73_0_80"/>
          <p:cNvSpPr txBox="1"/>
          <p:nvPr/>
        </p:nvSpPr>
        <p:spPr>
          <a:xfrm>
            <a:off x="3053376" y="3800975"/>
            <a:ext cx="2538000" cy="3016210"/>
          </a:xfrm>
          <a:prstGeom prst="rect">
            <a:avLst/>
          </a:prstGeom>
          <a:noFill/>
          <a:ln>
            <a:noFill/>
          </a:ln>
        </p:spPr>
        <p:txBody>
          <a:bodyPr anchorCtr="0" anchor="t" bIns="0" lIns="0" spcFirstLastPara="1" rIns="0" wrap="square" tIns="0">
            <a:spAutoFit/>
          </a:bodyPr>
          <a:lstStyle/>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 10</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β. 15</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γ. 17</a:t>
            </a:r>
            <a:endParaRPr/>
          </a:p>
          <a:p>
            <a:pPr indent="-228600" lvl="0" marL="457200" marR="0" rtl="0" algn="l">
              <a:lnSpc>
                <a:spcPct val="140016"/>
              </a:lnSpc>
              <a:spcBef>
                <a:spcPts val="0"/>
              </a:spcBef>
              <a:spcAft>
                <a:spcPts val="0"/>
              </a:spcAft>
              <a:buClr>
                <a:srgbClr val="000000"/>
              </a:buClr>
              <a:buSzPts val="2000"/>
              <a:buFont typeface="Prata"/>
              <a:buNone/>
            </a:pPr>
            <a:r>
              <a:t/>
            </a:r>
            <a:endParaRPr b="0" i="0" sz="2000" u="none" cap="none" strike="noStrike">
              <a:solidFill>
                <a:srgbClr val="000000"/>
              </a:solidFill>
              <a:latin typeface="Prata"/>
              <a:ea typeface="Prata"/>
              <a:cs typeface="Prata"/>
              <a:sym typeface="Prata"/>
            </a:endParaRPr>
          </a:p>
          <a:p>
            <a:pPr indent="0" lvl="0" marL="10160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δ. 25</a:t>
            </a:r>
            <a:endParaRPr b="0" i="0" sz="2000" u="none" cap="none" strike="noStrike">
              <a:solidFill>
                <a:srgbClr val="000000"/>
              </a:solidFill>
              <a:latin typeface="Arial"/>
              <a:ea typeface="Arial"/>
              <a:cs typeface="Arial"/>
              <a:sym typeface="Arial"/>
            </a:endParaRPr>
          </a:p>
        </p:txBody>
      </p:sp>
      <p:sp>
        <p:nvSpPr>
          <p:cNvPr id="546" name="Google Shape;546;g1ff85e0ad73_0_80"/>
          <p:cNvSpPr txBox="1"/>
          <p:nvPr/>
        </p:nvSpPr>
        <p:spPr>
          <a:xfrm rot="-5400000">
            <a:off x="-531763" y="3951641"/>
            <a:ext cx="3867691" cy="156966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06AC73"/>
                </a:solidFill>
                <a:latin typeface="Playfair Display"/>
                <a:ea typeface="Playfair Display"/>
                <a:cs typeface="Playfair Display"/>
                <a:sym typeface="Playfair Display"/>
              </a:rPr>
              <a:t>Αυτοεκτίμηση</a:t>
            </a:r>
            <a:endParaRPr/>
          </a:p>
          <a:p>
            <a:pPr indent="0" lvl="0" marL="0" marR="0" rtl="0" algn="l">
              <a:lnSpc>
                <a:spcPct val="170031"/>
              </a:lnSpc>
              <a:spcBef>
                <a:spcPts val="0"/>
              </a:spcBef>
              <a:spcAft>
                <a:spcPts val="0"/>
              </a:spcAft>
              <a:buClr>
                <a:srgbClr val="000000"/>
              </a:buClr>
              <a:buSzPts val="1100"/>
              <a:buFont typeface="Arial"/>
              <a:buNone/>
            </a:pPr>
            <a:r>
              <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1ff85e0ad73_0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2" name="Google Shape;552;g1ff85e0ad73_0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3" name="Google Shape;553;g1ff85e0ad73_0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4" name="Google Shape;554;g1ff85e0ad73_0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5" name="Google Shape;555;g1ff85e0ad73_0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05</a:t>
            </a:r>
            <a:endParaRPr b="0" i="0" sz="7200" u="none" cap="none" strike="noStrike">
              <a:solidFill>
                <a:srgbClr val="06AC73"/>
              </a:solidFill>
              <a:latin typeface="Arial"/>
              <a:ea typeface="Arial"/>
              <a:cs typeface="Arial"/>
              <a:sym typeface="Arial"/>
            </a:endParaRPr>
          </a:p>
        </p:txBody>
      </p:sp>
      <p:sp>
        <p:nvSpPr>
          <p:cNvPr id="556" name="Google Shape;556;g1ff85e0ad73_0_0"/>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Αυτοεκτίμηση</a:t>
            </a:r>
            <a:endParaRPr b="1" i="0" sz="4800" u="none" cap="none" strike="noStrike">
              <a:solidFill>
                <a:srgbClr val="06AC73"/>
              </a:solidFill>
              <a:latin typeface="Arial"/>
              <a:ea typeface="Arial"/>
              <a:cs typeface="Arial"/>
              <a:sym typeface="Arial"/>
            </a:endParaRPr>
          </a:p>
        </p:txBody>
      </p:sp>
      <p:sp>
        <p:nvSpPr>
          <p:cNvPr id="557" name="Google Shape;557;g1ff85e0ad73_0_0"/>
          <p:cNvSpPr txBox="1"/>
          <p:nvPr/>
        </p:nvSpPr>
        <p:spPr>
          <a:xfrm>
            <a:off x="2520200" y="2633275"/>
            <a:ext cx="9124800" cy="947952"/>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200" u="none" cap="none" strike="noStrike">
                <a:solidFill>
                  <a:srgbClr val="000000"/>
                </a:solidFill>
                <a:latin typeface="Prata"/>
                <a:ea typeface="Prata"/>
                <a:cs typeface="Prata"/>
                <a:sym typeface="Prata"/>
              </a:rPr>
              <a:t>Οι ΣΒΑ περιλαμβάνουν 17 στόχους και συνολικά 169 στόχους. </a:t>
            </a:r>
            <a:endParaRPr/>
          </a:p>
          <a:p>
            <a:pPr indent="0" lvl="0" marL="0" marR="0" rtl="0" algn="l">
              <a:lnSpc>
                <a:spcPct val="140016"/>
              </a:lnSpc>
              <a:spcBef>
                <a:spcPts val="0"/>
              </a:spcBef>
              <a:spcAft>
                <a:spcPts val="0"/>
              </a:spcAft>
              <a:buNone/>
            </a:pPr>
            <a:r>
              <a:rPr b="0" i="0" lang="en-US" sz="2200" u="none" cap="none" strike="noStrike">
                <a:solidFill>
                  <a:srgbClr val="000000"/>
                </a:solidFill>
                <a:latin typeface="Prata"/>
                <a:ea typeface="Prata"/>
                <a:cs typeface="Prata"/>
                <a:sym typeface="Prata"/>
              </a:rPr>
              <a:t>Μπορείτε να σημειώσετε τους τομείς που γνωρίζετε ότι αντιμετωπίζουν οι ΣΒΑ;</a:t>
            </a:r>
            <a:endParaRPr b="0" i="0" sz="2200" u="none" cap="none" strike="noStrike">
              <a:solidFill>
                <a:srgbClr val="000000"/>
              </a:solidFill>
              <a:latin typeface="Arial"/>
              <a:ea typeface="Arial"/>
              <a:cs typeface="Arial"/>
              <a:sym typeface="Arial"/>
            </a:endParaRPr>
          </a:p>
        </p:txBody>
      </p:sp>
      <p:grpSp>
        <p:nvGrpSpPr>
          <p:cNvPr id="558" name="Google Shape;558;g1ff85e0ad73_0_0"/>
          <p:cNvGrpSpPr/>
          <p:nvPr/>
        </p:nvGrpSpPr>
        <p:grpSpPr>
          <a:xfrm>
            <a:off x="2730775" y="4757225"/>
            <a:ext cx="4460774" cy="3447098"/>
            <a:chOff x="2421625" y="4208400"/>
            <a:chExt cx="4460774" cy="3447098"/>
          </a:xfrm>
        </p:grpSpPr>
        <p:sp>
          <p:nvSpPr>
            <p:cNvPr id="559" name="Google Shape;559;g1ff85e0ad73_0_0"/>
            <p:cNvSpPr txBox="1"/>
            <p:nvPr/>
          </p:nvSpPr>
          <p:spPr>
            <a:xfrm>
              <a:off x="2878599" y="4208400"/>
              <a:ext cx="4003800" cy="344709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Φτώχεια</a:t>
              </a:r>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Πείνα</a:t>
              </a:r>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Υγεία</a:t>
              </a:r>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Εκπαίδευση</a:t>
              </a:r>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Ισότητα των φύλων</a:t>
              </a:r>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Νερό</a:t>
              </a:r>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Ενέργεια</a:t>
              </a:r>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Αξιοπρεπής δουλειά και ανάπτυξη</a:t>
              </a:r>
              <a:endParaRPr b="0" i="0" sz="2000" u="none" cap="none" strike="noStrike">
                <a:solidFill>
                  <a:srgbClr val="000000"/>
                </a:solidFill>
                <a:latin typeface="Arial"/>
                <a:ea typeface="Arial"/>
                <a:cs typeface="Arial"/>
                <a:sym typeface="Arial"/>
              </a:endParaRPr>
            </a:p>
          </p:txBody>
        </p:sp>
        <p:grpSp>
          <p:nvGrpSpPr>
            <p:cNvPr id="560" name="Google Shape;560;g1ff85e0ad73_0_0"/>
            <p:cNvGrpSpPr/>
            <p:nvPr/>
          </p:nvGrpSpPr>
          <p:grpSpPr>
            <a:xfrm>
              <a:off x="2421625" y="4218916"/>
              <a:ext cx="369300" cy="1108227"/>
              <a:chOff x="2421625" y="4149750"/>
              <a:chExt cx="369300" cy="1246600"/>
            </a:xfrm>
          </p:grpSpPr>
          <p:sp>
            <p:nvSpPr>
              <p:cNvPr id="561" name="Google Shape;561;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2" name="Google Shape;562;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3" name="Google Shape;563;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64" name="Google Shape;564;g1ff85e0ad73_0_0"/>
            <p:cNvGrpSpPr/>
            <p:nvPr/>
          </p:nvGrpSpPr>
          <p:grpSpPr>
            <a:xfrm>
              <a:off x="2421625" y="5506991"/>
              <a:ext cx="369300" cy="1108227"/>
              <a:chOff x="2421625" y="4149750"/>
              <a:chExt cx="369300" cy="1246600"/>
            </a:xfrm>
          </p:grpSpPr>
          <p:sp>
            <p:nvSpPr>
              <p:cNvPr id="565" name="Google Shape;565;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6" name="Google Shape;566;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7" name="Google Shape;567;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68" name="Google Shape;568;g1ff85e0ad73_0_0"/>
            <p:cNvGrpSpPr/>
            <p:nvPr/>
          </p:nvGrpSpPr>
          <p:grpSpPr>
            <a:xfrm>
              <a:off x="2421625" y="6795066"/>
              <a:ext cx="369300" cy="702388"/>
              <a:chOff x="2421625" y="4149750"/>
              <a:chExt cx="369300" cy="790088"/>
            </a:xfrm>
          </p:grpSpPr>
          <p:sp>
            <p:nvSpPr>
              <p:cNvPr id="569" name="Google Shape;569;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0" name="Google Shape;570;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grpSp>
        <p:nvGrpSpPr>
          <p:cNvPr id="571" name="Google Shape;571;g1ff85e0ad73_0_0"/>
          <p:cNvGrpSpPr/>
          <p:nvPr/>
        </p:nvGrpSpPr>
        <p:grpSpPr>
          <a:xfrm>
            <a:off x="8804263" y="4757225"/>
            <a:ext cx="4281199" cy="3447098"/>
            <a:chOff x="8347625" y="4208400"/>
            <a:chExt cx="4281199" cy="3447098"/>
          </a:xfrm>
        </p:grpSpPr>
        <p:sp>
          <p:nvSpPr>
            <p:cNvPr id="572" name="Google Shape;572;g1ff85e0ad73_0_0"/>
            <p:cNvSpPr txBox="1"/>
            <p:nvPr/>
          </p:nvSpPr>
          <p:spPr>
            <a:xfrm>
              <a:off x="8854524" y="4208400"/>
              <a:ext cx="3774300" cy="344709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Βιομηχανία και υποδομές</a:t>
              </a:r>
              <a:endParaRPr/>
            </a:p>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Ανισότητα</a:t>
              </a:r>
              <a:endParaRPr/>
            </a:p>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πόλεις</a:t>
              </a:r>
              <a:endParaRPr/>
            </a:p>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Κατανάλωση και παραγωγή</a:t>
              </a:r>
              <a:endParaRPr/>
            </a:p>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Κλίμα</a:t>
              </a:r>
              <a:endParaRPr/>
            </a:p>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Ωκεανοί και άγρια ​​ζωή</a:t>
              </a:r>
              <a:endParaRPr b="0" i="0" sz="2000" u="none" cap="none" strike="noStrike">
                <a:solidFill>
                  <a:schemeClr val="dk1"/>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Ειρήνη και δικαιοσύνη</a:t>
              </a:r>
              <a:endParaRPr/>
            </a:p>
            <a:p>
              <a:pPr indent="0" lvl="0" marL="0" marR="0" rtl="0" algn="l">
                <a:lnSpc>
                  <a:spcPct val="140016"/>
                </a:lnSpc>
                <a:spcBef>
                  <a:spcPts val="0"/>
                </a:spcBef>
                <a:spcAft>
                  <a:spcPts val="0"/>
                </a:spcAft>
                <a:buNone/>
              </a:pPr>
              <a:r>
                <a:rPr b="0" i="0" lang="en-US" sz="2000" u="none" cap="none" strike="noStrike">
                  <a:solidFill>
                    <a:schemeClr val="dk1"/>
                  </a:solidFill>
                  <a:latin typeface="Prata"/>
                  <a:ea typeface="Prata"/>
                  <a:cs typeface="Prata"/>
                  <a:sym typeface="Prata"/>
                </a:rPr>
                <a:t>Θεσμική σύμπραξη</a:t>
              </a:r>
              <a:endParaRPr b="0" i="0" sz="2000" u="none" cap="none" strike="noStrike">
                <a:solidFill>
                  <a:srgbClr val="000000"/>
                </a:solidFill>
                <a:latin typeface="Arial"/>
                <a:ea typeface="Arial"/>
                <a:cs typeface="Arial"/>
                <a:sym typeface="Arial"/>
              </a:endParaRPr>
            </a:p>
          </p:txBody>
        </p:sp>
        <p:grpSp>
          <p:nvGrpSpPr>
            <p:cNvPr id="573" name="Google Shape;573;g1ff85e0ad73_0_0"/>
            <p:cNvGrpSpPr/>
            <p:nvPr/>
          </p:nvGrpSpPr>
          <p:grpSpPr>
            <a:xfrm>
              <a:off x="8347625" y="4208404"/>
              <a:ext cx="369300" cy="1108227"/>
              <a:chOff x="2421625" y="4149750"/>
              <a:chExt cx="369300" cy="1246600"/>
            </a:xfrm>
          </p:grpSpPr>
          <p:sp>
            <p:nvSpPr>
              <p:cNvPr id="574" name="Google Shape;574;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5" name="Google Shape;575;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6" name="Google Shape;576;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77" name="Google Shape;577;g1ff85e0ad73_0_0"/>
            <p:cNvGrpSpPr/>
            <p:nvPr/>
          </p:nvGrpSpPr>
          <p:grpSpPr>
            <a:xfrm>
              <a:off x="8347625" y="5496479"/>
              <a:ext cx="369300" cy="1108227"/>
              <a:chOff x="2421625" y="4149750"/>
              <a:chExt cx="369300" cy="1246600"/>
            </a:xfrm>
          </p:grpSpPr>
          <p:sp>
            <p:nvSpPr>
              <p:cNvPr id="578" name="Google Shape;578;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9" name="Google Shape;579;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0" name="Google Shape;580;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81" name="Google Shape;581;g1ff85e0ad73_0_0"/>
            <p:cNvGrpSpPr/>
            <p:nvPr/>
          </p:nvGrpSpPr>
          <p:grpSpPr>
            <a:xfrm>
              <a:off x="8347625" y="6784554"/>
              <a:ext cx="369300" cy="702388"/>
              <a:chOff x="2421625" y="4149750"/>
              <a:chExt cx="369300" cy="790088"/>
            </a:xfrm>
          </p:grpSpPr>
          <p:sp>
            <p:nvSpPr>
              <p:cNvPr id="582" name="Google Shape;582;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3" name="Google Shape;583;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sp>
        <p:nvSpPr>
          <p:cNvPr id="584" name="Google Shape;584;g1ff85e0ad73_0_0"/>
          <p:cNvSpPr txBox="1"/>
          <p:nvPr/>
        </p:nvSpPr>
        <p:spPr>
          <a:xfrm rot="-5400000">
            <a:off x="-408900" y="450078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06AC73"/>
                </a:solidFill>
                <a:latin typeface="Playfair Display"/>
                <a:ea typeface="Playfair Display"/>
                <a:cs typeface="Playfair Display"/>
                <a:sym typeface="Playfair Display"/>
              </a:rPr>
              <a:t>Αυτοεκτίμηση</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6"/>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0" name="Google Shape;590;p4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1" name="Google Shape;591;p46"/>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2" name="Google Shape;592;p4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3" name="Google Shape;593;p46"/>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06</a:t>
            </a:r>
            <a:endParaRPr b="0" i="0" sz="7200" u="none" cap="none" strike="noStrike">
              <a:solidFill>
                <a:srgbClr val="06AC73"/>
              </a:solidFill>
              <a:latin typeface="Arial"/>
              <a:ea typeface="Arial"/>
              <a:cs typeface="Arial"/>
              <a:sym typeface="Arial"/>
            </a:endParaRPr>
          </a:p>
        </p:txBody>
      </p:sp>
      <p:sp>
        <p:nvSpPr>
          <p:cNvPr id="594" name="Google Shape;594;p46"/>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Αυτοεκτίμηση</a:t>
            </a:r>
            <a:endParaRPr/>
          </a:p>
        </p:txBody>
      </p:sp>
      <p:sp>
        <p:nvSpPr>
          <p:cNvPr id="595" name="Google Shape;595;p46"/>
          <p:cNvSpPr txBox="1"/>
          <p:nvPr/>
        </p:nvSpPr>
        <p:spPr>
          <a:xfrm rot="-5400000">
            <a:off x="-531809" y="4687760"/>
            <a:ext cx="375885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138C80"/>
                </a:solidFill>
                <a:latin typeface="Playfair Display"/>
                <a:ea typeface="Playfair Display"/>
                <a:cs typeface="Playfair Display"/>
                <a:sym typeface="Playfair Display"/>
              </a:rPr>
              <a:t>Αυτοεκτίμηση</a:t>
            </a:r>
            <a:endParaRPr/>
          </a:p>
        </p:txBody>
      </p:sp>
      <p:sp>
        <p:nvSpPr>
          <p:cNvPr id="596" name="Google Shape;596;p46"/>
          <p:cNvSpPr txBox="1"/>
          <p:nvPr/>
        </p:nvSpPr>
        <p:spPr>
          <a:xfrm>
            <a:off x="2520200" y="2633275"/>
            <a:ext cx="9124800" cy="947952"/>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200" u="none" cap="none" strike="noStrike">
                <a:solidFill>
                  <a:srgbClr val="000000"/>
                </a:solidFill>
                <a:latin typeface="Prata"/>
                <a:ea typeface="Prata"/>
                <a:cs typeface="Prata"/>
                <a:sym typeface="Prata"/>
              </a:rPr>
              <a:t>Είναι οι ΣΒΑ και οι στόχοι τους επαρκείς για την αντιμετώπιση των αναγκών και των στόχων της βιώσιμης ανάπτυξης;</a:t>
            </a:r>
            <a:endParaRPr b="0" i="0" sz="2200" u="none" cap="none" strike="noStrike">
              <a:solidFill>
                <a:srgbClr val="000000"/>
              </a:solidFill>
              <a:latin typeface="Arial"/>
              <a:ea typeface="Arial"/>
              <a:cs typeface="Arial"/>
              <a:sym typeface="Arial"/>
            </a:endParaRPr>
          </a:p>
        </p:txBody>
      </p:sp>
      <p:sp>
        <p:nvSpPr>
          <p:cNvPr id="597" name="Google Shape;597;p46"/>
          <p:cNvSpPr txBox="1"/>
          <p:nvPr/>
        </p:nvSpPr>
        <p:spPr>
          <a:xfrm>
            <a:off x="3121225" y="4474146"/>
            <a:ext cx="8541900" cy="2154436"/>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  Ναι, είναι ένα πολύτιμο πλαίσιο</a:t>
            </a:r>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β.  Όχι δεν είναι</a:t>
            </a:r>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γ. Ναι, αλλά υπάρχουν περιθώρια βελτίωσης</a:t>
            </a:r>
            <a:endParaRPr b="0" i="0" sz="2000" u="none" cap="none" strike="noStrike">
              <a:solidFill>
                <a:srgbClr val="000000"/>
              </a:solidFill>
              <a:latin typeface="Prata"/>
              <a:ea typeface="Prata"/>
              <a:cs typeface="Prata"/>
              <a:sym typeface="Prat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1ff6c493d03_1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3" name="Google Shape;603;g1ff6c493d03_1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4" name="Google Shape;604;g1ff6c493d03_1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5" name="Google Shape;605;g1ff6c493d03_1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6" name="Google Shape;606;g1ff6c493d03_1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07</a:t>
            </a:r>
            <a:endParaRPr b="0" i="0" sz="7200" u="none" cap="none" strike="noStrike">
              <a:solidFill>
                <a:srgbClr val="06AC73"/>
              </a:solidFill>
              <a:latin typeface="Arial"/>
              <a:ea typeface="Arial"/>
              <a:cs typeface="Arial"/>
              <a:sym typeface="Arial"/>
            </a:endParaRPr>
          </a:p>
        </p:txBody>
      </p:sp>
      <p:sp>
        <p:nvSpPr>
          <p:cNvPr id="607" name="Google Shape;607;g1ff6c493d03_1_0"/>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Αυτοεκτίμηση</a:t>
            </a:r>
            <a:endParaRPr/>
          </a:p>
        </p:txBody>
      </p:sp>
      <p:sp>
        <p:nvSpPr>
          <p:cNvPr id="608" name="Google Shape;608;g1ff6c493d03_1_0"/>
          <p:cNvSpPr txBox="1"/>
          <p:nvPr/>
        </p:nvSpPr>
        <p:spPr>
          <a:xfrm>
            <a:off x="2520200" y="2633275"/>
            <a:ext cx="5192700" cy="575542"/>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2200" u="none" cap="none" strike="noStrike">
                <a:solidFill>
                  <a:schemeClr val="dk1"/>
                </a:solidFill>
                <a:latin typeface="Playfair Display"/>
                <a:ea typeface="Playfair Display"/>
                <a:cs typeface="Playfair Display"/>
                <a:sym typeface="Playfair Display"/>
              </a:rPr>
              <a:t>Ποιοι είναι οι κύριοι τομείς των ΣΒΑ;</a:t>
            </a:r>
            <a:endParaRPr b="0" i="0" sz="2200" u="none" cap="none" strike="noStrike">
              <a:solidFill>
                <a:srgbClr val="000000"/>
              </a:solidFill>
              <a:latin typeface="Arial"/>
              <a:ea typeface="Arial"/>
              <a:cs typeface="Arial"/>
              <a:sym typeface="Arial"/>
            </a:endParaRPr>
          </a:p>
        </p:txBody>
      </p:sp>
      <p:sp>
        <p:nvSpPr>
          <p:cNvPr id="609" name="Google Shape;609;g1ff6c493d03_1_0"/>
          <p:cNvSpPr txBox="1"/>
          <p:nvPr/>
        </p:nvSpPr>
        <p:spPr>
          <a:xfrm>
            <a:off x="3121225" y="4393025"/>
            <a:ext cx="1856100" cy="301621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Πλανήτης</a:t>
            </a:r>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Ανθρωποι</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Λουλούδια</a:t>
            </a:r>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Ευημερία</a:t>
            </a:r>
            <a:endParaRPr b="0" i="0" sz="2000" u="none" cap="none" strike="noStrike">
              <a:solidFill>
                <a:srgbClr val="000000"/>
              </a:solidFill>
              <a:latin typeface="Prata"/>
              <a:ea typeface="Prata"/>
              <a:cs typeface="Prata"/>
              <a:sym typeface="Prata"/>
            </a:endParaRPr>
          </a:p>
        </p:txBody>
      </p:sp>
      <p:sp>
        <p:nvSpPr>
          <p:cNvPr id="610" name="Google Shape;610;g1ff6c493d03_1_0"/>
          <p:cNvSpPr/>
          <p:nvPr/>
        </p:nvSpPr>
        <p:spPr>
          <a:xfrm>
            <a:off x="2502075"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1" name="Google Shape;611;g1ff6c493d03_1_0"/>
          <p:cNvSpPr/>
          <p:nvPr/>
        </p:nvSpPr>
        <p:spPr>
          <a:xfrm>
            <a:off x="2502075"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2" name="Google Shape;612;g1ff6c493d03_1_0"/>
          <p:cNvSpPr/>
          <p:nvPr/>
        </p:nvSpPr>
        <p:spPr>
          <a:xfrm>
            <a:off x="2502075"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3" name="Google Shape;613;g1ff6c493d03_1_0"/>
          <p:cNvSpPr txBox="1"/>
          <p:nvPr/>
        </p:nvSpPr>
        <p:spPr>
          <a:xfrm rot="-5400000">
            <a:off x="-435892" y="4574853"/>
            <a:ext cx="3854884" cy="156966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138C80"/>
                </a:solidFill>
                <a:latin typeface="Playfair Display"/>
                <a:ea typeface="Playfair Display"/>
                <a:cs typeface="Playfair Display"/>
                <a:sym typeface="Playfair Display"/>
              </a:rPr>
              <a:t>Αυτοεκτίμηση</a:t>
            </a:r>
            <a:endParaRPr/>
          </a:p>
          <a:p>
            <a:pPr indent="0" lvl="0" marL="0" marR="0" rtl="0" algn="l">
              <a:lnSpc>
                <a:spcPct val="170031"/>
              </a:lnSpc>
              <a:spcBef>
                <a:spcPts val="0"/>
              </a:spcBef>
              <a:spcAft>
                <a:spcPts val="0"/>
              </a:spcAft>
              <a:buClr>
                <a:srgbClr val="000000"/>
              </a:buClr>
              <a:buSzPts val="1100"/>
              <a:buFont typeface="Arial"/>
              <a:buNone/>
            </a:pPr>
            <a:r>
              <a:t/>
            </a:r>
            <a:endParaRPr b="0" i="0" sz="3000" u="none" cap="none" strike="noStrike">
              <a:solidFill>
                <a:srgbClr val="138C80"/>
              </a:solidFill>
              <a:latin typeface="Arial"/>
              <a:ea typeface="Arial"/>
              <a:cs typeface="Arial"/>
              <a:sym typeface="Arial"/>
            </a:endParaRPr>
          </a:p>
        </p:txBody>
      </p:sp>
      <p:sp>
        <p:nvSpPr>
          <p:cNvPr id="614" name="Google Shape;614;g1ff6c493d03_1_0"/>
          <p:cNvSpPr/>
          <p:nvPr/>
        </p:nvSpPr>
        <p:spPr>
          <a:xfrm>
            <a:off x="2502075" y="68625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5" name="Google Shape;615;g1ff6c493d03_1_0"/>
          <p:cNvSpPr txBox="1"/>
          <p:nvPr/>
        </p:nvSpPr>
        <p:spPr>
          <a:xfrm>
            <a:off x="7872900" y="4393025"/>
            <a:ext cx="1856100" cy="344709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Αυτοκίνητα</a:t>
            </a:r>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Συνεταιρισμός</a:t>
            </a:r>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Ειρήνη</a:t>
            </a:r>
            <a:endParaRPr/>
          </a:p>
          <a:p>
            <a:pPr indent="0" lvl="0" marL="0" marR="0" rtl="0" algn="l">
              <a:lnSpc>
                <a:spcPct val="140016"/>
              </a:lnSpc>
              <a:spcBef>
                <a:spcPts val="0"/>
              </a:spcBef>
              <a:spcAft>
                <a:spcPts val="0"/>
              </a:spcAft>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None/>
            </a:pPr>
            <a:r>
              <a:rPr b="0" i="0" lang="en-US" sz="2000" u="none" cap="none" strike="noStrike">
                <a:solidFill>
                  <a:srgbClr val="000000"/>
                </a:solidFill>
                <a:latin typeface="Prata"/>
                <a:ea typeface="Prata"/>
                <a:cs typeface="Prata"/>
                <a:sym typeface="Prata"/>
              </a:rPr>
              <a:t>Καταστήματα παιχνιδιών</a:t>
            </a:r>
            <a:endParaRPr b="0" i="0" sz="2000" u="none" cap="none" strike="noStrike">
              <a:solidFill>
                <a:srgbClr val="000000"/>
              </a:solidFill>
              <a:latin typeface="Prata"/>
              <a:ea typeface="Prata"/>
              <a:cs typeface="Prata"/>
              <a:sym typeface="Prata"/>
            </a:endParaRPr>
          </a:p>
        </p:txBody>
      </p:sp>
      <p:sp>
        <p:nvSpPr>
          <p:cNvPr id="616" name="Google Shape;616;g1ff6c493d03_1_0"/>
          <p:cNvSpPr/>
          <p:nvPr/>
        </p:nvSpPr>
        <p:spPr>
          <a:xfrm>
            <a:off x="7253750"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7" name="Google Shape;617;g1ff6c493d03_1_0"/>
          <p:cNvSpPr/>
          <p:nvPr/>
        </p:nvSpPr>
        <p:spPr>
          <a:xfrm>
            <a:off x="7253750"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8" name="Google Shape;618;g1ff6c493d03_1_0"/>
          <p:cNvSpPr/>
          <p:nvPr/>
        </p:nvSpPr>
        <p:spPr>
          <a:xfrm>
            <a:off x="7253750"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9" name="Google Shape;619;g1ff6c493d03_1_0"/>
          <p:cNvSpPr/>
          <p:nvPr/>
        </p:nvSpPr>
        <p:spPr>
          <a:xfrm>
            <a:off x="7253750" y="6829616"/>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1ff6c493d03_1_2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g1ff6c493d03_1_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g1ff6c493d03_1_2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g1ff6c493d03_1_23"/>
          <p:cNvSpPr/>
          <p:nvPr/>
        </p:nvSpPr>
        <p:spPr>
          <a:xfrm>
            <a:off x="13865877" y="9256551"/>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g1ff6c493d03_1_23"/>
          <p:cNvSpPr txBox="1"/>
          <p:nvPr/>
        </p:nvSpPr>
        <p:spPr>
          <a:xfrm>
            <a:off x="2138097" y="280809"/>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08</a:t>
            </a:r>
            <a:endParaRPr b="0" i="0" sz="7200" u="none" cap="none" strike="noStrike">
              <a:solidFill>
                <a:srgbClr val="06AC73"/>
              </a:solidFill>
              <a:latin typeface="Arial"/>
              <a:ea typeface="Arial"/>
              <a:cs typeface="Arial"/>
              <a:sym typeface="Arial"/>
            </a:endParaRPr>
          </a:p>
        </p:txBody>
      </p:sp>
      <p:sp>
        <p:nvSpPr>
          <p:cNvPr id="629" name="Google Shape;629;g1ff6c493d03_1_23"/>
          <p:cNvSpPr txBox="1"/>
          <p:nvPr/>
        </p:nvSpPr>
        <p:spPr>
          <a:xfrm>
            <a:off x="3856800" y="451371"/>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Αυτοεκτίμηση</a:t>
            </a:r>
            <a:endParaRPr/>
          </a:p>
        </p:txBody>
      </p:sp>
      <p:sp>
        <p:nvSpPr>
          <p:cNvPr id="630" name="Google Shape;630;g1ff6c493d03_1_23"/>
          <p:cNvSpPr txBox="1"/>
          <p:nvPr/>
        </p:nvSpPr>
        <p:spPr>
          <a:xfrm>
            <a:off x="2791134" y="1485500"/>
            <a:ext cx="10300800" cy="12926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chemeClr val="dk1"/>
                </a:solidFill>
                <a:latin typeface="Playfair Display"/>
                <a:ea typeface="Playfair Display"/>
                <a:cs typeface="Playfair Display"/>
                <a:sym typeface="Playfair Display"/>
              </a:rPr>
              <a:t>Γιατί οι Κοινωνικοί Επιχειρηματίες πρέπει να προσεγγίσουν τους ΣΒΑ;</a:t>
            </a:r>
            <a:endParaRPr b="0" i="0" sz="2200" u="none" cap="none" strike="noStrike">
              <a:solidFill>
                <a:srgbClr val="000000"/>
              </a:solidFill>
              <a:latin typeface="Arial"/>
              <a:ea typeface="Arial"/>
              <a:cs typeface="Arial"/>
              <a:sym typeface="Arial"/>
            </a:endParaRPr>
          </a:p>
        </p:txBody>
      </p:sp>
      <p:sp>
        <p:nvSpPr>
          <p:cNvPr id="631" name="Google Shape;631;g1ff6c493d03_1_23"/>
          <p:cNvSpPr txBox="1"/>
          <p:nvPr/>
        </p:nvSpPr>
        <p:spPr>
          <a:xfrm>
            <a:off x="3162967" y="2778162"/>
            <a:ext cx="11362200" cy="6906506"/>
          </a:xfrm>
          <a:prstGeom prst="rect">
            <a:avLst/>
          </a:prstGeom>
          <a:noFill/>
          <a:ln>
            <a:noFill/>
          </a:ln>
        </p:spPr>
        <p:txBody>
          <a:bodyPr anchorCtr="0" anchor="t" bIns="0" lIns="0" spcFirstLastPara="1" rIns="0" wrap="square" tIns="0">
            <a:spAutoFit/>
          </a:bodyPr>
          <a:lstStyle/>
          <a:p>
            <a:pPr indent="0" lvl="0" marL="88900" marR="0" rtl="0" algn="l">
              <a:lnSpc>
                <a:spcPct val="170031"/>
              </a:lnSpc>
              <a:spcBef>
                <a:spcPts val="0"/>
              </a:spcBef>
              <a:spcAft>
                <a:spcPts val="0"/>
              </a:spcAft>
              <a:buNone/>
            </a:pPr>
            <a:r>
              <a:rPr b="0" i="0" lang="en-US" sz="2200" u="none" cap="none" strike="noStrike">
                <a:solidFill>
                  <a:schemeClr val="dk1"/>
                </a:solidFill>
                <a:latin typeface="Arial"/>
                <a:ea typeface="Arial"/>
                <a:cs typeface="Arial"/>
                <a:sym typeface="Arial"/>
              </a:rPr>
              <a:t>α. Αντιμετωπίζοντας τους ΣΒΑ, οι κοινωνικοί επιχειρηματίες μπορούν να συμβάλουν άμεσα στη βελτίωση της ευημερίας των κοινοτήτων και στην προώθηση της θετικής κοινωνικής αλλαγής.</a:t>
            </a:r>
            <a:endParaRPr/>
          </a:p>
          <a:p>
            <a:pPr indent="0" lvl="0" marL="88900" marR="0" rtl="0" algn="l">
              <a:lnSpc>
                <a:spcPct val="170031"/>
              </a:lnSpc>
              <a:spcBef>
                <a:spcPts val="0"/>
              </a:spcBef>
              <a:spcAft>
                <a:spcPts val="0"/>
              </a:spcAft>
              <a:buNone/>
            </a:pPr>
            <a:r>
              <a:rPr b="0" i="0" lang="en-US" sz="2200" u="none" cap="none" strike="noStrike">
                <a:solidFill>
                  <a:schemeClr val="dk1"/>
                </a:solidFill>
                <a:latin typeface="Arial"/>
                <a:ea typeface="Arial"/>
                <a:cs typeface="Arial"/>
                <a:sym typeface="Arial"/>
              </a:rPr>
              <a:t>β.  Οι κοινωνικοί επιχειρηματίες που ευθυγραμμίζονται με τους ΣΒΑ μπορούν να διαφοροποιηθούν στην αγορά, προσελκύοντας κοινωνικά συνειδητοποιημένους καταναλωτές και χτίζοντας την αφοσίωση στην επωνυμία</a:t>
            </a:r>
            <a:endParaRPr/>
          </a:p>
          <a:p>
            <a:pPr indent="0" lvl="0" marL="88900" marR="0" rtl="0" algn="l">
              <a:lnSpc>
                <a:spcPct val="170031"/>
              </a:lnSpc>
              <a:spcBef>
                <a:spcPts val="0"/>
              </a:spcBef>
              <a:spcAft>
                <a:spcPts val="0"/>
              </a:spcAft>
              <a:buNone/>
            </a:pPr>
            <a:r>
              <a:rPr b="0" i="0" lang="en-US" sz="2200" u="none" cap="none" strike="noStrike">
                <a:solidFill>
                  <a:schemeClr val="dk1"/>
                </a:solidFill>
                <a:latin typeface="Arial"/>
                <a:ea typeface="Arial"/>
                <a:cs typeface="Arial"/>
                <a:sym typeface="Arial"/>
              </a:rPr>
              <a:t>γ. Αντιμετωπίζοντας κοινωνικά ζητήματα, οι κοινωνικοί επιχειρηματίες μπορούν να αγοράσουν ακριβά αυτοκίνητα.</a:t>
            </a:r>
            <a:endParaRPr/>
          </a:p>
          <a:p>
            <a:pPr indent="0" lvl="0" marL="88900" marR="0" rtl="0" algn="l">
              <a:lnSpc>
                <a:spcPct val="170031"/>
              </a:lnSpc>
              <a:spcBef>
                <a:spcPts val="0"/>
              </a:spcBef>
              <a:spcAft>
                <a:spcPts val="0"/>
              </a:spcAft>
              <a:buNone/>
            </a:pPr>
            <a:r>
              <a:rPr b="0" i="0" lang="en-US" sz="2200" u="none" cap="none" strike="noStrike">
                <a:solidFill>
                  <a:schemeClr val="dk1"/>
                </a:solidFill>
                <a:latin typeface="Arial"/>
                <a:ea typeface="Arial"/>
                <a:cs typeface="Arial"/>
                <a:sym typeface="Arial"/>
              </a:rPr>
              <a:t>δ. Με την ενσωμάτωση των στόχων ΣΒΑ στα επιχειρηματικά τους μοντέλα, οι κοινωνικοί επιχειρηματίες μπορούν να έχουν πρόσβαση σε ένα ευρύτερο φάσμα ευκαιριών χρηματοδότησης για να υποστηρίξουν τις επιχειρήσεις τους.</a:t>
            </a:r>
            <a:endParaRPr/>
          </a:p>
          <a:p>
            <a:pPr indent="0" lvl="0" marL="88900" marR="0" rtl="0" algn="l">
              <a:lnSpc>
                <a:spcPct val="170031"/>
              </a:lnSpc>
              <a:spcBef>
                <a:spcPts val="0"/>
              </a:spcBef>
              <a:spcAft>
                <a:spcPts val="0"/>
              </a:spcAft>
              <a:buNone/>
            </a:pPr>
            <a:r>
              <a:rPr b="0" i="0" lang="en-US" sz="2200" u="none" cap="none" strike="noStrike">
                <a:solidFill>
                  <a:schemeClr val="dk1"/>
                </a:solidFill>
                <a:latin typeface="Arial"/>
                <a:ea typeface="Arial"/>
                <a:cs typeface="Arial"/>
                <a:sym typeface="Arial"/>
              </a:rPr>
              <a:t>ε. Μια κοινωνική επιχείρηση είναι μια επιχείρηση που δεν έχει καμία σχέση με τους ΣΒΑ.</a:t>
            </a:r>
            <a:endParaRPr b="0" i="0" sz="2200" u="none" cap="none" strike="noStrike">
              <a:solidFill>
                <a:srgbClr val="000000"/>
              </a:solidFill>
              <a:latin typeface="Arial"/>
              <a:ea typeface="Arial"/>
              <a:cs typeface="Arial"/>
              <a:sym typeface="Arial"/>
            </a:endParaRPr>
          </a:p>
        </p:txBody>
      </p:sp>
      <p:sp>
        <p:nvSpPr>
          <p:cNvPr id="632" name="Google Shape;632;g1ff6c493d03_1_23"/>
          <p:cNvSpPr txBox="1"/>
          <p:nvPr/>
        </p:nvSpPr>
        <p:spPr>
          <a:xfrm rot="-5400000">
            <a:off x="-178050" y="5251028"/>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138C80"/>
                </a:solidFill>
                <a:latin typeface="Playfair Display"/>
                <a:ea typeface="Playfair Display"/>
                <a:cs typeface="Playfair Display"/>
                <a:sym typeface="Playfair Display"/>
              </a:rPr>
              <a:t>Αυτοεκτίμηση</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4"/>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4"/>
          <p:cNvSpPr txBox="1"/>
          <p:nvPr/>
        </p:nvSpPr>
        <p:spPr>
          <a:xfrm>
            <a:off x="6050013" y="567292"/>
            <a:ext cx="7097505"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rata"/>
                <a:ea typeface="Prata"/>
                <a:cs typeface="Prata"/>
                <a:sym typeface="Prata"/>
              </a:rPr>
              <a:t>Βιώσιμοι Νέοι Επιχειρηματίες</a:t>
            </a:r>
            <a:endParaRPr/>
          </a:p>
        </p:txBody>
      </p:sp>
      <p:sp>
        <p:nvSpPr>
          <p:cNvPr id="137" name="Google Shape;137;p4"/>
          <p:cNvSpPr txBox="1"/>
          <p:nvPr/>
        </p:nvSpPr>
        <p:spPr>
          <a:xfrm>
            <a:off x="1028700" y="394841"/>
            <a:ext cx="9046633"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rata"/>
                <a:ea typeface="Prata"/>
                <a:cs typeface="Prata"/>
                <a:sym typeface="Prata"/>
              </a:rPr>
              <a:t> ΟΔΗΓΟΙ SUSE </a:t>
            </a:r>
            <a:endParaRPr b="0" i="0" sz="1400" u="none" cap="none" strike="noStrike">
              <a:solidFill>
                <a:srgbClr val="000000"/>
              </a:solidFill>
              <a:latin typeface="Arial"/>
              <a:ea typeface="Arial"/>
              <a:cs typeface="Arial"/>
              <a:sym typeface="Arial"/>
            </a:endParaRPr>
          </a:p>
        </p:txBody>
      </p:sp>
      <p:sp>
        <p:nvSpPr>
          <p:cNvPr id="138" name="Google Shape;138;p4"/>
          <p:cNvSpPr txBox="1"/>
          <p:nvPr/>
        </p:nvSpPr>
        <p:spPr>
          <a:xfrm>
            <a:off x="3438828" y="2950996"/>
            <a:ext cx="11378772"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Περιβαλλοντική Υποβάθμιση στις Επιχειρήσεις</a:t>
            </a:r>
            <a:endParaRPr b="0" i="0" sz="1400" u="none" cap="none" strike="noStrike">
              <a:solidFill>
                <a:srgbClr val="000000"/>
              </a:solidFill>
              <a:latin typeface="Arial"/>
              <a:ea typeface="Arial"/>
              <a:cs typeface="Arial"/>
              <a:sym typeface="Arial"/>
            </a:endParaRPr>
          </a:p>
        </p:txBody>
      </p:sp>
      <p:sp>
        <p:nvSpPr>
          <p:cNvPr id="139" name="Google Shape;139;p4"/>
          <p:cNvSpPr txBox="1"/>
          <p:nvPr/>
        </p:nvSpPr>
        <p:spPr>
          <a:xfrm>
            <a:off x="669332" y="2143075"/>
            <a:ext cx="2589496"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40" name="Google Shape;140;p4"/>
          <p:cNvSpPr txBox="1"/>
          <p:nvPr/>
        </p:nvSpPr>
        <p:spPr>
          <a:xfrm>
            <a:off x="1229694" y="3987227"/>
            <a:ext cx="166241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939016" y="5828187"/>
            <a:ext cx="2410127"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03</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3438828" y="4563110"/>
            <a:ext cx="8968309"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Ισότητα των Φύλων στις Επιχειρήσεις</a:t>
            </a:r>
            <a:endParaRPr b="0" i="0" sz="1400" u="none" cap="none" strike="noStrike">
              <a:solidFill>
                <a:srgbClr val="000000"/>
              </a:solidFill>
              <a:latin typeface="Arial"/>
              <a:ea typeface="Arial"/>
              <a:cs typeface="Arial"/>
              <a:sym typeface="Arial"/>
            </a:endParaRPr>
          </a:p>
        </p:txBody>
      </p:sp>
      <p:sp>
        <p:nvSpPr>
          <p:cNvPr id="143" name="Google Shape;143;p4"/>
          <p:cNvSpPr txBox="1"/>
          <p:nvPr/>
        </p:nvSpPr>
        <p:spPr>
          <a:xfrm>
            <a:off x="3438828" y="6121146"/>
            <a:ext cx="13257972" cy="146463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Ψηφιακά Εργαλεία στη Βιομηχανία4.0 &amp; 5.0 Διαμόρφωση της Επιχειρηματικότητας στη Νέα Ψηφιακή Κοινωνία</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1ff6c493d03_1_55"/>
          <p:cNvSpPr/>
          <p:nvPr/>
        </p:nvSpPr>
        <p:spPr>
          <a:xfrm rot="-1528540">
            <a:off x="15809231" y="6856356"/>
            <a:ext cx="3791971" cy="4113578"/>
          </a:xfrm>
          <a:custGeom>
            <a:rect b="b" l="l" r="r" t="t"/>
            <a:pathLst>
              <a:path extrusionOk="0" h="4114800" w="3793097">
                <a:moveTo>
                  <a:pt x="0" y="0"/>
                </a:moveTo>
                <a:lnTo>
                  <a:pt x="3793098" y="0"/>
                </a:lnTo>
                <a:lnTo>
                  <a:pt x="3793098"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g1ff6c493d03_1_55"/>
          <p:cNvSpPr/>
          <p:nvPr/>
        </p:nvSpPr>
        <p:spPr>
          <a:xfrm rot="6993903">
            <a:off x="-1296517" y="-1829144"/>
            <a:ext cx="4650081" cy="4117435"/>
          </a:xfrm>
          <a:custGeom>
            <a:rect b="b" l="l" r="r" t="t"/>
            <a:pathLst>
              <a:path extrusionOk="0" h="4114800" w="4647105">
                <a:moveTo>
                  <a:pt x="0" y="0"/>
                </a:moveTo>
                <a:lnTo>
                  <a:pt x="4647104" y="0"/>
                </a:lnTo>
                <a:lnTo>
                  <a:pt x="464710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g1ff6c493d03_1_55"/>
          <p:cNvSpPr/>
          <p:nvPr/>
        </p:nvSpPr>
        <p:spPr>
          <a:xfrm>
            <a:off x="15261520" y="-1673912"/>
            <a:ext cx="5040401" cy="4114800"/>
          </a:xfrm>
          <a:custGeom>
            <a:rect b="b" l="l" r="r" t="t"/>
            <a:pathLst>
              <a:path extrusionOk="0" h="4114800" w="5040401">
                <a:moveTo>
                  <a:pt x="0" y="0"/>
                </a:moveTo>
                <a:lnTo>
                  <a:pt x="5040401" y="0"/>
                </a:lnTo>
                <a:lnTo>
                  <a:pt x="504040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g1ff6c493d03_1_55"/>
          <p:cNvSpPr/>
          <p:nvPr/>
        </p:nvSpPr>
        <p:spPr>
          <a:xfrm>
            <a:off x="1657375" y="3022824"/>
            <a:ext cx="2425146" cy="3337586"/>
          </a:xfrm>
          <a:custGeom>
            <a:rect b="b" l="l" r="r" t="t"/>
            <a:pathLst>
              <a:path extrusionOk="0" h="5516671" w="4008506">
                <a:moveTo>
                  <a:pt x="0" y="0"/>
                </a:moveTo>
                <a:lnTo>
                  <a:pt x="4008505" y="0"/>
                </a:lnTo>
                <a:lnTo>
                  <a:pt x="4008505" y="5516671"/>
                </a:lnTo>
                <a:lnTo>
                  <a:pt x="0" y="5516671"/>
                </a:lnTo>
                <a:lnTo>
                  <a:pt x="0" y="0"/>
                </a:lnTo>
                <a:close/>
              </a:path>
            </a:pathLst>
          </a:custGeom>
          <a:blipFill rotWithShape="1">
            <a:blip r:embed="rId6">
              <a:alphaModFix/>
            </a:blip>
            <a:stretch>
              <a:fillRect b="-13795" l="0" r="-99652" t="-31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g1ff6c493d03_1_5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7">
              <a:alphaModFix/>
            </a:blip>
            <a:stretch>
              <a:fillRect b="-160148" l="-14267" r="-3267" t="-16102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g1ff6c493d03_1_55"/>
          <p:cNvSpPr/>
          <p:nvPr/>
        </p:nvSpPr>
        <p:spPr>
          <a:xfrm>
            <a:off x="2095455" y="3221837"/>
            <a:ext cx="2204371" cy="3365452"/>
          </a:xfrm>
          <a:custGeom>
            <a:rect b="b" l="l" r="r" t="t"/>
            <a:pathLst>
              <a:path extrusionOk="0" h="5562730" w="3643588">
                <a:moveTo>
                  <a:pt x="0" y="0"/>
                </a:moveTo>
                <a:lnTo>
                  <a:pt x="3643588" y="0"/>
                </a:lnTo>
                <a:lnTo>
                  <a:pt x="3643588" y="5562731"/>
                </a:lnTo>
                <a:lnTo>
                  <a:pt x="0" y="556273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g1ff6c493d03_1_55"/>
          <p:cNvSpPr txBox="1"/>
          <p:nvPr/>
        </p:nvSpPr>
        <p:spPr>
          <a:xfrm>
            <a:off x="2733675" y="1624025"/>
            <a:ext cx="8301000" cy="1034129"/>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4800" u="none" cap="none" strike="noStrike">
                <a:solidFill>
                  <a:srgbClr val="06AC73"/>
                </a:solidFill>
                <a:latin typeface="Prata"/>
                <a:ea typeface="Prata"/>
                <a:cs typeface="Prata"/>
                <a:sym typeface="Prata"/>
              </a:rPr>
              <a:t>Αυτοεκτίμηση – Απαντήσεις</a:t>
            </a:r>
            <a:endParaRPr b="0" i="0" sz="4800" u="none" cap="none" strike="noStrike">
              <a:solidFill>
                <a:srgbClr val="000000"/>
              </a:solidFill>
              <a:latin typeface="Arial"/>
              <a:ea typeface="Arial"/>
              <a:cs typeface="Arial"/>
              <a:sym typeface="Arial"/>
            </a:endParaRPr>
          </a:p>
        </p:txBody>
      </p:sp>
      <p:sp>
        <p:nvSpPr>
          <p:cNvPr id="644" name="Google Shape;644;g1ff6c493d03_1_55"/>
          <p:cNvSpPr txBox="1"/>
          <p:nvPr/>
        </p:nvSpPr>
        <p:spPr>
          <a:xfrm rot="-5400000">
            <a:off x="-1052271" y="4645302"/>
            <a:ext cx="4029786"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3000" u="none" cap="none" strike="noStrike">
                <a:solidFill>
                  <a:srgbClr val="138C80"/>
                </a:solidFill>
                <a:latin typeface="Playfair Display"/>
                <a:ea typeface="Playfair Display"/>
                <a:cs typeface="Playfair Display"/>
                <a:sym typeface="Playfair Display"/>
              </a:rPr>
              <a:t>Αυτοεκτίμηση</a:t>
            </a:r>
            <a:endParaRPr b="0" i="0" sz="3000" u="none" cap="none" strike="noStrike">
              <a:solidFill>
                <a:srgbClr val="138C80"/>
              </a:solidFill>
              <a:latin typeface="Arial"/>
              <a:ea typeface="Arial"/>
              <a:cs typeface="Arial"/>
              <a:sym typeface="Arial"/>
            </a:endParaRPr>
          </a:p>
        </p:txBody>
      </p:sp>
      <p:sp>
        <p:nvSpPr>
          <p:cNvPr id="645" name="Google Shape;645;g1ff6c493d03_1_55"/>
          <p:cNvSpPr txBox="1"/>
          <p:nvPr/>
        </p:nvSpPr>
        <p:spPr>
          <a:xfrm>
            <a:off x="4880875" y="2874900"/>
            <a:ext cx="11000700" cy="6389411"/>
          </a:xfrm>
          <a:prstGeom prst="rect">
            <a:avLst/>
          </a:prstGeom>
          <a:noFill/>
          <a:ln>
            <a:noFill/>
          </a:ln>
        </p:spPr>
        <p:txBody>
          <a:bodyPr anchorCtr="0" anchor="t" bIns="91425" lIns="91425" spcFirstLastPara="1" rIns="91425" wrap="square" tIns="91425">
            <a:spAutoFit/>
          </a:bodyPr>
          <a:lstStyle/>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Τι σημαίνει η συντομογραφία ΣΒΑ;</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γ. Στόχοι Βιώσιμης Ανάπτυξης</a:t>
            </a:r>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Ποιος υιοθέτησε τους Στόχους Βιώσιμης Ανάπτυξης (ΣΒΑ);</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Ηνωμένα Έθνη (ΟΗΕ)</a:t>
            </a:r>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Οι ΣΒΑ τέθηκαν σε ισχύ την 1η Ιανουαρίου 2016. Πότε πρέπει να επιτευχθούν;</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β. 2030</a:t>
            </a:r>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Πόσους στόχους περιλαμβάνει η Ατζέντα 2030 για τη Βιώσιμη Ανάπτυξη;</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γ. 17</a:t>
            </a:r>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Οι ΣΒΑ περιλαμβάνουν 17 στόχους και συνολικά 169 στόχους. </a:t>
            </a:r>
            <a:endParaRPr/>
          </a:p>
          <a:p>
            <a:pPr indent="0" lvl="0" marL="127000" marR="0" rtl="0" algn="l">
              <a:lnSpc>
                <a:spcPct val="140016"/>
              </a:lnSpc>
              <a:spcBef>
                <a:spcPts val="0"/>
              </a:spcBef>
              <a:spcAft>
                <a:spcPts val="0"/>
              </a:spcAft>
              <a:buNone/>
            </a:pPr>
            <a:r>
              <a:rPr b="0" i="0" lang="en-US" sz="1600" u="none" cap="none" strike="noStrike">
                <a:solidFill>
                  <a:schemeClr val="dk1"/>
                </a:solidFill>
                <a:latin typeface="Arial"/>
                <a:ea typeface="Arial"/>
                <a:cs typeface="Arial"/>
                <a:sym typeface="Arial"/>
              </a:rPr>
              <a:t>Μπορείτε να σημειώσετε τους τομείς που γνωρίζετε ότι αντιμετωπίζουν οι ΣΒΑ;</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όλοι τους</a:t>
            </a:r>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Είναι οι ΣΒΑ και οι στόχοι τους επαρκείς για την αντιμετώπιση των αναγκών και των στόχων της βιώσιμης ανάπτυξης;</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α. και γ</a:t>
            </a:r>
            <a:r>
              <a:rPr b="0" i="0" lang="en-US" sz="1600" u="none" cap="none" strike="noStrike">
                <a:solidFill>
                  <a:schemeClr val="dk1"/>
                </a:solidFill>
                <a:latin typeface="Arial"/>
                <a:ea typeface="Arial"/>
                <a:cs typeface="Arial"/>
                <a:sym typeface="Arial"/>
              </a:rPr>
              <a:t>.</a:t>
            </a:r>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Ποιοι είναι οι κύριοι τομείς των ΣΒΑ;</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πλανήτης, άνθρωποι, ευημερία, συνεργασία, ειρήνη</a:t>
            </a:r>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Arial"/>
                <a:ea typeface="Arial"/>
                <a:cs typeface="Arial"/>
                <a:sym typeface="Arial"/>
              </a:rPr>
              <a:t>Γιατί οι Κοινωνικοί Επιχειρηματίες πρέπει να προσεγγίσουν τους ΣΒΑ;</a:t>
            </a:r>
            <a:endParaRPr/>
          </a:p>
          <a:p>
            <a:pPr indent="0" lvl="0" marL="127000" marR="0" rtl="0" algn="l">
              <a:lnSpc>
                <a:spcPct val="140016"/>
              </a:lnSpc>
              <a:spcBef>
                <a:spcPts val="0"/>
              </a:spcBef>
              <a:spcAft>
                <a:spcPts val="0"/>
              </a:spcAft>
              <a:buNone/>
            </a:pPr>
            <a:r>
              <a:rPr b="0" i="0" lang="en-US" sz="1600" u="none" cap="none" strike="noStrike">
                <a:solidFill>
                  <a:srgbClr val="00B050"/>
                </a:solidFill>
                <a:latin typeface="Arial"/>
                <a:ea typeface="Arial"/>
                <a:cs typeface="Arial"/>
                <a:sym typeface="Arial"/>
              </a:rPr>
              <a:t>Απάντηση: α,β,δ</a:t>
            </a:r>
            <a:endParaRPr b="0" i="0" sz="1600" u="none" cap="none" strike="noStrike">
              <a:solidFill>
                <a:srgbClr val="00B05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7"/>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1" name="Google Shape;651;p57"/>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2" name="Google Shape;652;p57"/>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3" name="Google Shape;653;p57"/>
          <p:cNvSpPr txBox="1"/>
          <p:nvPr/>
        </p:nvSpPr>
        <p:spPr>
          <a:xfrm>
            <a:off x="4119025" y="338249"/>
            <a:ext cx="8106900" cy="10341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800" u="none" cap="none" strike="noStrike">
                <a:solidFill>
                  <a:srgbClr val="06AC73"/>
                </a:solidFill>
                <a:latin typeface="Playfair Display"/>
                <a:ea typeface="Playfair Display"/>
                <a:cs typeface="Playfair Display"/>
                <a:sym typeface="Playfair Display"/>
              </a:rPr>
              <a:t>ΕΠΙΠΡΟΣΘΕΤΟΙ ΠΟΡΟΙ</a:t>
            </a:r>
            <a:endParaRPr b="0" i="0" sz="4800" u="none" cap="none" strike="noStrike">
              <a:solidFill>
                <a:srgbClr val="06AC73"/>
              </a:solidFill>
              <a:latin typeface="Arial"/>
              <a:ea typeface="Arial"/>
              <a:cs typeface="Arial"/>
              <a:sym typeface="Arial"/>
            </a:endParaRPr>
          </a:p>
        </p:txBody>
      </p:sp>
      <p:sp>
        <p:nvSpPr>
          <p:cNvPr id="654" name="Google Shape;654;p5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57"/>
          <p:cNvSpPr txBox="1"/>
          <p:nvPr/>
        </p:nvSpPr>
        <p:spPr>
          <a:xfrm>
            <a:off x="2984492" y="1930400"/>
            <a:ext cx="13058700" cy="6592574"/>
          </a:xfrm>
          <a:prstGeom prst="rect">
            <a:avLst/>
          </a:prstGeom>
          <a:noFill/>
          <a:ln>
            <a:noFill/>
          </a:ln>
        </p:spPr>
        <p:txBody>
          <a:bodyPr anchorCtr="0" anchor="t" bIns="0" lIns="0" spcFirstLastPara="1" rIns="0" wrap="square" tIns="0">
            <a:spAutoFit/>
          </a:bodyPr>
          <a:lstStyle/>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Καλές πρακτικές ΣΒΑ- Μια συλλογή από ιστορίες επιτυχίας και διδάγματα από την εφαρμογή του ΣΒΑ- </a:t>
            </a:r>
            <a:r>
              <a:rPr b="0" i="0" lang="en-US" sz="1800" u="sng" cap="none" strike="noStrike">
                <a:solidFill>
                  <a:schemeClr val="hlink"/>
                </a:solidFill>
                <a:latin typeface="Arial"/>
                <a:ea typeface="Arial"/>
                <a:cs typeface="Arial"/>
                <a:sym typeface="Arial"/>
                <a:hlinkClick r:id="rId7"/>
              </a:rPr>
              <a:t>https://sdgs.un.org/publications/sdg-good-practices-2020</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Εκπαιδευτικό εγχειρίδιο για κοινωνικούς επιχειρηματίες Εκπαιδευτικό εγχειρίδιο κοινωνικής επιχειρηματικότητας - Ευρωπαϊκή Επιτροπή</a:t>
            </a:r>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Ξεκινώντας με τους ΣΒΑ - ΟΗΕ - pdf. για λήψη </a:t>
            </a:r>
            <a:r>
              <a:rPr b="0" i="0" lang="en-US" sz="1800" u="sng" cap="none" strike="noStrike">
                <a:solidFill>
                  <a:schemeClr val="hlink"/>
                </a:solidFill>
                <a:latin typeface="Arial"/>
                <a:ea typeface="Arial"/>
                <a:cs typeface="Arial"/>
                <a:sym typeface="Arial"/>
                <a:hlinkClick r:id="rId8"/>
              </a:rPr>
              <a:t>https://sustainabledevelopment.un.org/index.php?page=view&amp;type=400&amp;nr=2217&amp;menu=1515</a:t>
            </a:r>
            <a:r>
              <a:rPr b="0" i="0" lang="en-US" sz="1800" u="none" cap="none" strike="noStrike">
                <a:solidFill>
                  <a:schemeClr val="dk1"/>
                </a:solidFill>
                <a:latin typeface="Arial"/>
                <a:ea typeface="Arial"/>
                <a:cs typeface="Arial"/>
                <a:sym typeface="Arial"/>
              </a:rPr>
              <a:t>  (νέα πλατφόρμα έκδοσης)</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Εμείς οι άνθρωποι-  </a:t>
            </a:r>
            <a:r>
              <a:rPr b="0" i="0" lang="en-US" sz="1800" u="sng" cap="none" strike="noStrike">
                <a:solidFill>
                  <a:schemeClr val="hlink"/>
                </a:solidFill>
                <a:latin typeface="Arial"/>
                <a:ea typeface="Arial"/>
                <a:cs typeface="Arial"/>
                <a:sym typeface="Arial"/>
                <a:hlinkClick r:id="rId9"/>
              </a:rPr>
              <a:t>https://www.youtube.com/watch?v=RpqVmvMCmp0</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 Μετάβαση από τους ΑΣΧ στους ΣΒΑ-</a:t>
            </a:r>
            <a:r>
              <a:rPr b="0" i="0" lang="en-US" sz="1800" u="sng" cap="none" strike="noStrike">
                <a:solidFill>
                  <a:schemeClr val="hlink"/>
                </a:solidFill>
                <a:latin typeface="Arial"/>
                <a:ea typeface="Arial"/>
                <a:cs typeface="Arial"/>
                <a:sym typeface="Arial"/>
                <a:hlinkClick r:id="rId10"/>
              </a:rPr>
              <a:t>https://www.youtube.com/watch?v=5_hLuEui6ww</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Δεν έχει νόημα να πάει στα μισά- </a:t>
            </a:r>
            <a:r>
              <a:rPr b="0" i="0" lang="en-US" sz="1800" u="sng" cap="none" strike="noStrike">
                <a:solidFill>
                  <a:schemeClr val="hlink"/>
                </a:solidFill>
                <a:latin typeface="Arial"/>
                <a:ea typeface="Arial"/>
                <a:cs typeface="Arial"/>
                <a:sym typeface="Arial"/>
                <a:hlinkClick r:id="rId11"/>
              </a:rPr>
              <a:t>https://www.youtube.com/watch?v=DdLqiTvFwJk</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Μην αφήσεις κανέναν πίσω- </a:t>
            </a:r>
            <a:r>
              <a:rPr b="0" i="0" lang="en-US" sz="1800" u="sng" cap="none" strike="noStrike">
                <a:solidFill>
                  <a:schemeClr val="hlink"/>
                </a:solidFill>
                <a:latin typeface="Arial"/>
                <a:ea typeface="Arial"/>
                <a:cs typeface="Arial"/>
                <a:sym typeface="Arial"/>
                <a:hlinkClick r:id="rId12"/>
              </a:rPr>
              <a:t>https://www.youtube.com/watch?v=pBqe8JD62QE&amp;t=149s</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Αριθμοί εν δράση- </a:t>
            </a:r>
            <a:r>
              <a:rPr b="0" i="0" lang="en-US" sz="1800" u="sng" cap="none" strike="noStrike">
                <a:solidFill>
                  <a:schemeClr val="hlink"/>
                </a:solidFill>
                <a:latin typeface="Arial"/>
                <a:ea typeface="Arial"/>
                <a:cs typeface="Arial"/>
                <a:sym typeface="Arial"/>
                <a:hlinkClick r:id="rId13"/>
              </a:rPr>
              <a:t>https://www.youtube.com/watch?v=Mdm49_rUMgo</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 Ηνωμένα Έθνη - Πλατφόρμα Δράσεων ΣΒΑ- </a:t>
            </a:r>
            <a:r>
              <a:rPr b="0" i="0" lang="en-US" sz="1800" u="sng" cap="none" strike="noStrike">
                <a:solidFill>
                  <a:schemeClr val="hlink"/>
                </a:solidFill>
                <a:latin typeface="Arial"/>
                <a:ea typeface="Arial"/>
                <a:cs typeface="Arial"/>
                <a:sym typeface="Arial"/>
                <a:hlinkClick r:id="rId14"/>
              </a:rPr>
              <a:t>https://sdgs.un.org/partnerships</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Arial"/>
                <a:ea typeface="Arial"/>
                <a:cs typeface="Arial"/>
                <a:sym typeface="Arial"/>
              </a:rPr>
              <a:t> Πλατφόρμα ενεργειών ΣΒΑ- </a:t>
            </a:r>
            <a:r>
              <a:rPr b="0" i="0" lang="en-US" sz="1800" u="sng" cap="none" strike="noStrike">
                <a:solidFill>
                  <a:schemeClr val="hlink"/>
                </a:solidFill>
                <a:latin typeface="Arial"/>
                <a:ea typeface="Arial"/>
                <a:cs typeface="Arial"/>
                <a:sym typeface="Arial"/>
                <a:hlinkClick r:id="rId15"/>
              </a:rPr>
              <a:t>https://sdgs.un.org/2030agenda</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70031"/>
              </a:lnSpc>
              <a:spcBef>
                <a:spcPts val="0"/>
              </a:spcBef>
              <a:spcAft>
                <a:spcPts val="0"/>
              </a:spcAft>
              <a:buClr>
                <a:srgbClr val="000000"/>
              </a:buClr>
              <a:buSzPts val="1800"/>
              <a:buFont typeface="Playfair Display"/>
              <a:buChar char="●"/>
            </a:pPr>
            <a:r>
              <a:rPr b="0" i="0" lang="en-US" sz="1800" u="none" cap="none" strike="noStrike">
                <a:solidFill>
                  <a:schemeClr val="dk1"/>
                </a:solidFill>
                <a:latin typeface="Arial"/>
                <a:ea typeface="Arial"/>
                <a:cs typeface="Arial"/>
                <a:sym typeface="Arial"/>
              </a:rPr>
              <a:t> </a:t>
            </a:r>
            <a:r>
              <a:rPr b="0" i="0" lang="en-US" sz="1800" u="sng" cap="none" strike="noStrike">
                <a:solidFill>
                  <a:schemeClr val="hlink"/>
                </a:solidFill>
                <a:latin typeface="Arial"/>
                <a:ea typeface="Arial"/>
                <a:cs typeface="Arial"/>
                <a:sym typeface="Arial"/>
                <a:hlinkClick r:id="rId16"/>
              </a:rPr>
              <a:t>https://commission.europa.eu/select-language?destination=/media/23163</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58"/>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58"/>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58"/>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58"/>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4" name="Google Shape;664;p58"/>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5" name="Google Shape;665;p58"/>
          <p:cNvSpPr txBox="1"/>
          <p:nvPr/>
        </p:nvSpPr>
        <p:spPr>
          <a:xfrm>
            <a:off x="10747704" y="1059356"/>
            <a:ext cx="21150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666" name="Google Shape;666;p58"/>
          <p:cNvSpPr txBox="1"/>
          <p:nvPr/>
        </p:nvSpPr>
        <p:spPr>
          <a:xfrm>
            <a:off x="2054857" y="1764206"/>
            <a:ext cx="14178285" cy="1184748"/>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000000"/>
                </a:solidFill>
                <a:latin typeface="Prata"/>
                <a:ea typeface="Prata"/>
                <a:cs typeface="Prata"/>
                <a:sym typeface="Prata"/>
              </a:rPr>
              <a:t>Ολοκληρώσατε την ενότητα</a:t>
            </a:r>
            <a:endParaRPr b="0" i="0" sz="1400" u="none" cap="none" strike="noStrike">
              <a:solidFill>
                <a:srgbClr val="000000"/>
              </a:solidFill>
              <a:latin typeface="Arial"/>
              <a:ea typeface="Arial"/>
              <a:cs typeface="Arial"/>
              <a:sym typeface="Arial"/>
            </a:endParaRPr>
          </a:p>
        </p:txBody>
      </p:sp>
      <p:sp>
        <p:nvSpPr>
          <p:cNvPr id="667" name="Google Shape;667;p58"/>
          <p:cNvSpPr txBox="1"/>
          <p:nvPr/>
        </p:nvSpPr>
        <p:spPr>
          <a:xfrm>
            <a:off x="7307825" y="3889375"/>
            <a:ext cx="9797415" cy="538417"/>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000000"/>
                </a:solidFill>
                <a:latin typeface="Prata"/>
                <a:ea typeface="Prata"/>
                <a:cs typeface="Prata"/>
                <a:sym typeface="Prata"/>
              </a:rPr>
              <a:t>Έχετε ρίξει μια ματιά και στις άλλες ενότητες και τους οδηγούς;</a:t>
            </a:r>
            <a:endParaRPr b="0" i="0" sz="1400" u="none" cap="none" strike="noStrike">
              <a:solidFill>
                <a:srgbClr val="000000"/>
              </a:solidFill>
              <a:latin typeface="Arial"/>
              <a:ea typeface="Arial"/>
              <a:cs typeface="Arial"/>
              <a:sym typeface="Arial"/>
            </a:endParaRPr>
          </a:p>
        </p:txBody>
      </p:sp>
      <p:sp>
        <p:nvSpPr>
          <p:cNvPr id="668" name="Google Shape;668;p58"/>
          <p:cNvSpPr txBox="1"/>
          <p:nvPr/>
        </p:nvSpPr>
        <p:spPr>
          <a:xfrm>
            <a:off x="1444321" y="4427792"/>
            <a:ext cx="6390382" cy="346864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Ενότητες</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01 Εισαγωγή στους ΣΒΑ </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02 Καμβάς κοινωνικού επιχειρηματικού μοντέλου και τιμολόγηση</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03 Δικτύωση και Επικοινωνία</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04 Ψηφιακό Μάρκετινγκ και Μέσα Κοινωνικής Δικτύωσης</a:t>
            </a:r>
            <a:endParaRPr b="0" i="0" sz="1400" u="none" cap="none" strike="noStrike">
              <a:solidFill>
                <a:srgbClr val="000000"/>
              </a:solidFill>
              <a:latin typeface="Arial"/>
              <a:ea typeface="Arial"/>
              <a:cs typeface="Arial"/>
              <a:sym typeface="Arial"/>
            </a:endParaRPr>
          </a:p>
        </p:txBody>
      </p:sp>
      <p:sp>
        <p:nvSpPr>
          <p:cNvPr id="669" name="Google Shape;669;p58"/>
          <p:cNvSpPr txBox="1"/>
          <p:nvPr/>
        </p:nvSpPr>
        <p:spPr>
          <a:xfrm>
            <a:off x="10058305" y="5148428"/>
            <a:ext cx="7046935" cy="297312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Οδηγοί</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01 Περιβαλλοντική υποβάθμιση στις επιχειρήσεις</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02 Ισότητα των φύλων στις επιχειρήσεις</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03 Ψηφιακά Εργαλεία στη Βιομηχανία4.0 &amp; 5.0 Διαμόρφωση της Επιχειρηματικότητας στη Νέα Ψηφιακή Κοινωνία</a:t>
            </a:r>
            <a:endParaRPr b="0" i="0" sz="1400" u="none" cap="none" strike="noStrike">
              <a:solidFill>
                <a:srgbClr val="000000"/>
              </a:solidFill>
              <a:latin typeface="Arial"/>
              <a:ea typeface="Arial"/>
              <a:cs typeface="Arial"/>
              <a:sym typeface="Arial"/>
            </a:endParaRPr>
          </a:p>
        </p:txBody>
      </p:sp>
      <p:sp>
        <p:nvSpPr>
          <p:cNvPr id="670" name="Google Shape;670;p58"/>
          <p:cNvSpPr/>
          <p:nvPr/>
        </p:nvSpPr>
        <p:spPr>
          <a:xfrm>
            <a:off x="420575" y="331211"/>
            <a:ext cx="2856339" cy="797054"/>
          </a:xfrm>
          <a:custGeom>
            <a:rect b="b" l="l" r="r" t="t"/>
            <a:pathLst>
              <a:path extrusionOk="0" h="797054" w="2856339">
                <a:moveTo>
                  <a:pt x="0" y="0"/>
                </a:moveTo>
                <a:lnTo>
                  <a:pt x="2856339" y="0"/>
                </a:lnTo>
                <a:lnTo>
                  <a:pt x="2856339" y="797054"/>
                </a:lnTo>
                <a:lnTo>
                  <a:pt x="0" y="797054"/>
                </a:lnTo>
                <a:lnTo>
                  <a:pt x="0" y="0"/>
                </a:lnTo>
                <a:close/>
              </a:path>
            </a:pathLst>
          </a:custGeom>
          <a:blipFill rotWithShape="1">
            <a:blip r:embed="rId8">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9"/>
          <p:cNvSpPr/>
          <p:nvPr/>
        </p:nvSpPr>
        <p:spPr>
          <a:xfrm rot="-5400000">
            <a:off x="14796702" y="6274769"/>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0" name="Google Shape;680;p59"/>
          <p:cNvSpPr/>
          <p:nvPr/>
        </p:nvSpPr>
        <p:spPr>
          <a:xfrm rot="-8711088">
            <a:off x="-1689986" y="7647779"/>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59"/>
          <p:cNvSpPr/>
          <p:nvPr/>
        </p:nvSpPr>
        <p:spPr>
          <a:xfrm>
            <a:off x="6852522" y="3998022"/>
            <a:ext cx="3270618" cy="3270618"/>
          </a:xfrm>
          <a:custGeom>
            <a:rect b="b" l="l" r="r" t="t"/>
            <a:pathLst>
              <a:path extrusionOk="0" h="3270618" w="3270618">
                <a:moveTo>
                  <a:pt x="0" y="0"/>
                </a:moveTo>
                <a:lnTo>
                  <a:pt x="3270618" y="0"/>
                </a:lnTo>
                <a:lnTo>
                  <a:pt x="3270618" y="3270619"/>
                </a:lnTo>
                <a:lnTo>
                  <a:pt x="0" y="327061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59"/>
          <p:cNvSpPr/>
          <p:nvPr/>
        </p:nvSpPr>
        <p:spPr>
          <a:xfrm>
            <a:off x="7191545" y="4270370"/>
            <a:ext cx="2592572" cy="2592572"/>
          </a:xfrm>
          <a:custGeom>
            <a:rect b="b" l="l" r="r" t="t"/>
            <a:pathLst>
              <a:path extrusionOk="0" h="3456762" w="3456762">
                <a:moveTo>
                  <a:pt x="0" y="0"/>
                </a:moveTo>
                <a:lnTo>
                  <a:pt x="3456762" y="0"/>
                </a:lnTo>
                <a:lnTo>
                  <a:pt x="3456762" y="3456762"/>
                </a:lnTo>
                <a:lnTo>
                  <a:pt x="0" y="345676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59"/>
          <p:cNvSpPr txBox="1"/>
          <p:nvPr/>
        </p:nvSpPr>
        <p:spPr>
          <a:xfrm>
            <a:off x="2768702" y="2479060"/>
            <a:ext cx="11235565" cy="1184748"/>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b="0" i="0" lang="en-US" sz="5499" u="none" cap="none" strike="noStrike">
                <a:solidFill>
                  <a:srgbClr val="06AC73"/>
                </a:solidFill>
                <a:latin typeface="Prata"/>
                <a:ea typeface="Prata"/>
                <a:cs typeface="Prata"/>
                <a:sym typeface="Prata"/>
              </a:rPr>
              <a:t>https://suse-theproject.eu/</a:t>
            </a:r>
            <a:endParaRPr b="0" i="0" sz="1400" u="none" cap="none" strike="noStrike">
              <a:solidFill>
                <a:srgbClr val="000000"/>
              </a:solidFill>
              <a:latin typeface="Arial"/>
              <a:ea typeface="Arial"/>
              <a:cs typeface="Arial"/>
              <a:sym typeface="Arial"/>
            </a:endParaRPr>
          </a:p>
        </p:txBody>
      </p:sp>
      <p:sp>
        <p:nvSpPr>
          <p:cNvPr id="684" name="Google Shape;684;p59"/>
          <p:cNvSpPr txBox="1"/>
          <p:nvPr/>
        </p:nvSpPr>
        <p:spPr>
          <a:xfrm>
            <a:off x="4794612" y="852569"/>
            <a:ext cx="7183743" cy="129227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000000"/>
                </a:solidFill>
                <a:latin typeface="Prata"/>
                <a:ea typeface="Prata"/>
                <a:cs typeface="Prata"/>
                <a:sym typeface="Prata"/>
              </a:rPr>
              <a:t>Για περισσότερες πληροφορίες, μεταβείτε στη διεύθυνση:</a:t>
            </a:r>
            <a:endParaRPr b="0" i="0" sz="1400" u="none" cap="none" strike="noStrike">
              <a:solidFill>
                <a:srgbClr val="000000"/>
              </a:solidFill>
              <a:latin typeface="Arial"/>
              <a:ea typeface="Arial"/>
              <a:cs typeface="Arial"/>
              <a:sym typeface="Arial"/>
            </a:endParaRPr>
          </a:p>
        </p:txBody>
      </p:sp>
      <p:sp>
        <p:nvSpPr>
          <p:cNvPr id="685" name="Google Shape;685;p59"/>
          <p:cNvSpPr txBox="1"/>
          <p:nvPr/>
        </p:nvSpPr>
        <p:spPr>
          <a:xfrm>
            <a:off x="4576075" y="9013816"/>
            <a:ext cx="9135850" cy="800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500"/>
              <a:buFont typeface="Arial"/>
              <a:buNone/>
            </a:pPr>
            <a:r>
              <a:rPr b="0" i="0" lang="en-US" sz="1500" u="none" cap="none" strike="noStrike">
                <a:solidFill>
                  <a:srgbClr val="000000"/>
                </a:solidFill>
                <a:latin typeface="Prata"/>
                <a:ea typeface="Prata"/>
                <a:cs typeface="Prata"/>
                <a:sym typeface="Prata"/>
              </a:rPr>
              <a:t>Funded by the European Union.  Views and opinions expressed are however those of the author(s) only and do not necessarily reflect those of the European Union or the granting authority, EISMEA.  Neither the European Union nor the granting authority can be held responsible for them.</a:t>
            </a:r>
            <a:endParaRPr b="0" i="0" sz="1400" u="none" cap="none" strike="noStrike">
              <a:solidFill>
                <a:srgbClr val="000000"/>
              </a:solidFill>
              <a:latin typeface="Arial"/>
              <a:ea typeface="Arial"/>
              <a:cs typeface="Arial"/>
              <a:sym typeface="Arial"/>
            </a:endParaRPr>
          </a:p>
        </p:txBody>
      </p:sp>
      <p:sp>
        <p:nvSpPr>
          <p:cNvPr id="686" name="Google Shape;686;p59"/>
          <p:cNvSpPr/>
          <p:nvPr/>
        </p:nvSpPr>
        <p:spPr>
          <a:xfrm>
            <a:off x="225250" y="478503"/>
            <a:ext cx="2856339" cy="797054"/>
          </a:xfrm>
          <a:custGeom>
            <a:rect b="b" l="l" r="r" t="t"/>
            <a:pathLst>
              <a:path extrusionOk="0" h="797054" w="2856339">
                <a:moveTo>
                  <a:pt x="0" y="0"/>
                </a:moveTo>
                <a:lnTo>
                  <a:pt x="2856340" y="0"/>
                </a:lnTo>
                <a:lnTo>
                  <a:pt x="2856340" y="797053"/>
                </a:lnTo>
                <a:lnTo>
                  <a:pt x="0" y="797053"/>
                </a:lnTo>
                <a:lnTo>
                  <a:pt x="0" y="0"/>
                </a:lnTo>
                <a:close/>
              </a:path>
            </a:pathLst>
          </a:custGeom>
          <a:blipFill rotWithShape="1">
            <a:blip r:embed="rId7">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p:nvPr/>
        </p:nvSpPr>
        <p:spPr>
          <a:xfrm rot="-5400000">
            <a:off x="14796702" y="6306866"/>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rot="-8711088">
            <a:off x="-1689986" y="7679876"/>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5"/>
          <p:cNvSpPr txBox="1"/>
          <p:nvPr/>
        </p:nvSpPr>
        <p:spPr>
          <a:xfrm>
            <a:off x="1406108" y="1846625"/>
            <a:ext cx="15107692" cy="249856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1" lang="en-US" sz="3399" u="none" cap="none" strike="noStrike">
                <a:solidFill>
                  <a:srgbClr val="000000"/>
                </a:solidFill>
                <a:latin typeface="Playfair Display"/>
                <a:ea typeface="Playfair Display"/>
                <a:cs typeface="Playfair Display"/>
                <a:sym typeface="Playfair Display"/>
              </a:rPr>
              <a:t>Έχετε σκεφτεί ποτέ το είδος της επιχείρησης που θα μπορούσε να ωφελήσει όχι μόνο τον εαυτό σας αλλά την κοινότητά σας και ολόκληρο τον κόσμο;</a:t>
            </a:r>
            <a:endParaRPr/>
          </a:p>
          <a:p>
            <a:pPr indent="0" lvl="0" marL="0" marR="0" rtl="0" algn="l">
              <a:lnSpc>
                <a:spcPct val="140011"/>
              </a:lnSpc>
              <a:spcBef>
                <a:spcPts val="0"/>
              </a:spcBef>
              <a:spcAft>
                <a:spcPts val="0"/>
              </a:spcAft>
              <a:buNone/>
            </a:pPr>
            <a:r>
              <a:t/>
            </a:r>
            <a:endParaRPr b="1" i="1" sz="3399" u="none" cap="none" strike="noStrike">
              <a:solidFill>
                <a:srgbClr val="000000"/>
              </a:solidFill>
              <a:latin typeface="Playfair Display"/>
              <a:ea typeface="Playfair Display"/>
              <a:cs typeface="Playfair Display"/>
              <a:sym typeface="Playfair Display"/>
            </a:endParaRPr>
          </a:p>
          <a:p>
            <a:pPr indent="0" lvl="0" marL="0" marR="0" rtl="0" algn="l">
              <a:lnSpc>
                <a:spcPct val="140011"/>
              </a:lnSpc>
              <a:spcBef>
                <a:spcPts val="0"/>
              </a:spcBef>
              <a:spcAft>
                <a:spcPts val="0"/>
              </a:spcAft>
              <a:buNone/>
            </a:pPr>
            <a:r>
              <a:t/>
            </a:r>
            <a:endParaRPr b="1" i="1" sz="1400" u="none" cap="none" strike="noStrike">
              <a:solidFill>
                <a:srgbClr val="000000"/>
              </a:solidFill>
              <a:latin typeface="Arial"/>
              <a:ea typeface="Arial"/>
              <a:cs typeface="Arial"/>
              <a:sym typeface="Arial"/>
            </a:endParaRPr>
          </a:p>
        </p:txBody>
      </p:sp>
      <p:sp>
        <p:nvSpPr>
          <p:cNvPr id="152" name="Google Shape;152;p5"/>
          <p:cNvSpPr txBox="1"/>
          <p:nvPr/>
        </p:nvSpPr>
        <p:spPr>
          <a:xfrm>
            <a:off x="1406108" y="714917"/>
            <a:ext cx="8389200"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layfair Display"/>
                <a:ea typeface="Playfair Display"/>
                <a:cs typeface="Playfair Display"/>
                <a:sym typeface="Playfair Display"/>
              </a:rPr>
              <a:t>ΕΙΣΑΓΩΓΗ</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2096575" y="4324438"/>
            <a:ext cx="14945400" cy="366158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Arial"/>
                <a:ea typeface="Arial"/>
                <a:cs typeface="Arial"/>
                <a:sym typeface="Arial"/>
              </a:rPr>
              <a:t>Η διερεύνηση αυτής της ιδέας περιλαμβάνει την κατανόηση της σύνδεσής σας με τον κόσμο και του τρόπου με τον οποίο οι ενέργειές σας μπορούν να έχουν αντίκτυπο. Ας εμβαθύνουμε σε ένα θέμα που μπορεί να φαίνεται μακριά από προσωπικά ή τοπικά ενδιαφέροντα - Στόχους Βιώσιμης Ανάπτυξης (ΣΒΑ).</a:t>
            </a:r>
            <a:endParaRPr/>
          </a:p>
          <a:p>
            <a:pPr indent="0" lvl="0" marL="0" marR="0" rtl="0" algn="l">
              <a:lnSpc>
                <a:spcPct val="140011"/>
              </a:lnSpc>
              <a:spcBef>
                <a:spcPts val="0"/>
              </a:spcBef>
              <a:spcAft>
                <a:spcPts val="0"/>
              </a:spcAft>
              <a:buNone/>
            </a:pPr>
            <a:r>
              <a:rPr b="0" i="1" lang="en-US" sz="3399" u="none" cap="none" strike="noStrike">
                <a:solidFill>
                  <a:srgbClr val="000000"/>
                </a:solidFill>
                <a:latin typeface="Arial"/>
                <a:ea typeface="Arial"/>
                <a:cs typeface="Arial"/>
                <a:sym typeface="Arial"/>
              </a:rPr>
              <a:t>Τι είναι, πώς προέκυψαν και τι σημασία έχουν για εσάς;</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p:nvPr/>
        </p:nvSpPr>
        <p:spPr>
          <a:xfrm rot="-815835">
            <a:off x="14956161" y="-1648203"/>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16292837" y="-315520"/>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rot="1215471">
            <a:off x="-1076468" y="7781557"/>
            <a:ext cx="3662502" cy="5010886"/>
          </a:xfrm>
          <a:custGeom>
            <a:rect b="b" l="l" r="r" t="t"/>
            <a:pathLst>
              <a:path extrusionOk="0" h="5010886" w="3662502">
                <a:moveTo>
                  <a:pt x="0" y="0"/>
                </a:moveTo>
                <a:lnTo>
                  <a:pt x="3662502" y="0"/>
                </a:lnTo>
                <a:lnTo>
                  <a:pt x="3662502" y="5010886"/>
                </a:lnTo>
                <a:lnTo>
                  <a:pt x="0" y="501088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6"/>
          <p:cNvSpPr/>
          <p:nvPr/>
        </p:nvSpPr>
        <p:spPr>
          <a:xfrm>
            <a:off x="14253736" y="6629927"/>
            <a:ext cx="3930555" cy="3590163"/>
          </a:xfrm>
          <a:custGeom>
            <a:rect b="b" l="l" r="r" t="t"/>
            <a:pathLst>
              <a:path extrusionOk="0" h="4114800" w="4913194">
                <a:moveTo>
                  <a:pt x="0" y="0"/>
                </a:moveTo>
                <a:lnTo>
                  <a:pt x="4913194" y="0"/>
                </a:lnTo>
                <a:lnTo>
                  <a:pt x="4913194"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6"/>
          <p:cNvSpPr txBox="1"/>
          <p:nvPr/>
        </p:nvSpPr>
        <p:spPr>
          <a:xfrm>
            <a:off x="1248524" y="2326493"/>
            <a:ext cx="16140065" cy="5816977"/>
          </a:xfrm>
          <a:prstGeom prst="rect">
            <a:avLst/>
          </a:prstGeom>
          <a:noFill/>
          <a:ln>
            <a:noFill/>
          </a:ln>
        </p:spPr>
        <p:txBody>
          <a:bodyPr anchorCtr="0" anchor="t" bIns="0" lIns="0" spcFirstLastPara="1" rIns="0" wrap="square" tIns="0">
            <a:spAutoFit/>
          </a:bodyPr>
          <a:lstStyle/>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Arial"/>
                <a:ea typeface="Arial"/>
                <a:cs typeface="Arial"/>
                <a:sym typeface="Arial"/>
              </a:rPr>
              <a:t>Κατανόηση των βασικών θεωρητικών πληροφοριών σχετικά με τους ΣΒΑ (σημασία, σπουδαιότητα, βασικές έννοιες)</a:t>
            </a:r>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Arial"/>
                <a:ea typeface="Arial"/>
                <a:cs typeface="Arial"/>
                <a:sym typeface="Arial"/>
              </a:rPr>
              <a:t>Αύξηση της ευαισθητοποίησης σχετικά με τους 17 ΣΒΑ και τη διασυνδεδεμένη φύση τους</a:t>
            </a:r>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Arial"/>
                <a:ea typeface="Arial"/>
                <a:cs typeface="Arial"/>
                <a:sym typeface="Arial"/>
              </a:rPr>
              <a:t>Προσδιορίστε προσωπικές αξίες και συνδέστε τις με τους ΣΒΑ</a:t>
            </a:r>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Arial"/>
                <a:ea typeface="Arial"/>
                <a:cs typeface="Arial"/>
                <a:sym typeface="Arial"/>
              </a:rPr>
              <a:t>Κατανοήστε πώς η επιχειρηματικότητα μπορεί να οδηγήσει σε θετικές αλλαγές</a:t>
            </a:r>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Arial"/>
                <a:ea typeface="Arial"/>
                <a:cs typeface="Arial"/>
                <a:sym typeface="Arial"/>
              </a:rPr>
              <a:t>Να γνωρίζουν πώς να ευθυγραμμίζουν τις επιχειρηματικές τους πρωτοβουλίες με συγκεκριμένους ΣΒΑ για θετικό κοινωνικό αντίκτυπο</a:t>
            </a:r>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Arial"/>
                <a:ea typeface="Arial"/>
                <a:cs typeface="Arial"/>
                <a:sym typeface="Arial"/>
              </a:rPr>
              <a:t>Κατανοήστε πώς να ενσωματώσετε τις αρχές της βιώσιμης ανάπτυξης στα επιχειρηματικά μοντέλα και πρακτικές τους</a:t>
            </a:r>
            <a:endParaRPr b="0" i="0" sz="3000" u="none" cap="none" strike="noStrike">
              <a:solidFill>
                <a:srgbClr val="000000"/>
              </a:solidFill>
              <a:latin typeface="Arial"/>
              <a:ea typeface="Arial"/>
              <a:cs typeface="Arial"/>
              <a:sym typeface="Arial"/>
            </a:endParaRPr>
          </a:p>
        </p:txBody>
      </p:sp>
      <p:sp>
        <p:nvSpPr>
          <p:cNvPr id="165" name="Google Shape;165;p6"/>
          <p:cNvSpPr txBox="1"/>
          <p:nvPr/>
        </p:nvSpPr>
        <p:spPr>
          <a:xfrm>
            <a:off x="1248533" y="896825"/>
            <a:ext cx="8389200"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layfair Display"/>
                <a:ea typeface="Playfair Display"/>
                <a:cs typeface="Playfair Display"/>
                <a:sym typeface="Playfair Display"/>
              </a:rPr>
              <a:t>ΣΤΟΧΟΙ</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p:nvPr/>
        </p:nvSpPr>
        <p:spPr>
          <a:xfrm>
            <a:off x="7940850" y="6873300"/>
            <a:ext cx="2120038" cy="1882521"/>
          </a:xfrm>
          <a:custGeom>
            <a:rect b="b" l="l" r="r" t="t"/>
            <a:pathLst>
              <a:path extrusionOk="0" h="4114800" w="5300094">
                <a:moveTo>
                  <a:pt x="0" y="0"/>
                </a:moveTo>
                <a:lnTo>
                  <a:pt x="5300093" y="0"/>
                </a:lnTo>
                <a:lnTo>
                  <a:pt x="5300093"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7"/>
          <p:cNvSpPr/>
          <p:nvPr/>
        </p:nvSpPr>
        <p:spPr>
          <a:xfrm rot="4584164">
            <a:off x="15363491" y="8229600"/>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7"/>
          <p:cNvSpPr/>
          <p:nvPr/>
        </p:nvSpPr>
        <p:spPr>
          <a:xfrm rot="5399999">
            <a:off x="14934175" y="8662909"/>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7"/>
          <p:cNvSpPr txBox="1"/>
          <p:nvPr/>
        </p:nvSpPr>
        <p:spPr>
          <a:xfrm>
            <a:off x="749924" y="222250"/>
            <a:ext cx="16788150"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layfair Display"/>
                <a:ea typeface="Playfair Display"/>
                <a:cs typeface="Playfair Display"/>
                <a:sym typeface="Playfair Display"/>
              </a:rPr>
              <a:t>ΑΝΑΜΕΝΟΜΕΝΑ ΜΑΘΗΣΙΑΚΑ ΑΠΟΤΕΛΕΣΜΑΤΑ</a:t>
            </a:r>
            <a:endParaRPr b="0" i="0" sz="5000" u="none" cap="none" strike="noStrike">
              <a:solidFill>
                <a:srgbClr val="000000"/>
              </a:solidFill>
              <a:latin typeface="Playfair Display"/>
              <a:ea typeface="Playfair Display"/>
              <a:cs typeface="Playfair Display"/>
              <a:sym typeface="Playfair Display"/>
            </a:endParaRPr>
          </a:p>
        </p:txBody>
      </p:sp>
      <p:sp>
        <p:nvSpPr>
          <p:cNvPr id="174" name="Google Shape;174;p7"/>
          <p:cNvSpPr txBox="1"/>
          <p:nvPr/>
        </p:nvSpPr>
        <p:spPr>
          <a:xfrm>
            <a:off x="754775" y="2007300"/>
            <a:ext cx="7712100" cy="7848302"/>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2500" u="none" cap="none" strike="noStrike">
                <a:solidFill>
                  <a:srgbClr val="000000"/>
                </a:solidFill>
                <a:latin typeface="Playfair Display"/>
                <a:ea typeface="Playfair Display"/>
                <a:cs typeface="Playfair Display"/>
                <a:sym typeface="Playfair Display"/>
              </a:rPr>
              <a:t>      </a:t>
            </a:r>
            <a:r>
              <a:rPr b="0" i="1" lang="en-US" sz="2500" u="none" cap="none" strike="noStrike">
                <a:solidFill>
                  <a:srgbClr val="000000"/>
                </a:solidFill>
                <a:latin typeface="Arial"/>
                <a:ea typeface="Arial"/>
                <a:cs typeface="Arial"/>
                <a:sym typeface="Arial"/>
              </a:rPr>
              <a:t>Με την ολοκλήρωση αυτής της ενότητας, οι εκπαιδευόμενοι θα πρέπει:</a:t>
            </a:r>
            <a:endParaRPr/>
          </a:p>
          <a:p>
            <a:pPr indent="-342900" lvl="0" marL="342900" marR="0" rtl="0" algn="l">
              <a:lnSpc>
                <a:spcPct val="17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Να είστε σε θέση να απαριθμήσετε τους βασικούς θεματικούς τομείς των ΣΒΑ, οι οποίοι περιλαμβάνουν στόχους που σχετίζονται με τη φτώχεια, την υγεία, την εκπαίδευση, την ισότητα των φύλων και την περιβαλλοντική βιωσιμότητα.</a:t>
            </a:r>
            <a:endParaRPr/>
          </a:p>
          <a:p>
            <a:pPr indent="-342900" lvl="0" marL="342900" marR="0" rtl="0" algn="l">
              <a:lnSpc>
                <a:spcPct val="170000"/>
              </a:lnSpc>
              <a:spcBef>
                <a:spcPts val="0"/>
              </a:spcBef>
              <a:spcAft>
                <a:spcPts val="0"/>
              </a:spcAft>
              <a:buClr>
                <a:srgbClr val="000000"/>
              </a:buClr>
              <a:buSzPts val="2500"/>
              <a:buFont typeface="Arial"/>
              <a:buChar char="•"/>
            </a:pPr>
            <a:r>
              <a:rPr b="0" i="0" lang="en-US" sz="2500" u="none" cap="none" strike="noStrike">
                <a:solidFill>
                  <a:schemeClr val="dk1"/>
                </a:solidFill>
                <a:latin typeface="Arial"/>
                <a:ea typeface="Arial"/>
                <a:cs typeface="Arial"/>
                <a:sym typeface="Arial"/>
              </a:rPr>
              <a:t>Να είναι σε θέση να διατυπώνει τις βασικές αρχές της κοινωνικής επιχειρηματικότητας, συμπεριλαμβανομένης της ενσωμάτωσης κοινωνικών και περιβαλλοντικών στόχων στις επιχειρηματικές δραστηριότητες.</a:t>
            </a:r>
            <a:endParaRPr b="0" i="0" sz="2500" u="none" cap="none" strike="noStrike">
              <a:solidFill>
                <a:srgbClr val="000000"/>
              </a:solidFill>
              <a:latin typeface="Arial"/>
              <a:ea typeface="Arial"/>
              <a:cs typeface="Arial"/>
              <a:sym typeface="Arial"/>
            </a:endParaRPr>
          </a:p>
        </p:txBody>
      </p:sp>
      <p:sp>
        <p:nvSpPr>
          <p:cNvPr id="175" name="Google Shape;175;p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7"/>
          <p:cNvSpPr txBox="1"/>
          <p:nvPr/>
        </p:nvSpPr>
        <p:spPr>
          <a:xfrm>
            <a:off x="9287700" y="2007290"/>
            <a:ext cx="7899900" cy="5886227"/>
          </a:xfrm>
          <a:prstGeom prst="rect">
            <a:avLst/>
          </a:prstGeom>
          <a:noFill/>
          <a:ln>
            <a:noFill/>
          </a:ln>
        </p:spPr>
        <p:txBody>
          <a:bodyPr anchorCtr="0" anchor="t" bIns="0" lIns="0" spcFirstLastPara="1" rIns="0" wrap="square" tIns="0">
            <a:spAutoFit/>
          </a:bodyPr>
          <a:lstStyle/>
          <a:p>
            <a:pPr indent="-387350" lvl="1" marL="914400" marR="0" rtl="0" algn="l">
              <a:lnSpc>
                <a:spcPct val="170000"/>
              </a:lnSpc>
              <a:spcBef>
                <a:spcPts val="0"/>
              </a:spcBef>
              <a:spcAft>
                <a:spcPts val="0"/>
              </a:spcAft>
              <a:buClr>
                <a:schemeClr val="dk1"/>
              </a:buClr>
              <a:buSzPts val="2500"/>
              <a:buFont typeface="Playfair Display"/>
              <a:buChar char="•"/>
            </a:pPr>
            <a:r>
              <a:rPr b="0" i="0" lang="en-US" sz="2500" u="none" cap="none" strike="noStrike">
                <a:solidFill>
                  <a:schemeClr val="dk1"/>
                </a:solidFill>
                <a:latin typeface="Arial"/>
                <a:ea typeface="Arial"/>
                <a:cs typeface="Arial"/>
                <a:sym typeface="Arial"/>
              </a:rPr>
              <a:t>Επιδείξτε την ικανότητα να εκφράσετε τις θεμελιώδεις αρχές που αποτελούν τη βάση της Ατζέντας 2030 για τη Βιώσιμη Ανάπτυξη.</a:t>
            </a:r>
            <a:endParaRPr/>
          </a:p>
          <a:p>
            <a:pPr indent="-387350" lvl="1" marL="914400" marR="0" rtl="0" algn="l">
              <a:lnSpc>
                <a:spcPct val="170000"/>
              </a:lnSpc>
              <a:spcBef>
                <a:spcPts val="0"/>
              </a:spcBef>
              <a:spcAft>
                <a:spcPts val="0"/>
              </a:spcAft>
              <a:buClr>
                <a:schemeClr val="dk1"/>
              </a:buClr>
              <a:buSzPts val="2500"/>
              <a:buFont typeface="Playfair Display"/>
              <a:buChar char="•"/>
            </a:pPr>
            <a:r>
              <a:rPr b="0" i="0" lang="en-US" sz="2500" u="none" cap="none" strike="noStrike">
                <a:solidFill>
                  <a:schemeClr val="dk1"/>
                </a:solidFill>
                <a:latin typeface="Arial"/>
                <a:ea typeface="Arial"/>
                <a:cs typeface="Arial"/>
                <a:sym typeface="Arial"/>
              </a:rPr>
              <a:t>Να έχετε την ικανότητα να εντοπίζετε ευκαιρίες για κοινωνικές επιχειρηματικές επιχειρήσεις που ευθυγραμμίζονται με συγκεκριμένους Στόχους Βιώσιμης Ανάπτυξης, επιδεικνύοντας μια σαφή κατανόηση της διασύνδεσης μεταξύ επιχειρήσεων και κοινωνικού αντίκτυπου.</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0557f122de_0_87"/>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g30557f122de_0_87"/>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g30557f122de_0_87"/>
          <p:cNvSpPr txBox="1"/>
          <p:nvPr/>
        </p:nvSpPr>
        <p:spPr>
          <a:xfrm>
            <a:off x="2320412" y="1723546"/>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rata"/>
                <a:ea typeface="Prata"/>
                <a:cs typeface="Prata"/>
                <a:sym typeface="Prata"/>
              </a:rPr>
              <a:t>Sustainable Young Entrepreneurs</a:t>
            </a:r>
            <a:endParaRPr b="0" i="0" sz="3600" u="none" cap="none" strike="noStrike">
              <a:solidFill>
                <a:srgbClr val="000000"/>
              </a:solidFill>
              <a:latin typeface="Arial"/>
              <a:ea typeface="Arial"/>
              <a:cs typeface="Arial"/>
              <a:sym typeface="Arial"/>
            </a:endParaRPr>
          </a:p>
        </p:txBody>
      </p:sp>
      <p:sp>
        <p:nvSpPr>
          <p:cNvPr id="184" name="Google Shape;184;g30557f122de_0_87"/>
          <p:cNvSpPr txBox="1"/>
          <p:nvPr/>
        </p:nvSpPr>
        <p:spPr>
          <a:xfrm>
            <a:off x="1028700" y="933450"/>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lang="en-US" sz="5000">
                <a:latin typeface="Prata"/>
                <a:ea typeface="Prata"/>
                <a:cs typeface="Prata"/>
                <a:sym typeface="Prata"/>
              </a:rPr>
              <a:t>ΠΕΡΙΕΧΟΜΕΝΑ</a:t>
            </a:r>
            <a:endParaRPr b="0" i="0" sz="1400" u="none" cap="none" strike="noStrike">
              <a:solidFill>
                <a:srgbClr val="000000"/>
              </a:solidFill>
              <a:latin typeface="Arial"/>
              <a:ea typeface="Arial"/>
              <a:cs typeface="Arial"/>
              <a:sym typeface="Arial"/>
            </a:endParaRPr>
          </a:p>
        </p:txBody>
      </p:sp>
      <p:graphicFrame>
        <p:nvGraphicFramePr>
          <p:cNvPr id="185" name="Google Shape;185;g30557f122de_0_87"/>
          <p:cNvGraphicFramePr/>
          <p:nvPr/>
        </p:nvGraphicFramePr>
        <p:xfrm>
          <a:off x="2320412" y="2577621"/>
          <a:ext cx="3000000" cy="3000000"/>
        </p:xfrm>
        <a:graphic>
          <a:graphicData uri="http://schemas.openxmlformats.org/drawingml/2006/table">
            <a:tbl>
              <a:tblPr bandRow="1" firstRow="1">
                <a:noFill/>
                <a:tableStyleId>{FD95C1F3-FD5E-4957-A472-AA6EDD652B00}</a:tableStyleId>
              </a:tblPr>
              <a:tblGrid>
                <a:gridCol w="1396175"/>
                <a:gridCol w="10701175"/>
              </a:tblGrid>
              <a:tr h="370850">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solidFill>
                            <a:srgbClr val="06AC73"/>
                          </a:solidFill>
                          <a:latin typeface="Prata"/>
                          <a:ea typeface="Prata"/>
                          <a:cs typeface="Prata"/>
                          <a:sym typeface="Prata"/>
                        </a:rPr>
                        <a:t>0</a:t>
                      </a:r>
                      <a:r>
                        <a:rPr i="0" lang="en-US" sz="3600" u="none" cap="none" strike="noStrike">
                          <a:solidFill>
                            <a:srgbClr val="06AC73"/>
                          </a:solidFill>
                          <a:latin typeface="Prata"/>
                          <a:ea typeface="Prata"/>
                          <a:cs typeface="Prata"/>
                          <a:sym typeface="Prata"/>
                        </a:rPr>
                        <a:t>1</a:t>
                      </a:r>
                      <a:endParaRPr sz="3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F9249"/>
                          </a:solidFill>
                          <a:latin typeface="Playfair Display"/>
                          <a:ea typeface="Playfair Display"/>
                          <a:cs typeface="Playfair Display"/>
                          <a:sym typeface="Playfair Display"/>
                        </a:rPr>
                        <a:t>Introductie van SDG’s</a:t>
                      </a:r>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1.1 - </a:t>
                      </a:r>
                      <a:r>
                        <a:rPr lang="en-US" sz="3200">
                          <a:latin typeface="Playfair Display"/>
                          <a:ea typeface="Playfair Display"/>
                          <a:cs typeface="Playfair Display"/>
                          <a:sym typeface="Playfair Display"/>
                        </a:rPr>
                        <a:t>Κατανόηση της βιώσιμης ανάπτυξης</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1.2 - </a:t>
                      </a:r>
                      <a:r>
                        <a:rPr lang="en-US" sz="3200">
                          <a:latin typeface="Playfair Display"/>
                          <a:ea typeface="Playfair Display"/>
                          <a:cs typeface="Playfair Display"/>
                          <a:sym typeface="Playfair Display"/>
                        </a:rPr>
                        <a:t>Οι ΣΒΑ με μια ματιά</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1.3 - </a:t>
                      </a:r>
                      <a:r>
                        <a:rPr lang="en-US" sz="3200">
                          <a:latin typeface="Playfair Display"/>
                          <a:ea typeface="Playfair Display"/>
                          <a:cs typeface="Playfair Display"/>
                          <a:sym typeface="Playfair Display"/>
                        </a:rPr>
                        <a:t>Οι αρχές που περιλαμβάνει η Ατζέντα 2030</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1.4 – </a:t>
                      </a:r>
                      <a:r>
                        <a:rPr lang="en-US" sz="3200">
                          <a:latin typeface="Playfair Display"/>
                          <a:ea typeface="Playfair Display"/>
                          <a:cs typeface="Playfair Display"/>
                          <a:sym typeface="Playfair Display"/>
                        </a:rPr>
                        <a:t>Οι πέντε πυλώνες της Ατζέντας 2030</a:t>
                      </a:r>
                      <a:endParaRPr sz="3200" u="none" cap="none" strike="noStrike"/>
                    </a:p>
                    <a:p>
                      <a:pPr indent="0" lvl="0" marL="0" marR="0" rtl="0" algn="l">
                        <a:lnSpc>
                          <a:spcPct val="100000"/>
                        </a:lnSpc>
                        <a:spcBef>
                          <a:spcPts val="0"/>
                        </a:spcBef>
                        <a:spcAft>
                          <a:spcPts val="0"/>
                        </a:spcAft>
                        <a:buClr>
                          <a:srgbClr val="000000"/>
                        </a:buClr>
                        <a:buSzPts val="3200"/>
                        <a:buFont typeface="Arial"/>
                        <a:buNone/>
                      </a:pPr>
                      <a:r>
                        <a:t/>
                      </a:r>
                      <a:endParaRPr b="1" sz="3200" u="none" cap="none" strike="noStrike">
                        <a:solidFill>
                          <a:srgbClr val="0F9249"/>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6AC73"/>
                          </a:solidFill>
                          <a:latin typeface="Prata"/>
                          <a:ea typeface="Prata"/>
                          <a:cs typeface="Prata"/>
                          <a:sym typeface="Prata"/>
                        </a:rPr>
                        <a:t>02</a:t>
                      </a:r>
                      <a:endParaRPr sz="3600" u="none" cap="none" strike="noStrike"/>
                    </a:p>
                  </a:txBody>
                  <a:tcPr marT="45725" marB="45725" marR="91450" marL="91450"/>
                </a:tc>
                <a:tc>
                  <a:txBody>
                    <a:bodyPr/>
                    <a:lstStyle/>
                    <a:p>
                      <a:pPr indent="0" lvl="0" marL="0" rtl="0" algn="l">
                        <a:lnSpc>
                          <a:spcPct val="115000"/>
                        </a:lnSpc>
                        <a:spcBef>
                          <a:spcPts val="1200"/>
                        </a:spcBef>
                        <a:spcAft>
                          <a:spcPts val="0"/>
                        </a:spcAft>
                        <a:buClr>
                          <a:schemeClr val="dk1"/>
                        </a:buClr>
                        <a:buSzPts val="1100"/>
                        <a:buFont typeface="Arial"/>
                        <a:buNone/>
                      </a:pPr>
                      <a:r>
                        <a:rPr b="1" lang="en-US" sz="3200">
                          <a:solidFill>
                            <a:srgbClr val="0F9249"/>
                          </a:solidFill>
                          <a:latin typeface="Playfair Display"/>
                          <a:ea typeface="Playfair Display"/>
                          <a:cs typeface="Playfair Display"/>
                          <a:sym typeface="Playfair Display"/>
                        </a:rPr>
                        <a:t>Νέοι κοινωνικοί επιχειρηματίες και ΣΒΑ</a:t>
                      </a:r>
                      <a:endParaRPr b="1" sz="3200" u="none" cap="none" strike="noStrike">
                        <a:solidFill>
                          <a:srgbClr val="0F9249"/>
                        </a:solidFill>
                      </a:endParaRPr>
                    </a:p>
                    <a:p>
                      <a:pPr indent="0" lvl="0" marL="0" marR="0" rtl="0" algn="l">
                        <a:lnSpc>
                          <a:spcPct val="100000"/>
                        </a:lnSpc>
                        <a:spcBef>
                          <a:spcPts val="1200"/>
                        </a:spcBef>
                        <a:spcAft>
                          <a:spcPts val="0"/>
                        </a:spcAft>
                        <a:buNone/>
                      </a:pPr>
                      <a:r>
                        <a:rPr lang="en-US" sz="3200" u="none" cap="none" strike="noStrike">
                          <a:latin typeface="Playfair Display"/>
                          <a:ea typeface="Playfair Display"/>
                          <a:cs typeface="Playfair Display"/>
                          <a:sym typeface="Playfair Display"/>
                        </a:rPr>
                        <a:t>2.1 - </a:t>
                      </a:r>
                      <a:r>
                        <a:rPr lang="en-US" sz="3200">
                          <a:solidFill>
                            <a:schemeClr val="dk1"/>
                          </a:solidFill>
                          <a:latin typeface="Playfair Display"/>
                          <a:ea typeface="Playfair Display"/>
                          <a:cs typeface="Playfair Display"/>
                          <a:sym typeface="Playfair Display"/>
                        </a:rPr>
                        <a:t>Για ποιο λόγο οι κοινωνικοί επιχειρηματίες οφείλουν να προσεγγίσουν τους ΣΒΑ;</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US" sz="3200" u="none" cap="none" strike="noStrike">
                          <a:latin typeface="Playfair Display"/>
                          <a:ea typeface="Playfair Display"/>
                          <a:cs typeface="Playfair Display"/>
                          <a:sym typeface="Playfair Display"/>
                        </a:rPr>
                        <a:t>2.2 - </a:t>
                      </a:r>
                      <a:r>
                        <a:rPr lang="en-US" sz="3200">
                          <a:solidFill>
                            <a:schemeClr val="dk1"/>
                          </a:solidFill>
                          <a:latin typeface="Playfair Display"/>
                          <a:ea typeface="Playfair Display"/>
                          <a:cs typeface="Playfair Display"/>
                          <a:sym typeface="Playfair Display"/>
                        </a:rPr>
                        <a:t>Πώς οι κοινωνικοί επιχειρηματίες πρέπει να προσεγγίσουν τους ΣΒΑ;</a:t>
                      </a:r>
                      <a:endParaRPr sz="3200">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3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6AC73"/>
                          </a:solidFill>
                          <a:latin typeface="Prata"/>
                          <a:ea typeface="Prata"/>
                          <a:cs typeface="Prata"/>
                          <a:sym typeface="Prata"/>
                        </a:rPr>
                        <a:t>Q</a:t>
                      </a:r>
                      <a:endParaRPr sz="3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Arial"/>
                        <a:buNone/>
                      </a:pPr>
                      <a:r>
                        <a:rPr lang="en-US" sz="3200">
                          <a:latin typeface="Playfair Display"/>
                          <a:ea typeface="Playfair Display"/>
                          <a:cs typeface="Playfair Display"/>
                          <a:sym typeface="Playfair Display"/>
                        </a:rPr>
                        <a:t>Αυτοαξιολόγηση και ασκήσεις</a:t>
                      </a:r>
                      <a:endParaRPr sz="3200">
                        <a:latin typeface="Playfair Display"/>
                        <a:ea typeface="Playfair Display"/>
                        <a:cs typeface="Playfair Display"/>
                        <a:sym typeface="Playfair Display"/>
                      </a:endParaRPr>
                    </a:p>
                  </a:txBody>
                  <a:tcPr marT="45725" marB="45725" marR="91450" marL="91450"/>
                </a:tc>
              </a:tr>
            </a:tbl>
          </a:graphicData>
        </a:graphic>
      </p:graphicFrame>
      <p:sp>
        <p:nvSpPr>
          <p:cNvPr id="186" name="Google Shape;186;g30557f122de_0_87"/>
          <p:cNvSpPr txBox="1"/>
          <p:nvPr/>
        </p:nvSpPr>
        <p:spPr>
          <a:xfrm>
            <a:off x="11973800" y="8691100"/>
            <a:ext cx="6034800" cy="787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lang="en-US" sz="2100" u="sng">
                <a:solidFill>
                  <a:schemeClr val="hlink"/>
                </a:solidFill>
                <a:hlinkClick r:id="rId5"/>
              </a:rPr>
              <a:t>Κάντε κλικ εδώ για να παρακολουθήσετε ένα βίντεο με το περιεχόμενο αυτής της ενότητας!</a:t>
            </a:r>
            <a:endParaRPr sz="2400">
              <a:solidFill>
                <a:srgbClr val="0F9249"/>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9"/>
          <p:cNvSpPr txBox="1"/>
          <p:nvPr/>
        </p:nvSpPr>
        <p:spPr>
          <a:xfrm>
            <a:off x="2107320" y="1314225"/>
            <a:ext cx="2471915" cy="2800575"/>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97" name="Google Shape;197;p9"/>
          <p:cNvSpPr txBox="1"/>
          <p:nvPr/>
        </p:nvSpPr>
        <p:spPr>
          <a:xfrm>
            <a:off x="4579235" y="2178350"/>
            <a:ext cx="7323900" cy="1184748"/>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0" i="0" lang="en-US" sz="5499" u="none" cap="none" strike="noStrike">
                <a:solidFill>
                  <a:srgbClr val="000000"/>
                </a:solidFill>
                <a:latin typeface="Playfair Display"/>
                <a:ea typeface="Playfair Display"/>
                <a:cs typeface="Playfair Display"/>
                <a:sym typeface="Playfair Display"/>
              </a:rPr>
              <a:t>Εισαγωγή στους ΣΒΑ</a:t>
            </a:r>
            <a:endParaRPr b="0" i="0" sz="1400" u="none" cap="none" strike="noStrike">
              <a:solidFill>
                <a:srgbClr val="000000"/>
              </a:solidFill>
              <a:latin typeface="Arial"/>
              <a:ea typeface="Arial"/>
              <a:cs typeface="Arial"/>
              <a:sym typeface="Arial"/>
            </a:endParaRPr>
          </a:p>
        </p:txBody>
      </p:sp>
      <p:sp>
        <p:nvSpPr>
          <p:cNvPr id="198" name="Google Shape;198;p9"/>
          <p:cNvSpPr txBox="1"/>
          <p:nvPr/>
        </p:nvSpPr>
        <p:spPr>
          <a:xfrm>
            <a:off x="2867637" y="3738800"/>
            <a:ext cx="11252400" cy="3230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000000"/>
                </a:solidFill>
                <a:latin typeface="Playfair Display"/>
                <a:ea typeface="Playfair Display"/>
                <a:cs typeface="Playfair Display"/>
                <a:sym typeface="Playfair Display"/>
              </a:rPr>
              <a:t>Αναλογιστείτε τα εξής:</a:t>
            </a:r>
            <a:endParaRPr b="0" i="0" sz="2499" u="none" cap="none" strike="noStrike">
              <a:solidFill>
                <a:srgbClr val="000000"/>
              </a:solidFill>
              <a:latin typeface="Playfair Display"/>
              <a:ea typeface="Playfair Display"/>
              <a:cs typeface="Playfair Display"/>
              <a:sym typeface="Playfair Display"/>
            </a:endParaRPr>
          </a:p>
          <a:p>
            <a:pPr indent="-387286" lvl="0" marL="457200" marR="0" rtl="0" algn="l">
              <a:lnSpc>
                <a:spcPct val="140016"/>
              </a:lnSpc>
              <a:spcBef>
                <a:spcPts val="0"/>
              </a:spcBef>
              <a:spcAft>
                <a:spcPts val="0"/>
              </a:spcAft>
              <a:buClr>
                <a:srgbClr val="000000"/>
              </a:buClr>
              <a:buSzPts val="2499"/>
              <a:buFont typeface="Playfair Display"/>
              <a:buChar char="●"/>
            </a:pPr>
            <a:r>
              <a:rPr b="0" i="1" lang="en-US" sz="2499" u="none" cap="none" strike="noStrike">
                <a:solidFill>
                  <a:srgbClr val="000000"/>
                </a:solidFill>
                <a:latin typeface="Arial"/>
                <a:ea typeface="Arial"/>
                <a:cs typeface="Arial"/>
                <a:sym typeface="Arial"/>
              </a:rPr>
              <a:t>Μπορείτε να εξερευνήσετε την κοινότητά σας, να παρατηρήσετε το περιβάλλον σας και να απαριθμήσετε μερικά ζητήματα που έχετε αντιμετωπίσει ή έχετε ακούσει; </a:t>
            </a:r>
            <a:endParaRPr b="0" i="1" sz="2499" u="none" cap="none" strike="noStrike">
              <a:solidFill>
                <a:srgbClr val="000000"/>
              </a:solidFill>
              <a:latin typeface="Arial"/>
              <a:ea typeface="Arial"/>
              <a:cs typeface="Arial"/>
              <a:sym typeface="Arial"/>
            </a:endParaRPr>
          </a:p>
          <a:p>
            <a:pPr indent="-387286" lvl="0" marL="457200" marR="0" rtl="0" algn="l">
              <a:lnSpc>
                <a:spcPct val="140016"/>
              </a:lnSpc>
              <a:spcBef>
                <a:spcPts val="0"/>
              </a:spcBef>
              <a:spcAft>
                <a:spcPts val="0"/>
              </a:spcAft>
              <a:buClr>
                <a:srgbClr val="000000"/>
              </a:buClr>
              <a:buSzPts val="2499"/>
              <a:buFont typeface="Playfair Display"/>
              <a:buChar char="●"/>
            </a:pPr>
            <a:r>
              <a:rPr b="0" i="1" lang="en-US" sz="2499" u="none" cap="none" strike="noStrike">
                <a:solidFill>
                  <a:srgbClr val="000000"/>
                </a:solidFill>
                <a:latin typeface="Arial"/>
                <a:ea typeface="Arial"/>
                <a:cs typeface="Arial"/>
                <a:sym typeface="Arial"/>
              </a:rPr>
              <a:t>Ή εντοπίστε και σημειώστε μερικά ζητήματα στην κοινότητά σας που σας επηρεάζουν προσωπικά.</a:t>
            </a:r>
            <a:endParaRPr b="0" i="1" sz="1400" u="none" cap="none" strike="noStrike">
              <a:solidFill>
                <a:srgbClr val="000000"/>
              </a:solidFill>
              <a:latin typeface="Arial"/>
              <a:ea typeface="Arial"/>
              <a:cs typeface="Arial"/>
              <a:sym typeface="Arial"/>
            </a:endParaRPr>
          </a:p>
        </p:txBody>
      </p:sp>
      <p:sp>
        <p:nvSpPr>
          <p:cNvPr id="199" name="Google Shape;199;p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