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Lst>
  <p:sldSz cy="10287000" cx="18288000"/>
  <p:notesSz cx="6858000" cy="9144000"/>
  <p:embeddedFontLst>
    <p:embeddedFont>
      <p:font typeface="Prata"/>
      <p:regular r:id="rId49"/>
    </p:embeddedFont>
    <p:embeddedFont>
      <p:font typeface="Playfair Display"/>
      <p:regular r:id="rId50"/>
      <p:bold r:id="rId51"/>
      <p:italic r:id="rId52"/>
      <p:boldItalic r:id="rId5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54" roundtripDataSignature="AMtx7miYmENdi8VJDCBRA56+X1USRuHMk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21EE9A68-14E1-40A6-8841-F024E8F1AF4B}">
  <a:tblStyle styleId="{21EE9A68-14E1-40A6-8841-F024E8F1AF4B}"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font" Target="fonts/Prata-regular.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PlayfairDisplay-bold.fntdata"/><Relationship Id="rId50" Type="http://schemas.openxmlformats.org/officeDocument/2006/relationships/font" Target="fonts/PlayfairDisplay-regular.fntdata"/><Relationship Id="rId53" Type="http://schemas.openxmlformats.org/officeDocument/2006/relationships/font" Target="fonts/PlayfairDisplay-boldItalic.fntdata"/><Relationship Id="rId52" Type="http://schemas.openxmlformats.org/officeDocument/2006/relationships/font" Target="fonts/PlayfairDisplay-italic.fntdata"/><Relationship Id="rId11" Type="http://schemas.openxmlformats.org/officeDocument/2006/relationships/slide" Target="slides/slide5.xml"/><Relationship Id="rId10" Type="http://schemas.openxmlformats.org/officeDocument/2006/relationships/slide" Target="slides/slide4.xml"/><Relationship Id="rId54" Type="http://customschemas.google.com/relationships/presentationmetadata" Target="metadata"/><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l-GR"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 name="Google Shape;86;p1: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p9: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8" name="Google Shape;198;p9: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p10: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0" name="Google Shape;210;p10: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11: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2" name="Google Shape;222;p11: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12: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8" name="Google Shape;228;p12: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13: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8" name="Google Shape;238;p13: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p14: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9" name="Google Shape;249;p14: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15: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1" name="Google Shape;261;p15: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p16: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1" name="Google Shape;271;p16: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17: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2" name="Google Shape;282;p17: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p18: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2" name="Google Shape;292;p18: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p2: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7" name="Google Shape;97;p2: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p19: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3" name="Google Shape;303;p19: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p20: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6" name="Google Shape;316;p20: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p21: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7" name="Google Shape;327;p21: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p22: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8" name="Google Shape;338;p22: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p23: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2" name="Google Shape;352;p23: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p24:notes"/>
          <p:cNvSpPr/>
          <p:nvPr>
            <p:ph idx="2"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3" name="Google Shape;363;p24: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4" name="Google Shape;364;p24: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p25: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5" name="Google Shape;375;p25: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p26: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5" name="Google Shape;385;p26: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p27: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7" name="Google Shape;397;p27: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p28: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8" name="Google Shape;408;p28: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3: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4" name="Google Shape;114;p3: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p29: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7" name="Google Shape;417;p29: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p30: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3" name="Google Shape;433;p30: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p31: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6" name="Google Shape;446;p31: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p32: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3" name="Google Shape;463;p32: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p33: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4" name="Google Shape;474;p33: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p34: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5" name="Google Shape;485;p34: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p35: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6" name="Google Shape;496;p35: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p36: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8" name="Google Shape;508;p36: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p37: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9" name="Google Shape;519;p37: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p38: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0" name="Google Shape;530;p38: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p4: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1" name="Google Shape;131;p4: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p39: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2" name="Google Shape;542;p39: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p40: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4" name="Google Shape;554;p40: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p41: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569" name="Google Shape;569;p41: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lang="el-GR" sz="1200">
                <a:solidFill>
                  <a:schemeClr val="dk1"/>
                </a:solidFill>
                <a:latin typeface="Calibri"/>
                <a:ea typeface="Calibri"/>
                <a:cs typeface="Calibri"/>
                <a:sym typeface="Calibri"/>
              </a:rPr>
              <a:t>1.7.2013</a:t>
            </a:r>
            <a:endParaRPr/>
          </a:p>
        </p:txBody>
      </p:sp>
      <p:sp>
        <p:nvSpPr>
          <p:cNvPr id="570" name="Google Shape;570;p41: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1" name="Google Shape;571;p41: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2" name="Google Shape;572;p41: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573" name="Google Shape;573;p41: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lang="el-GR" sz="1200">
                <a:solidFill>
                  <a:schemeClr val="dk1"/>
                </a:solidFill>
                <a:latin typeface="Calibri"/>
                <a:ea typeface="Calibri"/>
                <a:cs typeface="Calibri"/>
                <a:sym typeface="Calibri"/>
              </a:rPr>
              <a:t>‹#›</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5: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6" name="Google Shape;146;p5: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6: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5" name="Google Shape;155;p6: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7: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5" name="Google Shape;165;p7: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30557696773_0_0:notes"/>
          <p:cNvSpPr txBox="1"/>
          <p:nvPr>
            <p:ph idx="1" type="body"/>
          </p:nvPr>
        </p:nvSpPr>
        <p:spPr>
          <a:xfrm>
            <a:off x="914400" y="3251200"/>
            <a:ext cx="7315200" cy="30813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174" name="Google Shape;174;g30557696773_0_0:notes"/>
          <p:cNvSpPr/>
          <p:nvPr>
            <p:ph idx="2" type="sldImg"/>
          </p:nvPr>
        </p:nvSpPr>
        <p:spPr>
          <a:xfrm>
            <a:off x="2290763" y="512763"/>
            <a:ext cx="4562400" cy="2567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p8: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5" name="Google Shape;185;p8: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4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 name="Google Shape;17;p4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 name="Google Shape;18;p4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5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52"/>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5" name="Google Shape;75;p5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5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5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53"/>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53"/>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1" name="Google Shape;81;p5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5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5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 name="Shape 19"/>
        <p:cNvGrpSpPr/>
        <p:nvPr/>
      </p:nvGrpSpPr>
      <p:grpSpPr>
        <a:xfrm>
          <a:off x="0" y="0"/>
          <a:ext cx="0" cy="0"/>
          <a:chOff x="0" y="0"/>
          <a:chExt cx="0" cy="0"/>
        </a:xfrm>
      </p:grpSpPr>
      <p:sp>
        <p:nvSpPr>
          <p:cNvPr id="20" name="Google Shape;20;p44"/>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44"/>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22" name="Google Shape;22;p4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4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4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4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45"/>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8" name="Google Shape;28;p4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4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4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46"/>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46"/>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4" name="Google Shape;34;p4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4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4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4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47"/>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0" name="Google Shape;40;p47"/>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1" name="Google Shape;41;p4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4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4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4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48"/>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7" name="Google Shape;47;p48"/>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8" name="Google Shape;48;p48"/>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9" name="Google Shape;49;p48"/>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50" name="Google Shape;50;p4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4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4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4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4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4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4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50"/>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50"/>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61" name="Google Shape;61;p50"/>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2" name="Google Shape;62;p5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5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5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51"/>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51"/>
          <p:cNvSpPr/>
          <p:nvPr>
            <p:ph idx="2" type="pic"/>
          </p:nvPr>
        </p:nvSpPr>
        <p:spPr>
          <a:xfrm>
            <a:off x="1792288" y="612775"/>
            <a:ext cx="5486400" cy="4114800"/>
          </a:xfrm>
          <a:prstGeom prst="rect">
            <a:avLst/>
          </a:prstGeom>
          <a:noFill/>
          <a:ln>
            <a:noFill/>
          </a:ln>
        </p:spPr>
      </p:sp>
      <p:sp>
        <p:nvSpPr>
          <p:cNvPr id="68" name="Google Shape;68;p51"/>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9" name="Google Shape;69;p5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5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5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4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42"/>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4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4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4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l-GR"/>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13.png"/><Relationship Id="rId6" Type="http://schemas.openxmlformats.org/officeDocument/2006/relationships/image" Target="../media/image2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5.png"/><Relationship Id="rId4" Type="http://schemas.openxmlformats.org/officeDocument/2006/relationships/image" Target="../media/image44.png"/><Relationship Id="rId5" Type="http://schemas.openxmlformats.org/officeDocument/2006/relationships/image" Target="../media/image30.png"/><Relationship Id="rId6"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5.png"/><Relationship Id="rId4" Type="http://schemas.openxmlformats.org/officeDocument/2006/relationships/image" Target="../media/image44.png"/><Relationship Id="rId5" Type="http://schemas.openxmlformats.org/officeDocument/2006/relationships/image" Target="../media/image30.png"/><Relationship Id="rId6"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62.png"/><Relationship Id="rId4" Type="http://schemas.openxmlformats.org/officeDocument/2006/relationships/image" Target="../media/image3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62.png"/><Relationship Id="rId4" Type="http://schemas.openxmlformats.org/officeDocument/2006/relationships/image" Target="../media/image35.jpg"/><Relationship Id="rId5"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5.png"/><Relationship Id="rId4" Type="http://schemas.openxmlformats.org/officeDocument/2006/relationships/image" Target="../media/image44.png"/><Relationship Id="rId5" Type="http://schemas.openxmlformats.org/officeDocument/2006/relationships/image" Target="../media/image3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5.png"/><Relationship Id="rId4" Type="http://schemas.openxmlformats.org/officeDocument/2006/relationships/image" Target="../media/image44.png"/><Relationship Id="rId5" Type="http://schemas.openxmlformats.org/officeDocument/2006/relationships/image" Target="../media/image3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62.png"/><Relationship Id="rId4" Type="http://schemas.openxmlformats.org/officeDocument/2006/relationships/image" Target="../media/image43.jpg"/><Relationship Id="rId5"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5.png"/><Relationship Id="rId4" Type="http://schemas.openxmlformats.org/officeDocument/2006/relationships/image" Target="../media/image44.png"/><Relationship Id="rId5" Type="http://schemas.openxmlformats.org/officeDocument/2006/relationships/image" Target="../media/image3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62.png"/><Relationship Id="rId4" Type="http://schemas.openxmlformats.org/officeDocument/2006/relationships/image" Target="../media/image42.jpg"/><Relationship Id="rId5"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5.png"/><Relationship Id="rId4" Type="http://schemas.openxmlformats.org/officeDocument/2006/relationships/image" Target="../media/image44.png"/><Relationship Id="rId5"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9.png"/><Relationship Id="rId4" Type="http://schemas.openxmlformats.org/officeDocument/2006/relationships/image" Target="../media/image15.png"/><Relationship Id="rId11" Type="http://schemas.openxmlformats.org/officeDocument/2006/relationships/image" Target="../media/image1.png"/><Relationship Id="rId10" Type="http://schemas.openxmlformats.org/officeDocument/2006/relationships/image" Target="../media/image10.jpg"/><Relationship Id="rId9" Type="http://schemas.openxmlformats.org/officeDocument/2006/relationships/image" Target="../media/image5.png"/><Relationship Id="rId5" Type="http://schemas.openxmlformats.org/officeDocument/2006/relationships/image" Target="../media/image3.png"/><Relationship Id="rId6" Type="http://schemas.openxmlformats.org/officeDocument/2006/relationships/image" Target="../media/image8.jpg"/><Relationship Id="rId7" Type="http://schemas.openxmlformats.org/officeDocument/2006/relationships/image" Target="../media/image7.jpg"/><Relationship Id="rId8"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4.png"/><Relationship Id="rId4" Type="http://schemas.openxmlformats.org/officeDocument/2006/relationships/image" Target="../media/image33.png"/><Relationship Id="rId5" Type="http://schemas.openxmlformats.org/officeDocument/2006/relationships/image" Target="../media/image32.png"/><Relationship Id="rId6" Type="http://schemas.openxmlformats.org/officeDocument/2006/relationships/image" Target="../media/image27.png"/><Relationship Id="rId7" Type="http://schemas.openxmlformats.org/officeDocument/2006/relationships/image" Target="../media/image29.png"/><Relationship Id="rId8" Type="http://schemas.openxmlformats.org/officeDocument/2006/relationships/image" Target="../media/image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5.png"/><Relationship Id="rId4" Type="http://schemas.openxmlformats.org/officeDocument/2006/relationships/image" Target="../media/image44.png"/><Relationship Id="rId5" Type="http://schemas.openxmlformats.org/officeDocument/2006/relationships/image" Target="../media/image30.png"/><Relationship Id="rId6" Type="http://schemas.openxmlformats.org/officeDocument/2006/relationships/hyperlink" Target="https://youtu.be/PFnH1RbUmaY?si=ohKRlttX_VXqjSXL"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5.png"/><Relationship Id="rId4" Type="http://schemas.openxmlformats.org/officeDocument/2006/relationships/image" Target="../media/image44.png"/><Relationship Id="rId5" Type="http://schemas.openxmlformats.org/officeDocument/2006/relationships/image" Target="../media/image3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5.png"/><Relationship Id="rId4" Type="http://schemas.openxmlformats.org/officeDocument/2006/relationships/image" Target="../media/image44.png"/><Relationship Id="rId5" Type="http://schemas.openxmlformats.org/officeDocument/2006/relationships/image" Target="../media/image3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5.png"/><Relationship Id="rId4" Type="http://schemas.openxmlformats.org/officeDocument/2006/relationships/image" Target="../media/image44.png"/><Relationship Id="rId5" Type="http://schemas.openxmlformats.org/officeDocument/2006/relationships/image" Target="../media/image3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62.png"/><Relationship Id="rId4" Type="http://schemas.openxmlformats.org/officeDocument/2006/relationships/image" Target="../media/image45.jpg"/><Relationship Id="rId5" Type="http://schemas.openxmlformats.org/officeDocument/2006/relationships/image" Target="../media/image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5.png"/><Relationship Id="rId4" Type="http://schemas.openxmlformats.org/officeDocument/2006/relationships/image" Target="../media/image44.png"/><Relationship Id="rId5" Type="http://schemas.openxmlformats.org/officeDocument/2006/relationships/image" Target="../media/image30.png"/><Relationship Id="rId6" Type="http://schemas.openxmlformats.org/officeDocument/2006/relationships/image" Target="../media/image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5.png"/><Relationship Id="rId4" Type="http://schemas.openxmlformats.org/officeDocument/2006/relationships/image" Target="../media/image44.png"/><Relationship Id="rId5" Type="http://schemas.openxmlformats.org/officeDocument/2006/relationships/image" Target="../media/image3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62.png"/><Relationship Id="rId4" Type="http://schemas.openxmlformats.org/officeDocument/2006/relationships/image" Target="../media/image46.jpg"/><Relationship Id="rId5" Type="http://schemas.openxmlformats.org/officeDocument/2006/relationships/hyperlink" Target="https://youtu.be/gvkbDc1LiVI"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9.png"/><Relationship Id="rId4" Type="http://schemas.openxmlformats.org/officeDocument/2006/relationships/image" Target="../media/image15.png"/><Relationship Id="rId5"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47.png"/><Relationship Id="rId4" Type="http://schemas.openxmlformats.org/officeDocument/2006/relationships/image" Target="../media/image49.png"/><Relationship Id="rId10" Type="http://schemas.openxmlformats.org/officeDocument/2006/relationships/image" Target="../media/image61.png"/><Relationship Id="rId9" Type="http://schemas.openxmlformats.org/officeDocument/2006/relationships/image" Target="../media/image1.png"/><Relationship Id="rId5" Type="http://schemas.openxmlformats.org/officeDocument/2006/relationships/image" Target="../media/image54.png"/><Relationship Id="rId6" Type="http://schemas.openxmlformats.org/officeDocument/2006/relationships/image" Target="../media/image27.png"/><Relationship Id="rId7" Type="http://schemas.openxmlformats.org/officeDocument/2006/relationships/image" Target="../media/image55.png"/><Relationship Id="rId8" Type="http://schemas.openxmlformats.org/officeDocument/2006/relationships/image" Target="../media/image6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51.png"/><Relationship Id="rId4" Type="http://schemas.openxmlformats.org/officeDocument/2006/relationships/image" Target="../media/image56.png"/><Relationship Id="rId5" Type="http://schemas.openxmlformats.org/officeDocument/2006/relationships/image" Target="../media/image50.png"/><Relationship Id="rId6" Type="http://schemas.openxmlformats.org/officeDocument/2006/relationships/hyperlink" Target="https://www.workingwithstories.org/WorkingWithStoriesThirdEdition_Web.pdf" TargetMode="External"/><Relationship Id="rId7" Type="http://schemas.openxmlformats.org/officeDocument/2006/relationships/image" Target="../media/image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51.png"/><Relationship Id="rId4" Type="http://schemas.openxmlformats.org/officeDocument/2006/relationships/image" Target="../media/image56.png"/><Relationship Id="rId5" Type="http://schemas.openxmlformats.org/officeDocument/2006/relationships/image" Target="../media/image50.png"/><Relationship Id="rId6" Type="http://schemas.openxmlformats.org/officeDocument/2006/relationships/image" Target="../media/image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51.png"/><Relationship Id="rId4" Type="http://schemas.openxmlformats.org/officeDocument/2006/relationships/image" Target="../media/image56.png"/><Relationship Id="rId5" Type="http://schemas.openxmlformats.org/officeDocument/2006/relationships/image" Target="../media/image50.png"/><Relationship Id="rId6" Type="http://schemas.openxmlformats.org/officeDocument/2006/relationships/image" Target="../media/image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51.png"/><Relationship Id="rId4" Type="http://schemas.openxmlformats.org/officeDocument/2006/relationships/image" Target="../media/image56.png"/><Relationship Id="rId5" Type="http://schemas.openxmlformats.org/officeDocument/2006/relationships/image" Target="../media/image50.png"/><Relationship Id="rId6" Type="http://schemas.openxmlformats.org/officeDocument/2006/relationships/image" Target="../media/image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51.png"/><Relationship Id="rId4" Type="http://schemas.openxmlformats.org/officeDocument/2006/relationships/image" Target="../media/image56.png"/><Relationship Id="rId5" Type="http://schemas.openxmlformats.org/officeDocument/2006/relationships/image" Target="../media/image50.png"/><Relationship Id="rId6" Type="http://schemas.openxmlformats.org/officeDocument/2006/relationships/image" Target="../media/image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51.png"/><Relationship Id="rId4" Type="http://schemas.openxmlformats.org/officeDocument/2006/relationships/image" Target="../media/image56.png"/><Relationship Id="rId5" Type="http://schemas.openxmlformats.org/officeDocument/2006/relationships/image" Target="../media/image50.png"/><Relationship Id="rId6" Type="http://schemas.openxmlformats.org/officeDocument/2006/relationships/image" Target="../media/image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51.png"/><Relationship Id="rId4" Type="http://schemas.openxmlformats.org/officeDocument/2006/relationships/image" Target="../media/image56.png"/><Relationship Id="rId5" Type="http://schemas.openxmlformats.org/officeDocument/2006/relationships/image" Target="../media/image50.png"/><Relationship Id="rId6" Type="http://schemas.openxmlformats.org/officeDocument/2006/relationships/image" Target="../media/image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51.png"/><Relationship Id="rId4" Type="http://schemas.openxmlformats.org/officeDocument/2006/relationships/image" Target="../media/image56.png"/><Relationship Id="rId5" Type="http://schemas.openxmlformats.org/officeDocument/2006/relationships/image" Target="../media/image50.png"/><Relationship Id="rId6" Type="http://schemas.openxmlformats.org/officeDocument/2006/relationships/image" Target="../media/image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25.png"/><Relationship Id="rId4" Type="http://schemas.openxmlformats.org/officeDocument/2006/relationships/image" Target="../media/image44.png"/><Relationship Id="rId11" Type="http://schemas.openxmlformats.org/officeDocument/2006/relationships/hyperlink" Target="https://www.kaspersky.com/resource-center/preemptive-safety/what-is-netiquette" TargetMode="External"/><Relationship Id="rId10" Type="http://schemas.openxmlformats.org/officeDocument/2006/relationships/hyperlink" Target="https://www.zenbusiness.com/blog/networking/" TargetMode="External"/><Relationship Id="rId12" Type="http://schemas.openxmlformats.org/officeDocument/2006/relationships/hyperlink" Target="https://www.business-opportunities.biz/2020/05/05/netiquette-master-online-business-communication/" TargetMode="External"/><Relationship Id="rId9" Type="http://schemas.openxmlformats.org/officeDocument/2006/relationships/hyperlink" Target="https://youtu.be/4ARTXfY8Yhw" TargetMode="External"/><Relationship Id="rId5" Type="http://schemas.openxmlformats.org/officeDocument/2006/relationships/image" Target="../media/image30.png"/><Relationship Id="rId6" Type="http://schemas.openxmlformats.org/officeDocument/2006/relationships/image" Target="../media/image1.png"/><Relationship Id="rId7" Type="http://schemas.openxmlformats.org/officeDocument/2006/relationships/hyperlink" Target="https://youtu.be/eq4sNeuAcJw" TargetMode="External"/><Relationship Id="rId8" Type="http://schemas.openxmlformats.org/officeDocument/2006/relationships/hyperlink" Target="https://youtu.be/eq4sNeuAcJw?si=-rLbed9efsr36MDX"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9.png"/><Relationship Id="rId4" Type="http://schemas.openxmlformats.org/officeDocument/2006/relationships/image" Target="../media/image15.png"/><Relationship Id="rId5"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25.png"/><Relationship Id="rId4" Type="http://schemas.openxmlformats.org/officeDocument/2006/relationships/image" Target="../media/image44.png"/><Relationship Id="rId11" Type="http://schemas.openxmlformats.org/officeDocument/2006/relationships/hyperlink" Target="https://business.tutsplus.com/tutorials/professional-networking--cms-26929" TargetMode="External"/><Relationship Id="rId10" Type="http://schemas.openxmlformats.org/officeDocument/2006/relationships/hyperlink" Target="https://business.tutsplus.com/tutorials/professional-networking--cms-26929" TargetMode="External"/><Relationship Id="rId12" Type="http://schemas.openxmlformats.org/officeDocument/2006/relationships/hyperlink" Target="https://business.tutsplus.com/tutorials/professional-networking--cms-26929" TargetMode="External"/><Relationship Id="rId9" Type="http://schemas.openxmlformats.org/officeDocument/2006/relationships/hyperlink" Target="https://www.entrepreneur.com/leadership/the-10-communication-skills-every-entrepreneur-must-master/252555" TargetMode="External"/><Relationship Id="rId5" Type="http://schemas.openxmlformats.org/officeDocument/2006/relationships/image" Target="../media/image30.png"/><Relationship Id="rId6" Type="http://schemas.openxmlformats.org/officeDocument/2006/relationships/image" Target="../media/image1.png"/><Relationship Id="rId7" Type="http://schemas.openxmlformats.org/officeDocument/2006/relationships/hyperlink" Target="https://youtu.be/mPRUNGGORDo?si=hXjm-rk1Nl1pmuOq" TargetMode="External"/><Relationship Id="rId8" Type="http://schemas.openxmlformats.org/officeDocument/2006/relationships/hyperlink" Target="https://youtu.be/HAnw168huqA?si=K_p-RUl8hG1SlAZ2"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34.png"/><Relationship Id="rId4" Type="http://schemas.openxmlformats.org/officeDocument/2006/relationships/image" Target="../media/image33.png"/><Relationship Id="rId5" Type="http://schemas.openxmlformats.org/officeDocument/2006/relationships/image" Target="../media/image32.png"/><Relationship Id="rId6" Type="http://schemas.openxmlformats.org/officeDocument/2006/relationships/image" Target="../media/image27.png"/><Relationship Id="rId7" Type="http://schemas.openxmlformats.org/officeDocument/2006/relationships/image" Target="../media/image29.png"/><Relationship Id="rId8" Type="http://schemas.openxmlformats.org/officeDocument/2006/relationships/image" Target="../media/image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11.png"/><Relationship Id="rId4" Type="http://schemas.openxmlformats.org/officeDocument/2006/relationships/image" Target="../media/image17.png"/><Relationship Id="rId5" Type="http://schemas.openxmlformats.org/officeDocument/2006/relationships/image" Target="../media/image63.png"/><Relationship Id="rId6" Type="http://schemas.openxmlformats.org/officeDocument/2006/relationships/image" Target="../media/image64.png"/><Relationship Id="rId7"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1.png"/><Relationship Id="rId4" Type="http://schemas.openxmlformats.org/officeDocument/2006/relationships/image" Target="../media/image17.png"/><Relationship Id="rId5"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2.png"/><Relationship Id="rId4" Type="http://schemas.openxmlformats.org/officeDocument/2006/relationships/image" Target="../media/image18.png"/><Relationship Id="rId5" Type="http://schemas.openxmlformats.org/officeDocument/2006/relationships/image" Target="../media/image20.png"/><Relationship Id="rId6"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4.png"/><Relationship Id="rId4" Type="http://schemas.openxmlformats.org/officeDocument/2006/relationships/image" Target="../media/image28.png"/><Relationship Id="rId5"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9.png"/><Relationship Id="rId4" Type="http://schemas.openxmlformats.org/officeDocument/2006/relationships/image" Target="../media/image23.png"/><Relationship Id="rId5" Type="http://schemas.openxmlformats.org/officeDocument/2006/relationships/image" Target="../media/image1.png"/><Relationship Id="rId6" Type="http://schemas.openxmlformats.org/officeDocument/2006/relationships/hyperlink" Target="https://www.youtube.com/watch?v=9MlNZ7hg9Ew&amp;ab_channel=EurodimensionsMedia"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4.png"/><Relationship Id="rId4" Type="http://schemas.openxmlformats.org/officeDocument/2006/relationships/image" Target="../media/image33.png"/><Relationship Id="rId5" Type="http://schemas.openxmlformats.org/officeDocument/2006/relationships/image" Target="../media/image32.png"/><Relationship Id="rId6" Type="http://schemas.openxmlformats.org/officeDocument/2006/relationships/image" Target="../media/image27.png"/><Relationship Id="rId7" Type="http://schemas.openxmlformats.org/officeDocument/2006/relationships/image" Target="../media/image29.png"/><Relationship Id="rId8"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
          <p:cNvSpPr/>
          <p:nvPr/>
        </p:nvSpPr>
        <p:spPr>
          <a:xfrm>
            <a:off x="290470" y="346125"/>
            <a:ext cx="4892180" cy="1365149"/>
          </a:xfrm>
          <a:custGeom>
            <a:rect b="b" l="l" r="r" t="t"/>
            <a:pathLst>
              <a:path extrusionOk="0" h="1365149" w="4892180">
                <a:moveTo>
                  <a:pt x="0" y="0"/>
                </a:moveTo>
                <a:lnTo>
                  <a:pt x="4892180" y="0"/>
                </a:lnTo>
                <a:lnTo>
                  <a:pt x="4892180" y="1365150"/>
                </a:lnTo>
                <a:lnTo>
                  <a:pt x="0" y="1365150"/>
                </a:lnTo>
                <a:lnTo>
                  <a:pt x="0" y="0"/>
                </a:lnTo>
                <a:close/>
              </a:path>
            </a:pathLst>
          </a:custGeom>
          <a:blipFill rotWithShape="1">
            <a:blip r:embed="rId3">
              <a:alphaModFix/>
            </a:blip>
            <a:stretch>
              <a:fillRect b="-160181" l="-14265" r="-3278" t="-161048"/>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9" name="Google Shape;89;p1"/>
          <p:cNvSpPr/>
          <p:nvPr/>
        </p:nvSpPr>
        <p:spPr>
          <a:xfrm>
            <a:off x="14546951" y="9396348"/>
            <a:ext cx="3643161" cy="746848"/>
          </a:xfrm>
          <a:custGeom>
            <a:rect b="b" l="l" r="r" t="t"/>
            <a:pathLst>
              <a:path extrusionOk="0" h="746848" w="3643161">
                <a:moveTo>
                  <a:pt x="0" y="0"/>
                </a:moveTo>
                <a:lnTo>
                  <a:pt x="3643161" y="0"/>
                </a:lnTo>
                <a:lnTo>
                  <a:pt x="3643161" y="746848"/>
                </a:lnTo>
                <a:lnTo>
                  <a:pt x="0" y="74684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0" name="Google Shape;90;p1"/>
          <p:cNvSpPr/>
          <p:nvPr/>
        </p:nvSpPr>
        <p:spPr>
          <a:xfrm rot="-5400000">
            <a:off x="108679" y="6280879"/>
            <a:ext cx="3897443" cy="4114800"/>
          </a:xfrm>
          <a:custGeom>
            <a:rect b="b" l="l" r="r" t="t"/>
            <a:pathLst>
              <a:path extrusionOk="0" h="4114800" w="3897443">
                <a:moveTo>
                  <a:pt x="0" y="0"/>
                </a:moveTo>
                <a:lnTo>
                  <a:pt x="3897442" y="0"/>
                </a:lnTo>
                <a:lnTo>
                  <a:pt x="3897442" y="4114800"/>
                </a:lnTo>
                <a:lnTo>
                  <a:pt x="0" y="41148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1" name="Google Shape;91;p1"/>
          <p:cNvSpPr/>
          <p:nvPr/>
        </p:nvSpPr>
        <p:spPr>
          <a:xfrm>
            <a:off x="14546951" y="-1028700"/>
            <a:ext cx="4856524" cy="4114800"/>
          </a:xfrm>
          <a:custGeom>
            <a:rect b="b" l="l" r="r" t="t"/>
            <a:pathLst>
              <a:path extrusionOk="0" h="4114800" w="4856524">
                <a:moveTo>
                  <a:pt x="0" y="0"/>
                </a:moveTo>
                <a:lnTo>
                  <a:pt x="4856524" y="0"/>
                </a:lnTo>
                <a:lnTo>
                  <a:pt x="4856524" y="4114800"/>
                </a:lnTo>
                <a:lnTo>
                  <a:pt x="0" y="4114800"/>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2" name="Google Shape;92;p1"/>
          <p:cNvSpPr txBox="1"/>
          <p:nvPr/>
        </p:nvSpPr>
        <p:spPr>
          <a:xfrm>
            <a:off x="5688062" y="4308649"/>
            <a:ext cx="6911876" cy="1146404"/>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lang="el-GR" sz="6999">
                <a:solidFill>
                  <a:srgbClr val="000000"/>
                </a:solidFill>
                <a:latin typeface="Playfair Display"/>
                <a:ea typeface="Playfair Display"/>
                <a:cs typeface="Playfair Display"/>
                <a:sym typeface="Playfair Display"/>
              </a:rPr>
              <a:t>SUSE Το έργο</a:t>
            </a:r>
            <a:endParaRPr sz="6999">
              <a:solidFill>
                <a:srgbClr val="000000"/>
              </a:solidFill>
              <a:latin typeface="Playfair Display"/>
              <a:ea typeface="Playfair Display"/>
              <a:cs typeface="Playfair Display"/>
              <a:sym typeface="Playfair Display"/>
            </a:endParaRPr>
          </a:p>
        </p:txBody>
      </p:sp>
      <p:sp>
        <p:nvSpPr>
          <p:cNvPr id="93" name="Google Shape;93;p1"/>
          <p:cNvSpPr txBox="1"/>
          <p:nvPr/>
        </p:nvSpPr>
        <p:spPr>
          <a:xfrm>
            <a:off x="5688063" y="5445299"/>
            <a:ext cx="6911876" cy="5283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l-GR" sz="3200">
                <a:solidFill>
                  <a:srgbClr val="06AC73"/>
                </a:solidFill>
                <a:latin typeface="Playfair Display"/>
                <a:ea typeface="Playfair Display"/>
                <a:cs typeface="Playfair Display"/>
                <a:sym typeface="Playfair Display"/>
              </a:rPr>
              <a:t>Ενότητα 3 - Επικοινωνία &amp; δικτύωση</a:t>
            </a:r>
            <a:endParaRPr sz="3200">
              <a:solidFill>
                <a:srgbClr val="06AC73"/>
              </a:solidFill>
              <a:latin typeface="Playfair Display"/>
              <a:ea typeface="Playfair Display"/>
              <a:cs typeface="Playfair Display"/>
              <a:sym typeface="Playfair Display"/>
            </a:endParaRPr>
          </a:p>
        </p:txBody>
      </p:sp>
      <p:sp>
        <p:nvSpPr>
          <p:cNvPr id="94" name="Google Shape;94;p1"/>
          <p:cNvSpPr txBox="1"/>
          <p:nvPr/>
        </p:nvSpPr>
        <p:spPr>
          <a:xfrm>
            <a:off x="7311479" y="9711187"/>
            <a:ext cx="3665041" cy="198117"/>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l-GR" sz="1200">
                <a:solidFill>
                  <a:srgbClr val="000000"/>
                </a:solidFill>
                <a:latin typeface="Prata"/>
                <a:ea typeface="Prata"/>
                <a:cs typeface="Prata"/>
                <a:sym typeface="Prata"/>
              </a:rPr>
              <a:t>Project nr: 2022-2-RO01-KA220-YOU-000102027</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9"/>
          <p:cNvSpPr/>
          <p:nvPr/>
        </p:nvSpPr>
        <p:spPr>
          <a:xfrm>
            <a:off x="-878056" y="-685022"/>
            <a:ext cx="4327228" cy="4114800"/>
          </a:xfrm>
          <a:custGeom>
            <a:rect b="b" l="l" r="r" t="t"/>
            <a:pathLst>
              <a:path extrusionOk="0" h="4114800" w="4327228">
                <a:moveTo>
                  <a:pt x="0" y="0"/>
                </a:moveTo>
                <a:lnTo>
                  <a:pt x="4327227" y="0"/>
                </a:lnTo>
                <a:lnTo>
                  <a:pt x="4327227"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1" name="Google Shape;201;p9"/>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2" name="Google Shape;202;p9"/>
          <p:cNvSpPr/>
          <p:nvPr/>
        </p:nvSpPr>
        <p:spPr>
          <a:xfrm>
            <a:off x="15157311" y="6905639"/>
            <a:ext cx="4905872" cy="4114800"/>
          </a:xfrm>
          <a:custGeom>
            <a:rect b="b" l="l" r="r" t="t"/>
            <a:pathLst>
              <a:path extrusionOk="0" h="4114800" w="4905872">
                <a:moveTo>
                  <a:pt x="0" y="0"/>
                </a:moveTo>
                <a:lnTo>
                  <a:pt x="4905872" y="0"/>
                </a:lnTo>
                <a:lnTo>
                  <a:pt x="4905872" y="4114800"/>
                </a:lnTo>
                <a:lnTo>
                  <a:pt x="0" y="41148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3" name="Google Shape;203;p9"/>
          <p:cNvSpPr txBox="1"/>
          <p:nvPr/>
        </p:nvSpPr>
        <p:spPr>
          <a:xfrm>
            <a:off x="2720532" y="1965697"/>
            <a:ext cx="1076325" cy="8540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l-GR" sz="5000">
                <a:solidFill>
                  <a:srgbClr val="000000"/>
                </a:solidFill>
                <a:latin typeface="Playfair Display"/>
                <a:ea typeface="Playfair Display"/>
                <a:cs typeface="Playfair Display"/>
                <a:sym typeface="Playfair Display"/>
              </a:rPr>
              <a:t>3.1.1</a:t>
            </a:r>
            <a:endParaRPr/>
          </a:p>
        </p:txBody>
      </p:sp>
      <p:sp>
        <p:nvSpPr>
          <p:cNvPr id="204" name="Google Shape;204;p9"/>
          <p:cNvSpPr txBox="1"/>
          <p:nvPr/>
        </p:nvSpPr>
        <p:spPr>
          <a:xfrm>
            <a:off x="2720532" y="2849388"/>
            <a:ext cx="7097505" cy="58039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lang="el-GR" sz="3399">
                <a:solidFill>
                  <a:srgbClr val="000000"/>
                </a:solidFill>
                <a:latin typeface="Arial"/>
                <a:ea typeface="Arial"/>
                <a:cs typeface="Arial"/>
                <a:sym typeface="Arial"/>
              </a:rPr>
              <a:t>Αποτελεσματική επικοινωνία</a:t>
            </a:r>
            <a:endParaRPr sz="3399">
              <a:solidFill>
                <a:srgbClr val="000000"/>
              </a:solidFill>
              <a:latin typeface="Arial"/>
              <a:ea typeface="Arial"/>
              <a:cs typeface="Arial"/>
              <a:sym typeface="Arial"/>
            </a:endParaRPr>
          </a:p>
        </p:txBody>
      </p:sp>
      <p:sp>
        <p:nvSpPr>
          <p:cNvPr id="205" name="Google Shape;205;p9"/>
          <p:cNvSpPr txBox="1"/>
          <p:nvPr/>
        </p:nvSpPr>
        <p:spPr>
          <a:xfrm>
            <a:off x="2720532" y="3861416"/>
            <a:ext cx="5509068" cy="5451813"/>
          </a:xfrm>
          <a:prstGeom prst="rect">
            <a:avLst/>
          </a:prstGeom>
          <a:noFill/>
          <a:ln>
            <a:noFill/>
          </a:ln>
        </p:spPr>
        <p:txBody>
          <a:bodyPr anchorCtr="0" anchor="t" bIns="0" lIns="0" spcFirstLastPara="1" rIns="0" wrap="square" tIns="0">
            <a:spAutoFit/>
          </a:bodyPr>
          <a:lstStyle/>
          <a:p>
            <a:pPr indent="0" lvl="0" marL="0" marR="0" rtl="0" algn="just">
              <a:lnSpc>
                <a:spcPct val="170000"/>
              </a:lnSpc>
              <a:spcBef>
                <a:spcPts val="0"/>
              </a:spcBef>
              <a:spcAft>
                <a:spcPts val="0"/>
              </a:spcAft>
              <a:buNone/>
            </a:pPr>
            <a:r>
              <a:rPr lang="el-GR" sz="2500">
                <a:solidFill>
                  <a:srgbClr val="000000"/>
                </a:solidFill>
                <a:latin typeface="Arial"/>
                <a:ea typeface="Arial"/>
                <a:cs typeface="Arial"/>
                <a:sym typeface="Arial"/>
              </a:rPr>
              <a:t>Η αποτελεσματική επικοινωνία αποτελεί βασική διαπροσωπική ικανότητα. Για να επιτύχουμε στην κοινωνική επιχειρηματικότητα, πρέπει να είμαστε σε θέση να επικοινωνούμε αποτελεσματικά. Η επικοινωνία είναι κάτι περισσότερο από την απλή μεταφορά πληροφοριών. Πρόκειται για την κατανόηση των συναισθημάτων και των προθέσεων που διέπουν το υλικό. </a:t>
            </a:r>
            <a:endParaRPr sz="2500">
              <a:solidFill>
                <a:srgbClr val="000000"/>
              </a:solidFill>
              <a:latin typeface="Arial"/>
              <a:ea typeface="Arial"/>
              <a:cs typeface="Arial"/>
              <a:sym typeface="Arial"/>
            </a:endParaRPr>
          </a:p>
        </p:txBody>
      </p:sp>
      <p:sp>
        <p:nvSpPr>
          <p:cNvPr id="206" name="Google Shape;206;p9"/>
          <p:cNvSpPr txBox="1"/>
          <p:nvPr/>
        </p:nvSpPr>
        <p:spPr>
          <a:xfrm>
            <a:off x="8874691" y="3861416"/>
            <a:ext cx="5356668" cy="4349524"/>
          </a:xfrm>
          <a:prstGeom prst="rect">
            <a:avLst/>
          </a:prstGeom>
          <a:noFill/>
          <a:ln>
            <a:noFill/>
          </a:ln>
        </p:spPr>
        <p:txBody>
          <a:bodyPr anchorCtr="0" anchor="t" bIns="0" lIns="0" spcFirstLastPara="1" rIns="0" wrap="square" tIns="0">
            <a:spAutoFit/>
          </a:bodyPr>
          <a:lstStyle/>
          <a:p>
            <a:pPr indent="0" lvl="0" marL="0" marR="0" rtl="0" algn="just">
              <a:lnSpc>
                <a:spcPct val="163461"/>
              </a:lnSpc>
              <a:spcBef>
                <a:spcPts val="0"/>
              </a:spcBef>
              <a:spcAft>
                <a:spcPts val="0"/>
              </a:spcAft>
              <a:buNone/>
            </a:pPr>
            <a:r>
              <a:rPr lang="el-GR" sz="2600">
                <a:solidFill>
                  <a:srgbClr val="000000"/>
                </a:solidFill>
                <a:latin typeface="Arial"/>
                <a:ea typeface="Arial"/>
                <a:cs typeface="Arial"/>
                <a:sym typeface="Arial"/>
              </a:rPr>
              <a:t>Για να γίνουμε σπουδαίοι επικοινωνιολόγοι, πρέπει να έχουμε επίγνωση των πιθανών ΕΜΠΟΔΙΩΝ - διάφορα χαρακτηριστικά ή συνθήκες που εμποδίζουν την αποτελεσματική ανταλλαγή ιδεών ή σκέψεων - και να μάθουμε να τα αντιμετωπίζουμε.</a:t>
            </a:r>
            <a:endParaRPr sz="2600">
              <a:solidFill>
                <a:srgbClr val="000000"/>
              </a:solidFill>
              <a:latin typeface="Arial"/>
              <a:ea typeface="Arial"/>
              <a:cs typeface="Arial"/>
              <a:sym typeface="Arial"/>
            </a:endParaRPr>
          </a:p>
        </p:txBody>
      </p:sp>
      <p:sp>
        <p:nvSpPr>
          <p:cNvPr id="207" name="Google Shape;207;p9"/>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10"/>
          <p:cNvSpPr/>
          <p:nvPr/>
        </p:nvSpPr>
        <p:spPr>
          <a:xfrm>
            <a:off x="-878056" y="-685022"/>
            <a:ext cx="4327228" cy="4114800"/>
          </a:xfrm>
          <a:custGeom>
            <a:rect b="b" l="l" r="r" t="t"/>
            <a:pathLst>
              <a:path extrusionOk="0" h="4114800" w="4327228">
                <a:moveTo>
                  <a:pt x="0" y="0"/>
                </a:moveTo>
                <a:lnTo>
                  <a:pt x="4327227" y="0"/>
                </a:lnTo>
                <a:lnTo>
                  <a:pt x="4327227"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3" name="Google Shape;213;p10"/>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4" name="Google Shape;214;p10"/>
          <p:cNvSpPr/>
          <p:nvPr/>
        </p:nvSpPr>
        <p:spPr>
          <a:xfrm>
            <a:off x="15157311" y="6905639"/>
            <a:ext cx="4905872" cy="4114800"/>
          </a:xfrm>
          <a:custGeom>
            <a:rect b="b" l="l" r="r" t="t"/>
            <a:pathLst>
              <a:path extrusionOk="0" h="4114800" w="4905872">
                <a:moveTo>
                  <a:pt x="0" y="0"/>
                </a:moveTo>
                <a:lnTo>
                  <a:pt x="4905872" y="0"/>
                </a:lnTo>
                <a:lnTo>
                  <a:pt x="4905872" y="4114800"/>
                </a:lnTo>
                <a:lnTo>
                  <a:pt x="0" y="41148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5" name="Google Shape;215;p10"/>
          <p:cNvSpPr txBox="1"/>
          <p:nvPr/>
        </p:nvSpPr>
        <p:spPr>
          <a:xfrm>
            <a:off x="2720532" y="1638300"/>
            <a:ext cx="1076325" cy="8540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l-GR" sz="5000">
                <a:solidFill>
                  <a:srgbClr val="000000"/>
                </a:solidFill>
                <a:latin typeface="Playfair Display"/>
                <a:ea typeface="Playfair Display"/>
                <a:cs typeface="Playfair Display"/>
                <a:sym typeface="Playfair Display"/>
              </a:rPr>
              <a:t>3.1.1</a:t>
            </a:r>
            <a:endParaRPr/>
          </a:p>
        </p:txBody>
      </p:sp>
      <p:sp>
        <p:nvSpPr>
          <p:cNvPr id="216" name="Google Shape;216;p10"/>
          <p:cNvSpPr txBox="1"/>
          <p:nvPr/>
        </p:nvSpPr>
        <p:spPr>
          <a:xfrm>
            <a:off x="4495800" y="1869960"/>
            <a:ext cx="7097505" cy="58039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lang="el-GR" sz="3399">
                <a:solidFill>
                  <a:srgbClr val="000000"/>
                </a:solidFill>
                <a:latin typeface="Arial"/>
                <a:ea typeface="Arial"/>
                <a:cs typeface="Arial"/>
                <a:sym typeface="Arial"/>
              </a:rPr>
              <a:t>Αποτελεσματική επικοινωνία</a:t>
            </a:r>
            <a:endParaRPr/>
          </a:p>
        </p:txBody>
      </p:sp>
      <p:sp>
        <p:nvSpPr>
          <p:cNvPr id="217" name="Google Shape;217;p10"/>
          <p:cNvSpPr txBox="1"/>
          <p:nvPr/>
        </p:nvSpPr>
        <p:spPr>
          <a:xfrm>
            <a:off x="1600200" y="3549047"/>
            <a:ext cx="6477000" cy="4814395"/>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lang="el-GR" sz="2500">
                <a:solidFill>
                  <a:srgbClr val="000000"/>
                </a:solidFill>
                <a:latin typeface="Arial"/>
                <a:ea typeface="Arial"/>
                <a:cs typeface="Arial"/>
                <a:sym typeface="Arial"/>
              </a:rPr>
              <a:t>Όταν συζητάτε, προσέξτε για πιθανά εμπόδια επικοινωνίας: </a:t>
            </a:r>
            <a:endParaRPr sz="2500">
              <a:solidFill>
                <a:srgbClr val="000000"/>
              </a:solidFill>
              <a:latin typeface="Arial"/>
              <a:ea typeface="Arial"/>
              <a:cs typeface="Arial"/>
              <a:sym typeface="Arial"/>
            </a:endParaRPr>
          </a:p>
          <a:p>
            <a:pPr indent="-155577" lvl="0" marL="155577" marR="0" rtl="0" algn="l">
              <a:lnSpc>
                <a:spcPct val="170000"/>
              </a:lnSpc>
              <a:spcBef>
                <a:spcPts val="0"/>
              </a:spcBef>
              <a:spcAft>
                <a:spcPts val="0"/>
              </a:spcAft>
              <a:buClr>
                <a:srgbClr val="000000"/>
              </a:buClr>
              <a:buSzPts val="2500"/>
              <a:buFont typeface="Arial"/>
              <a:buChar char="•"/>
            </a:pPr>
            <a:r>
              <a:rPr lang="el-GR" sz="2500">
                <a:solidFill>
                  <a:srgbClr val="000000"/>
                </a:solidFill>
                <a:latin typeface="Arial"/>
                <a:ea typeface="Arial"/>
                <a:cs typeface="Arial"/>
                <a:sym typeface="Arial"/>
              </a:rPr>
              <a:t>Ο θόρυβος που διαταράσσει μια συνάντηση, η απόσταση που μπορεί να προκαλέσει διακοπή της επικοινωνίας κ.ο.κ.</a:t>
            </a:r>
            <a:endParaRPr sz="2500">
              <a:solidFill>
                <a:srgbClr val="000000"/>
              </a:solidFill>
              <a:latin typeface="Arial"/>
              <a:ea typeface="Arial"/>
              <a:cs typeface="Arial"/>
              <a:sym typeface="Arial"/>
            </a:endParaRPr>
          </a:p>
          <a:p>
            <a:pPr indent="-155577" lvl="0" marL="155577" marR="0" rtl="0" algn="l">
              <a:lnSpc>
                <a:spcPct val="170000"/>
              </a:lnSpc>
              <a:spcBef>
                <a:spcPts val="0"/>
              </a:spcBef>
              <a:spcAft>
                <a:spcPts val="0"/>
              </a:spcAft>
              <a:buClr>
                <a:srgbClr val="000000"/>
              </a:buClr>
              <a:buSzPts val="2500"/>
              <a:buFont typeface="Arial"/>
              <a:buChar char="•"/>
            </a:pPr>
            <a:r>
              <a:rPr lang="el-GR" sz="2500">
                <a:solidFill>
                  <a:srgbClr val="000000"/>
                </a:solidFill>
                <a:latin typeface="Arial"/>
                <a:ea typeface="Arial"/>
                <a:cs typeface="Arial"/>
                <a:sym typeface="Arial"/>
              </a:rPr>
              <a:t>Σημασιολογικά και γλωσσικά εμπόδια: έλλειψη σαφήνειας, λέξεις με πολλές σημασίες, έλλειψη εξειδίκευσης.</a:t>
            </a:r>
            <a:endParaRPr sz="2600">
              <a:solidFill>
                <a:srgbClr val="000000"/>
              </a:solidFill>
              <a:latin typeface="Arial"/>
              <a:ea typeface="Arial"/>
              <a:cs typeface="Arial"/>
              <a:sym typeface="Arial"/>
            </a:endParaRPr>
          </a:p>
          <a:p>
            <a:pPr indent="0" lvl="0" marL="0" marR="0" rtl="0" algn="just">
              <a:lnSpc>
                <a:spcPct val="130769"/>
              </a:lnSpc>
              <a:spcBef>
                <a:spcPts val="0"/>
              </a:spcBef>
              <a:spcAft>
                <a:spcPts val="0"/>
              </a:spcAft>
              <a:buNone/>
            </a:pPr>
            <a:r>
              <a:t/>
            </a:r>
            <a:endParaRPr sz="2600">
              <a:solidFill>
                <a:srgbClr val="000000"/>
              </a:solidFill>
              <a:latin typeface="Arial"/>
              <a:ea typeface="Arial"/>
              <a:cs typeface="Arial"/>
              <a:sym typeface="Arial"/>
            </a:endParaRPr>
          </a:p>
        </p:txBody>
      </p:sp>
      <p:sp>
        <p:nvSpPr>
          <p:cNvPr id="218" name="Google Shape;218;p10"/>
          <p:cNvSpPr txBox="1"/>
          <p:nvPr/>
        </p:nvSpPr>
        <p:spPr>
          <a:xfrm>
            <a:off x="8686800" y="3549046"/>
            <a:ext cx="8543552" cy="4814395"/>
          </a:xfrm>
          <a:prstGeom prst="rect">
            <a:avLst/>
          </a:prstGeom>
          <a:noFill/>
          <a:ln>
            <a:noFill/>
          </a:ln>
        </p:spPr>
        <p:txBody>
          <a:bodyPr anchorCtr="0" anchor="t" bIns="0" lIns="0" spcFirstLastPara="1" rIns="0" wrap="square" tIns="0">
            <a:spAutoFit/>
          </a:bodyPr>
          <a:lstStyle/>
          <a:p>
            <a:pPr indent="-215900" lvl="1" marL="269877" marR="0" rtl="0" algn="l">
              <a:lnSpc>
                <a:spcPct val="170000"/>
              </a:lnSpc>
              <a:spcBef>
                <a:spcPts val="0"/>
              </a:spcBef>
              <a:spcAft>
                <a:spcPts val="0"/>
              </a:spcAft>
              <a:buClr>
                <a:srgbClr val="000000"/>
              </a:buClr>
              <a:buSzPts val="2500"/>
              <a:buFont typeface="Arial"/>
              <a:buChar char="•"/>
            </a:pPr>
            <a:r>
              <a:rPr b="0" i="0" lang="el-GR" sz="2500" u="none" cap="none" strike="noStrike">
                <a:solidFill>
                  <a:srgbClr val="000000"/>
                </a:solidFill>
                <a:latin typeface="Arial"/>
                <a:ea typeface="Arial"/>
                <a:cs typeface="Arial"/>
                <a:sym typeface="Arial"/>
              </a:rPr>
              <a:t>Τα κοινωνικο-ψυχολογικά εμπόδια περιλαμβάνουν άγχος, δυσπιστία και αποκλίνουσες νοοτροπίες.</a:t>
            </a:r>
            <a:endParaRPr b="0" i="0" sz="2500" u="none" cap="none" strike="noStrike">
              <a:solidFill>
                <a:srgbClr val="000000"/>
              </a:solidFill>
              <a:latin typeface="Arial"/>
              <a:ea typeface="Arial"/>
              <a:cs typeface="Arial"/>
              <a:sym typeface="Arial"/>
            </a:endParaRPr>
          </a:p>
          <a:p>
            <a:pPr indent="-215900" lvl="1" marL="269877" marR="0" rtl="0" algn="l">
              <a:lnSpc>
                <a:spcPct val="170000"/>
              </a:lnSpc>
              <a:spcBef>
                <a:spcPts val="0"/>
              </a:spcBef>
              <a:spcAft>
                <a:spcPts val="0"/>
              </a:spcAft>
              <a:buClr>
                <a:srgbClr val="000000"/>
              </a:buClr>
              <a:buSzPts val="2500"/>
              <a:buFont typeface="Arial"/>
              <a:buChar char="•"/>
            </a:pPr>
            <a:r>
              <a:rPr b="0" i="0" lang="el-GR" sz="2500" u="none" cap="none" strike="noStrike">
                <a:solidFill>
                  <a:srgbClr val="000000"/>
                </a:solidFill>
                <a:latin typeface="Arial"/>
                <a:ea typeface="Arial"/>
                <a:cs typeface="Arial"/>
                <a:sym typeface="Arial"/>
              </a:rPr>
              <a:t>Τα οργανωτικά εμπόδια περιλαμβάνουν την έλλειψη πολιτικών επικοινωνίας και κακώς καθορισμένες αρμοδιότητες εντός της εταιρείας.</a:t>
            </a:r>
            <a:endParaRPr b="0" i="0" sz="2500" u="none" cap="none" strike="noStrike">
              <a:solidFill>
                <a:srgbClr val="000000"/>
              </a:solidFill>
              <a:latin typeface="Arial"/>
              <a:ea typeface="Arial"/>
              <a:cs typeface="Arial"/>
              <a:sym typeface="Arial"/>
            </a:endParaRPr>
          </a:p>
          <a:p>
            <a:pPr indent="-215900" lvl="1" marL="269877" marR="0" rtl="0" algn="l">
              <a:lnSpc>
                <a:spcPct val="170000"/>
              </a:lnSpc>
              <a:spcBef>
                <a:spcPts val="0"/>
              </a:spcBef>
              <a:spcAft>
                <a:spcPts val="0"/>
              </a:spcAft>
              <a:buClr>
                <a:srgbClr val="000000"/>
              </a:buClr>
              <a:buSzPts val="2500"/>
              <a:buFont typeface="Arial"/>
              <a:buChar char="•"/>
            </a:pPr>
            <a:r>
              <a:rPr b="0" i="0" lang="el-GR" sz="2500" u="none" cap="none" strike="noStrike">
                <a:solidFill>
                  <a:srgbClr val="000000"/>
                </a:solidFill>
                <a:latin typeface="Arial"/>
                <a:ea typeface="Arial"/>
                <a:cs typeface="Arial"/>
                <a:sym typeface="Arial"/>
              </a:rPr>
              <a:t>Οι διαπολιτισμικές δυσκολίες περιλαμβάνουν διαφορές στον τρόπο σκέψης, στις πεποιθήσεις, στις αντιλήψεις για τον χρόνο και τον χώρο και στη σημασία των χειρονομιών.</a:t>
            </a:r>
            <a:endParaRPr b="0" i="0" sz="2600" u="none" cap="none" strike="noStrike">
              <a:solidFill>
                <a:srgbClr val="000000"/>
              </a:solidFill>
              <a:latin typeface="Arial"/>
              <a:ea typeface="Arial"/>
              <a:cs typeface="Arial"/>
              <a:sym typeface="Arial"/>
            </a:endParaRPr>
          </a:p>
          <a:p>
            <a:pPr indent="0" lvl="0" marL="0" marR="0" rtl="0" algn="just">
              <a:lnSpc>
                <a:spcPct val="130769"/>
              </a:lnSpc>
              <a:spcBef>
                <a:spcPts val="0"/>
              </a:spcBef>
              <a:spcAft>
                <a:spcPts val="0"/>
              </a:spcAft>
              <a:buNone/>
            </a:pPr>
            <a:r>
              <a:t/>
            </a:r>
            <a:endParaRPr sz="2600">
              <a:solidFill>
                <a:srgbClr val="000000"/>
              </a:solidFill>
              <a:latin typeface="Arial"/>
              <a:ea typeface="Arial"/>
              <a:cs typeface="Arial"/>
              <a:sym typeface="Arial"/>
            </a:endParaRPr>
          </a:p>
        </p:txBody>
      </p:sp>
      <p:sp>
        <p:nvSpPr>
          <p:cNvPr id="219" name="Google Shape;219;p10"/>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11"/>
          <p:cNvSpPr/>
          <p:nvPr/>
        </p:nvSpPr>
        <p:spPr>
          <a:xfrm>
            <a:off x="0" y="0"/>
            <a:ext cx="18288000" cy="10404170"/>
          </a:xfrm>
          <a:custGeom>
            <a:rect b="b" l="l" r="r" t="t"/>
            <a:pathLst>
              <a:path extrusionOk="0" h="10404170" w="18288000">
                <a:moveTo>
                  <a:pt x="0" y="0"/>
                </a:moveTo>
                <a:lnTo>
                  <a:pt x="18288000" y="0"/>
                </a:lnTo>
                <a:lnTo>
                  <a:pt x="18288000" y="10404170"/>
                </a:lnTo>
                <a:lnTo>
                  <a:pt x="0" y="10404170"/>
                </a:lnTo>
                <a:lnTo>
                  <a:pt x="0" y="0"/>
                </a:lnTo>
                <a:close/>
              </a:path>
            </a:pathLst>
          </a:custGeom>
          <a:blipFill rotWithShape="1">
            <a:blip r:embed="rId3">
              <a:alphaModFix amt="96000"/>
            </a:blip>
            <a:stretch>
              <a:fillRect b="-37883" l="0" r="0" t="-37885"/>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5" name="Google Shape;225;p11"/>
          <p:cNvSpPr/>
          <p:nvPr/>
        </p:nvSpPr>
        <p:spPr>
          <a:xfrm rot="-6000">
            <a:off x="510743" y="557793"/>
            <a:ext cx="17266515" cy="9144147"/>
          </a:xfrm>
          <a:custGeom>
            <a:rect b="b" l="l" r="r" t="t"/>
            <a:pathLst>
              <a:path extrusionOk="0" h="1416668" w="2675035">
                <a:moveTo>
                  <a:pt x="2464" y="0"/>
                </a:moveTo>
                <a:lnTo>
                  <a:pt x="2675035" y="4664"/>
                </a:lnTo>
                <a:lnTo>
                  <a:pt x="2672571" y="1416668"/>
                </a:lnTo>
                <a:lnTo>
                  <a:pt x="0" y="1412003"/>
                </a:lnTo>
                <a:close/>
              </a:path>
            </a:pathLst>
          </a:custGeom>
          <a:blipFill rotWithShape="1">
            <a:blip r:embed="rId4">
              <a:alphaModFix amt="90000"/>
            </a:blip>
            <a:stretch>
              <a:fillRect b="-62991" l="-69" r="0" t="-25962"/>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grpSp>
        <p:nvGrpSpPr>
          <p:cNvPr id="230" name="Google Shape;230;p12"/>
          <p:cNvGrpSpPr/>
          <p:nvPr/>
        </p:nvGrpSpPr>
        <p:grpSpPr>
          <a:xfrm>
            <a:off x="2457015" y="1418214"/>
            <a:ext cx="5458534" cy="7361166"/>
            <a:chOff x="0" y="0"/>
            <a:chExt cx="7278045" cy="9814888"/>
          </a:xfrm>
        </p:grpSpPr>
        <p:sp>
          <p:nvSpPr>
            <p:cNvPr id="231" name="Google Shape;231;p12"/>
            <p:cNvSpPr/>
            <p:nvPr/>
          </p:nvSpPr>
          <p:spPr>
            <a:xfrm>
              <a:off x="0" y="0"/>
              <a:ext cx="6677274" cy="9189541"/>
            </a:xfrm>
            <a:custGeom>
              <a:rect b="b" l="l" r="r" t="t"/>
              <a:pathLst>
                <a:path extrusionOk="0" h="9189541" w="6677274">
                  <a:moveTo>
                    <a:pt x="0" y="0"/>
                  </a:moveTo>
                  <a:lnTo>
                    <a:pt x="6677274" y="0"/>
                  </a:lnTo>
                  <a:lnTo>
                    <a:pt x="6677274" y="9189541"/>
                  </a:lnTo>
                  <a:lnTo>
                    <a:pt x="0" y="9189541"/>
                  </a:lnTo>
                  <a:lnTo>
                    <a:pt x="0" y="0"/>
                  </a:lnTo>
                  <a:close/>
                </a:path>
              </a:pathLst>
            </a:custGeom>
            <a:blipFill rotWithShape="1">
              <a:blip r:embed="rId3">
                <a:alphaModFix/>
              </a:blip>
              <a:stretch>
                <a:fillRect b="-13803" l="0" r="-99660" t="-31268"/>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2" name="Google Shape;232;p12"/>
            <p:cNvSpPr/>
            <p:nvPr/>
          </p:nvSpPr>
          <p:spPr>
            <a:xfrm>
              <a:off x="689447" y="615736"/>
              <a:ext cx="6588598" cy="9199152"/>
            </a:xfrm>
            <a:custGeom>
              <a:rect b="b" l="l" r="r" t="t"/>
              <a:pathLst>
                <a:path extrusionOk="0" h="1068892" w="765560">
                  <a:moveTo>
                    <a:pt x="0" y="0"/>
                  </a:moveTo>
                  <a:lnTo>
                    <a:pt x="765560" y="0"/>
                  </a:lnTo>
                  <a:lnTo>
                    <a:pt x="765560" y="1068892"/>
                  </a:lnTo>
                  <a:lnTo>
                    <a:pt x="0" y="1068892"/>
                  </a:lnTo>
                  <a:close/>
                </a:path>
              </a:pathLst>
            </a:custGeom>
            <a:blipFill rotWithShape="1">
              <a:blip r:embed="rId4">
                <a:alphaModFix/>
              </a:blip>
              <a:stretch>
                <a:fillRect b="0" l="-15412" r="-24207"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33" name="Google Shape;233;p12"/>
          <p:cNvSpPr txBox="1"/>
          <p:nvPr/>
        </p:nvSpPr>
        <p:spPr>
          <a:xfrm>
            <a:off x="8632085" y="1512473"/>
            <a:ext cx="5475605" cy="8540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l-GR" sz="5000">
                <a:solidFill>
                  <a:srgbClr val="06AC73"/>
                </a:solidFill>
                <a:latin typeface="Playfair Display"/>
                <a:ea typeface="Playfair Display"/>
                <a:cs typeface="Playfair Display"/>
                <a:sym typeface="Playfair Display"/>
              </a:rPr>
              <a:t>ΕΠΙΚΟΙΝΩΝΙΑ</a:t>
            </a:r>
            <a:endParaRPr sz="5000">
              <a:solidFill>
                <a:srgbClr val="06AC73"/>
              </a:solidFill>
              <a:latin typeface="Playfair Display"/>
              <a:ea typeface="Playfair Display"/>
              <a:cs typeface="Playfair Display"/>
              <a:sym typeface="Playfair Display"/>
            </a:endParaRPr>
          </a:p>
        </p:txBody>
      </p:sp>
      <p:sp>
        <p:nvSpPr>
          <p:cNvPr id="234" name="Google Shape;234;p12"/>
          <p:cNvSpPr txBox="1"/>
          <p:nvPr/>
        </p:nvSpPr>
        <p:spPr>
          <a:xfrm>
            <a:off x="8432634" y="2550723"/>
            <a:ext cx="7598515" cy="6065763"/>
          </a:xfrm>
          <a:prstGeom prst="rect">
            <a:avLst/>
          </a:prstGeom>
          <a:noFill/>
          <a:ln>
            <a:noFill/>
          </a:ln>
        </p:spPr>
        <p:txBody>
          <a:bodyPr anchorCtr="0" anchor="t" bIns="0" lIns="0" spcFirstLastPara="1" rIns="0" wrap="square" tIns="0">
            <a:spAutoFit/>
          </a:bodyPr>
          <a:lstStyle/>
          <a:p>
            <a:pPr indent="0" lvl="1" marL="269877" marR="0" rtl="0" algn="l">
              <a:lnSpc>
                <a:spcPct val="170000"/>
              </a:lnSpc>
              <a:spcBef>
                <a:spcPts val="0"/>
              </a:spcBef>
              <a:spcAft>
                <a:spcPts val="0"/>
              </a:spcAft>
              <a:buNone/>
            </a:pPr>
            <a:r>
              <a:rPr b="0" i="0" lang="el-GR" sz="2500" u="none" cap="none" strike="noStrike">
                <a:solidFill>
                  <a:srgbClr val="000000"/>
                </a:solidFill>
                <a:latin typeface="Arial"/>
                <a:ea typeface="Arial"/>
                <a:cs typeface="Arial"/>
                <a:sym typeface="Arial"/>
              </a:rPr>
              <a:t>Ορισμένα εμπόδια μπορούν να αντιμετωπιστούν με καλύτερη οργάνωση, ενώ άλλα απαιτούν καλές επικοινωνιακές δεξιότητες, όπως ενεργητική ακρόαση και ενσυναίσθηση, ερωτήσεις και προβληματισμό, αποτελεσματική ομιλία, αφήγηση ιστοριών και μη λεκτική επικοινωνία.</a:t>
            </a:r>
            <a:endParaRPr b="0" i="0" sz="2500" u="none" cap="none" strike="noStrike">
              <a:solidFill>
                <a:srgbClr val="000000"/>
              </a:solidFill>
              <a:latin typeface="Arial"/>
              <a:ea typeface="Arial"/>
              <a:cs typeface="Arial"/>
              <a:sym typeface="Arial"/>
            </a:endParaRPr>
          </a:p>
          <a:p>
            <a:pPr indent="0" lvl="1" marL="269877" marR="0" rtl="0" algn="l">
              <a:lnSpc>
                <a:spcPct val="170000"/>
              </a:lnSpc>
              <a:spcBef>
                <a:spcPts val="0"/>
              </a:spcBef>
              <a:spcAft>
                <a:spcPts val="0"/>
              </a:spcAft>
              <a:buNone/>
            </a:pPr>
            <a:r>
              <a:rPr b="0" i="0" lang="el-GR" sz="2500" u="none" cap="none" strike="noStrike">
                <a:solidFill>
                  <a:srgbClr val="000000"/>
                </a:solidFill>
                <a:latin typeface="Arial"/>
                <a:ea typeface="Arial"/>
                <a:cs typeface="Arial"/>
                <a:sym typeface="Arial"/>
              </a:rPr>
              <a:t>Παρά τις καλύτερες προθέσεις μας, αυτό που προσπαθούμε να εκφράσουμε μπορεί να χαθεί στη μετάφραση. Ευτυχώς, με δουλειά και εξάσκηση, όλοι μπορούν να βελτιώσουν τις επικοινωνιακές τους δεξιότητες.</a:t>
            </a:r>
            <a:endParaRPr b="0" i="0" sz="2600" u="none" cap="none" strike="noStrike">
              <a:solidFill>
                <a:srgbClr val="000000"/>
              </a:solidFill>
              <a:latin typeface="Arial"/>
              <a:ea typeface="Arial"/>
              <a:cs typeface="Arial"/>
              <a:sym typeface="Arial"/>
            </a:endParaRPr>
          </a:p>
        </p:txBody>
      </p:sp>
      <p:sp>
        <p:nvSpPr>
          <p:cNvPr id="235" name="Google Shape;235;p12"/>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81" l="-14265" r="-3278" t="-161048"/>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13"/>
          <p:cNvSpPr/>
          <p:nvPr/>
        </p:nvSpPr>
        <p:spPr>
          <a:xfrm>
            <a:off x="-878056" y="-685022"/>
            <a:ext cx="4327228" cy="4114800"/>
          </a:xfrm>
          <a:custGeom>
            <a:rect b="b" l="l" r="r" t="t"/>
            <a:pathLst>
              <a:path extrusionOk="0" h="4114800" w="4327228">
                <a:moveTo>
                  <a:pt x="0" y="0"/>
                </a:moveTo>
                <a:lnTo>
                  <a:pt x="4327227" y="0"/>
                </a:lnTo>
                <a:lnTo>
                  <a:pt x="4327227"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1" name="Google Shape;241;p13"/>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2" name="Google Shape;242;p13"/>
          <p:cNvSpPr/>
          <p:nvPr/>
        </p:nvSpPr>
        <p:spPr>
          <a:xfrm>
            <a:off x="15157311" y="6905639"/>
            <a:ext cx="4905872" cy="4114800"/>
          </a:xfrm>
          <a:custGeom>
            <a:rect b="b" l="l" r="r" t="t"/>
            <a:pathLst>
              <a:path extrusionOk="0" h="4114800" w="4905872">
                <a:moveTo>
                  <a:pt x="0" y="0"/>
                </a:moveTo>
                <a:lnTo>
                  <a:pt x="4905872" y="0"/>
                </a:lnTo>
                <a:lnTo>
                  <a:pt x="4905872" y="4114800"/>
                </a:lnTo>
                <a:lnTo>
                  <a:pt x="0" y="41148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3" name="Google Shape;243;p13"/>
          <p:cNvSpPr txBox="1"/>
          <p:nvPr/>
        </p:nvSpPr>
        <p:spPr>
          <a:xfrm>
            <a:off x="3818501" y="800100"/>
            <a:ext cx="2156268" cy="81817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l-GR" sz="5000">
                <a:solidFill>
                  <a:srgbClr val="000000"/>
                </a:solidFill>
                <a:latin typeface="Playfair Display"/>
                <a:ea typeface="Playfair Display"/>
                <a:cs typeface="Playfair Display"/>
                <a:sym typeface="Playfair Display"/>
              </a:rPr>
              <a:t>3.1.2</a:t>
            </a:r>
            <a:endParaRPr/>
          </a:p>
        </p:txBody>
      </p:sp>
      <p:sp>
        <p:nvSpPr>
          <p:cNvPr id="244" name="Google Shape;244;p13"/>
          <p:cNvSpPr txBox="1"/>
          <p:nvPr/>
        </p:nvSpPr>
        <p:spPr>
          <a:xfrm>
            <a:off x="3124200" y="1866900"/>
            <a:ext cx="7097505" cy="58039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lang="el-GR" sz="3399">
                <a:solidFill>
                  <a:srgbClr val="000000"/>
                </a:solidFill>
                <a:latin typeface="Playfair Display"/>
                <a:ea typeface="Playfair Display"/>
                <a:cs typeface="Playfair Display"/>
                <a:sym typeface="Playfair Display"/>
              </a:rPr>
              <a:t>Ακρόαση</a:t>
            </a:r>
            <a:endParaRPr sz="3399">
              <a:solidFill>
                <a:srgbClr val="000000"/>
              </a:solidFill>
              <a:latin typeface="Playfair Display"/>
              <a:ea typeface="Playfair Display"/>
              <a:cs typeface="Playfair Display"/>
              <a:sym typeface="Playfair Display"/>
            </a:endParaRPr>
          </a:p>
        </p:txBody>
      </p:sp>
      <p:sp>
        <p:nvSpPr>
          <p:cNvPr id="245" name="Google Shape;245;p13"/>
          <p:cNvSpPr txBox="1"/>
          <p:nvPr/>
        </p:nvSpPr>
        <p:spPr>
          <a:xfrm>
            <a:off x="2720532" y="2781300"/>
            <a:ext cx="5432868" cy="7655237"/>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lang="el-GR" sz="2500">
                <a:solidFill>
                  <a:srgbClr val="000000"/>
                </a:solidFill>
                <a:latin typeface="Arial"/>
                <a:ea typeface="Arial"/>
                <a:cs typeface="Arial"/>
                <a:sym typeface="Arial"/>
              </a:rPr>
              <a:t>Το να είσαι αποτελεσματικός επικοινωνιολόγος είναι κάτι περισσότερο από το τι λες και πώς το λες. Απαιτεί επίσης να είσαι καλός ακροατής. Όταν ξέρετε ότι κάποιος σας ακούει πραγματικά, ο βαθμός προσοχής σας κάνει να αισθάνεστε ότι σας εκτιμούν, ότι είστε ασφαλείς, ότι σας καταλαβαίνουν και ότι είστε σημαντικοί. Αντίθετα, όταν ο άλλος δεν ακούει ενεργά, αισθάνεστε παραμελημένοι και μικρότεροι.</a:t>
            </a:r>
            <a:endParaRPr/>
          </a:p>
          <a:p>
            <a:pPr indent="0" lvl="0" marL="0" marR="0" rtl="0" algn="l">
              <a:lnSpc>
                <a:spcPct val="170000"/>
              </a:lnSpc>
              <a:spcBef>
                <a:spcPts val="0"/>
              </a:spcBef>
              <a:spcAft>
                <a:spcPts val="0"/>
              </a:spcAft>
              <a:buNone/>
            </a:pPr>
            <a:r>
              <a:t/>
            </a:r>
            <a:endParaRPr sz="2500">
              <a:solidFill>
                <a:srgbClr val="000000"/>
              </a:solidFill>
              <a:latin typeface="Arial"/>
              <a:ea typeface="Arial"/>
              <a:cs typeface="Arial"/>
              <a:sym typeface="Arial"/>
            </a:endParaRPr>
          </a:p>
          <a:p>
            <a:pPr indent="0" lvl="0" marL="0" marR="0" rtl="0" algn="l">
              <a:lnSpc>
                <a:spcPct val="170000"/>
              </a:lnSpc>
              <a:spcBef>
                <a:spcPts val="0"/>
              </a:spcBef>
              <a:spcAft>
                <a:spcPts val="0"/>
              </a:spcAft>
              <a:buNone/>
            </a:pPr>
            <a:r>
              <a:t/>
            </a:r>
            <a:endParaRPr sz="2500">
              <a:solidFill>
                <a:srgbClr val="000000"/>
              </a:solidFill>
              <a:latin typeface="Arial"/>
              <a:ea typeface="Arial"/>
              <a:cs typeface="Arial"/>
              <a:sym typeface="Arial"/>
            </a:endParaRPr>
          </a:p>
        </p:txBody>
      </p:sp>
      <p:sp>
        <p:nvSpPr>
          <p:cNvPr id="246" name="Google Shape;246;p13"/>
          <p:cNvSpPr txBox="1"/>
          <p:nvPr/>
        </p:nvSpPr>
        <p:spPr>
          <a:xfrm>
            <a:off x="8763000" y="2781300"/>
            <a:ext cx="7434588" cy="6552371"/>
          </a:xfrm>
          <a:prstGeom prst="rect">
            <a:avLst/>
          </a:prstGeom>
          <a:noFill/>
          <a:ln>
            <a:noFill/>
          </a:ln>
        </p:spPr>
        <p:txBody>
          <a:bodyPr anchorCtr="0" anchor="t" bIns="0" lIns="0" spcFirstLastPara="1" rIns="0" wrap="square" tIns="0">
            <a:spAutoFit/>
          </a:bodyPr>
          <a:lstStyle/>
          <a:p>
            <a:pPr indent="0" lvl="0" marL="0" marR="0" rtl="0" algn="just">
              <a:lnSpc>
                <a:spcPct val="170000"/>
              </a:lnSpc>
              <a:spcBef>
                <a:spcPts val="0"/>
              </a:spcBef>
              <a:spcAft>
                <a:spcPts val="0"/>
              </a:spcAft>
              <a:buNone/>
            </a:pPr>
            <a:r>
              <a:rPr lang="el-GR" sz="2500">
                <a:solidFill>
                  <a:srgbClr val="000000"/>
                </a:solidFill>
                <a:latin typeface="Arial"/>
                <a:ea typeface="Arial"/>
                <a:cs typeface="Arial"/>
                <a:sym typeface="Arial"/>
              </a:rPr>
              <a:t>Η ακρόαση είναι εξίσου σημαντική στην επιχειρηματική επικοινωνία. Ακούγοντας σωστά, μπορείτε να αποκτήσετε περισσότερες γνώσεις, να ενισχύσετε την εμπιστοσύνη των άλλων προς εσάς, να μειώσετε τις συγκρούσεις, να κατανοήσετε καλύτερα πώς να ενθαρρύνετε τους άλλους και να εμπνεύσετε μεγαλύτερο βαθμό αφοσίωσης σε όσους διοικείτε. Η ενεργητική ακρόαση είναι απαραίτητη στις διαπραγματεύσεις, διότι σας επιτρέπει να διερευνήσετε και να κατανοήσετε την άποψη του άλλου.</a:t>
            </a:r>
            <a:endParaRPr sz="2500">
              <a:solidFill>
                <a:srgbClr val="000000"/>
              </a:solidFill>
              <a:latin typeface="Arial"/>
              <a:ea typeface="Arial"/>
              <a:cs typeface="Arial"/>
              <a:sym typeface="Arial"/>
            </a:endParaRPr>
          </a:p>
          <a:p>
            <a:pPr indent="0" lvl="0" marL="0" marR="0" rtl="0" algn="just">
              <a:lnSpc>
                <a:spcPct val="170000"/>
              </a:lnSpc>
              <a:spcBef>
                <a:spcPts val="0"/>
              </a:spcBef>
              <a:spcAft>
                <a:spcPts val="0"/>
              </a:spcAft>
              <a:buNone/>
            </a:pPr>
            <a:r>
              <a:t/>
            </a:r>
            <a:endParaRPr sz="2500">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14"/>
          <p:cNvSpPr/>
          <p:nvPr/>
        </p:nvSpPr>
        <p:spPr>
          <a:xfrm>
            <a:off x="-878056" y="-685022"/>
            <a:ext cx="4327228" cy="4114800"/>
          </a:xfrm>
          <a:custGeom>
            <a:rect b="b" l="l" r="r" t="t"/>
            <a:pathLst>
              <a:path extrusionOk="0" h="4114800" w="4327228">
                <a:moveTo>
                  <a:pt x="0" y="0"/>
                </a:moveTo>
                <a:lnTo>
                  <a:pt x="4327227" y="0"/>
                </a:lnTo>
                <a:lnTo>
                  <a:pt x="4327227"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2" name="Google Shape;252;p14"/>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3" name="Google Shape;253;p14"/>
          <p:cNvSpPr/>
          <p:nvPr/>
        </p:nvSpPr>
        <p:spPr>
          <a:xfrm>
            <a:off x="15157311" y="6905639"/>
            <a:ext cx="4905872" cy="4114800"/>
          </a:xfrm>
          <a:custGeom>
            <a:rect b="b" l="l" r="r" t="t"/>
            <a:pathLst>
              <a:path extrusionOk="0" h="4114800" w="4905872">
                <a:moveTo>
                  <a:pt x="0" y="0"/>
                </a:moveTo>
                <a:lnTo>
                  <a:pt x="4905872" y="0"/>
                </a:lnTo>
                <a:lnTo>
                  <a:pt x="4905872" y="4114800"/>
                </a:lnTo>
                <a:lnTo>
                  <a:pt x="0" y="41148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4" name="Google Shape;254;p14"/>
          <p:cNvSpPr txBox="1"/>
          <p:nvPr/>
        </p:nvSpPr>
        <p:spPr>
          <a:xfrm>
            <a:off x="3898473" y="342900"/>
            <a:ext cx="1622868" cy="81817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l-GR" sz="5000">
                <a:solidFill>
                  <a:srgbClr val="000000"/>
                </a:solidFill>
                <a:latin typeface="Playfair Display"/>
                <a:ea typeface="Playfair Display"/>
                <a:cs typeface="Playfair Display"/>
                <a:sym typeface="Playfair Display"/>
              </a:rPr>
              <a:t>3.1.2</a:t>
            </a:r>
            <a:endParaRPr/>
          </a:p>
        </p:txBody>
      </p:sp>
      <p:sp>
        <p:nvSpPr>
          <p:cNvPr id="255" name="Google Shape;255;p14"/>
          <p:cNvSpPr txBox="1"/>
          <p:nvPr/>
        </p:nvSpPr>
        <p:spPr>
          <a:xfrm>
            <a:off x="3200400" y="1372378"/>
            <a:ext cx="7097505" cy="58039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lang="el-GR" sz="3399">
                <a:solidFill>
                  <a:srgbClr val="000000"/>
                </a:solidFill>
                <a:latin typeface="Playfair Display"/>
                <a:ea typeface="Playfair Display"/>
                <a:cs typeface="Playfair Display"/>
                <a:sym typeface="Playfair Display"/>
              </a:rPr>
              <a:t>Ακρόαση</a:t>
            </a:r>
            <a:endParaRPr/>
          </a:p>
        </p:txBody>
      </p:sp>
      <p:sp>
        <p:nvSpPr>
          <p:cNvPr id="256" name="Google Shape;256;p14"/>
          <p:cNvSpPr txBox="1"/>
          <p:nvPr/>
        </p:nvSpPr>
        <p:spPr>
          <a:xfrm>
            <a:off x="1517380" y="2122173"/>
            <a:ext cx="5002947" cy="7647927"/>
          </a:xfrm>
          <a:prstGeom prst="rect">
            <a:avLst/>
          </a:prstGeom>
          <a:noFill/>
          <a:ln>
            <a:noFill/>
          </a:ln>
        </p:spPr>
        <p:txBody>
          <a:bodyPr anchorCtr="0" anchor="t" bIns="0" lIns="0" spcFirstLastPara="1" rIns="0" wrap="square" tIns="0">
            <a:spAutoFit/>
          </a:bodyPr>
          <a:lstStyle/>
          <a:p>
            <a:pPr indent="0" lvl="0" marL="0" marR="0" rtl="0" algn="just">
              <a:lnSpc>
                <a:spcPct val="193181"/>
              </a:lnSpc>
              <a:spcBef>
                <a:spcPts val="0"/>
              </a:spcBef>
              <a:spcAft>
                <a:spcPts val="0"/>
              </a:spcAft>
              <a:buNone/>
            </a:pPr>
            <a:r>
              <a:rPr lang="el-GR" sz="2200">
                <a:solidFill>
                  <a:srgbClr val="000000"/>
                </a:solidFill>
                <a:latin typeface="Arial"/>
                <a:ea typeface="Arial"/>
                <a:cs typeface="Arial"/>
                <a:sym typeface="Arial"/>
              </a:rPr>
              <a:t>Συμβουλές και στρατηγικές για να είστε καλός ακροατής.</a:t>
            </a:r>
            <a:endParaRPr/>
          </a:p>
          <a:p>
            <a:pPr indent="-342900" lvl="0" marL="342900" marR="0" rtl="0" algn="just">
              <a:lnSpc>
                <a:spcPct val="193181"/>
              </a:lnSpc>
              <a:spcBef>
                <a:spcPts val="0"/>
              </a:spcBef>
              <a:spcAft>
                <a:spcPts val="0"/>
              </a:spcAft>
              <a:buClr>
                <a:srgbClr val="000000"/>
              </a:buClr>
              <a:buSzPts val="2200"/>
              <a:buFont typeface="Arial"/>
              <a:buChar char="•"/>
            </a:pPr>
            <a:r>
              <a:rPr lang="el-GR" sz="2200">
                <a:solidFill>
                  <a:srgbClr val="000000"/>
                </a:solidFill>
                <a:latin typeface="Arial"/>
                <a:ea typeface="Arial"/>
                <a:cs typeface="Arial"/>
                <a:sym typeface="Arial"/>
              </a:rPr>
              <a:t>Αν περιμένετε μια συζήτηση, μειώστε τους περισπασμούς επιλέγοντας ένα ήσυχο μέρος και κλείνοντας τον ήχο του κινητού σας τηλεφώνου ή άλλων συσκευών.</a:t>
            </a:r>
            <a:endParaRPr/>
          </a:p>
          <a:p>
            <a:pPr indent="-342900" lvl="0" marL="342900" marR="0" rtl="0" algn="just">
              <a:lnSpc>
                <a:spcPct val="193181"/>
              </a:lnSpc>
              <a:spcBef>
                <a:spcPts val="0"/>
              </a:spcBef>
              <a:spcAft>
                <a:spcPts val="0"/>
              </a:spcAft>
              <a:buClr>
                <a:srgbClr val="000000"/>
              </a:buClr>
              <a:buSzPts val="2200"/>
              <a:buFont typeface="Arial"/>
              <a:buChar char="•"/>
            </a:pPr>
            <a:r>
              <a:rPr lang="el-GR" sz="2200">
                <a:solidFill>
                  <a:srgbClr val="000000"/>
                </a:solidFill>
                <a:latin typeface="Arial"/>
                <a:ea typeface="Arial"/>
                <a:cs typeface="Arial"/>
                <a:sym typeface="Arial"/>
              </a:rPr>
              <a:t>Η ενεργητική ακρόαση συνεπάγεται την πλήρη παρουσία. Περιλαμβάνει το να δίνετε στον ομιλητή την πλήρη προσοχή σας. </a:t>
            </a:r>
            <a:endParaRPr/>
          </a:p>
          <a:p>
            <a:pPr indent="-342900" lvl="0" marL="342900" marR="0" rtl="0" algn="just">
              <a:lnSpc>
                <a:spcPct val="193181"/>
              </a:lnSpc>
              <a:spcBef>
                <a:spcPts val="0"/>
              </a:spcBef>
              <a:spcAft>
                <a:spcPts val="0"/>
              </a:spcAft>
              <a:buClr>
                <a:srgbClr val="000000"/>
              </a:buClr>
              <a:buSzPts val="2200"/>
              <a:buFont typeface="Arial"/>
              <a:buChar char="•"/>
            </a:pPr>
            <a:r>
              <a:rPr lang="el-GR" sz="2200">
                <a:solidFill>
                  <a:srgbClr val="000000"/>
                </a:solidFill>
                <a:latin typeface="Arial"/>
                <a:ea typeface="Arial"/>
                <a:cs typeface="Arial"/>
                <a:sym typeface="Arial"/>
              </a:rPr>
              <a:t>Δείξτε ενεργητική ακρόαση κάνοντας ΒΛΕΜΜΑΤΙΚΗ ΕΠΑΦΗ με τον ομιλητή.</a:t>
            </a:r>
            <a:endParaRPr sz="2200">
              <a:solidFill>
                <a:srgbClr val="000000"/>
              </a:solidFill>
              <a:latin typeface="Arial"/>
              <a:ea typeface="Arial"/>
              <a:cs typeface="Arial"/>
              <a:sym typeface="Arial"/>
            </a:endParaRPr>
          </a:p>
        </p:txBody>
      </p:sp>
      <p:sp>
        <p:nvSpPr>
          <p:cNvPr id="257" name="Google Shape;257;p14"/>
          <p:cNvSpPr txBox="1"/>
          <p:nvPr/>
        </p:nvSpPr>
        <p:spPr>
          <a:xfrm>
            <a:off x="6934200" y="2379782"/>
            <a:ext cx="5606653" cy="8197822"/>
          </a:xfrm>
          <a:prstGeom prst="rect">
            <a:avLst/>
          </a:prstGeom>
          <a:noFill/>
          <a:ln>
            <a:noFill/>
          </a:ln>
        </p:spPr>
        <p:txBody>
          <a:bodyPr anchorCtr="0" anchor="t" bIns="0" lIns="0" spcFirstLastPara="1" rIns="0" wrap="square" tIns="0">
            <a:spAutoFit/>
          </a:bodyPr>
          <a:lstStyle/>
          <a:p>
            <a:pPr indent="-215900" lvl="1" marL="431801" marR="0" rtl="0" algn="just">
              <a:lnSpc>
                <a:spcPct val="193181"/>
              </a:lnSpc>
              <a:spcBef>
                <a:spcPts val="0"/>
              </a:spcBef>
              <a:spcAft>
                <a:spcPts val="0"/>
              </a:spcAft>
              <a:buClr>
                <a:srgbClr val="000000"/>
              </a:buClr>
              <a:buSzPts val="2200"/>
              <a:buFont typeface="Arial"/>
              <a:buChar char="•"/>
            </a:pPr>
            <a:r>
              <a:rPr b="0" i="0" lang="el-GR" sz="2200" u="none" cap="none" strike="noStrike">
                <a:solidFill>
                  <a:srgbClr val="000000"/>
                </a:solidFill>
                <a:latin typeface="Arial"/>
                <a:ea typeface="Arial"/>
                <a:cs typeface="Arial"/>
                <a:sym typeface="Arial"/>
              </a:rPr>
              <a:t>Ανακοινώστε τον τρόπο ακρόασης και την ενσυναίσθησή σας με τη ΓΛΩΣΣΑ ΤΟΥ ΣΩΜΑΤΟΣ, όπως καλύπτοντας ελαφρά το στόμα σας, χαμογελώντας ή κουνώντας το κεφάλι σας για να δείξετε ότι δίνετε προσοχή. Εξετάστε τη γλώσσα του σώματος και τη φωνή του ομιλητή: ακούγεται κουρασμένος, πρόθυμος ή μπερδεμένος;</a:t>
            </a:r>
            <a:endParaRPr/>
          </a:p>
          <a:p>
            <a:pPr indent="-215900" lvl="1" marL="431801" marR="0" rtl="0" algn="just">
              <a:lnSpc>
                <a:spcPct val="193181"/>
              </a:lnSpc>
              <a:spcBef>
                <a:spcPts val="0"/>
              </a:spcBef>
              <a:spcAft>
                <a:spcPts val="0"/>
              </a:spcAft>
              <a:buClr>
                <a:srgbClr val="000000"/>
              </a:buClr>
              <a:buSzPts val="2200"/>
              <a:buFont typeface="Arial"/>
              <a:buChar char="•"/>
            </a:pPr>
            <a:r>
              <a:rPr b="0" i="0" lang="el-GR" sz="2200" u="none" cap="none" strike="noStrike">
                <a:solidFill>
                  <a:srgbClr val="000000"/>
                </a:solidFill>
                <a:latin typeface="Arial"/>
                <a:ea typeface="Arial"/>
                <a:cs typeface="Arial"/>
                <a:sym typeface="Arial"/>
              </a:rPr>
              <a:t>ΜΗΝ ΠΑΡΕΜΒΑΛΛΕΤΕ ΤΟΝ ΟΜΙΛΗΤΗ Ή ΑΛΛΑΖΕΤΕ ΤΟ ΘΕΜΑ χωρίς πρώτα να αντιδράσετε ή να προσθέσετε σε αυτά που είπε. </a:t>
            </a:r>
            <a:endParaRPr b="0" i="0" sz="2200" u="none" cap="none" strike="noStrike">
              <a:solidFill>
                <a:srgbClr val="000000"/>
              </a:solidFill>
              <a:latin typeface="Arial"/>
              <a:ea typeface="Arial"/>
              <a:cs typeface="Arial"/>
              <a:sym typeface="Arial"/>
            </a:endParaRPr>
          </a:p>
          <a:p>
            <a:pPr indent="0" lvl="0" marL="0" marR="0" rtl="0" algn="just">
              <a:lnSpc>
                <a:spcPct val="193181"/>
              </a:lnSpc>
              <a:spcBef>
                <a:spcPts val="0"/>
              </a:spcBef>
              <a:spcAft>
                <a:spcPts val="0"/>
              </a:spcAft>
              <a:buNone/>
            </a:pPr>
            <a:r>
              <a:t/>
            </a:r>
            <a:endParaRPr sz="2200">
              <a:solidFill>
                <a:srgbClr val="000000"/>
              </a:solidFill>
              <a:latin typeface="Arial"/>
              <a:ea typeface="Arial"/>
              <a:cs typeface="Arial"/>
              <a:sym typeface="Arial"/>
            </a:endParaRPr>
          </a:p>
          <a:p>
            <a:pPr indent="0" lvl="0" marL="0" marR="0" rtl="0" algn="just">
              <a:lnSpc>
                <a:spcPct val="193181"/>
              </a:lnSpc>
              <a:spcBef>
                <a:spcPts val="0"/>
              </a:spcBef>
              <a:spcAft>
                <a:spcPts val="0"/>
              </a:spcAft>
              <a:buNone/>
            </a:pPr>
            <a:r>
              <a:t/>
            </a:r>
            <a:endParaRPr sz="2200">
              <a:solidFill>
                <a:srgbClr val="000000"/>
              </a:solidFill>
              <a:latin typeface="Arial"/>
              <a:ea typeface="Arial"/>
              <a:cs typeface="Arial"/>
              <a:sym typeface="Arial"/>
            </a:endParaRPr>
          </a:p>
        </p:txBody>
      </p:sp>
      <p:sp>
        <p:nvSpPr>
          <p:cNvPr id="258" name="Google Shape;258;p14"/>
          <p:cNvSpPr txBox="1"/>
          <p:nvPr/>
        </p:nvSpPr>
        <p:spPr>
          <a:xfrm>
            <a:off x="12725400" y="2552700"/>
            <a:ext cx="5170420" cy="4883003"/>
          </a:xfrm>
          <a:prstGeom prst="rect">
            <a:avLst/>
          </a:prstGeom>
          <a:noFill/>
          <a:ln>
            <a:noFill/>
          </a:ln>
        </p:spPr>
        <p:txBody>
          <a:bodyPr anchorCtr="0" anchor="t" bIns="0" lIns="0" spcFirstLastPara="1" rIns="0" wrap="square" tIns="0">
            <a:spAutoFit/>
          </a:bodyPr>
          <a:lstStyle/>
          <a:p>
            <a:pPr indent="-215900" lvl="1" marL="431801" marR="0" rtl="0" algn="just">
              <a:lnSpc>
                <a:spcPct val="193181"/>
              </a:lnSpc>
              <a:spcBef>
                <a:spcPts val="0"/>
              </a:spcBef>
              <a:spcAft>
                <a:spcPts val="0"/>
              </a:spcAft>
              <a:buClr>
                <a:srgbClr val="000000"/>
              </a:buClr>
              <a:buSzPts val="2200"/>
              <a:buFont typeface="Arial"/>
              <a:buChar char="•"/>
            </a:pPr>
            <a:r>
              <a:rPr b="0" i="0" lang="el-GR" sz="2200" u="none" cap="none" strike="noStrike">
                <a:solidFill>
                  <a:srgbClr val="000000"/>
                </a:solidFill>
                <a:latin typeface="Arial"/>
                <a:ea typeface="Arial"/>
                <a:cs typeface="Arial"/>
                <a:sym typeface="Arial"/>
              </a:rPr>
              <a:t>Η ΕΠΑΝΑΛΗΨΗ των όσων έχετε ακούσει μπορεί να σας βοηθήσει να καταλάβετε ότι δίνετε προσοχή, και το καταλαβαίνουν κι εκείνοι.</a:t>
            </a:r>
            <a:endParaRPr/>
          </a:p>
          <a:p>
            <a:pPr indent="-215900" lvl="1" marL="431801" marR="0" rtl="0" algn="just">
              <a:lnSpc>
                <a:spcPct val="193181"/>
              </a:lnSpc>
              <a:spcBef>
                <a:spcPts val="0"/>
              </a:spcBef>
              <a:spcAft>
                <a:spcPts val="0"/>
              </a:spcAft>
              <a:buClr>
                <a:srgbClr val="000000"/>
              </a:buClr>
              <a:buSzPts val="2200"/>
              <a:buFont typeface="Arial"/>
              <a:buChar char="•"/>
            </a:pPr>
            <a:r>
              <a:rPr b="0" i="0" lang="el-GR" sz="2200" u="none" cap="none" strike="noStrike">
                <a:solidFill>
                  <a:srgbClr val="000000"/>
                </a:solidFill>
                <a:latin typeface="Arial"/>
                <a:ea typeface="Arial"/>
                <a:cs typeface="Arial"/>
                <a:sym typeface="Arial"/>
              </a:rPr>
              <a:t>Κάντε ΑΝΟΙΧΤΕΣ ΕΡΩΤΗΣΕΙΣ για να μάθετε περισσότερα και να δείξετε ότι ακούσατε πραγματικά.</a:t>
            </a:r>
            <a:endParaRPr b="0" i="0" sz="2200" u="none" cap="none" strike="noStrike">
              <a:solidFill>
                <a:srgbClr val="000000"/>
              </a:solidFill>
              <a:latin typeface="Arial"/>
              <a:ea typeface="Arial"/>
              <a:cs typeface="Arial"/>
              <a:sym typeface="Arial"/>
            </a:endParaRPr>
          </a:p>
          <a:p>
            <a:pPr indent="0" lvl="0" marL="0" marR="0" rtl="0" algn="just">
              <a:lnSpc>
                <a:spcPct val="193181"/>
              </a:lnSpc>
              <a:spcBef>
                <a:spcPts val="0"/>
              </a:spcBef>
              <a:spcAft>
                <a:spcPts val="0"/>
              </a:spcAft>
              <a:buNone/>
            </a:pPr>
            <a:r>
              <a:t/>
            </a:r>
            <a:endParaRPr sz="2200">
              <a:solidFill>
                <a:srgbClr val="000000"/>
              </a:solidFill>
              <a:latin typeface="Arial"/>
              <a:ea typeface="Arial"/>
              <a:cs typeface="Arial"/>
              <a:sym typeface="Arial"/>
            </a:endParaRPr>
          </a:p>
          <a:p>
            <a:pPr indent="0" lvl="0" marL="0" marR="0" rtl="0" algn="just">
              <a:lnSpc>
                <a:spcPct val="193181"/>
              </a:lnSpc>
              <a:spcBef>
                <a:spcPts val="0"/>
              </a:spcBef>
              <a:spcAft>
                <a:spcPts val="0"/>
              </a:spcAft>
              <a:buNone/>
            </a:pPr>
            <a:r>
              <a:t/>
            </a:r>
            <a:endParaRPr sz="2200">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grpSp>
        <p:nvGrpSpPr>
          <p:cNvPr id="263" name="Google Shape;263;p15"/>
          <p:cNvGrpSpPr/>
          <p:nvPr/>
        </p:nvGrpSpPr>
        <p:grpSpPr>
          <a:xfrm>
            <a:off x="2457015" y="1418214"/>
            <a:ext cx="5458534" cy="7361166"/>
            <a:chOff x="0" y="0"/>
            <a:chExt cx="7278045" cy="9814888"/>
          </a:xfrm>
        </p:grpSpPr>
        <p:sp>
          <p:nvSpPr>
            <p:cNvPr id="264" name="Google Shape;264;p15"/>
            <p:cNvSpPr/>
            <p:nvPr/>
          </p:nvSpPr>
          <p:spPr>
            <a:xfrm>
              <a:off x="0" y="0"/>
              <a:ext cx="6677274" cy="9189541"/>
            </a:xfrm>
            <a:custGeom>
              <a:rect b="b" l="l" r="r" t="t"/>
              <a:pathLst>
                <a:path extrusionOk="0" h="9189541" w="6677274">
                  <a:moveTo>
                    <a:pt x="0" y="0"/>
                  </a:moveTo>
                  <a:lnTo>
                    <a:pt x="6677274" y="0"/>
                  </a:lnTo>
                  <a:lnTo>
                    <a:pt x="6677274" y="9189541"/>
                  </a:lnTo>
                  <a:lnTo>
                    <a:pt x="0" y="9189541"/>
                  </a:lnTo>
                  <a:lnTo>
                    <a:pt x="0" y="0"/>
                  </a:lnTo>
                  <a:close/>
                </a:path>
              </a:pathLst>
            </a:custGeom>
            <a:blipFill rotWithShape="1">
              <a:blip r:embed="rId3">
                <a:alphaModFix/>
              </a:blip>
              <a:stretch>
                <a:fillRect b="-13803" l="0" r="-99660" t="-31268"/>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5" name="Google Shape;265;p15"/>
            <p:cNvSpPr/>
            <p:nvPr/>
          </p:nvSpPr>
          <p:spPr>
            <a:xfrm>
              <a:off x="689447" y="615736"/>
              <a:ext cx="6588598" cy="9199152"/>
            </a:xfrm>
            <a:custGeom>
              <a:rect b="b" l="l" r="r" t="t"/>
              <a:pathLst>
                <a:path extrusionOk="0" h="1068892" w="765560">
                  <a:moveTo>
                    <a:pt x="0" y="0"/>
                  </a:moveTo>
                  <a:lnTo>
                    <a:pt x="765560" y="0"/>
                  </a:lnTo>
                  <a:lnTo>
                    <a:pt x="765560" y="1068892"/>
                  </a:lnTo>
                  <a:lnTo>
                    <a:pt x="0" y="1068892"/>
                  </a:lnTo>
                  <a:close/>
                </a:path>
              </a:pathLst>
            </a:custGeom>
            <a:blipFill rotWithShape="1">
              <a:blip r:embed="rId4">
                <a:alphaModFix/>
              </a:blip>
              <a:stretch>
                <a:fillRect b="0" l="-18160" r="-21457"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66" name="Google Shape;266;p15"/>
          <p:cNvSpPr txBox="1"/>
          <p:nvPr/>
        </p:nvSpPr>
        <p:spPr>
          <a:xfrm>
            <a:off x="8684839" y="1174275"/>
            <a:ext cx="6250361" cy="82253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l-GR" sz="5000">
                <a:solidFill>
                  <a:srgbClr val="06AC73"/>
                </a:solidFill>
                <a:latin typeface="Playfair Display"/>
                <a:ea typeface="Playfair Display"/>
                <a:cs typeface="Playfair Display"/>
                <a:sym typeface="Playfair Display"/>
              </a:rPr>
              <a:t>ΑΚΡΟΑΣΗ</a:t>
            </a:r>
            <a:endParaRPr sz="5000">
              <a:solidFill>
                <a:srgbClr val="06AC73"/>
              </a:solidFill>
              <a:latin typeface="Playfair Display"/>
              <a:ea typeface="Playfair Display"/>
              <a:cs typeface="Playfair Display"/>
              <a:sym typeface="Playfair Display"/>
            </a:endParaRPr>
          </a:p>
        </p:txBody>
      </p:sp>
      <p:sp>
        <p:nvSpPr>
          <p:cNvPr id="267" name="Google Shape;267;p15"/>
          <p:cNvSpPr txBox="1"/>
          <p:nvPr/>
        </p:nvSpPr>
        <p:spPr>
          <a:xfrm>
            <a:off x="9067800" y="2401644"/>
            <a:ext cx="8305800" cy="6000938"/>
          </a:xfrm>
          <a:prstGeom prst="rect">
            <a:avLst/>
          </a:prstGeom>
          <a:noFill/>
          <a:ln>
            <a:noFill/>
          </a:ln>
        </p:spPr>
        <p:txBody>
          <a:bodyPr anchorCtr="0" anchor="t" bIns="0" lIns="0" spcFirstLastPara="1" rIns="0" wrap="square" tIns="0">
            <a:spAutoFit/>
          </a:bodyPr>
          <a:lstStyle/>
          <a:p>
            <a:pPr indent="0" lvl="0" marL="0" marR="0" rtl="0" algn="just">
              <a:lnSpc>
                <a:spcPct val="170000"/>
              </a:lnSpc>
              <a:spcBef>
                <a:spcPts val="0"/>
              </a:spcBef>
              <a:spcAft>
                <a:spcPts val="0"/>
              </a:spcAft>
              <a:buNone/>
            </a:pPr>
            <a:r>
              <a:rPr lang="el-GR" sz="2500">
                <a:solidFill>
                  <a:srgbClr val="000000"/>
                </a:solidFill>
                <a:latin typeface="Arial"/>
                <a:ea typeface="Arial"/>
                <a:cs typeface="Arial"/>
                <a:sym typeface="Arial"/>
              </a:rPr>
              <a:t>Η ικανότητα ακρόασης είναι σημαντική στην επιχειρηματική επικοινωνία. Ακούγοντας αποτελεσματικά, λαμβάνετε περισσότερες πληροφορίες, αυξάνετε την εμπιστοσύνη των άλλων προς εσάς, μπορείτε να μειώσετε τις συγκρούσεις, να κατανοήσετε καλύτερα πώς να παρακινήσετε τους άλλους και να εμπνεύσετε υψηλότερο επίπεδο δέσμευσης στους ανθρώπους που διοικείτε. Η ενεργητική ακρόαση είναι πολύ σημαντική στις διαπραγματεύσεις, καθώς πρέπει να διερευνήσετε και να κατανοήσετε τη θέση του άλλου ατόμου.</a:t>
            </a:r>
            <a:endParaRPr sz="2500">
              <a:solidFill>
                <a:srgbClr val="000000"/>
              </a:solidFill>
              <a:latin typeface="Arial"/>
              <a:ea typeface="Arial"/>
              <a:cs typeface="Arial"/>
              <a:sym typeface="Arial"/>
            </a:endParaRPr>
          </a:p>
          <a:p>
            <a:pPr indent="0" lvl="0" marL="0" marR="0" rtl="0" algn="just">
              <a:lnSpc>
                <a:spcPct val="170000"/>
              </a:lnSpc>
              <a:spcBef>
                <a:spcPts val="0"/>
              </a:spcBef>
              <a:spcAft>
                <a:spcPts val="0"/>
              </a:spcAft>
              <a:buNone/>
            </a:pPr>
            <a:r>
              <a:t/>
            </a:r>
            <a:endParaRPr sz="2500">
              <a:solidFill>
                <a:srgbClr val="000000"/>
              </a:solidFill>
              <a:latin typeface="Arial"/>
              <a:ea typeface="Arial"/>
              <a:cs typeface="Arial"/>
              <a:sym typeface="Arial"/>
            </a:endParaRPr>
          </a:p>
        </p:txBody>
      </p:sp>
      <p:sp>
        <p:nvSpPr>
          <p:cNvPr id="268" name="Google Shape;268;p15"/>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81" l="-14265" r="-3278" t="-161048"/>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p16"/>
          <p:cNvSpPr/>
          <p:nvPr/>
        </p:nvSpPr>
        <p:spPr>
          <a:xfrm>
            <a:off x="-878056" y="-685022"/>
            <a:ext cx="4327228" cy="4114800"/>
          </a:xfrm>
          <a:custGeom>
            <a:rect b="b" l="l" r="r" t="t"/>
            <a:pathLst>
              <a:path extrusionOk="0" h="4114800" w="4327228">
                <a:moveTo>
                  <a:pt x="0" y="0"/>
                </a:moveTo>
                <a:lnTo>
                  <a:pt x="4327227" y="0"/>
                </a:lnTo>
                <a:lnTo>
                  <a:pt x="4327227"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4" name="Google Shape;274;p16"/>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5" name="Google Shape;275;p16"/>
          <p:cNvSpPr/>
          <p:nvPr/>
        </p:nvSpPr>
        <p:spPr>
          <a:xfrm>
            <a:off x="15157311" y="6905639"/>
            <a:ext cx="4905872" cy="4114800"/>
          </a:xfrm>
          <a:custGeom>
            <a:rect b="b" l="l" r="r" t="t"/>
            <a:pathLst>
              <a:path extrusionOk="0" h="4114800" w="4905872">
                <a:moveTo>
                  <a:pt x="0" y="0"/>
                </a:moveTo>
                <a:lnTo>
                  <a:pt x="4905872" y="0"/>
                </a:lnTo>
                <a:lnTo>
                  <a:pt x="4905872" y="4114800"/>
                </a:lnTo>
                <a:lnTo>
                  <a:pt x="0" y="41148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6" name="Google Shape;276;p16"/>
          <p:cNvSpPr txBox="1"/>
          <p:nvPr/>
        </p:nvSpPr>
        <p:spPr>
          <a:xfrm>
            <a:off x="2720532" y="1562100"/>
            <a:ext cx="1127760" cy="8540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l-GR" sz="5000">
                <a:solidFill>
                  <a:srgbClr val="000000"/>
                </a:solidFill>
                <a:latin typeface="Playfair Display"/>
                <a:ea typeface="Playfair Display"/>
                <a:cs typeface="Playfair Display"/>
                <a:sym typeface="Playfair Display"/>
              </a:rPr>
              <a:t>3.1.3</a:t>
            </a:r>
            <a:endParaRPr/>
          </a:p>
        </p:txBody>
      </p:sp>
      <p:sp>
        <p:nvSpPr>
          <p:cNvPr id="277" name="Google Shape;277;p16"/>
          <p:cNvSpPr txBox="1"/>
          <p:nvPr/>
        </p:nvSpPr>
        <p:spPr>
          <a:xfrm>
            <a:off x="4343400" y="1830829"/>
            <a:ext cx="8917206" cy="560923"/>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lang="el-GR" sz="3399">
                <a:solidFill>
                  <a:srgbClr val="000000"/>
                </a:solidFill>
                <a:latin typeface="Arial"/>
                <a:ea typeface="Arial"/>
                <a:cs typeface="Arial"/>
                <a:sym typeface="Arial"/>
              </a:rPr>
              <a:t>Παρουσίαση, στόχευση και αφήγηση ιστοριών</a:t>
            </a:r>
            <a:endParaRPr sz="3399">
              <a:solidFill>
                <a:srgbClr val="000000"/>
              </a:solidFill>
              <a:latin typeface="Arial"/>
              <a:ea typeface="Arial"/>
              <a:cs typeface="Arial"/>
              <a:sym typeface="Arial"/>
            </a:endParaRPr>
          </a:p>
        </p:txBody>
      </p:sp>
      <p:sp>
        <p:nvSpPr>
          <p:cNvPr id="278" name="Google Shape;278;p16"/>
          <p:cNvSpPr txBox="1"/>
          <p:nvPr/>
        </p:nvSpPr>
        <p:spPr>
          <a:xfrm>
            <a:off x="1828800" y="3086100"/>
            <a:ext cx="4747068" cy="5992090"/>
          </a:xfrm>
          <a:prstGeom prst="rect">
            <a:avLst/>
          </a:prstGeom>
          <a:noFill/>
          <a:ln>
            <a:noFill/>
          </a:ln>
        </p:spPr>
        <p:txBody>
          <a:bodyPr anchorCtr="0" anchor="t" bIns="0" lIns="0" spcFirstLastPara="1" rIns="0" wrap="square" tIns="0">
            <a:spAutoFit/>
          </a:bodyPr>
          <a:lstStyle/>
          <a:p>
            <a:pPr indent="0" lvl="0" marL="0" marR="0" rtl="0" algn="l">
              <a:lnSpc>
                <a:spcPct val="193181"/>
              </a:lnSpc>
              <a:spcBef>
                <a:spcPts val="0"/>
              </a:spcBef>
              <a:spcAft>
                <a:spcPts val="0"/>
              </a:spcAft>
              <a:buNone/>
            </a:pPr>
            <a:r>
              <a:rPr lang="el-GR" sz="2200">
                <a:solidFill>
                  <a:srgbClr val="000000"/>
                </a:solidFill>
                <a:latin typeface="Arial"/>
                <a:ea typeface="Arial"/>
                <a:cs typeface="Arial"/>
                <a:sym typeface="Arial"/>
              </a:rPr>
              <a:t>Οι ικανότητες παρουσίασης περιλαμβάνουν μια ποικιλία πτυχών, όπως ο σχεδιασμός της δομής της παρουσίασής σας και των οπτικών βοηθημάτων (εάν υπάρχει), ο τόνος της φωνής σας, η γλώσσα του σώματος που επικοινωνείτε και ούτω καθεξής.</a:t>
            </a:r>
            <a:endParaRPr/>
          </a:p>
          <a:p>
            <a:pPr indent="0" lvl="0" marL="0" marR="0" rtl="0" algn="l">
              <a:lnSpc>
                <a:spcPct val="193181"/>
              </a:lnSpc>
              <a:spcBef>
                <a:spcPts val="0"/>
              </a:spcBef>
              <a:spcAft>
                <a:spcPts val="0"/>
              </a:spcAft>
              <a:buNone/>
            </a:pPr>
            <a:r>
              <a:rPr lang="el-GR" sz="2200">
                <a:solidFill>
                  <a:srgbClr val="000000"/>
                </a:solidFill>
                <a:latin typeface="Arial"/>
                <a:ea typeface="Arial"/>
                <a:cs typeface="Arial"/>
                <a:sym typeface="Arial"/>
              </a:rPr>
              <a:t>Ποιοι παράγοντες πρέπει να ληφθούν υπόψη προκειμένου η παρουσίασή σας να είναι καλή, αν όχι σπουδαία; </a:t>
            </a:r>
            <a:endParaRPr sz="2200">
              <a:solidFill>
                <a:srgbClr val="000000"/>
              </a:solidFill>
              <a:latin typeface="Arial"/>
              <a:ea typeface="Arial"/>
              <a:cs typeface="Arial"/>
              <a:sym typeface="Arial"/>
            </a:endParaRPr>
          </a:p>
        </p:txBody>
      </p:sp>
      <p:sp>
        <p:nvSpPr>
          <p:cNvPr id="279" name="Google Shape;279;p16"/>
          <p:cNvSpPr txBox="1"/>
          <p:nvPr/>
        </p:nvSpPr>
        <p:spPr>
          <a:xfrm>
            <a:off x="6934200" y="3061013"/>
            <a:ext cx="8414422" cy="7168629"/>
          </a:xfrm>
          <a:prstGeom prst="rect">
            <a:avLst/>
          </a:prstGeom>
          <a:noFill/>
          <a:ln>
            <a:noFill/>
          </a:ln>
        </p:spPr>
        <p:txBody>
          <a:bodyPr anchorCtr="0" anchor="t" bIns="0" lIns="0" spcFirstLastPara="1" rIns="0" wrap="square" tIns="0">
            <a:spAutoFit/>
          </a:bodyPr>
          <a:lstStyle/>
          <a:p>
            <a:pPr indent="-215900" lvl="1" marL="431801" marR="0" rtl="0" algn="just">
              <a:lnSpc>
                <a:spcPct val="193181"/>
              </a:lnSpc>
              <a:spcBef>
                <a:spcPts val="0"/>
              </a:spcBef>
              <a:spcAft>
                <a:spcPts val="0"/>
              </a:spcAft>
              <a:buClr>
                <a:srgbClr val="000000"/>
              </a:buClr>
              <a:buSzPts val="2200"/>
              <a:buFont typeface="Arial"/>
              <a:buChar char="•"/>
            </a:pPr>
            <a:r>
              <a:rPr b="0" i="0" lang="el-GR" sz="2200" u="none" cap="none" strike="noStrike">
                <a:solidFill>
                  <a:srgbClr val="000000"/>
                </a:solidFill>
                <a:latin typeface="Arial"/>
                <a:ea typeface="Arial"/>
                <a:cs typeface="Arial"/>
                <a:sym typeface="Arial"/>
              </a:rPr>
              <a:t>ΣΑΦΕΣ ΜΗΝΥΜΑ - Ποιο είναι το επίκεντρο της παρουσίασής σας; Οι πολλές πληροφορίες είναι χειρότερες από τις λίγες.</a:t>
            </a:r>
            <a:endParaRPr/>
          </a:p>
          <a:p>
            <a:pPr indent="-215900" lvl="1" marL="431801" marR="0" rtl="0" algn="just">
              <a:lnSpc>
                <a:spcPct val="193181"/>
              </a:lnSpc>
              <a:spcBef>
                <a:spcPts val="0"/>
              </a:spcBef>
              <a:spcAft>
                <a:spcPts val="0"/>
              </a:spcAft>
              <a:buClr>
                <a:srgbClr val="000000"/>
              </a:buClr>
              <a:buSzPts val="2200"/>
              <a:buFont typeface="Arial"/>
              <a:buChar char="•"/>
            </a:pPr>
            <a:r>
              <a:rPr b="0" i="0" lang="el-GR" sz="2200" u="none" cap="none" strike="noStrike">
                <a:solidFill>
                  <a:srgbClr val="000000"/>
                </a:solidFill>
                <a:latin typeface="Arial"/>
                <a:ea typeface="Arial"/>
                <a:cs typeface="Arial"/>
                <a:sym typeface="Arial"/>
              </a:rPr>
              <a:t>ΣΩΣΤΟ ΠΛΑΙΣΙΟ - Πού θα αρχίσετε και πού θα τελειώσετε την ιστορία σας και πώς θα περιορίσετε το πεδίο εφαρμογής για να συμπεριλάβετε παραδείγματα;</a:t>
            </a:r>
            <a:endParaRPr/>
          </a:p>
          <a:p>
            <a:pPr indent="-215900" lvl="1" marL="431801" marR="0" rtl="0" algn="just">
              <a:lnSpc>
                <a:spcPct val="193181"/>
              </a:lnSpc>
              <a:spcBef>
                <a:spcPts val="0"/>
              </a:spcBef>
              <a:spcAft>
                <a:spcPts val="0"/>
              </a:spcAft>
              <a:buClr>
                <a:srgbClr val="000000"/>
              </a:buClr>
              <a:buSzPts val="2200"/>
              <a:buFont typeface="Arial"/>
              <a:buChar char="•"/>
            </a:pPr>
            <a:r>
              <a:rPr b="0" i="0" lang="el-GR" sz="2200" u="none" cap="none" strike="noStrike">
                <a:solidFill>
                  <a:srgbClr val="000000"/>
                </a:solidFill>
                <a:latin typeface="Arial"/>
                <a:ea typeface="Arial"/>
                <a:cs typeface="Arial"/>
                <a:sym typeface="Arial"/>
              </a:rPr>
              <a:t>ΣΥΝΑΙΣΘΗΜΑΤΙΚΗ ΕΠΙΔΡΑΣΗ: Ποια ήταν η δική σας στιγμή «αχά»; Πώς θα εμπνεύσετε και θα πείσετε το ακροατήριό σας να ακολουθήσει το κάλεσμά σας για δράση;</a:t>
            </a:r>
            <a:endParaRPr/>
          </a:p>
          <a:p>
            <a:pPr indent="-215900" lvl="1" marL="431801" marR="0" rtl="0" algn="just">
              <a:lnSpc>
                <a:spcPct val="193181"/>
              </a:lnSpc>
              <a:spcBef>
                <a:spcPts val="0"/>
              </a:spcBef>
              <a:spcAft>
                <a:spcPts val="0"/>
              </a:spcAft>
              <a:buClr>
                <a:srgbClr val="000000"/>
              </a:buClr>
              <a:buSzPts val="2200"/>
              <a:buFont typeface="Arial"/>
              <a:buChar char="•"/>
            </a:pPr>
            <a:r>
              <a:rPr b="0" i="0" lang="el-GR" sz="2200" u="none" cap="none" strike="noStrike">
                <a:solidFill>
                  <a:srgbClr val="000000"/>
                </a:solidFill>
                <a:latin typeface="Arial"/>
                <a:ea typeface="Arial"/>
                <a:cs typeface="Arial"/>
                <a:sym typeface="Arial"/>
              </a:rPr>
              <a:t>ΠΑΡΑΔΟΣΗ: Θα χρησιμοποιήσετε σημειώσεις ή διαφάνειες; Θα απομνημονεύσετε ολόκληρη την ομιλία σας; Πώς η γλώσσα του σώματός σας θα ενισχύσει το μήνυμά σας;</a:t>
            </a:r>
            <a:endParaRPr b="0" i="0" sz="2200" u="none" cap="none" strike="noStrike">
              <a:solidFill>
                <a:srgbClr val="000000"/>
              </a:solidFill>
              <a:latin typeface="Arial"/>
              <a:ea typeface="Arial"/>
              <a:cs typeface="Arial"/>
              <a:sym typeface="Arial"/>
            </a:endParaRPr>
          </a:p>
          <a:p>
            <a:pPr indent="0" lvl="0" marL="0" marR="0" rtl="0" algn="just">
              <a:lnSpc>
                <a:spcPct val="193181"/>
              </a:lnSpc>
              <a:spcBef>
                <a:spcPts val="0"/>
              </a:spcBef>
              <a:spcAft>
                <a:spcPts val="0"/>
              </a:spcAft>
              <a:buNone/>
            </a:pPr>
            <a:r>
              <a:t/>
            </a:r>
            <a:endParaRPr sz="2200">
              <a:solidFill>
                <a:srgbClr val="000000"/>
              </a:solidFill>
              <a:latin typeface="Arial"/>
              <a:ea typeface="Arial"/>
              <a:cs typeface="Arial"/>
              <a:sym typeface="Arial"/>
            </a:endParaRPr>
          </a:p>
          <a:p>
            <a:pPr indent="0" lvl="0" marL="0" marR="0" rtl="0" algn="just">
              <a:lnSpc>
                <a:spcPct val="193181"/>
              </a:lnSpc>
              <a:spcBef>
                <a:spcPts val="0"/>
              </a:spcBef>
              <a:spcAft>
                <a:spcPts val="0"/>
              </a:spcAft>
              <a:buNone/>
            </a:pPr>
            <a:r>
              <a:t/>
            </a:r>
            <a:endParaRPr sz="2200">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grpSp>
        <p:nvGrpSpPr>
          <p:cNvPr id="284" name="Google Shape;284;p17"/>
          <p:cNvGrpSpPr/>
          <p:nvPr/>
        </p:nvGrpSpPr>
        <p:grpSpPr>
          <a:xfrm>
            <a:off x="2457015" y="1418214"/>
            <a:ext cx="5458534" cy="7361166"/>
            <a:chOff x="0" y="0"/>
            <a:chExt cx="7278045" cy="9814888"/>
          </a:xfrm>
        </p:grpSpPr>
        <p:sp>
          <p:nvSpPr>
            <p:cNvPr id="285" name="Google Shape;285;p17"/>
            <p:cNvSpPr/>
            <p:nvPr/>
          </p:nvSpPr>
          <p:spPr>
            <a:xfrm>
              <a:off x="0" y="0"/>
              <a:ext cx="6677274" cy="9189541"/>
            </a:xfrm>
            <a:custGeom>
              <a:rect b="b" l="l" r="r" t="t"/>
              <a:pathLst>
                <a:path extrusionOk="0" h="9189541" w="6677274">
                  <a:moveTo>
                    <a:pt x="0" y="0"/>
                  </a:moveTo>
                  <a:lnTo>
                    <a:pt x="6677274" y="0"/>
                  </a:lnTo>
                  <a:lnTo>
                    <a:pt x="6677274" y="9189541"/>
                  </a:lnTo>
                  <a:lnTo>
                    <a:pt x="0" y="9189541"/>
                  </a:lnTo>
                  <a:lnTo>
                    <a:pt x="0" y="0"/>
                  </a:lnTo>
                  <a:close/>
                </a:path>
              </a:pathLst>
            </a:custGeom>
            <a:blipFill rotWithShape="1">
              <a:blip r:embed="rId3">
                <a:alphaModFix/>
              </a:blip>
              <a:stretch>
                <a:fillRect b="-13803" l="0" r="-99660" t="-31268"/>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6" name="Google Shape;286;p17"/>
            <p:cNvSpPr/>
            <p:nvPr/>
          </p:nvSpPr>
          <p:spPr>
            <a:xfrm>
              <a:off x="689447" y="615736"/>
              <a:ext cx="6588598" cy="9199152"/>
            </a:xfrm>
            <a:custGeom>
              <a:rect b="b" l="l" r="r" t="t"/>
              <a:pathLst>
                <a:path extrusionOk="0" h="1068892" w="765560">
                  <a:moveTo>
                    <a:pt x="0" y="0"/>
                  </a:moveTo>
                  <a:lnTo>
                    <a:pt x="765560" y="0"/>
                  </a:lnTo>
                  <a:lnTo>
                    <a:pt x="765560" y="1068892"/>
                  </a:lnTo>
                  <a:lnTo>
                    <a:pt x="0" y="1068892"/>
                  </a:lnTo>
                  <a:close/>
                </a:path>
              </a:pathLst>
            </a:custGeom>
            <a:blipFill rotWithShape="1">
              <a:blip r:embed="rId4">
                <a:alphaModFix/>
              </a:blip>
              <a:stretch>
                <a:fillRect b="0" l="-19810" r="-19809"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87" name="Google Shape;287;p17"/>
          <p:cNvSpPr txBox="1"/>
          <p:nvPr/>
        </p:nvSpPr>
        <p:spPr>
          <a:xfrm>
            <a:off x="8655531" y="1418214"/>
            <a:ext cx="8270240" cy="105157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l-GR" sz="2900">
                <a:solidFill>
                  <a:srgbClr val="06AC73"/>
                </a:solidFill>
                <a:latin typeface="Playfair Display"/>
                <a:ea typeface="Playfair Display"/>
                <a:cs typeface="Playfair Display"/>
                <a:sym typeface="Playfair Display"/>
              </a:rPr>
              <a:t>ΠΑΡΟΥΣIΑΣΗ, ΣΤΟΧΕΥΣΗ ΚΑΙ ΑΦHΓΗΣΗ ΙΣΤΟΡΙΩΝ</a:t>
            </a:r>
            <a:endParaRPr sz="2900">
              <a:solidFill>
                <a:srgbClr val="06AC73"/>
              </a:solidFill>
              <a:latin typeface="Playfair Display"/>
              <a:ea typeface="Playfair Display"/>
              <a:cs typeface="Playfair Display"/>
              <a:sym typeface="Playfair Display"/>
            </a:endParaRPr>
          </a:p>
        </p:txBody>
      </p:sp>
      <p:sp>
        <p:nvSpPr>
          <p:cNvPr id="288" name="Google Shape;288;p17"/>
          <p:cNvSpPr txBox="1"/>
          <p:nvPr/>
        </p:nvSpPr>
        <p:spPr>
          <a:xfrm>
            <a:off x="8655531" y="2171700"/>
            <a:ext cx="9251469" cy="8206670"/>
          </a:xfrm>
          <a:prstGeom prst="rect">
            <a:avLst/>
          </a:prstGeom>
          <a:noFill/>
          <a:ln>
            <a:noFill/>
          </a:ln>
        </p:spPr>
        <p:txBody>
          <a:bodyPr anchorCtr="0" anchor="t" bIns="0" lIns="0" spcFirstLastPara="1" rIns="0" wrap="square" tIns="0">
            <a:spAutoFit/>
          </a:bodyPr>
          <a:lstStyle/>
          <a:p>
            <a:pPr indent="0" lvl="0" marL="0" marR="0" rtl="0" algn="just">
              <a:lnSpc>
                <a:spcPct val="170000"/>
              </a:lnSpc>
              <a:spcBef>
                <a:spcPts val="0"/>
              </a:spcBef>
              <a:spcAft>
                <a:spcPts val="0"/>
              </a:spcAft>
              <a:buNone/>
            </a:pPr>
            <a:r>
              <a:rPr lang="el-GR" sz="2500">
                <a:solidFill>
                  <a:srgbClr val="000000"/>
                </a:solidFill>
                <a:latin typeface="Arial"/>
                <a:ea typeface="Arial"/>
                <a:cs typeface="Arial"/>
                <a:sym typeface="Arial"/>
              </a:rPr>
              <a:t>Το Pitching  (Στόχευση) είναι ένας δημοφιλής όρος στον τομέα των «νεοσύστατων επιχειρήσεων» που αναφέρεται σε μια σύντομη, πειστική ομιλία που αποσκοπεί στο να κεντρίσει το ενδιαφέρον για ένα έργο ή προϊόν και να το διατηρήσει προκειμένου να προχωρήσει σε περαιτέρω συζητήσεις. Είναι επίσης γνωστό ως «elevator pitch» (ομιλία του ασανσέρ ή δήλωση του ασανσέρ), δεδομένου ότι είναι συχνά αρκετά σύντομη ώστε να εκφωνείται κατά τη διάρκεια μιας διαδρομής με το ασανσέρ. Τα pitches είναι ομιλίες διάρκειας ενός έως πέντε λεπτών που συνοψίζουν τις σημαντικότερες πτυχές ενός προϊόντος, μιας υπηρεσίας, ενός έργου, ενός οργανισμού ή ενός ατόμου που αναζητά εργασία σε λίγες γραμμές. Προτού παραδώσετε ένα καλό pitch, πρέπει πρώτα να είναι καλά σχεδιασμένο.</a:t>
            </a:r>
            <a:endParaRPr sz="2500">
              <a:solidFill>
                <a:srgbClr val="000000"/>
              </a:solidFill>
              <a:latin typeface="Arial"/>
              <a:ea typeface="Arial"/>
              <a:cs typeface="Arial"/>
              <a:sym typeface="Arial"/>
            </a:endParaRPr>
          </a:p>
          <a:p>
            <a:pPr indent="0" lvl="0" marL="0" marR="0" rtl="0" algn="just">
              <a:lnSpc>
                <a:spcPct val="170000"/>
              </a:lnSpc>
              <a:spcBef>
                <a:spcPts val="0"/>
              </a:spcBef>
              <a:spcAft>
                <a:spcPts val="0"/>
              </a:spcAft>
              <a:buNone/>
            </a:pPr>
            <a:r>
              <a:t/>
            </a:r>
            <a:endParaRPr sz="2500">
              <a:solidFill>
                <a:srgbClr val="000000"/>
              </a:solidFill>
              <a:latin typeface="Arial"/>
              <a:ea typeface="Arial"/>
              <a:cs typeface="Arial"/>
              <a:sym typeface="Arial"/>
            </a:endParaRPr>
          </a:p>
        </p:txBody>
      </p:sp>
      <p:sp>
        <p:nvSpPr>
          <p:cNvPr id="289" name="Google Shape;289;p17"/>
          <p:cNvSpPr/>
          <p:nvPr/>
        </p:nvSpPr>
        <p:spPr>
          <a:xfrm>
            <a:off x="4977321" y="9183298"/>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81" l="-14265" r="-3278" t="-161048"/>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18"/>
          <p:cNvSpPr/>
          <p:nvPr/>
        </p:nvSpPr>
        <p:spPr>
          <a:xfrm>
            <a:off x="-878056" y="-685022"/>
            <a:ext cx="4327228" cy="4114800"/>
          </a:xfrm>
          <a:custGeom>
            <a:rect b="b" l="l" r="r" t="t"/>
            <a:pathLst>
              <a:path extrusionOk="0" h="4114800" w="4327228">
                <a:moveTo>
                  <a:pt x="0" y="0"/>
                </a:moveTo>
                <a:lnTo>
                  <a:pt x="4327227" y="0"/>
                </a:lnTo>
                <a:lnTo>
                  <a:pt x="4327227"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5" name="Google Shape;295;p18"/>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6" name="Google Shape;296;p18"/>
          <p:cNvSpPr/>
          <p:nvPr/>
        </p:nvSpPr>
        <p:spPr>
          <a:xfrm>
            <a:off x="15157311" y="6905639"/>
            <a:ext cx="4905872" cy="4114800"/>
          </a:xfrm>
          <a:custGeom>
            <a:rect b="b" l="l" r="r" t="t"/>
            <a:pathLst>
              <a:path extrusionOk="0" h="4114800" w="4905872">
                <a:moveTo>
                  <a:pt x="0" y="0"/>
                </a:moveTo>
                <a:lnTo>
                  <a:pt x="4905872" y="0"/>
                </a:lnTo>
                <a:lnTo>
                  <a:pt x="4905872" y="4114800"/>
                </a:lnTo>
                <a:lnTo>
                  <a:pt x="0" y="41148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7" name="Google Shape;297;p18"/>
          <p:cNvSpPr txBox="1"/>
          <p:nvPr/>
        </p:nvSpPr>
        <p:spPr>
          <a:xfrm>
            <a:off x="2720532" y="1562100"/>
            <a:ext cx="1699068" cy="81817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l-GR" sz="5000">
                <a:solidFill>
                  <a:srgbClr val="000000"/>
                </a:solidFill>
                <a:latin typeface="Playfair Display"/>
                <a:ea typeface="Playfair Display"/>
                <a:cs typeface="Playfair Display"/>
                <a:sym typeface="Playfair Display"/>
              </a:rPr>
              <a:t>3.1.4</a:t>
            </a:r>
            <a:endParaRPr/>
          </a:p>
        </p:txBody>
      </p:sp>
      <p:sp>
        <p:nvSpPr>
          <p:cNvPr id="298" name="Google Shape;298;p18"/>
          <p:cNvSpPr txBox="1"/>
          <p:nvPr/>
        </p:nvSpPr>
        <p:spPr>
          <a:xfrm>
            <a:off x="4267200" y="1819350"/>
            <a:ext cx="13891068" cy="560923"/>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lang="el-GR" sz="3399">
                <a:solidFill>
                  <a:srgbClr val="000000"/>
                </a:solidFill>
                <a:latin typeface="Arial"/>
                <a:ea typeface="Arial"/>
                <a:cs typeface="Arial"/>
                <a:sym typeface="Arial"/>
              </a:rPr>
              <a:t>Βελτιώστε τις επικοινωνιακές σας δεξιότητες</a:t>
            </a:r>
            <a:endParaRPr sz="3399">
              <a:solidFill>
                <a:srgbClr val="000000"/>
              </a:solidFill>
              <a:latin typeface="Arial"/>
              <a:ea typeface="Arial"/>
              <a:cs typeface="Arial"/>
              <a:sym typeface="Arial"/>
            </a:endParaRPr>
          </a:p>
        </p:txBody>
      </p:sp>
      <p:sp>
        <p:nvSpPr>
          <p:cNvPr id="299" name="Google Shape;299;p18"/>
          <p:cNvSpPr txBox="1"/>
          <p:nvPr/>
        </p:nvSpPr>
        <p:spPr>
          <a:xfrm>
            <a:off x="2057400" y="2781300"/>
            <a:ext cx="5509068" cy="8749255"/>
          </a:xfrm>
          <a:prstGeom prst="rect">
            <a:avLst/>
          </a:prstGeom>
          <a:noFill/>
          <a:ln>
            <a:noFill/>
          </a:ln>
        </p:spPr>
        <p:txBody>
          <a:bodyPr anchorCtr="0" anchor="t" bIns="0" lIns="0" spcFirstLastPara="1" rIns="0" wrap="square" tIns="0">
            <a:spAutoFit/>
          </a:bodyPr>
          <a:lstStyle/>
          <a:p>
            <a:pPr indent="0" lvl="0" marL="0" marR="0" rtl="0" algn="just">
              <a:lnSpc>
                <a:spcPct val="193181"/>
              </a:lnSpc>
              <a:spcBef>
                <a:spcPts val="0"/>
              </a:spcBef>
              <a:spcAft>
                <a:spcPts val="0"/>
              </a:spcAft>
              <a:buNone/>
            </a:pPr>
            <a:r>
              <a:rPr lang="el-GR" sz="2200">
                <a:solidFill>
                  <a:srgbClr val="000000"/>
                </a:solidFill>
                <a:latin typeface="Arial"/>
                <a:ea typeface="Arial"/>
                <a:cs typeface="Arial"/>
                <a:sym typeface="Arial"/>
              </a:rPr>
              <a:t>Ακολουθούν ορισμένες συμβουλές για το πώς να βελτιώσετε τις επικοινωνιακές σας δεξιότητες: </a:t>
            </a:r>
            <a:endParaRPr/>
          </a:p>
          <a:p>
            <a:pPr indent="-457200" lvl="0" marL="457200" marR="0" rtl="0" algn="l">
              <a:lnSpc>
                <a:spcPct val="193181"/>
              </a:lnSpc>
              <a:spcBef>
                <a:spcPts val="0"/>
              </a:spcBef>
              <a:spcAft>
                <a:spcPts val="0"/>
              </a:spcAft>
              <a:buClr>
                <a:srgbClr val="000000"/>
              </a:buClr>
              <a:buSzPts val="2200"/>
              <a:buFont typeface="Arial"/>
              <a:buAutoNum type="arabicPeriod"/>
            </a:pPr>
            <a:r>
              <a:rPr lang="el-GR" sz="2200">
                <a:solidFill>
                  <a:srgbClr val="000000"/>
                </a:solidFill>
                <a:latin typeface="Arial"/>
                <a:ea typeface="Arial"/>
                <a:cs typeface="Arial"/>
                <a:sym typeface="Arial"/>
              </a:rPr>
              <a:t>Σκεφτείτε το ακροατήριό σας κατά την επιλογή της οδού επικοινωνίας και του μηνύματος. Πώς είναι η σχέση σας; Πώς προτιμούν να επικοινωνούν; Προτιμούν το ηλεκτρονικό ταχυδρομείο ή μια συνάντηση;</a:t>
            </a:r>
            <a:endParaRPr/>
          </a:p>
          <a:p>
            <a:pPr indent="-457200" lvl="0" marL="457200" marR="0" rtl="0" algn="l">
              <a:lnSpc>
                <a:spcPct val="193181"/>
              </a:lnSpc>
              <a:spcBef>
                <a:spcPts val="0"/>
              </a:spcBef>
              <a:spcAft>
                <a:spcPts val="0"/>
              </a:spcAft>
              <a:buClr>
                <a:srgbClr val="000000"/>
              </a:buClr>
              <a:buSzPts val="2200"/>
              <a:buFont typeface="Arial"/>
              <a:buAutoNum type="arabicPeriod"/>
            </a:pPr>
            <a:r>
              <a:rPr lang="el-GR" sz="2200">
                <a:solidFill>
                  <a:srgbClr val="000000"/>
                </a:solidFill>
                <a:latin typeface="Arial"/>
                <a:ea typeface="Arial"/>
                <a:cs typeface="Arial"/>
                <a:sym typeface="Arial"/>
              </a:rPr>
              <a:t>Εξετάστε τον τρόπο με τον οποίο μιλάτε στους άλλους. Η σαφής, σκόπιμη και ευγενική επικοινωνία μπορεί να βοηθήσει την επιχείρησή σας.</a:t>
            </a:r>
            <a:endParaRPr sz="2200">
              <a:solidFill>
                <a:srgbClr val="000000"/>
              </a:solidFill>
              <a:latin typeface="Arial"/>
              <a:ea typeface="Arial"/>
              <a:cs typeface="Arial"/>
              <a:sym typeface="Arial"/>
            </a:endParaRPr>
          </a:p>
          <a:p>
            <a:pPr indent="0" lvl="0" marL="0" marR="0" rtl="0" algn="just">
              <a:lnSpc>
                <a:spcPct val="193181"/>
              </a:lnSpc>
              <a:spcBef>
                <a:spcPts val="0"/>
              </a:spcBef>
              <a:spcAft>
                <a:spcPts val="0"/>
              </a:spcAft>
              <a:buNone/>
            </a:pPr>
            <a:r>
              <a:t/>
            </a:r>
            <a:endParaRPr sz="2200">
              <a:solidFill>
                <a:srgbClr val="000000"/>
              </a:solidFill>
              <a:latin typeface="Arial"/>
              <a:ea typeface="Arial"/>
              <a:cs typeface="Arial"/>
              <a:sym typeface="Arial"/>
            </a:endParaRPr>
          </a:p>
          <a:p>
            <a:pPr indent="0" lvl="0" marL="0" marR="0" rtl="0" algn="just">
              <a:lnSpc>
                <a:spcPct val="193181"/>
              </a:lnSpc>
              <a:spcBef>
                <a:spcPts val="0"/>
              </a:spcBef>
              <a:spcAft>
                <a:spcPts val="0"/>
              </a:spcAft>
              <a:buNone/>
            </a:pPr>
            <a:r>
              <a:t/>
            </a:r>
            <a:endParaRPr sz="2200">
              <a:solidFill>
                <a:srgbClr val="000000"/>
              </a:solidFill>
              <a:latin typeface="Arial"/>
              <a:ea typeface="Arial"/>
              <a:cs typeface="Arial"/>
              <a:sym typeface="Arial"/>
            </a:endParaRPr>
          </a:p>
          <a:p>
            <a:pPr indent="0" lvl="0" marL="0" marR="0" rtl="0" algn="just">
              <a:lnSpc>
                <a:spcPct val="193181"/>
              </a:lnSpc>
              <a:spcBef>
                <a:spcPts val="0"/>
              </a:spcBef>
              <a:spcAft>
                <a:spcPts val="0"/>
              </a:spcAft>
              <a:buNone/>
            </a:pPr>
            <a:r>
              <a:t/>
            </a:r>
            <a:endParaRPr sz="2200">
              <a:solidFill>
                <a:srgbClr val="000000"/>
              </a:solidFill>
              <a:latin typeface="Arial"/>
              <a:ea typeface="Arial"/>
              <a:cs typeface="Arial"/>
              <a:sym typeface="Arial"/>
            </a:endParaRPr>
          </a:p>
        </p:txBody>
      </p:sp>
      <p:sp>
        <p:nvSpPr>
          <p:cNvPr id="300" name="Google Shape;300;p18"/>
          <p:cNvSpPr txBox="1"/>
          <p:nvPr/>
        </p:nvSpPr>
        <p:spPr>
          <a:xfrm>
            <a:off x="8686800" y="3082669"/>
            <a:ext cx="8305800" cy="7646389"/>
          </a:xfrm>
          <a:prstGeom prst="rect">
            <a:avLst/>
          </a:prstGeom>
          <a:noFill/>
          <a:ln>
            <a:noFill/>
          </a:ln>
        </p:spPr>
        <p:txBody>
          <a:bodyPr anchorCtr="0" anchor="t" bIns="0" lIns="0" spcFirstLastPara="1" rIns="0" wrap="square" tIns="0">
            <a:spAutoFit/>
          </a:bodyPr>
          <a:lstStyle/>
          <a:p>
            <a:pPr indent="0" lvl="0" marL="0" marR="0" rtl="0" algn="l">
              <a:lnSpc>
                <a:spcPct val="193181"/>
              </a:lnSpc>
              <a:spcBef>
                <a:spcPts val="0"/>
              </a:spcBef>
              <a:spcAft>
                <a:spcPts val="0"/>
              </a:spcAft>
              <a:buNone/>
            </a:pPr>
            <a:r>
              <a:rPr lang="el-GR" sz="2200">
                <a:solidFill>
                  <a:srgbClr val="000000"/>
                </a:solidFill>
                <a:latin typeface="Arial"/>
                <a:ea typeface="Arial"/>
                <a:cs typeface="Arial"/>
                <a:sym typeface="Arial"/>
              </a:rPr>
              <a:t> 3. Δώστε προσοχή στις μη λεκτικές ενδείξεις - τη γλώσσα του σώματος, συμπεριλαμβανομένης της δικής σας. Μόνο ένα μικρό μέρος της συζήτησής μας αντιπροσωπεύεται από τη λεκτική ανταλλαγή πληροφοριών. Οι υπόλοιποι παράγοντες είναι η γλώσσα του σώματος, ο τόνος της ομιλίας και το επίπεδο ενέργειας. </a:t>
            </a:r>
            <a:endParaRPr/>
          </a:p>
          <a:p>
            <a:pPr indent="0" lvl="0" marL="0" marR="0" rtl="0" algn="l">
              <a:lnSpc>
                <a:spcPct val="193181"/>
              </a:lnSpc>
              <a:spcBef>
                <a:spcPts val="0"/>
              </a:spcBef>
              <a:spcAft>
                <a:spcPts val="0"/>
              </a:spcAft>
              <a:buNone/>
            </a:pPr>
            <a:r>
              <a:rPr lang="el-GR" sz="2200">
                <a:solidFill>
                  <a:srgbClr val="000000"/>
                </a:solidFill>
                <a:latin typeface="Arial"/>
                <a:ea typeface="Arial"/>
                <a:cs typeface="Arial"/>
                <a:sym typeface="Arial"/>
              </a:rPr>
              <a:t>4. Προσπαθήστε να εξασκηθείτε σε επικοινωνιακές δεξιότητες, όπως η ακρόαση, η αφήγηση ιστοριών και η τοποθέτηση, και ζητήστε ανατροφοδότηση από τους συνεργάτες και τους συναδέλφους σας. Όταν αφιερώνουμε χρόνο στην εξάσκηση επικοινωνιακών δεξιοτήτων, επενδύουμε στον εαυτό μας.</a:t>
            </a:r>
            <a:endParaRPr sz="2200">
              <a:solidFill>
                <a:srgbClr val="000000"/>
              </a:solidFill>
              <a:latin typeface="Arial"/>
              <a:ea typeface="Arial"/>
              <a:cs typeface="Arial"/>
              <a:sym typeface="Arial"/>
            </a:endParaRPr>
          </a:p>
          <a:p>
            <a:pPr indent="0" lvl="0" marL="0" marR="0" rtl="0" algn="l">
              <a:lnSpc>
                <a:spcPct val="193181"/>
              </a:lnSpc>
              <a:spcBef>
                <a:spcPts val="0"/>
              </a:spcBef>
              <a:spcAft>
                <a:spcPts val="0"/>
              </a:spcAft>
              <a:buNone/>
            </a:pPr>
            <a:r>
              <a:t/>
            </a:r>
            <a:endParaRPr sz="2200">
              <a:solidFill>
                <a:srgbClr val="000000"/>
              </a:solidFill>
              <a:latin typeface="Arial"/>
              <a:ea typeface="Arial"/>
              <a:cs typeface="Arial"/>
              <a:sym typeface="Arial"/>
            </a:endParaRPr>
          </a:p>
          <a:p>
            <a:pPr indent="0" lvl="0" marL="0" marR="0" rtl="0" algn="l">
              <a:lnSpc>
                <a:spcPct val="193181"/>
              </a:lnSpc>
              <a:spcBef>
                <a:spcPts val="0"/>
              </a:spcBef>
              <a:spcAft>
                <a:spcPts val="0"/>
              </a:spcAft>
              <a:buNone/>
            </a:pPr>
            <a:r>
              <a:t/>
            </a:r>
            <a:endParaRPr sz="2200">
              <a:solidFill>
                <a:srgbClr val="000000"/>
              </a:solidFill>
              <a:latin typeface="Arial"/>
              <a:ea typeface="Arial"/>
              <a:cs typeface="Arial"/>
              <a:sym typeface="Arial"/>
            </a:endParaRPr>
          </a:p>
          <a:p>
            <a:pPr indent="0" lvl="0" marL="0" marR="0" rtl="0" algn="l">
              <a:lnSpc>
                <a:spcPct val="193181"/>
              </a:lnSpc>
              <a:spcBef>
                <a:spcPts val="0"/>
              </a:spcBef>
              <a:spcAft>
                <a:spcPts val="0"/>
              </a:spcAft>
              <a:buNone/>
            </a:pPr>
            <a:r>
              <a:t/>
            </a:r>
            <a:endParaRPr sz="2200">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2"/>
          <p:cNvSpPr/>
          <p:nvPr/>
        </p:nvSpPr>
        <p:spPr>
          <a:xfrm>
            <a:off x="-1970090" y="7058556"/>
            <a:ext cx="4030989" cy="4114800"/>
          </a:xfrm>
          <a:custGeom>
            <a:rect b="b" l="l" r="r" t="t"/>
            <a:pathLst>
              <a:path extrusionOk="0" h="4114800" w="4030989">
                <a:moveTo>
                  <a:pt x="0" y="0"/>
                </a:moveTo>
                <a:lnTo>
                  <a:pt x="4030989" y="0"/>
                </a:lnTo>
                <a:lnTo>
                  <a:pt x="4030989"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0" name="Google Shape;100;p2"/>
          <p:cNvSpPr/>
          <p:nvPr/>
        </p:nvSpPr>
        <p:spPr>
          <a:xfrm>
            <a:off x="15023216" y="-13018"/>
            <a:ext cx="3508802" cy="4114800"/>
          </a:xfrm>
          <a:custGeom>
            <a:rect b="b" l="l" r="r" t="t"/>
            <a:pathLst>
              <a:path extrusionOk="0" h="4114800" w="3508802">
                <a:moveTo>
                  <a:pt x="0" y="0"/>
                </a:moveTo>
                <a:lnTo>
                  <a:pt x="3508802" y="0"/>
                </a:lnTo>
                <a:lnTo>
                  <a:pt x="3508802"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01" name="Google Shape;101;p2"/>
          <p:cNvGrpSpPr/>
          <p:nvPr/>
        </p:nvGrpSpPr>
        <p:grpSpPr>
          <a:xfrm>
            <a:off x="9144000" y="8980975"/>
            <a:ext cx="8767540" cy="941424"/>
            <a:chOff x="0" y="0"/>
            <a:chExt cx="11690053" cy="1255231"/>
          </a:xfrm>
        </p:grpSpPr>
        <p:sp>
          <p:nvSpPr>
            <p:cNvPr id="102" name="Google Shape;102;p2"/>
            <p:cNvSpPr/>
            <p:nvPr/>
          </p:nvSpPr>
          <p:spPr>
            <a:xfrm>
              <a:off x="8673388" y="138410"/>
              <a:ext cx="3016665" cy="1103347"/>
            </a:xfrm>
            <a:custGeom>
              <a:rect b="b" l="l" r="r" t="t"/>
              <a:pathLst>
                <a:path extrusionOk="0" h="1103347" w="3016665">
                  <a:moveTo>
                    <a:pt x="0" y="0"/>
                  </a:moveTo>
                  <a:lnTo>
                    <a:pt x="3016665" y="0"/>
                  </a:lnTo>
                  <a:lnTo>
                    <a:pt x="3016665" y="1103346"/>
                  </a:lnTo>
                  <a:lnTo>
                    <a:pt x="0" y="1103346"/>
                  </a:lnTo>
                  <a:lnTo>
                    <a:pt x="0" y="0"/>
                  </a:lnTo>
                  <a:close/>
                </a:path>
              </a:pathLst>
            </a:custGeom>
            <a:blipFill rotWithShape="1">
              <a:blip r:embed="rId5">
                <a:alphaModFix/>
              </a:blip>
              <a:stretch>
                <a:fillRect b="-56483" l="-16113" r="-3001" t="-51866"/>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3" name="Google Shape;103;p2"/>
            <p:cNvSpPr/>
            <p:nvPr/>
          </p:nvSpPr>
          <p:spPr>
            <a:xfrm>
              <a:off x="7355026" y="138410"/>
              <a:ext cx="1172392" cy="1103347"/>
            </a:xfrm>
            <a:custGeom>
              <a:rect b="b" l="l" r="r" t="t"/>
              <a:pathLst>
                <a:path extrusionOk="0" h="1103347" w="1172392">
                  <a:moveTo>
                    <a:pt x="0" y="0"/>
                  </a:moveTo>
                  <a:lnTo>
                    <a:pt x="1172392" y="0"/>
                  </a:lnTo>
                  <a:lnTo>
                    <a:pt x="1172392" y="1103346"/>
                  </a:lnTo>
                  <a:lnTo>
                    <a:pt x="0" y="1103346"/>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4" name="Google Shape;104;p2"/>
            <p:cNvSpPr/>
            <p:nvPr/>
          </p:nvSpPr>
          <p:spPr>
            <a:xfrm>
              <a:off x="5828429" y="138410"/>
              <a:ext cx="1377374" cy="1116821"/>
            </a:xfrm>
            <a:custGeom>
              <a:rect b="b" l="l" r="r" t="t"/>
              <a:pathLst>
                <a:path extrusionOk="0" h="1116821" w="1377374">
                  <a:moveTo>
                    <a:pt x="0" y="0"/>
                  </a:moveTo>
                  <a:lnTo>
                    <a:pt x="1377374" y="0"/>
                  </a:lnTo>
                  <a:lnTo>
                    <a:pt x="1377374" y="1116820"/>
                  </a:lnTo>
                  <a:lnTo>
                    <a:pt x="0" y="1116820"/>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5" name="Google Shape;105;p2"/>
            <p:cNvSpPr/>
            <p:nvPr/>
          </p:nvSpPr>
          <p:spPr>
            <a:xfrm>
              <a:off x="3068539" y="612227"/>
              <a:ext cx="2569507" cy="629529"/>
            </a:xfrm>
            <a:custGeom>
              <a:rect b="b" l="l" r="r" t="t"/>
              <a:pathLst>
                <a:path extrusionOk="0" h="629529" w="2569507">
                  <a:moveTo>
                    <a:pt x="0" y="0"/>
                  </a:moveTo>
                  <a:lnTo>
                    <a:pt x="2569506" y="0"/>
                  </a:lnTo>
                  <a:lnTo>
                    <a:pt x="2569506" y="629529"/>
                  </a:lnTo>
                  <a:lnTo>
                    <a:pt x="0" y="629529"/>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6" name="Google Shape;106;p2"/>
            <p:cNvSpPr/>
            <p:nvPr/>
          </p:nvSpPr>
          <p:spPr>
            <a:xfrm>
              <a:off x="1526597" y="134017"/>
              <a:ext cx="1356625" cy="956421"/>
            </a:xfrm>
            <a:custGeom>
              <a:rect b="b" l="l" r="r" t="t"/>
              <a:pathLst>
                <a:path extrusionOk="0" h="956421" w="1356625">
                  <a:moveTo>
                    <a:pt x="0" y="0"/>
                  </a:moveTo>
                  <a:lnTo>
                    <a:pt x="1356626" y="0"/>
                  </a:lnTo>
                  <a:lnTo>
                    <a:pt x="1356626" y="956421"/>
                  </a:lnTo>
                  <a:lnTo>
                    <a:pt x="0" y="956421"/>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7" name="Google Shape;107;p2"/>
            <p:cNvSpPr/>
            <p:nvPr/>
          </p:nvSpPr>
          <p:spPr>
            <a:xfrm>
              <a:off x="0" y="0"/>
              <a:ext cx="1297194" cy="1224454"/>
            </a:xfrm>
            <a:custGeom>
              <a:rect b="b" l="l" r="r" t="t"/>
              <a:pathLst>
                <a:path extrusionOk="0" h="1224454" w="1297194">
                  <a:moveTo>
                    <a:pt x="0" y="0"/>
                  </a:moveTo>
                  <a:lnTo>
                    <a:pt x="1297194" y="0"/>
                  </a:lnTo>
                  <a:lnTo>
                    <a:pt x="1297194" y="1224454"/>
                  </a:lnTo>
                  <a:lnTo>
                    <a:pt x="0" y="1224454"/>
                  </a:lnTo>
                  <a:lnTo>
                    <a:pt x="0" y="0"/>
                  </a:lnTo>
                  <a:close/>
                </a:path>
              </a:pathLst>
            </a:custGeom>
            <a:blipFill rotWithShape="1">
              <a:blip r:embed="rId10">
                <a:alphaModFix/>
              </a:blip>
              <a:stretch>
                <a:fillRect b="-32325" l="-62730" r="-63186" t="-52623"/>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08" name="Google Shape;108;p2"/>
          <p:cNvSpPr txBox="1"/>
          <p:nvPr/>
        </p:nvSpPr>
        <p:spPr>
          <a:xfrm>
            <a:off x="1090169" y="1656335"/>
            <a:ext cx="8389217" cy="8540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l-GR" sz="5000">
                <a:solidFill>
                  <a:srgbClr val="000000"/>
                </a:solidFill>
                <a:latin typeface="Playfair Display"/>
                <a:ea typeface="Playfair Display"/>
                <a:cs typeface="Playfair Display"/>
                <a:sym typeface="Playfair Display"/>
              </a:rPr>
              <a:t>ΤΙ ΕΙΝΑΙ ΤΟ SUSE;</a:t>
            </a:r>
            <a:endParaRPr/>
          </a:p>
        </p:txBody>
      </p:sp>
      <p:sp>
        <p:nvSpPr>
          <p:cNvPr id="109" name="Google Shape;109;p2"/>
          <p:cNvSpPr txBox="1"/>
          <p:nvPr/>
        </p:nvSpPr>
        <p:spPr>
          <a:xfrm>
            <a:off x="1006623" y="2836457"/>
            <a:ext cx="5851377" cy="4883453"/>
          </a:xfrm>
          <a:prstGeom prst="rect">
            <a:avLst/>
          </a:prstGeom>
          <a:noFill/>
          <a:ln>
            <a:noFill/>
          </a:ln>
        </p:spPr>
        <p:txBody>
          <a:bodyPr anchorCtr="0" anchor="t" bIns="0" lIns="0" spcFirstLastPara="1" rIns="0" wrap="square" tIns="0">
            <a:spAutoFit/>
          </a:bodyPr>
          <a:lstStyle/>
          <a:p>
            <a:pPr indent="0" lvl="0" marL="0" marR="0" rtl="0" algn="l">
              <a:lnSpc>
                <a:spcPct val="212500"/>
              </a:lnSpc>
              <a:spcBef>
                <a:spcPts val="0"/>
              </a:spcBef>
              <a:spcAft>
                <a:spcPts val="0"/>
              </a:spcAft>
              <a:buNone/>
            </a:pPr>
            <a:r>
              <a:rPr lang="el-GR" sz="2000">
                <a:solidFill>
                  <a:srgbClr val="000000"/>
                </a:solidFill>
                <a:latin typeface="Arial"/>
                <a:ea typeface="Arial"/>
                <a:cs typeface="Arial"/>
                <a:sym typeface="Arial"/>
              </a:rPr>
              <a:t>Το SUSE είναι ένα πρόγραμμα που αποσκοπεί στη βελτίωση της απασχολησιμότητας και δίνει στους νέους την ευκαιρία να μάθουν για την κοινωνική επιχειρηματικότητα, να αυτοαπασχοληθούν και ταυτόχρονα να εργαστούν για περιβαλλοντικά ζητήματα στην κοινωνία. Αυτή η τοπική προσέγγιση θα ενθαρρύνει τους νέους να γίνουν μέρος της κοινότητας και θα ενθαρρύνει την ενεργό συμμετοχή των πολιτών</a:t>
            </a:r>
            <a:endParaRPr sz="2000">
              <a:solidFill>
                <a:srgbClr val="000000"/>
              </a:solidFill>
              <a:latin typeface="Arial"/>
              <a:ea typeface="Arial"/>
              <a:cs typeface="Arial"/>
              <a:sym typeface="Arial"/>
            </a:endParaRPr>
          </a:p>
        </p:txBody>
      </p:sp>
      <p:sp>
        <p:nvSpPr>
          <p:cNvPr id="110" name="Google Shape;110;p2"/>
          <p:cNvSpPr txBox="1"/>
          <p:nvPr/>
        </p:nvSpPr>
        <p:spPr>
          <a:xfrm>
            <a:off x="7086600" y="509893"/>
            <a:ext cx="10194777" cy="8191923"/>
          </a:xfrm>
          <a:prstGeom prst="rect">
            <a:avLst/>
          </a:prstGeom>
          <a:noFill/>
          <a:ln>
            <a:noFill/>
          </a:ln>
        </p:spPr>
        <p:txBody>
          <a:bodyPr anchorCtr="0" anchor="t" bIns="0" lIns="0" spcFirstLastPara="1" rIns="0" wrap="square" tIns="0">
            <a:spAutoFit/>
          </a:bodyPr>
          <a:lstStyle/>
          <a:p>
            <a:pPr indent="0" lvl="0" marL="0" marR="0" rtl="0" algn="l">
              <a:lnSpc>
                <a:spcPct val="212500"/>
              </a:lnSpc>
              <a:spcBef>
                <a:spcPts val="0"/>
              </a:spcBef>
              <a:spcAft>
                <a:spcPts val="0"/>
              </a:spcAft>
              <a:buNone/>
            </a:pPr>
            <a:r>
              <a:rPr b="1" lang="el-GR" sz="2000">
                <a:solidFill>
                  <a:srgbClr val="000000"/>
                </a:solidFill>
                <a:latin typeface="Arial"/>
                <a:ea typeface="Arial"/>
                <a:cs typeface="Arial"/>
                <a:sym typeface="Arial"/>
              </a:rPr>
              <a:t>Στόχοι</a:t>
            </a:r>
            <a:r>
              <a:rPr lang="el-GR" sz="2000">
                <a:solidFill>
                  <a:srgbClr val="000000"/>
                </a:solidFill>
                <a:latin typeface="Arial"/>
                <a:ea typeface="Arial"/>
                <a:cs typeface="Arial"/>
                <a:sym typeface="Arial"/>
              </a:rPr>
              <a:t>:</a:t>
            </a:r>
            <a:endParaRPr/>
          </a:p>
          <a:p>
            <a:pPr indent="-342900" lvl="0" marL="342900" marR="0" rtl="0" algn="l">
              <a:lnSpc>
                <a:spcPct val="212500"/>
              </a:lnSpc>
              <a:spcBef>
                <a:spcPts val="0"/>
              </a:spcBef>
              <a:spcAft>
                <a:spcPts val="0"/>
              </a:spcAft>
              <a:buClr>
                <a:srgbClr val="000000"/>
              </a:buClr>
              <a:buSzPts val="2000"/>
              <a:buFont typeface="Arial"/>
              <a:buChar char="•"/>
            </a:pPr>
            <a:r>
              <a:rPr lang="el-GR" sz="2000">
                <a:solidFill>
                  <a:srgbClr val="000000"/>
                </a:solidFill>
                <a:latin typeface="Arial"/>
                <a:ea typeface="Arial"/>
                <a:cs typeface="Arial"/>
                <a:sym typeface="Arial"/>
              </a:rPr>
              <a:t>Δημιουργία ευαισθητοποίησης των νέων για τη ΚΕ ως ευκαιρία (αυτο)απασχόλησης στο μέλλον και αύξηση της απασχολησιμότητας βραχυπρόθεσμα και μακροπρόθεσμα.</a:t>
            </a:r>
            <a:endParaRPr/>
          </a:p>
          <a:p>
            <a:pPr indent="-342900" lvl="0" marL="342900" marR="0" rtl="0" algn="l">
              <a:lnSpc>
                <a:spcPct val="212500"/>
              </a:lnSpc>
              <a:spcBef>
                <a:spcPts val="0"/>
              </a:spcBef>
              <a:spcAft>
                <a:spcPts val="0"/>
              </a:spcAft>
              <a:buClr>
                <a:srgbClr val="000000"/>
              </a:buClr>
              <a:buSzPts val="2000"/>
              <a:buFont typeface="Arial"/>
              <a:buChar char="•"/>
            </a:pPr>
            <a:r>
              <a:rPr lang="el-GR" sz="2000">
                <a:solidFill>
                  <a:srgbClr val="000000"/>
                </a:solidFill>
                <a:latin typeface="Arial"/>
                <a:ea typeface="Arial"/>
                <a:cs typeface="Arial"/>
                <a:sym typeface="Arial"/>
              </a:rPr>
              <a:t>Προώθηση επιχειρηματικών δεξιοτήτων για τη βελτίωση των επιχειρηματικών ευκαιριών και την ενδυνάμωση των νέων ώστε να ενεργούν ως ενδοεπιχειρηματίες.</a:t>
            </a:r>
            <a:endParaRPr/>
          </a:p>
          <a:p>
            <a:pPr indent="-342900" lvl="0" marL="342900" marR="0" rtl="0" algn="l">
              <a:lnSpc>
                <a:spcPct val="212500"/>
              </a:lnSpc>
              <a:spcBef>
                <a:spcPts val="0"/>
              </a:spcBef>
              <a:spcAft>
                <a:spcPts val="0"/>
              </a:spcAft>
              <a:buClr>
                <a:srgbClr val="000000"/>
              </a:buClr>
              <a:buSzPts val="2000"/>
              <a:buFont typeface="Arial"/>
              <a:buChar char="•"/>
            </a:pPr>
            <a:r>
              <a:rPr lang="el-GR" sz="2000">
                <a:solidFill>
                  <a:srgbClr val="000000"/>
                </a:solidFill>
                <a:latin typeface="Arial"/>
                <a:ea typeface="Arial"/>
                <a:cs typeface="Arial"/>
                <a:sym typeface="Arial"/>
              </a:rPr>
              <a:t>Καταπολέμηση της ανεργίας των νέων σε όλη την Ευρώπη</a:t>
            </a:r>
            <a:endParaRPr/>
          </a:p>
          <a:p>
            <a:pPr indent="-342900" lvl="0" marL="342900" marR="0" rtl="0" algn="l">
              <a:lnSpc>
                <a:spcPct val="212500"/>
              </a:lnSpc>
              <a:spcBef>
                <a:spcPts val="0"/>
              </a:spcBef>
              <a:spcAft>
                <a:spcPts val="0"/>
              </a:spcAft>
              <a:buClr>
                <a:srgbClr val="000000"/>
              </a:buClr>
              <a:buSzPts val="2000"/>
              <a:buFont typeface="Arial"/>
              <a:buChar char="•"/>
            </a:pPr>
            <a:r>
              <a:rPr lang="el-GR" sz="2000">
                <a:solidFill>
                  <a:srgbClr val="000000"/>
                </a:solidFill>
                <a:latin typeface="Arial"/>
                <a:ea typeface="Arial"/>
                <a:cs typeface="Arial"/>
                <a:sym typeface="Arial"/>
              </a:rPr>
              <a:t>Ενεργοποίηση των νέων με τη συμμετοχή τους στην εξεύρεση λύσεων για κοινωνικά προβλήματα στην τοπική κοινωνία με επίκεντρο τη βιωσιμότητα</a:t>
            </a:r>
            <a:endParaRPr/>
          </a:p>
          <a:p>
            <a:pPr indent="-342900" lvl="0" marL="342900" marR="0" rtl="0" algn="l">
              <a:lnSpc>
                <a:spcPct val="212500"/>
              </a:lnSpc>
              <a:spcBef>
                <a:spcPts val="0"/>
              </a:spcBef>
              <a:spcAft>
                <a:spcPts val="0"/>
              </a:spcAft>
              <a:buClr>
                <a:srgbClr val="000000"/>
              </a:buClr>
              <a:buSzPts val="2000"/>
              <a:buFont typeface="Arial"/>
              <a:buChar char="•"/>
            </a:pPr>
            <a:r>
              <a:rPr lang="el-GR" sz="2000">
                <a:solidFill>
                  <a:srgbClr val="000000"/>
                </a:solidFill>
                <a:latin typeface="Arial"/>
                <a:ea typeface="Arial"/>
                <a:cs typeface="Arial"/>
                <a:sym typeface="Arial"/>
              </a:rPr>
              <a:t>Ενθάρρυνση των επαγγελματιών νεολαίας να καθοδηγούν και να υποστηρίζουν τους νέους να διαδραματίζουν ενεργό ρόλο στην κοινωνία και να τους εκπαιδεύουν πώς να εφαρμόζουν την ψηφιακή καθοδήγηση</a:t>
            </a:r>
            <a:endParaRPr/>
          </a:p>
          <a:p>
            <a:pPr indent="-342900" lvl="0" marL="342900" marR="0" rtl="0" algn="l">
              <a:lnSpc>
                <a:spcPct val="212500"/>
              </a:lnSpc>
              <a:spcBef>
                <a:spcPts val="0"/>
              </a:spcBef>
              <a:spcAft>
                <a:spcPts val="0"/>
              </a:spcAft>
              <a:buClr>
                <a:srgbClr val="000000"/>
              </a:buClr>
              <a:buSzPts val="2000"/>
              <a:buFont typeface="Arial"/>
              <a:buChar char="•"/>
            </a:pPr>
            <a:r>
              <a:rPr lang="el-GR" sz="2000">
                <a:solidFill>
                  <a:srgbClr val="000000"/>
                </a:solidFill>
                <a:latin typeface="Arial"/>
                <a:ea typeface="Arial"/>
                <a:cs typeface="Arial"/>
                <a:sym typeface="Arial"/>
              </a:rPr>
              <a:t>Να επιστήσουν την προσοχή στην ανάγκη να εμπνεύσουν ενεργά τους νέους να γίνουν κοινωνικοί επιχειρηματίες</a:t>
            </a:r>
            <a:endParaRPr/>
          </a:p>
          <a:p>
            <a:pPr indent="-342900" lvl="0" marL="342900" marR="0" rtl="0" algn="l">
              <a:lnSpc>
                <a:spcPct val="212500"/>
              </a:lnSpc>
              <a:spcBef>
                <a:spcPts val="0"/>
              </a:spcBef>
              <a:spcAft>
                <a:spcPts val="0"/>
              </a:spcAft>
              <a:buClr>
                <a:srgbClr val="000000"/>
              </a:buClr>
              <a:buSzPts val="2000"/>
              <a:buFont typeface="Arial"/>
              <a:buChar char="•"/>
            </a:pPr>
            <a:r>
              <a:rPr lang="el-GR" sz="2000">
                <a:solidFill>
                  <a:srgbClr val="000000"/>
                </a:solidFill>
                <a:latin typeface="Arial"/>
                <a:ea typeface="Arial"/>
                <a:cs typeface="Arial"/>
                <a:sym typeface="Arial"/>
              </a:rPr>
              <a:t>Να γεφυρώσουν το χάσμα μεταξύ νεολαίας και επιχειρήσεων συνδέοντας νέους και επιχειρηματίες</a:t>
            </a:r>
            <a:endParaRPr/>
          </a:p>
        </p:txBody>
      </p:sp>
      <p:sp>
        <p:nvSpPr>
          <p:cNvPr id="111" name="Google Shape;111;p2"/>
          <p:cNvSpPr/>
          <p:nvPr/>
        </p:nvSpPr>
        <p:spPr>
          <a:xfrm>
            <a:off x="444641" y="506857"/>
            <a:ext cx="2856339" cy="797054"/>
          </a:xfrm>
          <a:custGeom>
            <a:rect b="b" l="l" r="r" t="t"/>
            <a:pathLst>
              <a:path extrusionOk="0" h="797054" w="2856339">
                <a:moveTo>
                  <a:pt x="0" y="0"/>
                </a:moveTo>
                <a:lnTo>
                  <a:pt x="2856339" y="0"/>
                </a:lnTo>
                <a:lnTo>
                  <a:pt x="2856339" y="797053"/>
                </a:lnTo>
                <a:lnTo>
                  <a:pt x="0" y="797053"/>
                </a:lnTo>
                <a:lnTo>
                  <a:pt x="0" y="0"/>
                </a:lnTo>
                <a:close/>
              </a:path>
            </a:pathLst>
          </a:custGeom>
          <a:blipFill rotWithShape="1">
            <a:blip r:embed="rId11">
              <a:alphaModFix/>
            </a:blip>
            <a:stretch>
              <a:fillRect b="-160181" l="-14265" r="-3278" t="-161048"/>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19"/>
          <p:cNvSpPr/>
          <p:nvPr/>
        </p:nvSpPr>
        <p:spPr>
          <a:xfrm>
            <a:off x="14813654" y="-2248385"/>
            <a:ext cx="4891293" cy="4114800"/>
          </a:xfrm>
          <a:custGeom>
            <a:rect b="b" l="l" r="r" t="t"/>
            <a:pathLst>
              <a:path extrusionOk="0" h="4114800" w="4891293">
                <a:moveTo>
                  <a:pt x="0" y="0"/>
                </a:moveTo>
                <a:lnTo>
                  <a:pt x="4891292" y="0"/>
                </a:lnTo>
                <a:lnTo>
                  <a:pt x="4891292"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6" name="Google Shape;306;p19"/>
          <p:cNvSpPr/>
          <p:nvPr/>
        </p:nvSpPr>
        <p:spPr>
          <a:xfrm>
            <a:off x="14299437" y="0"/>
            <a:ext cx="4122295" cy="4114800"/>
          </a:xfrm>
          <a:custGeom>
            <a:rect b="b" l="l" r="r" t="t"/>
            <a:pathLst>
              <a:path extrusionOk="0" h="4114800" w="4122295">
                <a:moveTo>
                  <a:pt x="0" y="0"/>
                </a:moveTo>
                <a:lnTo>
                  <a:pt x="4122295" y="0"/>
                </a:lnTo>
                <a:lnTo>
                  <a:pt x="4122295"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7" name="Google Shape;307;p19"/>
          <p:cNvSpPr/>
          <p:nvPr/>
        </p:nvSpPr>
        <p:spPr>
          <a:xfrm>
            <a:off x="-782624" y="8012985"/>
            <a:ext cx="3924490" cy="4114800"/>
          </a:xfrm>
          <a:custGeom>
            <a:rect b="b" l="l" r="r" t="t"/>
            <a:pathLst>
              <a:path extrusionOk="0" h="4114800" w="3924490">
                <a:moveTo>
                  <a:pt x="0" y="0"/>
                </a:moveTo>
                <a:lnTo>
                  <a:pt x="3924491" y="0"/>
                </a:lnTo>
                <a:lnTo>
                  <a:pt x="3924491" y="4114800"/>
                </a:lnTo>
                <a:lnTo>
                  <a:pt x="0" y="41148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8" name="Google Shape;308;p19"/>
          <p:cNvSpPr/>
          <p:nvPr/>
        </p:nvSpPr>
        <p:spPr>
          <a:xfrm>
            <a:off x="-1715764" y="7354997"/>
            <a:ext cx="3681031" cy="4114800"/>
          </a:xfrm>
          <a:custGeom>
            <a:rect b="b" l="l" r="r" t="t"/>
            <a:pathLst>
              <a:path extrusionOk="0" h="4114800" w="3681031">
                <a:moveTo>
                  <a:pt x="0" y="0"/>
                </a:moveTo>
                <a:lnTo>
                  <a:pt x="3681032" y="0"/>
                </a:lnTo>
                <a:lnTo>
                  <a:pt x="3681032" y="4114800"/>
                </a:lnTo>
                <a:lnTo>
                  <a:pt x="0" y="4114800"/>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9" name="Google Shape;309;p19"/>
          <p:cNvSpPr/>
          <p:nvPr/>
        </p:nvSpPr>
        <p:spPr>
          <a:xfrm>
            <a:off x="15343404" y="7682355"/>
            <a:ext cx="4361543" cy="4114800"/>
          </a:xfrm>
          <a:custGeom>
            <a:rect b="b" l="l" r="r" t="t"/>
            <a:pathLst>
              <a:path extrusionOk="0" h="4114800" w="4361543">
                <a:moveTo>
                  <a:pt x="0" y="0"/>
                </a:moveTo>
                <a:lnTo>
                  <a:pt x="4361542" y="0"/>
                </a:lnTo>
                <a:lnTo>
                  <a:pt x="4361542" y="4114800"/>
                </a:lnTo>
                <a:lnTo>
                  <a:pt x="0" y="4114800"/>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0" name="Google Shape;310;p19"/>
          <p:cNvSpPr txBox="1"/>
          <p:nvPr/>
        </p:nvSpPr>
        <p:spPr>
          <a:xfrm>
            <a:off x="2430450" y="3647086"/>
            <a:ext cx="2161064" cy="2212976"/>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lang="el-GR" sz="12999">
                <a:solidFill>
                  <a:srgbClr val="06AC73"/>
                </a:solidFill>
                <a:latin typeface="Prata"/>
                <a:ea typeface="Prata"/>
                <a:cs typeface="Prata"/>
                <a:sym typeface="Prata"/>
              </a:rPr>
              <a:t>02</a:t>
            </a:r>
            <a:endParaRPr/>
          </a:p>
        </p:txBody>
      </p:sp>
      <p:sp>
        <p:nvSpPr>
          <p:cNvPr id="311" name="Google Shape;311;p19"/>
          <p:cNvSpPr txBox="1"/>
          <p:nvPr/>
        </p:nvSpPr>
        <p:spPr>
          <a:xfrm>
            <a:off x="5715000" y="3853648"/>
            <a:ext cx="4960591" cy="899926"/>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lang="el-GR" sz="5499">
                <a:solidFill>
                  <a:srgbClr val="000000"/>
                </a:solidFill>
                <a:latin typeface="Playfair Display"/>
                <a:ea typeface="Playfair Display"/>
                <a:cs typeface="Playfair Display"/>
                <a:sym typeface="Playfair Display"/>
              </a:rPr>
              <a:t>Δικτύωση</a:t>
            </a:r>
            <a:endParaRPr sz="5499">
              <a:solidFill>
                <a:srgbClr val="000000"/>
              </a:solidFill>
              <a:latin typeface="Playfair Display"/>
              <a:ea typeface="Playfair Display"/>
              <a:cs typeface="Playfair Display"/>
              <a:sym typeface="Playfair Display"/>
            </a:endParaRPr>
          </a:p>
        </p:txBody>
      </p:sp>
      <p:sp>
        <p:nvSpPr>
          <p:cNvPr id="312" name="Google Shape;312;p19"/>
          <p:cNvSpPr txBox="1"/>
          <p:nvPr/>
        </p:nvSpPr>
        <p:spPr>
          <a:xfrm>
            <a:off x="4946504" y="5448300"/>
            <a:ext cx="5760287" cy="1757725"/>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lang="el-GR" sz="2499">
                <a:solidFill>
                  <a:srgbClr val="000000"/>
                </a:solidFill>
                <a:latin typeface="Playfair Display"/>
                <a:ea typeface="Playfair Display"/>
                <a:cs typeface="Playfair Display"/>
                <a:sym typeface="Playfair Display"/>
              </a:rPr>
              <a:t>Η δικτύωση είναι ζωτικής σημασίας για τους κοινωνικούς επιχειρηματίες, καθώς διευκολύνει την ανταλλαγή ιδεών και πόρων.</a:t>
            </a:r>
            <a:endParaRPr sz="2499">
              <a:solidFill>
                <a:srgbClr val="000000"/>
              </a:solidFill>
              <a:latin typeface="Playfair Display"/>
              <a:ea typeface="Playfair Display"/>
              <a:cs typeface="Playfair Display"/>
              <a:sym typeface="Playfair Display"/>
            </a:endParaRPr>
          </a:p>
        </p:txBody>
      </p:sp>
      <p:sp>
        <p:nvSpPr>
          <p:cNvPr id="313" name="Google Shape;313;p19"/>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8">
              <a:alphaModFix/>
            </a:blip>
            <a:stretch>
              <a:fillRect b="-160181" l="-14265" r="-3278" t="-161048"/>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20"/>
          <p:cNvSpPr/>
          <p:nvPr/>
        </p:nvSpPr>
        <p:spPr>
          <a:xfrm>
            <a:off x="-878056" y="-685022"/>
            <a:ext cx="4327228" cy="4114800"/>
          </a:xfrm>
          <a:custGeom>
            <a:rect b="b" l="l" r="r" t="t"/>
            <a:pathLst>
              <a:path extrusionOk="0" h="4114800" w="4327228">
                <a:moveTo>
                  <a:pt x="0" y="0"/>
                </a:moveTo>
                <a:lnTo>
                  <a:pt x="4327227" y="0"/>
                </a:lnTo>
                <a:lnTo>
                  <a:pt x="4327227"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9" name="Google Shape;319;p20"/>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0" name="Google Shape;320;p20"/>
          <p:cNvSpPr/>
          <p:nvPr/>
        </p:nvSpPr>
        <p:spPr>
          <a:xfrm>
            <a:off x="15157311" y="6905639"/>
            <a:ext cx="4905872" cy="4114800"/>
          </a:xfrm>
          <a:custGeom>
            <a:rect b="b" l="l" r="r" t="t"/>
            <a:pathLst>
              <a:path extrusionOk="0" h="4114800" w="4905872">
                <a:moveTo>
                  <a:pt x="0" y="0"/>
                </a:moveTo>
                <a:lnTo>
                  <a:pt x="4905872" y="0"/>
                </a:lnTo>
                <a:lnTo>
                  <a:pt x="4905872" y="4114800"/>
                </a:lnTo>
                <a:lnTo>
                  <a:pt x="0" y="41148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1" name="Google Shape;321;p20"/>
          <p:cNvSpPr txBox="1"/>
          <p:nvPr/>
        </p:nvSpPr>
        <p:spPr>
          <a:xfrm>
            <a:off x="2720532" y="1429727"/>
            <a:ext cx="2080068" cy="81817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l-GR" sz="5000">
                <a:solidFill>
                  <a:srgbClr val="000000"/>
                </a:solidFill>
                <a:latin typeface="Playfair Display"/>
                <a:ea typeface="Playfair Display"/>
                <a:cs typeface="Playfair Display"/>
                <a:sym typeface="Playfair Display"/>
              </a:rPr>
              <a:t>3.2.1</a:t>
            </a:r>
            <a:endParaRPr/>
          </a:p>
        </p:txBody>
      </p:sp>
      <p:sp>
        <p:nvSpPr>
          <p:cNvPr id="322" name="Google Shape;322;p20"/>
          <p:cNvSpPr txBox="1"/>
          <p:nvPr/>
        </p:nvSpPr>
        <p:spPr>
          <a:xfrm>
            <a:off x="4267200" y="1687747"/>
            <a:ext cx="8917206" cy="560153"/>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lang="el-GR" sz="3399">
                <a:solidFill>
                  <a:srgbClr val="000000"/>
                </a:solidFill>
                <a:latin typeface="Arial"/>
                <a:ea typeface="Arial"/>
                <a:cs typeface="Arial"/>
                <a:sym typeface="Arial"/>
              </a:rPr>
              <a:t>Γιατί είναι σημαντικό να υπάρχει δίκτυο</a:t>
            </a:r>
            <a:endParaRPr sz="3399">
              <a:solidFill>
                <a:srgbClr val="000000"/>
              </a:solidFill>
              <a:latin typeface="Arial"/>
              <a:ea typeface="Arial"/>
              <a:cs typeface="Arial"/>
              <a:sym typeface="Arial"/>
            </a:endParaRPr>
          </a:p>
        </p:txBody>
      </p:sp>
      <p:sp>
        <p:nvSpPr>
          <p:cNvPr id="323" name="Google Shape;323;p20"/>
          <p:cNvSpPr txBox="1"/>
          <p:nvPr/>
        </p:nvSpPr>
        <p:spPr>
          <a:xfrm>
            <a:off x="2053498" y="2857500"/>
            <a:ext cx="7010400" cy="7092070"/>
          </a:xfrm>
          <a:prstGeom prst="rect">
            <a:avLst/>
          </a:prstGeom>
          <a:noFill/>
          <a:ln>
            <a:noFill/>
          </a:ln>
        </p:spPr>
        <p:txBody>
          <a:bodyPr anchorCtr="0" anchor="t" bIns="0" lIns="0" spcFirstLastPara="1" rIns="0" wrap="square" tIns="0">
            <a:spAutoFit/>
          </a:bodyPr>
          <a:lstStyle/>
          <a:p>
            <a:pPr indent="0" lvl="0" marL="0" marR="0" rtl="0" algn="just">
              <a:lnSpc>
                <a:spcPct val="202380"/>
              </a:lnSpc>
              <a:spcBef>
                <a:spcPts val="0"/>
              </a:spcBef>
              <a:spcAft>
                <a:spcPts val="0"/>
              </a:spcAft>
              <a:buNone/>
            </a:pPr>
            <a:r>
              <a:rPr lang="el-GR" sz="2100">
                <a:solidFill>
                  <a:srgbClr val="000000"/>
                </a:solidFill>
                <a:latin typeface="Arial"/>
                <a:ea typeface="Arial"/>
                <a:cs typeface="Arial"/>
                <a:sym typeface="Arial"/>
              </a:rPr>
              <a:t>Επεκτείνετε το δίκτυό σας και ενδεχομένως να αποκτήσετε Δικτύωση, η οποία ορίζεται ως η «ανταλλαγή πληροφοριών, γνώσεων και ιδεών μεταξύ ανθρώπων που μοιράζονται ένα κοινό επάγγελμα ή ένα ειδικό ενδιαφέρον» (Investopedia, 2022), είναι ένα απαραίτητο καθήκον για τους επαγγελματίες. Σας επιτρέπει να αποκτήσετε πρόσβαση σε νέες ιδέες και πόρους.</a:t>
            </a:r>
            <a:endParaRPr/>
          </a:p>
          <a:p>
            <a:pPr indent="0" lvl="0" marL="0" marR="0" rtl="0" algn="just">
              <a:lnSpc>
                <a:spcPct val="202380"/>
              </a:lnSpc>
              <a:spcBef>
                <a:spcPts val="0"/>
              </a:spcBef>
              <a:spcAft>
                <a:spcPts val="0"/>
              </a:spcAft>
              <a:buNone/>
            </a:pPr>
            <a:r>
              <a:rPr lang="el-GR" sz="2100">
                <a:solidFill>
                  <a:srgbClr val="000000"/>
                </a:solidFill>
                <a:latin typeface="Arial"/>
                <a:ea typeface="Arial"/>
                <a:cs typeface="Arial"/>
                <a:sym typeface="Arial"/>
              </a:rPr>
              <a:t>Οι ιστορίες και οι εμπειρίες των άλλων μπορούν να σας εμπνεύσουν, αν θέλετε να πάρετε μια καλύτερη ιδέα για το τι συνεπάγεται η δικτύωση για την κοινωνική επιχειρηματικότητα μπορείτε να παρακολουθήσετε αυτό το βίντεο: </a:t>
            </a:r>
            <a:r>
              <a:rPr lang="el-GR" sz="2100" u="sng">
                <a:solidFill>
                  <a:srgbClr val="000000"/>
                </a:solidFill>
                <a:latin typeface="Arial"/>
                <a:ea typeface="Arial"/>
                <a:cs typeface="Arial"/>
                <a:sym typeface="Arial"/>
                <a:hlinkClick r:id="rId6">
                  <a:extLst>
                    <a:ext uri="{A12FA001-AC4F-418D-AE19-62706E023703}">
                      <ahyp:hlinkClr val="tx"/>
                    </a:ext>
                  </a:extLst>
                </a:hlinkClick>
              </a:rPr>
              <a:t>https://youtu.be/PFnH1RbUmaY?si=ohKRlttX_VXqjSXL</a:t>
            </a:r>
            <a:endParaRPr/>
          </a:p>
        </p:txBody>
      </p:sp>
      <p:sp>
        <p:nvSpPr>
          <p:cNvPr id="324" name="Google Shape;324;p20"/>
          <p:cNvSpPr txBox="1"/>
          <p:nvPr/>
        </p:nvSpPr>
        <p:spPr>
          <a:xfrm>
            <a:off x="9525000" y="2857500"/>
            <a:ext cx="6506303" cy="7092070"/>
          </a:xfrm>
          <a:prstGeom prst="rect">
            <a:avLst/>
          </a:prstGeom>
          <a:noFill/>
          <a:ln>
            <a:noFill/>
          </a:ln>
        </p:spPr>
        <p:txBody>
          <a:bodyPr anchorCtr="0" anchor="t" bIns="0" lIns="0" spcFirstLastPara="1" rIns="0" wrap="square" tIns="0">
            <a:spAutoFit/>
          </a:bodyPr>
          <a:lstStyle/>
          <a:p>
            <a:pPr indent="0" lvl="0" marL="0" marR="0" rtl="0" algn="just">
              <a:lnSpc>
                <a:spcPct val="202380"/>
              </a:lnSpc>
              <a:spcBef>
                <a:spcPts val="0"/>
              </a:spcBef>
              <a:spcAft>
                <a:spcPts val="0"/>
              </a:spcAft>
              <a:buNone/>
            </a:pPr>
            <a:r>
              <a:rPr lang="el-GR" sz="2100">
                <a:solidFill>
                  <a:srgbClr val="000000"/>
                </a:solidFill>
                <a:latin typeface="Arial"/>
                <a:ea typeface="Arial"/>
                <a:cs typeface="Arial"/>
                <a:sym typeface="Arial"/>
              </a:rPr>
              <a:t>Η δικτύωση είναι απαραίτητη για τους κοινωνικούς επιχειρηματίες, καθώς προάγει τη συνεργασία, την καινοτομία και την πρόσβαση σε πόρους. Με τη σύνδεση με ομοϊδεάτες και επαγγελματίες, οι κοινωνικοί επιχειρηματίες μπορούν να αποκτήσουν υποστήριξη, γνώσεις και συνεργασίες που ενισχύουν τον αντίκτυπό τους. Η δημιουργία σχέσεων στην επιχειρηματική κοινότητα είναι ζωτικής σημασίας για την πρόσβαση σε χρηματοδότηση, καθοδήγηση και άλλους ζωτικούς πόρους. Συνοψίζοντας, η δικτύωση είναι απαραίτητη τόσο για την προσωπική όσο και για την επιχειρηματική ανάπτυξη στον τομέα της κοινωνικής επιχειρηματικότητας.</a:t>
            </a:r>
            <a:endParaRPr sz="2100">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21"/>
          <p:cNvSpPr/>
          <p:nvPr/>
        </p:nvSpPr>
        <p:spPr>
          <a:xfrm>
            <a:off x="-878056" y="-685022"/>
            <a:ext cx="4327228" cy="4114800"/>
          </a:xfrm>
          <a:custGeom>
            <a:rect b="b" l="l" r="r" t="t"/>
            <a:pathLst>
              <a:path extrusionOk="0" h="4114800" w="4327228">
                <a:moveTo>
                  <a:pt x="0" y="0"/>
                </a:moveTo>
                <a:lnTo>
                  <a:pt x="4327227" y="0"/>
                </a:lnTo>
                <a:lnTo>
                  <a:pt x="4327227"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0" name="Google Shape;330;p21"/>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1" name="Google Shape;331;p21"/>
          <p:cNvSpPr/>
          <p:nvPr/>
        </p:nvSpPr>
        <p:spPr>
          <a:xfrm>
            <a:off x="15157311" y="6905639"/>
            <a:ext cx="4905872" cy="4114800"/>
          </a:xfrm>
          <a:custGeom>
            <a:rect b="b" l="l" r="r" t="t"/>
            <a:pathLst>
              <a:path extrusionOk="0" h="4114800" w="4905872">
                <a:moveTo>
                  <a:pt x="0" y="0"/>
                </a:moveTo>
                <a:lnTo>
                  <a:pt x="4905872" y="0"/>
                </a:lnTo>
                <a:lnTo>
                  <a:pt x="4905872" y="4114800"/>
                </a:lnTo>
                <a:lnTo>
                  <a:pt x="0" y="41148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2" name="Google Shape;332;p21"/>
          <p:cNvSpPr txBox="1"/>
          <p:nvPr/>
        </p:nvSpPr>
        <p:spPr>
          <a:xfrm>
            <a:off x="2720532" y="1790700"/>
            <a:ext cx="1546668" cy="81817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l-GR" sz="5000">
                <a:solidFill>
                  <a:srgbClr val="000000"/>
                </a:solidFill>
                <a:latin typeface="Playfair Display"/>
                <a:ea typeface="Playfair Display"/>
                <a:cs typeface="Playfair Display"/>
                <a:sym typeface="Playfair Display"/>
              </a:rPr>
              <a:t>3.2.2</a:t>
            </a:r>
            <a:endParaRPr/>
          </a:p>
        </p:txBody>
      </p:sp>
      <p:sp>
        <p:nvSpPr>
          <p:cNvPr id="333" name="Google Shape;333;p21"/>
          <p:cNvSpPr txBox="1"/>
          <p:nvPr/>
        </p:nvSpPr>
        <p:spPr>
          <a:xfrm>
            <a:off x="4343400" y="2048720"/>
            <a:ext cx="8917206" cy="560153"/>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lang="el-GR" sz="3399">
                <a:solidFill>
                  <a:srgbClr val="000000"/>
                </a:solidFill>
                <a:latin typeface="Arial"/>
                <a:ea typeface="Arial"/>
                <a:cs typeface="Arial"/>
                <a:sym typeface="Arial"/>
              </a:rPr>
              <a:t>Εύρεση συνδέσεων</a:t>
            </a:r>
            <a:endParaRPr sz="3399">
              <a:solidFill>
                <a:srgbClr val="000000"/>
              </a:solidFill>
              <a:latin typeface="Arial"/>
              <a:ea typeface="Arial"/>
              <a:cs typeface="Arial"/>
              <a:sym typeface="Arial"/>
            </a:endParaRPr>
          </a:p>
        </p:txBody>
      </p:sp>
      <p:sp>
        <p:nvSpPr>
          <p:cNvPr id="334" name="Google Shape;334;p21"/>
          <p:cNvSpPr txBox="1"/>
          <p:nvPr/>
        </p:nvSpPr>
        <p:spPr>
          <a:xfrm>
            <a:off x="1981200" y="2857500"/>
            <a:ext cx="7010400" cy="6552371"/>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lang="el-GR" sz="2500">
                <a:solidFill>
                  <a:srgbClr val="000000"/>
                </a:solidFill>
                <a:latin typeface="Arial"/>
                <a:ea typeface="Arial"/>
                <a:cs typeface="Arial"/>
                <a:sym typeface="Arial"/>
              </a:rPr>
              <a:t>Η εύρεση των ανθρώπων και των οργανισμών που είναι ζωτικής σημασίας για την επιτυχία της εταιρείας σας περιλαμβάνει τη χαρτογράφηση των σχετικών βασικών ενδιαφερόμενων μερών και φορέων δικτύωσης. Αλλά πριν αρχίσετε να σκέφτεστε με ποιους θα δικτυωθείτε, πρέπει να σκεφτείτε τι θέλετε να επιτύχετε με τη δικτύωση. Η δικτύωση και η δημιουργία συνδέσεων και σταθερών σχέσεων απαιτεί χρόνο, και δεδομένου ότι ο χρόνος είναι ένας από τους πιο σπάνιους πόρους στη ζωή ενός ατόμου, είναι σημαντικό να τον χρησιμοποιείτε σωστά. </a:t>
            </a:r>
            <a:endParaRPr sz="2500">
              <a:solidFill>
                <a:srgbClr val="000000"/>
              </a:solidFill>
              <a:latin typeface="Arial"/>
              <a:ea typeface="Arial"/>
              <a:cs typeface="Arial"/>
              <a:sym typeface="Arial"/>
            </a:endParaRPr>
          </a:p>
        </p:txBody>
      </p:sp>
      <p:sp>
        <p:nvSpPr>
          <p:cNvPr id="335" name="Google Shape;335;p21"/>
          <p:cNvSpPr txBox="1"/>
          <p:nvPr/>
        </p:nvSpPr>
        <p:spPr>
          <a:xfrm>
            <a:off x="9448800" y="2933700"/>
            <a:ext cx="6710243" cy="3794629"/>
          </a:xfrm>
          <a:prstGeom prst="rect">
            <a:avLst/>
          </a:prstGeom>
          <a:noFill/>
          <a:ln>
            <a:noFill/>
          </a:ln>
        </p:spPr>
        <p:txBody>
          <a:bodyPr anchorCtr="0" anchor="t" bIns="0" lIns="0" spcFirstLastPara="1" rIns="0" wrap="square" tIns="0">
            <a:spAutoFit/>
          </a:bodyPr>
          <a:lstStyle/>
          <a:p>
            <a:pPr indent="0" lvl="0" marL="0" marR="0" rtl="0" algn="just">
              <a:lnSpc>
                <a:spcPct val="170000"/>
              </a:lnSpc>
              <a:spcBef>
                <a:spcPts val="0"/>
              </a:spcBef>
              <a:spcAft>
                <a:spcPts val="0"/>
              </a:spcAft>
              <a:buNone/>
            </a:pPr>
            <a:r>
              <a:rPr lang="el-GR" sz="2500">
                <a:solidFill>
                  <a:srgbClr val="000000"/>
                </a:solidFill>
                <a:latin typeface="Arial"/>
                <a:ea typeface="Arial"/>
                <a:cs typeface="Arial"/>
                <a:sym typeface="Arial"/>
              </a:rPr>
              <a:t>Σκεφτείτε λοιπόν το «γιατί», θέλετε να αξιοποιήσετε νέες αγορές ή κανάλια, θέλετε να συνεργαστείτε για σκοπούς διανομής ή μάρκετινγκ, θέλετε να μάθετε περισσότερα για τη λειτουργία μιας κοινωνικής επιχείρησης ή ίσως χρειάζεστε βοήθεια για μια πολύ συγκεκριμένη πρόκληση ή πρόβλημα.</a:t>
            </a:r>
            <a:endParaRPr sz="2500">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p22"/>
          <p:cNvSpPr txBox="1"/>
          <p:nvPr/>
        </p:nvSpPr>
        <p:spPr>
          <a:xfrm>
            <a:off x="9144000" y="1322550"/>
            <a:ext cx="8382000" cy="7640618"/>
          </a:xfrm>
          <a:prstGeom prst="rect">
            <a:avLst/>
          </a:prstGeom>
          <a:noFill/>
          <a:ln>
            <a:noFill/>
          </a:ln>
        </p:spPr>
        <p:txBody>
          <a:bodyPr anchorCtr="0" anchor="t" bIns="0" lIns="0" spcFirstLastPara="1" rIns="0" wrap="square" tIns="0">
            <a:spAutoFit/>
          </a:bodyPr>
          <a:lstStyle/>
          <a:p>
            <a:pPr indent="0" lvl="0" marL="0" marR="0" rtl="0" algn="l">
              <a:lnSpc>
                <a:spcPct val="212500"/>
              </a:lnSpc>
              <a:spcBef>
                <a:spcPts val="0"/>
              </a:spcBef>
              <a:spcAft>
                <a:spcPts val="0"/>
              </a:spcAft>
              <a:buNone/>
            </a:pPr>
            <a:r>
              <a:rPr lang="el-GR" sz="2000">
                <a:solidFill>
                  <a:srgbClr val="000000"/>
                </a:solidFill>
                <a:latin typeface="Arial"/>
                <a:ea typeface="Arial"/>
                <a:cs typeface="Arial"/>
                <a:sym typeface="Arial"/>
              </a:rPr>
              <a:t>Μόλις προσδιορίσετε με σαφήνεια τι θέλετε να επιτύχετε, μπορείτε να αρχίσετε να ψάχνετε το οικοσύστημά σας και να ερευνάτε αν υπάρχουν εκδηλώσεις δικτύωσης που διοργανώνονται στην περιοχή σας. Αναλύστε προσεκτικά κάθε μία από αυτές και φτιάξτε έναν κατάλογο με τα πρόσωπα και τις εκδηλώσεις που μπορούν να συμβάλουν στην επίτευξη του στόχου και να αιτιολογήσουν τη δικτύωσή σας.</a:t>
            </a:r>
            <a:endParaRPr/>
          </a:p>
          <a:p>
            <a:pPr indent="0" lvl="0" marL="0" marR="0" rtl="0" algn="l">
              <a:lnSpc>
                <a:spcPct val="212500"/>
              </a:lnSpc>
              <a:spcBef>
                <a:spcPts val="0"/>
              </a:spcBef>
              <a:spcAft>
                <a:spcPts val="0"/>
              </a:spcAft>
              <a:buNone/>
            </a:pPr>
            <a:r>
              <a:rPr lang="el-GR" sz="2000">
                <a:solidFill>
                  <a:srgbClr val="000000"/>
                </a:solidFill>
                <a:latin typeface="Arial"/>
                <a:ea typeface="Arial"/>
                <a:cs typeface="Arial"/>
                <a:sym typeface="Arial"/>
              </a:rPr>
              <a:t>Η σύστασή μας είναι να ξεκινήσετε τις προσπάθειές σας για δικτύωση συντάσσοντας έναν κατάλογο με όλες τις επαγγελματικές σας επαφές. Ο κατάλογος αυτός θα πρέπει να περιέχει λεπτομέρειες σχετικά με τα ενδιαφέροντά σας, τους τομείς εξειδίκευσης ή δραστηριότητας των επαφών, καθώς και τυχόν τρόπους με τους οποίους θα μπορούσατε να μάθετε από αυτούς ή να συνεργαστείτε μαζί τους. Καθώς και στοιχεία επικοινωνίας που διευκολύνουν την αλληλεπίδραση μεταξύ των μερών. Παρακάτω παρατίθεται ένα παράδειγμα ενός τέτοιου πίνακα. </a:t>
            </a:r>
            <a:endParaRPr sz="2000">
              <a:solidFill>
                <a:srgbClr val="000000"/>
              </a:solidFill>
              <a:latin typeface="Arial"/>
              <a:ea typeface="Arial"/>
              <a:cs typeface="Arial"/>
              <a:sym typeface="Arial"/>
            </a:endParaRPr>
          </a:p>
        </p:txBody>
      </p:sp>
      <p:sp>
        <p:nvSpPr>
          <p:cNvPr id="341" name="Google Shape;341;p22"/>
          <p:cNvSpPr/>
          <p:nvPr/>
        </p:nvSpPr>
        <p:spPr>
          <a:xfrm>
            <a:off x="5180982" y="8784771"/>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3">
              <a:alphaModFix/>
            </a:blip>
            <a:stretch>
              <a:fillRect b="-160181" l="-14265" r="-3278" t="-161048"/>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aphicFrame>
        <p:nvGraphicFramePr>
          <p:cNvPr id="342" name="Google Shape;342;p22"/>
          <p:cNvGraphicFramePr/>
          <p:nvPr/>
        </p:nvGraphicFramePr>
        <p:xfrm>
          <a:off x="599797" y="2095500"/>
          <a:ext cx="3000000" cy="3000000"/>
        </p:xfrm>
        <a:graphic>
          <a:graphicData uri="http://schemas.openxmlformats.org/drawingml/2006/table">
            <a:tbl>
              <a:tblPr>
                <a:noFill/>
                <a:tableStyleId>{21EE9A68-14E1-40A6-8841-F024E8F1AF4B}</a:tableStyleId>
              </a:tblPr>
              <a:tblGrid>
                <a:gridCol w="1229000"/>
                <a:gridCol w="1480275"/>
                <a:gridCol w="1354650"/>
                <a:gridCol w="1203675"/>
                <a:gridCol w="1505600"/>
                <a:gridCol w="1313800"/>
              </a:tblGrid>
              <a:tr h="1403075">
                <a:tc>
                  <a:txBody>
                    <a:bodyPr/>
                    <a:lstStyle/>
                    <a:p>
                      <a:pPr indent="0" lvl="0" marL="0" marR="0" rtl="0" algn="ctr">
                        <a:lnSpc>
                          <a:spcPct val="229090"/>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solidFill>
                      <a:srgbClr val="A1D6B7"/>
                    </a:solidFill>
                  </a:tcPr>
                </a:tc>
                <a:tc>
                  <a:txBody>
                    <a:bodyPr/>
                    <a:lstStyle/>
                    <a:p>
                      <a:pPr indent="0" lvl="0" marL="0" marR="0" rtl="0" algn="ctr">
                        <a:lnSpc>
                          <a:spcPct val="229090"/>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solidFill>
                      <a:srgbClr val="A1D6B7"/>
                    </a:solidFill>
                  </a:tcPr>
                </a:tc>
                <a:tc>
                  <a:txBody>
                    <a:bodyPr/>
                    <a:lstStyle/>
                    <a:p>
                      <a:pPr indent="0" lvl="0" marL="0" marR="0" rtl="0" algn="ctr">
                        <a:lnSpc>
                          <a:spcPct val="229090"/>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solidFill>
                      <a:srgbClr val="A1D6B7"/>
                    </a:solidFill>
                  </a:tcPr>
                </a:tc>
                <a:tc>
                  <a:txBody>
                    <a:bodyPr/>
                    <a:lstStyle/>
                    <a:p>
                      <a:pPr indent="0" lvl="0" marL="0" marR="0" rtl="0" algn="ctr">
                        <a:lnSpc>
                          <a:spcPct val="229090"/>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solidFill>
                      <a:srgbClr val="A1D6B7"/>
                    </a:solidFill>
                  </a:tcPr>
                </a:tc>
                <a:tc>
                  <a:txBody>
                    <a:bodyPr/>
                    <a:lstStyle/>
                    <a:p>
                      <a:pPr indent="0" lvl="0" marL="0" marR="0" rtl="0" algn="ctr">
                        <a:lnSpc>
                          <a:spcPct val="229090"/>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solidFill>
                      <a:srgbClr val="A1D6B7"/>
                    </a:solidFill>
                  </a:tcPr>
                </a:tc>
                <a:tc>
                  <a:txBody>
                    <a:bodyPr/>
                    <a:lstStyle/>
                    <a:p>
                      <a:pPr indent="0" lvl="0" marL="0" marR="0" rtl="0" algn="ctr">
                        <a:lnSpc>
                          <a:spcPct val="229090"/>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solidFill>
                      <a:srgbClr val="A1D6B7"/>
                    </a:solidFill>
                  </a:tcPr>
                </a:tc>
              </a:tr>
              <a:tr h="1403075">
                <a:tc>
                  <a:txBody>
                    <a:bodyPr/>
                    <a:lstStyle/>
                    <a:p>
                      <a:pPr indent="0" lvl="0" marL="0" marR="0" rtl="0" algn="ctr">
                        <a:lnSpc>
                          <a:spcPct val="229090"/>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r>
              <a:tr h="1403075">
                <a:tc>
                  <a:txBody>
                    <a:bodyPr/>
                    <a:lstStyle/>
                    <a:p>
                      <a:pPr indent="0" lvl="0" marL="0" marR="0" rtl="0" algn="ctr">
                        <a:lnSpc>
                          <a:spcPct val="229090"/>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r>
              <a:tr h="1403075">
                <a:tc>
                  <a:txBody>
                    <a:bodyPr/>
                    <a:lstStyle/>
                    <a:p>
                      <a:pPr indent="0" lvl="0" marL="0" marR="0" rtl="0" algn="ctr">
                        <a:lnSpc>
                          <a:spcPct val="229090"/>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r>
            </a:tbl>
          </a:graphicData>
        </a:graphic>
      </p:graphicFrame>
      <p:sp>
        <p:nvSpPr>
          <p:cNvPr id="343" name="Google Shape;343;p22"/>
          <p:cNvSpPr txBox="1"/>
          <p:nvPr/>
        </p:nvSpPr>
        <p:spPr>
          <a:xfrm>
            <a:off x="10591800" y="495300"/>
            <a:ext cx="4205446" cy="48831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l-GR" sz="2900">
                <a:solidFill>
                  <a:srgbClr val="06AC73"/>
                </a:solidFill>
                <a:latin typeface="Playfair Display"/>
                <a:ea typeface="Playfair Display"/>
                <a:cs typeface="Playfair Display"/>
                <a:sym typeface="Playfair Display"/>
              </a:rPr>
              <a:t>ΕΥΡΕΣΗ ΣΥΝΔΕΣΕΩΝ</a:t>
            </a:r>
            <a:endParaRPr sz="2900">
              <a:solidFill>
                <a:srgbClr val="06AC73"/>
              </a:solidFill>
              <a:latin typeface="Playfair Display"/>
              <a:ea typeface="Playfair Display"/>
              <a:cs typeface="Playfair Display"/>
              <a:sym typeface="Playfair Display"/>
            </a:endParaRPr>
          </a:p>
        </p:txBody>
      </p:sp>
      <p:sp>
        <p:nvSpPr>
          <p:cNvPr id="344" name="Google Shape;344;p22"/>
          <p:cNvSpPr txBox="1"/>
          <p:nvPr/>
        </p:nvSpPr>
        <p:spPr>
          <a:xfrm>
            <a:off x="433787" y="2565397"/>
            <a:ext cx="1366556" cy="540392"/>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lang="el-GR" sz="1599">
                <a:solidFill>
                  <a:srgbClr val="000000"/>
                </a:solidFill>
                <a:latin typeface="Playfair Display"/>
                <a:ea typeface="Playfair Display"/>
                <a:cs typeface="Playfair Display"/>
                <a:sym typeface="Playfair Display"/>
              </a:rPr>
              <a:t>Όνομα/</a:t>
            </a:r>
            <a:endParaRPr/>
          </a:p>
          <a:p>
            <a:pPr indent="0" lvl="0" marL="0" marR="0" rtl="0" algn="ctr">
              <a:lnSpc>
                <a:spcPct val="140025"/>
              </a:lnSpc>
              <a:spcBef>
                <a:spcPts val="0"/>
              </a:spcBef>
              <a:spcAft>
                <a:spcPts val="0"/>
              </a:spcAft>
              <a:buNone/>
            </a:pPr>
            <a:r>
              <a:rPr lang="el-GR" sz="1599">
                <a:solidFill>
                  <a:srgbClr val="000000"/>
                </a:solidFill>
                <a:latin typeface="Playfair Display"/>
                <a:ea typeface="Playfair Display"/>
                <a:cs typeface="Playfair Display"/>
                <a:sym typeface="Playfair Display"/>
              </a:rPr>
              <a:t>Οργανισμός</a:t>
            </a:r>
            <a:endParaRPr sz="1599">
              <a:solidFill>
                <a:srgbClr val="000000"/>
              </a:solidFill>
              <a:latin typeface="Playfair Display"/>
              <a:ea typeface="Playfair Display"/>
              <a:cs typeface="Playfair Display"/>
              <a:sym typeface="Playfair Display"/>
            </a:endParaRPr>
          </a:p>
        </p:txBody>
      </p:sp>
      <p:sp>
        <p:nvSpPr>
          <p:cNvPr id="345" name="Google Shape;345;p22"/>
          <p:cNvSpPr txBox="1"/>
          <p:nvPr/>
        </p:nvSpPr>
        <p:spPr>
          <a:xfrm>
            <a:off x="1800343" y="2565397"/>
            <a:ext cx="1366556" cy="541495"/>
          </a:xfrm>
          <a:prstGeom prst="rect">
            <a:avLst/>
          </a:prstGeom>
          <a:noFill/>
          <a:ln>
            <a:noFill/>
          </a:ln>
        </p:spPr>
        <p:txBody>
          <a:bodyPr anchorCtr="0" anchor="t" bIns="0" lIns="0" spcFirstLastPara="1" rIns="0" wrap="square" tIns="0">
            <a:spAutoFit/>
          </a:bodyPr>
          <a:lstStyle/>
          <a:p>
            <a:pPr indent="0" lvl="0" marL="0" marR="0" rtl="0" algn="ctr">
              <a:lnSpc>
                <a:spcPct val="159928"/>
              </a:lnSpc>
              <a:spcBef>
                <a:spcPts val="0"/>
              </a:spcBef>
              <a:spcAft>
                <a:spcPts val="0"/>
              </a:spcAft>
              <a:buNone/>
            </a:pPr>
            <a:r>
              <a:rPr lang="el-GR" sz="1400">
                <a:solidFill>
                  <a:srgbClr val="000000"/>
                </a:solidFill>
                <a:latin typeface="Playfair Display"/>
                <a:ea typeface="Playfair Display"/>
                <a:cs typeface="Playfair Display"/>
                <a:sym typeface="Playfair Display"/>
              </a:rPr>
              <a:t>Πεδίο δραστηριότητας</a:t>
            </a:r>
            <a:endParaRPr sz="1400">
              <a:solidFill>
                <a:srgbClr val="000000"/>
              </a:solidFill>
              <a:latin typeface="Playfair Display"/>
              <a:ea typeface="Playfair Display"/>
              <a:cs typeface="Playfair Display"/>
              <a:sym typeface="Playfair Display"/>
            </a:endParaRPr>
          </a:p>
        </p:txBody>
      </p:sp>
      <p:sp>
        <p:nvSpPr>
          <p:cNvPr id="346" name="Google Shape;346;p22"/>
          <p:cNvSpPr txBox="1"/>
          <p:nvPr/>
        </p:nvSpPr>
        <p:spPr>
          <a:xfrm>
            <a:off x="3260487" y="2565397"/>
            <a:ext cx="1366556" cy="541495"/>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lang="el-GR" sz="1599">
                <a:solidFill>
                  <a:srgbClr val="000000"/>
                </a:solidFill>
                <a:latin typeface="Playfair Display"/>
                <a:ea typeface="Playfair Display"/>
                <a:cs typeface="Playfair Display"/>
                <a:sym typeface="Playfair Display"/>
              </a:rPr>
              <a:t>Πληροφορίες επαφής</a:t>
            </a:r>
            <a:endParaRPr sz="1599">
              <a:solidFill>
                <a:srgbClr val="000000"/>
              </a:solidFill>
              <a:latin typeface="Playfair Display"/>
              <a:ea typeface="Playfair Display"/>
              <a:cs typeface="Playfair Display"/>
              <a:sym typeface="Playfair Display"/>
            </a:endParaRPr>
          </a:p>
        </p:txBody>
      </p:sp>
      <p:sp>
        <p:nvSpPr>
          <p:cNvPr id="347" name="Google Shape;347;p22"/>
          <p:cNvSpPr txBox="1"/>
          <p:nvPr/>
        </p:nvSpPr>
        <p:spPr>
          <a:xfrm>
            <a:off x="4497704" y="2717015"/>
            <a:ext cx="1366556" cy="578556"/>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lang="el-GR" sz="1599">
                <a:solidFill>
                  <a:srgbClr val="000000"/>
                </a:solidFill>
                <a:latin typeface="Playfair Display"/>
                <a:ea typeface="Playfair Display"/>
                <a:cs typeface="Playfair Display"/>
                <a:sym typeface="Playfair Display"/>
              </a:rPr>
              <a:t>Γιατί?</a:t>
            </a:r>
            <a:endParaRPr sz="1600">
              <a:solidFill>
                <a:schemeClr val="dk1"/>
              </a:solidFill>
              <a:latin typeface="Arial"/>
              <a:ea typeface="Arial"/>
              <a:cs typeface="Arial"/>
              <a:sym typeface="Arial"/>
            </a:endParaRPr>
          </a:p>
          <a:p>
            <a:pPr indent="0" lvl="0" marL="0" marR="0" rtl="0" algn="ctr">
              <a:lnSpc>
                <a:spcPct val="140025"/>
              </a:lnSpc>
              <a:spcBef>
                <a:spcPts val="0"/>
              </a:spcBef>
              <a:spcAft>
                <a:spcPts val="0"/>
              </a:spcAft>
              <a:buNone/>
            </a:pPr>
            <a:r>
              <a:t/>
            </a:r>
            <a:endParaRPr sz="1599">
              <a:solidFill>
                <a:srgbClr val="000000"/>
              </a:solidFill>
              <a:latin typeface="Playfair Display"/>
              <a:ea typeface="Playfair Display"/>
              <a:cs typeface="Playfair Display"/>
              <a:sym typeface="Playfair Display"/>
            </a:endParaRPr>
          </a:p>
        </p:txBody>
      </p:sp>
      <p:sp>
        <p:nvSpPr>
          <p:cNvPr id="348" name="Google Shape;348;p22"/>
          <p:cNvSpPr txBox="1"/>
          <p:nvPr/>
        </p:nvSpPr>
        <p:spPr>
          <a:xfrm>
            <a:off x="5864260" y="2565397"/>
            <a:ext cx="1366556" cy="541495"/>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lang="el-GR" sz="1599">
                <a:solidFill>
                  <a:srgbClr val="000000"/>
                </a:solidFill>
                <a:latin typeface="Playfair Display"/>
                <a:ea typeface="Playfair Display"/>
                <a:cs typeface="Playfair Display"/>
                <a:sym typeface="Playfair Display"/>
              </a:rPr>
              <a:t>Πώς μπορεί να είναι χρήσιμο;</a:t>
            </a:r>
            <a:endParaRPr sz="1599">
              <a:solidFill>
                <a:srgbClr val="000000"/>
              </a:solidFill>
              <a:latin typeface="Playfair Display"/>
              <a:ea typeface="Playfair Display"/>
              <a:cs typeface="Playfair Display"/>
              <a:sym typeface="Playfair Display"/>
            </a:endParaRPr>
          </a:p>
        </p:txBody>
      </p:sp>
      <p:sp>
        <p:nvSpPr>
          <p:cNvPr id="349" name="Google Shape;349;p22"/>
          <p:cNvSpPr txBox="1"/>
          <p:nvPr/>
        </p:nvSpPr>
        <p:spPr>
          <a:xfrm>
            <a:off x="7268923" y="2616219"/>
            <a:ext cx="1366556" cy="540392"/>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lang="el-GR" sz="1599">
                <a:solidFill>
                  <a:srgbClr val="000000"/>
                </a:solidFill>
                <a:latin typeface="Playfair Display"/>
                <a:ea typeface="Playfair Display"/>
                <a:cs typeface="Playfair Display"/>
                <a:sym typeface="Playfair Display"/>
              </a:rPr>
              <a:t>Άλλα σχετικές πληροφορίες</a:t>
            </a:r>
            <a:endParaRPr sz="1599">
              <a:solidFill>
                <a:srgbClr val="000000"/>
              </a:solidFill>
              <a:latin typeface="Playfair Display"/>
              <a:ea typeface="Playfair Display"/>
              <a:cs typeface="Playfair Display"/>
              <a:sym typeface="Playfair Display"/>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p23"/>
          <p:cNvSpPr/>
          <p:nvPr/>
        </p:nvSpPr>
        <p:spPr>
          <a:xfrm>
            <a:off x="-878056" y="-685022"/>
            <a:ext cx="4327228" cy="4114800"/>
          </a:xfrm>
          <a:custGeom>
            <a:rect b="b" l="l" r="r" t="t"/>
            <a:pathLst>
              <a:path extrusionOk="0" h="4114800" w="4327228">
                <a:moveTo>
                  <a:pt x="0" y="0"/>
                </a:moveTo>
                <a:lnTo>
                  <a:pt x="4327227" y="0"/>
                </a:lnTo>
                <a:lnTo>
                  <a:pt x="4327227"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5" name="Google Shape;355;p23"/>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6" name="Google Shape;356;p23"/>
          <p:cNvSpPr/>
          <p:nvPr/>
        </p:nvSpPr>
        <p:spPr>
          <a:xfrm>
            <a:off x="15157311" y="6905639"/>
            <a:ext cx="4905872" cy="4114800"/>
          </a:xfrm>
          <a:custGeom>
            <a:rect b="b" l="l" r="r" t="t"/>
            <a:pathLst>
              <a:path extrusionOk="0" h="4114800" w="4905872">
                <a:moveTo>
                  <a:pt x="0" y="0"/>
                </a:moveTo>
                <a:lnTo>
                  <a:pt x="4905872" y="0"/>
                </a:lnTo>
                <a:lnTo>
                  <a:pt x="4905872" y="4114800"/>
                </a:lnTo>
                <a:lnTo>
                  <a:pt x="0" y="41148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7" name="Google Shape;357;p23"/>
          <p:cNvSpPr txBox="1"/>
          <p:nvPr/>
        </p:nvSpPr>
        <p:spPr>
          <a:xfrm>
            <a:off x="2720532" y="1638300"/>
            <a:ext cx="1196975" cy="8540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l-GR" sz="5000">
                <a:solidFill>
                  <a:srgbClr val="000000"/>
                </a:solidFill>
                <a:latin typeface="Playfair Display"/>
                <a:ea typeface="Playfair Display"/>
                <a:cs typeface="Playfair Display"/>
                <a:sym typeface="Playfair Display"/>
              </a:rPr>
              <a:t>3.2.3</a:t>
            </a:r>
            <a:endParaRPr/>
          </a:p>
        </p:txBody>
      </p:sp>
      <p:sp>
        <p:nvSpPr>
          <p:cNvPr id="358" name="Google Shape;358;p23"/>
          <p:cNvSpPr txBox="1"/>
          <p:nvPr/>
        </p:nvSpPr>
        <p:spPr>
          <a:xfrm>
            <a:off x="4343400" y="1920522"/>
            <a:ext cx="8917206" cy="560153"/>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lang="el-GR" sz="3399">
                <a:solidFill>
                  <a:srgbClr val="000000"/>
                </a:solidFill>
                <a:latin typeface="Arial"/>
                <a:ea typeface="Arial"/>
                <a:cs typeface="Arial"/>
                <a:sym typeface="Arial"/>
              </a:rPr>
              <a:t>Δικτύωση στην «πραγματική ζωή»</a:t>
            </a:r>
            <a:endParaRPr sz="3399">
              <a:solidFill>
                <a:srgbClr val="000000"/>
              </a:solidFill>
              <a:latin typeface="Arial"/>
              <a:ea typeface="Arial"/>
              <a:cs typeface="Arial"/>
              <a:sym typeface="Arial"/>
            </a:endParaRPr>
          </a:p>
        </p:txBody>
      </p:sp>
      <p:sp>
        <p:nvSpPr>
          <p:cNvPr id="359" name="Google Shape;359;p23"/>
          <p:cNvSpPr txBox="1"/>
          <p:nvPr/>
        </p:nvSpPr>
        <p:spPr>
          <a:xfrm>
            <a:off x="1525365" y="3009900"/>
            <a:ext cx="7061940" cy="6539034"/>
          </a:xfrm>
          <a:prstGeom prst="rect">
            <a:avLst/>
          </a:prstGeom>
          <a:noFill/>
          <a:ln>
            <a:noFill/>
          </a:ln>
        </p:spPr>
        <p:txBody>
          <a:bodyPr anchorCtr="0" anchor="t" bIns="0" lIns="0" spcFirstLastPara="1" rIns="0" wrap="square" tIns="0">
            <a:spAutoFit/>
          </a:bodyPr>
          <a:lstStyle/>
          <a:p>
            <a:pPr indent="0" lvl="0" marL="0" marR="0" rtl="0" algn="l">
              <a:lnSpc>
                <a:spcPct val="212500"/>
              </a:lnSpc>
              <a:spcBef>
                <a:spcPts val="0"/>
              </a:spcBef>
              <a:spcAft>
                <a:spcPts val="0"/>
              </a:spcAft>
              <a:buNone/>
            </a:pPr>
            <a:r>
              <a:rPr lang="el-GR" sz="2000">
                <a:solidFill>
                  <a:srgbClr val="000000"/>
                </a:solidFill>
                <a:latin typeface="Arial"/>
                <a:ea typeface="Arial"/>
                <a:cs typeface="Arial"/>
                <a:sym typeface="Arial"/>
              </a:rPr>
              <a:t>Εντάξει, τώρα έχετε μια σαφή ιδέα για το γιατί θέλετε να δικτυωθείτε, τι θέλετε να πετύχετε και με ποιους θα μπορούσατε ενδεχομένως να επικοινωνήσετε. </a:t>
            </a:r>
            <a:endParaRPr/>
          </a:p>
          <a:p>
            <a:pPr indent="0" lvl="0" marL="0" marR="0" rtl="0" algn="l">
              <a:lnSpc>
                <a:spcPct val="212500"/>
              </a:lnSpc>
              <a:spcBef>
                <a:spcPts val="0"/>
              </a:spcBef>
              <a:spcAft>
                <a:spcPts val="0"/>
              </a:spcAft>
              <a:buNone/>
            </a:pPr>
            <a:r>
              <a:rPr lang="el-GR" sz="2000">
                <a:solidFill>
                  <a:srgbClr val="000000"/>
                </a:solidFill>
                <a:latin typeface="Arial"/>
                <a:ea typeface="Arial"/>
                <a:cs typeface="Arial"/>
                <a:sym typeface="Arial"/>
              </a:rPr>
              <a:t>Πρώτα απ' όλα να θυμάστε ότι δεν υπάρχει ασφαλής μέθοδος για τη δικτύωση- ευκαιρίες για να δημιουργήσετε μια επαγγελματική σύνδεση μπορεί να προκύψουν σχεδόν σε κάθε πτυχή της καθημερινής σας εργασίας, γι' αυτό είναι σημαντικό να είστε πάντα προετοιμασμένοι. Θα πρέπει να έχετε κατά νου ότι η δικτύωση είναι κάτι που μπορεί να γίνει ανά πάσα στιγμή. Αν ενδιαφέρεστε να γνωρίσετε κάποιον, μην ντρέπεστε να στείλετε ένα αίτημα επαφής ή να ξεκινήσετε μια περιστασιακή συζήτηση για καφέ σε μια κοντινή καφετέρια. </a:t>
            </a:r>
            <a:endParaRPr sz="2000">
              <a:solidFill>
                <a:srgbClr val="000000"/>
              </a:solidFill>
              <a:latin typeface="Arial"/>
              <a:ea typeface="Arial"/>
              <a:cs typeface="Arial"/>
              <a:sym typeface="Arial"/>
            </a:endParaRPr>
          </a:p>
        </p:txBody>
      </p:sp>
      <p:sp>
        <p:nvSpPr>
          <p:cNvPr id="360" name="Google Shape;360;p23"/>
          <p:cNvSpPr txBox="1"/>
          <p:nvPr/>
        </p:nvSpPr>
        <p:spPr>
          <a:xfrm>
            <a:off x="9143999" y="3051119"/>
            <a:ext cx="6710243" cy="6065763"/>
          </a:xfrm>
          <a:prstGeom prst="rect">
            <a:avLst/>
          </a:prstGeom>
          <a:noFill/>
          <a:ln>
            <a:noFill/>
          </a:ln>
        </p:spPr>
        <p:txBody>
          <a:bodyPr anchorCtr="0" anchor="t" bIns="0" lIns="0" spcFirstLastPara="1" rIns="0" wrap="square" tIns="0">
            <a:spAutoFit/>
          </a:bodyPr>
          <a:lstStyle/>
          <a:p>
            <a:pPr indent="0" lvl="0" marL="0" marR="0" rtl="0" algn="just">
              <a:lnSpc>
                <a:spcPct val="212500"/>
              </a:lnSpc>
              <a:spcBef>
                <a:spcPts val="0"/>
              </a:spcBef>
              <a:spcAft>
                <a:spcPts val="0"/>
              </a:spcAft>
              <a:buNone/>
            </a:pPr>
            <a:r>
              <a:rPr lang="el-GR" sz="2000">
                <a:solidFill>
                  <a:srgbClr val="000000"/>
                </a:solidFill>
                <a:latin typeface="Arial"/>
                <a:ea typeface="Arial"/>
                <a:cs typeface="Arial"/>
                <a:sym typeface="Arial"/>
              </a:rPr>
              <a:t>Εν ολίγοις, μπορεί να συμβεί σε: </a:t>
            </a:r>
            <a:endParaRPr/>
          </a:p>
          <a:p>
            <a:pPr indent="-342900" lvl="0" marL="342900" marR="0" rtl="0" algn="just">
              <a:lnSpc>
                <a:spcPct val="212500"/>
              </a:lnSpc>
              <a:spcBef>
                <a:spcPts val="0"/>
              </a:spcBef>
              <a:spcAft>
                <a:spcPts val="0"/>
              </a:spcAft>
              <a:buClr>
                <a:srgbClr val="000000"/>
              </a:buClr>
              <a:buSzPts val="2000"/>
              <a:buFont typeface="Arial"/>
              <a:buChar char="•"/>
            </a:pPr>
            <a:r>
              <a:rPr lang="el-GR" sz="2000">
                <a:solidFill>
                  <a:srgbClr val="000000"/>
                </a:solidFill>
                <a:latin typeface="Arial"/>
                <a:ea typeface="Arial"/>
                <a:cs typeface="Arial"/>
                <a:sym typeface="Arial"/>
              </a:rPr>
              <a:t>Επίσημες εκδηλώσεις δικτύωσης που διοργανώνονται ειδικά με σκοπό τη σύνδεση ανθρώπων, </a:t>
            </a:r>
            <a:endParaRPr/>
          </a:p>
          <a:p>
            <a:pPr indent="-342900" lvl="0" marL="342900" marR="0" rtl="0" algn="just">
              <a:lnSpc>
                <a:spcPct val="212500"/>
              </a:lnSpc>
              <a:spcBef>
                <a:spcPts val="0"/>
              </a:spcBef>
              <a:spcAft>
                <a:spcPts val="0"/>
              </a:spcAft>
              <a:buClr>
                <a:srgbClr val="000000"/>
              </a:buClr>
              <a:buSzPts val="2000"/>
              <a:buFont typeface="Arial"/>
              <a:buChar char="•"/>
            </a:pPr>
            <a:r>
              <a:rPr lang="el-GR" sz="2000">
                <a:solidFill>
                  <a:srgbClr val="000000"/>
                </a:solidFill>
                <a:latin typeface="Arial"/>
                <a:ea typeface="Arial"/>
                <a:cs typeface="Arial"/>
                <a:sym typeface="Arial"/>
              </a:rPr>
              <a:t>Συνέδρια, σεμινάρια, εργαστήρια, εμπορικές εκθέσεις και εκπαίδευση,</a:t>
            </a:r>
            <a:endParaRPr/>
          </a:p>
          <a:p>
            <a:pPr indent="-342900" lvl="0" marL="342900" marR="0" rtl="0" algn="just">
              <a:lnSpc>
                <a:spcPct val="212500"/>
              </a:lnSpc>
              <a:spcBef>
                <a:spcPts val="0"/>
              </a:spcBef>
              <a:spcAft>
                <a:spcPts val="0"/>
              </a:spcAft>
              <a:buClr>
                <a:srgbClr val="000000"/>
              </a:buClr>
              <a:buSzPts val="2000"/>
              <a:buFont typeface="Arial"/>
              <a:buChar char="•"/>
            </a:pPr>
            <a:r>
              <a:rPr lang="el-GR" sz="2000">
                <a:solidFill>
                  <a:srgbClr val="000000"/>
                </a:solidFill>
                <a:latin typeface="Arial"/>
                <a:ea typeface="Arial"/>
                <a:cs typeface="Arial"/>
                <a:sym typeface="Arial"/>
              </a:rPr>
              <a:t>Κοινωνικές εκδηλώσεις που σχετίζονται με τις επιχειρήσεις (π.χ. επαγγελματικό γεύμα),</a:t>
            </a:r>
            <a:endParaRPr/>
          </a:p>
          <a:p>
            <a:pPr indent="-342900" lvl="0" marL="342900" marR="0" rtl="0" algn="just">
              <a:lnSpc>
                <a:spcPct val="212500"/>
              </a:lnSpc>
              <a:spcBef>
                <a:spcPts val="0"/>
              </a:spcBef>
              <a:spcAft>
                <a:spcPts val="0"/>
              </a:spcAft>
              <a:buClr>
                <a:srgbClr val="000000"/>
              </a:buClr>
              <a:buSzPts val="2000"/>
              <a:buFont typeface="Arial"/>
              <a:buChar char="•"/>
            </a:pPr>
            <a:r>
              <a:rPr lang="el-GR" sz="2000">
                <a:solidFill>
                  <a:srgbClr val="000000"/>
                </a:solidFill>
                <a:latin typeface="Arial"/>
                <a:ea typeface="Arial"/>
                <a:cs typeface="Arial"/>
                <a:sym typeface="Arial"/>
              </a:rPr>
              <a:t>Παραπομπές από άλλους επαγγελματίες ή ακόμη και από φίλους και οικογένειες, </a:t>
            </a:r>
            <a:endParaRPr/>
          </a:p>
          <a:p>
            <a:pPr indent="-342900" lvl="0" marL="342900" marR="0" rtl="0" algn="just">
              <a:lnSpc>
                <a:spcPct val="212500"/>
              </a:lnSpc>
              <a:spcBef>
                <a:spcPts val="0"/>
              </a:spcBef>
              <a:spcAft>
                <a:spcPts val="0"/>
              </a:spcAft>
              <a:buClr>
                <a:srgbClr val="000000"/>
              </a:buClr>
              <a:buSzPts val="2000"/>
              <a:buFont typeface="Arial"/>
              <a:buChar char="•"/>
            </a:pPr>
            <a:r>
              <a:rPr lang="el-GR" sz="2000">
                <a:solidFill>
                  <a:srgbClr val="000000"/>
                </a:solidFill>
                <a:latin typeface="Arial"/>
                <a:ea typeface="Arial"/>
                <a:cs typeface="Arial"/>
                <a:sym typeface="Arial"/>
              </a:rPr>
              <a:t>Κοινωνικά δίκτυα,</a:t>
            </a:r>
            <a:endParaRPr/>
          </a:p>
          <a:p>
            <a:pPr indent="-342900" lvl="0" marL="342900" marR="0" rtl="0" algn="just">
              <a:lnSpc>
                <a:spcPct val="212500"/>
              </a:lnSpc>
              <a:spcBef>
                <a:spcPts val="0"/>
              </a:spcBef>
              <a:spcAft>
                <a:spcPts val="0"/>
              </a:spcAft>
              <a:buClr>
                <a:srgbClr val="000000"/>
              </a:buClr>
              <a:buSzPts val="2000"/>
              <a:buFont typeface="Arial"/>
              <a:buChar char="•"/>
            </a:pPr>
            <a:r>
              <a:rPr lang="el-GR" sz="2000">
                <a:solidFill>
                  <a:srgbClr val="000000"/>
                </a:solidFill>
                <a:latin typeface="Arial"/>
                <a:ea typeface="Arial"/>
                <a:cs typeface="Arial"/>
                <a:sym typeface="Arial"/>
              </a:rPr>
              <a:t>Άτυπα περιβάλλοντα (π.χ. αθλητική δραστηριότητα). </a:t>
            </a:r>
            <a:endParaRPr sz="2000">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id="366" name="Google Shape;366;p24"/>
          <p:cNvSpPr/>
          <p:nvPr/>
        </p:nvSpPr>
        <p:spPr>
          <a:xfrm>
            <a:off x="-878056" y="-685022"/>
            <a:ext cx="4327228" cy="4114800"/>
          </a:xfrm>
          <a:custGeom>
            <a:rect b="b" l="l" r="r" t="t"/>
            <a:pathLst>
              <a:path extrusionOk="0" h="4114800" w="4327228">
                <a:moveTo>
                  <a:pt x="0" y="0"/>
                </a:moveTo>
                <a:lnTo>
                  <a:pt x="4327227" y="0"/>
                </a:lnTo>
                <a:lnTo>
                  <a:pt x="4327227"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7" name="Google Shape;367;p24"/>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8" name="Google Shape;368;p24"/>
          <p:cNvSpPr/>
          <p:nvPr/>
        </p:nvSpPr>
        <p:spPr>
          <a:xfrm>
            <a:off x="15157311" y="6905639"/>
            <a:ext cx="4905872" cy="4114800"/>
          </a:xfrm>
          <a:custGeom>
            <a:rect b="b" l="l" r="r" t="t"/>
            <a:pathLst>
              <a:path extrusionOk="0" h="4114800" w="4905872">
                <a:moveTo>
                  <a:pt x="0" y="0"/>
                </a:moveTo>
                <a:lnTo>
                  <a:pt x="4905872" y="0"/>
                </a:lnTo>
                <a:lnTo>
                  <a:pt x="4905872" y="4114800"/>
                </a:lnTo>
                <a:lnTo>
                  <a:pt x="0" y="41148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9" name="Google Shape;369;p24"/>
          <p:cNvSpPr txBox="1"/>
          <p:nvPr/>
        </p:nvSpPr>
        <p:spPr>
          <a:xfrm>
            <a:off x="4114800" y="266700"/>
            <a:ext cx="1196975" cy="8540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l-GR" sz="5000">
                <a:solidFill>
                  <a:srgbClr val="000000"/>
                </a:solidFill>
                <a:latin typeface="Playfair Display"/>
                <a:ea typeface="Playfair Display"/>
                <a:cs typeface="Playfair Display"/>
                <a:sym typeface="Playfair Display"/>
              </a:rPr>
              <a:t>3.2.3</a:t>
            </a:r>
            <a:endParaRPr/>
          </a:p>
        </p:txBody>
      </p:sp>
      <p:sp>
        <p:nvSpPr>
          <p:cNvPr id="370" name="Google Shape;370;p24"/>
          <p:cNvSpPr txBox="1"/>
          <p:nvPr/>
        </p:nvSpPr>
        <p:spPr>
          <a:xfrm>
            <a:off x="5638800" y="464579"/>
            <a:ext cx="8917206" cy="560153"/>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lang="el-GR" sz="3399">
                <a:solidFill>
                  <a:srgbClr val="000000"/>
                </a:solidFill>
                <a:latin typeface="Arial"/>
                <a:ea typeface="Arial"/>
                <a:cs typeface="Arial"/>
                <a:sym typeface="Arial"/>
              </a:rPr>
              <a:t>Δικτύωση στην «πραγματική ζωή»</a:t>
            </a:r>
            <a:endParaRPr sz="3399">
              <a:solidFill>
                <a:srgbClr val="000000"/>
              </a:solidFill>
              <a:latin typeface="Arial"/>
              <a:ea typeface="Arial"/>
              <a:cs typeface="Arial"/>
              <a:sym typeface="Arial"/>
            </a:endParaRPr>
          </a:p>
        </p:txBody>
      </p:sp>
      <p:sp>
        <p:nvSpPr>
          <p:cNvPr id="371" name="Google Shape;371;p24"/>
          <p:cNvSpPr txBox="1"/>
          <p:nvPr/>
        </p:nvSpPr>
        <p:spPr>
          <a:xfrm>
            <a:off x="2321205" y="2119733"/>
            <a:ext cx="6822794" cy="7641900"/>
          </a:xfrm>
          <a:prstGeom prst="rect">
            <a:avLst/>
          </a:prstGeom>
          <a:noFill/>
          <a:ln>
            <a:noFill/>
          </a:ln>
        </p:spPr>
        <p:txBody>
          <a:bodyPr anchorCtr="0" anchor="t" bIns="0" lIns="0" spcFirstLastPara="1" rIns="0" wrap="square" tIns="0">
            <a:spAutoFit/>
          </a:bodyPr>
          <a:lstStyle/>
          <a:p>
            <a:pPr indent="0" lvl="0" marL="0" marR="0" rtl="0" algn="just">
              <a:lnSpc>
                <a:spcPct val="212500"/>
              </a:lnSpc>
              <a:spcBef>
                <a:spcPts val="0"/>
              </a:spcBef>
              <a:spcAft>
                <a:spcPts val="0"/>
              </a:spcAft>
              <a:buNone/>
            </a:pPr>
            <a:r>
              <a:rPr lang="el-GR" sz="2000">
                <a:solidFill>
                  <a:srgbClr val="000000"/>
                </a:solidFill>
                <a:latin typeface="Arial"/>
                <a:ea typeface="Arial"/>
                <a:cs typeface="Arial"/>
                <a:sym typeface="Arial"/>
              </a:rPr>
              <a:t>Μπορείτε να δικτυωθείτε πρόσωπο με πρόσωπο ή διαδικτυακά, αλλά και οι δύο έχουν τα εξής κοινά:</a:t>
            </a:r>
            <a:endParaRPr/>
          </a:p>
          <a:p>
            <a:pPr indent="-342900" lvl="0" marL="342900" marR="0" rtl="0" algn="l">
              <a:lnSpc>
                <a:spcPct val="212500"/>
              </a:lnSpc>
              <a:spcBef>
                <a:spcPts val="0"/>
              </a:spcBef>
              <a:spcAft>
                <a:spcPts val="0"/>
              </a:spcAft>
              <a:buClr>
                <a:srgbClr val="000000"/>
              </a:buClr>
              <a:buSzPts val="2000"/>
              <a:buFont typeface="Arial"/>
              <a:buChar char="•"/>
            </a:pPr>
            <a:r>
              <a:rPr lang="el-GR" sz="2000">
                <a:solidFill>
                  <a:srgbClr val="000000"/>
                </a:solidFill>
                <a:latin typeface="Arial"/>
                <a:ea typeface="Arial"/>
                <a:cs typeface="Arial"/>
                <a:sym typeface="Arial"/>
              </a:rPr>
              <a:t>Βρείτε έναν τρόπο να σπάσετε τον πάγο. Μια αμήχανη κατάσταση μπορεί να ξεπεραστεί γρήγορα προσφέροντας ένα κομπλιμέντο, το οποίο συμβάλλει στη δημιουργία μιας θετικής πρώτης εντύπωσης. Ή ετοιμάζετε ένα σύντομο αστείο ή πνευματώδη σχόλια που χαλαρώνουν την ένταση και την αμηχανία.</a:t>
            </a:r>
            <a:endParaRPr/>
          </a:p>
          <a:p>
            <a:pPr indent="-342900" lvl="0" marL="342900" marR="0" rtl="0" algn="l">
              <a:lnSpc>
                <a:spcPct val="212500"/>
              </a:lnSpc>
              <a:spcBef>
                <a:spcPts val="0"/>
              </a:spcBef>
              <a:spcAft>
                <a:spcPts val="0"/>
              </a:spcAft>
              <a:buClr>
                <a:srgbClr val="000000"/>
              </a:buClr>
              <a:buSzPts val="2000"/>
              <a:buFont typeface="Arial"/>
              <a:buChar char="•"/>
            </a:pPr>
            <a:r>
              <a:rPr lang="el-GR" sz="2000">
                <a:solidFill>
                  <a:srgbClr val="000000"/>
                </a:solidFill>
                <a:latin typeface="Arial"/>
                <a:ea typeface="Arial"/>
                <a:cs typeface="Arial"/>
                <a:sym typeface="Arial"/>
              </a:rPr>
              <a:t>Να είστε θετικοί και ανοιχτόμυαλοι. Η συμμετοχή σε μια εκδήλωση δικτύωσης με θετική νοοτροπία και ανοιχτή στάση, βοηθά όχι μόνο να απολαύσετε τις εκδηλώσεις, αλλά δημιουργεί περισσότερο χώρο για ανταλλαγή ιδεών, επαφών, εμπειριών, βέλτιστων πρακτικών κ.λπ. και μάλιστα μπορεί να είναι διασκεδαστική. </a:t>
            </a:r>
            <a:endParaRPr sz="2000">
              <a:solidFill>
                <a:srgbClr val="000000"/>
              </a:solidFill>
              <a:latin typeface="Arial"/>
              <a:ea typeface="Arial"/>
              <a:cs typeface="Arial"/>
              <a:sym typeface="Arial"/>
            </a:endParaRPr>
          </a:p>
        </p:txBody>
      </p:sp>
      <p:sp>
        <p:nvSpPr>
          <p:cNvPr id="372" name="Google Shape;372;p24"/>
          <p:cNvSpPr txBox="1"/>
          <p:nvPr/>
        </p:nvSpPr>
        <p:spPr>
          <a:xfrm>
            <a:off x="9677400" y="2119733"/>
            <a:ext cx="6710243" cy="7089185"/>
          </a:xfrm>
          <a:prstGeom prst="rect">
            <a:avLst/>
          </a:prstGeom>
          <a:noFill/>
          <a:ln>
            <a:noFill/>
          </a:ln>
        </p:spPr>
        <p:txBody>
          <a:bodyPr anchorCtr="0" anchor="t" bIns="0" lIns="0" spcFirstLastPara="1" rIns="0" wrap="square" tIns="0">
            <a:spAutoFit/>
          </a:bodyPr>
          <a:lstStyle/>
          <a:p>
            <a:pPr indent="-215900" lvl="1" marL="431801" marR="0" rtl="0" algn="l">
              <a:lnSpc>
                <a:spcPct val="212500"/>
              </a:lnSpc>
              <a:spcBef>
                <a:spcPts val="0"/>
              </a:spcBef>
              <a:spcAft>
                <a:spcPts val="0"/>
              </a:spcAft>
              <a:buClr>
                <a:srgbClr val="000000"/>
              </a:buClr>
              <a:buSzPts val="2000"/>
              <a:buFont typeface="Arial"/>
              <a:buChar char="•"/>
            </a:pPr>
            <a:r>
              <a:rPr b="0" i="0" lang="el-GR" sz="2000" u="none" cap="none" strike="noStrike">
                <a:solidFill>
                  <a:srgbClr val="000000"/>
                </a:solidFill>
                <a:latin typeface="Arial"/>
                <a:ea typeface="Arial"/>
                <a:cs typeface="Arial"/>
                <a:sym typeface="Arial"/>
              </a:rPr>
              <a:t>Να είστε ξεκάθαροι: Σκεφτείτε πώς τα ενδιαφέροντα και οι στόχοι σας ευθυγραμμίζονται με αυτά των ανθρώπων που συναντάτε. Μη φοβάστε να ζητήσετε αυτό που θέλετε. Απλά βεβαιωθείτε ότι πριν παρευρεθείτε στην επόμενη κοινωνική σας συνάντηση έχετε μια σαφή ιδέα για το τι ψάχνετε, τι μπορείτε να προσφέρετε και όταν κάποιος ρωτήσει πώς μπορεί να βοηθήσει, φροντίστε να τον ενημερώσετε.</a:t>
            </a:r>
            <a:endParaRPr/>
          </a:p>
          <a:p>
            <a:pPr indent="-215900" lvl="1" marL="431801" marR="0" rtl="0" algn="l">
              <a:lnSpc>
                <a:spcPct val="212500"/>
              </a:lnSpc>
              <a:spcBef>
                <a:spcPts val="0"/>
              </a:spcBef>
              <a:spcAft>
                <a:spcPts val="0"/>
              </a:spcAft>
              <a:buClr>
                <a:srgbClr val="000000"/>
              </a:buClr>
              <a:buSzPts val="2000"/>
              <a:buFont typeface="Arial"/>
              <a:buChar char="•"/>
            </a:pPr>
            <a:r>
              <a:rPr b="0" i="0" lang="el-GR" sz="2000" u="none" cap="none" strike="noStrike">
                <a:solidFill>
                  <a:srgbClr val="000000"/>
                </a:solidFill>
                <a:latin typeface="Arial"/>
                <a:ea typeface="Arial"/>
                <a:cs typeface="Arial"/>
                <a:sym typeface="Arial"/>
              </a:rPr>
              <a:t>Μην είστε εγωιστές: η δικτύωση σημαίνει να δίνεις και να παίρνεις. Αν είστε πάντα εσείς αυτός που ζητάει βοήθεια και χάρες, αλλά δεν είστε εκεί όταν οι άλλοι χρειάζονται βοήθεια, η συνεργασία είναι απίθανο να διαρκέσει.</a:t>
            </a:r>
            <a:endParaRPr b="0" i="0" sz="2000" u="none" cap="none" strike="noStrik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grpSp>
        <p:nvGrpSpPr>
          <p:cNvPr id="377" name="Google Shape;377;p25"/>
          <p:cNvGrpSpPr/>
          <p:nvPr/>
        </p:nvGrpSpPr>
        <p:grpSpPr>
          <a:xfrm>
            <a:off x="2457015" y="1418214"/>
            <a:ext cx="5458534" cy="7361166"/>
            <a:chOff x="0" y="0"/>
            <a:chExt cx="7278045" cy="9814888"/>
          </a:xfrm>
        </p:grpSpPr>
        <p:sp>
          <p:nvSpPr>
            <p:cNvPr id="378" name="Google Shape;378;p25"/>
            <p:cNvSpPr/>
            <p:nvPr/>
          </p:nvSpPr>
          <p:spPr>
            <a:xfrm>
              <a:off x="0" y="0"/>
              <a:ext cx="6677274" cy="9189541"/>
            </a:xfrm>
            <a:custGeom>
              <a:rect b="b" l="l" r="r" t="t"/>
              <a:pathLst>
                <a:path extrusionOk="0" h="9189541" w="6677274">
                  <a:moveTo>
                    <a:pt x="0" y="0"/>
                  </a:moveTo>
                  <a:lnTo>
                    <a:pt x="6677274" y="0"/>
                  </a:lnTo>
                  <a:lnTo>
                    <a:pt x="6677274" y="9189541"/>
                  </a:lnTo>
                  <a:lnTo>
                    <a:pt x="0" y="9189541"/>
                  </a:lnTo>
                  <a:lnTo>
                    <a:pt x="0" y="0"/>
                  </a:lnTo>
                  <a:close/>
                </a:path>
              </a:pathLst>
            </a:custGeom>
            <a:blipFill rotWithShape="1">
              <a:blip r:embed="rId3">
                <a:alphaModFix/>
              </a:blip>
              <a:stretch>
                <a:fillRect b="-13803" l="0" r="-99660" t="-31268"/>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9" name="Google Shape;379;p25"/>
            <p:cNvSpPr/>
            <p:nvPr/>
          </p:nvSpPr>
          <p:spPr>
            <a:xfrm>
              <a:off x="689447" y="615736"/>
              <a:ext cx="6588598" cy="9199152"/>
            </a:xfrm>
            <a:custGeom>
              <a:rect b="b" l="l" r="r" t="t"/>
              <a:pathLst>
                <a:path extrusionOk="0" h="1068892" w="765560">
                  <a:moveTo>
                    <a:pt x="0" y="0"/>
                  </a:moveTo>
                  <a:lnTo>
                    <a:pt x="765560" y="0"/>
                  </a:lnTo>
                  <a:lnTo>
                    <a:pt x="765560" y="1068892"/>
                  </a:lnTo>
                  <a:lnTo>
                    <a:pt x="0" y="1068892"/>
                  </a:lnTo>
                  <a:close/>
                </a:path>
              </a:pathLst>
            </a:custGeom>
            <a:blipFill rotWithShape="1">
              <a:blip r:embed="rId4">
                <a:alphaModFix/>
              </a:blip>
              <a:stretch>
                <a:fillRect b="0" l="-19810" r="-19809"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80" name="Google Shape;380;p25"/>
          <p:cNvSpPr txBox="1"/>
          <p:nvPr/>
        </p:nvSpPr>
        <p:spPr>
          <a:xfrm>
            <a:off x="9220200" y="1562100"/>
            <a:ext cx="6846887" cy="1006686"/>
          </a:xfrm>
          <a:prstGeom prst="rect">
            <a:avLst/>
          </a:prstGeom>
          <a:noFill/>
          <a:ln>
            <a:noFill/>
          </a:ln>
        </p:spPr>
        <p:txBody>
          <a:bodyPr anchorCtr="0" anchor="t" bIns="0" lIns="0" spcFirstLastPara="1" rIns="0" wrap="square" tIns="0">
            <a:spAutoFit/>
          </a:bodyPr>
          <a:lstStyle/>
          <a:p>
            <a:pPr indent="0" lvl="0" marL="0" marR="0" rtl="0" algn="ctr">
              <a:lnSpc>
                <a:spcPct val="126874"/>
              </a:lnSpc>
              <a:spcBef>
                <a:spcPts val="0"/>
              </a:spcBef>
              <a:spcAft>
                <a:spcPts val="0"/>
              </a:spcAft>
              <a:buNone/>
            </a:pPr>
            <a:r>
              <a:rPr lang="el-GR" sz="3200">
                <a:solidFill>
                  <a:srgbClr val="06AC73"/>
                </a:solidFill>
                <a:latin typeface="Playfair Display"/>
                <a:ea typeface="Playfair Display"/>
                <a:cs typeface="Playfair Display"/>
                <a:sym typeface="Playfair Display"/>
              </a:rPr>
              <a:t>ΚΑΙ ΤΕΛΟΣ, ΑΛΛΑ ΟΧΙ ΛΙΓΟΤΕΡΟ ΣΗΜΑΝΤΙΚΟ, «ΑΠΛΑ ΚΑΝΤΕ ΤΟ».</a:t>
            </a:r>
            <a:endParaRPr sz="3200">
              <a:solidFill>
                <a:srgbClr val="06AC73"/>
              </a:solidFill>
              <a:latin typeface="Playfair Display"/>
              <a:ea typeface="Playfair Display"/>
              <a:cs typeface="Playfair Display"/>
              <a:sym typeface="Playfair Display"/>
            </a:endParaRPr>
          </a:p>
        </p:txBody>
      </p:sp>
      <p:sp>
        <p:nvSpPr>
          <p:cNvPr id="381" name="Google Shape;381;p25"/>
          <p:cNvSpPr txBox="1"/>
          <p:nvPr/>
        </p:nvSpPr>
        <p:spPr>
          <a:xfrm>
            <a:off x="8684839" y="3105880"/>
            <a:ext cx="8270240" cy="4898072"/>
          </a:xfrm>
          <a:prstGeom prst="rect">
            <a:avLst/>
          </a:prstGeom>
          <a:noFill/>
          <a:ln>
            <a:noFill/>
          </a:ln>
        </p:spPr>
        <p:txBody>
          <a:bodyPr anchorCtr="0" anchor="t" bIns="0" lIns="0" spcFirstLastPara="1" rIns="0" wrap="square" tIns="0">
            <a:spAutoFit/>
          </a:bodyPr>
          <a:lstStyle/>
          <a:p>
            <a:pPr indent="0" lvl="0" marL="0" marR="0" rtl="0" algn="just">
              <a:lnSpc>
                <a:spcPct val="170000"/>
              </a:lnSpc>
              <a:spcBef>
                <a:spcPts val="0"/>
              </a:spcBef>
              <a:spcAft>
                <a:spcPts val="0"/>
              </a:spcAft>
              <a:buNone/>
            </a:pPr>
            <a:r>
              <a:rPr lang="el-GR" sz="2500">
                <a:solidFill>
                  <a:srgbClr val="000000"/>
                </a:solidFill>
                <a:latin typeface="Arial"/>
                <a:ea typeface="Arial"/>
                <a:cs typeface="Arial"/>
                <a:sym typeface="Arial"/>
              </a:rPr>
              <a:t>Λάβετε όμως υπόψη σας το περιβάλλον και τα χαρακτηριστικά της προσωπικότητας των ενδιαφερομένων πριν ξεκινήσετε μια συζήτηση μαζί τους. Αυτό θα σας βοηθήσει να προσδιορίσετε αν ένας ανεπίσημος ή επίσημος τόνος είναι πιο κατάλληλος για την αλληλεπίδρασή σας. Σε περίπτωση αμφιβολίας, είναι προτιμότερο να είστε λίγο πιο επίσημοι και να χαλαρώσετε την αλληλεπίδραση καθώς κερδίζετε εμπιστοσύνη και από τις δύο πλευρές.</a:t>
            </a:r>
            <a:endParaRPr sz="2500">
              <a:solidFill>
                <a:srgbClr val="000000"/>
              </a:solidFill>
              <a:latin typeface="Arial"/>
              <a:ea typeface="Arial"/>
              <a:cs typeface="Arial"/>
              <a:sym typeface="Arial"/>
            </a:endParaRPr>
          </a:p>
        </p:txBody>
      </p:sp>
      <p:sp>
        <p:nvSpPr>
          <p:cNvPr id="382" name="Google Shape;382;p25"/>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81" l="-14265" r="-3278" t="-161048"/>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sp>
        <p:nvSpPr>
          <p:cNvPr id="387" name="Google Shape;387;p26"/>
          <p:cNvSpPr/>
          <p:nvPr/>
        </p:nvSpPr>
        <p:spPr>
          <a:xfrm>
            <a:off x="-878056" y="-685022"/>
            <a:ext cx="4327228" cy="4114800"/>
          </a:xfrm>
          <a:custGeom>
            <a:rect b="b" l="l" r="r" t="t"/>
            <a:pathLst>
              <a:path extrusionOk="0" h="4114800" w="4327228">
                <a:moveTo>
                  <a:pt x="0" y="0"/>
                </a:moveTo>
                <a:lnTo>
                  <a:pt x="4327227" y="0"/>
                </a:lnTo>
                <a:lnTo>
                  <a:pt x="4327227"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8" name="Google Shape;388;p26"/>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9" name="Google Shape;389;p26"/>
          <p:cNvSpPr/>
          <p:nvPr/>
        </p:nvSpPr>
        <p:spPr>
          <a:xfrm>
            <a:off x="15157311" y="6905639"/>
            <a:ext cx="4905872" cy="4114800"/>
          </a:xfrm>
          <a:custGeom>
            <a:rect b="b" l="l" r="r" t="t"/>
            <a:pathLst>
              <a:path extrusionOk="0" h="4114800" w="4905872">
                <a:moveTo>
                  <a:pt x="0" y="0"/>
                </a:moveTo>
                <a:lnTo>
                  <a:pt x="4905872" y="0"/>
                </a:lnTo>
                <a:lnTo>
                  <a:pt x="4905872" y="4114800"/>
                </a:lnTo>
                <a:lnTo>
                  <a:pt x="0" y="41148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0" name="Google Shape;390;p26"/>
          <p:cNvSpPr txBox="1"/>
          <p:nvPr/>
        </p:nvSpPr>
        <p:spPr>
          <a:xfrm>
            <a:off x="4191000" y="342900"/>
            <a:ext cx="1622868" cy="81817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l-GR" sz="5000">
                <a:solidFill>
                  <a:srgbClr val="000000"/>
                </a:solidFill>
                <a:latin typeface="Playfair Display"/>
                <a:ea typeface="Playfair Display"/>
                <a:cs typeface="Playfair Display"/>
                <a:sym typeface="Playfair Display"/>
              </a:rPr>
              <a:t>3.2.4</a:t>
            </a:r>
            <a:endParaRPr/>
          </a:p>
        </p:txBody>
      </p:sp>
      <p:sp>
        <p:nvSpPr>
          <p:cNvPr id="391" name="Google Shape;391;p26"/>
          <p:cNvSpPr txBox="1"/>
          <p:nvPr/>
        </p:nvSpPr>
        <p:spPr>
          <a:xfrm>
            <a:off x="5811468" y="564186"/>
            <a:ext cx="8917206" cy="560153"/>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lang="el-GR" sz="3399">
                <a:solidFill>
                  <a:srgbClr val="000000"/>
                </a:solidFill>
                <a:latin typeface="Arial"/>
                <a:ea typeface="Arial"/>
                <a:cs typeface="Arial"/>
                <a:sym typeface="Arial"/>
              </a:rPr>
              <a:t>Δικτύωση σε απευθείας σύνδεση</a:t>
            </a:r>
            <a:endParaRPr sz="3399">
              <a:solidFill>
                <a:srgbClr val="000000"/>
              </a:solidFill>
              <a:latin typeface="Arial"/>
              <a:ea typeface="Arial"/>
              <a:cs typeface="Arial"/>
              <a:sym typeface="Arial"/>
            </a:endParaRPr>
          </a:p>
        </p:txBody>
      </p:sp>
      <p:sp>
        <p:nvSpPr>
          <p:cNvPr id="392" name="Google Shape;392;p26"/>
          <p:cNvSpPr txBox="1"/>
          <p:nvPr/>
        </p:nvSpPr>
        <p:spPr>
          <a:xfrm>
            <a:off x="2667000" y="1842932"/>
            <a:ext cx="6804469" cy="7640618"/>
          </a:xfrm>
          <a:prstGeom prst="rect">
            <a:avLst/>
          </a:prstGeom>
          <a:noFill/>
          <a:ln>
            <a:noFill/>
          </a:ln>
        </p:spPr>
        <p:txBody>
          <a:bodyPr anchorCtr="0" anchor="t" bIns="0" lIns="0" spcFirstLastPara="1" rIns="0" wrap="square" tIns="0">
            <a:spAutoFit/>
          </a:bodyPr>
          <a:lstStyle/>
          <a:p>
            <a:pPr indent="0" lvl="0" marL="0" marR="0" rtl="0" algn="l">
              <a:lnSpc>
                <a:spcPct val="212500"/>
              </a:lnSpc>
              <a:spcBef>
                <a:spcPts val="0"/>
              </a:spcBef>
              <a:spcAft>
                <a:spcPts val="0"/>
              </a:spcAft>
              <a:buNone/>
            </a:pPr>
            <a:r>
              <a:rPr lang="el-GR" sz="2000">
                <a:solidFill>
                  <a:srgbClr val="000000"/>
                </a:solidFill>
                <a:latin typeface="Arial"/>
                <a:ea typeface="Arial"/>
                <a:cs typeface="Arial"/>
                <a:sym typeface="Arial"/>
              </a:rPr>
              <a:t>Παρόλο που τα βασικά στοιχεία της δικτύωσης που εξηγήθηκαν παραπάνω είναι τα ίδια, αν το κάνετε « εκτός δικτύου “ ή ” εντός δικτύου », όχι στο ελάχιστο, επειδή σας επιτρέπει να επεκτείνετε την εμβέλειά σας σε τεράστιο βαθμό και να συνδεθείτε με ανθρώπους που βρίσκονται χιλιόμετρα μακριά. Η διαδικτυακή δικτύωση μπορεί να είναι ιδιαίτερα πολύτιμη όταν αντιμετωπίζετε γεωγραφικούς, χρονικούς και οικονομικούς περιορισμούς που περιορίζουν τη δυνατότητά σας να δικτυωθείτε προσωπικά ή να παρευρεθείτε σε εκδηλώσεις. Με τις αλληλεπιδράσεις πολλές φορές ασύγχρονες και με λιγότερο «θόρυβο» από τη μη λεκτική επικοινωνία, όταν δικτυώνεστε για πρώτη φορά ως κοινωνικός επιχειρηματίας μπορεί να διαπιστώσετε ότι η διαδικτυακή δικτύωση είναι λιγότερο τρομακτική. </a:t>
            </a:r>
            <a:endParaRPr sz="2000">
              <a:solidFill>
                <a:srgbClr val="000000"/>
              </a:solidFill>
              <a:latin typeface="Arial"/>
              <a:ea typeface="Arial"/>
              <a:cs typeface="Arial"/>
              <a:sym typeface="Arial"/>
            </a:endParaRPr>
          </a:p>
        </p:txBody>
      </p:sp>
      <p:sp>
        <p:nvSpPr>
          <p:cNvPr id="393" name="Google Shape;393;p26"/>
          <p:cNvSpPr txBox="1"/>
          <p:nvPr/>
        </p:nvSpPr>
        <p:spPr>
          <a:xfrm>
            <a:off x="10134600" y="2019300"/>
            <a:ext cx="6804469" cy="5434886"/>
          </a:xfrm>
          <a:prstGeom prst="rect">
            <a:avLst/>
          </a:prstGeom>
          <a:noFill/>
          <a:ln>
            <a:noFill/>
          </a:ln>
        </p:spPr>
        <p:txBody>
          <a:bodyPr anchorCtr="0" anchor="t" bIns="0" lIns="0" spcFirstLastPara="1" rIns="0" wrap="square" tIns="0">
            <a:spAutoFit/>
          </a:bodyPr>
          <a:lstStyle/>
          <a:p>
            <a:pPr indent="0" lvl="0" marL="0" marR="0" rtl="0" algn="l">
              <a:lnSpc>
                <a:spcPct val="212500"/>
              </a:lnSpc>
              <a:spcBef>
                <a:spcPts val="0"/>
              </a:spcBef>
              <a:spcAft>
                <a:spcPts val="0"/>
              </a:spcAft>
              <a:buNone/>
            </a:pPr>
            <a:r>
              <a:rPr lang="el-GR" sz="2000">
                <a:solidFill>
                  <a:srgbClr val="000000"/>
                </a:solidFill>
                <a:latin typeface="Arial"/>
                <a:ea typeface="Arial"/>
                <a:cs typeface="Arial"/>
                <a:sym typeface="Arial"/>
              </a:rPr>
              <a:t>Διαδικτυακές εκδηλώσεις δικτύωσης διοργανώνονται από διάφορους φορείς για τη διευκόλυνση των συνδέσεων, αν και τα διαδικτυακά σεμινάρια μπορεί να είναι δυσκίνητα λόγω της περιορισμένης ορατότητας των συμμετεχόντων. Ως εκ τούτου, συνιστάται η χρήση εκδηλώσεων ειδικά σχεδιασμένων για σκοπούς δικτύωσης. Τα κοινωνικά δίκτυα, ιδίως τα επαγγελματικά, όπως το LinkedIn, διαδραματίζουν ζωτικό ρόλο στη δικτύωση. Το Facebook και άλλες πλατφόρμες προσφέρουν επίσης ομάδες για αλληλεπίδραση και δέσμευση.</a:t>
            </a:r>
            <a:endParaRPr sz="2000">
              <a:solidFill>
                <a:srgbClr val="000000"/>
              </a:solidFill>
              <a:latin typeface="Arial"/>
              <a:ea typeface="Arial"/>
              <a:cs typeface="Arial"/>
              <a:sym typeface="Arial"/>
            </a:endParaRPr>
          </a:p>
        </p:txBody>
      </p:sp>
      <p:sp>
        <p:nvSpPr>
          <p:cNvPr id="394" name="Google Shape;394;p26"/>
          <p:cNvSpPr/>
          <p:nvPr/>
        </p:nvSpPr>
        <p:spPr>
          <a:xfrm>
            <a:off x="11506200" y="9358873"/>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p27"/>
          <p:cNvSpPr/>
          <p:nvPr/>
        </p:nvSpPr>
        <p:spPr>
          <a:xfrm>
            <a:off x="-878056" y="-685022"/>
            <a:ext cx="4327228" cy="4114800"/>
          </a:xfrm>
          <a:custGeom>
            <a:rect b="b" l="l" r="r" t="t"/>
            <a:pathLst>
              <a:path extrusionOk="0" h="4114800" w="4327228">
                <a:moveTo>
                  <a:pt x="0" y="0"/>
                </a:moveTo>
                <a:lnTo>
                  <a:pt x="4327227" y="0"/>
                </a:lnTo>
                <a:lnTo>
                  <a:pt x="4327227"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0" name="Google Shape;400;p27"/>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1" name="Google Shape;401;p27"/>
          <p:cNvSpPr/>
          <p:nvPr/>
        </p:nvSpPr>
        <p:spPr>
          <a:xfrm>
            <a:off x="15157311" y="6905639"/>
            <a:ext cx="4905872" cy="4114800"/>
          </a:xfrm>
          <a:custGeom>
            <a:rect b="b" l="l" r="r" t="t"/>
            <a:pathLst>
              <a:path extrusionOk="0" h="4114800" w="4905872">
                <a:moveTo>
                  <a:pt x="0" y="0"/>
                </a:moveTo>
                <a:lnTo>
                  <a:pt x="4905872" y="0"/>
                </a:lnTo>
                <a:lnTo>
                  <a:pt x="4905872" y="4114800"/>
                </a:lnTo>
                <a:lnTo>
                  <a:pt x="0" y="41148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2" name="Google Shape;402;p27"/>
          <p:cNvSpPr txBox="1"/>
          <p:nvPr/>
        </p:nvSpPr>
        <p:spPr>
          <a:xfrm>
            <a:off x="3426504" y="554205"/>
            <a:ext cx="1775268" cy="81817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l-GR" sz="5000">
                <a:solidFill>
                  <a:srgbClr val="000000"/>
                </a:solidFill>
                <a:latin typeface="Playfair Display"/>
                <a:ea typeface="Playfair Display"/>
                <a:cs typeface="Playfair Display"/>
                <a:sym typeface="Playfair Display"/>
              </a:rPr>
              <a:t>3.2.4</a:t>
            </a:r>
            <a:endParaRPr/>
          </a:p>
        </p:txBody>
      </p:sp>
      <p:sp>
        <p:nvSpPr>
          <p:cNvPr id="403" name="Google Shape;403;p27"/>
          <p:cNvSpPr txBox="1"/>
          <p:nvPr/>
        </p:nvSpPr>
        <p:spPr>
          <a:xfrm>
            <a:off x="4876800" y="811455"/>
            <a:ext cx="14653068" cy="1176476"/>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lang="el-GR" sz="3399">
                <a:solidFill>
                  <a:srgbClr val="000000"/>
                </a:solidFill>
                <a:latin typeface="Arial"/>
                <a:ea typeface="Arial"/>
                <a:cs typeface="Arial"/>
                <a:sym typeface="Arial"/>
              </a:rPr>
              <a:t>Δικτύωση σε απευθείας σύνδεση. </a:t>
            </a:r>
            <a:endParaRPr sz="3399">
              <a:solidFill>
                <a:srgbClr val="000000"/>
              </a:solidFill>
              <a:latin typeface="Arial"/>
              <a:ea typeface="Arial"/>
              <a:cs typeface="Arial"/>
              <a:sym typeface="Arial"/>
            </a:endParaRPr>
          </a:p>
          <a:p>
            <a:pPr indent="0" lvl="0" marL="0" marR="0" rtl="0" algn="l">
              <a:lnSpc>
                <a:spcPct val="140011"/>
              </a:lnSpc>
              <a:spcBef>
                <a:spcPts val="0"/>
              </a:spcBef>
              <a:spcAft>
                <a:spcPts val="0"/>
              </a:spcAft>
              <a:buNone/>
            </a:pPr>
            <a:r>
              <a:rPr lang="el-GR" sz="3399">
                <a:solidFill>
                  <a:srgbClr val="000000"/>
                </a:solidFill>
                <a:latin typeface="Arial"/>
                <a:ea typeface="Arial"/>
                <a:cs typeface="Arial"/>
                <a:sym typeface="Arial"/>
              </a:rPr>
              <a:t>Γιατί να χρησιμοποιήσετε το Linkedin;</a:t>
            </a:r>
            <a:endParaRPr sz="3399">
              <a:solidFill>
                <a:srgbClr val="000000"/>
              </a:solidFill>
              <a:latin typeface="Arial"/>
              <a:ea typeface="Arial"/>
              <a:cs typeface="Arial"/>
              <a:sym typeface="Arial"/>
            </a:endParaRPr>
          </a:p>
        </p:txBody>
      </p:sp>
      <p:sp>
        <p:nvSpPr>
          <p:cNvPr id="404" name="Google Shape;404;p27"/>
          <p:cNvSpPr txBox="1"/>
          <p:nvPr/>
        </p:nvSpPr>
        <p:spPr>
          <a:xfrm>
            <a:off x="2453533" y="2476500"/>
            <a:ext cx="6423468" cy="7094956"/>
          </a:xfrm>
          <a:prstGeom prst="rect">
            <a:avLst/>
          </a:prstGeom>
          <a:noFill/>
          <a:ln>
            <a:noFill/>
          </a:ln>
        </p:spPr>
        <p:txBody>
          <a:bodyPr anchorCtr="0" anchor="t" bIns="0" lIns="0" spcFirstLastPara="1" rIns="0" wrap="square" tIns="0">
            <a:spAutoFit/>
          </a:bodyPr>
          <a:lstStyle/>
          <a:p>
            <a:pPr indent="-457200" lvl="0" marL="457200" marR="0" rtl="0" algn="just">
              <a:lnSpc>
                <a:spcPct val="193181"/>
              </a:lnSpc>
              <a:spcBef>
                <a:spcPts val="0"/>
              </a:spcBef>
              <a:spcAft>
                <a:spcPts val="0"/>
              </a:spcAft>
              <a:buClr>
                <a:srgbClr val="000000"/>
              </a:buClr>
              <a:buSzPts val="2200"/>
              <a:buFont typeface="Arial"/>
              <a:buAutoNum type="arabicPeriod"/>
            </a:pPr>
            <a:r>
              <a:rPr lang="el-GR" sz="2200">
                <a:solidFill>
                  <a:srgbClr val="000000"/>
                </a:solidFill>
                <a:latin typeface="Arial"/>
                <a:ea typeface="Arial"/>
                <a:cs typeface="Arial"/>
                <a:sym typeface="Arial"/>
              </a:rPr>
              <a:t>Μέσω των λογαριασμών σας στο LinkedIn, μπορείτε να αναδείξετε τις δεξιότητες, τις εμπειρίες και τα επιτεύγματά τους. Αυτό σας κάνει να ξεχωρίζετε στα άτομα που μπορεί να σας προσλάβουν ή να συνεργαστούν μαζί σας. Επισημάνετε τα ακαδημαϊκά επιτεύγματα και τις εξωσχολικές δραστηριότητες. Συμπεριλάβετε τυχόν βραβεία, διακρίσεις ή υποτροφίες που έχετε λάβει και συμπεριλάβετε επίσης τυχόν δραστηριότητες που κάνετε στην κοινότητά σας, π.χ. εθελοντική εργασία, προπόνηση αθλητικής ομάδας κ.λπ.</a:t>
            </a:r>
            <a:endParaRPr/>
          </a:p>
          <a:p>
            <a:pPr indent="-317500" lvl="0" marL="457200" marR="0" rtl="0" algn="just">
              <a:lnSpc>
                <a:spcPct val="193181"/>
              </a:lnSpc>
              <a:spcBef>
                <a:spcPts val="0"/>
              </a:spcBef>
              <a:spcAft>
                <a:spcPts val="0"/>
              </a:spcAft>
              <a:buClr>
                <a:schemeClr val="dk1"/>
              </a:buClr>
              <a:buSzPts val="2200"/>
              <a:buFont typeface="Calibri"/>
              <a:buNone/>
            </a:pPr>
            <a:r>
              <a:t/>
            </a:r>
            <a:endParaRPr sz="2200">
              <a:solidFill>
                <a:srgbClr val="000000"/>
              </a:solidFill>
              <a:latin typeface="Arial"/>
              <a:ea typeface="Arial"/>
              <a:cs typeface="Arial"/>
              <a:sym typeface="Arial"/>
            </a:endParaRPr>
          </a:p>
        </p:txBody>
      </p:sp>
      <p:sp>
        <p:nvSpPr>
          <p:cNvPr id="405" name="Google Shape;405;p27"/>
          <p:cNvSpPr txBox="1"/>
          <p:nvPr/>
        </p:nvSpPr>
        <p:spPr>
          <a:xfrm>
            <a:off x="9525000" y="2476500"/>
            <a:ext cx="6710243" cy="7646389"/>
          </a:xfrm>
          <a:prstGeom prst="rect">
            <a:avLst/>
          </a:prstGeom>
          <a:noFill/>
          <a:ln>
            <a:noFill/>
          </a:ln>
        </p:spPr>
        <p:txBody>
          <a:bodyPr anchorCtr="0" anchor="t" bIns="0" lIns="0" spcFirstLastPara="1" rIns="0" wrap="square" tIns="0">
            <a:spAutoFit/>
          </a:bodyPr>
          <a:lstStyle/>
          <a:p>
            <a:pPr indent="0" lvl="0" marL="0" marR="0" rtl="0" algn="just">
              <a:lnSpc>
                <a:spcPct val="193181"/>
              </a:lnSpc>
              <a:spcBef>
                <a:spcPts val="0"/>
              </a:spcBef>
              <a:spcAft>
                <a:spcPts val="0"/>
              </a:spcAft>
              <a:buNone/>
            </a:pPr>
            <a:r>
              <a:rPr lang="el-GR" sz="2200">
                <a:solidFill>
                  <a:srgbClr val="000000"/>
                </a:solidFill>
                <a:latin typeface="Arial"/>
                <a:ea typeface="Arial"/>
                <a:cs typeface="Arial"/>
                <a:sym typeface="Arial"/>
              </a:rPr>
              <a:t>2. Μπορείτε να μάθετε πολλά για πολλούς διαφορετικούς κλάδους παρακολουθώντας εταιρείες και ανθρώπους με επιρροή στο LinkedIn. Μπορείτε να συμμετέχετε σε ομάδες που επικεντρώνονται σε συγκεκριμένες επιχειρήσεις ή τομείς ενδιαφέροντος. Αυτό σας δίνει μια καλύτερη εικόνα του κλάδου και την ευκαιρία να μιλήσετε με ανθρώπους που μοιράζονται τα ενδιαφέροντά σας.</a:t>
            </a:r>
            <a:endParaRPr/>
          </a:p>
          <a:p>
            <a:pPr indent="0" lvl="0" marL="0" marR="0" rtl="0" algn="just">
              <a:lnSpc>
                <a:spcPct val="193181"/>
              </a:lnSpc>
              <a:spcBef>
                <a:spcPts val="0"/>
              </a:spcBef>
              <a:spcAft>
                <a:spcPts val="0"/>
              </a:spcAft>
              <a:buNone/>
            </a:pPr>
            <a:r>
              <a:rPr lang="el-GR" sz="2200">
                <a:solidFill>
                  <a:srgbClr val="000000"/>
                </a:solidFill>
                <a:latin typeface="Arial"/>
                <a:ea typeface="Arial"/>
                <a:cs typeface="Arial"/>
                <a:sym typeface="Arial"/>
              </a:rPr>
              <a:t>3. Το LinkedIn σας επιτρέπει να βρείτε ευκαιρίες για πρακτική άσκηση και εργασία απευθείας στον ιστότοπο. Πολλές εταιρείες δημοσιεύουν μόνο κενές θέσεις εργασίας στο LinkedIn ή το χρησιμοποιούν ως τον κύριο τρόπο εύρεσης νέων υπαλλήλων και συνεργατών.</a:t>
            </a:r>
            <a:endParaRPr sz="2200">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grpSp>
        <p:nvGrpSpPr>
          <p:cNvPr id="410" name="Google Shape;410;p28"/>
          <p:cNvGrpSpPr/>
          <p:nvPr/>
        </p:nvGrpSpPr>
        <p:grpSpPr>
          <a:xfrm>
            <a:off x="1295400" y="1418214"/>
            <a:ext cx="5458534" cy="7361166"/>
            <a:chOff x="0" y="0"/>
            <a:chExt cx="7278045" cy="9814888"/>
          </a:xfrm>
        </p:grpSpPr>
        <p:sp>
          <p:nvSpPr>
            <p:cNvPr id="411" name="Google Shape;411;p28"/>
            <p:cNvSpPr/>
            <p:nvPr/>
          </p:nvSpPr>
          <p:spPr>
            <a:xfrm>
              <a:off x="0" y="0"/>
              <a:ext cx="6677274" cy="9189541"/>
            </a:xfrm>
            <a:custGeom>
              <a:rect b="b" l="l" r="r" t="t"/>
              <a:pathLst>
                <a:path extrusionOk="0" h="9189541" w="6677274">
                  <a:moveTo>
                    <a:pt x="0" y="0"/>
                  </a:moveTo>
                  <a:lnTo>
                    <a:pt x="6677274" y="0"/>
                  </a:lnTo>
                  <a:lnTo>
                    <a:pt x="6677274" y="9189541"/>
                  </a:lnTo>
                  <a:lnTo>
                    <a:pt x="0" y="9189541"/>
                  </a:lnTo>
                  <a:lnTo>
                    <a:pt x="0" y="0"/>
                  </a:lnTo>
                  <a:close/>
                </a:path>
              </a:pathLst>
            </a:custGeom>
            <a:blipFill rotWithShape="1">
              <a:blip r:embed="rId3">
                <a:alphaModFix/>
              </a:blip>
              <a:stretch>
                <a:fillRect b="-13803" l="0" r="-99660" t="-31268"/>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2" name="Google Shape;412;p28"/>
            <p:cNvSpPr/>
            <p:nvPr/>
          </p:nvSpPr>
          <p:spPr>
            <a:xfrm>
              <a:off x="689447" y="615736"/>
              <a:ext cx="6588598" cy="9199152"/>
            </a:xfrm>
            <a:custGeom>
              <a:rect b="b" l="l" r="r" t="t"/>
              <a:pathLst>
                <a:path extrusionOk="0" h="1068892" w="765560">
                  <a:moveTo>
                    <a:pt x="0" y="0"/>
                  </a:moveTo>
                  <a:lnTo>
                    <a:pt x="765560" y="0"/>
                  </a:lnTo>
                  <a:lnTo>
                    <a:pt x="765560" y="1068892"/>
                  </a:lnTo>
                  <a:lnTo>
                    <a:pt x="0" y="1068892"/>
                  </a:lnTo>
                  <a:close/>
                </a:path>
              </a:pathLst>
            </a:custGeom>
            <a:blipFill rotWithShape="1">
              <a:blip r:embed="rId4">
                <a:alphaModFix/>
              </a:blip>
              <a:stretch>
                <a:fillRect b="0" l="-31315" r="-8304"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13" name="Google Shape;413;p28"/>
          <p:cNvSpPr txBox="1"/>
          <p:nvPr/>
        </p:nvSpPr>
        <p:spPr>
          <a:xfrm>
            <a:off x="8610600" y="647700"/>
            <a:ext cx="6572830" cy="52578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l-GR" sz="2900">
                <a:solidFill>
                  <a:srgbClr val="06AC73"/>
                </a:solidFill>
                <a:latin typeface="Playfair Display"/>
                <a:ea typeface="Playfair Display"/>
                <a:cs typeface="Playfair Display"/>
                <a:sym typeface="Playfair Display"/>
              </a:rPr>
              <a:t>ΔΙΚΤΥΩΣΗ ΣΕ ΑΠΕΥΘΕΙΑΣ ΣΥΝΔΕΣΗ. </a:t>
            </a:r>
            <a:endParaRPr/>
          </a:p>
        </p:txBody>
      </p:sp>
      <p:sp>
        <p:nvSpPr>
          <p:cNvPr id="414" name="Google Shape;414;p28"/>
          <p:cNvSpPr txBox="1"/>
          <p:nvPr/>
        </p:nvSpPr>
        <p:spPr>
          <a:xfrm>
            <a:off x="7239000" y="1173485"/>
            <a:ext cx="10363200" cy="8743484"/>
          </a:xfrm>
          <a:prstGeom prst="rect">
            <a:avLst/>
          </a:prstGeom>
          <a:noFill/>
          <a:ln>
            <a:noFill/>
          </a:ln>
        </p:spPr>
        <p:txBody>
          <a:bodyPr anchorCtr="0" anchor="t" bIns="0" lIns="0" spcFirstLastPara="1" rIns="0" wrap="square" tIns="0">
            <a:spAutoFit/>
          </a:bodyPr>
          <a:lstStyle/>
          <a:p>
            <a:pPr indent="0" lvl="0" marL="0" marR="0" rtl="0" algn="just">
              <a:lnSpc>
                <a:spcPct val="212500"/>
              </a:lnSpc>
              <a:spcBef>
                <a:spcPts val="0"/>
              </a:spcBef>
              <a:spcAft>
                <a:spcPts val="0"/>
              </a:spcAft>
              <a:buNone/>
            </a:pPr>
            <a:r>
              <a:rPr lang="el-GR" sz="2000">
                <a:solidFill>
                  <a:srgbClr val="000000"/>
                </a:solidFill>
                <a:latin typeface="Arial"/>
                <a:ea typeface="Arial"/>
                <a:cs typeface="Arial"/>
                <a:sym typeface="Arial"/>
              </a:rPr>
              <a:t>Σε κάθε περίπτωση, το κλειδί για τη δημιουργία επαγγελματικών σχέσεων στο ψηφιακό περιβάλλον είναι η δημιουργία μιας καλής διαδικτυακής παρουσίας, η διατήρηση της ορατότητας και η ενεργή αλληλεπίδραση με τους άλλους μέσω: σχολιασμού δημοσιεύσεων ή αναρτήσεων σε ιστολόγια, συμμετοχής σε συνεντεύξεις ή διαδικτυακά σεμινάρια, δημοσίευσης της προόδου του.</a:t>
            </a:r>
            <a:endParaRPr/>
          </a:p>
          <a:p>
            <a:pPr indent="0" lvl="0" marL="0" marR="0" rtl="0" algn="just">
              <a:lnSpc>
                <a:spcPct val="212500"/>
              </a:lnSpc>
              <a:spcBef>
                <a:spcPts val="0"/>
              </a:spcBef>
              <a:spcAft>
                <a:spcPts val="0"/>
              </a:spcAft>
              <a:buNone/>
            </a:pPr>
            <a:r>
              <a:rPr lang="el-GR" sz="2000">
                <a:solidFill>
                  <a:srgbClr val="000000"/>
                </a:solidFill>
                <a:latin typeface="Arial"/>
                <a:ea typeface="Arial"/>
                <a:cs typeface="Arial"/>
                <a:sym typeface="Arial"/>
              </a:rPr>
              <a:t>Θέλετε να μάθετε περισσότερα: </a:t>
            </a:r>
            <a:r>
              <a:rPr lang="el-GR" sz="2000" u="sng">
                <a:solidFill>
                  <a:srgbClr val="0404EE"/>
                </a:solidFill>
                <a:latin typeface="Arial"/>
                <a:ea typeface="Arial"/>
                <a:cs typeface="Arial"/>
                <a:sym typeface="Arial"/>
              </a:rPr>
              <a:t>Πώς να Δικτυωθείτε Αποτελεσματικά στο Διαδίκτυο: Οδηγός για Αρχάριους </a:t>
            </a:r>
            <a:r>
              <a:rPr lang="el-GR" sz="2000">
                <a:solidFill>
                  <a:srgbClr val="000000"/>
                </a:solidFill>
                <a:latin typeface="Arial"/>
                <a:ea typeface="Arial"/>
                <a:cs typeface="Arial"/>
                <a:sym typeface="Arial"/>
              </a:rPr>
              <a:t>(https://www.careeraddict.com/network-online)</a:t>
            </a:r>
            <a:endParaRPr/>
          </a:p>
          <a:p>
            <a:pPr indent="0" lvl="0" marL="0" marR="0" rtl="0" algn="just">
              <a:lnSpc>
                <a:spcPct val="212500"/>
              </a:lnSpc>
              <a:spcBef>
                <a:spcPts val="0"/>
              </a:spcBef>
              <a:spcAft>
                <a:spcPts val="0"/>
              </a:spcAft>
              <a:buNone/>
            </a:pPr>
            <a:r>
              <a:rPr lang="el-GR" sz="2000">
                <a:solidFill>
                  <a:srgbClr val="000000"/>
                </a:solidFill>
                <a:latin typeface="Arial"/>
                <a:ea typeface="Arial"/>
                <a:cs typeface="Arial"/>
                <a:sym typeface="Arial"/>
              </a:rPr>
              <a:t>Ένα άλλο σημαντικό ''κάνε" που πρέπει να λαμβάνετε υπόψη όταν δικτυώνεστε και επιδιώκετε επαγγελματικές σχέσεις στο διαδίκτυο, είναι να τηρείτε τους κανόνες διαδικτυακής συμπεριφοράς και επικοινωνίας (όπως ακριβώς θα κάνατε και στις προσωπικές σας συναλλαγές!).</a:t>
            </a:r>
            <a:endParaRPr/>
          </a:p>
          <a:p>
            <a:pPr indent="0" lvl="0" marL="0" marR="0" rtl="0" algn="just">
              <a:lnSpc>
                <a:spcPct val="212500"/>
              </a:lnSpc>
              <a:spcBef>
                <a:spcPts val="0"/>
              </a:spcBef>
              <a:spcAft>
                <a:spcPts val="0"/>
              </a:spcAft>
              <a:buNone/>
            </a:pPr>
            <a:r>
              <a:rPr lang="el-GR" sz="2000">
                <a:solidFill>
                  <a:srgbClr val="000000"/>
                </a:solidFill>
                <a:latin typeface="Arial"/>
                <a:ea typeface="Arial"/>
                <a:cs typeface="Arial"/>
                <a:sym typeface="Arial"/>
              </a:rPr>
              <a:t>Ρίξτε μια ματιά στο παρακάτω βίντεο για να καταλάβετε γιατί ακολουθείτε ορισμένους κανόνες συμπεριφοράς για να έχετε μια καλή διαδικτυακή φήμη και να επικοινωνείτε με τους άλλους (στη δραστηριότητά μας στη δικτύωση, φυσικά, αλλά και σε άλλες βασικές αλληλεπιδράσεις ως επαγγελματίες): </a:t>
            </a:r>
            <a:r>
              <a:rPr lang="el-GR" sz="2000" u="sng">
                <a:solidFill>
                  <a:srgbClr val="000000"/>
                </a:solidFill>
                <a:latin typeface="Arial"/>
                <a:ea typeface="Arial"/>
                <a:cs typeface="Arial"/>
                <a:sym typeface="Arial"/>
                <a:hlinkClick r:id="rId5">
                  <a:extLst>
                    <a:ext uri="{A12FA001-AC4F-418D-AE19-62706E023703}">
                      <ahyp:hlinkClr val="tx"/>
                    </a:ext>
                  </a:extLst>
                </a:hlinkClick>
              </a:rPr>
              <a:t>Τι είναι το Netiquette &amp; </a:t>
            </a:r>
            <a:r>
              <a:rPr lang="el-GR" sz="2000" u="sng">
                <a:solidFill>
                  <a:srgbClr val="0404EE"/>
                </a:solidFill>
                <a:latin typeface="Arial"/>
                <a:ea typeface="Arial"/>
                <a:cs typeface="Arial"/>
                <a:sym typeface="Arial"/>
              </a:rPr>
              <a:t>Γιατί είναι Σημαντικό; </a:t>
            </a:r>
            <a:r>
              <a:rPr lang="el-GR" sz="2000">
                <a:solidFill>
                  <a:srgbClr val="000000"/>
                </a:solidFill>
                <a:latin typeface="Arial"/>
                <a:ea typeface="Arial"/>
                <a:cs typeface="Arial"/>
                <a:sym typeface="Arial"/>
              </a:rPr>
              <a:t>(https://youtu.be/gvkbDc1LiVI?si=aN1GnGPLfUklh2Te)</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3"/>
          <p:cNvSpPr/>
          <p:nvPr/>
        </p:nvSpPr>
        <p:spPr>
          <a:xfrm>
            <a:off x="-1970090" y="7058556"/>
            <a:ext cx="4030989" cy="4114800"/>
          </a:xfrm>
          <a:custGeom>
            <a:rect b="b" l="l" r="r" t="t"/>
            <a:pathLst>
              <a:path extrusionOk="0" h="4114800" w="4030989">
                <a:moveTo>
                  <a:pt x="0" y="0"/>
                </a:moveTo>
                <a:lnTo>
                  <a:pt x="4030989" y="0"/>
                </a:lnTo>
                <a:lnTo>
                  <a:pt x="4030989"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7" name="Google Shape;117;p3"/>
          <p:cNvSpPr/>
          <p:nvPr/>
        </p:nvSpPr>
        <p:spPr>
          <a:xfrm>
            <a:off x="15023216" y="-13018"/>
            <a:ext cx="3508802" cy="4114800"/>
          </a:xfrm>
          <a:custGeom>
            <a:rect b="b" l="l" r="r" t="t"/>
            <a:pathLst>
              <a:path extrusionOk="0" h="4114800" w="3508802">
                <a:moveTo>
                  <a:pt x="0" y="0"/>
                </a:moveTo>
                <a:lnTo>
                  <a:pt x="3508802" y="0"/>
                </a:lnTo>
                <a:lnTo>
                  <a:pt x="3508802"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8" name="Google Shape;118;p3"/>
          <p:cNvSpPr txBox="1"/>
          <p:nvPr/>
        </p:nvSpPr>
        <p:spPr>
          <a:xfrm>
            <a:off x="6553200" y="1028700"/>
            <a:ext cx="7097505" cy="592085"/>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lang="el-GR" sz="3399">
                <a:solidFill>
                  <a:srgbClr val="000000"/>
                </a:solidFill>
                <a:latin typeface="Prata"/>
                <a:ea typeface="Prata"/>
                <a:cs typeface="Prata"/>
                <a:sym typeface="Prata"/>
              </a:rPr>
              <a:t>Βιώσιμοι νέοι επιχειρηματίες</a:t>
            </a:r>
            <a:endParaRPr/>
          </a:p>
        </p:txBody>
      </p:sp>
      <p:sp>
        <p:nvSpPr>
          <p:cNvPr id="119" name="Google Shape;119;p3"/>
          <p:cNvSpPr txBox="1"/>
          <p:nvPr/>
        </p:nvSpPr>
        <p:spPr>
          <a:xfrm>
            <a:off x="1028700" y="933450"/>
            <a:ext cx="8389217" cy="897682"/>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l-GR" sz="5000">
                <a:solidFill>
                  <a:srgbClr val="000000"/>
                </a:solidFill>
                <a:latin typeface="Prata"/>
                <a:ea typeface="Prata"/>
                <a:cs typeface="Prata"/>
                <a:sym typeface="Prata"/>
              </a:rPr>
              <a:t>ΕΝΟΤΗΤΕΣ SUSE </a:t>
            </a:r>
            <a:endParaRPr/>
          </a:p>
        </p:txBody>
      </p:sp>
      <p:sp>
        <p:nvSpPr>
          <p:cNvPr id="120" name="Google Shape;120;p3"/>
          <p:cNvSpPr txBox="1"/>
          <p:nvPr/>
        </p:nvSpPr>
        <p:spPr>
          <a:xfrm>
            <a:off x="3438828" y="2950996"/>
            <a:ext cx="7097505" cy="58039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lang="el-GR" sz="3399">
                <a:solidFill>
                  <a:srgbClr val="000000"/>
                </a:solidFill>
                <a:latin typeface="Playfair Display"/>
                <a:ea typeface="Playfair Display"/>
                <a:cs typeface="Playfair Display"/>
                <a:sym typeface="Playfair Display"/>
              </a:rPr>
              <a:t>Εισαγωγή στους ΣΒΑ</a:t>
            </a:r>
            <a:endParaRPr/>
          </a:p>
        </p:txBody>
      </p:sp>
      <p:sp>
        <p:nvSpPr>
          <p:cNvPr id="121" name="Google Shape;121;p3"/>
          <p:cNvSpPr txBox="1"/>
          <p:nvPr/>
        </p:nvSpPr>
        <p:spPr>
          <a:xfrm>
            <a:off x="876299" y="2409351"/>
            <a:ext cx="2033588" cy="1731243"/>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lang="el-GR" sz="9999">
                <a:solidFill>
                  <a:srgbClr val="06AC73"/>
                </a:solidFill>
                <a:latin typeface="Prata"/>
                <a:ea typeface="Prata"/>
                <a:cs typeface="Prata"/>
                <a:sym typeface="Prata"/>
              </a:rPr>
              <a:t>01</a:t>
            </a:r>
            <a:endParaRPr/>
          </a:p>
        </p:txBody>
      </p:sp>
      <p:sp>
        <p:nvSpPr>
          <p:cNvPr id="122" name="Google Shape;122;p3"/>
          <p:cNvSpPr txBox="1"/>
          <p:nvPr/>
        </p:nvSpPr>
        <p:spPr>
          <a:xfrm>
            <a:off x="1229694" y="3987227"/>
            <a:ext cx="1662410" cy="1698626"/>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lang="el-GR" sz="9999">
                <a:solidFill>
                  <a:srgbClr val="06AC73"/>
                </a:solidFill>
                <a:latin typeface="Prata"/>
                <a:ea typeface="Prata"/>
                <a:cs typeface="Prata"/>
                <a:sym typeface="Prata"/>
              </a:rPr>
              <a:t>02</a:t>
            </a:r>
            <a:endParaRPr/>
          </a:p>
        </p:txBody>
      </p:sp>
      <p:sp>
        <p:nvSpPr>
          <p:cNvPr id="123" name="Google Shape;123;p3"/>
          <p:cNvSpPr txBox="1"/>
          <p:nvPr/>
        </p:nvSpPr>
        <p:spPr>
          <a:xfrm>
            <a:off x="1225229" y="5504878"/>
            <a:ext cx="1837058" cy="1731243"/>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lang="el-GR" sz="9999">
                <a:solidFill>
                  <a:srgbClr val="06AC73"/>
                </a:solidFill>
                <a:latin typeface="Prata"/>
                <a:ea typeface="Prata"/>
                <a:cs typeface="Prata"/>
                <a:sym typeface="Prata"/>
              </a:rPr>
              <a:t>03</a:t>
            </a:r>
            <a:endParaRPr/>
          </a:p>
        </p:txBody>
      </p:sp>
      <p:sp>
        <p:nvSpPr>
          <p:cNvPr id="124" name="Google Shape;124;p3"/>
          <p:cNvSpPr txBox="1"/>
          <p:nvPr/>
        </p:nvSpPr>
        <p:spPr>
          <a:xfrm>
            <a:off x="1247478" y="7022528"/>
            <a:ext cx="1662409" cy="1731243"/>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lang="el-GR" sz="9999">
                <a:solidFill>
                  <a:srgbClr val="06AC73"/>
                </a:solidFill>
                <a:latin typeface="Prata"/>
                <a:ea typeface="Prata"/>
                <a:cs typeface="Prata"/>
                <a:sym typeface="Prata"/>
              </a:rPr>
              <a:t>04</a:t>
            </a:r>
            <a:endParaRPr/>
          </a:p>
        </p:txBody>
      </p:sp>
      <p:sp>
        <p:nvSpPr>
          <p:cNvPr id="125" name="Google Shape;125;p3"/>
          <p:cNvSpPr txBox="1"/>
          <p:nvPr/>
        </p:nvSpPr>
        <p:spPr>
          <a:xfrm>
            <a:off x="3438828" y="4563110"/>
            <a:ext cx="11584388" cy="560666"/>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lang="el-GR" sz="3399">
                <a:solidFill>
                  <a:srgbClr val="000000"/>
                </a:solidFill>
                <a:latin typeface="Playfair Display"/>
                <a:ea typeface="Playfair Display"/>
                <a:cs typeface="Playfair Display"/>
                <a:sym typeface="Playfair Display"/>
              </a:rPr>
              <a:t>Μοντέλο Κοινωνικών Επιχειρήσεων Canvas και Τιμολόγηση</a:t>
            </a:r>
            <a:endParaRPr/>
          </a:p>
        </p:txBody>
      </p:sp>
      <p:sp>
        <p:nvSpPr>
          <p:cNvPr id="126" name="Google Shape;126;p3"/>
          <p:cNvSpPr txBox="1"/>
          <p:nvPr/>
        </p:nvSpPr>
        <p:spPr>
          <a:xfrm>
            <a:off x="3438828" y="6121146"/>
            <a:ext cx="7097505" cy="58039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1" lang="el-GR" sz="3399">
                <a:solidFill>
                  <a:srgbClr val="000000"/>
                </a:solidFill>
                <a:latin typeface="Playfair Display"/>
                <a:ea typeface="Playfair Display"/>
                <a:cs typeface="Playfair Display"/>
                <a:sym typeface="Playfair Display"/>
              </a:rPr>
              <a:t>Δικτύωση και Επικοινωνία</a:t>
            </a:r>
            <a:endParaRPr/>
          </a:p>
        </p:txBody>
      </p:sp>
      <p:sp>
        <p:nvSpPr>
          <p:cNvPr id="127" name="Google Shape;127;p3"/>
          <p:cNvSpPr txBox="1"/>
          <p:nvPr/>
        </p:nvSpPr>
        <p:spPr>
          <a:xfrm>
            <a:off x="3438828" y="7638796"/>
            <a:ext cx="10734372" cy="563103"/>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lang="el-GR" sz="3399">
                <a:solidFill>
                  <a:srgbClr val="000000"/>
                </a:solidFill>
                <a:latin typeface="Playfair Display"/>
                <a:ea typeface="Playfair Display"/>
                <a:cs typeface="Playfair Display"/>
                <a:sym typeface="Playfair Display"/>
              </a:rPr>
              <a:t>Ψηφιακό Μάρκετινγκ και Κοινωνικά Μέσα</a:t>
            </a:r>
            <a:endParaRPr/>
          </a:p>
        </p:txBody>
      </p:sp>
      <p:sp>
        <p:nvSpPr>
          <p:cNvPr id="128" name="Google Shape;128;p3"/>
          <p:cNvSpPr/>
          <p:nvPr/>
        </p:nvSpPr>
        <p:spPr>
          <a:xfrm>
            <a:off x="6858000" y="90297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81" l="-14265" r="-3278" t="-161048"/>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sp>
        <p:nvSpPr>
          <p:cNvPr id="419" name="Google Shape;419;p29"/>
          <p:cNvSpPr/>
          <p:nvPr/>
        </p:nvSpPr>
        <p:spPr>
          <a:xfrm>
            <a:off x="14813654" y="-2248385"/>
            <a:ext cx="4891293" cy="4114800"/>
          </a:xfrm>
          <a:custGeom>
            <a:rect b="b" l="l" r="r" t="t"/>
            <a:pathLst>
              <a:path extrusionOk="0" h="4114800" w="4891293">
                <a:moveTo>
                  <a:pt x="0" y="0"/>
                </a:moveTo>
                <a:lnTo>
                  <a:pt x="4891292" y="0"/>
                </a:lnTo>
                <a:lnTo>
                  <a:pt x="4891292"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0" name="Google Shape;420;p29"/>
          <p:cNvSpPr/>
          <p:nvPr/>
        </p:nvSpPr>
        <p:spPr>
          <a:xfrm>
            <a:off x="14165705" y="0"/>
            <a:ext cx="4122295" cy="4114800"/>
          </a:xfrm>
          <a:custGeom>
            <a:rect b="b" l="l" r="r" t="t"/>
            <a:pathLst>
              <a:path extrusionOk="0" h="4114800" w="4122295">
                <a:moveTo>
                  <a:pt x="0" y="0"/>
                </a:moveTo>
                <a:lnTo>
                  <a:pt x="4122295" y="0"/>
                </a:lnTo>
                <a:lnTo>
                  <a:pt x="4122295"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1" name="Google Shape;421;p29"/>
          <p:cNvSpPr/>
          <p:nvPr/>
        </p:nvSpPr>
        <p:spPr>
          <a:xfrm>
            <a:off x="-782624" y="8012985"/>
            <a:ext cx="3924490" cy="4114800"/>
          </a:xfrm>
          <a:custGeom>
            <a:rect b="b" l="l" r="r" t="t"/>
            <a:pathLst>
              <a:path extrusionOk="0" h="4114800" w="3924490">
                <a:moveTo>
                  <a:pt x="0" y="0"/>
                </a:moveTo>
                <a:lnTo>
                  <a:pt x="3924491" y="0"/>
                </a:lnTo>
                <a:lnTo>
                  <a:pt x="3924491" y="4114800"/>
                </a:lnTo>
                <a:lnTo>
                  <a:pt x="0" y="41148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2" name="Google Shape;422;p29"/>
          <p:cNvSpPr/>
          <p:nvPr/>
        </p:nvSpPr>
        <p:spPr>
          <a:xfrm>
            <a:off x="-1715764" y="7354997"/>
            <a:ext cx="3681031" cy="4114800"/>
          </a:xfrm>
          <a:custGeom>
            <a:rect b="b" l="l" r="r" t="t"/>
            <a:pathLst>
              <a:path extrusionOk="0" h="4114800" w="3681031">
                <a:moveTo>
                  <a:pt x="0" y="0"/>
                </a:moveTo>
                <a:lnTo>
                  <a:pt x="3681032" y="0"/>
                </a:lnTo>
                <a:lnTo>
                  <a:pt x="3681032" y="4114800"/>
                </a:lnTo>
                <a:lnTo>
                  <a:pt x="0" y="4114800"/>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3" name="Google Shape;423;p29"/>
          <p:cNvSpPr/>
          <p:nvPr/>
        </p:nvSpPr>
        <p:spPr>
          <a:xfrm>
            <a:off x="15343404" y="7682355"/>
            <a:ext cx="4361543" cy="4114800"/>
          </a:xfrm>
          <a:custGeom>
            <a:rect b="b" l="l" r="r" t="t"/>
            <a:pathLst>
              <a:path extrusionOk="0" h="4114800" w="4361543">
                <a:moveTo>
                  <a:pt x="0" y="0"/>
                </a:moveTo>
                <a:lnTo>
                  <a:pt x="4361542" y="0"/>
                </a:lnTo>
                <a:lnTo>
                  <a:pt x="4361542" y="4114800"/>
                </a:lnTo>
                <a:lnTo>
                  <a:pt x="0" y="4114800"/>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4" name="Google Shape;424;p29"/>
          <p:cNvSpPr/>
          <p:nvPr/>
        </p:nvSpPr>
        <p:spPr>
          <a:xfrm>
            <a:off x="2330512" y="2197460"/>
            <a:ext cx="4008506" cy="5516671"/>
          </a:xfrm>
          <a:custGeom>
            <a:rect b="b" l="l" r="r" t="t"/>
            <a:pathLst>
              <a:path extrusionOk="0" h="5516671" w="4008506">
                <a:moveTo>
                  <a:pt x="0" y="0"/>
                </a:moveTo>
                <a:lnTo>
                  <a:pt x="4008506" y="0"/>
                </a:lnTo>
                <a:lnTo>
                  <a:pt x="4008506" y="5516671"/>
                </a:lnTo>
                <a:lnTo>
                  <a:pt x="0" y="5516671"/>
                </a:lnTo>
                <a:lnTo>
                  <a:pt x="0" y="0"/>
                </a:lnTo>
                <a:close/>
              </a:path>
            </a:pathLst>
          </a:custGeom>
          <a:blipFill rotWithShape="1">
            <a:blip r:embed="rId8">
              <a:alphaModFix/>
            </a:blip>
            <a:stretch>
              <a:fillRect b="-13803" l="0" r="-99660" t="-31268"/>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5" name="Google Shape;425;p29"/>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9">
              <a:alphaModFix/>
            </a:blip>
            <a:stretch>
              <a:fillRect b="-160181" l="-14265" r="-3278" t="-161048"/>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6" name="Google Shape;426;p29"/>
          <p:cNvSpPr/>
          <p:nvPr/>
        </p:nvSpPr>
        <p:spPr>
          <a:xfrm>
            <a:off x="2330512" y="5052823"/>
            <a:ext cx="4008506" cy="2600518"/>
          </a:xfrm>
          <a:custGeom>
            <a:rect b="b" l="l" r="r" t="t"/>
            <a:pathLst>
              <a:path extrusionOk="0" h="2600518" w="4008506">
                <a:moveTo>
                  <a:pt x="0" y="0"/>
                </a:moveTo>
                <a:lnTo>
                  <a:pt x="4008506" y="0"/>
                </a:lnTo>
                <a:lnTo>
                  <a:pt x="4008506" y="2600518"/>
                </a:lnTo>
                <a:lnTo>
                  <a:pt x="0" y="2600518"/>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7" name="Google Shape;427;p29"/>
          <p:cNvSpPr txBox="1"/>
          <p:nvPr/>
        </p:nvSpPr>
        <p:spPr>
          <a:xfrm>
            <a:off x="6859632" y="2930524"/>
            <a:ext cx="2449928" cy="2250616"/>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lang="el-GR" sz="12999">
                <a:solidFill>
                  <a:srgbClr val="06AC73"/>
                </a:solidFill>
                <a:latin typeface="Prata"/>
                <a:ea typeface="Prata"/>
                <a:cs typeface="Prata"/>
                <a:sym typeface="Prata"/>
              </a:rPr>
              <a:t>03</a:t>
            </a:r>
            <a:endParaRPr/>
          </a:p>
        </p:txBody>
      </p:sp>
      <p:sp>
        <p:nvSpPr>
          <p:cNvPr id="428" name="Google Shape;428;p29"/>
          <p:cNvSpPr txBox="1"/>
          <p:nvPr/>
        </p:nvSpPr>
        <p:spPr>
          <a:xfrm>
            <a:off x="9448800" y="2958757"/>
            <a:ext cx="7517251" cy="1938992"/>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lang="el-GR" sz="5499">
                <a:solidFill>
                  <a:srgbClr val="000000"/>
                </a:solidFill>
                <a:latin typeface="Prata"/>
                <a:ea typeface="Prata"/>
                <a:cs typeface="Prata"/>
                <a:sym typeface="Prata"/>
              </a:rPr>
              <a:t>Φτάσατε στο τέλος της ενότητας 3!</a:t>
            </a:r>
            <a:endParaRPr sz="5499">
              <a:solidFill>
                <a:srgbClr val="000000"/>
              </a:solidFill>
              <a:latin typeface="Prata"/>
              <a:ea typeface="Prata"/>
              <a:cs typeface="Prata"/>
              <a:sym typeface="Prata"/>
            </a:endParaRPr>
          </a:p>
        </p:txBody>
      </p:sp>
      <p:sp>
        <p:nvSpPr>
          <p:cNvPr id="429" name="Google Shape;429;p29"/>
          <p:cNvSpPr txBox="1"/>
          <p:nvPr/>
        </p:nvSpPr>
        <p:spPr>
          <a:xfrm>
            <a:off x="9459000" y="5139831"/>
            <a:ext cx="6008184" cy="269304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lang="el-GR" sz="2499">
                <a:solidFill>
                  <a:srgbClr val="000000"/>
                </a:solidFill>
                <a:latin typeface="Prata"/>
                <a:ea typeface="Prata"/>
                <a:cs typeface="Prata"/>
                <a:sym typeface="Prata"/>
              </a:rPr>
              <a:t>Τώρα ήρθε η ώρα για κάποιες εργασίες και ασκήσεις για να εξασκήσετε αυτά που μάθατε.</a:t>
            </a:r>
            <a:endParaRPr/>
          </a:p>
          <a:p>
            <a:pPr indent="-342900" lvl="0" marL="342900" marR="0" rtl="0" algn="l">
              <a:lnSpc>
                <a:spcPct val="140016"/>
              </a:lnSpc>
              <a:spcBef>
                <a:spcPts val="0"/>
              </a:spcBef>
              <a:spcAft>
                <a:spcPts val="0"/>
              </a:spcAft>
              <a:buClr>
                <a:srgbClr val="000000"/>
              </a:buClr>
              <a:buSzPts val="2499"/>
              <a:buFont typeface="Arial"/>
              <a:buChar char="•"/>
            </a:pPr>
            <a:r>
              <a:rPr lang="el-GR" sz="2499">
                <a:solidFill>
                  <a:srgbClr val="000000"/>
                </a:solidFill>
                <a:latin typeface="Prata"/>
                <a:ea typeface="Prata"/>
                <a:cs typeface="Prata"/>
                <a:sym typeface="Prata"/>
              </a:rPr>
              <a:t> </a:t>
            </a:r>
            <a:r>
              <a:rPr lang="el-GR" sz="2200">
                <a:solidFill>
                  <a:srgbClr val="000000"/>
                </a:solidFill>
                <a:latin typeface="Prata"/>
                <a:ea typeface="Prata"/>
                <a:cs typeface="Prata"/>
                <a:sym typeface="Prata"/>
              </a:rPr>
              <a:t>Οι εργασίες αφορούν την εφαρμογή των γνώσεων στην επιχειρηματική σας ιδέα.</a:t>
            </a:r>
            <a:endParaRPr/>
          </a:p>
          <a:p>
            <a:pPr indent="-342900" lvl="0" marL="342900" marR="0" rtl="0" algn="l">
              <a:lnSpc>
                <a:spcPct val="159045"/>
              </a:lnSpc>
              <a:spcBef>
                <a:spcPts val="0"/>
              </a:spcBef>
              <a:spcAft>
                <a:spcPts val="0"/>
              </a:spcAft>
              <a:buClr>
                <a:srgbClr val="000000"/>
              </a:buClr>
              <a:buSzPts val="2200"/>
              <a:buFont typeface="Arial"/>
              <a:buChar char="•"/>
            </a:pPr>
            <a:r>
              <a:rPr lang="el-GR" sz="2200">
                <a:solidFill>
                  <a:srgbClr val="000000"/>
                </a:solidFill>
                <a:latin typeface="Prata"/>
                <a:ea typeface="Prata"/>
                <a:cs typeface="Prata"/>
                <a:sym typeface="Prata"/>
              </a:rPr>
              <a:t>Οι ασκήσεις αποσκοπούν στην εξάσκηση μιας συγκεκριμένης δεξιότητας.</a:t>
            </a:r>
            <a:endParaRPr sz="2200">
              <a:solidFill>
                <a:srgbClr val="000000"/>
              </a:solidFill>
              <a:latin typeface="Prata"/>
              <a:ea typeface="Prata"/>
              <a:cs typeface="Prata"/>
              <a:sym typeface="Prata"/>
            </a:endParaRPr>
          </a:p>
        </p:txBody>
      </p:sp>
      <p:sp>
        <p:nvSpPr>
          <p:cNvPr id="430" name="Google Shape;430;p29"/>
          <p:cNvSpPr/>
          <p:nvPr/>
        </p:nvSpPr>
        <p:spPr>
          <a:xfrm rot="10800000">
            <a:off x="2330512" y="2197460"/>
            <a:ext cx="4008506" cy="2600518"/>
          </a:xfrm>
          <a:custGeom>
            <a:rect b="b" l="l" r="r" t="t"/>
            <a:pathLst>
              <a:path extrusionOk="0" h="2600518" w="4008506">
                <a:moveTo>
                  <a:pt x="0" y="0"/>
                </a:moveTo>
                <a:lnTo>
                  <a:pt x="4008506" y="0"/>
                </a:lnTo>
                <a:lnTo>
                  <a:pt x="4008506" y="2600518"/>
                </a:lnTo>
                <a:lnTo>
                  <a:pt x="0" y="2600518"/>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sp>
        <p:nvSpPr>
          <p:cNvPr id="435" name="Google Shape;435;p30"/>
          <p:cNvSpPr/>
          <p:nvPr/>
        </p:nvSpPr>
        <p:spPr>
          <a:xfrm rot="-1526634">
            <a:off x="15608712" y="7200900"/>
            <a:ext cx="3793097" cy="4114800"/>
          </a:xfrm>
          <a:custGeom>
            <a:rect b="b" l="l" r="r" t="t"/>
            <a:pathLst>
              <a:path extrusionOk="0" h="4114800" w="3793097">
                <a:moveTo>
                  <a:pt x="0" y="0"/>
                </a:moveTo>
                <a:lnTo>
                  <a:pt x="3793097" y="0"/>
                </a:lnTo>
                <a:lnTo>
                  <a:pt x="3793097"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6" name="Google Shape;436;p30"/>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7" name="Google Shape;437;p30"/>
          <p:cNvSpPr/>
          <p:nvPr/>
        </p:nvSpPr>
        <p:spPr>
          <a:xfrm>
            <a:off x="-2520200" y="7200900"/>
            <a:ext cx="5040401" cy="4114800"/>
          </a:xfrm>
          <a:custGeom>
            <a:rect b="b" l="l" r="r" t="t"/>
            <a:pathLst>
              <a:path extrusionOk="0" h="4114800" w="5040401">
                <a:moveTo>
                  <a:pt x="0" y="0"/>
                </a:moveTo>
                <a:lnTo>
                  <a:pt x="5040400" y="0"/>
                </a:lnTo>
                <a:lnTo>
                  <a:pt x="5040400" y="4114800"/>
                </a:lnTo>
                <a:lnTo>
                  <a:pt x="0" y="41148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8" name="Google Shape;438;p30"/>
          <p:cNvSpPr txBox="1"/>
          <p:nvPr/>
        </p:nvSpPr>
        <p:spPr>
          <a:xfrm>
            <a:off x="1295400" y="237946"/>
            <a:ext cx="13297672" cy="987450"/>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lang="el-GR" sz="5499">
                <a:solidFill>
                  <a:srgbClr val="000000"/>
                </a:solidFill>
                <a:latin typeface="Playfair Display"/>
                <a:ea typeface="Playfair Display"/>
                <a:cs typeface="Playfair Display"/>
                <a:sym typeface="Playfair Display"/>
              </a:rPr>
              <a:t>Ανάθεση : ΑΦΗΓΗΣΗ</a:t>
            </a:r>
            <a:endParaRPr sz="5499">
              <a:solidFill>
                <a:srgbClr val="000000"/>
              </a:solidFill>
              <a:latin typeface="Playfair Display"/>
              <a:ea typeface="Playfair Display"/>
              <a:cs typeface="Playfair Display"/>
              <a:sym typeface="Playfair Display"/>
            </a:endParaRPr>
          </a:p>
        </p:txBody>
      </p:sp>
      <p:sp>
        <p:nvSpPr>
          <p:cNvPr id="439" name="Google Shape;439;p30"/>
          <p:cNvSpPr txBox="1"/>
          <p:nvPr/>
        </p:nvSpPr>
        <p:spPr>
          <a:xfrm rot="-5400000">
            <a:off x="-2606744" y="4304846"/>
            <a:ext cx="7097505" cy="545214"/>
          </a:xfrm>
          <a:prstGeom prst="rect">
            <a:avLst/>
          </a:prstGeom>
          <a:noFill/>
          <a:ln>
            <a:noFill/>
          </a:ln>
        </p:spPr>
        <p:txBody>
          <a:bodyPr anchorCtr="0" anchor="t" bIns="0" lIns="0" spcFirstLastPara="1" rIns="0" wrap="square" tIns="0">
            <a:spAutoFit/>
          </a:bodyPr>
          <a:lstStyle/>
          <a:p>
            <a:pPr indent="0" lvl="0" marL="0" marR="0" rtl="0" algn="ctr">
              <a:lnSpc>
                <a:spcPct val="169964"/>
              </a:lnSpc>
              <a:spcBef>
                <a:spcPts val="0"/>
              </a:spcBef>
              <a:spcAft>
                <a:spcPts val="0"/>
              </a:spcAft>
              <a:buNone/>
            </a:pPr>
            <a:r>
              <a:rPr lang="el-GR" sz="2800">
                <a:solidFill>
                  <a:srgbClr val="000000"/>
                </a:solidFill>
                <a:latin typeface="Playfair Display"/>
                <a:ea typeface="Playfair Display"/>
                <a:cs typeface="Playfair Display"/>
                <a:sym typeface="Playfair Display"/>
              </a:rPr>
              <a:t>Ανάθεση 1 Επικοινωνία</a:t>
            </a:r>
            <a:endParaRPr sz="2800">
              <a:solidFill>
                <a:srgbClr val="000000"/>
              </a:solidFill>
              <a:latin typeface="Playfair Display"/>
              <a:ea typeface="Playfair Display"/>
              <a:cs typeface="Playfair Display"/>
              <a:sym typeface="Playfair Display"/>
            </a:endParaRPr>
          </a:p>
        </p:txBody>
      </p:sp>
      <p:sp>
        <p:nvSpPr>
          <p:cNvPr id="440" name="Google Shape;440;p30"/>
          <p:cNvSpPr txBox="1"/>
          <p:nvPr/>
        </p:nvSpPr>
        <p:spPr>
          <a:xfrm>
            <a:off x="1600200" y="1363205"/>
            <a:ext cx="6443423" cy="6540252"/>
          </a:xfrm>
          <a:prstGeom prst="rect">
            <a:avLst/>
          </a:prstGeom>
          <a:noFill/>
          <a:ln>
            <a:noFill/>
          </a:ln>
        </p:spPr>
        <p:txBody>
          <a:bodyPr anchorCtr="0" anchor="t" bIns="0" lIns="0" spcFirstLastPara="1" rIns="0" wrap="square" tIns="0">
            <a:spAutoFit/>
          </a:bodyPr>
          <a:lstStyle/>
          <a:p>
            <a:pPr indent="0" lvl="0" marL="0" marR="0" rtl="0" algn="just">
              <a:lnSpc>
                <a:spcPct val="170000"/>
              </a:lnSpc>
              <a:spcBef>
                <a:spcPts val="0"/>
              </a:spcBef>
              <a:spcAft>
                <a:spcPts val="0"/>
              </a:spcAft>
              <a:buNone/>
            </a:pPr>
            <a:r>
              <a:rPr lang="el-GR" sz="2000">
                <a:solidFill>
                  <a:srgbClr val="000000"/>
                </a:solidFill>
                <a:latin typeface="Arial"/>
                <a:ea typeface="Arial"/>
                <a:cs typeface="Arial"/>
                <a:sym typeface="Arial"/>
              </a:rPr>
              <a:t>Κάθε ιστορία πρέπει να έχει μια δομή, η πιο συνηθισμένη είναι η δομή του λαϊκού παραμυθιού. Η Cynthia Kurtz (2014), στο βιβλίο της Δουλεύοντας με ιστορίες (</a:t>
            </a:r>
            <a:r>
              <a:rPr lang="el-GR" sz="2000" u="sng">
                <a:solidFill>
                  <a:srgbClr val="000000"/>
                </a:solidFill>
                <a:latin typeface="Arial"/>
                <a:ea typeface="Arial"/>
                <a:cs typeface="Arial"/>
                <a:sym typeface="Arial"/>
                <a:hlinkClick r:id="rId6">
                  <a:extLst>
                    <a:ext uri="{A12FA001-AC4F-418D-AE19-62706E023703}">
                      <ahyp:hlinkClr val="tx"/>
                    </a:ext>
                  </a:extLst>
                </a:hlinkClick>
              </a:rPr>
              <a:t>Working with Stories</a:t>
            </a:r>
            <a:r>
              <a:rPr lang="el-GR" sz="2000" u="sng">
                <a:solidFill>
                  <a:srgbClr val="000000"/>
                </a:solidFill>
                <a:latin typeface="Arial"/>
                <a:ea typeface="Arial"/>
                <a:cs typeface="Arial"/>
                <a:sym typeface="Arial"/>
              </a:rPr>
              <a:t>)</a:t>
            </a:r>
            <a:r>
              <a:rPr lang="el-GR" sz="2000">
                <a:solidFill>
                  <a:srgbClr val="000000"/>
                </a:solidFill>
                <a:latin typeface="Arial"/>
                <a:ea typeface="Arial"/>
                <a:cs typeface="Arial"/>
                <a:sym typeface="Arial"/>
              </a:rPr>
              <a:t> προτείνει τα εξής:</a:t>
            </a:r>
            <a:endParaRPr sz="2000">
              <a:solidFill>
                <a:srgbClr val="000000"/>
              </a:solidFill>
              <a:latin typeface="Arial"/>
              <a:ea typeface="Arial"/>
              <a:cs typeface="Arial"/>
              <a:sym typeface="Arial"/>
            </a:endParaRPr>
          </a:p>
          <a:p>
            <a:pPr indent="-215900" lvl="1" marL="431801" marR="0" rtl="0" algn="just">
              <a:lnSpc>
                <a:spcPct val="170000"/>
              </a:lnSpc>
              <a:spcBef>
                <a:spcPts val="0"/>
              </a:spcBef>
              <a:spcAft>
                <a:spcPts val="0"/>
              </a:spcAft>
              <a:buClr>
                <a:srgbClr val="000000"/>
              </a:buClr>
              <a:buSzPts val="2000"/>
              <a:buFont typeface="Arial"/>
              <a:buChar char="•"/>
            </a:pPr>
            <a:r>
              <a:rPr b="0" i="0" lang="el-GR" sz="2000" u="none" cap="none" strike="noStrike">
                <a:solidFill>
                  <a:srgbClr val="000000"/>
                </a:solidFill>
                <a:latin typeface="Arial"/>
                <a:ea typeface="Arial"/>
                <a:cs typeface="Arial"/>
                <a:sym typeface="Arial"/>
              </a:rPr>
              <a:t>Πλαίσιο - εισαγωγή του σκηνικού και των χαρακτήρων, εξήγηση της κατάστασης των πραγμάτων,</a:t>
            </a:r>
            <a:endParaRPr/>
          </a:p>
          <a:p>
            <a:pPr indent="-215900" lvl="1" marL="431801" marR="0" rtl="0" algn="just">
              <a:lnSpc>
                <a:spcPct val="170000"/>
              </a:lnSpc>
              <a:spcBef>
                <a:spcPts val="0"/>
              </a:spcBef>
              <a:spcAft>
                <a:spcPts val="0"/>
              </a:spcAft>
              <a:buClr>
                <a:srgbClr val="000000"/>
              </a:buClr>
              <a:buSzPts val="2000"/>
              <a:buFont typeface="Arial"/>
              <a:buChar char="•"/>
            </a:pPr>
            <a:r>
              <a:rPr b="0" i="0" lang="el-GR" sz="2000" u="none" cap="none" strike="noStrike">
                <a:solidFill>
                  <a:srgbClr val="000000"/>
                </a:solidFill>
                <a:latin typeface="Arial"/>
                <a:ea typeface="Arial"/>
                <a:cs typeface="Arial"/>
                <a:sym typeface="Arial"/>
              </a:rPr>
              <a:t>Σημείο καμπής - το δίλημμα ή το πρόβλημα ή το εναρκτήριο γεγονός που ξεκινά την ιστορία, </a:t>
            </a:r>
            <a:endParaRPr/>
          </a:p>
          <a:p>
            <a:pPr indent="-215900" lvl="1" marL="431801" marR="0" rtl="0" algn="just">
              <a:lnSpc>
                <a:spcPct val="170000"/>
              </a:lnSpc>
              <a:spcBef>
                <a:spcPts val="0"/>
              </a:spcBef>
              <a:spcAft>
                <a:spcPts val="0"/>
              </a:spcAft>
              <a:buClr>
                <a:srgbClr val="000000"/>
              </a:buClr>
              <a:buSzPts val="2000"/>
              <a:buFont typeface="Arial"/>
              <a:buChar char="•"/>
            </a:pPr>
            <a:r>
              <a:rPr b="0" i="0" lang="el-GR" sz="2000" u="none" cap="none" strike="noStrike">
                <a:solidFill>
                  <a:srgbClr val="000000"/>
                </a:solidFill>
                <a:latin typeface="Arial"/>
                <a:ea typeface="Arial"/>
                <a:cs typeface="Arial"/>
                <a:sym typeface="Arial"/>
              </a:rPr>
              <a:t>Δράση - πώς οι άνθρωποι της ιστορίας ανταποκρίνονται στο δίλημμα ή το πρόβλημα,</a:t>
            </a:r>
            <a:endParaRPr/>
          </a:p>
          <a:p>
            <a:pPr indent="-215900" lvl="1" marL="431801" marR="0" rtl="0" algn="just">
              <a:lnSpc>
                <a:spcPct val="170000"/>
              </a:lnSpc>
              <a:spcBef>
                <a:spcPts val="0"/>
              </a:spcBef>
              <a:spcAft>
                <a:spcPts val="0"/>
              </a:spcAft>
              <a:buClr>
                <a:srgbClr val="000000"/>
              </a:buClr>
              <a:buSzPts val="2000"/>
              <a:buFont typeface="Arial"/>
              <a:buChar char="•"/>
            </a:pPr>
            <a:r>
              <a:rPr b="0" i="0" lang="el-GR" sz="2000" u="none" cap="none" strike="noStrike">
                <a:solidFill>
                  <a:srgbClr val="000000"/>
                </a:solidFill>
                <a:latin typeface="Arial"/>
                <a:ea typeface="Arial"/>
                <a:cs typeface="Arial"/>
                <a:sym typeface="Arial"/>
              </a:rPr>
              <a:t>Ανατροπή - επιπλοκές, περαιτέρω δυσκολίες, προκλήσεις, πράγματα που πάνε στραβά,</a:t>
            </a:r>
            <a:endParaRPr/>
          </a:p>
          <a:p>
            <a:pPr indent="-215900" lvl="1" marL="431801" marR="0" rtl="0" algn="just">
              <a:lnSpc>
                <a:spcPct val="170000"/>
              </a:lnSpc>
              <a:spcBef>
                <a:spcPts val="0"/>
              </a:spcBef>
              <a:spcAft>
                <a:spcPts val="0"/>
              </a:spcAft>
              <a:buClr>
                <a:srgbClr val="000000"/>
              </a:buClr>
              <a:buSzPts val="2000"/>
              <a:buFont typeface="Arial"/>
              <a:buChar char="•"/>
            </a:pPr>
            <a:r>
              <a:rPr b="0" i="0" lang="el-GR" sz="2000" u="none" cap="none" strike="noStrike">
                <a:solidFill>
                  <a:srgbClr val="000000"/>
                </a:solidFill>
                <a:latin typeface="Arial"/>
                <a:ea typeface="Arial"/>
                <a:cs typeface="Arial"/>
                <a:sym typeface="Arial"/>
              </a:rPr>
              <a:t>Επίλυση - η έκβαση της ιστορίας και οι αντιδράσεις σε αυτήν. </a:t>
            </a:r>
            <a:endParaRPr b="0" i="0" sz="2000" u="none" cap="none" strike="noStrike">
              <a:solidFill>
                <a:srgbClr val="000000"/>
              </a:solidFill>
              <a:latin typeface="Playfair Display"/>
              <a:ea typeface="Playfair Display"/>
              <a:cs typeface="Playfair Display"/>
              <a:sym typeface="Playfair Display"/>
            </a:endParaRPr>
          </a:p>
        </p:txBody>
      </p:sp>
      <p:sp>
        <p:nvSpPr>
          <p:cNvPr id="441" name="Google Shape;441;p30"/>
          <p:cNvSpPr txBox="1"/>
          <p:nvPr/>
        </p:nvSpPr>
        <p:spPr>
          <a:xfrm>
            <a:off x="8723844" y="1340169"/>
            <a:ext cx="7018078" cy="6976269"/>
          </a:xfrm>
          <a:prstGeom prst="rect">
            <a:avLst/>
          </a:prstGeom>
          <a:noFill/>
          <a:ln>
            <a:noFill/>
          </a:ln>
        </p:spPr>
        <p:txBody>
          <a:bodyPr anchorCtr="0" anchor="t" bIns="0" lIns="0" spcFirstLastPara="1" rIns="0" wrap="square" tIns="0">
            <a:spAutoFit/>
          </a:bodyPr>
          <a:lstStyle/>
          <a:p>
            <a:pPr indent="0" lvl="0" marL="0" marR="0" rtl="0" algn="just">
              <a:lnSpc>
                <a:spcPct val="170000"/>
              </a:lnSpc>
              <a:spcBef>
                <a:spcPts val="0"/>
              </a:spcBef>
              <a:spcAft>
                <a:spcPts val="0"/>
              </a:spcAft>
              <a:buNone/>
            </a:pPr>
            <a:r>
              <a:rPr lang="el-GR" sz="2000">
                <a:solidFill>
                  <a:srgbClr val="000000"/>
                </a:solidFill>
                <a:latin typeface="Arial"/>
                <a:ea typeface="Arial"/>
                <a:cs typeface="Arial"/>
                <a:sym typeface="Arial"/>
              </a:rPr>
              <a:t>Η αφήγηση ιστοριών είναι ένας ισχυρός τρόπος για να συνδεθείτε με τους (δυνητικούς) πελάτες σας, τους επενδυτές ή/και τους υποστηρικτές σας.</a:t>
            </a:r>
            <a:endParaRPr/>
          </a:p>
          <a:p>
            <a:pPr indent="0" lvl="0" marL="0" marR="0" rtl="0" algn="just">
              <a:lnSpc>
                <a:spcPct val="170000"/>
              </a:lnSpc>
              <a:spcBef>
                <a:spcPts val="0"/>
              </a:spcBef>
              <a:spcAft>
                <a:spcPts val="0"/>
              </a:spcAft>
              <a:buNone/>
            </a:pPr>
            <a:r>
              <a:rPr lang="el-GR" sz="2000">
                <a:solidFill>
                  <a:srgbClr val="000000"/>
                </a:solidFill>
                <a:latin typeface="Arial"/>
                <a:ea typeface="Arial"/>
                <a:cs typeface="Arial"/>
                <a:sym typeface="Arial"/>
              </a:rPr>
              <a:t>Αν έχετε ήδη μια επιχειρηματική ιδέα, μπορείτε να χρησιμοποιήσετε την παρακάτω πρακτική για να δημιουργήσετε την ιστορία της επιχείρησής σας. Αν δεν έχετε ακόμη μια σαφή ιδέα, ίσως θελήσετε να διαμορφώσετε την ιστορία για το ταξίδι σας προς την επιχειρηματική δραστηριότητα, ή ίσως να αφηγηθείτε την ιστορία μιας οικογένειας ή ενός φίλου ή των προγόνων σας.</a:t>
            </a:r>
            <a:endParaRPr/>
          </a:p>
          <a:p>
            <a:pPr indent="0" lvl="0" marL="0" marR="0" rtl="0" algn="just">
              <a:lnSpc>
                <a:spcPct val="170000"/>
              </a:lnSpc>
              <a:spcBef>
                <a:spcPts val="0"/>
              </a:spcBef>
              <a:spcAft>
                <a:spcPts val="0"/>
              </a:spcAft>
              <a:buNone/>
            </a:pPr>
            <a:r>
              <a:t/>
            </a:r>
            <a:endParaRPr sz="2000">
              <a:solidFill>
                <a:srgbClr val="000000"/>
              </a:solidFill>
              <a:latin typeface="Arial"/>
              <a:ea typeface="Arial"/>
              <a:cs typeface="Arial"/>
              <a:sym typeface="Arial"/>
            </a:endParaRPr>
          </a:p>
          <a:p>
            <a:pPr indent="0" lvl="0" marL="0" marR="0" rtl="0" algn="just">
              <a:lnSpc>
                <a:spcPct val="170000"/>
              </a:lnSpc>
              <a:spcBef>
                <a:spcPts val="0"/>
              </a:spcBef>
              <a:spcAft>
                <a:spcPts val="0"/>
              </a:spcAft>
              <a:buNone/>
            </a:pPr>
            <a:r>
              <a:rPr lang="el-GR" sz="2000">
                <a:solidFill>
                  <a:srgbClr val="000000"/>
                </a:solidFill>
                <a:latin typeface="Arial"/>
                <a:ea typeface="Arial"/>
                <a:cs typeface="Arial"/>
                <a:sym typeface="Arial"/>
              </a:rPr>
              <a:t> Απαντώντας στις 5 ερωτήσεις θα γίνουν ορατά τα περιγράμματα της ιστορίας της επιχείρησής σας/του ταξιδιού σας. Το πώς θα την επικοινωνήσετε εξαρτάται από εσάς, αλλά ότι κι αν κάνετε, βεβαιωθείτε ότι δίνει νόημα και νόημα στην επιχειρηματική σας ιδέα. </a:t>
            </a:r>
            <a:endParaRPr sz="2000">
              <a:solidFill>
                <a:srgbClr val="000000"/>
              </a:solidFill>
              <a:latin typeface="Playfair Display"/>
              <a:ea typeface="Playfair Display"/>
              <a:cs typeface="Playfair Display"/>
              <a:sym typeface="Playfair Display"/>
            </a:endParaRPr>
          </a:p>
        </p:txBody>
      </p:sp>
      <p:sp>
        <p:nvSpPr>
          <p:cNvPr id="442" name="Google Shape;442;p30"/>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7">
              <a:alphaModFix/>
            </a:blip>
            <a:stretch>
              <a:fillRect b="-160181" l="-14265" r="-3278" t="-161048"/>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3" name="Google Shape;443;p30"/>
          <p:cNvSpPr txBox="1"/>
          <p:nvPr/>
        </p:nvSpPr>
        <p:spPr>
          <a:xfrm>
            <a:off x="1894837" y="7903457"/>
            <a:ext cx="6772223"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l-GR" sz="1800">
                <a:solidFill>
                  <a:schemeClr val="dk1"/>
                </a:solidFill>
                <a:latin typeface="Calibri"/>
                <a:ea typeface="Calibri"/>
                <a:cs typeface="Calibri"/>
                <a:sym typeface="Calibri"/>
              </a:rPr>
              <a:t>https://www.workingwithstories.org/WorkingWithStoriesThirdEdition_Web.pdf</a:t>
            </a:r>
            <a:endParaRPr sz="1800">
              <a:solidFill>
                <a:schemeClr val="dk1"/>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sp>
        <p:nvSpPr>
          <p:cNvPr id="448" name="Google Shape;448;p31"/>
          <p:cNvSpPr/>
          <p:nvPr/>
        </p:nvSpPr>
        <p:spPr>
          <a:xfrm rot="-1526634">
            <a:off x="15608712" y="7200900"/>
            <a:ext cx="3793097" cy="4114800"/>
          </a:xfrm>
          <a:custGeom>
            <a:rect b="b" l="l" r="r" t="t"/>
            <a:pathLst>
              <a:path extrusionOk="0" h="4114800" w="3793097">
                <a:moveTo>
                  <a:pt x="0" y="0"/>
                </a:moveTo>
                <a:lnTo>
                  <a:pt x="3793097" y="0"/>
                </a:lnTo>
                <a:lnTo>
                  <a:pt x="3793097"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9" name="Google Shape;449;p31"/>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0" name="Google Shape;450;p31"/>
          <p:cNvSpPr/>
          <p:nvPr/>
        </p:nvSpPr>
        <p:spPr>
          <a:xfrm>
            <a:off x="-2520200" y="7200900"/>
            <a:ext cx="5040401" cy="4114800"/>
          </a:xfrm>
          <a:custGeom>
            <a:rect b="b" l="l" r="r" t="t"/>
            <a:pathLst>
              <a:path extrusionOk="0" h="4114800" w="5040401">
                <a:moveTo>
                  <a:pt x="0" y="0"/>
                </a:moveTo>
                <a:lnTo>
                  <a:pt x="5040400" y="0"/>
                </a:lnTo>
                <a:lnTo>
                  <a:pt x="5040400" y="4114800"/>
                </a:lnTo>
                <a:lnTo>
                  <a:pt x="0" y="41148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1" name="Google Shape;451;p31"/>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aphicFrame>
        <p:nvGraphicFramePr>
          <p:cNvPr id="452" name="Google Shape;452;p31"/>
          <p:cNvGraphicFramePr/>
          <p:nvPr/>
        </p:nvGraphicFramePr>
        <p:xfrm>
          <a:off x="7715830" y="2261691"/>
          <a:ext cx="3000000" cy="3000000"/>
        </p:xfrm>
        <a:graphic>
          <a:graphicData uri="http://schemas.openxmlformats.org/drawingml/2006/table">
            <a:tbl>
              <a:tblPr>
                <a:noFill/>
                <a:tableStyleId>{21EE9A68-14E1-40A6-8841-F024E8F1AF4B}</a:tableStyleId>
              </a:tblPr>
              <a:tblGrid>
                <a:gridCol w="3909475"/>
                <a:gridCol w="3668750"/>
              </a:tblGrid>
              <a:tr h="1362300">
                <a:tc>
                  <a:txBody>
                    <a:bodyPr/>
                    <a:lstStyle/>
                    <a:p>
                      <a:pPr indent="0" lvl="0" marL="0" marR="0" rtl="0" algn="ctr">
                        <a:lnSpc>
                          <a:spcPct val="229090"/>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r>
              <a:tr h="1362300">
                <a:tc>
                  <a:txBody>
                    <a:bodyPr/>
                    <a:lstStyle/>
                    <a:p>
                      <a:pPr indent="0" lvl="0" marL="0" marR="0" rtl="0" algn="ctr">
                        <a:lnSpc>
                          <a:spcPct val="229090"/>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r>
              <a:tr h="1362300">
                <a:tc>
                  <a:txBody>
                    <a:bodyPr/>
                    <a:lstStyle/>
                    <a:p>
                      <a:pPr indent="0" lvl="0" marL="0" marR="0" rtl="0" algn="ctr">
                        <a:lnSpc>
                          <a:spcPct val="229090"/>
                        </a:lnSpc>
                        <a:spcBef>
                          <a:spcPts val="0"/>
                        </a:spcBef>
                        <a:spcAft>
                          <a:spcPts val="0"/>
                        </a:spcAft>
                        <a:buNone/>
                      </a:pPr>
                      <a:r>
                        <a:t/>
                      </a:r>
                      <a:endParaRPr sz="1100" u="none" cap="none" strike="noStrike">
                        <a:latin typeface="Arial"/>
                        <a:ea typeface="Arial"/>
                        <a:cs typeface="Arial"/>
                        <a:sym typeface="Arial"/>
                      </a:endParaRPr>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r>
              <a:tr h="1385725">
                <a:tc>
                  <a:txBody>
                    <a:bodyPr/>
                    <a:lstStyle/>
                    <a:p>
                      <a:pPr indent="0" lvl="0" marL="0" marR="0" rtl="0" algn="ctr">
                        <a:lnSpc>
                          <a:spcPct val="229090"/>
                        </a:lnSpc>
                        <a:spcBef>
                          <a:spcPts val="0"/>
                        </a:spcBef>
                        <a:spcAft>
                          <a:spcPts val="0"/>
                        </a:spcAft>
                        <a:buNone/>
                      </a:pPr>
                      <a:r>
                        <a:t/>
                      </a:r>
                      <a:endParaRPr sz="1100" u="none" cap="none" strike="noStrike">
                        <a:latin typeface="Arial"/>
                        <a:ea typeface="Arial"/>
                        <a:cs typeface="Arial"/>
                        <a:sym typeface="Arial"/>
                      </a:endParaRPr>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r>
              <a:tr h="1095625">
                <a:tc>
                  <a:txBody>
                    <a:bodyPr/>
                    <a:lstStyle/>
                    <a:p>
                      <a:pPr indent="0" lvl="0" marL="0" marR="0" rtl="0" algn="ctr">
                        <a:lnSpc>
                          <a:spcPct val="229090"/>
                        </a:lnSpc>
                        <a:spcBef>
                          <a:spcPts val="0"/>
                        </a:spcBef>
                        <a:spcAft>
                          <a:spcPts val="0"/>
                        </a:spcAft>
                        <a:buNone/>
                      </a:pPr>
                      <a:r>
                        <a:t/>
                      </a:r>
                      <a:endParaRPr sz="1100" u="none" cap="none" strike="noStrike">
                        <a:latin typeface="Arial"/>
                        <a:ea typeface="Arial"/>
                        <a:cs typeface="Arial"/>
                        <a:sym typeface="Arial"/>
                      </a:endParaRPr>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190500" marB="190500" marR="190500" marL="190500" anchor="ctr">
                    <a:lnL cap="flat" cmpd="sng" w="38100">
                      <a:solidFill>
                        <a:srgbClr val="000000"/>
                      </a:solidFill>
                      <a:prstDash val="solid"/>
                      <a:round/>
                      <a:headEnd len="sm" w="sm" type="none"/>
                      <a:tailEnd len="sm" w="sm" type="none"/>
                    </a:lnL>
                    <a:lnR cap="flat" cmpd="sng" w="381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tcPr>
                </a:tc>
              </a:tr>
            </a:tbl>
          </a:graphicData>
        </a:graphic>
      </p:graphicFrame>
      <p:sp>
        <p:nvSpPr>
          <p:cNvPr id="453" name="Google Shape;453;p31"/>
          <p:cNvSpPr txBox="1"/>
          <p:nvPr/>
        </p:nvSpPr>
        <p:spPr>
          <a:xfrm>
            <a:off x="0" y="897514"/>
            <a:ext cx="12357754" cy="899926"/>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lang="el-GR" sz="5499">
                <a:solidFill>
                  <a:srgbClr val="000000"/>
                </a:solidFill>
                <a:latin typeface="Playfair Display"/>
                <a:ea typeface="Playfair Display"/>
                <a:cs typeface="Playfair Display"/>
                <a:sym typeface="Playfair Display"/>
              </a:rPr>
              <a:t>Ανάθεση : ΑΦΗΓΗΣΗ</a:t>
            </a:r>
            <a:endParaRPr/>
          </a:p>
        </p:txBody>
      </p:sp>
      <p:sp>
        <p:nvSpPr>
          <p:cNvPr id="454" name="Google Shape;454;p31"/>
          <p:cNvSpPr txBox="1"/>
          <p:nvPr/>
        </p:nvSpPr>
        <p:spPr>
          <a:xfrm rot="-5400000">
            <a:off x="-2661961" y="4304845"/>
            <a:ext cx="7097505" cy="545214"/>
          </a:xfrm>
          <a:prstGeom prst="rect">
            <a:avLst/>
          </a:prstGeom>
          <a:noFill/>
          <a:ln>
            <a:noFill/>
          </a:ln>
        </p:spPr>
        <p:txBody>
          <a:bodyPr anchorCtr="0" anchor="t" bIns="0" lIns="0" spcFirstLastPara="1" rIns="0" wrap="square" tIns="0">
            <a:spAutoFit/>
          </a:bodyPr>
          <a:lstStyle/>
          <a:p>
            <a:pPr indent="0" lvl="0" marL="0" marR="0" rtl="0" algn="ctr">
              <a:lnSpc>
                <a:spcPct val="169964"/>
              </a:lnSpc>
              <a:spcBef>
                <a:spcPts val="0"/>
              </a:spcBef>
              <a:spcAft>
                <a:spcPts val="0"/>
              </a:spcAft>
              <a:buNone/>
            </a:pPr>
            <a:r>
              <a:rPr lang="el-GR" sz="2800">
                <a:solidFill>
                  <a:srgbClr val="000000"/>
                </a:solidFill>
                <a:latin typeface="Playfair Display"/>
                <a:ea typeface="Playfair Display"/>
                <a:cs typeface="Playfair Display"/>
                <a:sym typeface="Playfair Display"/>
              </a:rPr>
              <a:t>Ανάθεση 1 Επικοινωνία</a:t>
            </a:r>
            <a:endParaRPr/>
          </a:p>
        </p:txBody>
      </p:sp>
      <p:sp>
        <p:nvSpPr>
          <p:cNvPr id="455" name="Google Shape;455;p31"/>
          <p:cNvSpPr txBox="1"/>
          <p:nvPr/>
        </p:nvSpPr>
        <p:spPr>
          <a:xfrm>
            <a:off x="1557245" y="2242959"/>
            <a:ext cx="5757955" cy="5232202"/>
          </a:xfrm>
          <a:prstGeom prst="rect">
            <a:avLst/>
          </a:prstGeom>
          <a:noFill/>
          <a:ln>
            <a:noFill/>
          </a:ln>
        </p:spPr>
        <p:txBody>
          <a:bodyPr anchorCtr="0" anchor="t" bIns="0" lIns="0" spcFirstLastPara="1" rIns="0" wrap="square" tIns="0">
            <a:spAutoFit/>
          </a:bodyPr>
          <a:lstStyle/>
          <a:p>
            <a:pPr indent="0" lvl="0" marL="0" marR="0" rtl="0" algn="just">
              <a:lnSpc>
                <a:spcPct val="170000"/>
              </a:lnSpc>
              <a:spcBef>
                <a:spcPts val="0"/>
              </a:spcBef>
              <a:spcAft>
                <a:spcPts val="0"/>
              </a:spcAft>
              <a:buNone/>
            </a:pPr>
            <a:r>
              <a:rPr lang="el-GR" sz="2000">
                <a:solidFill>
                  <a:srgbClr val="000000"/>
                </a:solidFill>
                <a:latin typeface="Arial"/>
                <a:ea typeface="Arial"/>
                <a:cs typeface="Arial"/>
                <a:sym typeface="Arial"/>
              </a:rPr>
              <a:t>Η πιο συνηθισμένη είναι ο σκελετός των 5 τμημάτων (παρόμοια με τη δομή της λαϊκής ιστορίας που αναφέρθηκε προηγουμένως):</a:t>
            </a:r>
            <a:endParaRPr/>
          </a:p>
          <a:p>
            <a:pPr indent="0" lvl="0" marL="0" marR="0" rtl="0" algn="just">
              <a:lnSpc>
                <a:spcPct val="170000"/>
              </a:lnSpc>
              <a:spcBef>
                <a:spcPts val="0"/>
              </a:spcBef>
              <a:spcAft>
                <a:spcPts val="0"/>
              </a:spcAft>
              <a:buNone/>
            </a:pPr>
            <a:r>
              <a:rPr lang="el-GR" sz="2000">
                <a:solidFill>
                  <a:srgbClr val="000000"/>
                </a:solidFill>
                <a:latin typeface="Arial"/>
                <a:ea typeface="Arial"/>
                <a:cs typeface="Arial"/>
                <a:sym typeface="Arial"/>
              </a:rPr>
              <a:t>Έναρξη (σκηνικό) - Κάθε μέρα........</a:t>
            </a:r>
            <a:endParaRPr/>
          </a:p>
          <a:p>
            <a:pPr indent="-457200" lvl="0" marL="457200" marR="0" rtl="0" algn="just">
              <a:lnSpc>
                <a:spcPct val="170000"/>
              </a:lnSpc>
              <a:spcBef>
                <a:spcPts val="0"/>
              </a:spcBef>
              <a:spcAft>
                <a:spcPts val="0"/>
              </a:spcAft>
              <a:buClr>
                <a:srgbClr val="000000"/>
              </a:buClr>
              <a:buSzPts val="2000"/>
              <a:buFont typeface="Calibri"/>
              <a:buAutoNum type="arabicPeriod"/>
            </a:pPr>
            <a:r>
              <a:rPr lang="el-GR" sz="2000">
                <a:solidFill>
                  <a:srgbClr val="000000"/>
                </a:solidFill>
                <a:latin typeface="Arial"/>
                <a:ea typeface="Arial"/>
                <a:cs typeface="Arial"/>
                <a:sym typeface="Arial"/>
              </a:rPr>
              <a:t>Ανερχόμενη δράση (θέμα, επιθυμητή κατάσταση) - Αλλά μια μέρα....</a:t>
            </a:r>
            <a:endParaRPr/>
          </a:p>
          <a:p>
            <a:pPr indent="-457200" lvl="0" marL="457200" marR="0" rtl="0" algn="just">
              <a:lnSpc>
                <a:spcPct val="170000"/>
              </a:lnSpc>
              <a:spcBef>
                <a:spcPts val="0"/>
              </a:spcBef>
              <a:spcAft>
                <a:spcPts val="0"/>
              </a:spcAft>
              <a:buClr>
                <a:srgbClr val="000000"/>
              </a:buClr>
              <a:buSzPts val="2000"/>
              <a:buFont typeface="Calibri"/>
              <a:buAutoNum type="arabicPeriod"/>
            </a:pPr>
            <a:r>
              <a:rPr lang="el-GR" sz="2000">
                <a:solidFill>
                  <a:srgbClr val="000000"/>
                </a:solidFill>
                <a:latin typeface="Arial"/>
                <a:ea typeface="Arial"/>
                <a:cs typeface="Arial"/>
                <a:sym typeface="Arial"/>
              </a:rPr>
              <a:t>Κλίμακα (αλλαγή) - Μέχρι τελικά.....</a:t>
            </a:r>
            <a:endParaRPr/>
          </a:p>
          <a:p>
            <a:pPr indent="-457200" lvl="0" marL="457200" marR="0" rtl="0" algn="just">
              <a:lnSpc>
                <a:spcPct val="170000"/>
              </a:lnSpc>
              <a:spcBef>
                <a:spcPts val="0"/>
              </a:spcBef>
              <a:spcAft>
                <a:spcPts val="0"/>
              </a:spcAft>
              <a:buClr>
                <a:srgbClr val="000000"/>
              </a:buClr>
              <a:buSzPts val="2000"/>
              <a:buFont typeface="Calibri"/>
              <a:buAutoNum type="arabicPeriod"/>
            </a:pPr>
            <a:r>
              <a:rPr lang="el-GR" sz="2000">
                <a:solidFill>
                  <a:srgbClr val="000000"/>
                </a:solidFill>
                <a:latin typeface="Arial"/>
                <a:ea typeface="Arial"/>
                <a:cs typeface="Arial"/>
                <a:sym typeface="Arial"/>
              </a:rPr>
              <a:t>Πτωτική δράση (πραγματική μεταμόρφωση) - Εξαιτίας αυτού ........</a:t>
            </a:r>
            <a:endParaRPr/>
          </a:p>
          <a:p>
            <a:pPr indent="-457200" lvl="0" marL="457200" marR="0" rtl="0" algn="just">
              <a:lnSpc>
                <a:spcPct val="170000"/>
              </a:lnSpc>
              <a:spcBef>
                <a:spcPts val="0"/>
              </a:spcBef>
              <a:spcAft>
                <a:spcPts val="0"/>
              </a:spcAft>
              <a:buClr>
                <a:srgbClr val="000000"/>
              </a:buClr>
              <a:buSzPts val="2000"/>
              <a:buFont typeface="Calibri"/>
              <a:buAutoNum type="arabicPeriod"/>
            </a:pPr>
            <a:r>
              <a:rPr lang="el-GR" sz="2000">
                <a:solidFill>
                  <a:srgbClr val="000000"/>
                </a:solidFill>
                <a:latin typeface="Arial"/>
                <a:ea typeface="Arial"/>
                <a:cs typeface="Arial"/>
                <a:sym typeface="Arial"/>
              </a:rPr>
              <a:t>Λήξη (συμπέρασμα, διαπίστωση, επιθυμητή κατάσταση που επιτεύχθηκε) - Και γι' αυτό.... </a:t>
            </a:r>
            <a:endParaRPr sz="2000">
              <a:solidFill>
                <a:srgbClr val="000000"/>
              </a:solidFill>
              <a:latin typeface="Playfair Display"/>
              <a:ea typeface="Playfair Display"/>
              <a:cs typeface="Playfair Display"/>
              <a:sym typeface="Playfair Display"/>
            </a:endParaRPr>
          </a:p>
          <a:p>
            <a:pPr indent="0" lvl="0" marL="0" marR="0" rtl="0" algn="just">
              <a:lnSpc>
                <a:spcPct val="170000"/>
              </a:lnSpc>
              <a:spcBef>
                <a:spcPts val="0"/>
              </a:spcBef>
              <a:spcAft>
                <a:spcPts val="0"/>
              </a:spcAft>
              <a:buNone/>
            </a:pPr>
            <a:r>
              <a:t/>
            </a:r>
            <a:endParaRPr sz="2000">
              <a:solidFill>
                <a:srgbClr val="000000"/>
              </a:solidFill>
              <a:latin typeface="Playfair Display"/>
              <a:ea typeface="Playfair Display"/>
              <a:cs typeface="Playfair Display"/>
              <a:sym typeface="Playfair Display"/>
            </a:endParaRPr>
          </a:p>
        </p:txBody>
      </p:sp>
      <p:sp>
        <p:nvSpPr>
          <p:cNvPr id="456" name="Google Shape;456;p31"/>
          <p:cNvSpPr txBox="1"/>
          <p:nvPr/>
        </p:nvSpPr>
        <p:spPr>
          <a:xfrm>
            <a:off x="8070469" y="2309634"/>
            <a:ext cx="3212723" cy="1282402"/>
          </a:xfrm>
          <a:prstGeom prst="rect">
            <a:avLst/>
          </a:prstGeom>
          <a:noFill/>
          <a:ln>
            <a:noFill/>
          </a:ln>
        </p:spPr>
        <p:txBody>
          <a:bodyPr anchorCtr="0" anchor="t" bIns="0" lIns="0" spcFirstLastPara="1" rIns="0" wrap="square" tIns="0">
            <a:spAutoFit/>
          </a:bodyPr>
          <a:lstStyle/>
          <a:p>
            <a:pPr indent="0" lvl="0" marL="0" marR="0" rtl="0" algn="ctr">
              <a:lnSpc>
                <a:spcPct val="139972"/>
              </a:lnSpc>
              <a:spcBef>
                <a:spcPts val="0"/>
              </a:spcBef>
              <a:spcAft>
                <a:spcPts val="0"/>
              </a:spcAft>
              <a:buNone/>
            </a:pPr>
            <a:r>
              <a:rPr b="1" lang="el-GR" sz="1461">
                <a:solidFill>
                  <a:srgbClr val="000000"/>
                </a:solidFill>
                <a:latin typeface="Arial"/>
                <a:ea typeface="Arial"/>
                <a:cs typeface="Arial"/>
                <a:sym typeface="Arial"/>
              </a:rPr>
              <a:t>Έναρξη: </a:t>
            </a:r>
            <a:r>
              <a:rPr lang="el-GR" sz="1461">
                <a:solidFill>
                  <a:srgbClr val="000000"/>
                </a:solidFill>
                <a:latin typeface="Arial"/>
                <a:ea typeface="Arial"/>
                <a:cs typeface="Arial"/>
                <a:sym typeface="Arial"/>
              </a:rPr>
              <a:t>εισαγωγή του σκηνικού και των χαρακτήρων, εξήγηση της κατάστασης των πραγμάτων</a:t>
            </a:r>
            <a:endParaRPr/>
          </a:p>
          <a:p>
            <a:pPr indent="-285750" lvl="0" marL="285750" marR="0" rtl="0" algn="ctr">
              <a:lnSpc>
                <a:spcPct val="139972"/>
              </a:lnSpc>
              <a:spcBef>
                <a:spcPts val="0"/>
              </a:spcBef>
              <a:spcAft>
                <a:spcPts val="0"/>
              </a:spcAft>
              <a:buClr>
                <a:srgbClr val="000000"/>
              </a:buClr>
              <a:buSzPts val="1461"/>
              <a:buFont typeface="Arial"/>
              <a:buChar char="-"/>
            </a:pPr>
            <a:r>
              <a:rPr lang="el-GR" sz="1461">
                <a:solidFill>
                  <a:srgbClr val="000000"/>
                </a:solidFill>
                <a:latin typeface="Arial"/>
                <a:ea typeface="Arial"/>
                <a:cs typeface="Arial"/>
                <a:sym typeface="Arial"/>
              </a:rPr>
              <a:t>Κάθε μέρα........</a:t>
            </a:r>
            <a:endParaRPr/>
          </a:p>
          <a:p>
            <a:pPr indent="-285750" lvl="0" marL="285750" marR="0" rtl="0" algn="ctr">
              <a:lnSpc>
                <a:spcPct val="139972"/>
              </a:lnSpc>
              <a:spcBef>
                <a:spcPts val="0"/>
              </a:spcBef>
              <a:spcAft>
                <a:spcPts val="0"/>
              </a:spcAft>
              <a:buClr>
                <a:srgbClr val="000000"/>
              </a:buClr>
              <a:buSzPts val="1461"/>
              <a:buFont typeface="Arial"/>
              <a:buChar char="-"/>
            </a:pPr>
            <a:r>
              <a:rPr lang="el-GR" sz="1461">
                <a:solidFill>
                  <a:srgbClr val="000000"/>
                </a:solidFill>
                <a:latin typeface="Arial"/>
                <a:ea typeface="Arial"/>
                <a:cs typeface="Arial"/>
                <a:sym typeface="Arial"/>
              </a:rPr>
              <a:t>- Μια φορά κι έναν καιρό.....</a:t>
            </a:r>
            <a:endParaRPr sz="1461">
              <a:solidFill>
                <a:srgbClr val="000000"/>
              </a:solidFill>
              <a:latin typeface="Arial"/>
              <a:ea typeface="Arial"/>
              <a:cs typeface="Arial"/>
              <a:sym typeface="Arial"/>
            </a:endParaRPr>
          </a:p>
        </p:txBody>
      </p:sp>
      <p:sp>
        <p:nvSpPr>
          <p:cNvPr id="457" name="Google Shape;457;p31"/>
          <p:cNvSpPr txBox="1"/>
          <p:nvPr/>
        </p:nvSpPr>
        <p:spPr>
          <a:xfrm>
            <a:off x="8070469" y="3674980"/>
            <a:ext cx="3212723" cy="1282402"/>
          </a:xfrm>
          <a:prstGeom prst="rect">
            <a:avLst/>
          </a:prstGeom>
          <a:noFill/>
          <a:ln>
            <a:noFill/>
          </a:ln>
        </p:spPr>
        <p:txBody>
          <a:bodyPr anchorCtr="0" anchor="t" bIns="0" lIns="0" spcFirstLastPara="1" rIns="0" wrap="square" tIns="0">
            <a:spAutoFit/>
          </a:bodyPr>
          <a:lstStyle/>
          <a:p>
            <a:pPr indent="0" lvl="0" marL="0" marR="0" rtl="0" algn="ctr">
              <a:lnSpc>
                <a:spcPct val="139972"/>
              </a:lnSpc>
              <a:spcBef>
                <a:spcPts val="0"/>
              </a:spcBef>
              <a:spcAft>
                <a:spcPts val="0"/>
              </a:spcAft>
              <a:buNone/>
            </a:pPr>
            <a:r>
              <a:rPr b="1" lang="el-GR" sz="1461">
                <a:solidFill>
                  <a:srgbClr val="000000"/>
                </a:solidFill>
                <a:latin typeface="Arial"/>
                <a:ea typeface="Arial"/>
                <a:cs typeface="Arial"/>
                <a:sym typeface="Arial"/>
              </a:rPr>
              <a:t>Ανερχόμενη δράση</a:t>
            </a:r>
            <a:r>
              <a:rPr lang="el-GR" sz="1461">
                <a:solidFill>
                  <a:srgbClr val="000000"/>
                </a:solidFill>
                <a:latin typeface="Arial"/>
                <a:ea typeface="Arial"/>
                <a:cs typeface="Arial"/>
                <a:sym typeface="Arial"/>
              </a:rPr>
              <a:t>: το δίλημμα ή το πρόβλημα ή το εναρκτήριο γεγονός που ξεκινά την ιστορία.</a:t>
            </a:r>
            <a:endParaRPr/>
          </a:p>
          <a:p>
            <a:pPr indent="-285750" lvl="0" marL="285750" marR="0" rtl="0" algn="ctr">
              <a:lnSpc>
                <a:spcPct val="139972"/>
              </a:lnSpc>
              <a:spcBef>
                <a:spcPts val="0"/>
              </a:spcBef>
              <a:spcAft>
                <a:spcPts val="0"/>
              </a:spcAft>
              <a:buClr>
                <a:srgbClr val="000000"/>
              </a:buClr>
              <a:buSzPts val="1461"/>
              <a:buFont typeface="Arial"/>
              <a:buChar char="-"/>
            </a:pPr>
            <a:r>
              <a:rPr lang="el-GR" sz="1461">
                <a:solidFill>
                  <a:srgbClr val="000000"/>
                </a:solidFill>
                <a:latin typeface="Arial"/>
                <a:ea typeface="Arial"/>
                <a:cs typeface="Arial"/>
                <a:sym typeface="Arial"/>
              </a:rPr>
              <a:t>Αλλά μια μέρα....</a:t>
            </a:r>
            <a:endParaRPr/>
          </a:p>
          <a:p>
            <a:pPr indent="0" lvl="0" marL="0" marR="0" rtl="0" algn="ctr">
              <a:lnSpc>
                <a:spcPct val="139972"/>
              </a:lnSpc>
              <a:spcBef>
                <a:spcPts val="0"/>
              </a:spcBef>
              <a:spcAft>
                <a:spcPts val="0"/>
              </a:spcAft>
              <a:buNone/>
            </a:pPr>
            <a:r>
              <a:rPr lang="el-GR" sz="1461">
                <a:solidFill>
                  <a:srgbClr val="000000"/>
                </a:solidFill>
                <a:latin typeface="Arial"/>
                <a:ea typeface="Arial"/>
                <a:cs typeface="Arial"/>
                <a:sym typeface="Arial"/>
              </a:rPr>
              <a:t>- Και τότε....</a:t>
            </a:r>
            <a:endParaRPr sz="1461">
              <a:solidFill>
                <a:srgbClr val="000000"/>
              </a:solidFill>
              <a:latin typeface="Arial"/>
              <a:ea typeface="Arial"/>
              <a:cs typeface="Arial"/>
              <a:sym typeface="Arial"/>
            </a:endParaRPr>
          </a:p>
        </p:txBody>
      </p:sp>
      <p:sp>
        <p:nvSpPr>
          <p:cNvPr id="458" name="Google Shape;458;p31"/>
          <p:cNvSpPr txBox="1"/>
          <p:nvPr/>
        </p:nvSpPr>
        <p:spPr>
          <a:xfrm>
            <a:off x="8070469" y="5040326"/>
            <a:ext cx="3212723" cy="1282402"/>
          </a:xfrm>
          <a:prstGeom prst="rect">
            <a:avLst/>
          </a:prstGeom>
          <a:noFill/>
          <a:ln>
            <a:noFill/>
          </a:ln>
        </p:spPr>
        <p:txBody>
          <a:bodyPr anchorCtr="0" anchor="t" bIns="0" lIns="0" spcFirstLastPara="1" rIns="0" wrap="square" tIns="0">
            <a:spAutoFit/>
          </a:bodyPr>
          <a:lstStyle/>
          <a:p>
            <a:pPr indent="0" lvl="0" marL="0" marR="0" rtl="0" algn="ctr">
              <a:lnSpc>
                <a:spcPct val="139972"/>
              </a:lnSpc>
              <a:spcBef>
                <a:spcPts val="0"/>
              </a:spcBef>
              <a:spcAft>
                <a:spcPts val="0"/>
              </a:spcAft>
              <a:buNone/>
            </a:pPr>
            <a:r>
              <a:rPr b="1" lang="el-GR" sz="1461">
                <a:solidFill>
                  <a:srgbClr val="000000"/>
                </a:solidFill>
                <a:latin typeface="Playfair Display"/>
                <a:ea typeface="Playfair Display"/>
                <a:cs typeface="Playfair Display"/>
                <a:sym typeface="Playfair Display"/>
              </a:rPr>
              <a:t>Κλίμακα/Αλλαγή: πώς οι άνθρωποι της ιστορίας απαντούν στο δίλημμα ή το πρόβλημα</a:t>
            </a:r>
            <a:endParaRPr/>
          </a:p>
          <a:p>
            <a:pPr indent="-285750" lvl="0" marL="285750" marR="0" rtl="0" algn="ctr">
              <a:lnSpc>
                <a:spcPct val="139972"/>
              </a:lnSpc>
              <a:spcBef>
                <a:spcPts val="0"/>
              </a:spcBef>
              <a:spcAft>
                <a:spcPts val="0"/>
              </a:spcAft>
              <a:buClr>
                <a:srgbClr val="000000"/>
              </a:buClr>
              <a:buSzPts val="1461"/>
              <a:buFont typeface="Playfair Display"/>
              <a:buChar char="-"/>
            </a:pPr>
            <a:r>
              <a:rPr b="1" lang="el-GR" sz="1461">
                <a:solidFill>
                  <a:srgbClr val="000000"/>
                </a:solidFill>
                <a:latin typeface="Playfair Display"/>
                <a:ea typeface="Playfair Display"/>
                <a:cs typeface="Playfair Display"/>
                <a:sym typeface="Playfair Display"/>
              </a:rPr>
              <a:t>Μέχρι που τελικά ....</a:t>
            </a:r>
            <a:endParaRPr/>
          </a:p>
          <a:p>
            <a:pPr indent="0" lvl="0" marL="0" marR="0" rtl="0" algn="ctr">
              <a:lnSpc>
                <a:spcPct val="139972"/>
              </a:lnSpc>
              <a:spcBef>
                <a:spcPts val="0"/>
              </a:spcBef>
              <a:spcAft>
                <a:spcPts val="0"/>
              </a:spcAft>
              <a:buNone/>
            </a:pPr>
            <a:r>
              <a:rPr b="1" lang="el-GR" sz="1461">
                <a:solidFill>
                  <a:srgbClr val="000000"/>
                </a:solidFill>
                <a:latin typeface="Playfair Display"/>
                <a:ea typeface="Playfair Display"/>
                <a:cs typeface="Playfair Display"/>
                <a:sym typeface="Playfair Display"/>
              </a:rPr>
              <a:t>- Η κατάσταση γινόταν....</a:t>
            </a:r>
            <a:endParaRPr sz="1461">
              <a:solidFill>
                <a:srgbClr val="000000"/>
              </a:solidFill>
              <a:latin typeface="Playfair Display"/>
              <a:ea typeface="Playfair Display"/>
              <a:cs typeface="Playfair Display"/>
              <a:sym typeface="Playfair Display"/>
            </a:endParaRPr>
          </a:p>
        </p:txBody>
      </p:sp>
      <p:sp>
        <p:nvSpPr>
          <p:cNvPr id="459" name="Google Shape;459;p31"/>
          <p:cNvSpPr txBox="1"/>
          <p:nvPr/>
        </p:nvSpPr>
        <p:spPr>
          <a:xfrm>
            <a:off x="8070469" y="6405671"/>
            <a:ext cx="3212723" cy="1282402"/>
          </a:xfrm>
          <a:prstGeom prst="rect">
            <a:avLst/>
          </a:prstGeom>
          <a:noFill/>
          <a:ln>
            <a:noFill/>
          </a:ln>
        </p:spPr>
        <p:txBody>
          <a:bodyPr anchorCtr="0" anchor="t" bIns="0" lIns="0" spcFirstLastPara="1" rIns="0" wrap="square" tIns="0">
            <a:spAutoFit/>
          </a:bodyPr>
          <a:lstStyle/>
          <a:p>
            <a:pPr indent="0" lvl="0" marL="0" marR="0" rtl="0" algn="ctr">
              <a:lnSpc>
                <a:spcPct val="139972"/>
              </a:lnSpc>
              <a:spcBef>
                <a:spcPts val="0"/>
              </a:spcBef>
              <a:spcAft>
                <a:spcPts val="0"/>
              </a:spcAft>
              <a:buNone/>
            </a:pPr>
            <a:r>
              <a:rPr b="1" lang="el-GR" sz="1461">
                <a:solidFill>
                  <a:srgbClr val="000000"/>
                </a:solidFill>
                <a:latin typeface="Playfair Display"/>
                <a:ea typeface="Playfair Display"/>
                <a:cs typeface="Playfair Display"/>
                <a:sym typeface="Playfair Display"/>
              </a:rPr>
              <a:t>Πτώση της δράσης: πώς οι άνθρωποι της ιστορίας έλυσαν το δίλημμα ή το πρόβλημα</a:t>
            </a:r>
            <a:endParaRPr/>
          </a:p>
          <a:p>
            <a:pPr indent="-285750" lvl="0" marL="285750" marR="0" rtl="0" algn="ctr">
              <a:lnSpc>
                <a:spcPct val="139972"/>
              </a:lnSpc>
              <a:spcBef>
                <a:spcPts val="0"/>
              </a:spcBef>
              <a:spcAft>
                <a:spcPts val="0"/>
              </a:spcAft>
              <a:buClr>
                <a:srgbClr val="000000"/>
              </a:buClr>
              <a:buSzPts val="1461"/>
              <a:buFont typeface="Playfair Display"/>
              <a:buChar char="-"/>
            </a:pPr>
            <a:r>
              <a:rPr b="1" lang="el-GR" sz="1461">
                <a:solidFill>
                  <a:srgbClr val="000000"/>
                </a:solidFill>
                <a:latin typeface="Playfair Display"/>
                <a:ea typeface="Playfair Display"/>
                <a:cs typeface="Playfair Display"/>
                <a:sym typeface="Playfair Display"/>
              </a:rPr>
              <a:t>Στη συνέχεια τα πράγματα άλλαξαν....</a:t>
            </a:r>
            <a:endParaRPr/>
          </a:p>
          <a:p>
            <a:pPr indent="0" lvl="0" marL="0" marR="0" rtl="0" algn="ctr">
              <a:lnSpc>
                <a:spcPct val="139972"/>
              </a:lnSpc>
              <a:spcBef>
                <a:spcPts val="0"/>
              </a:spcBef>
              <a:spcAft>
                <a:spcPts val="0"/>
              </a:spcAft>
              <a:buNone/>
            </a:pPr>
            <a:r>
              <a:rPr b="1" lang="el-GR" sz="1461">
                <a:solidFill>
                  <a:srgbClr val="000000"/>
                </a:solidFill>
                <a:latin typeface="Playfair Display"/>
                <a:ea typeface="Playfair Display"/>
                <a:cs typeface="Playfair Display"/>
                <a:sym typeface="Playfair Display"/>
              </a:rPr>
              <a:t>- Εξαιτίας αυτού....</a:t>
            </a:r>
            <a:endParaRPr sz="1461">
              <a:solidFill>
                <a:srgbClr val="000000"/>
              </a:solidFill>
              <a:latin typeface="Playfair Display"/>
              <a:ea typeface="Playfair Display"/>
              <a:cs typeface="Playfair Display"/>
              <a:sym typeface="Playfair Display"/>
            </a:endParaRPr>
          </a:p>
        </p:txBody>
      </p:sp>
      <p:sp>
        <p:nvSpPr>
          <p:cNvPr id="460" name="Google Shape;460;p31"/>
          <p:cNvSpPr txBox="1"/>
          <p:nvPr/>
        </p:nvSpPr>
        <p:spPr>
          <a:xfrm>
            <a:off x="8029871" y="7810500"/>
            <a:ext cx="3212723" cy="769441"/>
          </a:xfrm>
          <a:prstGeom prst="rect">
            <a:avLst/>
          </a:prstGeom>
          <a:noFill/>
          <a:ln>
            <a:noFill/>
          </a:ln>
        </p:spPr>
        <p:txBody>
          <a:bodyPr anchorCtr="0" anchor="t" bIns="0" lIns="0" spcFirstLastPara="1" rIns="0" wrap="square" tIns="0">
            <a:spAutoFit/>
          </a:bodyPr>
          <a:lstStyle/>
          <a:p>
            <a:pPr indent="0" lvl="0" marL="0" marR="0" rtl="0" algn="ctr">
              <a:lnSpc>
                <a:spcPct val="139972"/>
              </a:lnSpc>
              <a:spcBef>
                <a:spcPts val="0"/>
              </a:spcBef>
              <a:spcAft>
                <a:spcPts val="0"/>
              </a:spcAft>
              <a:buNone/>
            </a:pPr>
            <a:r>
              <a:rPr b="1" lang="el-GR" sz="1461">
                <a:solidFill>
                  <a:srgbClr val="000000"/>
                </a:solidFill>
                <a:latin typeface="Playfair Display"/>
                <a:ea typeface="Playfair Display"/>
                <a:cs typeface="Playfair Display"/>
                <a:sym typeface="Playfair Display"/>
              </a:rPr>
              <a:t>Τελείωμα: </a:t>
            </a:r>
            <a:r>
              <a:rPr lang="el-GR" sz="1461">
                <a:solidFill>
                  <a:srgbClr val="000000"/>
                </a:solidFill>
                <a:latin typeface="Playfair Display"/>
                <a:ea typeface="Playfair Display"/>
                <a:cs typeface="Playfair Display"/>
                <a:sym typeface="Playfair Display"/>
              </a:rPr>
              <a:t>η έκβαση της ιστορίας και οι αντιδράσεις σε αυτήν</a:t>
            </a:r>
            <a:endParaRPr/>
          </a:p>
          <a:p>
            <a:pPr indent="0" lvl="0" marL="0" marR="0" rtl="0" algn="ctr">
              <a:lnSpc>
                <a:spcPct val="139972"/>
              </a:lnSpc>
              <a:spcBef>
                <a:spcPts val="0"/>
              </a:spcBef>
              <a:spcAft>
                <a:spcPts val="0"/>
              </a:spcAft>
              <a:buNone/>
            </a:pPr>
            <a:r>
              <a:rPr lang="el-GR" sz="1461">
                <a:solidFill>
                  <a:srgbClr val="000000"/>
                </a:solidFill>
                <a:latin typeface="Playfair Display"/>
                <a:ea typeface="Playfair Display"/>
                <a:cs typeface="Playfair Display"/>
                <a:sym typeface="Playfair Display"/>
              </a:rPr>
              <a:t>- Και αυτός είναι ο λόγος....</a:t>
            </a:r>
            <a:endParaRPr sz="1461">
              <a:solidFill>
                <a:srgbClr val="000000"/>
              </a:solidFill>
              <a:latin typeface="Playfair Display"/>
              <a:ea typeface="Playfair Display"/>
              <a:cs typeface="Playfair Display"/>
              <a:sym typeface="Playfair Display"/>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sp>
        <p:nvSpPr>
          <p:cNvPr id="465" name="Google Shape;465;p32"/>
          <p:cNvSpPr/>
          <p:nvPr/>
        </p:nvSpPr>
        <p:spPr>
          <a:xfrm rot="-1526634">
            <a:off x="15608712" y="7200900"/>
            <a:ext cx="3793097" cy="4114800"/>
          </a:xfrm>
          <a:custGeom>
            <a:rect b="b" l="l" r="r" t="t"/>
            <a:pathLst>
              <a:path extrusionOk="0" h="4114800" w="3793097">
                <a:moveTo>
                  <a:pt x="0" y="0"/>
                </a:moveTo>
                <a:lnTo>
                  <a:pt x="3793097" y="0"/>
                </a:lnTo>
                <a:lnTo>
                  <a:pt x="3793097"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6" name="Google Shape;466;p32"/>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7" name="Google Shape;467;p32"/>
          <p:cNvSpPr/>
          <p:nvPr/>
        </p:nvSpPr>
        <p:spPr>
          <a:xfrm>
            <a:off x="-2520200" y="7200900"/>
            <a:ext cx="5040401" cy="4114800"/>
          </a:xfrm>
          <a:custGeom>
            <a:rect b="b" l="l" r="r" t="t"/>
            <a:pathLst>
              <a:path extrusionOk="0" h="4114800" w="5040401">
                <a:moveTo>
                  <a:pt x="0" y="0"/>
                </a:moveTo>
                <a:lnTo>
                  <a:pt x="5040400" y="0"/>
                </a:lnTo>
                <a:lnTo>
                  <a:pt x="5040400" y="4114800"/>
                </a:lnTo>
                <a:lnTo>
                  <a:pt x="0" y="41148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8" name="Google Shape;468;p32"/>
          <p:cNvSpPr txBox="1"/>
          <p:nvPr/>
        </p:nvSpPr>
        <p:spPr>
          <a:xfrm>
            <a:off x="1143000" y="916564"/>
            <a:ext cx="14891496" cy="85279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l-GR" sz="5200">
                <a:solidFill>
                  <a:srgbClr val="000000"/>
                </a:solidFill>
                <a:latin typeface="Playfair Display"/>
                <a:ea typeface="Playfair Display"/>
                <a:cs typeface="Playfair Display"/>
                <a:sym typeface="Playfair Display"/>
              </a:rPr>
              <a:t>Ανάθεση: ΟΡΙΣΤΕ ΤΟ ΤΡΕΧΟΝ ΔΙΚΤΥΟ ΣΑΣ</a:t>
            </a:r>
            <a:endParaRPr sz="5200">
              <a:solidFill>
                <a:srgbClr val="000000"/>
              </a:solidFill>
              <a:latin typeface="Playfair Display"/>
              <a:ea typeface="Playfair Display"/>
              <a:cs typeface="Playfair Display"/>
              <a:sym typeface="Playfair Display"/>
            </a:endParaRPr>
          </a:p>
        </p:txBody>
      </p:sp>
      <p:sp>
        <p:nvSpPr>
          <p:cNvPr id="469" name="Google Shape;469;p32"/>
          <p:cNvSpPr txBox="1"/>
          <p:nvPr/>
        </p:nvSpPr>
        <p:spPr>
          <a:xfrm rot="-5400000">
            <a:off x="-2682944" y="4300261"/>
            <a:ext cx="7097505" cy="554383"/>
          </a:xfrm>
          <a:prstGeom prst="rect">
            <a:avLst/>
          </a:prstGeom>
          <a:noFill/>
          <a:ln>
            <a:noFill/>
          </a:ln>
        </p:spPr>
        <p:txBody>
          <a:bodyPr anchorCtr="0" anchor="t" bIns="0" lIns="0" spcFirstLastPara="1" rIns="0" wrap="square" tIns="0">
            <a:spAutoFit/>
          </a:bodyPr>
          <a:lstStyle/>
          <a:p>
            <a:pPr indent="0" lvl="0" marL="0" marR="0" rtl="0" algn="ctr">
              <a:lnSpc>
                <a:spcPct val="169964"/>
              </a:lnSpc>
              <a:spcBef>
                <a:spcPts val="0"/>
              </a:spcBef>
              <a:spcAft>
                <a:spcPts val="0"/>
              </a:spcAft>
              <a:buNone/>
            </a:pPr>
            <a:r>
              <a:rPr lang="el-GR" sz="2800">
                <a:solidFill>
                  <a:srgbClr val="000000"/>
                </a:solidFill>
                <a:latin typeface="Playfair Display"/>
                <a:ea typeface="Playfair Display"/>
                <a:cs typeface="Playfair Display"/>
                <a:sym typeface="Playfair Display"/>
              </a:rPr>
              <a:t>Ανάθεση 2 Δικτύωση</a:t>
            </a:r>
            <a:endParaRPr sz="2800">
              <a:solidFill>
                <a:srgbClr val="000000"/>
              </a:solidFill>
              <a:latin typeface="Playfair Display"/>
              <a:ea typeface="Playfair Display"/>
              <a:cs typeface="Playfair Display"/>
              <a:sym typeface="Playfair Display"/>
            </a:endParaRPr>
          </a:p>
        </p:txBody>
      </p:sp>
      <p:sp>
        <p:nvSpPr>
          <p:cNvPr id="470" name="Google Shape;470;p32"/>
          <p:cNvSpPr txBox="1"/>
          <p:nvPr/>
        </p:nvSpPr>
        <p:spPr>
          <a:xfrm>
            <a:off x="1881329" y="2304970"/>
            <a:ext cx="14297265" cy="4568623"/>
          </a:xfrm>
          <a:prstGeom prst="rect">
            <a:avLst/>
          </a:prstGeom>
          <a:noFill/>
          <a:ln>
            <a:noFill/>
          </a:ln>
        </p:spPr>
        <p:txBody>
          <a:bodyPr anchorCtr="0" anchor="t" bIns="0" lIns="0" spcFirstLastPara="1" rIns="0" wrap="square" tIns="0">
            <a:spAutoFit/>
          </a:bodyPr>
          <a:lstStyle/>
          <a:p>
            <a:pPr indent="0" lvl="0" marL="0" marR="0" rtl="0" algn="just">
              <a:lnSpc>
                <a:spcPct val="168090"/>
              </a:lnSpc>
              <a:spcBef>
                <a:spcPts val="0"/>
              </a:spcBef>
              <a:spcAft>
                <a:spcPts val="0"/>
              </a:spcAft>
              <a:buNone/>
            </a:pPr>
            <a:r>
              <a:rPr lang="el-GR" sz="2200">
                <a:solidFill>
                  <a:srgbClr val="000000"/>
                </a:solidFill>
                <a:latin typeface="Arial"/>
                <a:ea typeface="Arial"/>
                <a:cs typeface="Arial"/>
                <a:sym typeface="Arial"/>
              </a:rPr>
              <a:t>Ως κοινωνικός επιχειρηματίας συναντάτε καθημερινά πολλούς ανθρώπους. Το να αφιερώσετε χρόνο για να προσδιορίσετε ποιοι είναι αυτοί που βρίσκονται στην κορυφή του δικτύου σας και ποιος είναι ο προτιμώμενος τρόπος δικτύωσης μπορεί να σας δώσει μια εικόνα για το πού βρίσκονται τα δυνατά και τα αδύνατα σημεία του στυλ δικτύωσής σας. </a:t>
            </a:r>
            <a:endParaRPr/>
          </a:p>
          <a:p>
            <a:pPr indent="0" lvl="0" marL="0" marR="0" rtl="0" algn="just">
              <a:lnSpc>
                <a:spcPct val="168090"/>
              </a:lnSpc>
              <a:spcBef>
                <a:spcPts val="0"/>
              </a:spcBef>
              <a:spcAft>
                <a:spcPts val="0"/>
              </a:spcAft>
              <a:buNone/>
            </a:pPr>
            <a:r>
              <a:t/>
            </a:r>
            <a:endParaRPr sz="2200">
              <a:solidFill>
                <a:srgbClr val="000000"/>
              </a:solidFill>
              <a:latin typeface="Arial"/>
              <a:ea typeface="Arial"/>
              <a:cs typeface="Arial"/>
              <a:sym typeface="Arial"/>
            </a:endParaRPr>
          </a:p>
          <a:p>
            <a:pPr indent="-224077" lvl="1" marL="448155" marR="0" rtl="0" algn="just">
              <a:lnSpc>
                <a:spcPct val="160363"/>
              </a:lnSpc>
              <a:spcBef>
                <a:spcPts val="0"/>
              </a:spcBef>
              <a:spcAft>
                <a:spcPts val="0"/>
              </a:spcAft>
              <a:buClr>
                <a:srgbClr val="000000"/>
              </a:buClr>
              <a:buSzPts val="2200"/>
              <a:buFont typeface="Arial"/>
              <a:buAutoNum type="arabicPeriod"/>
            </a:pPr>
            <a:r>
              <a:rPr b="0" i="0" lang="el-GR" sz="2200" u="none" cap="none" strike="noStrike">
                <a:solidFill>
                  <a:srgbClr val="000000"/>
                </a:solidFill>
                <a:latin typeface="Arial"/>
                <a:ea typeface="Arial"/>
                <a:cs typeface="Arial"/>
                <a:sym typeface="Arial"/>
              </a:rPr>
              <a:t>Πώς δικτυώνεστε συχνότερα; Σε επίσημες ή ανεπίσημες κοινωνικές συγκεντρώσεις; Μπορείτε να εντοπίσετε τις 3 ισχυρότερες συνδέσεις δικτύωσης που έχετε;</a:t>
            </a:r>
            <a:endParaRPr/>
          </a:p>
          <a:p>
            <a:pPr indent="-224077" lvl="1" marL="448155" marR="0" rtl="0" algn="just">
              <a:lnSpc>
                <a:spcPct val="160363"/>
              </a:lnSpc>
              <a:spcBef>
                <a:spcPts val="0"/>
              </a:spcBef>
              <a:spcAft>
                <a:spcPts val="0"/>
              </a:spcAft>
              <a:buClr>
                <a:srgbClr val="000000"/>
              </a:buClr>
              <a:buSzPts val="2200"/>
              <a:buFont typeface="Arial"/>
              <a:buAutoNum type="arabicPeriod"/>
            </a:pPr>
            <a:r>
              <a:rPr b="0" i="0" lang="el-GR" sz="2200" u="none" cap="none" strike="noStrike">
                <a:solidFill>
                  <a:srgbClr val="000000"/>
                </a:solidFill>
                <a:latin typeface="Arial"/>
                <a:ea typeface="Arial"/>
                <a:cs typeface="Arial"/>
                <a:sym typeface="Arial"/>
              </a:rPr>
              <a:t> Με ποιους πιθανούς τρόπους μπορείτε να προετοιμαστείτε για μια εκδήλωση δικτύωσης; Σκεφτείτε διάφορα παγοθραυστικά για να ξεκινήσετε μια συζήτηση.</a:t>
            </a:r>
            <a:endParaRPr b="0" i="0" sz="2200" u="none" cap="none" strike="noStrike">
              <a:solidFill>
                <a:srgbClr val="000000"/>
              </a:solidFill>
              <a:latin typeface="Arial"/>
              <a:ea typeface="Arial"/>
              <a:cs typeface="Arial"/>
              <a:sym typeface="Arial"/>
            </a:endParaRPr>
          </a:p>
          <a:p>
            <a:pPr indent="0" lvl="0" marL="0" marR="0" rtl="0" algn="l">
              <a:lnSpc>
                <a:spcPct val="160363"/>
              </a:lnSpc>
              <a:spcBef>
                <a:spcPts val="0"/>
              </a:spcBef>
              <a:spcAft>
                <a:spcPts val="0"/>
              </a:spcAft>
              <a:buNone/>
            </a:pPr>
            <a:r>
              <a:t/>
            </a:r>
            <a:endParaRPr sz="2200">
              <a:solidFill>
                <a:srgbClr val="000000"/>
              </a:solidFill>
              <a:latin typeface="Arial"/>
              <a:ea typeface="Arial"/>
              <a:cs typeface="Arial"/>
              <a:sym typeface="Arial"/>
            </a:endParaRPr>
          </a:p>
        </p:txBody>
      </p:sp>
      <p:sp>
        <p:nvSpPr>
          <p:cNvPr id="471" name="Google Shape;471;p32"/>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sp>
        <p:nvSpPr>
          <p:cNvPr id="476" name="Google Shape;476;p33"/>
          <p:cNvSpPr/>
          <p:nvPr/>
        </p:nvSpPr>
        <p:spPr>
          <a:xfrm rot="-1526634">
            <a:off x="15608712" y="7200900"/>
            <a:ext cx="3793097" cy="4114800"/>
          </a:xfrm>
          <a:custGeom>
            <a:rect b="b" l="l" r="r" t="t"/>
            <a:pathLst>
              <a:path extrusionOk="0" h="4114800" w="3793097">
                <a:moveTo>
                  <a:pt x="0" y="0"/>
                </a:moveTo>
                <a:lnTo>
                  <a:pt x="3793097" y="0"/>
                </a:lnTo>
                <a:lnTo>
                  <a:pt x="3793097"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7" name="Google Shape;477;p33"/>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8" name="Google Shape;478;p33"/>
          <p:cNvSpPr/>
          <p:nvPr/>
        </p:nvSpPr>
        <p:spPr>
          <a:xfrm>
            <a:off x="-2520200" y="7200900"/>
            <a:ext cx="5040401" cy="4114800"/>
          </a:xfrm>
          <a:custGeom>
            <a:rect b="b" l="l" r="r" t="t"/>
            <a:pathLst>
              <a:path extrusionOk="0" h="4114800" w="5040401">
                <a:moveTo>
                  <a:pt x="0" y="0"/>
                </a:moveTo>
                <a:lnTo>
                  <a:pt x="5040400" y="0"/>
                </a:lnTo>
                <a:lnTo>
                  <a:pt x="5040400" y="4114800"/>
                </a:lnTo>
                <a:lnTo>
                  <a:pt x="0" y="41148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9" name="Google Shape;479;p33"/>
          <p:cNvSpPr txBox="1"/>
          <p:nvPr/>
        </p:nvSpPr>
        <p:spPr>
          <a:xfrm>
            <a:off x="-1421421" y="783898"/>
            <a:ext cx="16034496" cy="857351"/>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l-GR" sz="5200">
                <a:solidFill>
                  <a:srgbClr val="000000"/>
                </a:solidFill>
                <a:latin typeface="Playfair Display"/>
                <a:ea typeface="Playfair Display"/>
                <a:cs typeface="Playfair Display"/>
                <a:sym typeface="Playfair Display"/>
              </a:rPr>
              <a:t>Άσκηση: ΕΝΕΡΓΗΤΙΚΗ ΑΚΡΟΑΣΗ</a:t>
            </a:r>
            <a:endParaRPr sz="5200">
              <a:solidFill>
                <a:srgbClr val="000000"/>
              </a:solidFill>
              <a:latin typeface="Playfair Display"/>
              <a:ea typeface="Playfair Display"/>
              <a:cs typeface="Playfair Display"/>
              <a:sym typeface="Playfair Display"/>
            </a:endParaRPr>
          </a:p>
        </p:txBody>
      </p:sp>
      <p:sp>
        <p:nvSpPr>
          <p:cNvPr id="480" name="Google Shape;480;p33"/>
          <p:cNvSpPr txBox="1"/>
          <p:nvPr/>
        </p:nvSpPr>
        <p:spPr>
          <a:xfrm rot="-5400000">
            <a:off x="-2738161" y="4300261"/>
            <a:ext cx="7097505" cy="554383"/>
          </a:xfrm>
          <a:prstGeom prst="rect">
            <a:avLst/>
          </a:prstGeom>
          <a:noFill/>
          <a:ln>
            <a:noFill/>
          </a:ln>
        </p:spPr>
        <p:txBody>
          <a:bodyPr anchorCtr="0" anchor="t" bIns="0" lIns="0" spcFirstLastPara="1" rIns="0" wrap="square" tIns="0">
            <a:spAutoFit/>
          </a:bodyPr>
          <a:lstStyle/>
          <a:p>
            <a:pPr indent="0" lvl="0" marL="0" marR="0" rtl="0" algn="ctr">
              <a:lnSpc>
                <a:spcPct val="169964"/>
              </a:lnSpc>
              <a:spcBef>
                <a:spcPts val="0"/>
              </a:spcBef>
              <a:spcAft>
                <a:spcPts val="0"/>
              </a:spcAft>
              <a:buNone/>
            </a:pPr>
            <a:r>
              <a:rPr lang="el-GR" sz="2800">
                <a:solidFill>
                  <a:srgbClr val="000000"/>
                </a:solidFill>
                <a:latin typeface="Playfair Display"/>
                <a:ea typeface="Playfair Display"/>
                <a:cs typeface="Playfair Display"/>
                <a:sym typeface="Playfair Display"/>
              </a:rPr>
              <a:t>Άσκηση 1 Επικοινωνία</a:t>
            </a:r>
            <a:endParaRPr sz="2800">
              <a:solidFill>
                <a:srgbClr val="000000"/>
              </a:solidFill>
              <a:latin typeface="Playfair Display"/>
              <a:ea typeface="Playfair Display"/>
              <a:cs typeface="Playfair Display"/>
              <a:sym typeface="Playfair Display"/>
            </a:endParaRPr>
          </a:p>
        </p:txBody>
      </p:sp>
      <p:sp>
        <p:nvSpPr>
          <p:cNvPr id="481" name="Google Shape;481;p33"/>
          <p:cNvSpPr txBox="1"/>
          <p:nvPr/>
        </p:nvSpPr>
        <p:spPr>
          <a:xfrm>
            <a:off x="1600201" y="1866900"/>
            <a:ext cx="14578394" cy="5993628"/>
          </a:xfrm>
          <a:prstGeom prst="rect">
            <a:avLst/>
          </a:prstGeom>
          <a:noFill/>
          <a:ln>
            <a:noFill/>
          </a:ln>
        </p:spPr>
        <p:txBody>
          <a:bodyPr anchorCtr="0" anchor="t" bIns="0" lIns="0" spcFirstLastPara="1" rIns="0" wrap="square" tIns="0">
            <a:spAutoFit/>
          </a:bodyPr>
          <a:lstStyle/>
          <a:p>
            <a:pPr indent="0" lvl="0" marL="0" marR="0" rtl="0" algn="just">
              <a:lnSpc>
                <a:spcPct val="193181"/>
              </a:lnSpc>
              <a:spcBef>
                <a:spcPts val="0"/>
              </a:spcBef>
              <a:spcAft>
                <a:spcPts val="0"/>
              </a:spcAft>
              <a:buNone/>
            </a:pPr>
            <a:r>
              <a:rPr lang="el-GR" sz="2200">
                <a:solidFill>
                  <a:srgbClr val="000000"/>
                </a:solidFill>
                <a:latin typeface="Arial"/>
                <a:ea typeface="Arial"/>
                <a:cs typeface="Arial"/>
                <a:sym typeface="Arial"/>
              </a:rPr>
              <a:t>Η ικανότητα αποτελεσματικής επικοινωνίας αρχίζει με την ικανότητα να ακούτε, και κυρίως με την ενεργητική ακρόαση. Αυτό σας κρατάει απασχολημένους με τον συνομιλητή σας με θετικό τρόπο. Κάνει επίσης το άλλο άτομο να αισθάνεται ότι ακούγεται και εκτιμάται. Αυτή η δεξιότητα αποτελεί το θεμέλιο μιας επιτυχημένης συζήτησης σε οποιοδήποτε περιβάλλον - είτε στη δουλειά, είτε στο σπίτι, είτε σε κοινωνικές καταστάσεις. </a:t>
            </a:r>
            <a:endParaRPr/>
          </a:p>
          <a:p>
            <a:pPr indent="0" lvl="0" marL="0" marR="0" rtl="0" algn="just">
              <a:lnSpc>
                <a:spcPct val="193181"/>
              </a:lnSpc>
              <a:spcBef>
                <a:spcPts val="0"/>
              </a:spcBef>
              <a:spcAft>
                <a:spcPts val="0"/>
              </a:spcAft>
              <a:buNone/>
            </a:pPr>
            <a:r>
              <a:rPr lang="el-GR" sz="2200">
                <a:solidFill>
                  <a:srgbClr val="000000"/>
                </a:solidFill>
                <a:latin typeface="Arial"/>
                <a:ea typeface="Arial"/>
                <a:cs typeface="Arial"/>
                <a:sym typeface="Arial"/>
              </a:rPr>
              <a:t>Για την εξάσκηση αυτή θα χρειαστεί να εμπλακούν 2 ακόμη άτομα, πράγμα λογικό, η εξάσκηση της επικοινωνίας με τον εαυτό σας δεν είναι πολύ αποτελεσματική.</a:t>
            </a:r>
            <a:endParaRPr/>
          </a:p>
          <a:p>
            <a:pPr indent="0" lvl="0" marL="0" marR="0" rtl="0" algn="just">
              <a:lnSpc>
                <a:spcPct val="193181"/>
              </a:lnSpc>
              <a:spcBef>
                <a:spcPts val="0"/>
              </a:spcBef>
              <a:spcAft>
                <a:spcPts val="0"/>
              </a:spcAft>
              <a:buNone/>
            </a:pPr>
            <a:r>
              <a:rPr lang="el-GR" sz="2200">
                <a:solidFill>
                  <a:srgbClr val="000000"/>
                </a:solidFill>
                <a:latin typeface="Arial"/>
                <a:ea typeface="Arial"/>
                <a:cs typeface="Arial"/>
                <a:sym typeface="Arial"/>
              </a:rPr>
              <a:t> Η πρακτική βοηθά να προβληματιστείτε πάνω σε ένα ερώτημα και να δημιουργήσετε τις δικές σας λύσεις χρησιμοποιώντας απλές αρχές της ενεργητικής ακρόασης. Συχνά, όταν προβληματιζόμαστε και συζητάμε, τείνουμε να εστιάζουμε σε πολλά άτομα και ερωτήσεις ταυτόχρονα, μετακινώντας την προσοχή και την εστίασή μας. Εν τω μεταξύ, όταν ακούμε τους άλλους, τείνουμε να το κάνουμε με τρόπο προσανατολισμένο στη συζήτηση, σκεπτόμενοι «τι θα πω μετά», αντί να ακούμε τον άλλον με πλήρη παρουσία και προσοχή. </a:t>
            </a:r>
            <a:endParaRPr sz="2200">
              <a:solidFill>
                <a:srgbClr val="000000"/>
              </a:solidFill>
              <a:latin typeface="Arial"/>
              <a:ea typeface="Arial"/>
              <a:cs typeface="Arial"/>
              <a:sym typeface="Arial"/>
            </a:endParaRPr>
          </a:p>
        </p:txBody>
      </p:sp>
      <p:sp>
        <p:nvSpPr>
          <p:cNvPr id="482" name="Google Shape;482;p33"/>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sp>
        <p:nvSpPr>
          <p:cNvPr id="487" name="Google Shape;487;p34"/>
          <p:cNvSpPr/>
          <p:nvPr/>
        </p:nvSpPr>
        <p:spPr>
          <a:xfrm rot="-1526634">
            <a:off x="15608712" y="7200900"/>
            <a:ext cx="3793097" cy="4114800"/>
          </a:xfrm>
          <a:custGeom>
            <a:rect b="b" l="l" r="r" t="t"/>
            <a:pathLst>
              <a:path extrusionOk="0" h="4114800" w="3793097">
                <a:moveTo>
                  <a:pt x="0" y="0"/>
                </a:moveTo>
                <a:lnTo>
                  <a:pt x="3793097" y="0"/>
                </a:lnTo>
                <a:lnTo>
                  <a:pt x="3793097"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8" name="Google Shape;488;p34"/>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9" name="Google Shape;489;p34"/>
          <p:cNvSpPr/>
          <p:nvPr/>
        </p:nvSpPr>
        <p:spPr>
          <a:xfrm>
            <a:off x="-2520200" y="7200900"/>
            <a:ext cx="5040401" cy="4114800"/>
          </a:xfrm>
          <a:custGeom>
            <a:rect b="b" l="l" r="r" t="t"/>
            <a:pathLst>
              <a:path extrusionOk="0" h="4114800" w="5040401">
                <a:moveTo>
                  <a:pt x="0" y="0"/>
                </a:moveTo>
                <a:lnTo>
                  <a:pt x="5040400" y="0"/>
                </a:lnTo>
                <a:lnTo>
                  <a:pt x="5040400" y="4114800"/>
                </a:lnTo>
                <a:lnTo>
                  <a:pt x="0" y="41148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0" name="Google Shape;490;p34"/>
          <p:cNvSpPr txBox="1"/>
          <p:nvPr/>
        </p:nvSpPr>
        <p:spPr>
          <a:xfrm>
            <a:off x="-1421421" y="783898"/>
            <a:ext cx="16034496" cy="2667397"/>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l-GR" sz="5200">
                <a:solidFill>
                  <a:srgbClr val="000000"/>
                </a:solidFill>
                <a:latin typeface="Playfair Display"/>
                <a:ea typeface="Playfair Display"/>
                <a:cs typeface="Playfair Display"/>
                <a:sym typeface="Playfair Display"/>
              </a:rPr>
              <a:t>Άσκηση: ΕΝΕΡΓΗΤΙΚΗ ΑΚΡΟΑΣΗ</a:t>
            </a:r>
            <a:endParaRPr/>
          </a:p>
          <a:p>
            <a:pPr indent="0" lvl="0" marL="0" marR="0" rtl="0" algn="ctr">
              <a:lnSpc>
                <a:spcPct val="140000"/>
              </a:lnSpc>
              <a:spcBef>
                <a:spcPts val="0"/>
              </a:spcBef>
              <a:spcAft>
                <a:spcPts val="0"/>
              </a:spcAft>
              <a:buNone/>
            </a:pPr>
            <a:r>
              <a:t/>
            </a:r>
            <a:endParaRPr sz="5200">
              <a:solidFill>
                <a:srgbClr val="000000"/>
              </a:solidFill>
              <a:latin typeface="Playfair Display"/>
              <a:ea typeface="Playfair Display"/>
              <a:cs typeface="Playfair Display"/>
              <a:sym typeface="Playfair Display"/>
            </a:endParaRPr>
          </a:p>
          <a:p>
            <a:pPr indent="0" lvl="0" marL="0" marR="0" rtl="0" algn="ctr">
              <a:lnSpc>
                <a:spcPct val="118461"/>
              </a:lnSpc>
              <a:spcBef>
                <a:spcPts val="0"/>
              </a:spcBef>
              <a:spcAft>
                <a:spcPts val="0"/>
              </a:spcAft>
              <a:buNone/>
            </a:pPr>
            <a:r>
              <a:t/>
            </a:r>
            <a:endParaRPr sz="5200">
              <a:solidFill>
                <a:srgbClr val="000000"/>
              </a:solidFill>
              <a:latin typeface="Playfair Display"/>
              <a:ea typeface="Playfair Display"/>
              <a:cs typeface="Playfair Display"/>
              <a:sym typeface="Playfair Display"/>
            </a:endParaRPr>
          </a:p>
        </p:txBody>
      </p:sp>
      <p:sp>
        <p:nvSpPr>
          <p:cNvPr id="491" name="Google Shape;491;p34"/>
          <p:cNvSpPr txBox="1"/>
          <p:nvPr/>
        </p:nvSpPr>
        <p:spPr>
          <a:xfrm>
            <a:off x="1530674" y="1714500"/>
            <a:ext cx="14297265" cy="8749255"/>
          </a:xfrm>
          <a:prstGeom prst="rect">
            <a:avLst/>
          </a:prstGeom>
          <a:noFill/>
          <a:ln>
            <a:noFill/>
          </a:ln>
        </p:spPr>
        <p:txBody>
          <a:bodyPr anchorCtr="0" anchor="t" bIns="0" lIns="0" spcFirstLastPara="1" rIns="0" wrap="square" tIns="0">
            <a:spAutoFit/>
          </a:bodyPr>
          <a:lstStyle/>
          <a:p>
            <a:pPr indent="0" lvl="0" marL="0" marR="0" rtl="0" algn="just">
              <a:lnSpc>
                <a:spcPct val="193181"/>
              </a:lnSpc>
              <a:spcBef>
                <a:spcPts val="0"/>
              </a:spcBef>
              <a:spcAft>
                <a:spcPts val="0"/>
              </a:spcAft>
              <a:buNone/>
            </a:pPr>
            <a:r>
              <a:rPr lang="el-GR" sz="2200">
                <a:solidFill>
                  <a:srgbClr val="000000"/>
                </a:solidFill>
                <a:latin typeface="Arial"/>
                <a:ea typeface="Arial"/>
                <a:cs typeface="Arial"/>
                <a:sym typeface="Arial"/>
              </a:rPr>
              <a:t>Όπως αναφέρθηκε προηγουμένως, υπάρχουν 3 συμμετέχοντες, ο καθένας με διαφορετικό ρόλο:</a:t>
            </a:r>
            <a:endParaRPr/>
          </a:p>
          <a:p>
            <a:pPr indent="-342900" lvl="0" marL="342900" marR="0" rtl="0" algn="just">
              <a:lnSpc>
                <a:spcPct val="193181"/>
              </a:lnSpc>
              <a:spcBef>
                <a:spcPts val="0"/>
              </a:spcBef>
              <a:spcAft>
                <a:spcPts val="0"/>
              </a:spcAft>
              <a:buClr>
                <a:srgbClr val="000000"/>
              </a:buClr>
              <a:buSzPts val="2200"/>
              <a:buFont typeface="Arial"/>
              <a:buChar char="•"/>
            </a:pPr>
            <a:r>
              <a:rPr lang="el-GR" sz="2200">
                <a:solidFill>
                  <a:srgbClr val="000000"/>
                </a:solidFill>
                <a:latin typeface="Arial"/>
                <a:ea typeface="Arial"/>
                <a:cs typeface="Arial"/>
                <a:sym typeface="Arial"/>
              </a:rPr>
              <a:t> Το υποκείμενο: Ο ρόλος του υποκειμένου είναι να διερευνήσει το ερώτημα ή το πρόβλημα από την προσωπική του/της οπτική γωνία. Το άτομο σε αυτόν το ρόλο πρέπει να έχει κατά νου: αφήστε το επίκεντρο να είναι σε εσάς και αφήστε τον προβληματισμό σας να κυλήσει φυσικά, καθοδηγούμενος από τον ενεργό ακροατή</a:t>
            </a:r>
            <a:endParaRPr/>
          </a:p>
          <a:p>
            <a:pPr indent="-342900" lvl="0" marL="342900" marR="0" rtl="0" algn="just">
              <a:lnSpc>
                <a:spcPct val="193181"/>
              </a:lnSpc>
              <a:spcBef>
                <a:spcPts val="0"/>
              </a:spcBef>
              <a:spcAft>
                <a:spcPts val="0"/>
              </a:spcAft>
              <a:buClr>
                <a:srgbClr val="000000"/>
              </a:buClr>
              <a:buSzPts val="2200"/>
              <a:buFont typeface="Arial"/>
              <a:buChar char="•"/>
            </a:pPr>
            <a:r>
              <a:rPr lang="el-GR" sz="2200">
                <a:solidFill>
                  <a:srgbClr val="000000"/>
                </a:solidFill>
                <a:latin typeface="Arial"/>
                <a:ea typeface="Arial"/>
                <a:cs typeface="Arial"/>
                <a:sym typeface="Arial"/>
              </a:rPr>
              <a:t>Ο ενεργός ακροατής: Ο ρόλος του ενεργού ακροατή είναι να ακούει με πλήρη παρουσία και εστίαση. Να ακούει με όλο το σώμα, να είναι περίεργος, να παρατηρεί, να παραφράζει όσα ακούει και να καθοδηγεί το θέμα με ανοιχτές ερωτήσεις. Αυτό το άτομο πρέπει να έχει κατά νου: να κάνει ανοιχτές ερωτήσεις για να υποστηρίξει τον προβληματισμό του υποκειμένου- να μην προσφέρει συμβουλές- να ακούει με όλο το σώμα.</a:t>
            </a:r>
            <a:endParaRPr/>
          </a:p>
          <a:p>
            <a:pPr indent="-342900" lvl="0" marL="342900" marR="0" rtl="0" algn="just">
              <a:lnSpc>
                <a:spcPct val="193181"/>
              </a:lnSpc>
              <a:spcBef>
                <a:spcPts val="0"/>
              </a:spcBef>
              <a:spcAft>
                <a:spcPts val="0"/>
              </a:spcAft>
              <a:buClr>
                <a:srgbClr val="000000"/>
              </a:buClr>
              <a:buSzPts val="2200"/>
              <a:buFont typeface="Arial"/>
              <a:buChar char="•"/>
            </a:pPr>
            <a:r>
              <a:rPr lang="el-GR" sz="2200">
                <a:solidFill>
                  <a:srgbClr val="000000"/>
                </a:solidFill>
                <a:latin typeface="Arial"/>
                <a:ea typeface="Arial"/>
                <a:cs typeface="Arial"/>
                <a:sym typeface="Arial"/>
              </a:rPr>
              <a:t>Ο παρατηρητής: Ο ρόλος του παρατηρητή είναι να παρατηρεί τη διαδικασία χωρίς να μιλάει. Να κάνει παρατηρήσεις από μια εξωτερική οπτική γωνία, να βλέπει και να ακούει πράγματα που ο ακροατής και το υποκείμενο δεν μπορούν να δουν. Αυτό το άτομο πρέπει να έχει κατά νου: να παραμένει σιωπηλό καθ' όλη τη διάρκεια της διαδικασίας- να παρατηρεί και να σημειώνει όσα βλέπει και ακούει- αφού τελειώσει το υποκείμενο, να μοιράζεται τις παρατηρήσεις του με τους άλλους.</a:t>
            </a:r>
            <a:endParaRPr sz="2200">
              <a:solidFill>
                <a:srgbClr val="000000"/>
              </a:solidFill>
              <a:latin typeface="Arial"/>
              <a:ea typeface="Arial"/>
              <a:cs typeface="Arial"/>
              <a:sym typeface="Arial"/>
            </a:endParaRPr>
          </a:p>
          <a:p>
            <a:pPr indent="0" lvl="0" marL="0" marR="0" rtl="0" algn="just">
              <a:lnSpc>
                <a:spcPct val="193181"/>
              </a:lnSpc>
              <a:spcBef>
                <a:spcPts val="0"/>
              </a:spcBef>
              <a:spcAft>
                <a:spcPts val="0"/>
              </a:spcAft>
              <a:buNone/>
            </a:pPr>
            <a:r>
              <a:t/>
            </a:r>
            <a:endParaRPr sz="2200">
              <a:solidFill>
                <a:srgbClr val="000000"/>
              </a:solidFill>
              <a:latin typeface="Arial"/>
              <a:ea typeface="Arial"/>
              <a:cs typeface="Arial"/>
              <a:sym typeface="Arial"/>
            </a:endParaRPr>
          </a:p>
          <a:p>
            <a:pPr indent="0" lvl="0" marL="0" marR="0" rtl="0" algn="l">
              <a:lnSpc>
                <a:spcPct val="193181"/>
              </a:lnSpc>
              <a:spcBef>
                <a:spcPts val="0"/>
              </a:spcBef>
              <a:spcAft>
                <a:spcPts val="0"/>
              </a:spcAft>
              <a:buNone/>
            </a:pPr>
            <a:r>
              <a:t/>
            </a:r>
            <a:endParaRPr sz="2200">
              <a:solidFill>
                <a:srgbClr val="000000"/>
              </a:solidFill>
              <a:latin typeface="Arial"/>
              <a:ea typeface="Arial"/>
              <a:cs typeface="Arial"/>
              <a:sym typeface="Arial"/>
            </a:endParaRPr>
          </a:p>
          <a:p>
            <a:pPr indent="0" lvl="0" marL="0" marR="0" rtl="0" algn="l">
              <a:lnSpc>
                <a:spcPct val="193181"/>
              </a:lnSpc>
              <a:spcBef>
                <a:spcPts val="0"/>
              </a:spcBef>
              <a:spcAft>
                <a:spcPts val="0"/>
              </a:spcAft>
              <a:buNone/>
            </a:pPr>
            <a:r>
              <a:t/>
            </a:r>
            <a:endParaRPr sz="2200">
              <a:solidFill>
                <a:srgbClr val="000000"/>
              </a:solidFill>
              <a:latin typeface="Arial"/>
              <a:ea typeface="Arial"/>
              <a:cs typeface="Arial"/>
              <a:sym typeface="Arial"/>
            </a:endParaRPr>
          </a:p>
        </p:txBody>
      </p:sp>
      <p:sp>
        <p:nvSpPr>
          <p:cNvPr id="492" name="Google Shape;492;p34"/>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3" name="Google Shape;493;p34"/>
          <p:cNvSpPr txBox="1"/>
          <p:nvPr/>
        </p:nvSpPr>
        <p:spPr>
          <a:xfrm rot="-5400000">
            <a:off x="-2738161" y="4300261"/>
            <a:ext cx="7097505" cy="554383"/>
          </a:xfrm>
          <a:prstGeom prst="rect">
            <a:avLst/>
          </a:prstGeom>
          <a:noFill/>
          <a:ln>
            <a:noFill/>
          </a:ln>
        </p:spPr>
        <p:txBody>
          <a:bodyPr anchorCtr="0" anchor="t" bIns="0" lIns="0" spcFirstLastPara="1" rIns="0" wrap="square" tIns="0">
            <a:spAutoFit/>
          </a:bodyPr>
          <a:lstStyle/>
          <a:p>
            <a:pPr indent="0" lvl="0" marL="0" marR="0" rtl="0" algn="ctr">
              <a:lnSpc>
                <a:spcPct val="169964"/>
              </a:lnSpc>
              <a:spcBef>
                <a:spcPts val="0"/>
              </a:spcBef>
              <a:spcAft>
                <a:spcPts val="0"/>
              </a:spcAft>
              <a:buNone/>
            </a:pPr>
            <a:r>
              <a:rPr lang="el-GR" sz="2800">
                <a:solidFill>
                  <a:srgbClr val="000000"/>
                </a:solidFill>
                <a:latin typeface="Playfair Display"/>
                <a:ea typeface="Playfair Display"/>
                <a:cs typeface="Playfair Display"/>
                <a:sym typeface="Playfair Display"/>
              </a:rPr>
              <a:t>Άσκηση 1 Επικοινωνία</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7" name="Shape 497"/>
        <p:cNvGrpSpPr/>
        <p:nvPr/>
      </p:nvGrpSpPr>
      <p:grpSpPr>
        <a:xfrm>
          <a:off x="0" y="0"/>
          <a:ext cx="0" cy="0"/>
          <a:chOff x="0" y="0"/>
          <a:chExt cx="0" cy="0"/>
        </a:xfrm>
      </p:grpSpPr>
      <p:sp>
        <p:nvSpPr>
          <p:cNvPr id="498" name="Google Shape;498;p35"/>
          <p:cNvSpPr/>
          <p:nvPr/>
        </p:nvSpPr>
        <p:spPr>
          <a:xfrm rot="-1526634">
            <a:off x="15608712" y="7200900"/>
            <a:ext cx="3793097" cy="4114800"/>
          </a:xfrm>
          <a:custGeom>
            <a:rect b="b" l="l" r="r" t="t"/>
            <a:pathLst>
              <a:path extrusionOk="0" h="4114800" w="3793097">
                <a:moveTo>
                  <a:pt x="0" y="0"/>
                </a:moveTo>
                <a:lnTo>
                  <a:pt x="3793097" y="0"/>
                </a:lnTo>
                <a:lnTo>
                  <a:pt x="3793097"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9" name="Google Shape;499;p35"/>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0" name="Google Shape;500;p35"/>
          <p:cNvSpPr/>
          <p:nvPr/>
        </p:nvSpPr>
        <p:spPr>
          <a:xfrm>
            <a:off x="-2520200" y="7200900"/>
            <a:ext cx="5040401" cy="4114800"/>
          </a:xfrm>
          <a:custGeom>
            <a:rect b="b" l="l" r="r" t="t"/>
            <a:pathLst>
              <a:path extrusionOk="0" h="4114800" w="5040401">
                <a:moveTo>
                  <a:pt x="0" y="0"/>
                </a:moveTo>
                <a:lnTo>
                  <a:pt x="5040400" y="0"/>
                </a:lnTo>
                <a:lnTo>
                  <a:pt x="5040400" y="4114800"/>
                </a:lnTo>
                <a:lnTo>
                  <a:pt x="0" y="41148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1" name="Google Shape;501;p35"/>
          <p:cNvSpPr txBox="1"/>
          <p:nvPr/>
        </p:nvSpPr>
        <p:spPr>
          <a:xfrm>
            <a:off x="1143000" y="335601"/>
            <a:ext cx="13215096" cy="85279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l-GR" sz="5200">
                <a:solidFill>
                  <a:srgbClr val="000000"/>
                </a:solidFill>
                <a:latin typeface="Playfair Display"/>
                <a:ea typeface="Playfair Display"/>
                <a:cs typeface="Playfair Display"/>
                <a:sym typeface="Playfair Display"/>
              </a:rPr>
              <a:t>Άσκηση: ΕΝΕΡΓΗΤΙΚΗ ΑΚΡΟΑΣΗ</a:t>
            </a:r>
            <a:endParaRPr/>
          </a:p>
        </p:txBody>
      </p:sp>
      <p:sp>
        <p:nvSpPr>
          <p:cNvPr id="502" name="Google Shape;502;p35"/>
          <p:cNvSpPr txBox="1"/>
          <p:nvPr/>
        </p:nvSpPr>
        <p:spPr>
          <a:xfrm>
            <a:off x="1565843" y="1638300"/>
            <a:ext cx="14297265" cy="2130840"/>
          </a:xfrm>
          <a:prstGeom prst="rect">
            <a:avLst/>
          </a:prstGeom>
          <a:noFill/>
          <a:ln>
            <a:noFill/>
          </a:ln>
        </p:spPr>
        <p:txBody>
          <a:bodyPr anchorCtr="0" anchor="t" bIns="0" lIns="0" spcFirstLastPara="1" rIns="0" wrap="square" tIns="0">
            <a:spAutoFit/>
          </a:bodyPr>
          <a:lstStyle/>
          <a:p>
            <a:pPr indent="0" lvl="0" marL="0" marR="0" rtl="0" algn="just">
              <a:lnSpc>
                <a:spcPct val="193181"/>
              </a:lnSpc>
              <a:spcBef>
                <a:spcPts val="0"/>
              </a:spcBef>
              <a:spcAft>
                <a:spcPts val="0"/>
              </a:spcAft>
              <a:buNone/>
            </a:pPr>
            <a:r>
              <a:rPr lang="el-GR" sz="2200">
                <a:solidFill>
                  <a:srgbClr val="000000"/>
                </a:solidFill>
                <a:latin typeface="Arial"/>
                <a:ea typeface="Arial"/>
                <a:cs typeface="Arial"/>
                <a:sym typeface="Arial"/>
              </a:rPr>
              <a:t>Στη συνέχεια, θέτετε το ερώτημα ή το πρόβλημα, αυτό που θα εξερευνήσει και θα προβληματίσει κάθε θέμα. Θα μπορούσε να είναι ένα κοινό ερώτημα και για τους 3 (π.χ. «Ποια είναι τα μεγαλύτερα εμπόδια για την αλλαγή στην εργασία μου και πώς μπορώ να εργαστώ για να τα ξεπεράσω;») ή το κάθε θέμα μπορεί να θέσει το δικό του ερώτημα ή πρόβλημα (π.χ. Επιλέξτε μια πρόκληση στο χώρο εργασίας με την οποία παλεύετε σήμερα). </a:t>
            </a:r>
            <a:endParaRPr sz="2200">
              <a:solidFill>
                <a:srgbClr val="000000"/>
              </a:solidFill>
              <a:latin typeface="Arial"/>
              <a:ea typeface="Arial"/>
              <a:cs typeface="Arial"/>
              <a:sym typeface="Arial"/>
            </a:endParaRPr>
          </a:p>
        </p:txBody>
      </p:sp>
      <p:sp>
        <p:nvSpPr>
          <p:cNvPr id="503" name="Google Shape;503;p35"/>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4" name="Google Shape;504;p35"/>
          <p:cNvSpPr txBox="1"/>
          <p:nvPr/>
        </p:nvSpPr>
        <p:spPr>
          <a:xfrm rot="-5400000">
            <a:off x="-2682944" y="4300261"/>
            <a:ext cx="7097505" cy="554383"/>
          </a:xfrm>
          <a:prstGeom prst="rect">
            <a:avLst/>
          </a:prstGeom>
          <a:noFill/>
          <a:ln>
            <a:noFill/>
          </a:ln>
        </p:spPr>
        <p:txBody>
          <a:bodyPr anchorCtr="0" anchor="t" bIns="0" lIns="0" spcFirstLastPara="1" rIns="0" wrap="square" tIns="0">
            <a:spAutoFit/>
          </a:bodyPr>
          <a:lstStyle/>
          <a:p>
            <a:pPr indent="0" lvl="0" marL="0" marR="0" rtl="0" algn="ctr">
              <a:lnSpc>
                <a:spcPct val="169964"/>
              </a:lnSpc>
              <a:spcBef>
                <a:spcPts val="0"/>
              </a:spcBef>
              <a:spcAft>
                <a:spcPts val="0"/>
              </a:spcAft>
              <a:buNone/>
            </a:pPr>
            <a:r>
              <a:rPr lang="el-GR" sz="2800">
                <a:solidFill>
                  <a:srgbClr val="000000"/>
                </a:solidFill>
                <a:latin typeface="Playfair Display"/>
                <a:ea typeface="Playfair Display"/>
                <a:cs typeface="Playfair Display"/>
                <a:sym typeface="Playfair Display"/>
              </a:rPr>
              <a:t>Άσκηση 1 Επικοινωνία</a:t>
            </a:r>
            <a:endParaRPr/>
          </a:p>
        </p:txBody>
      </p:sp>
      <p:sp>
        <p:nvSpPr>
          <p:cNvPr id="505" name="Google Shape;505;p35"/>
          <p:cNvSpPr txBox="1"/>
          <p:nvPr/>
        </p:nvSpPr>
        <p:spPr>
          <a:xfrm>
            <a:off x="1565842" y="3848100"/>
            <a:ext cx="14436158" cy="4411464"/>
          </a:xfrm>
          <a:prstGeom prst="rect">
            <a:avLst/>
          </a:prstGeom>
          <a:noFill/>
          <a:ln>
            <a:noFill/>
          </a:ln>
        </p:spPr>
        <p:txBody>
          <a:bodyPr anchorCtr="0" anchor="t" bIns="0" lIns="0" spcFirstLastPara="1" rIns="0" wrap="square" tIns="0">
            <a:spAutoFit/>
          </a:bodyPr>
          <a:lstStyle/>
          <a:p>
            <a:pPr indent="0" lvl="0" marL="0" marR="0" rtl="0" algn="just">
              <a:lnSpc>
                <a:spcPct val="193181"/>
              </a:lnSpc>
              <a:spcBef>
                <a:spcPts val="0"/>
              </a:spcBef>
              <a:spcAft>
                <a:spcPts val="0"/>
              </a:spcAft>
              <a:buNone/>
            </a:pPr>
            <a:r>
              <a:rPr lang="el-GR" sz="2200">
                <a:solidFill>
                  <a:srgbClr val="000000"/>
                </a:solidFill>
                <a:latin typeface="Arial"/>
                <a:ea typeface="Arial"/>
                <a:cs typeface="Arial"/>
                <a:sym typeface="Arial"/>
              </a:rPr>
              <a:t>Συνήθως υπάρχουν 3 γύροι, έτσι ώστε κάθε συμμετέχων να βιώνει κάθε ρόλο και να μαθαίνει από αυτόν. Κάθε γύρος θα πρέπει να διαρκεί περίπου 15 λεπτά. Αφού τελειώσετε, συζητήστε θέματα όπως: </a:t>
            </a:r>
            <a:endParaRPr/>
          </a:p>
          <a:p>
            <a:pPr indent="-342900" lvl="0" marL="342900" marR="0" rtl="0" algn="just">
              <a:lnSpc>
                <a:spcPct val="193181"/>
              </a:lnSpc>
              <a:spcBef>
                <a:spcPts val="0"/>
              </a:spcBef>
              <a:spcAft>
                <a:spcPts val="0"/>
              </a:spcAft>
              <a:buClr>
                <a:srgbClr val="000000"/>
              </a:buClr>
              <a:buSzPts val="2200"/>
              <a:buFont typeface="Arial"/>
              <a:buChar char="•"/>
            </a:pPr>
            <a:r>
              <a:rPr lang="el-GR" sz="2200">
                <a:solidFill>
                  <a:srgbClr val="000000"/>
                </a:solidFill>
                <a:latin typeface="Arial"/>
                <a:ea typeface="Arial"/>
                <a:cs typeface="Arial"/>
                <a:sym typeface="Arial"/>
              </a:rPr>
              <a:t>Τι μου συνέβη κατά τη διάρκεια της άσκησης;</a:t>
            </a:r>
            <a:endParaRPr/>
          </a:p>
          <a:p>
            <a:pPr indent="-342900" lvl="0" marL="342900" marR="0" rtl="0" algn="just">
              <a:lnSpc>
                <a:spcPct val="193181"/>
              </a:lnSpc>
              <a:spcBef>
                <a:spcPts val="0"/>
              </a:spcBef>
              <a:spcAft>
                <a:spcPts val="0"/>
              </a:spcAft>
              <a:buClr>
                <a:srgbClr val="000000"/>
              </a:buClr>
              <a:buSzPts val="2200"/>
              <a:buFont typeface="Arial"/>
              <a:buChar char="•"/>
            </a:pPr>
            <a:r>
              <a:rPr lang="el-GR" sz="2200">
                <a:solidFill>
                  <a:srgbClr val="000000"/>
                </a:solidFill>
                <a:latin typeface="Arial"/>
                <a:ea typeface="Arial"/>
                <a:cs typeface="Arial"/>
                <a:sym typeface="Arial"/>
              </a:rPr>
              <a:t>Πώς αισθάνθηκα που ήμουν ο παρατηρητής;</a:t>
            </a:r>
            <a:endParaRPr/>
          </a:p>
          <a:p>
            <a:pPr indent="-342900" lvl="0" marL="342900" marR="0" rtl="0" algn="just">
              <a:lnSpc>
                <a:spcPct val="193181"/>
              </a:lnSpc>
              <a:spcBef>
                <a:spcPts val="0"/>
              </a:spcBef>
              <a:spcAft>
                <a:spcPts val="0"/>
              </a:spcAft>
              <a:buClr>
                <a:srgbClr val="000000"/>
              </a:buClr>
              <a:buSzPts val="2200"/>
              <a:buFont typeface="Arial"/>
              <a:buChar char="•"/>
            </a:pPr>
            <a:r>
              <a:rPr lang="el-GR" sz="2200">
                <a:solidFill>
                  <a:srgbClr val="000000"/>
                </a:solidFill>
                <a:latin typeface="Arial"/>
                <a:ea typeface="Arial"/>
                <a:cs typeface="Arial"/>
                <a:sym typeface="Arial"/>
              </a:rPr>
              <a:t>Πώς αισθάνθηκα που ήμουν το υποκείμενο;</a:t>
            </a:r>
            <a:endParaRPr/>
          </a:p>
          <a:p>
            <a:pPr indent="-342900" lvl="0" marL="342900" marR="0" rtl="0" algn="just">
              <a:lnSpc>
                <a:spcPct val="193181"/>
              </a:lnSpc>
              <a:spcBef>
                <a:spcPts val="0"/>
              </a:spcBef>
              <a:spcAft>
                <a:spcPts val="0"/>
              </a:spcAft>
              <a:buClr>
                <a:srgbClr val="000000"/>
              </a:buClr>
              <a:buSzPts val="2200"/>
              <a:buFont typeface="Arial"/>
              <a:buChar char="•"/>
            </a:pPr>
            <a:r>
              <a:rPr lang="el-GR" sz="2200">
                <a:solidFill>
                  <a:srgbClr val="000000"/>
                </a:solidFill>
                <a:latin typeface="Arial"/>
                <a:ea typeface="Arial"/>
                <a:cs typeface="Arial"/>
                <a:sym typeface="Arial"/>
              </a:rPr>
              <a:t>Πώς ένιωσα να είμαι ο ενεργός ακροατής;</a:t>
            </a:r>
            <a:endParaRPr/>
          </a:p>
          <a:p>
            <a:pPr indent="-342900" lvl="0" marL="342900" marR="0" rtl="0" algn="just">
              <a:lnSpc>
                <a:spcPct val="193181"/>
              </a:lnSpc>
              <a:spcBef>
                <a:spcPts val="0"/>
              </a:spcBef>
              <a:spcAft>
                <a:spcPts val="0"/>
              </a:spcAft>
              <a:buClr>
                <a:srgbClr val="000000"/>
              </a:buClr>
              <a:buSzPts val="2200"/>
              <a:buFont typeface="Arial"/>
              <a:buChar char="•"/>
            </a:pPr>
            <a:r>
              <a:rPr lang="el-GR" sz="2200">
                <a:solidFill>
                  <a:srgbClr val="000000"/>
                </a:solidFill>
                <a:latin typeface="Arial"/>
                <a:ea typeface="Arial"/>
                <a:cs typeface="Arial"/>
                <a:sym typeface="Arial"/>
              </a:rPr>
              <a:t>Τι έμαθα για τον εαυτό μου;</a:t>
            </a:r>
            <a:endParaRPr/>
          </a:p>
          <a:p>
            <a:pPr indent="-342900" lvl="0" marL="342900" marR="0" rtl="0" algn="just">
              <a:lnSpc>
                <a:spcPct val="193181"/>
              </a:lnSpc>
              <a:spcBef>
                <a:spcPts val="0"/>
              </a:spcBef>
              <a:spcAft>
                <a:spcPts val="0"/>
              </a:spcAft>
              <a:buClr>
                <a:srgbClr val="000000"/>
              </a:buClr>
              <a:buSzPts val="2200"/>
              <a:buFont typeface="Arial"/>
              <a:buChar char="•"/>
            </a:pPr>
            <a:r>
              <a:rPr lang="el-GR" sz="2200">
                <a:solidFill>
                  <a:srgbClr val="000000"/>
                </a:solidFill>
                <a:latin typeface="Arial"/>
                <a:ea typeface="Arial"/>
                <a:cs typeface="Arial"/>
                <a:sym typeface="Arial"/>
              </a:rPr>
              <a:t>Πώς μπορώ να εφαρμόσω τις γνώσεις από αυτή την άσκηση;</a:t>
            </a:r>
            <a:endParaRPr sz="2200">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 name="Shape 509"/>
        <p:cNvGrpSpPr/>
        <p:nvPr/>
      </p:nvGrpSpPr>
      <p:grpSpPr>
        <a:xfrm>
          <a:off x="0" y="0"/>
          <a:ext cx="0" cy="0"/>
          <a:chOff x="0" y="0"/>
          <a:chExt cx="0" cy="0"/>
        </a:xfrm>
      </p:grpSpPr>
      <p:sp>
        <p:nvSpPr>
          <p:cNvPr id="510" name="Google Shape;510;p36"/>
          <p:cNvSpPr/>
          <p:nvPr/>
        </p:nvSpPr>
        <p:spPr>
          <a:xfrm rot="-1526634">
            <a:off x="15608712" y="7200900"/>
            <a:ext cx="3793097" cy="4114800"/>
          </a:xfrm>
          <a:custGeom>
            <a:rect b="b" l="l" r="r" t="t"/>
            <a:pathLst>
              <a:path extrusionOk="0" h="4114800" w="3793097">
                <a:moveTo>
                  <a:pt x="0" y="0"/>
                </a:moveTo>
                <a:lnTo>
                  <a:pt x="3793097" y="0"/>
                </a:lnTo>
                <a:lnTo>
                  <a:pt x="3793097"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1" name="Google Shape;511;p36"/>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2" name="Google Shape;512;p36"/>
          <p:cNvSpPr/>
          <p:nvPr/>
        </p:nvSpPr>
        <p:spPr>
          <a:xfrm>
            <a:off x="-2520200" y="7200900"/>
            <a:ext cx="5040401" cy="4114800"/>
          </a:xfrm>
          <a:custGeom>
            <a:rect b="b" l="l" r="r" t="t"/>
            <a:pathLst>
              <a:path extrusionOk="0" h="4114800" w="5040401">
                <a:moveTo>
                  <a:pt x="0" y="0"/>
                </a:moveTo>
                <a:lnTo>
                  <a:pt x="5040400" y="0"/>
                </a:lnTo>
                <a:lnTo>
                  <a:pt x="5040400" y="4114800"/>
                </a:lnTo>
                <a:lnTo>
                  <a:pt x="0" y="41148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3" name="Google Shape;513;p36"/>
          <p:cNvSpPr txBox="1"/>
          <p:nvPr/>
        </p:nvSpPr>
        <p:spPr>
          <a:xfrm>
            <a:off x="137664" y="70793"/>
            <a:ext cx="15163800" cy="857351"/>
          </a:xfrm>
          <a:prstGeom prst="rect">
            <a:avLst/>
          </a:prstGeom>
          <a:noFill/>
          <a:ln>
            <a:noFill/>
          </a:ln>
        </p:spPr>
        <p:txBody>
          <a:bodyPr anchorCtr="0" anchor="t" bIns="0" lIns="0" spcFirstLastPara="1" rIns="0" wrap="square" tIns="0">
            <a:spAutoFit/>
          </a:bodyPr>
          <a:lstStyle/>
          <a:p>
            <a:pPr indent="0" lvl="0" marL="0" marR="0" rtl="0" algn="ctr">
              <a:lnSpc>
                <a:spcPct val="151666"/>
              </a:lnSpc>
              <a:spcBef>
                <a:spcPts val="0"/>
              </a:spcBef>
              <a:spcAft>
                <a:spcPts val="0"/>
              </a:spcAft>
              <a:buNone/>
            </a:pPr>
            <a:r>
              <a:rPr lang="el-GR" sz="4800">
                <a:solidFill>
                  <a:srgbClr val="000000"/>
                </a:solidFill>
                <a:latin typeface="Playfair Display"/>
                <a:ea typeface="Playfair Display"/>
                <a:cs typeface="Playfair Display"/>
                <a:sym typeface="Playfair Display"/>
              </a:rPr>
              <a:t>Χαρτογράφηση του Οικοσυστήματος ή της Κοινότητας</a:t>
            </a:r>
            <a:endParaRPr sz="4800">
              <a:solidFill>
                <a:srgbClr val="000000"/>
              </a:solidFill>
              <a:latin typeface="Playfair Display"/>
              <a:ea typeface="Playfair Display"/>
              <a:cs typeface="Playfair Display"/>
              <a:sym typeface="Playfair Display"/>
            </a:endParaRPr>
          </a:p>
        </p:txBody>
      </p:sp>
      <p:sp>
        <p:nvSpPr>
          <p:cNvPr id="514" name="Google Shape;514;p36"/>
          <p:cNvSpPr txBox="1"/>
          <p:nvPr/>
        </p:nvSpPr>
        <p:spPr>
          <a:xfrm>
            <a:off x="1599076" y="1028700"/>
            <a:ext cx="15241124" cy="7791300"/>
          </a:xfrm>
          <a:prstGeom prst="rect">
            <a:avLst/>
          </a:prstGeom>
          <a:noFill/>
          <a:ln>
            <a:noFill/>
          </a:ln>
        </p:spPr>
        <p:txBody>
          <a:bodyPr anchorCtr="0" anchor="t" bIns="0" lIns="0" spcFirstLastPara="1" rIns="0" wrap="square" tIns="0">
            <a:spAutoFit/>
          </a:bodyPr>
          <a:lstStyle/>
          <a:p>
            <a:pPr indent="0" lvl="0" marL="0" marR="0" rtl="0" algn="l">
              <a:lnSpc>
                <a:spcPct val="180000"/>
              </a:lnSpc>
              <a:spcBef>
                <a:spcPts val="0"/>
              </a:spcBef>
              <a:spcAft>
                <a:spcPts val="0"/>
              </a:spcAft>
              <a:buNone/>
            </a:pPr>
            <a:r>
              <a:rPr lang="el-GR" sz="2000">
                <a:solidFill>
                  <a:srgbClr val="000000"/>
                </a:solidFill>
                <a:latin typeface="Arial"/>
                <a:ea typeface="Arial"/>
                <a:cs typeface="Arial"/>
                <a:sym typeface="Arial"/>
              </a:rPr>
              <a:t>Η χαρτογράφηση του Οικοσυστήματος ή της Κοινότητας επικεντρώνεται στις σχέσεις και τις διασυνδέσεις που έχετε με τους άλλους, και να πάρετε μια ιδέα για το πώς μοιάζει η δική σας κοινότητα ή το δικό σας οικοσύστημα και ποιες είναι οι σχέσεις που έχετε με τους διάφορους φορείς και πρόσωπα σε αυτή την κοινότητα ή το οικοσύστημα. Ο χάρτης που προκύπτει μπορεί να σας βοηθήσει να παρατηρήσετε νέες συνδέσεις και δεσμούς μεταξύ των διαφόρων στοιχείων που εντοπίζονται στην κοινότητα και που μπορεί να έχουν θετικό αντίκτυπο στη ζωή σας ή στις επαγγελματικές σας φιλοδοξίες.</a:t>
            </a:r>
            <a:endParaRPr/>
          </a:p>
          <a:p>
            <a:pPr indent="0" lvl="0" marL="0" marR="0" rtl="0" algn="l">
              <a:lnSpc>
                <a:spcPct val="180000"/>
              </a:lnSpc>
              <a:spcBef>
                <a:spcPts val="0"/>
              </a:spcBef>
              <a:spcAft>
                <a:spcPts val="0"/>
              </a:spcAft>
              <a:buNone/>
            </a:pPr>
            <a:r>
              <a:rPr lang="el-GR" sz="2000">
                <a:solidFill>
                  <a:srgbClr val="000000"/>
                </a:solidFill>
                <a:latin typeface="Arial"/>
                <a:ea typeface="Arial"/>
                <a:cs typeface="Arial"/>
                <a:sym typeface="Arial"/>
              </a:rPr>
              <a:t>Ένας χάρτης της κοινότητας ή του οικοσυστήματος είναι πολύτιμος και αποτελεσματικός, απλώς και μόνο επειδή οι χάρτες είναι οπτικοί και σχετικοί, ενώ εστιάζουν στους πόρους, τις ευκαιρίες και τα δυνατά σημεία της κοινότητας ή του οικοσυστήματος και εντοπίζουν αυτά που είναι σχετικά με τους δικούς σας στόχους.</a:t>
            </a:r>
            <a:endParaRPr/>
          </a:p>
          <a:p>
            <a:pPr indent="0" lvl="0" marL="0" marR="0" rtl="0" algn="l">
              <a:lnSpc>
                <a:spcPct val="180000"/>
              </a:lnSpc>
              <a:spcBef>
                <a:spcPts val="0"/>
              </a:spcBef>
              <a:spcAft>
                <a:spcPts val="0"/>
              </a:spcAft>
              <a:buNone/>
            </a:pPr>
            <a:r>
              <a:rPr lang="el-GR" sz="2000">
                <a:solidFill>
                  <a:srgbClr val="000000"/>
                </a:solidFill>
                <a:latin typeface="Arial"/>
                <a:ea typeface="Arial"/>
                <a:cs typeface="Arial"/>
                <a:sym typeface="Arial"/>
              </a:rPr>
              <a:t>Ο κύριος στόχος της πρακτικής είναι να προβληματιστείτε για την κοινότητά σας στο σύνολό της και τον τρόπο με τον οποίο επηρεάζει τη ζωή σας. Επικεντρωθείτε στο ποιοι είναι οι πόροι, τι εκτιμάτε περισσότερο, ποια είναι τα πράγματα που κάνουν την κοινότητά σας να είναι αυτό που είναι,...</a:t>
            </a:r>
            <a:endParaRPr/>
          </a:p>
          <a:p>
            <a:pPr indent="0" lvl="0" marL="0" marR="0" rtl="0" algn="l">
              <a:lnSpc>
                <a:spcPct val="180000"/>
              </a:lnSpc>
              <a:spcBef>
                <a:spcPts val="0"/>
              </a:spcBef>
              <a:spcAft>
                <a:spcPts val="0"/>
              </a:spcAft>
              <a:buNone/>
            </a:pPr>
            <a:r>
              <a:rPr lang="el-GR" sz="2000">
                <a:solidFill>
                  <a:srgbClr val="000000"/>
                </a:solidFill>
                <a:latin typeface="Arial"/>
                <a:ea typeface="Arial"/>
                <a:cs typeface="Arial"/>
                <a:sym typeface="Arial"/>
              </a:rPr>
              <a:t>Με τις σκέψεις σας ουσιαστικά γεμίζετε τον «χάρτη» για να δημιουργήσετε μια οπτική αναπαράσταση, είτε χρησιμοποιώντας ατομικά πρότυπα για κάθε συμμετέχοντα στη δραστηριότητα, είτε ένα μεγάλο κομμάτι χαρτί στο οποίο θα σχεδιάσετε το «οικοσύστημα/χάρτη της κοινότητας» και θα συνδέσετε τα περιουσιακά στοιχεία, τις ευκαιρίες, τα δυνατά σημεία, τις ομάδες υποστήριξης κ.λπ. </a:t>
            </a:r>
            <a:endParaRPr/>
          </a:p>
          <a:p>
            <a:pPr indent="0" lvl="0" marL="0" marR="0" rtl="0" algn="l">
              <a:lnSpc>
                <a:spcPct val="180000"/>
              </a:lnSpc>
              <a:spcBef>
                <a:spcPts val="0"/>
              </a:spcBef>
              <a:spcAft>
                <a:spcPts val="0"/>
              </a:spcAft>
              <a:buNone/>
            </a:pPr>
            <a:r>
              <a:rPr lang="el-GR" sz="2000">
                <a:solidFill>
                  <a:srgbClr val="000000"/>
                </a:solidFill>
                <a:latin typeface="Arial"/>
                <a:ea typeface="Arial"/>
                <a:cs typeface="Arial"/>
                <a:sym typeface="Arial"/>
              </a:rPr>
              <a:t>Βάλτε το όνομά μας στο κέντρο και προσθέστε τα διάφορα στοιχεία που εντοπίστηκαν στο χάρτη. Προσπαθήστε να τοποθετήσετε εκείνα τα στοιχεία που έχουν σημαντικό αντίκτυπο σε εσάς πιο κοντά στο κέντρο, και αφού τοποθετήσετε όλα τα στοιχεία που αναγνωρίσατε στο χάρτη ή στο φύλλο εργασίας, μπορείτε να αρχίσετε να εντοπίζετε τις συνδέσεις μεταξύ τους.</a:t>
            </a:r>
            <a:endParaRPr sz="2000">
              <a:solidFill>
                <a:srgbClr val="000000"/>
              </a:solidFill>
              <a:latin typeface="Arial"/>
              <a:ea typeface="Arial"/>
              <a:cs typeface="Arial"/>
              <a:sym typeface="Arial"/>
            </a:endParaRPr>
          </a:p>
        </p:txBody>
      </p:sp>
      <p:sp>
        <p:nvSpPr>
          <p:cNvPr id="515" name="Google Shape;515;p36"/>
          <p:cNvSpPr/>
          <p:nvPr/>
        </p:nvSpPr>
        <p:spPr>
          <a:xfrm>
            <a:off x="13182600" y="937624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6" name="Google Shape;516;p36"/>
          <p:cNvSpPr txBox="1"/>
          <p:nvPr/>
        </p:nvSpPr>
        <p:spPr>
          <a:xfrm rot="-5400000">
            <a:off x="-2007206" y="4559907"/>
            <a:ext cx="5787996" cy="554383"/>
          </a:xfrm>
          <a:prstGeom prst="rect">
            <a:avLst/>
          </a:prstGeom>
          <a:noFill/>
          <a:ln>
            <a:noFill/>
          </a:ln>
        </p:spPr>
        <p:txBody>
          <a:bodyPr anchorCtr="0" anchor="t" bIns="0" lIns="0" spcFirstLastPara="1" rIns="0" wrap="square" tIns="0">
            <a:spAutoFit/>
          </a:bodyPr>
          <a:lstStyle/>
          <a:p>
            <a:pPr indent="0" lvl="0" marL="0" marR="0" rtl="0" algn="ctr">
              <a:lnSpc>
                <a:spcPct val="169964"/>
              </a:lnSpc>
              <a:spcBef>
                <a:spcPts val="0"/>
              </a:spcBef>
              <a:spcAft>
                <a:spcPts val="0"/>
              </a:spcAft>
              <a:buNone/>
            </a:pPr>
            <a:r>
              <a:rPr lang="el-GR" sz="2800">
                <a:solidFill>
                  <a:srgbClr val="000000"/>
                </a:solidFill>
                <a:latin typeface="Playfair Display"/>
                <a:ea typeface="Playfair Display"/>
                <a:cs typeface="Playfair Display"/>
                <a:sym typeface="Playfair Display"/>
              </a:rPr>
              <a:t>Άσκηση 2 Δικτύωση</a:t>
            </a:r>
            <a:endParaRPr sz="2800">
              <a:solidFill>
                <a:srgbClr val="000000"/>
              </a:solidFill>
              <a:latin typeface="Playfair Display"/>
              <a:ea typeface="Playfair Display"/>
              <a:cs typeface="Playfair Display"/>
              <a:sym typeface="Playfair Display"/>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sp>
        <p:nvSpPr>
          <p:cNvPr id="521" name="Google Shape;521;p37"/>
          <p:cNvSpPr/>
          <p:nvPr/>
        </p:nvSpPr>
        <p:spPr>
          <a:xfrm rot="-1526634">
            <a:off x="15608712" y="7200900"/>
            <a:ext cx="3793097" cy="4114800"/>
          </a:xfrm>
          <a:custGeom>
            <a:rect b="b" l="l" r="r" t="t"/>
            <a:pathLst>
              <a:path extrusionOk="0" h="4114800" w="3793097">
                <a:moveTo>
                  <a:pt x="0" y="0"/>
                </a:moveTo>
                <a:lnTo>
                  <a:pt x="3793097" y="0"/>
                </a:lnTo>
                <a:lnTo>
                  <a:pt x="3793097"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2" name="Google Shape;522;p37"/>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3" name="Google Shape;523;p37"/>
          <p:cNvSpPr/>
          <p:nvPr/>
        </p:nvSpPr>
        <p:spPr>
          <a:xfrm>
            <a:off x="-2520200" y="7200900"/>
            <a:ext cx="5040401" cy="4114800"/>
          </a:xfrm>
          <a:custGeom>
            <a:rect b="b" l="l" r="r" t="t"/>
            <a:pathLst>
              <a:path extrusionOk="0" h="4114800" w="5040401">
                <a:moveTo>
                  <a:pt x="0" y="0"/>
                </a:moveTo>
                <a:lnTo>
                  <a:pt x="5040400" y="0"/>
                </a:lnTo>
                <a:lnTo>
                  <a:pt x="5040400" y="4114800"/>
                </a:lnTo>
                <a:lnTo>
                  <a:pt x="0" y="41148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4" name="Google Shape;524;p37"/>
          <p:cNvSpPr txBox="1"/>
          <p:nvPr/>
        </p:nvSpPr>
        <p:spPr>
          <a:xfrm>
            <a:off x="-304800" y="231646"/>
            <a:ext cx="18059401" cy="93615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l-GR" sz="5200">
                <a:solidFill>
                  <a:srgbClr val="000000"/>
                </a:solidFill>
                <a:latin typeface="Playfair Display"/>
                <a:ea typeface="Playfair Display"/>
                <a:cs typeface="Playfair Display"/>
                <a:sym typeface="Playfair Display"/>
              </a:rPr>
              <a:t>Χαρτογράφηση του Οικοσυστήματος ή της Κοινότητας</a:t>
            </a:r>
            <a:endParaRPr/>
          </a:p>
        </p:txBody>
      </p:sp>
      <p:sp>
        <p:nvSpPr>
          <p:cNvPr id="525" name="Google Shape;525;p37"/>
          <p:cNvSpPr txBox="1"/>
          <p:nvPr/>
        </p:nvSpPr>
        <p:spPr>
          <a:xfrm>
            <a:off x="1514381" y="1544881"/>
            <a:ext cx="14613074" cy="6867970"/>
          </a:xfrm>
          <a:prstGeom prst="rect">
            <a:avLst/>
          </a:prstGeom>
          <a:noFill/>
          <a:ln>
            <a:noFill/>
          </a:ln>
        </p:spPr>
        <p:txBody>
          <a:bodyPr anchorCtr="0" anchor="t" bIns="0" lIns="0" spcFirstLastPara="1" rIns="0" wrap="square" tIns="0">
            <a:spAutoFit/>
          </a:bodyPr>
          <a:lstStyle/>
          <a:p>
            <a:pPr indent="0" lvl="0" marL="0" marR="0" rtl="0" algn="just">
              <a:lnSpc>
                <a:spcPct val="180000"/>
              </a:lnSpc>
              <a:spcBef>
                <a:spcPts val="0"/>
              </a:spcBef>
              <a:spcAft>
                <a:spcPts val="0"/>
              </a:spcAft>
              <a:buNone/>
            </a:pPr>
            <a:r>
              <a:rPr lang="el-GR" sz="2000">
                <a:solidFill>
                  <a:srgbClr val="000000"/>
                </a:solidFill>
                <a:latin typeface="Arial"/>
                <a:ea typeface="Arial"/>
                <a:cs typeface="Arial"/>
                <a:sym typeface="Arial"/>
              </a:rPr>
              <a:t>Μπορείτε να χρησιμοποιήσετε διαφορετικούς τύπους γραμμών ή χρωμάτων για να προσδιορίσετε διαφορετικά είδη σχέσεων μεταξύ των ατόμων και των στοιχείων της κοινότητας που εμφανίζονται στο χάρτη (σημαντικοί άνθρωποι, σχέσεις φροντίδας, πολύτιμα περιουσιακά στοιχεία, οργανώσεις ή φορείς που εργάζονται για ένα καλύτερο μέλλον της κοινότητας, ευκαιρίες εργασίας/κατάρτισης,...). Πράγματα που πρέπει να λάβετε υπόψη: </a:t>
            </a:r>
            <a:endParaRPr/>
          </a:p>
          <a:p>
            <a:pPr indent="-342900" lvl="0" marL="342900" marR="0" rtl="0" algn="just">
              <a:lnSpc>
                <a:spcPct val="180000"/>
              </a:lnSpc>
              <a:spcBef>
                <a:spcPts val="0"/>
              </a:spcBef>
              <a:spcAft>
                <a:spcPts val="0"/>
              </a:spcAft>
              <a:buClr>
                <a:srgbClr val="000000"/>
              </a:buClr>
              <a:buSzPts val="2000"/>
              <a:buFont typeface="Arial"/>
              <a:buChar char="•"/>
            </a:pPr>
            <a:r>
              <a:rPr lang="el-GR" sz="2000">
                <a:solidFill>
                  <a:srgbClr val="000000"/>
                </a:solidFill>
                <a:latin typeface="Arial"/>
                <a:ea typeface="Arial"/>
                <a:cs typeface="Arial"/>
                <a:sym typeface="Arial"/>
              </a:rPr>
              <a:t>Άτομα/ομάδες στο άμεσο περιβάλλον σας με τα οποία έχετε άμεση επαφή (φυσική/εικονική) (άμεσες συνδέσεις).</a:t>
            </a:r>
            <a:endParaRPr/>
          </a:p>
          <a:p>
            <a:pPr indent="-342900" lvl="0" marL="342900" marR="0" rtl="0" algn="just">
              <a:lnSpc>
                <a:spcPct val="180000"/>
              </a:lnSpc>
              <a:spcBef>
                <a:spcPts val="0"/>
              </a:spcBef>
              <a:spcAft>
                <a:spcPts val="0"/>
              </a:spcAft>
              <a:buClr>
                <a:srgbClr val="000000"/>
              </a:buClr>
              <a:buSzPts val="2000"/>
              <a:buFont typeface="Arial"/>
              <a:buChar char="•"/>
            </a:pPr>
            <a:r>
              <a:rPr lang="el-GR" sz="2000">
                <a:solidFill>
                  <a:srgbClr val="000000"/>
                </a:solidFill>
                <a:latin typeface="Arial"/>
                <a:ea typeface="Arial"/>
                <a:cs typeface="Arial"/>
                <a:sym typeface="Arial"/>
              </a:rPr>
              <a:t>Άτομα/ομάδες/παράγοντες που είναι σημαντικοί και σας επηρεάζουν, αλλά δεν έχετε άμεση επαφή μαζί τους (έμμεσες συνδέσεις).</a:t>
            </a:r>
            <a:endParaRPr/>
          </a:p>
          <a:p>
            <a:pPr indent="-342900" lvl="0" marL="342900" marR="0" rtl="0" algn="just">
              <a:lnSpc>
                <a:spcPct val="180000"/>
              </a:lnSpc>
              <a:spcBef>
                <a:spcPts val="0"/>
              </a:spcBef>
              <a:spcAft>
                <a:spcPts val="0"/>
              </a:spcAft>
              <a:buClr>
                <a:srgbClr val="000000"/>
              </a:buClr>
              <a:buSzPts val="2000"/>
              <a:buFont typeface="Arial"/>
              <a:buChar char="•"/>
            </a:pPr>
            <a:r>
              <a:rPr lang="el-GR" sz="2000">
                <a:solidFill>
                  <a:srgbClr val="000000"/>
                </a:solidFill>
                <a:latin typeface="Arial"/>
                <a:ea typeface="Arial"/>
                <a:cs typeface="Arial"/>
                <a:sym typeface="Arial"/>
              </a:rPr>
              <a:t>Κοινωνικές και πολιτιστικές αξίες/συνήθειες/ομάδες/εμπειρίες που επηρεάζουν εσάς και τους γύρω σας.</a:t>
            </a:r>
            <a:endParaRPr sz="1000">
              <a:solidFill>
                <a:srgbClr val="000000"/>
              </a:solidFill>
              <a:latin typeface="Arial"/>
              <a:ea typeface="Arial"/>
              <a:cs typeface="Arial"/>
              <a:sym typeface="Arial"/>
            </a:endParaRPr>
          </a:p>
          <a:p>
            <a:pPr indent="0" lvl="0" marL="0" marR="0" rtl="0" algn="just">
              <a:lnSpc>
                <a:spcPct val="180000"/>
              </a:lnSpc>
              <a:spcBef>
                <a:spcPts val="0"/>
              </a:spcBef>
              <a:spcAft>
                <a:spcPts val="0"/>
              </a:spcAft>
              <a:buNone/>
            </a:pPr>
            <a:r>
              <a:rPr lang="el-GR" sz="2000">
                <a:solidFill>
                  <a:srgbClr val="000000"/>
                </a:solidFill>
                <a:latin typeface="Arial"/>
                <a:ea typeface="Arial"/>
                <a:cs typeface="Arial"/>
                <a:sym typeface="Arial"/>
              </a:rPr>
              <a:t>Στη συνέχεια, αφιερώστε λίγα λεπτά ακόμη για να ρίξετε μια ματιά στο χάρτη και να προβληματιστείτε σχετικά. Υπάρχει κάτι άλλο που λείπει; Υπάρχουν άλλες συνδέσεις που δεν έχουν ακόμη σχεδιαστεί στο χάρτη; Κάντε όσες τροποποιήσεις είναι απαραίτητες.Στη συνέχεια, προβληματιστείτε σχετικά με τον χάρτη κάνοντας στον εαυτό σας τις ακόλουθες ερωτήσεις:</a:t>
            </a:r>
            <a:endParaRPr/>
          </a:p>
          <a:p>
            <a:pPr indent="-342900" lvl="0" marL="342900" marR="0" rtl="0" algn="just">
              <a:lnSpc>
                <a:spcPct val="180000"/>
              </a:lnSpc>
              <a:spcBef>
                <a:spcPts val="0"/>
              </a:spcBef>
              <a:spcAft>
                <a:spcPts val="0"/>
              </a:spcAft>
              <a:buClr>
                <a:srgbClr val="000000"/>
              </a:buClr>
              <a:buSzPts val="2000"/>
              <a:buFont typeface="Arial"/>
              <a:buChar char="•"/>
            </a:pPr>
            <a:r>
              <a:rPr lang="el-GR" sz="2000">
                <a:solidFill>
                  <a:srgbClr val="000000"/>
                </a:solidFill>
                <a:latin typeface="Arial"/>
                <a:ea typeface="Arial"/>
                <a:cs typeface="Arial"/>
                <a:sym typeface="Arial"/>
              </a:rPr>
              <a:t>Πώς σας έκανε να νιώσετε;</a:t>
            </a:r>
            <a:endParaRPr/>
          </a:p>
          <a:p>
            <a:pPr indent="-342900" lvl="0" marL="342900" marR="0" rtl="0" algn="just">
              <a:lnSpc>
                <a:spcPct val="180000"/>
              </a:lnSpc>
              <a:spcBef>
                <a:spcPts val="0"/>
              </a:spcBef>
              <a:spcAft>
                <a:spcPts val="0"/>
              </a:spcAft>
              <a:buClr>
                <a:srgbClr val="000000"/>
              </a:buClr>
              <a:buSzPts val="2000"/>
              <a:buFont typeface="Arial"/>
              <a:buChar char="•"/>
            </a:pPr>
            <a:r>
              <a:rPr lang="el-GR" sz="2000">
                <a:solidFill>
                  <a:srgbClr val="000000"/>
                </a:solidFill>
                <a:latin typeface="Arial"/>
                <a:ea typeface="Arial"/>
                <a:cs typeface="Arial"/>
                <a:sym typeface="Arial"/>
              </a:rPr>
              <a:t>Ποιες ήταν οι σκέψεις σας καθώς κόβατε τον χάρτη;</a:t>
            </a:r>
            <a:endParaRPr/>
          </a:p>
          <a:p>
            <a:pPr indent="-342900" lvl="0" marL="342900" marR="0" rtl="0" algn="just">
              <a:lnSpc>
                <a:spcPct val="180000"/>
              </a:lnSpc>
              <a:spcBef>
                <a:spcPts val="0"/>
              </a:spcBef>
              <a:spcAft>
                <a:spcPts val="0"/>
              </a:spcAft>
              <a:buClr>
                <a:srgbClr val="000000"/>
              </a:buClr>
              <a:buSzPts val="2000"/>
              <a:buFont typeface="Arial"/>
              <a:buChar char="•"/>
            </a:pPr>
            <a:r>
              <a:rPr lang="el-GR" sz="2000">
                <a:solidFill>
                  <a:srgbClr val="000000"/>
                </a:solidFill>
                <a:latin typeface="Arial"/>
                <a:ea typeface="Arial"/>
                <a:cs typeface="Arial"/>
                <a:sym typeface="Arial"/>
              </a:rPr>
              <a:t> Μπορείτε να εντοπίσετε κάποια νέα ευκαιρία για ένα καλύτερο μέλλον που δεν είχατε σκεφτεί προηγουμένως;</a:t>
            </a:r>
            <a:endParaRPr/>
          </a:p>
          <a:p>
            <a:pPr indent="-342900" lvl="0" marL="342900" marR="0" rtl="0" algn="just">
              <a:lnSpc>
                <a:spcPct val="180000"/>
              </a:lnSpc>
              <a:spcBef>
                <a:spcPts val="0"/>
              </a:spcBef>
              <a:spcAft>
                <a:spcPts val="0"/>
              </a:spcAft>
              <a:buClr>
                <a:srgbClr val="000000"/>
              </a:buClr>
              <a:buSzPts val="2000"/>
              <a:buFont typeface="Arial"/>
              <a:buChar char="•"/>
            </a:pPr>
            <a:r>
              <a:rPr lang="el-GR" sz="2000">
                <a:solidFill>
                  <a:srgbClr val="000000"/>
                </a:solidFill>
                <a:latin typeface="Arial"/>
                <a:ea typeface="Arial"/>
                <a:cs typeface="Arial"/>
                <a:sym typeface="Arial"/>
              </a:rPr>
              <a:t>Θα έπρεπε να εμπλακεί κάποιος τρίτος στην ανάλυση του χάρτη μου;</a:t>
            </a:r>
            <a:endParaRPr sz="2000">
              <a:solidFill>
                <a:srgbClr val="000000"/>
              </a:solidFill>
              <a:latin typeface="Arial"/>
              <a:ea typeface="Arial"/>
              <a:cs typeface="Arial"/>
              <a:sym typeface="Arial"/>
            </a:endParaRPr>
          </a:p>
        </p:txBody>
      </p:sp>
      <p:sp>
        <p:nvSpPr>
          <p:cNvPr id="526" name="Google Shape;526;p37"/>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7" name="Google Shape;527;p37"/>
          <p:cNvSpPr txBox="1"/>
          <p:nvPr/>
        </p:nvSpPr>
        <p:spPr>
          <a:xfrm rot="-5400000">
            <a:off x="-2007206" y="4559907"/>
            <a:ext cx="5787996" cy="554383"/>
          </a:xfrm>
          <a:prstGeom prst="rect">
            <a:avLst/>
          </a:prstGeom>
          <a:noFill/>
          <a:ln>
            <a:noFill/>
          </a:ln>
        </p:spPr>
        <p:txBody>
          <a:bodyPr anchorCtr="0" anchor="t" bIns="0" lIns="0" spcFirstLastPara="1" rIns="0" wrap="square" tIns="0">
            <a:spAutoFit/>
          </a:bodyPr>
          <a:lstStyle/>
          <a:p>
            <a:pPr indent="0" lvl="0" marL="0" marR="0" rtl="0" algn="ctr">
              <a:lnSpc>
                <a:spcPct val="169964"/>
              </a:lnSpc>
              <a:spcBef>
                <a:spcPts val="0"/>
              </a:spcBef>
              <a:spcAft>
                <a:spcPts val="0"/>
              </a:spcAft>
              <a:buNone/>
            </a:pPr>
            <a:r>
              <a:rPr lang="el-GR" sz="2800">
                <a:solidFill>
                  <a:srgbClr val="000000"/>
                </a:solidFill>
                <a:latin typeface="Playfair Display"/>
                <a:ea typeface="Playfair Display"/>
                <a:cs typeface="Playfair Display"/>
                <a:sym typeface="Playfair Display"/>
              </a:rPr>
              <a:t>Άσκηση 2 Δικτύωση</a:t>
            </a:r>
            <a:endParaRPr sz="2800">
              <a:solidFill>
                <a:srgbClr val="000000"/>
              </a:solidFill>
              <a:latin typeface="Playfair Display"/>
              <a:ea typeface="Playfair Display"/>
              <a:cs typeface="Playfair Display"/>
              <a:sym typeface="Playfair Display"/>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1" name="Shape 531"/>
        <p:cNvGrpSpPr/>
        <p:nvPr/>
      </p:nvGrpSpPr>
      <p:grpSpPr>
        <a:xfrm>
          <a:off x="0" y="0"/>
          <a:ext cx="0" cy="0"/>
          <a:chOff x="0" y="0"/>
          <a:chExt cx="0" cy="0"/>
        </a:xfrm>
      </p:grpSpPr>
      <p:sp>
        <p:nvSpPr>
          <p:cNvPr id="532" name="Google Shape;532;p38"/>
          <p:cNvSpPr/>
          <p:nvPr/>
        </p:nvSpPr>
        <p:spPr>
          <a:xfrm>
            <a:off x="-878056" y="-685022"/>
            <a:ext cx="4327228" cy="4114800"/>
          </a:xfrm>
          <a:custGeom>
            <a:rect b="b" l="l" r="r" t="t"/>
            <a:pathLst>
              <a:path extrusionOk="0" h="4114800" w="4327228">
                <a:moveTo>
                  <a:pt x="0" y="0"/>
                </a:moveTo>
                <a:lnTo>
                  <a:pt x="4327227" y="0"/>
                </a:lnTo>
                <a:lnTo>
                  <a:pt x="4327227"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3" name="Google Shape;533;p38"/>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4" name="Google Shape;534;p38"/>
          <p:cNvSpPr/>
          <p:nvPr/>
        </p:nvSpPr>
        <p:spPr>
          <a:xfrm>
            <a:off x="15157311" y="6905639"/>
            <a:ext cx="4905872" cy="4114800"/>
          </a:xfrm>
          <a:custGeom>
            <a:rect b="b" l="l" r="r" t="t"/>
            <a:pathLst>
              <a:path extrusionOk="0" h="4114800" w="4905872">
                <a:moveTo>
                  <a:pt x="0" y="0"/>
                </a:moveTo>
                <a:lnTo>
                  <a:pt x="4905872" y="0"/>
                </a:lnTo>
                <a:lnTo>
                  <a:pt x="4905872" y="4114800"/>
                </a:lnTo>
                <a:lnTo>
                  <a:pt x="0" y="41148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5" name="Google Shape;535;p38"/>
          <p:cNvSpPr txBox="1"/>
          <p:nvPr/>
        </p:nvSpPr>
        <p:spPr>
          <a:xfrm>
            <a:off x="2057400" y="945340"/>
            <a:ext cx="10888191" cy="8540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l-GR" sz="5000">
                <a:solidFill>
                  <a:srgbClr val="000000"/>
                </a:solidFill>
                <a:latin typeface="Playfair Display"/>
                <a:ea typeface="Playfair Display"/>
                <a:cs typeface="Playfair Display"/>
                <a:sym typeface="Playfair Display"/>
              </a:rPr>
              <a:t>ΠΡΟΣΘΕΤΕΣ ΠΗΓΕΣ</a:t>
            </a:r>
            <a:endParaRPr/>
          </a:p>
        </p:txBody>
      </p:sp>
      <p:sp>
        <p:nvSpPr>
          <p:cNvPr id="536" name="Google Shape;536;p38"/>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7" name="Google Shape;537;p38"/>
          <p:cNvSpPr txBox="1"/>
          <p:nvPr/>
        </p:nvSpPr>
        <p:spPr>
          <a:xfrm>
            <a:off x="533400" y="3269772"/>
            <a:ext cx="6629400" cy="4154984"/>
          </a:xfrm>
          <a:prstGeom prst="rect">
            <a:avLst/>
          </a:prstGeom>
          <a:noFill/>
          <a:ln>
            <a:noFill/>
          </a:ln>
        </p:spPr>
        <p:txBody>
          <a:bodyPr anchorCtr="0" anchor="t" bIns="0" lIns="0" spcFirstLastPara="1" rIns="0" wrap="square" tIns="0">
            <a:spAutoFit/>
          </a:bodyPr>
          <a:lstStyle/>
          <a:p>
            <a:pPr indent="0" lvl="0" marL="0" marR="0" rtl="0" algn="just">
              <a:lnSpc>
                <a:spcPct val="150000"/>
              </a:lnSpc>
              <a:spcBef>
                <a:spcPts val="0"/>
              </a:spcBef>
              <a:spcAft>
                <a:spcPts val="0"/>
              </a:spcAft>
              <a:buNone/>
            </a:pPr>
            <a:r>
              <a:rPr b="1" lang="el-GR" sz="2400">
                <a:solidFill>
                  <a:srgbClr val="000000"/>
                </a:solidFill>
                <a:latin typeface="Playfair Display"/>
                <a:ea typeface="Playfair Display"/>
                <a:cs typeface="Playfair Display"/>
                <a:sym typeface="Playfair Display"/>
              </a:rPr>
              <a:t>Βίντεο</a:t>
            </a:r>
            <a:endParaRPr/>
          </a:p>
          <a:p>
            <a:pPr indent="0" lvl="1" marL="208878" marR="0" rtl="0" algn="just">
              <a:lnSpc>
                <a:spcPct val="180000"/>
              </a:lnSpc>
              <a:spcBef>
                <a:spcPts val="0"/>
              </a:spcBef>
              <a:spcAft>
                <a:spcPts val="0"/>
              </a:spcAft>
              <a:buClr>
                <a:srgbClr val="000000"/>
              </a:buClr>
              <a:buSzPts val="2000"/>
              <a:buFont typeface="Arial"/>
              <a:buNone/>
            </a:pPr>
            <a:r>
              <a:rPr b="0" i="0" lang="el-GR" sz="2000" u="sng" cap="none" strike="noStrike">
                <a:solidFill>
                  <a:srgbClr val="000000"/>
                </a:solidFill>
                <a:latin typeface="Playfair Display"/>
                <a:ea typeface="Playfair Display"/>
                <a:cs typeface="Playfair Display"/>
                <a:sym typeface="Playfair Display"/>
                <a:hlinkClick r:id="rId7">
                  <a:extLst>
                    <a:ext uri="{A12FA001-AC4F-418D-AE19-62706E023703}">
                      <ahyp:hlinkClr val="tx"/>
                    </a:ext>
                  </a:extLst>
                </a:hlinkClick>
              </a:rPr>
              <a:t>Ένας γενικός οδηγός για το Netiquette</a:t>
            </a:r>
            <a:endParaRPr b="0" i="0" sz="2000" u="none" cap="none" strike="noStrike">
              <a:solidFill>
                <a:srgbClr val="000000"/>
              </a:solidFill>
              <a:latin typeface="Playfair Display"/>
              <a:ea typeface="Playfair Display"/>
              <a:cs typeface="Playfair Display"/>
              <a:sym typeface="Playfair Display"/>
            </a:endParaRPr>
          </a:p>
          <a:p>
            <a:pPr indent="-208880" lvl="1" marL="417759" marR="0" rtl="0" algn="just">
              <a:lnSpc>
                <a:spcPct val="180000"/>
              </a:lnSpc>
              <a:spcBef>
                <a:spcPts val="0"/>
              </a:spcBef>
              <a:spcAft>
                <a:spcPts val="0"/>
              </a:spcAft>
              <a:buClr>
                <a:srgbClr val="000000"/>
              </a:buClr>
              <a:buSzPts val="2000"/>
              <a:buFont typeface="Arial"/>
              <a:buChar char="•"/>
            </a:pPr>
            <a:r>
              <a:rPr b="0" i="0" lang="el-GR" sz="2000" u="sng" cap="none" strike="noStrike">
                <a:solidFill>
                  <a:srgbClr val="000000"/>
                </a:solidFill>
                <a:latin typeface="Playfair Display"/>
                <a:ea typeface="Playfair Display"/>
                <a:cs typeface="Playfair Display"/>
                <a:sym typeface="Playfair Display"/>
                <a:hlinkClick r:id="rId8">
                  <a:extLst>
                    <a:ext uri="{A12FA001-AC4F-418D-AE19-62706E023703}">
                      <ahyp:hlinkClr val="tx"/>
                    </a:ext>
                  </a:extLst>
                </a:hlinkClick>
              </a:rPr>
              <a:t>https://youtu.be/eq4sNeuAcJw?si=-rLbed9efsr36MDX</a:t>
            </a:r>
            <a:endParaRPr b="0" i="0" sz="2000" u="none" cap="none" strike="noStrike">
              <a:solidFill>
                <a:srgbClr val="000000"/>
              </a:solidFill>
              <a:latin typeface="Playfair Display"/>
              <a:ea typeface="Playfair Display"/>
              <a:cs typeface="Playfair Display"/>
              <a:sym typeface="Playfair Display"/>
            </a:endParaRPr>
          </a:p>
          <a:p>
            <a:pPr indent="0" lvl="1" marL="208878" marR="0" rtl="0" algn="just">
              <a:lnSpc>
                <a:spcPct val="180000"/>
              </a:lnSpc>
              <a:spcBef>
                <a:spcPts val="0"/>
              </a:spcBef>
              <a:spcAft>
                <a:spcPts val="0"/>
              </a:spcAft>
              <a:buClr>
                <a:srgbClr val="000000"/>
              </a:buClr>
              <a:buSzPts val="2000"/>
              <a:buFont typeface="Arial"/>
              <a:buNone/>
            </a:pPr>
            <a:r>
              <a:rPr b="0" i="0" lang="el-GR" sz="2000" u="sng" cap="none" strike="noStrike">
                <a:solidFill>
                  <a:srgbClr val="000000"/>
                </a:solidFill>
                <a:latin typeface="Playfair Display"/>
                <a:ea typeface="Playfair Display"/>
                <a:cs typeface="Playfair Display"/>
                <a:sym typeface="Playfair Display"/>
                <a:hlinkClick r:id="rId9">
                  <a:extLst>
                    <a:ext uri="{A12FA001-AC4F-418D-AE19-62706E023703}">
                      <ahyp:hlinkClr val="tx"/>
                    </a:ext>
                  </a:extLst>
                </a:hlinkClick>
              </a:rPr>
              <a:t>Networking for NGO leaders</a:t>
            </a:r>
            <a:endParaRPr b="0" i="0" sz="2000" u="none" cap="none" strike="noStrike">
              <a:solidFill>
                <a:srgbClr val="000000"/>
              </a:solidFill>
              <a:latin typeface="Playfair Display"/>
              <a:ea typeface="Playfair Display"/>
              <a:cs typeface="Playfair Display"/>
              <a:sym typeface="Playfair Display"/>
            </a:endParaRPr>
          </a:p>
          <a:p>
            <a:pPr indent="-208880" lvl="1" marL="417759" marR="0" rtl="0" algn="just">
              <a:lnSpc>
                <a:spcPct val="180000"/>
              </a:lnSpc>
              <a:spcBef>
                <a:spcPts val="0"/>
              </a:spcBef>
              <a:spcAft>
                <a:spcPts val="0"/>
              </a:spcAft>
              <a:buClr>
                <a:srgbClr val="000000"/>
              </a:buClr>
              <a:buSzPts val="2000"/>
              <a:buFont typeface="Arial"/>
              <a:buChar char="•"/>
            </a:pPr>
            <a:r>
              <a:rPr b="0" i="0" lang="el-GR" sz="2000" u="none" cap="none" strike="noStrike">
                <a:solidFill>
                  <a:srgbClr val="000000"/>
                </a:solidFill>
                <a:latin typeface="Playfair Display"/>
                <a:ea typeface="Playfair Display"/>
                <a:cs typeface="Playfair Display"/>
                <a:sym typeface="Playfair Display"/>
              </a:rPr>
              <a:t>https://youtu.be/4ARTXfY8Yhw?si=XHh7Rw2Mk6ol9IOC</a:t>
            </a:r>
            <a:endParaRPr/>
          </a:p>
          <a:p>
            <a:pPr indent="0" lvl="1" marL="208878" marR="0" rtl="0" algn="just">
              <a:lnSpc>
                <a:spcPct val="180000"/>
              </a:lnSpc>
              <a:spcBef>
                <a:spcPts val="0"/>
              </a:spcBef>
              <a:spcAft>
                <a:spcPts val="0"/>
              </a:spcAft>
              <a:buClr>
                <a:srgbClr val="0404EE"/>
              </a:buClr>
              <a:buSzPts val="2000"/>
              <a:buFont typeface="Arial"/>
              <a:buNone/>
            </a:pPr>
            <a:r>
              <a:rPr b="0" i="0" lang="el-GR" sz="2000" u="sng" cap="none" strike="noStrike">
                <a:solidFill>
                  <a:srgbClr val="0404EE"/>
                </a:solidFill>
                <a:latin typeface="Playfair Display"/>
                <a:ea typeface="Playfair Display"/>
                <a:cs typeface="Playfair Display"/>
                <a:sym typeface="Playfair Display"/>
              </a:rPr>
              <a:t>Πώς να κάνετε μια Επιχειρηματική Συνεργασία να Λειτουργήσει </a:t>
            </a:r>
            <a:r>
              <a:rPr b="0" i="0" lang="el-GR" sz="2000" u="none" cap="none" strike="noStrike">
                <a:solidFill>
                  <a:srgbClr val="000000"/>
                </a:solidFill>
                <a:latin typeface="Playfair Display"/>
                <a:ea typeface="Playfair Display"/>
                <a:cs typeface="Playfair Display"/>
                <a:sym typeface="Playfair Display"/>
              </a:rPr>
              <a:t>https://youtu.be/fG_NBTeNN2s?si=hlqoQ5Uf94G9H3Mw</a:t>
            </a:r>
            <a:endParaRPr/>
          </a:p>
        </p:txBody>
      </p:sp>
      <p:sp>
        <p:nvSpPr>
          <p:cNvPr id="538" name="Google Shape;538;p38"/>
          <p:cNvSpPr txBox="1"/>
          <p:nvPr/>
        </p:nvSpPr>
        <p:spPr>
          <a:xfrm>
            <a:off x="3460895" y="2310156"/>
            <a:ext cx="3168505" cy="560153"/>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lang="el-GR" sz="3399">
                <a:solidFill>
                  <a:srgbClr val="000000"/>
                </a:solidFill>
                <a:latin typeface="Playfair Display"/>
                <a:ea typeface="Playfair Display"/>
                <a:cs typeface="Playfair Display"/>
                <a:sym typeface="Playfair Display"/>
              </a:rPr>
              <a:t>Δικτύωση</a:t>
            </a:r>
            <a:endParaRPr sz="3399">
              <a:solidFill>
                <a:srgbClr val="000000"/>
              </a:solidFill>
              <a:latin typeface="Playfair Display"/>
              <a:ea typeface="Playfair Display"/>
              <a:cs typeface="Playfair Display"/>
              <a:sym typeface="Playfair Display"/>
            </a:endParaRPr>
          </a:p>
        </p:txBody>
      </p:sp>
      <p:sp>
        <p:nvSpPr>
          <p:cNvPr id="539" name="Google Shape;539;p38"/>
          <p:cNvSpPr txBox="1"/>
          <p:nvPr/>
        </p:nvSpPr>
        <p:spPr>
          <a:xfrm>
            <a:off x="7543800" y="2552109"/>
            <a:ext cx="9448800" cy="6463308"/>
          </a:xfrm>
          <a:prstGeom prst="rect">
            <a:avLst/>
          </a:prstGeom>
          <a:noFill/>
          <a:ln>
            <a:noFill/>
          </a:ln>
        </p:spPr>
        <p:txBody>
          <a:bodyPr anchorCtr="0" anchor="t" bIns="0" lIns="0" spcFirstLastPara="1" rIns="0" wrap="square" tIns="0">
            <a:spAutoFit/>
          </a:bodyPr>
          <a:lstStyle/>
          <a:p>
            <a:pPr indent="0" lvl="0" marL="0" marR="0" rtl="0" algn="just">
              <a:lnSpc>
                <a:spcPct val="150000"/>
              </a:lnSpc>
              <a:spcBef>
                <a:spcPts val="0"/>
              </a:spcBef>
              <a:spcAft>
                <a:spcPts val="0"/>
              </a:spcAft>
              <a:buNone/>
            </a:pPr>
            <a:r>
              <a:rPr b="1" lang="el-GR" sz="2400" u="sng">
                <a:solidFill>
                  <a:srgbClr val="000000"/>
                </a:solidFill>
                <a:latin typeface="Playfair Display"/>
                <a:ea typeface="Playfair Display"/>
                <a:cs typeface="Playfair Display"/>
                <a:sym typeface="Playfair Display"/>
              </a:rPr>
              <a:t>Δημοσιεύσεις/έγγραφα/βιβλία</a:t>
            </a:r>
            <a:endParaRPr/>
          </a:p>
          <a:p>
            <a:pPr indent="0" lvl="0" marL="0" marR="0" rtl="0" algn="just">
              <a:lnSpc>
                <a:spcPct val="180000"/>
              </a:lnSpc>
              <a:spcBef>
                <a:spcPts val="0"/>
              </a:spcBef>
              <a:spcAft>
                <a:spcPts val="0"/>
              </a:spcAft>
              <a:buNone/>
            </a:pPr>
            <a:r>
              <a:rPr lang="el-GR" sz="2000" u="sng">
                <a:solidFill>
                  <a:srgbClr val="000000"/>
                </a:solidFill>
                <a:latin typeface="Playfair Display"/>
                <a:ea typeface="Playfair Display"/>
                <a:cs typeface="Playfair Display"/>
                <a:sym typeface="Playfair Display"/>
                <a:hlinkClick r:id="rId10">
                  <a:extLst>
                    <a:ext uri="{A12FA001-AC4F-418D-AE19-62706E023703}">
                      <ahyp:hlinkClr val="tx"/>
                    </a:ext>
                  </a:extLst>
                </a:hlinkClick>
              </a:rPr>
              <a:t>11 Συμβουλές για Επιτυχημένη Δικτύωση Επιχειρήσεων| ZenBusiness Inc.</a:t>
            </a:r>
            <a:endParaRPr sz="2000">
              <a:solidFill>
                <a:srgbClr val="000000"/>
              </a:solidFill>
              <a:latin typeface="Playfair Display"/>
              <a:ea typeface="Playfair Display"/>
              <a:cs typeface="Playfair Display"/>
              <a:sym typeface="Playfair Display"/>
            </a:endParaRPr>
          </a:p>
          <a:p>
            <a:pPr indent="-208880" lvl="1" marL="417759" marR="0" rtl="0" algn="just">
              <a:lnSpc>
                <a:spcPct val="180000"/>
              </a:lnSpc>
              <a:spcBef>
                <a:spcPts val="0"/>
              </a:spcBef>
              <a:spcAft>
                <a:spcPts val="0"/>
              </a:spcAft>
              <a:buClr>
                <a:srgbClr val="000000"/>
              </a:buClr>
              <a:buSzPts val="2000"/>
              <a:buFont typeface="Arial"/>
              <a:buChar char="•"/>
            </a:pPr>
            <a:r>
              <a:rPr b="0" i="0" lang="el-GR" sz="2000" u="none" cap="none" strike="noStrike">
                <a:solidFill>
                  <a:srgbClr val="000000"/>
                </a:solidFill>
                <a:latin typeface="Playfair Display"/>
                <a:ea typeface="Playfair Display"/>
                <a:cs typeface="Playfair Display"/>
                <a:sym typeface="Playfair Display"/>
              </a:rPr>
              <a:t>https://www.zenbusiness.com/blog/networking/</a:t>
            </a:r>
            <a:endParaRPr/>
          </a:p>
          <a:p>
            <a:pPr indent="0" lvl="1" marL="208878" marR="0" rtl="0" algn="just">
              <a:lnSpc>
                <a:spcPct val="180000"/>
              </a:lnSpc>
              <a:spcBef>
                <a:spcPts val="0"/>
              </a:spcBef>
              <a:spcAft>
                <a:spcPts val="0"/>
              </a:spcAft>
              <a:buClr>
                <a:srgbClr val="0404EE"/>
              </a:buClr>
              <a:buSzPts val="2000"/>
              <a:buFont typeface="Arial"/>
              <a:buNone/>
            </a:pPr>
            <a:r>
              <a:rPr b="0" i="0" lang="el-GR" sz="2000" u="none" cap="none" strike="noStrike">
                <a:solidFill>
                  <a:srgbClr val="0404EE"/>
                </a:solidFill>
                <a:latin typeface="Playfair Display"/>
                <a:ea typeface="Playfair Display"/>
                <a:cs typeface="Playfair Display"/>
                <a:sym typeface="Playfair Display"/>
              </a:rPr>
              <a:t>Πώς να Δικτυωθείτε Επαγγελματικά ως Ιδιοκτήτης Μικρής Επιχείρησης</a:t>
            </a:r>
            <a:endParaRPr/>
          </a:p>
          <a:p>
            <a:pPr indent="0" lvl="1" marL="208878" marR="0" rtl="0" algn="just">
              <a:lnSpc>
                <a:spcPct val="180000"/>
              </a:lnSpc>
              <a:spcBef>
                <a:spcPts val="0"/>
              </a:spcBef>
              <a:spcAft>
                <a:spcPts val="0"/>
              </a:spcAft>
              <a:buClr>
                <a:srgbClr val="000000"/>
              </a:buClr>
              <a:buSzPts val="2000"/>
              <a:buFont typeface="Arial"/>
              <a:buNone/>
            </a:pPr>
            <a:r>
              <a:rPr b="0" i="0" lang="el-GR" sz="2000" u="none" cap="none" strike="noStrike">
                <a:solidFill>
                  <a:srgbClr val="000000"/>
                </a:solidFill>
                <a:latin typeface="Playfair Display"/>
                <a:ea typeface="Playfair Display"/>
                <a:cs typeface="Playfair Display"/>
                <a:sym typeface="Playfair Display"/>
              </a:rPr>
              <a:t>https://business.tutsplus.com/tutorials/professional-networking--cms-26929</a:t>
            </a:r>
            <a:endParaRPr/>
          </a:p>
          <a:p>
            <a:pPr indent="0" lvl="1" marL="208878" marR="0" rtl="0" algn="just">
              <a:lnSpc>
                <a:spcPct val="180000"/>
              </a:lnSpc>
              <a:spcBef>
                <a:spcPts val="0"/>
              </a:spcBef>
              <a:spcAft>
                <a:spcPts val="0"/>
              </a:spcAft>
              <a:buClr>
                <a:srgbClr val="000000"/>
              </a:buClr>
              <a:buSzPts val="2000"/>
              <a:buFont typeface="Arial"/>
              <a:buNone/>
            </a:pPr>
            <a:r>
              <a:rPr b="0" i="0" lang="el-GR" sz="2000" u="none" cap="none" strike="noStrike">
                <a:solidFill>
                  <a:srgbClr val="000000"/>
                </a:solidFill>
                <a:latin typeface="Playfair Display"/>
                <a:ea typeface="Playfair Display"/>
                <a:cs typeface="Playfair Display"/>
                <a:sym typeface="Playfair Display"/>
              </a:rPr>
              <a:t>Meaningful conversations</a:t>
            </a:r>
            <a:endParaRPr b="0" i="0" sz="2000" u="none" cap="none" strike="noStrike">
              <a:solidFill>
                <a:srgbClr val="000000"/>
              </a:solidFill>
              <a:latin typeface="Playfair Display"/>
              <a:ea typeface="Playfair Display"/>
              <a:cs typeface="Playfair Display"/>
              <a:sym typeface="Playfair Display"/>
            </a:endParaRPr>
          </a:p>
          <a:p>
            <a:pPr indent="-208880" lvl="1" marL="417759" marR="0" rtl="0" algn="just">
              <a:lnSpc>
                <a:spcPct val="180000"/>
              </a:lnSpc>
              <a:spcBef>
                <a:spcPts val="0"/>
              </a:spcBef>
              <a:spcAft>
                <a:spcPts val="0"/>
              </a:spcAft>
              <a:buClr>
                <a:srgbClr val="000000"/>
              </a:buClr>
              <a:buSzPts val="2000"/>
              <a:buFont typeface="Arial"/>
              <a:buChar char="•"/>
            </a:pPr>
            <a:r>
              <a:rPr b="0" i="0" lang="el-GR" sz="2000" u="none" cap="none" strike="noStrike">
                <a:solidFill>
                  <a:srgbClr val="000000"/>
                </a:solidFill>
                <a:latin typeface="Playfair Display"/>
                <a:ea typeface="Playfair Display"/>
                <a:cs typeface="Playfair Display"/>
                <a:sym typeface="Playfair Display"/>
              </a:rPr>
              <a:t>https://mymarketability.com/blog/10-killer-networking-questions-that-spark-meaningful-conversation</a:t>
            </a:r>
            <a:endParaRPr/>
          </a:p>
          <a:p>
            <a:pPr indent="0" lvl="1" marL="208878" marR="0" rtl="0" algn="just">
              <a:lnSpc>
                <a:spcPct val="180000"/>
              </a:lnSpc>
              <a:spcBef>
                <a:spcPts val="0"/>
              </a:spcBef>
              <a:spcAft>
                <a:spcPts val="0"/>
              </a:spcAft>
              <a:buClr>
                <a:srgbClr val="000000"/>
              </a:buClr>
              <a:buSzPts val="2000"/>
              <a:buFont typeface="Arial"/>
              <a:buNone/>
            </a:pPr>
            <a:r>
              <a:rPr b="0" i="0" lang="el-GR" sz="2000" u="sng" cap="none" strike="noStrike">
                <a:solidFill>
                  <a:srgbClr val="000000"/>
                </a:solidFill>
                <a:latin typeface="Playfair Display"/>
                <a:ea typeface="Playfair Display"/>
                <a:cs typeface="Playfair Display"/>
                <a:sym typeface="Playfair Display"/>
                <a:hlinkClick r:id="rId11">
                  <a:extLst>
                    <a:ext uri="{A12FA001-AC4F-418D-AE19-62706E023703}">
                      <ahyp:hlinkClr val="tx"/>
                    </a:ext>
                  </a:extLst>
                </a:hlinkClick>
              </a:rPr>
              <a:t>Τι είναι το Netiquette? </a:t>
            </a:r>
            <a:r>
              <a:rPr b="0" i="0" lang="el-GR" sz="2000" u="sng" cap="none" strike="noStrike">
                <a:solidFill>
                  <a:srgbClr val="0404EE"/>
                </a:solidFill>
                <a:latin typeface="Playfair Display"/>
                <a:ea typeface="Playfair Display"/>
                <a:cs typeface="Playfair Display"/>
                <a:sym typeface="Playfair Display"/>
              </a:rPr>
              <a:t>20 κανόνες Κανόνες Εθιμοτυπίας στο Διαδίκτυο</a:t>
            </a:r>
            <a:endParaRPr/>
          </a:p>
          <a:p>
            <a:pPr indent="0" lvl="1" marL="208878" marR="0" rtl="0" algn="just">
              <a:lnSpc>
                <a:spcPct val="180000"/>
              </a:lnSpc>
              <a:spcBef>
                <a:spcPts val="0"/>
              </a:spcBef>
              <a:spcAft>
                <a:spcPts val="0"/>
              </a:spcAft>
              <a:buClr>
                <a:srgbClr val="000000"/>
              </a:buClr>
              <a:buSzPts val="2000"/>
              <a:buFont typeface="Arial"/>
              <a:buNone/>
            </a:pPr>
            <a:r>
              <a:rPr b="0" i="0" lang="el-GR" sz="2000" u="none" cap="none" strike="noStrike">
                <a:solidFill>
                  <a:srgbClr val="000000"/>
                </a:solidFill>
                <a:latin typeface="Playfair Display"/>
                <a:ea typeface="Playfair Display"/>
                <a:cs typeface="Playfair Display"/>
                <a:sym typeface="Playfair Display"/>
              </a:rPr>
              <a:t>https://www.kaspersky.com/resource-center/preemptive-safety/what-is-netiquette</a:t>
            </a:r>
            <a:endParaRPr/>
          </a:p>
          <a:p>
            <a:pPr indent="0" lvl="1" marL="208878" marR="0" rtl="0" algn="just">
              <a:lnSpc>
                <a:spcPct val="180000"/>
              </a:lnSpc>
              <a:spcBef>
                <a:spcPts val="0"/>
              </a:spcBef>
              <a:spcAft>
                <a:spcPts val="0"/>
              </a:spcAft>
              <a:buClr>
                <a:srgbClr val="000000"/>
              </a:buClr>
              <a:buSzPts val="2000"/>
              <a:buFont typeface="Arial"/>
              <a:buNone/>
            </a:pPr>
            <a:r>
              <a:rPr b="0" i="0" lang="el-GR" sz="2000" u="sng" cap="none" strike="noStrike">
                <a:solidFill>
                  <a:srgbClr val="000000"/>
                </a:solidFill>
                <a:latin typeface="Playfair Display"/>
                <a:ea typeface="Playfair Display"/>
                <a:cs typeface="Playfair Display"/>
                <a:sym typeface="Playfair Display"/>
                <a:hlinkClick r:id="rId12">
                  <a:extLst>
                    <a:ext uri="{A12FA001-AC4F-418D-AE19-62706E023703}">
                      <ahyp:hlinkClr val="tx"/>
                    </a:ext>
                  </a:extLst>
                </a:hlinkClick>
              </a:rPr>
              <a:t>Netiquette: </a:t>
            </a:r>
            <a:r>
              <a:rPr b="0" i="0" lang="el-GR" sz="2000" u="sng" cap="none" strike="noStrike">
                <a:solidFill>
                  <a:srgbClr val="0404EE"/>
                </a:solidFill>
                <a:latin typeface="Playfair Display"/>
                <a:ea typeface="Playfair Display"/>
                <a:cs typeface="Playfair Display"/>
                <a:sym typeface="Playfair Display"/>
              </a:rPr>
              <a:t>Πώς να Κυριαρχήσετε στην Διαδικτυακή Επιχειρηματική Επικοινωνία</a:t>
            </a:r>
            <a:endParaRPr b="0" i="0" sz="2000" u="sng" cap="none" strike="noStrike">
              <a:solidFill>
                <a:srgbClr val="0404EE"/>
              </a:solidFill>
              <a:latin typeface="Playfair Display"/>
              <a:ea typeface="Playfair Display"/>
              <a:cs typeface="Playfair Display"/>
              <a:sym typeface="Playfair Display"/>
            </a:endParaRPr>
          </a:p>
          <a:p>
            <a:pPr indent="-208880" lvl="1" marL="417759" marR="0" rtl="0" algn="just">
              <a:lnSpc>
                <a:spcPct val="180000"/>
              </a:lnSpc>
              <a:spcBef>
                <a:spcPts val="0"/>
              </a:spcBef>
              <a:spcAft>
                <a:spcPts val="0"/>
              </a:spcAft>
              <a:buClr>
                <a:srgbClr val="000000"/>
              </a:buClr>
              <a:buSzPts val="2000"/>
              <a:buFont typeface="Arial"/>
              <a:buChar char="•"/>
            </a:pPr>
            <a:r>
              <a:rPr b="0" i="0" lang="el-GR" sz="2000" u="none" cap="none" strike="noStrike">
                <a:solidFill>
                  <a:srgbClr val="000000"/>
                </a:solidFill>
                <a:latin typeface="Playfair Display"/>
                <a:ea typeface="Playfair Display"/>
                <a:cs typeface="Playfair Display"/>
                <a:sym typeface="Playfair Display"/>
              </a:rPr>
              <a:t>https://www.business-opportunities.biz/2020/05/05/netiquette-master-online-business-communication/</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4"/>
          <p:cNvSpPr/>
          <p:nvPr/>
        </p:nvSpPr>
        <p:spPr>
          <a:xfrm>
            <a:off x="-1970090" y="7058556"/>
            <a:ext cx="4030989" cy="4114800"/>
          </a:xfrm>
          <a:custGeom>
            <a:rect b="b" l="l" r="r" t="t"/>
            <a:pathLst>
              <a:path extrusionOk="0" h="4114800" w="4030989">
                <a:moveTo>
                  <a:pt x="0" y="0"/>
                </a:moveTo>
                <a:lnTo>
                  <a:pt x="4030989" y="0"/>
                </a:lnTo>
                <a:lnTo>
                  <a:pt x="4030989"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4" name="Google Shape;134;p4"/>
          <p:cNvSpPr/>
          <p:nvPr/>
        </p:nvSpPr>
        <p:spPr>
          <a:xfrm>
            <a:off x="15023216" y="-13018"/>
            <a:ext cx="3508802" cy="4114800"/>
          </a:xfrm>
          <a:custGeom>
            <a:rect b="b" l="l" r="r" t="t"/>
            <a:pathLst>
              <a:path extrusionOk="0" h="4114800" w="3508802">
                <a:moveTo>
                  <a:pt x="0" y="0"/>
                </a:moveTo>
                <a:lnTo>
                  <a:pt x="3508802" y="0"/>
                </a:lnTo>
                <a:lnTo>
                  <a:pt x="3508802"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5" name="Google Shape;135;p4"/>
          <p:cNvSpPr txBox="1"/>
          <p:nvPr/>
        </p:nvSpPr>
        <p:spPr>
          <a:xfrm>
            <a:off x="5682269" y="495300"/>
            <a:ext cx="7097505" cy="592085"/>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lang="el-GR" sz="3399">
                <a:solidFill>
                  <a:srgbClr val="000000"/>
                </a:solidFill>
                <a:latin typeface="Prata"/>
                <a:ea typeface="Prata"/>
                <a:cs typeface="Prata"/>
                <a:sym typeface="Prata"/>
              </a:rPr>
              <a:t>Βιώσιμοι Νέοι Επιχειρηματίες</a:t>
            </a:r>
            <a:endParaRPr/>
          </a:p>
        </p:txBody>
      </p:sp>
      <p:sp>
        <p:nvSpPr>
          <p:cNvPr id="136" name="Google Shape;136;p4"/>
          <p:cNvSpPr txBox="1"/>
          <p:nvPr/>
        </p:nvSpPr>
        <p:spPr>
          <a:xfrm>
            <a:off x="1028700" y="323849"/>
            <a:ext cx="8389217" cy="86504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l-GR" sz="5000">
                <a:solidFill>
                  <a:srgbClr val="000000"/>
                </a:solidFill>
                <a:latin typeface="Prata"/>
                <a:ea typeface="Prata"/>
                <a:cs typeface="Prata"/>
                <a:sym typeface="Prata"/>
              </a:rPr>
              <a:t>ΟΔΗΓΟΙ SUSE</a:t>
            </a:r>
            <a:endParaRPr/>
          </a:p>
        </p:txBody>
      </p:sp>
      <p:sp>
        <p:nvSpPr>
          <p:cNvPr id="137" name="Google Shape;137;p4"/>
          <p:cNvSpPr txBox="1"/>
          <p:nvPr/>
        </p:nvSpPr>
        <p:spPr>
          <a:xfrm>
            <a:off x="3438828" y="2950996"/>
            <a:ext cx="8505361" cy="563103"/>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lang="el-GR" sz="3399">
                <a:solidFill>
                  <a:srgbClr val="000000"/>
                </a:solidFill>
                <a:latin typeface="Playfair Display"/>
                <a:ea typeface="Playfair Display"/>
                <a:cs typeface="Playfair Display"/>
                <a:sym typeface="Playfair Display"/>
              </a:rPr>
              <a:t>Περιβαλλοντική υποβάθμιση στις Επιχειρήσεις</a:t>
            </a:r>
            <a:endParaRPr/>
          </a:p>
        </p:txBody>
      </p:sp>
      <p:sp>
        <p:nvSpPr>
          <p:cNvPr id="138" name="Google Shape;138;p4"/>
          <p:cNvSpPr txBox="1"/>
          <p:nvPr/>
        </p:nvSpPr>
        <p:spPr>
          <a:xfrm>
            <a:off x="1220764" y="2469577"/>
            <a:ext cx="1671340" cy="1731243"/>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lang="el-GR" sz="9999">
                <a:solidFill>
                  <a:srgbClr val="06AC73"/>
                </a:solidFill>
                <a:latin typeface="Prata"/>
                <a:ea typeface="Prata"/>
                <a:cs typeface="Prata"/>
                <a:sym typeface="Prata"/>
              </a:rPr>
              <a:t>01</a:t>
            </a:r>
            <a:endParaRPr/>
          </a:p>
        </p:txBody>
      </p:sp>
      <p:sp>
        <p:nvSpPr>
          <p:cNvPr id="139" name="Google Shape;139;p4"/>
          <p:cNvSpPr txBox="1"/>
          <p:nvPr/>
        </p:nvSpPr>
        <p:spPr>
          <a:xfrm>
            <a:off x="1229694" y="4206874"/>
            <a:ext cx="1662410" cy="1698626"/>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lang="el-GR" sz="9999">
                <a:solidFill>
                  <a:srgbClr val="06AC73"/>
                </a:solidFill>
                <a:latin typeface="Prata"/>
                <a:ea typeface="Prata"/>
                <a:cs typeface="Prata"/>
                <a:sym typeface="Prata"/>
              </a:rPr>
              <a:t>02</a:t>
            </a:r>
            <a:endParaRPr/>
          </a:p>
        </p:txBody>
      </p:sp>
      <p:sp>
        <p:nvSpPr>
          <p:cNvPr id="140" name="Google Shape;140;p4"/>
          <p:cNvSpPr txBox="1"/>
          <p:nvPr/>
        </p:nvSpPr>
        <p:spPr>
          <a:xfrm>
            <a:off x="1225228" y="5926857"/>
            <a:ext cx="1822771" cy="1731243"/>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lang="el-GR" sz="9999">
                <a:solidFill>
                  <a:srgbClr val="06AC73"/>
                </a:solidFill>
                <a:latin typeface="Prata"/>
                <a:ea typeface="Prata"/>
                <a:cs typeface="Prata"/>
                <a:sym typeface="Prata"/>
              </a:rPr>
              <a:t>03</a:t>
            </a:r>
            <a:endParaRPr/>
          </a:p>
        </p:txBody>
      </p:sp>
      <p:sp>
        <p:nvSpPr>
          <p:cNvPr id="141" name="Google Shape;141;p4"/>
          <p:cNvSpPr txBox="1"/>
          <p:nvPr/>
        </p:nvSpPr>
        <p:spPr>
          <a:xfrm>
            <a:off x="3438828" y="4563110"/>
            <a:ext cx="8968309" cy="58039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lang="el-GR" sz="3399">
                <a:solidFill>
                  <a:srgbClr val="000000"/>
                </a:solidFill>
                <a:latin typeface="Playfair Display"/>
                <a:ea typeface="Playfair Display"/>
                <a:cs typeface="Playfair Display"/>
                <a:sym typeface="Playfair Display"/>
              </a:rPr>
              <a:t>Ισότητα των Φύλων στις Επιχειρήσεις</a:t>
            </a:r>
            <a:endParaRPr/>
          </a:p>
        </p:txBody>
      </p:sp>
      <p:sp>
        <p:nvSpPr>
          <p:cNvPr id="142" name="Google Shape;142;p4"/>
          <p:cNvSpPr txBox="1"/>
          <p:nvPr/>
        </p:nvSpPr>
        <p:spPr>
          <a:xfrm>
            <a:off x="3438828" y="6121146"/>
            <a:ext cx="11584388" cy="1231106"/>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lang="el-GR" sz="3399">
                <a:solidFill>
                  <a:srgbClr val="000000"/>
                </a:solidFill>
                <a:latin typeface="Playfair Display"/>
                <a:ea typeface="Playfair Display"/>
                <a:cs typeface="Playfair Display"/>
                <a:sym typeface="Playfair Display"/>
              </a:rPr>
              <a:t>Ψηφιακά Εργαλεία στη Βιομηχανία 4.0 &amp; 5.0 Διαμόρφωση της Επιχειρηματικότητας στη Νέα Ψηφιακή Κοινωνία</a:t>
            </a:r>
            <a:endParaRPr/>
          </a:p>
        </p:txBody>
      </p:sp>
      <p:sp>
        <p:nvSpPr>
          <p:cNvPr id="143" name="Google Shape;143;p4"/>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81" l="-14265" r="-3278" t="-161048"/>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3" name="Shape 543"/>
        <p:cNvGrpSpPr/>
        <p:nvPr/>
      </p:nvGrpSpPr>
      <p:grpSpPr>
        <a:xfrm>
          <a:off x="0" y="0"/>
          <a:ext cx="0" cy="0"/>
          <a:chOff x="0" y="0"/>
          <a:chExt cx="0" cy="0"/>
        </a:xfrm>
      </p:grpSpPr>
      <p:sp>
        <p:nvSpPr>
          <p:cNvPr id="544" name="Google Shape;544;p39"/>
          <p:cNvSpPr/>
          <p:nvPr/>
        </p:nvSpPr>
        <p:spPr>
          <a:xfrm>
            <a:off x="-878056" y="-685022"/>
            <a:ext cx="4327228" cy="4114800"/>
          </a:xfrm>
          <a:custGeom>
            <a:rect b="b" l="l" r="r" t="t"/>
            <a:pathLst>
              <a:path extrusionOk="0" h="4114800" w="4327228">
                <a:moveTo>
                  <a:pt x="0" y="0"/>
                </a:moveTo>
                <a:lnTo>
                  <a:pt x="4327227" y="0"/>
                </a:lnTo>
                <a:lnTo>
                  <a:pt x="4327227"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45" name="Google Shape;545;p39"/>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46" name="Google Shape;546;p39"/>
          <p:cNvSpPr/>
          <p:nvPr/>
        </p:nvSpPr>
        <p:spPr>
          <a:xfrm>
            <a:off x="15157311" y="6905639"/>
            <a:ext cx="4905872" cy="4114800"/>
          </a:xfrm>
          <a:custGeom>
            <a:rect b="b" l="l" r="r" t="t"/>
            <a:pathLst>
              <a:path extrusionOk="0" h="4114800" w="4905872">
                <a:moveTo>
                  <a:pt x="0" y="0"/>
                </a:moveTo>
                <a:lnTo>
                  <a:pt x="4905872" y="0"/>
                </a:lnTo>
                <a:lnTo>
                  <a:pt x="4905872" y="4114800"/>
                </a:lnTo>
                <a:lnTo>
                  <a:pt x="0" y="41148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47" name="Google Shape;547;p39"/>
          <p:cNvSpPr txBox="1"/>
          <p:nvPr/>
        </p:nvSpPr>
        <p:spPr>
          <a:xfrm>
            <a:off x="1828800" y="836943"/>
            <a:ext cx="10888191" cy="8540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l-GR" sz="5000">
                <a:solidFill>
                  <a:srgbClr val="000000"/>
                </a:solidFill>
                <a:latin typeface="Playfair Display"/>
                <a:ea typeface="Playfair Display"/>
                <a:cs typeface="Playfair Display"/>
                <a:sym typeface="Playfair Display"/>
              </a:rPr>
              <a:t>ΠΡΟΣΘΕΤΕΣ ΠΗΓΕΣ</a:t>
            </a:r>
            <a:endParaRPr/>
          </a:p>
        </p:txBody>
      </p:sp>
      <p:sp>
        <p:nvSpPr>
          <p:cNvPr id="548" name="Google Shape;548;p39"/>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49" name="Google Shape;549;p39"/>
          <p:cNvSpPr txBox="1"/>
          <p:nvPr/>
        </p:nvSpPr>
        <p:spPr>
          <a:xfrm>
            <a:off x="762000" y="3269772"/>
            <a:ext cx="6400800" cy="4616648"/>
          </a:xfrm>
          <a:prstGeom prst="rect">
            <a:avLst/>
          </a:prstGeom>
          <a:noFill/>
          <a:ln>
            <a:noFill/>
          </a:ln>
        </p:spPr>
        <p:txBody>
          <a:bodyPr anchorCtr="0" anchor="t" bIns="0" lIns="0" spcFirstLastPara="1" rIns="0" wrap="square" tIns="0">
            <a:spAutoFit/>
          </a:bodyPr>
          <a:lstStyle/>
          <a:p>
            <a:pPr indent="0" lvl="0" marL="0" marR="0" rtl="0" algn="just">
              <a:lnSpc>
                <a:spcPct val="150000"/>
              </a:lnSpc>
              <a:spcBef>
                <a:spcPts val="0"/>
              </a:spcBef>
              <a:spcAft>
                <a:spcPts val="0"/>
              </a:spcAft>
              <a:buNone/>
            </a:pPr>
            <a:r>
              <a:rPr b="1" lang="el-GR" sz="2400">
                <a:solidFill>
                  <a:srgbClr val="000000"/>
                </a:solidFill>
                <a:latin typeface="Playfair Display"/>
                <a:ea typeface="Playfair Display"/>
                <a:cs typeface="Playfair Display"/>
                <a:sym typeface="Playfair Display"/>
              </a:rPr>
              <a:t>Βίντεο</a:t>
            </a:r>
            <a:endParaRPr b="1" sz="2400">
              <a:solidFill>
                <a:srgbClr val="000000"/>
              </a:solidFill>
              <a:latin typeface="Playfair Display"/>
              <a:ea typeface="Playfair Display"/>
              <a:cs typeface="Playfair Display"/>
              <a:sym typeface="Playfair Display"/>
            </a:endParaRPr>
          </a:p>
          <a:p>
            <a:pPr indent="0" lvl="1" marL="208878" marR="0" rtl="0" algn="just">
              <a:lnSpc>
                <a:spcPct val="180000"/>
              </a:lnSpc>
              <a:spcBef>
                <a:spcPts val="0"/>
              </a:spcBef>
              <a:spcAft>
                <a:spcPts val="0"/>
              </a:spcAft>
              <a:buClr>
                <a:srgbClr val="000000"/>
              </a:buClr>
              <a:buSzPts val="2000"/>
              <a:buFont typeface="Arial"/>
              <a:buNone/>
            </a:pPr>
            <a:r>
              <a:rPr b="0" i="0" lang="el-GR" sz="2000" u="none" cap="none" strike="noStrike">
                <a:solidFill>
                  <a:srgbClr val="000000"/>
                </a:solidFill>
                <a:latin typeface="Playfair Display"/>
                <a:ea typeface="Playfair Display"/>
                <a:cs typeface="Playfair Display"/>
                <a:sym typeface="Playfair Display"/>
              </a:rPr>
              <a:t>Πώς να βελτιώσετε τις επικοινωνιακές σας δεξιότητες</a:t>
            </a:r>
            <a:r>
              <a:rPr b="0" i="0" lang="el-GR" sz="2000" u="sng" cap="none" strike="noStrike">
                <a:solidFill>
                  <a:srgbClr val="000000"/>
                </a:solidFill>
                <a:latin typeface="Playfair Display"/>
                <a:ea typeface="Playfair Display"/>
                <a:cs typeface="Playfair Display"/>
                <a:sym typeface="Playfair Display"/>
                <a:hlinkClick r:id="rId7">
                  <a:extLst>
                    <a:ext uri="{A12FA001-AC4F-418D-AE19-62706E023703}">
                      <ahyp:hlinkClr val="tx"/>
                    </a:ext>
                  </a:extLst>
                </a:hlinkClick>
              </a:rPr>
              <a:t>https://youtu.be/mPRUNGGORDo?si=hXjm-rk1Nl1pmuOq</a:t>
            </a:r>
            <a:endParaRPr b="0" i="0" sz="2000" u="none" cap="none" strike="noStrike">
              <a:solidFill>
                <a:srgbClr val="000000"/>
              </a:solidFill>
              <a:latin typeface="Playfair Display"/>
              <a:ea typeface="Playfair Display"/>
              <a:cs typeface="Playfair Display"/>
              <a:sym typeface="Playfair Display"/>
            </a:endParaRPr>
          </a:p>
          <a:p>
            <a:pPr indent="0" lvl="1" marL="208878" marR="0" rtl="0" algn="just">
              <a:lnSpc>
                <a:spcPct val="180000"/>
              </a:lnSpc>
              <a:spcBef>
                <a:spcPts val="0"/>
              </a:spcBef>
              <a:spcAft>
                <a:spcPts val="0"/>
              </a:spcAft>
              <a:buClr>
                <a:srgbClr val="000000"/>
              </a:buClr>
              <a:buSzPts val="2000"/>
              <a:buFont typeface="Arial"/>
              <a:buNone/>
            </a:pPr>
            <a:r>
              <a:rPr b="0" i="0" lang="el-GR" sz="2000" u="none" cap="none" strike="noStrike">
                <a:solidFill>
                  <a:srgbClr val="000000"/>
                </a:solidFill>
                <a:latin typeface="Playfair Display"/>
                <a:ea typeface="Playfair Display"/>
                <a:cs typeface="Playfair Display"/>
                <a:sym typeface="Playfair Display"/>
              </a:rPr>
              <a:t>Σκέψου Γρήγορα, Μίλα Έξυπνα: Τεχνικές Επικοινωνίας</a:t>
            </a:r>
            <a:endParaRPr/>
          </a:p>
          <a:p>
            <a:pPr indent="0" lvl="1" marL="208878" marR="0" rtl="0" algn="just">
              <a:lnSpc>
                <a:spcPct val="180000"/>
              </a:lnSpc>
              <a:spcBef>
                <a:spcPts val="0"/>
              </a:spcBef>
              <a:spcAft>
                <a:spcPts val="0"/>
              </a:spcAft>
              <a:buClr>
                <a:srgbClr val="000000"/>
              </a:buClr>
              <a:buSzPts val="2000"/>
              <a:buFont typeface="Arial"/>
              <a:buNone/>
            </a:pPr>
            <a:r>
              <a:rPr b="0" i="0" lang="el-GR" sz="2000" u="sng" cap="none" strike="noStrike">
                <a:solidFill>
                  <a:srgbClr val="000000"/>
                </a:solidFill>
                <a:latin typeface="Playfair Display"/>
                <a:ea typeface="Playfair Display"/>
                <a:cs typeface="Playfair Display"/>
                <a:sym typeface="Playfair Display"/>
                <a:hlinkClick r:id="rId8">
                  <a:extLst>
                    <a:ext uri="{A12FA001-AC4F-418D-AE19-62706E023703}">
                      <ahyp:hlinkClr val="tx"/>
                    </a:ext>
                  </a:extLst>
                </a:hlinkClick>
              </a:rPr>
              <a:t>https://youtu.be/HAnw168huqA?si=K_p-RUl8hG1SlAZ2</a:t>
            </a:r>
            <a:endParaRPr b="0" i="0" sz="2000" u="none" cap="none" strike="noStrike">
              <a:solidFill>
                <a:srgbClr val="000000"/>
              </a:solidFill>
              <a:latin typeface="Playfair Display"/>
              <a:ea typeface="Playfair Display"/>
              <a:cs typeface="Playfair Display"/>
              <a:sym typeface="Playfair Display"/>
            </a:endParaRPr>
          </a:p>
          <a:p>
            <a:pPr indent="0" lvl="1" marL="208878" marR="0" rtl="0" algn="just">
              <a:lnSpc>
                <a:spcPct val="180000"/>
              </a:lnSpc>
              <a:spcBef>
                <a:spcPts val="0"/>
              </a:spcBef>
              <a:spcAft>
                <a:spcPts val="0"/>
              </a:spcAft>
              <a:buClr>
                <a:srgbClr val="000000"/>
              </a:buClr>
              <a:buSzPts val="2000"/>
              <a:buFont typeface="Arial"/>
              <a:buNone/>
            </a:pPr>
            <a:r>
              <a:rPr b="0" i="0" lang="el-GR" sz="2000" u="none" cap="none" strike="noStrike">
                <a:solidFill>
                  <a:srgbClr val="000000"/>
                </a:solidFill>
                <a:latin typeface="Playfair Display"/>
                <a:ea typeface="Playfair Display"/>
                <a:cs typeface="Playfair Display"/>
                <a:sym typeface="Playfair Display"/>
              </a:rPr>
              <a:t>The Pencil's Tale - μια ιστορία που όλοι πρέπει να ακούσουν </a:t>
            </a:r>
            <a:r>
              <a:rPr b="0" i="0" lang="el-GR" sz="2000" u="none" cap="none" strike="noStrike">
                <a:solidFill>
                  <a:srgbClr val="0070C0"/>
                </a:solidFill>
                <a:latin typeface="Playfair Display"/>
                <a:ea typeface="Playfair Display"/>
                <a:cs typeface="Playfair Display"/>
                <a:sym typeface="Playfair Display"/>
              </a:rPr>
              <a:t>https://youtu.be/HisYsqqszq0?si=NrYSF-iAr457SWMK</a:t>
            </a:r>
            <a:endParaRPr/>
          </a:p>
        </p:txBody>
      </p:sp>
      <p:sp>
        <p:nvSpPr>
          <p:cNvPr id="550" name="Google Shape;550;p39"/>
          <p:cNvSpPr txBox="1"/>
          <p:nvPr/>
        </p:nvSpPr>
        <p:spPr>
          <a:xfrm>
            <a:off x="3460895" y="2310156"/>
            <a:ext cx="3168505" cy="563103"/>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lang="el-GR" sz="3399">
                <a:solidFill>
                  <a:srgbClr val="000000"/>
                </a:solidFill>
                <a:latin typeface="Playfair Display"/>
                <a:ea typeface="Playfair Display"/>
                <a:cs typeface="Playfair Display"/>
                <a:sym typeface="Playfair Display"/>
              </a:rPr>
              <a:t>Επικοινωνία </a:t>
            </a:r>
            <a:endParaRPr sz="3399">
              <a:solidFill>
                <a:srgbClr val="000000"/>
              </a:solidFill>
              <a:latin typeface="Playfair Display"/>
              <a:ea typeface="Playfair Display"/>
              <a:cs typeface="Playfair Display"/>
              <a:sym typeface="Playfair Display"/>
            </a:endParaRPr>
          </a:p>
        </p:txBody>
      </p:sp>
      <p:sp>
        <p:nvSpPr>
          <p:cNvPr id="551" name="Google Shape;551;p39"/>
          <p:cNvSpPr txBox="1"/>
          <p:nvPr/>
        </p:nvSpPr>
        <p:spPr>
          <a:xfrm>
            <a:off x="7162800" y="2852444"/>
            <a:ext cx="9448800" cy="6463308"/>
          </a:xfrm>
          <a:prstGeom prst="rect">
            <a:avLst/>
          </a:prstGeom>
          <a:noFill/>
          <a:ln>
            <a:noFill/>
          </a:ln>
        </p:spPr>
        <p:txBody>
          <a:bodyPr anchorCtr="0" anchor="t" bIns="0" lIns="0" spcFirstLastPara="1" rIns="0" wrap="square" tIns="0">
            <a:spAutoFit/>
          </a:bodyPr>
          <a:lstStyle/>
          <a:p>
            <a:pPr indent="0" lvl="0" marL="0" marR="0" rtl="0" algn="just">
              <a:lnSpc>
                <a:spcPct val="150000"/>
              </a:lnSpc>
              <a:spcBef>
                <a:spcPts val="0"/>
              </a:spcBef>
              <a:spcAft>
                <a:spcPts val="0"/>
              </a:spcAft>
              <a:buNone/>
            </a:pPr>
            <a:r>
              <a:rPr b="1" lang="el-GR" sz="2400" u="sng">
                <a:solidFill>
                  <a:srgbClr val="000000"/>
                </a:solidFill>
                <a:latin typeface="Playfair Display"/>
                <a:ea typeface="Playfair Display"/>
                <a:cs typeface="Playfair Display"/>
                <a:sym typeface="Playfair Display"/>
              </a:rPr>
              <a:t>Δημοσιεύσεις/έγγραφα/βιβλία</a:t>
            </a:r>
            <a:endParaRPr/>
          </a:p>
          <a:p>
            <a:pPr indent="0" lvl="0" marL="0" marR="0" rtl="0" algn="just">
              <a:lnSpc>
                <a:spcPct val="150000"/>
              </a:lnSpc>
              <a:spcBef>
                <a:spcPts val="0"/>
              </a:spcBef>
              <a:spcAft>
                <a:spcPts val="0"/>
              </a:spcAft>
              <a:buNone/>
            </a:pPr>
            <a:r>
              <a:rPr b="1" lang="el-GR" sz="2400" u="sng">
                <a:solidFill>
                  <a:srgbClr val="000000"/>
                </a:solidFill>
                <a:latin typeface="Playfair Display"/>
                <a:ea typeface="Playfair Display"/>
                <a:cs typeface="Playfair Display"/>
                <a:sym typeface="Playfair Display"/>
              </a:rPr>
              <a:t>    </a:t>
            </a:r>
            <a:r>
              <a:rPr lang="el-GR" sz="2000">
                <a:solidFill>
                  <a:srgbClr val="000000"/>
                </a:solidFill>
                <a:latin typeface="Playfair Display"/>
                <a:ea typeface="Playfair Display"/>
                <a:cs typeface="Playfair Display"/>
                <a:sym typeface="Playfair Display"/>
              </a:rPr>
              <a:t>Οι 10 δεξιότητες επικοινωνίας που πρέπει να κατέχει κάθε επιχειρηματίας</a:t>
            </a:r>
            <a:endParaRPr/>
          </a:p>
          <a:p>
            <a:pPr indent="-208880" lvl="1" marL="417759" marR="0" rtl="0" algn="just">
              <a:lnSpc>
                <a:spcPct val="180000"/>
              </a:lnSpc>
              <a:spcBef>
                <a:spcPts val="0"/>
              </a:spcBef>
              <a:spcAft>
                <a:spcPts val="0"/>
              </a:spcAft>
              <a:buClr>
                <a:srgbClr val="000000"/>
              </a:buClr>
              <a:buSzPts val="2000"/>
              <a:buFont typeface="Arial"/>
              <a:buChar char="•"/>
            </a:pPr>
            <a:r>
              <a:rPr b="0" i="0" lang="el-GR" sz="2000" u="sng" cap="none" strike="noStrike">
                <a:solidFill>
                  <a:srgbClr val="000000"/>
                </a:solidFill>
                <a:latin typeface="Playfair Display"/>
                <a:ea typeface="Playfair Display"/>
                <a:cs typeface="Playfair Display"/>
                <a:sym typeface="Playfair Display"/>
                <a:hlinkClick r:id="rId9">
                  <a:extLst>
                    <a:ext uri="{A12FA001-AC4F-418D-AE19-62706E023703}">
                      <ahyp:hlinkClr val="tx"/>
                    </a:ext>
                  </a:extLst>
                </a:hlinkClick>
              </a:rPr>
              <a:t>https://www.entrepreneur.com/leadership/the-10-communication-skills-every-entrepreneur-must-master/252555</a:t>
            </a:r>
            <a:endParaRPr b="0" i="0" sz="2000" u="none" cap="none" strike="noStrike">
              <a:solidFill>
                <a:srgbClr val="000000"/>
              </a:solidFill>
              <a:latin typeface="Playfair Display"/>
              <a:ea typeface="Playfair Display"/>
              <a:cs typeface="Playfair Display"/>
              <a:sym typeface="Playfair Display"/>
            </a:endParaRPr>
          </a:p>
          <a:p>
            <a:pPr indent="0" lvl="1" marL="208878" marR="0" rtl="0" algn="just">
              <a:lnSpc>
                <a:spcPct val="180000"/>
              </a:lnSpc>
              <a:spcBef>
                <a:spcPts val="0"/>
              </a:spcBef>
              <a:spcAft>
                <a:spcPts val="0"/>
              </a:spcAft>
              <a:buClr>
                <a:srgbClr val="000000"/>
              </a:buClr>
              <a:buSzPts val="2000"/>
              <a:buFont typeface="Arial"/>
              <a:buNone/>
            </a:pPr>
            <a:r>
              <a:rPr b="0" i="0" lang="el-GR" sz="2000" u="none" cap="none" strike="noStrike">
                <a:solidFill>
                  <a:srgbClr val="000000"/>
                </a:solidFill>
                <a:latin typeface="Playfair Display"/>
                <a:ea typeface="Playfair Display"/>
                <a:cs typeface="Playfair Display"/>
                <a:sym typeface="Playfair Display"/>
              </a:rPr>
              <a:t>Βελτίωση των  κοινωνικών επιχειρηματιών</a:t>
            </a:r>
            <a:endParaRPr b="0" i="0" sz="2000" u="none" cap="none" strike="noStrike">
              <a:solidFill>
                <a:srgbClr val="000000"/>
              </a:solidFill>
              <a:latin typeface="Playfair Display"/>
              <a:ea typeface="Playfair Display"/>
              <a:cs typeface="Playfair Display"/>
              <a:sym typeface="Playfair Display"/>
            </a:endParaRPr>
          </a:p>
          <a:p>
            <a:pPr indent="-208880" lvl="1" marL="417759" marR="0" rtl="0" algn="just">
              <a:lnSpc>
                <a:spcPct val="180000"/>
              </a:lnSpc>
              <a:spcBef>
                <a:spcPts val="0"/>
              </a:spcBef>
              <a:spcAft>
                <a:spcPts val="0"/>
              </a:spcAft>
              <a:buClr>
                <a:srgbClr val="000000"/>
              </a:buClr>
              <a:buSzPts val="2000"/>
              <a:buFont typeface="Arial"/>
              <a:buChar char="•"/>
            </a:pPr>
            <a:r>
              <a:rPr b="0" i="0" lang="el-GR" sz="2000" u="sng" cap="none" strike="noStrike">
                <a:solidFill>
                  <a:srgbClr val="000000"/>
                </a:solidFill>
                <a:latin typeface="Playfair Display"/>
                <a:ea typeface="Playfair Display"/>
                <a:cs typeface="Playfair Display"/>
                <a:sym typeface="Playfair Display"/>
                <a:hlinkClick r:id="rId10">
                  <a:extLst>
                    <a:ext uri="{A12FA001-AC4F-418D-AE19-62706E023703}">
                      <ahyp:hlinkClr val="tx"/>
                    </a:ext>
                  </a:extLst>
                </a:hlinkClick>
              </a:rPr>
              <a:t>https://www.isseproject.eu/share/uploads_resources/335a6-self-learning-interactive-handbook-isse-final.pdf</a:t>
            </a:r>
            <a:endParaRPr/>
          </a:p>
          <a:p>
            <a:pPr indent="0" lvl="1" marL="208878" marR="0" rtl="0" algn="l">
              <a:lnSpc>
                <a:spcPct val="180000"/>
              </a:lnSpc>
              <a:spcBef>
                <a:spcPts val="0"/>
              </a:spcBef>
              <a:spcAft>
                <a:spcPts val="0"/>
              </a:spcAft>
              <a:buClr>
                <a:srgbClr val="000000"/>
              </a:buClr>
              <a:buSzPts val="2000"/>
              <a:buFont typeface="Arial"/>
              <a:buNone/>
            </a:pPr>
            <a:r>
              <a:rPr b="0" i="0" lang="el-GR" sz="2000" u="none" cap="none" strike="noStrike">
                <a:solidFill>
                  <a:srgbClr val="000000"/>
                </a:solidFill>
                <a:latin typeface="Playfair Display"/>
                <a:ea typeface="Playfair Display"/>
                <a:cs typeface="Playfair Display"/>
                <a:sym typeface="Playfair Display"/>
              </a:rPr>
              <a:t>5 Δεξιότητες Επικοινωνίας που χρησιμοποιούν οι Επιτυχημένοι Επιχειρηματίες για να επηρεάσουν τους άλλους                                            </a:t>
            </a:r>
            <a:r>
              <a:rPr b="0" i="0" lang="el-GR" sz="2000" u="sng" cap="none" strike="noStrike">
                <a:solidFill>
                  <a:srgbClr val="000000"/>
                </a:solidFill>
                <a:latin typeface="Playfair Display"/>
                <a:ea typeface="Playfair Display"/>
                <a:cs typeface="Playfair Display"/>
                <a:sym typeface="Playfair Display"/>
                <a:hlinkClick r:id="rId11">
                  <a:extLst>
                    <a:ext uri="{A12FA001-AC4F-418D-AE19-62706E023703}">
                      <ahyp:hlinkClr val="tx"/>
                    </a:ext>
                  </a:extLst>
                </a:hlinkClick>
              </a:rPr>
              <a:t>https://www.forbes.com/sites/ryanrobinson/2019/12/13/communication-skills-entrepreneurs/</a:t>
            </a:r>
            <a:endParaRPr/>
          </a:p>
          <a:p>
            <a:pPr indent="0" lvl="1" marL="208878" marR="0" rtl="0" algn="just">
              <a:lnSpc>
                <a:spcPct val="180000"/>
              </a:lnSpc>
              <a:spcBef>
                <a:spcPts val="0"/>
              </a:spcBef>
              <a:spcAft>
                <a:spcPts val="0"/>
              </a:spcAft>
              <a:buClr>
                <a:srgbClr val="000000"/>
              </a:buClr>
              <a:buSzPts val="2000"/>
              <a:buFont typeface="Arial"/>
              <a:buNone/>
            </a:pPr>
            <a:r>
              <a:rPr b="0" i="0" lang="el-GR" sz="2000" u="none" cap="none" strike="noStrike">
                <a:solidFill>
                  <a:srgbClr val="000000"/>
                </a:solidFill>
                <a:latin typeface="Playfair Display"/>
                <a:ea typeface="Playfair Display"/>
                <a:cs typeface="Playfair Display"/>
                <a:sym typeface="Playfair Display"/>
              </a:rPr>
              <a:t>Ο Ρόλος της Αποτελεσματικής Επικοινωνίας στην Επιχειρηματική Επιτυχία </a:t>
            </a:r>
            <a:r>
              <a:rPr b="0" i="0" lang="el-GR" sz="2000" u="sng" cap="none" strike="noStrike">
                <a:solidFill>
                  <a:srgbClr val="000000"/>
                </a:solidFill>
                <a:latin typeface="Playfair Display"/>
                <a:ea typeface="Playfair Display"/>
                <a:cs typeface="Playfair Display"/>
                <a:sym typeface="Playfair Display"/>
                <a:hlinkClick r:id="rId12">
                  <a:extLst>
                    <a:ext uri="{A12FA001-AC4F-418D-AE19-62706E023703}">
                      <ahyp:hlinkClr val="tx"/>
                    </a:ext>
                  </a:extLst>
                </a:hlinkClick>
              </a:rPr>
              <a:t>https://www.entrepreneur.com/en-in/growth-strategies/five-prime-benefits-of-effective-communication-in/336347</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5" name="Shape 555"/>
        <p:cNvGrpSpPr/>
        <p:nvPr/>
      </p:nvGrpSpPr>
      <p:grpSpPr>
        <a:xfrm>
          <a:off x="0" y="0"/>
          <a:ext cx="0" cy="0"/>
          <a:chOff x="0" y="0"/>
          <a:chExt cx="0" cy="0"/>
        </a:xfrm>
      </p:grpSpPr>
      <p:sp>
        <p:nvSpPr>
          <p:cNvPr id="556" name="Google Shape;556;p40"/>
          <p:cNvSpPr/>
          <p:nvPr/>
        </p:nvSpPr>
        <p:spPr>
          <a:xfrm>
            <a:off x="14813654" y="-2248385"/>
            <a:ext cx="4891293" cy="4114800"/>
          </a:xfrm>
          <a:custGeom>
            <a:rect b="b" l="l" r="r" t="t"/>
            <a:pathLst>
              <a:path extrusionOk="0" h="4114800" w="4891293">
                <a:moveTo>
                  <a:pt x="0" y="0"/>
                </a:moveTo>
                <a:lnTo>
                  <a:pt x="4891292" y="0"/>
                </a:lnTo>
                <a:lnTo>
                  <a:pt x="4891292"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7" name="Google Shape;557;p40"/>
          <p:cNvSpPr/>
          <p:nvPr/>
        </p:nvSpPr>
        <p:spPr>
          <a:xfrm>
            <a:off x="14299437" y="0"/>
            <a:ext cx="4122295" cy="4114800"/>
          </a:xfrm>
          <a:custGeom>
            <a:rect b="b" l="l" r="r" t="t"/>
            <a:pathLst>
              <a:path extrusionOk="0" h="4114800" w="4122295">
                <a:moveTo>
                  <a:pt x="0" y="0"/>
                </a:moveTo>
                <a:lnTo>
                  <a:pt x="4122295" y="0"/>
                </a:lnTo>
                <a:lnTo>
                  <a:pt x="4122295"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8" name="Google Shape;558;p40"/>
          <p:cNvSpPr/>
          <p:nvPr/>
        </p:nvSpPr>
        <p:spPr>
          <a:xfrm>
            <a:off x="-782624" y="8012985"/>
            <a:ext cx="3924490" cy="4114800"/>
          </a:xfrm>
          <a:custGeom>
            <a:rect b="b" l="l" r="r" t="t"/>
            <a:pathLst>
              <a:path extrusionOk="0" h="4114800" w="3924490">
                <a:moveTo>
                  <a:pt x="0" y="0"/>
                </a:moveTo>
                <a:lnTo>
                  <a:pt x="3924491" y="0"/>
                </a:lnTo>
                <a:lnTo>
                  <a:pt x="3924491" y="4114800"/>
                </a:lnTo>
                <a:lnTo>
                  <a:pt x="0" y="41148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9" name="Google Shape;559;p40"/>
          <p:cNvSpPr/>
          <p:nvPr/>
        </p:nvSpPr>
        <p:spPr>
          <a:xfrm>
            <a:off x="-1715764" y="7354997"/>
            <a:ext cx="3681031" cy="4114800"/>
          </a:xfrm>
          <a:custGeom>
            <a:rect b="b" l="l" r="r" t="t"/>
            <a:pathLst>
              <a:path extrusionOk="0" h="4114800" w="3681031">
                <a:moveTo>
                  <a:pt x="0" y="0"/>
                </a:moveTo>
                <a:lnTo>
                  <a:pt x="3681032" y="0"/>
                </a:lnTo>
                <a:lnTo>
                  <a:pt x="3681032" y="4114800"/>
                </a:lnTo>
                <a:lnTo>
                  <a:pt x="0" y="4114800"/>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0" name="Google Shape;560;p40"/>
          <p:cNvSpPr/>
          <p:nvPr/>
        </p:nvSpPr>
        <p:spPr>
          <a:xfrm>
            <a:off x="15343404" y="7682355"/>
            <a:ext cx="4361543" cy="4114800"/>
          </a:xfrm>
          <a:custGeom>
            <a:rect b="b" l="l" r="r" t="t"/>
            <a:pathLst>
              <a:path extrusionOk="0" h="4114800" w="4361543">
                <a:moveTo>
                  <a:pt x="0" y="0"/>
                </a:moveTo>
                <a:lnTo>
                  <a:pt x="4361542" y="0"/>
                </a:lnTo>
                <a:lnTo>
                  <a:pt x="4361542" y="4114800"/>
                </a:lnTo>
                <a:lnTo>
                  <a:pt x="0" y="4114800"/>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1" name="Google Shape;561;p40"/>
          <p:cNvSpPr txBox="1"/>
          <p:nvPr/>
        </p:nvSpPr>
        <p:spPr>
          <a:xfrm>
            <a:off x="10718876" y="1059356"/>
            <a:ext cx="3073324" cy="2250616"/>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lang="el-GR" sz="12999">
                <a:solidFill>
                  <a:srgbClr val="06AC73"/>
                </a:solidFill>
                <a:latin typeface="Prata"/>
                <a:ea typeface="Prata"/>
                <a:cs typeface="Prata"/>
                <a:sym typeface="Prata"/>
              </a:rPr>
              <a:t>03</a:t>
            </a:r>
            <a:endParaRPr/>
          </a:p>
        </p:txBody>
      </p:sp>
      <p:sp>
        <p:nvSpPr>
          <p:cNvPr id="562" name="Google Shape;562;p40"/>
          <p:cNvSpPr txBox="1"/>
          <p:nvPr/>
        </p:nvSpPr>
        <p:spPr>
          <a:xfrm>
            <a:off x="2054857" y="1764206"/>
            <a:ext cx="14178285" cy="951543"/>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lang="el-GR" sz="5499">
                <a:solidFill>
                  <a:srgbClr val="000000"/>
                </a:solidFill>
                <a:latin typeface="Prata"/>
                <a:ea typeface="Prata"/>
                <a:cs typeface="Prata"/>
                <a:sym typeface="Prata"/>
              </a:rPr>
              <a:t>Ολοκληρώσατε την ενότητα</a:t>
            </a:r>
            <a:endParaRPr/>
          </a:p>
        </p:txBody>
      </p:sp>
      <p:sp>
        <p:nvSpPr>
          <p:cNvPr id="563" name="Google Shape;563;p40"/>
          <p:cNvSpPr txBox="1"/>
          <p:nvPr/>
        </p:nvSpPr>
        <p:spPr>
          <a:xfrm>
            <a:off x="3505200" y="2988108"/>
            <a:ext cx="9797415" cy="409599"/>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lang="el-GR" sz="2499">
                <a:solidFill>
                  <a:srgbClr val="000000"/>
                </a:solidFill>
                <a:latin typeface="Arial"/>
                <a:ea typeface="Arial"/>
                <a:cs typeface="Arial"/>
                <a:sym typeface="Arial"/>
              </a:rPr>
              <a:t>Έχετε ρίξει μια ματιά στις άλλες ενότητες και στους οδηγούς; </a:t>
            </a:r>
            <a:endParaRPr/>
          </a:p>
        </p:txBody>
      </p:sp>
      <p:sp>
        <p:nvSpPr>
          <p:cNvPr id="564" name="Google Shape;564;p40"/>
          <p:cNvSpPr txBox="1"/>
          <p:nvPr/>
        </p:nvSpPr>
        <p:spPr>
          <a:xfrm>
            <a:off x="1848744" y="4362180"/>
            <a:ext cx="6391275" cy="2843792"/>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i="1" lang="el-GR" sz="2300">
                <a:solidFill>
                  <a:srgbClr val="000000"/>
                </a:solidFill>
                <a:latin typeface="Arial"/>
                <a:ea typeface="Arial"/>
                <a:cs typeface="Arial"/>
                <a:sym typeface="Arial"/>
              </a:rPr>
              <a:t>Ενότητες</a:t>
            </a:r>
            <a:endParaRPr/>
          </a:p>
          <a:p>
            <a:pPr indent="0" lvl="0" marL="0" marR="0" rtl="0" algn="l">
              <a:lnSpc>
                <a:spcPct val="140000"/>
              </a:lnSpc>
              <a:spcBef>
                <a:spcPts val="0"/>
              </a:spcBef>
              <a:spcAft>
                <a:spcPts val="0"/>
              </a:spcAft>
              <a:buNone/>
            </a:pPr>
            <a:r>
              <a:rPr lang="el-GR" sz="2300">
                <a:solidFill>
                  <a:srgbClr val="000000"/>
                </a:solidFill>
                <a:latin typeface="Arial"/>
                <a:ea typeface="Arial"/>
                <a:cs typeface="Arial"/>
                <a:sym typeface="Arial"/>
              </a:rPr>
              <a:t>01 Εισαγωγή στους ΣΒΑ </a:t>
            </a:r>
            <a:endParaRPr/>
          </a:p>
          <a:p>
            <a:pPr indent="0" lvl="0" marL="0" marR="0" rtl="0" algn="l">
              <a:lnSpc>
                <a:spcPct val="140000"/>
              </a:lnSpc>
              <a:spcBef>
                <a:spcPts val="0"/>
              </a:spcBef>
              <a:spcAft>
                <a:spcPts val="0"/>
              </a:spcAft>
              <a:buNone/>
            </a:pPr>
            <a:r>
              <a:rPr lang="el-GR" sz="2300">
                <a:solidFill>
                  <a:srgbClr val="000000"/>
                </a:solidFill>
                <a:latin typeface="Arial"/>
                <a:ea typeface="Arial"/>
                <a:cs typeface="Arial"/>
                <a:sym typeface="Arial"/>
              </a:rPr>
              <a:t>02 Κοινωνικό επιχειρηματικό μοντέλο Canvas και τιμολόγηση</a:t>
            </a:r>
            <a:endParaRPr/>
          </a:p>
          <a:p>
            <a:pPr indent="0" lvl="0" marL="0" marR="0" rtl="0" algn="l">
              <a:lnSpc>
                <a:spcPct val="140000"/>
              </a:lnSpc>
              <a:spcBef>
                <a:spcPts val="0"/>
              </a:spcBef>
              <a:spcAft>
                <a:spcPts val="0"/>
              </a:spcAft>
              <a:buNone/>
            </a:pPr>
            <a:r>
              <a:rPr lang="el-GR" sz="2300">
                <a:solidFill>
                  <a:srgbClr val="000000"/>
                </a:solidFill>
                <a:latin typeface="Arial"/>
                <a:ea typeface="Arial"/>
                <a:cs typeface="Arial"/>
                <a:sym typeface="Arial"/>
              </a:rPr>
              <a:t>03 Δικτύωση και επικοινωνία</a:t>
            </a:r>
            <a:endParaRPr/>
          </a:p>
          <a:p>
            <a:pPr indent="0" lvl="0" marL="0" marR="0" rtl="0" algn="l">
              <a:lnSpc>
                <a:spcPct val="140000"/>
              </a:lnSpc>
              <a:spcBef>
                <a:spcPts val="0"/>
              </a:spcBef>
              <a:spcAft>
                <a:spcPts val="0"/>
              </a:spcAft>
              <a:buNone/>
            </a:pPr>
            <a:r>
              <a:rPr lang="el-GR" sz="2300">
                <a:solidFill>
                  <a:srgbClr val="000000"/>
                </a:solidFill>
                <a:latin typeface="Arial"/>
                <a:ea typeface="Arial"/>
                <a:cs typeface="Arial"/>
                <a:sym typeface="Arial"/>
              </a:rPr>
              <a:t>04 Ψηφιακό μάρκετινγκ και μέσα κοινωνικής δικτύωσης</a:t>
            </a:r>
            <a:endParaRPr/>
          </a:p>
        </p:txBody>
      </p:sp>
      <p:sp>
        <p:nvSpPr>
          <p:cNvPr id="565" name="Google Shape;565;p40"/>
          <p:cNvSpPr txBox="1"/>
          <p:nvPr/>
        </p:nvSpPr>
        <p:spPr>
          <a:xfrm>
            <a:off x="9143999" y="4362180"/>
            <a:ext cx="7046935" cy="243342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l-GR" sz="2300">
                <a:solidFill>
                  <a:srgbClr val="000000"/>
                </a:solidFill>
                <a:latin typeface="Arial"/>
                <a:ea typeface="Arial"/>
                <a:cs typeface="Arial"/>
                <a:sym typeface="Arial"/>
              </a:rPr>
              <a:t>Οδηγοί</a:t>
            </a:r>
            <a:endParaRPr/>
          </a:p>
          <a:p>
            <a:pPr indent="0" lvl="0" marL="0" marR="0" rtl="0" algn="l">
              <a:lnSpc>
                <a:spcPct val="140000"/>
              </a:lnSpc>
              <a:spcBef>
                <a:spcPts val="0"/>
              </a:spcBef>
              <a:spcAft>
                <a:spcPts val="0"/>
              </a:spcAft>
              <a:buNone/>
            </a:pPr>
            <a:r>
              <a:rPr lang="el-GR" sz="2300">
                <a:solidFill>
                  <a:srgbClr val="000000"/>
                </a:solidFill>
                <a:latin typeface="Arial"/>
                <a:ea typeface="Arial"/>
                <a:cs typeface="Arial"/>
                <a:sym typeface="Arial"/>
              </a:rPr>
              <a:t>01 Περιβαλλοντική υποβάθμιση στις επιχειρήσεις</a:t>
            </a:r>
            <a:endParaRPr/>
          </a:p>
          <a:p>
            <a:pPr indent="0" lvl="0" marL="0" marR="0" rtl="0" algn="l">
              <a:lnSpc>
                <a:spcPct val="140000"/>
              </a:lnSpc>
              <a:spcBef>
                <a:spcPts val="0"/>
              </a:spcBef>
              <a:spcAft>
                <a:spcPts val="0"/>
              </a:spcAft>
              <a:buNone/>
            </a:pPr>
            <a:r>
              <a:rPr lang="el-GR" sz="2300">
                <a:solidFill>
                  <a:srgbClr val="000000"/>
                </a:solidFill>
                <a:latin typeface="Arial"/>
                <a:ea typeface="Arial"/>
                <a:cs typeface="Arial"/>
                <a:sym typeface="Arial"/>
              </a:rPr>
              <a:t>02 Ισότητα των φύλων στις επιχειρήσεις</a:t>
            </a:r>
            <a:endParaRPr/>
          </a:p>
          <a:p>
            <a:pPr indent="0" lvl="0" marL="0" marR="0" rtl="0" algn="l">
              <a:lnSpc>
                <a:spcPct val="140000"/>
              </a:lnSpc>
              <a:spcBef>
                <a:spcPts val="0"/>
              </a:spcBef>
              <a:spcAft>
                <a:spcPts val="0"/>
              </a:spcAft>
              <a:buNone/>
            </a:pPr>
            <a:r>
              <a:rPr lang="el-GR" sz="2300">
                <a:solidFill>
                  <a:srgbClr val="000000"/>
                </a:solidFill>
                <a:latin typeface="Arial"/>
                <a:ea typeface="Arial"/>
                <a:cs typeface="Arial"/>
                <a:sym typeface="Arial"/>
              </a:rPr>
              <a:t>03 Ψηφιακά εργαλεία στη βιομηχανία 4.0 &amp; 5.0 Διαμόρφωση της επιχειρηματικότητας στη νέα ψηφιακή κοινωνία</a:t>
            </a:r>
            <a:endParaRPr/>
          </a:p>
        </p:txBody>
      </p:sp>
      <p:sp>
        <p:nvSpPr>
          <p:cNvPr id="566" name="Google Shape;566;p40"/>
          <p:cNvSpPr/>
          <p:nvPr/>
        </p:nvSpPr>
        <p:spPr>
          <a:xfrm>
            <a:off x="420575" y="331211"/>
            <a:ext cx="2856339" cy="797054"/>
          </a:xfrm>
          <a:custGeom>
            <a:rect b="b" l="l" r="r" t="t"/>
            <a:pathLst>
              <a:path extrusionOk="0" h="797054" w="2856339">
                <a:moveTo>
                  <a:pt x="0" y="0"/>
                </a:moveTo>
                <a:lnTo>
                  <a:pt x="2856339" y="0"/>
                </a:lnTo>
                <a:lnTo>
                  <a:pt x="2856339" y="797054"/>
                </a:lnTo>
                <a:lnTo>
                  <a:pt x="0" y="797054"/>
                </a:lnTo>
                <a:lnTo>
                  <a:pt x="0" y="0"/>
                </a:lnTo>
                <a:close/>
              </a:path>
            </a:pathLst>
          </a:custGeom>
          <a:blipFill rotWithShape="1">
            <a:blip r:embed="rId8">
              <a:alphaModFix/>
            </a:blip>
            <a:stretch>
              <a:fillRect b="-160181" l="-14265" r="-3278" t="-161048"/>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4" name="Shape 574"/>
        <p:cNvGrpSpPr/>
        <p:nvPr/>
      </p:nvGrpSpPr>
      <p:grpSpPr>
        <a:xfrm>
          <a:off x="0" y="0"/>
          <a:ext cx="0" cy="0"/>
          <a:chOff x="0" y="0"/>
          <a:chExt cx="0" cy="0"/>
        </a:xfrm>
      </p:grpSpPr>
      <p:sp>
        <p:nvSpPr>
          <p:cNvPr id="575" name="Google Shape;575;p41"/>
          <p:cNvSpPr/>
          <p:nvPr/>
        </p:nvSpPr>
        <p:spPr>
          <a:xfrm rot="-5400000">
            <a:off x="14796702" y="6274769"/>
            <a:ext cx="3845468" cy="4114800"/>
          </a:xfrm>
          <a:custGeom>
            <a:rect b="b" l="l" r="r" t="t"/>
            <a:pathLst>
              <a:path extrusionOk="0" h="4114800" w="3845468">
                <a:moveTo>
                  <a:pt x="0" y="0"/>
                </a:moveTo>
                <a:lnTo>
                  <a:pt x="3845468" y="0"/>
                </a:lnTo>
                <a:lnTo>
                  <a:pt x="3845468"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6" name="Google Shape;576;p41"/>
          <p:cNvSpPr/>
          <p:nvPr/>
        </p:nvSpPr>
        <p:spPr>
          <a:xfrm rot="-8711088">
            <a:off x="-1689986" y="7647779"/>
            <a:ext cx="4199950" cy="4114800"/>
          </a:xfrm>
          <a:custGeom>
            <a:rect b="b" l="l" r="r" t="t"/>
            <a:pathLst>
              <a:path extrusionOk="0" h="4114800" w="4199950">
                <a:moveTo>
                  <a:pt x="0" y="0"/>
                </a:moveTo>
                <a:lnTo>
                  <a:pt x="4199949" y="0"/>
                </a:lnTo>
                <a:lnTo>
                  <a:pt x="4199949"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7" name="Google Shape;577;p41"/>
          <p:cNvSpPr/>
          <p:nvPr/>
        </p:nvSpPr>
        <p:spPr>
          <a:xfrm>
            <a:off x="6556340" y="4381500"/>
            <a:ext cx="3270618" cy="3270618"/>
          </a:xfrm>
          <a:custGeom>
            <a:rect b="b" l="l" r="r" t="t"/>
            <a:pathLst>
              <a:path extrusionOk="0" h="3270618" w="3270618">
                <a:moveTo>
                  <a:pt x="0" y="0"/>
                </a:moveTo>
                <a:lnTo>
                  <a:pt x="3270618" y="0"/>
                </a:lnTo>
                <a:lnTo>
                  <a:pt x="3270618" y="3270619"/>
                </a:lnTo>
                <a:lnTo>
                  <a:pt x="0" y="3270619"/>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8" name="Google Shape;578;p41"/>
          <p:cNvSpPr/>
          <p:nvPr/>
        </p:nvSpPr>
        <p:spPr>
          <a:xfrm>
            <a:off x="6908773" y="4642258"/>
            <a:ext cx="2592572" cy="2592572"/>
          </a:xfrm>
          <a:custGeom>
            <a:rect b="b" l="l" r="r" t="t"/>
            <a:pathLst>
              <a:path extrusionOk="0" h="3456762" w="3456762">
                <a:moveTo>
                  <a:pt x="0" y="0"/>
                </a:moveTo>
                <a:lnTo>
                  <a:pt x="3456762" y="0"/>
                </a:lnTo>
                <a:lnTo>
                  <a:pt x="3456762" y="3456762"/>
                </a:lnTo>
                <a:lnTo>
                  <a:pt x="0" y="3456762"/>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9" name="Google Shape;579;p41"/>
          <p:cNvSpPr txBox="1"/>
          <p:nvPr/>
        </p:nvSpPr>
        <p:spPr>
          <a:xfrm>
            <a:off x="2971800" y="2976159"/>
            <a:ext cx="10439698" cy="987450"/>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lang="el-GR" sz="5499">
                <a:solidFill>
                  <a:srgbClr val="06AC73"/>
                </a:solidFill>
                <a:latin typeface="Prata"/>
                <a:ea typeface="Prata"/>
                <a:cs typeface="Prata"/>
                <a:sym typeface="Prata"/>
              </a:rPr>
              <a:t>https://suse-theproject.eu/</a:t>
            </a:r>
            <a:endParaRPr/>
          </a:p>
        </p:txBody>
      </p:sp>
      <p:sp>
        <p:nvSpPr>
          <p:cNvPr id="580" name="Google Shape;580;p41"/>
          <p:cNvSpPr txBox="1"/>
          <p:nvPr/>
        </p:nvSpPr>
        <p:spPr>
          <a:xfrm>
            <a:off x="2590801" y="1774815"/>
            <a:ext cx="12101150" cy="1077218"/>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lang="el-GR" sz="2999">
                <a:solidFill>
                  <a:srgbClr val="000000"/>
                </a:solidFill>
                <a:latin typeface="Prata"/>
                <a:ea typeface="Prata"/>
                <a:cs typeface="Prata"/>
                <a:sym typeface="Prata"/>
              </a:rPr>
              <a:t>Για περισσότερες πληροφορίες, επισκεφθείτε τη διεύθυνση:</a:t>
            </a:r>
            <a:endParaRPr/>
          </a:p>
          <a:p>
            <a:pPr indent="0" lvl="0" marL="0" marR="0" rtl="0" algn="ctr">
              <a:lnSpc>
                <a:spcPct val="140013"/>
              </a:lnSpc>
              <a:spcBef>
                <a:spcPts val="0"/>
              </a:spcBef>
              <a:spcAft>
                <a:spcPts val="0"/>
              </a:spcAft>
              <a:buNone/>
            </a:pPr>
            <a:r>
              <a:t/>
            </a:r>
            <a:endParaRPr sz="2999">
              <a:solidFill>
                <a:srgbClr val="000000"/>
              </a:solidFill>
              <a:latin typeface="Prata"/>
              <a:ea typeface="Prata"/>
              <a:cs typeface="Prata"/>
              <a:sym typeface="Prata"/>
            </a:endParaRPr>
          </a:p>
        </p:txBody>
      </p:sp>
      <p:sp>
        <p:nvSpPr>
          <p:cNvPr id="581" name="Google Shape;581;p41"/>
          <p:cNvSpPr txBox="1"/>
          <p:nvPr/>
        </p:nvSpPr>
        <p:spPr>
          <a:xfrm>
            <a:off x="3429000" y="9013816"/>
            <a:ext cx="10282925" cy="8001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l-GR" sz="1500">
                <a:solidFill>
                  <a:srgbClr val="000000"/>
                </a:solidFill>
                <a:latin typeface="Prata"/>
                <a:ea typeface="Prata"/>
                <a:cs typeface="Prata"/>
                <a:sym typeface="Prata"/>
              </a:rPr>
              <a:t>Funded by the European Union.  Views and opinions expressed are however those of the author(s) only and do not necessarily reflect those of the European Union or the granting authority, EISMEA.  Neither the European Union nor the granting authority can be held responsible for them.</a:t>
            </a:r>
            <a:endParaRPr/>
          </a:p>
        </p:txBody>
      </p:sp>
      <p:sp>
        <p:nvSpPr>
          <p:cNvPr id="582" name="Google Shape;582;p41"/>
          <p:cNvSpPr/>
          <p:nvPr/>
        </p:nvSpPr>
        <p:spPr>
          <a:xfrm>
            <a:off x="6645006" y="704139"/>
            <a:ext cx="2856339" cy="797054"/>
          </a:xfrm>
          <a:custGeom>
            <a:rect b="b" l="l" r="r" t="t"/>
            <a:pathLst>
              <a:path extrusionOk="0" h="797054" w="2856339">
                <a:moveTo>
                  <a:pt x="0" y="0"/>
                </a:moveTo>
                <a:lnTo>
                  <a:pt x="2856340" y="0"/>
                </a:lnTo>
                <a:lnTo>
                  <a:pt x="2856340" y="797053"/>
                </a:lnTo>
                <a:lnTo>
                  <a:pt x="0" y="797053"/>
                </a:lnTo>
                <a:lnTo>
                  <a:pt x="0" y="0"/>
                </a:lnTo>
                <a:close/>
              </a:path>
            </a:pathLst>
          </a:custGeom>
          <a:blipFill rotWithShape="1">
            <a:blip r:embed="rId7">
              <a:alphaModFix/>
            </a:blip>
            <a:stretch>
              <a:fillRect b="-160181" l="-14265" r="-3278" t="-161048"/>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5"/>
          <p:cNvSpPr/>
          <p:nvPr/>
        </p:nvSpPr>
        <p:spPr>
          <a:xfrm rot="-5400000">
            <a:off x="14796702" y="6306866"/>
            <a:ext cx="3845468" cy="4114800"/>
          </a:xfrm>
          <a:custGeom>
            <a:rect b="b" l="l" r="r" t="t"/>
            <a:pathLst>
              <a:path extrusionOk="0" h="4114800" w="3845468">
                <a:moveTo>
                  <a:pt x="0" y="0"/>
                </a:moveTo>
                <a:lnTo>
                  <a:pt x="3845468" y="0"/>
                </a:lnTo>
                <a:lnTo>
                  <a:pt x="3845468"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9" name="Google Shape;149;p5"/>
          <p:cNvSpPr/>
          <p:nvPr/>
        </p:nvSpPr>
        <p:spPr>
          <a:xfrm rot="-8711088">
            <a:off x="-1689986" y="7679876"/>
            <a:ext cx="4199950" cy="4114800"/>
          </a:xfrm>
          <a:custGeom>
            <a:rect b="b" l="l" r="r" t="t"/>
            <a:pathLst>
              <a:path extrusionOk="0" h="4114800" w="4199950">
                <a:moveTo>
                  <a:pt x="0" y="0"/>
                </a:moveTo>
                <a:lnTo>
                  <a:pt x="4199949" y="0"/>
                </a:lnTo>
                <a:lnTo>
                  <a:pt x="4199949"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0" name="Google Shape;150;p5"/>
          <p:cNvSpPr txBox="1"/>
          <p:nvPr/>
        </p:nvSpPr>
        <p:spPr>
          <a:xfrm>
            <a:off x="891740" y="2019300"/>
            <a:ext cx="16504517" cy="4858061"/>
          </a:xfrm>
          <a:prstGeom prst="rect">
            <a:avLst/>
          </a:prstGeom>
          <a:noFill/>
          <a:ln>
            <a:noFill/>
          </a:ln>
        </p:spPr>
        <p:txBody>
          <a:bodyPr anchorCtr="0" anchor="t" bIns="0" lIns="0" spcFirstLastPara="1" rIns="0" wrap="square" tIns="0">
            <a:spAutoFit/>
          </a:bodyPr>
          <a:lstStyle/>
          <a:p>
            <a:pPr indent="0" lvl="0" marL="0" marR="0" rtl="0" algn="just">
              <a:lnSpc>
                <a:spcPct val="158633"/>
              </a:lnSpc>
              <a:spcBef>
                <a:spcPts val="0"/>
              </a:spcBef>
              <a:spcAft>
                <a:spcPts val="0"/>
              </a:spcAft>
              <a:buNone/>
            </a:pPr>
            <a:r>
              <a:rPr lang="el-GR" sz="3000">
                <a:solidFill>
                  <a:srgbClr val="000000"/>
                </a:solidFill>
                <a:latin typeface="Arial"/>
                <a:ea typeface="Arial"/>
                <a:cs typeface="Arial"/>
                <a:sym typeface="Arial"/>
              </a:rPr>
              <a:t>Η ενότητα αυτή δίνει έμφαση στην κρίσιμη σημασία της αποτελεσματικής επικοινωνίας και δικτύωσης στον τομέα της κοινωνικής επιχειρηματικότητας. Στο πλαίσιο της κοινωνικής επιχειρηματικότητας, όπου ο θετικός αντίκτυπος και η συνεργασία είναι υψίστης σημασίας, η ικανότητα αποτελεσματικής επικοινωνίας και δημιουργίας ισχυρών δικτύων καθίσταται καθοριστικός παράγοντας επιτυχίας. Η ενότητα αυτή παρέχει στους συμμετέχοντες τις δεξιότητες, τις γνώσεις και τις ικανότητες που απαιτούνται για την αποτελεσματική επικοινωνία και τη δημιουργία ουσιαστικών συνδέσεων που προωθούν την πρόοδο των έργων κοινωνικής επιχειρηματικότητας.</a:t>
            </a:r>
            <a:endParaRPr sz="3000">
              <a:solidFill>
                <a:srgbClr val="000000"/>
              </a:solidFill>
              <a:latin typeface="Arial"/>
              <a:ea typeface="Arial"/>
              <a:cs typeface="Arial"/>
              <a:sym typeface="Arial"/>
            </a:endParaRPr>
          </a:p>
        </p:txBody>
      </p:sp>
      <p:sp>
        <p:nvSpPr>
          <p:cNvPr id="151" name="Google Shape;151;p5"/>
          <p:cNvSpPr txBox="1"/>
          <p:nvPr/>
        </p:nvSpPr>
        <p:spPr>
          <a:xfrm>
            <a:off x="754783" y="933450"/>
            <a:ext cx="8389217" cy="8540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l-GR" sz="5000">
                <a:solidFill>
                  <a:srgbClr val="000000"/>
                </a:solidFill>
                <a:latin typeface="Playfair Display"/>
                <a:ea typeface="Playfair Display"/>
                <a:cs typeface="Playfair Display"/>
                <a:sym typeface="Playfair Display"/>
              </a:rPr>
              <a:t>ΕΙΣΑΓΩΓΗ</a:t>
            </a:r>
            <a:endParaRPr/>
          </a:p>
        </p:txBody>
      </p:sp>
      <p:sp>
        <p:nvSpPr>
          <p:cNvPr id="152" name="Google Shape;152;p5"/>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81" l="-14265" r="-3278" t="-161048"/>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6"/>
          <p:cNvSpPr/>
          <p:nvPr/>
        </p:nvSpPr>
        <p:spPr>
          <a:xfrm rot="-815835">
            <a:off x="14956161" y="-1648203"/>
            <a:ext cx="6029011" cy="4114800"/>
          </a:xfrm>
          <a:custGeom>
            <a:rect b="b" l="l" r="r" t="t"/>
            <a:pathLst>
              <a:path extrusionOk="0" h="4114800" w="6029011">
                <a:moveTo>
                  <a:pt x="0" y="0"/>
                </a:moveTo>
                <a:lnTo>
                  <a:pt x="6029011" y="0"/>
                </a:lnTo>
                <a:lnTo>
                  <a:pt x="6029011"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8" name="Google Shape;158;p6"/>
          <p:cNvSpPr/>
          <p:nvPr/>
        </p:nvSpPr>
        <p:spPr>
          <a:xfrm>
            <a:off x="16292837" y="-315520"/>
            <a:ext cx="4222276" cy="4114800"/>
          </a:xfrm>
          <a:custGeom>
            <a:rect b="b" l="l" r="r" t="t"/>
            <a:pathLst>
              <a:path extrusionOk="0" h="4114800" w="4222276">
                <a:moveTo>
                  <a:pt x="0" y="0"/>
                </a:moveTo>
                <a:lnTo>
                  <a:pt x="4222276" y="0"/>
                </a:lnTo>
                <a:lnTo>
                  <a:pt x="4222276"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9" name="Google Shape;159;p6"/>
          <p:cNvSpPr/>
          <p:nvPr/>
        </p:nvSpPr>
        <p:spPr>
          <a:xfrm rot="1215471">
            <a:off x="-1076468" y="7781557"/>
            <a:ext cx="3662502" cy="5010886"/>
          </a:xfrm>
          <a:custGeom>
            <a:rect b="b" l="l" r="r" t="t"/>
            <a:pathLst>
              <a:path extrusionOk="0" h="5010886" w="3662502">
                <a:moveTo>
                  <a:pt x="0" y="0"/>
                </a:moveTo>
                <a:lnTo>
                  <a:pt x="3662502" y="0"/>
                </a:lnTo>
                <a:lnTo>
                  <a:pt x="3662502" y="5010886"/>
                </a:lnTo>
                <a:lnTo>
                  <a:pt x="0" y="5010886"/>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0" name="Google Shape;160;p6"/>
          <p:cNvSpPr txBox="1"/>
          <p:nvPr/>
        </p:nvSpPr>
        <p:spPr>
          <a:xfrm>
            <a:off x="754783" y="933450"/>
            <a:ext cx="8389217" cy="8540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l-GR" sz="5000">
                <a:solidFill>
                  <a:srgbClr val="000000"/>
                </a:solidFill>
                <a:latin typeface="Playfair Display"/>
                <a:ea typeface="Playfair Display"/>
                <a:cs typeface="Playfair Display"/>
                <a:sym typeface="Playfair Display"/>
              </a:rPr>
              <a:t>ΣΤΟΧΟΙ</a:t>
            </a:r>
            <a:endParaRPr sz="5000">
              <a:solidFill>
                <a:srgbClr val="000000"/>
              </a:solidFill>
              <a:latin typeface="Playfair Display"/>
              <a:ea typeface="Playfair Display"/>
              <a:cs typeface="Playfair Display"/>
              <a:sym typeface="Playfair Display"/>
            </a:endParaRPr>
          </a:p>
        </p:txBody>
      </p:sp>
      <p:sp>
        <p:nvSpPr>
          <p:cNvPr id="161" name="Google Shape;161;p6"/>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2" name="Google Shape;162;p6"/>
          <p:cNvSpPr txBox="1"/>
          <p:nvPr/>
        </p:nvSpPr>
        <p:spPr>
          <a:xfrm>
            <a:off x="718217" y="2171700"/>
            <a:ext cx="15610846" cy="4863960"/>
          </a:xfrm>
          <a:prstGeom prst="rect">
            <a:avLst/>
          </a:prstGeom>
          <a:noFill/>
          <a:ln>
            <a:noFill/>
          </a:ln>
        </p:spPr>
        <p:txBody>
          <a:bodyPr anchorCtr="0" anchor="t" bIns="0" lIns="0" spcFirstLastPara="1" rIns="0" wrap="square" tIns="0">
            <a:spAutoFit/>
          </a:bodyPr>
          <a:lstStyle/>
          <a:p>
            <a:pPr indent="-367035" lvl="1" marL="734069" marR="0" rtl="0" algn="just">
              <a:lnSpc>
                <a:spcPct val="148750"/>
              </a:lnSpc>
              <a:spcBef>
                <a:spcPts val="0"/>
              </a:spcBef>
              <a:spcAft>
                <a:spcPts val="0"/>
              </a:spcAft>
              <a:buClr>
                <a:srgbClr val="000000"/>
              </a:buClr>
              <a:buSzPts val="3200"/>
              <a:buFont typeface="Arial"/>
              <a:buChar char="•"/>
            </a:pPr>
            <a:r>
              <a:rPr b="0" i="0" lang="el-GR" sz="3200" u="none" cap="none" strike="noStrike">
                <a:solidFill>
                  <a:srgbClr val="000000"/>
                </a:solidFill>
                <a:latin typeface="Arial"/>
                <a:ea typeface="Arial"/>
                <a:cs typeface="Arial"/>
                <a:sym typeface="Arial"/>
              </a:rPr>
              <a:t>Εισάγετε τις έννοιες της δικτύωσης και της επικοινωνίας στους μικρούς μαθητές.</a:t>
            </a:r>
            <a:endParaRPr b="0" i="0" sz="3200" u="none" cap="none" strike="noStrike">
              <a:solidFill>
                <a:srgbClr val="000000"/>
              </a:solidFill>
              <a:latin typeface="Arial"/>
              <a:ea typeface="Arial"/>
              <a:cs typeface="Arial"/>
              <a:sym typeface="Arial"/>
            </a:endParaRPr>
          </a:p>
          <a:p>
            <a:pPr indent="-367035" lvl="1" marL="734069" marR="0" rtl="0" algn="just">
              <a:lnSpc>
                <a:spcPct val="148750"/>
              </a:lnSpc>
              <a:spcBef>
                <a:spcPts val="0"/>
              </a:spcBef>
              <a:spcAft>
                <a:spcPts val="0"/>
              </a:spcAft>
              <a:buClr>
                <a:srgbClr val="000000"/>
              </a:buClr>
              <a:buSzPts val="3200"/>
              <a:buFont typeface="Arial"/>
              <a:buChar char="•"/>
            </a:pPr>
            <a:r>
              <a:rPr b="0" i="0" lang="el-GR" sz="3200" u="none" cap="none" strike="noStrike">
                <a:solidFill>
                  <a:srgbClr val="000000"/>
                </a:solidFill>
                <a:latin typeface="Arial"/>
                <a:ea typeface="Arial"/>
                <a:cs typeface="Arial"/>
                <a:sym typeface="Arial"/>
              </a:rPr>
              <a:t>Να κατανοήσουν οι νέοι μαθητές τη σημασία της δικτύωσης και της επικοινωνίας στα εγχειρήματα κοινωνικής επιχειρηματικότητας.</a:t>
            </a:r>
            <a:endParaRPr b="0" i="0" sz="3200" u="none" cap="none" strike="noStrike">
              <a:solidFill>
                <a:srgbClr val="000000"/>
              </a:solidFill>
              <a:latin typeface="Arial"/>
              <a:ea typeface="Arial"/>
              <a:cs typeface="Arial"/>
              <a:sym typeface="Arial"/>
            </a:endParaRPr>
          </a:p>
          <a:p>
            <a:pPr indent="-367035" lvl="1" marL="734069" marR="0" rtl="0" algn="just">
              <a:lnSpc>
                <a:spcPct val="148750"/>
              </a:lnSpc>
              <a:spcBef>
                <a:spcPts val="0"/>
              </a:spcBef>
              <a:spcAft>
                <a:spcPts val="0"/>
              </a:spcAft>
              <a:buClr>
                <a:srgbClr val="000000"/>
              </a:buClr>
              <a:buSzPts val="3200"/>
              <a:buFont typeface="Arial"/>
              <a:buChar char="•"/>
            </a:pPr>
            <a:r>
              <a:rPr b="0" i="0" lang="el-GR" sz="3200" u="none" cap="none" strike="noStrike">
                <a:solidFill>
                  <a:srgbClr val="000000"/>
                </a:solidFill>
                <a:latin typeface="Arial"/>
                <a:ea typeface="Arial"/>
                <a:cs typeface="Arial"/>
                <a:sym typeface="Arial"/>
              </a:rPr>
              <a:t>Να δώσετε τη δυνατότητα στους νέους εκπαιδευόμενους να επικοινωνούν και να δικτυώνονται αποτελεσματικά.</a:t>
            </a:r>
            <a:endParaRPr b="0" i="0" sz="3200" u="none" cap="none" strike="noStrike">
              <a:solidFill>
                <a:srgbClr val="000000"/>
              </a:solidFill>
              <a:latin typeface="Arial"/>
              <a:ea typeface="Arial"/>
              <a:cs typeface="Arial"/>
              <a:sym typeface="Arial"/>
            </a:endParaRPr>
          </a:p>
          <a:p>
            <a:pPr indent="-367035" lvl="1" marL="734069" marR="0" rtl="0" algn="just">
              <a:lnSpc>
                <a:spcPct val="148750"/>
              </a:lnSpc>
              <a:spcBef>
                <a:spcPts val="0"/>
              </a:spcBef>
              <a:spcAft>
                <a:spcPts val="0"/>
              </a:spcAft>
              <a:buClr>
                <a:srgbClr val="000000"/>
              </a:buClr>
              <a:buSzPts val="3200"/>
              <a:buFont typeface="Arial"/>
              <a:buChar char="•"/>
            </a:pPr>
            <a:r>
              <a:rPr b="0" i="0" lang="el-GR" sz="3200" u="none" cap="none" strike="noStrike">
                <a:solidFill>
                  <a:srgbClr val="000000"/>
                </a:solidFill>
                <a:latin typeface="Arial"/>
                <a:ea typeface="Arial"/>
                <a:cs typeface="Arial"/>
                <a:sym typeface="Arial"/>
              </a:rPr>
              <a:t>Να παρέχει στους νέους εκπαιδευόμενους την ικανότητα να αξιολογούν τον αντίκτυπο των προσπαθειών τους για επικοινωνία και δικτύωση και να τις προσαρμόζουν, αν χρειάζεται.</a:t>
            </a:r>
            <a:endParaRPr b="0" i="0" sz="32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7"/>
          <p:cNvSpPr/>
          <p:nvPr/>
        </p:nvSpPr>
        <p:spPr>
          <a:xfrm rot="4584164">
            <a:off x="15363491" y="8229600"/>
            <a:ext cx="6029011" cy="4114800"/>
          </a:xfrm>
          <a:custGeom>
            <a:rect b="b" l="l" r="r" t="t"/>
            <a:pathLst>
              <a:path extrusionOk="0" h="4114800" w="6029011">
                <a:moveTo>
                  <a:pt x="0" y="0"/>
                </a:moveTo>
                <a:lnTo>
                  <a:pt x="6029011" y="0"/>
                </a:lnTo>
                <a:lnTo>
                  <a:pt x="6029011"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8" name="Google Shape;168;p7"/>
          <p:cNvSpPr/>
          <p:nvPr/>
        </p:nvSpPr>
        <p:spPr>
          <a:xfrm rot="5399999">
            <a:off x="14934175" y="8662909"/>
            <a:ext cx="4222276" cy="4114800"/>
          </a:xfrm>
          <a:custGeom>
            <a:rect b="b" l="l" r="r" t="t"/>
            <a:pathLst>
              <a:path extrusionOk="0" h="4114800" w="4222276">
                <a:moveTo>
                  <a:pt x="0" y="0"/>
                </a:moveTo>
                <a:lnTo>
                  <a:pt x="4222276" y="0"/>
                </a:lnTo>
                <a:lnTo>
                  <a:pt x="4222276"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9" name="Google Shape;169;p7"/>
          <p:cNvSpPr txBox="1"/>
          <p:nvPr/>
        </p:nvSpPr>
        <p:spPr>
          <a:xfrm>
            <a:off x="754783" y="933450"/>
            <a:ext cx="16161617" cy="897682"/>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l-GR" sz="5000">
                <a:solidFill>
                  <a:srgbClr val="000000"/>
                </a:solidFill>
                <a:latin typeface="Playfair Display"/>
                <a:ea typeface="Playfair Display"/>
                <a:cs typeface="Playfair Display"/>
                <a:sym typeface="Playfair Display"/>
              </a:rPr>
              <a:t>ΠΡΟΣΔΟΚΩΜΕΝΑ ΜΑΘΗΣΙΑΚΑ ΑΠΟΤΕΛΕΣΜΑΤΑ</a:t>
            </a:r>
            <a:endParaRPr sz="5000">
              <a:solidFill>
                <a:srgbClr val="000000"/>
              </a:solidFill>
              <a:latin typeface="Playfair Display"/>
              <a:ea typeface="Playfair Display"/>
              <a:cs typeface="Playfair Display"/>
              <a:sym typeface="Playfair Display"/>
            </a:endParaRPr>
          </a:p>
        </p:txBody>
      </p:sp>
      <p:sp>
        <p:nvSpPr>
          <p:cNvPr id="170" name="Google Shape;170;p7"/>
          <p:cNvSpPr txBox="1"/>
          <p:nvPr/>
        </p:nvSpPr>
        <p:spPr>
          <a:xfrm>
            <a:off x="1028700" y="2158016"/>
            <a:ext cx="16583796" cy="5334794"/>
          </a:xfrm>
          <a:prstGeom prst="rect">
            <a:avLst/>
          </a:prstGeom>
          <a:noFill/>
          <a:ln>
            <a:noFill/>
          </a:ln>
        </p:spPr>
        <p:txBody>
          <a:bodyPr anchorCtr="0" anchor="t" bIns="0" lIns="0" spcFirstLastPara="1" rIns="0" wrap="square" tIns="0">
            <a:spAutoFit/>
          </a:bodyPr>
          <a:lstStyle/>
          <a:p>
            <a:pPr indent="0" lvl="0" marL="0" marR="0" rtl="0" algn="l">
              <a:lnSpc>
                <a:spcPct val="162531"/>
              </a:lnSpc>
              <a:spcBef>
                <a:spcPts val="0"/>
              </a:spcBef>
              <a:spcAft>
                <a:spcPts val="0"/>
              </a:spcAft>
              <a:buNone/>
            </a:pPr>
            <a:r>
              <a:rPr lang="el-GR" sz="3200">
                <a:solidFill>
                  <a:srgbClr val="000000"/>
                </a:solidFill>
                <a:latin typeface="Arial"/>
                <a:ea typeface="Arial"/>
                <a:cs typeface="Arial"/>
                <a:sym typeface="Arial"/>
              </a:rPr>
              <a:t>Με την ολοκλήρωση αυτής της ενότητας, οι εκπαιδευόμενοι θα πρέπει:</a:t>
            </a:r>
            <a:endParaRPr sz="3200">
              <a:solidFill>
                <a:srgbClr val="000000"/>
              </a:solidFill>
              <a:latin typeface="Arial"/>
              <a:ea typeface="Arial"/>
              <a:cs typeface="Arial"/>
              <a:sym typeface="Arial"/>
            </a:endParaRPr>
          </a:p>
          <a:p>
            <a:pPr indent="-457200" lvl="0" marL="457200" marR="0" rtl="0" algn="l">
              <a:lnSpc>
                <a:spcPct val="162531"/>
              </a:lnSpc>
              <a:spcBef>
                <a:spcPts val="0"/>
              </a:spcBef>
              <a:spcAft>
                <a:spcPts val="0"/>
              </a:spcAft>
              <a:buClr>
                <a:srgbClr val="000000"/>
              </a:buClr>
              <a:buSzPts val="3200"/>
              <a:buFont typeface="Arial"/>
              <a:buChar char="•"/>
            </a:pPr>
            <a:r>
              <a:rPr lang="el-GR" sz="3200">
                <a:solidFill>
                  <a:srgbClr val="000000"/>
                </a:solidFill>
                <a:latin typeface="Arial"/>
                <a:ea typeface="Arial"/>
                <a:cs typeface="Arial"/>
                <a:sym typeface="Arial"/>
              </a:rPr>
              <a:t>Κατανοήστε τις έννοιες της δικτύωσης και της επικοινωνίας,</a:t>
            </a:r>
            <a:endParaRPr sz="3200">
              <a:solidFill>
                <a:srgbClr val="000000"/>
              </a:solidFill>
              <a:latin typeface="Arial"/>
              <a:ea typeface="Arial"/>
              <a:cs typeface="Arial"/>
              <a:sym typeface="Arial"/>
            </a:endParaRPr>
          </a:p>
          <a:p>
            <a:pPr indent="-367030" lvl="1" marL="734059" marR="0" rtl="0" algn="l">
              <a:lnSpc>
                <a:spcPct val="162531"/>
              </a:lnSpc>
              <a:spcBef>
                <a:spcPts val="0"/>
              </a:spcBef>
              <a:spcAft>
                <a:spcPts val="0"/>
              </a:spcAft>
              <a:buClr>
                <a:srgbClr val="000000"/>
              </a:buClr>
              <a:buSzPts val="3200"/>
              <a:buFont typeface="Arial"/>
              <a:buChar char="•"/>
            </a:pPr>
            <a:r>
              <a:rPr b="0" i="0" lang="el-GR" sz="3200" u="none" cap="none" strike="noStrike">
                <a:solidFill>
                  <a:srgbClr val="000000"/>
                </a:solidFill>
                <a:latin typeface="Arial"/>
                <a:ea typeface="Arial"/>
                <a:cs typeface="Arial"/>
                <a:sym typeface="Arial"/>
              </a:rPr>
              <a:t>Κατανοήστε τη σημασία της δικτύωσης και της επικοινωνίας στα εγχειρήματα κοινωνικής επιχειρηματικότητας,</a:t>
            </a:r>
            <a:endParaRPr b="0" i="0" sz="3200" u="none" cap="none" strike="noStrike">
              <a:solidFill>
                <a:srgbClr val="000000"/>
              </a:solidFill>
              <a:latin typeface="Arial"/>
              <a:ea typeface="Arial"/>
              <a:cs typeface="Arial"/>
              <a:sym typeface="Arial"/>
            </a:endParaRPr>
          </a:p>
          <a:p>
            <a:pPr indent="-367030" lvl="1" marL="734059" marR="0" rtl="0" algn="l">
              <a:lnSpc>
                <a:spcPct val="162531"/>
              </a:lnSpc>
              <a:spcBef>
                <a:spcPts val="0"/>
              </a:spcBef>
              <a:spcAft>
                <a:spcPts val="0"/>
              </a:spcAft>
              <a:buClr>
                <a:srgbClr val="000000"/>
              </a:buClr>
              <a:buSzPts val="3200"/>
              <a:buFont typeface="Arial"/>
              <a:buChar char="•"/>
            </a:pPr>
            <a:r>
              <a:rPr b="0" i="0" lang="el-GR" sz="3200" u="none" cap="none" strike="noStrike">
                <a:solidFill>
                  <a:srgbClr val="000000"/>
                </a:solidFill>
                <a:latin typeface="Arial"/>
                <a:ea typeface="Arial"/>
                <a:cs typeface="Arial"/>
                <a:sym typeface="Arial"/>
              </a:rPr>
              <a:t>Να είναι σε θέση να επικοινωνούν αποτελεσματικά,</a:t>
            </a:r>
            <a:endParaRPr b="0" i="0" sz="3200" u="none" cap="none" strike="noStrike">
              <a:solidFill>
                <a:srgbClr val="000000"/>
              </a:solidFill>
              <a:latin typeface="Arial"/>
              <a:ea typeface="Arial"/>
              <a:cs typeface="Arial"/>
              <a:sym typeface="Arial"/>
            </a:endParaRPr>
          </a:p>
          <a:p>
            <a:pPr indent="-367030" lvl="1" marL="734059" marR="0" rtl="0" algn="l">
              <a:lnSpc>
                <a:spcPct val="162531"/>
              </a:lnSpc>
              <a:spcBef>
                <a:spcPts val="0"/>
              </a:spcBef>
              <a:spcAft>
                <a:spcPts val="0"/>
              </a:spcAft>
              <a:buClr>
                <a:srgbClr val="000000"/>
              </a:buClr>
              <a:buSzPts val="3200"/>
              <a:buFont typeface="Arial"/>
              <a:buChar char="•"/>
            </a:pPr>
            <a:r>
              <a:rPr b="0" i="0" lang="el-GR" sz="3200" u="none" cap="none" strike="noStrike">
                <a:solidFill>
                  <a:srgbClr val="000000"/>
                </a:solidFill>
                <a:latin typeface="Arial"/>
                <a:ea typeface="Arial"/>
                <a:cs typeface="Arial"/>
                <a:sym typeface="Arial"/>
              </a:rPr>
              <a:t>Να είναι σε θέση να δικτυώνονται αποτελεσματικά,</a:t>
            </a:r>
            <a:endParaRPr b="0" i="0" sz="3200" u="none" cap="none" strike="noStrike">
              <a:solidFill>
                <a:srgbClr val="000000"/>
              </a:solidFill>
              <a:latin typeface="Arial"/>
              <a:ea typeface="Arial"/>
              <a:cs typeface="Arial"/>
              <a:sym typeface="Arial"/>
            </a:endParaRPr>
          </a:p>
          <a:p>
            <a:pPr indent="-367030" lvl="1" marL="734059" marR="0" rtl="0" algn="l">
              <a:lnSpc>
                <a:spcPct val="162531"/>
              </a:lnSpc>
              <a:spcBef>
                <a:spcPts val="0"/>
              </a:spcBef>
              <a:spcAft>
                <a:spcPts val="0"/>
              </a:spcAft>
              <a:buClr>
                <a:srgbClr val="000000"/>
              </a:buClr>
              <a:buSzPts val="3200"/>
              <a:buFont typeface="Arial"/>
              <a:buChar char="•"/>
            </a:pPr>
            <a:r>
              <a:rPr b="0" i="0" lang="el-GR" sz="3200" u="none" cap="none" strike="noStrike">
                <a:solidFill>
                  <a:srgbClr val="000000"/>
                </a:solidFill>
                <a:latin typeface="Arial"/>
                <a:ea typeface="Arial"/>
                <a:cs typeface="Arial"/>
                <a:sym typeface="Arial"/>
              </a:rPr>
              <a:t>Να γνωρίζουν πώς να αξιολογούν και να εκτιμούν τον αντίκτυπο των προσπαθειών επικοινωνίας και δικτύωσης.</a:t>
            </a:r>
            <a:endParaRPr b="0" i="0" sz="3200" u="none" cap="none" strike="noStrike">
              <a:solidFill>
                <a:srgbClr val="000000"/>
              </a:solidFill>
              <a:latin typeface="Arial"/>
              <a:ea typeface="Arial"/>
              <a:cs typeface="Arial"/>
              <a:sym typeface="Arial"/>
            </a:endParaRPr>
          </a:p>
        </p:txBody>
      </p:sp>
      <p:sp>
        <p:nvSpPr>
          <p:cNvPr id="171" name="Google Shape;171;p7"/>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81" l="-14265" r="-3278" t="-161048"/>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g30557696773_0_0"/>
          <p:cNvSpPr/>
          <p:nvPr/>
        </p:nvSpPr>
        <p:spPr>
          <a:xfrm>
            <a:off x="-1970090" y="7058556"/>
            <a:ext cx="4030989" cy="4114800"/>
          </a:xfrm>
          <a:custGeom>
            <a:rect b="b" l="l" r="r" t="t"/>
            <a:pathLst>
              <a:path extrusionOk="0" h="4114800" w="4030989">
                <a:moveTo>
                  <a:pt x="0" y="0"/>
                </a:moveTo>
                <a:lnTo>
                  <a:pt x="4030989" y="0"/>
                </a:lnTo>
                <a:lnTo>
                  <a:pt x="4030989"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7" name="Google Shape;177;g30557696773_0_0"/>
          <p:cNvSpPr/>
          <p:nvPr/>
        </p:nvSpPr>
        <p:spPr>
          <a:xfrm>
            <a:off x="15023216" y="-13018"/>
            <a:ext cx="3508802" cy="4114800"/>
          </a:xfrm>
          <a:custGeom>
            <a:rect b="b" l="l" r="r" t="t"/>
            <a:pathLst>
              <a:path extrusionOk="0" h="4114800" w="3508802">
                <a:moveTo>
                  <a:pt x="0" y="0"/>
                </a:moveTo>
                <a:lnTo>
                  <a:pt x="3508802" y="0"/>
                </a:lnTo>
                <a:lnTo>
                  <a:pt x="3508802"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8" name="Google Shape;178;g30557696773_0_0"/>
          <p:cNvSpPr txBox="1"/>
          <p:nvPr/>
        </p:nvSpPr>
        <p:spPr>
          <a:xfrm>
            <a:off x="2320412" y="1723546"/>
            <a:ext cx="7097400" cy="5232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lang="el-GR" sz="3399">
                <a:solidFill>
                  <a:srgbClr val="000000"/>
                </a:solidFill>
                <a:latin typeface="Prata"/>
                <a:ea typeface="Prata"/>
                <a:cs typeface="Prata"/>
                <a:sym typeface="Prata"/>
              </a:rPr>
              <a:t>Sustainable young entrepreneurs</a:t>
            </a:r>
            <a:endParaRPr b="0" i="0" sz="1400" u="none" cap="none" strike="noStrike">
              <a:solidFill>
                <a:srgbClr val="000000"/>
              </a:solidFill>
              <a:latin typeface="Arial"/>
              <a:ea typeface="Arial"/>
              <a:cs typeface="Arial"/>
              <a:sym typeface="Arial"/>
            </a:endParaRPr>
          </a:p>
        </p:txBody>
      </p:sp>
      <p:sp>
        <p:nvSpPr>
          <p:cNvPr id="179" name="Google Shape;179;g30557696773_0_0"/>
          <p:cNvSpPr txBox="1"/>
          <p:nvPr/>
        </p:nvSpPr>
        <p:spPr>
          <a:xfrm>
            <a:off x="1028700" y="933450"/>
            <a:ext cx="8389200" cy="769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5000"/>
              <a:buFont typeface="Arial"/>
              <a:buNone/>
            </a:pPr>
            <a:r>
              <a:rPr lang="el-GR" sz="5000">
                <a:latin typeface="Prata"/>
                <a:ea typeface="Prata"/>
                <a:cs typeface="Prata"/>
                <a:sym typeface="Prata"/>
              </a:rPr>
              <a:t>ΠΕΡΙΕΧΟΜΕΝΑ</a:t>
            </a:r>
            <a:endParaRPr b="0" i="0" sz="1400" u="none" cap="none" strike="noStrike">
              <a:solidFill>
                <a:srgbClr val="000000"/>
              </a:solidFill>
              <a:latin typeface="Arial"/>
              <a:ea typeface="Arial"/>
              <a:cs typeface="Arial"/>
              <a:sym typeface="Arial"/>
            </a:endParaRPr>
          </a:p>
        </p:txBody>
      </p:sp>
      <p:sp>
        <p:nvSpPr>
          <p:cNvPr id="180" name="Google Shape;180;g30557696773_0_0"/>
          <p:cNvSpPr/>
          <p:nvPr/>
        </p:nvSpPr>
        <p:spPr>
          <a:xfrm>
            <a:off x="7715830" y="132917"/>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63" l="-14259" r="-3279" t="-161031"/>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aphicFrame>
        <p:nvGraphicFramePr>
          <p:cNvPr id="181" name="Google Shape;181;g30557696773_0_0"/>
          <p:cNvGraphicFramePr/>
          <p:nvPr/>
        </p:nvGraphicFramePr>
        <p:xfrm>
          <a:off x="2320412" y="2552700"/>
          <a:ext cx="3000000" cy="3000000"/>
        </p:xfrm>
        <a:graphic>
          <a:graphicData uri="http://schemas.openxmlformats.org/drawingml/2006/table">
            <a:tbl>
              <a:tblPr>
                <a:noFill/>
                <a:tableStyleId>{21EE9A68-14E1-40A6-8841-F024E8F1AF4B}</a:tableStyleId>
              </a:tblPr>
              <a:tblGrid>
                <a:gridCol w="1675750"/>
                <a:gridCol w="12844025"/>
              </a:tblGrid>
              <a:tr h="2073675">
                <a:tc>
                  <a:txBody>
                    <a:bodyPr/>
                    <a:lstStyle/>
                    <a:p>
                      <a:pPr indent="0" lvl="0" marL="0" marR="0" rtl="0" algn="l">
                        <a:lnSpc>
                          <a:spcPct val="100000"/>
                        </a:lnSpc>
                        <a:spcBef>
                          <a:spcPts val="0"/>
                        </a:spcBef>
                        <a:spcAft>
                          <a:spcPts val="0"/>
                        </a:spcAft>
                        <a:buClr>
                          <a:srgbClr val="000000"/>
                        </a:buClr>
                        <a:buSzPts val="3600"/>
                        <a:buFont typeface="Arial"/>
                        <a:buNone/>
                      </a:pPr>
                      <a:r>
                        <a:rPr lang="el-GR" sz="3600" u="none" cap="none" strike="noStrike">
                          <a:solidFill>
                            <a:srgbClr val="0F9249"/>
                          </a:solidFill>
                          <a:latin typeface="Playfair Display"/>
                          <a:ea typeface="Playfair Display"/>
                          <a:cs typeface="Playfair Display"/>
                          <a:sym typeface="Playfair Display"/>
                        </a:rPr>
                        <a:t>0</a:t>
                      </a:r>
                      <a:r>
                        <a:rPr i="0" lang="el-GR" sz="3600" u="none" cap="none" strike="noStrike">
                          <a:solidFill>
                            <a:srgbClr val="0F9249"/>
                          </a:solidFill>
                          <a:latin typeface="Playfair Display"/>
                          <a:ea typeface="Playfair Display"/>
                          <a:cs typeface="Playfair Display"/>
                          <a:sym typeface="Playfair Display"/>
                        </a:rPr>
                        <a:t>1</a:t>
                      </a:r>
                      <a:endParaRPr sz="3600" u="none" cap="none" strike="noStrike">
                        <a:solidFill>
                          <a:srgbClr val="0F9249"/>
                        </a:solidFill>
                        <a:latin typeface="Playfair Display"/>
                        <a:ea typeface="Playfair Display"/>
                        <a:cs typeface="Playfair Display"/>
                        <a:sym typeface="Playfair Display"/>
                      </a:endParaRPr>
                    </a:p>
                  </a:txBody>
                  <a:tcPr marT="45725" marB="45725" marR="91450" marL="91450"/>
                </a:tc>
                <a:tc>
                  <a:txBody>
                    <a:bodyPr/>
                    <a:lstStyle/>
                    <a:p>
                      <a:pPr indent="0" lvl="0" marL="0" rtl="0" algn="l">
                        <a:lnSpc>
                          <a:spcPct val="115000"/>
                        </a:lnSpc>
                        <a:spcBef>
                          <a:spcPts val="1200"/>
                        </a:spcBef>
                        <a:spcAft>
                          <a:spcPts val="0"/>
                        </a:spcAft>
                        <a:buClr>
                          <a:schemeClr val="dk1"/>
                        </a:buClr>
                        <a:buSzPts val="1100"/>
                        <a:buFont typeface="Arial"/>
                        <a:buNone/>
                      </a:pPr>
                      <a:r>
                        <a:rPr b="1" lang="el-GR" sz="3200">
                          <a:solidFill>
                            <a:srgbClr val="0F9249"/>
                          </a:solidFill>
                          <a:latin typeface="Playfair Display"/>
                          <a:ea typeface="Playfair Display"/>
                          <a:cs typeface="Playfair Display"/>
                          <a:sym typeface="Playfair Display"/>
                        </a:rPr>
                        <a:t>Επικοινωνία</a:t>
                      </a:r>
                      <a:endParaRPr/>
                    </a:p>
                    <a:p>
                      <a:pPr indent="0" lvl="0" marL="0" marR="0" rtl="0" algn="l">
                        <a:lnSpc>
                          <a:spcPct val="100000"/>
                        </a:lnSpc>
                        <a:spcBef>
                          <a:spcPts val="1200"/>
                        </a:spcBef>
                        <a:spcAft>
                          <a:spcPts val="0"/>
                        </a:spcAft>
                        <a:buClr>
                          <a:srgbClr val="000000"/>
                        </a:buClr>
                        <a:buSzPts val="3200"/>
                        <a:buFont typeface="Arial"/>
                        <a:buNone/>
                      </a:pPr>
                      <a:r>
                        <a:rPr lang="el-GR" sz="3200" u="none" cap="none" strike="noStrike">
                          <a:latin typeface="Playfair Display"/>
                          <a:ea typeface="Playfair Display"/>
                          <a:cs typeface="Playfair Display"/>
                          <a:sym typeface="Playfair Display"/>
                        </a:rPr>
                        <a:t>1.1 – </a:t>
                      </a:r>
                      <a:r>
                        <a:rPr lang="el-GR" sz="3200">
                          <a:latin typeface="Playfair Display"/>
                          <a:ea typeface="Playfair Display"/>
                          <a:cs typeface="Playfair Display"/>
                          <a:sym typeface="Playfair Display"/>
                        </a:rPr>
                        <a:t>Αποτελεσματική επικοινωνία</a:t>
                      </a:r>
                      <a:endParaRPr sz="3200">
                        <a:latin typeface="Playfair Display"/>
                        <a:ea typeface="Playfair Display"/>
                        <a:cs typeface="Playfair Display"/>
                        <a:sym typeface="Playfair Display"/>
                      </a:endParaRPr>
                    </a:p>
                    <a:p>
                      <a:pPr indent="0" lvl="0" marL="0" marR="0" rtl="0" algn="l">
                        <a:lnSpc>
                          <a:spcPct val="100000"/>
                        </a:lnSpc>
                        <a:spcBef>
                          <a:spcPts val="0"/>
                        </a:spcBef>
                        <a:spcAft>
                          <a:spcPts val="0"/>
                        </a:spcAft>
                        <a:buClr>
                          <a:srgbClr val="000000"/>
                        </a:buClr>
                        <a:buSzPts val="3200"/>
                        <a:buFont typeface="Arial"/>
                        <a:buNone/>
                      </a:pPr>
                      <a:r>
                        <a:rPr lang="el-GR" sz="3200" u="none" cap="none" strike="noStrike">
                          <a:latin typeface="Playfair Display"/>
                          <a:ea typeface="Playfair Display"/>
                          <a:cs typeface="Playfair Display"/>
                          <a:sym typeface="Playfair Display"/>
                        </a:rPr>
                        <a:t>1.2 - </a:t>
                      </a:r>
                      <a:r>
                        <a:rPr lang="el-GR" sz="3200">
                          <a:latin typeface="Playfair Display"/>
                          <a:ea typeface="Playfair Display"/>
                          <a:cs typeface="Playfair Display"/>
                          <a:sym typeface="Playfair Display"/>
                        </a:rPr>
                        <a:t>Ακρόαση</a:t>
                      </a:r>
                      <a:endParaRPr sz="3200">
                        <a:latin typeface="Playfair Display"/>
                        <a:ea typeface="Playfair Display"/>
                        <a:cs typeface="Playfair Display"/>
                        <a:sym typeface="Playfair Display"/>
                      </a:endParaRPr>
                    </a:p>
                    <a:p>
                      <a:pPr indent="0" lvl="0" marL="0" marR="0" rtl="0" algn="l">
                        <a:lnSpc>
                          <a:spcPct val="100000"/>
                        </a:lnSpc>
                        <a:spcBef>
                          <a:spcPts val="0"/>
                        </a:spcBef>
                        <a:spcAft>
                          <a:spcPts val="0"/>
                        </a:spcAft>
                        <a:buClr>
                          <a:srgbClr val="000000"/>
                        </a:buClr>
                        <a:buSzPts val="3200"/>
                        <a:buFont typeface="Arial"/>
                        <a:buNone/>
                      </a:pPr>
                      <a:r>
                        <a:rPr lang="el-GR" sz="3200" u="none" cap="none" strike="noStrike">
                          <a:latin typeface="Playfair Display"/>
                          <a:ea typeface="Playfair Display"/>
                          <a:cs typeface="Playfair Display"/>
                          <a:sym typeface="Playfair Display"/>
                        </a:rPr>
                        <a:t>1.3 - </a:t>
                      </a:r>
                      <a:r>
                        <a:rPr lang="el-GR" sz="3200">
                          <a:latin typeface="Playfair Display"/>
                          <a:ea typeface="Playfair Display"/>
                          <a:cs typeface="Playfair Display"/>
                          <a:sym typeface="Playfair Display"/>
                        </a:rPr>
                        <a:t>Παρουσίαση, παρουσίαση και αφήγηση ιστοριών</a:t>
                      </a:r>
                      <a:endParaRPr sz="3200">
                        <a:latin typeface="Playfair Display"/>
                        <a:ea typeface="Playfair Display"/>
                        <a:cs typeface="Playfair Display"/>
                        <a:sym typeface="Playfair Display"/>
                      </a:endParaRPr>
                    </a:p>
                    <a:p>
                      <a:pPr indent="0" lvl="0" marL="0" marR="0" rtl="0" algn="l">
                        <a:lnSpc>
                          <a:spcPct val="100000"/>
                        </a:lnSpc>
                        <a:spcBef>
                          <a:spcPts val="0"/>
                        </a:spcBef>
                        <a:spcAft>
                          <a:spcPts val="0"/>
                        </a:spcAft>
                        <a:buClr>
                          <a:srgbClr val="000000"/>
                        </a:buClr>
                        <a:buSzPts val="3200"/>
                        <a:buFont typeface="Arial"/>
                        <a:buNone/>
                      </a:pPr>
                      <a:r>
                        <a:rPr lang="el-GR" sz="3200" u="none" cap="none" strike="noStrike">
                          <a:latin typeface="Playfair Display"/>
                          <a:ea typeface="Playfair Display"/>
                          <a:cs typeface="Playfair Display"/>
                          <a:sym typeface="Playfair Display"/>
                        </a:rPr>
                        <a:t>1.4 - </a:t>
                      </a:r>
                      <a:r>
                        <a:rPr lang="el-GR" sz="3200">
                          <a:latin typeface="Playfair Display"/>
                          <a:ea typeface="Playfair Display"/>
                          <a:cs typeface="Playfair Display"/>
                          <a:sym typeface="Playfair Display"/>
                        </a:rPr>
                        <a:t>Βελτιώστε τις επικοινωνιακές σας δεξιότητες</a:t>
                      </a:r>
                      <a:endParaRPr/>
                    </a:p>
                  </a:txBody>
                  <a:tcPr marT="45725" marB="45725" marR="91450" marL="91450"/>
                </a:tc>
              </a:tr>
              <a:tr h="3262175">
                <a:tc>
                  <a:txBody>
                    <a:bodyPr/>
                    <a:lstStyle/>
                    <a:p>
                      <a:pPr indent="0" lvl="0" marL="0" marR="0" rtl="0" algn="l">
                        <a:lnSpc>
                          <a:spcPct val="100000"/>
                        </a:lnSpc>
                        <a:spcBef>
                          <a:spcPts val="0"/>
                        </a:spcBef>
                        <a:spcAft>
                          <a:spcPts val="0"/>
                        </a:spcAft>
                        <a:buClr>
                          <a:srgbClr val="000000"/>
                        </a:buClr>
                        <a:buSzPts val="3600"/>
                        <a:buFont typeface="Arial"/>
                        <a:buNone/>
                      </a:pPr>
                      <a:r>
                        <a:rPr b="0" i="0" lang="el-GR" sz="3600" u="none" cap="none" strike="noStrike">
                          <a:solidFill>
                            <a:srgbClr val="0F9249"/>
                          </a:solidFill>
                          <a:latin typeface="Playfair Display"/>
                          <a:ea typeface="Playfair Display"/>
                          <a:cs typeface="Playfair Display"/>
                          <a:sym typeface="Playfair Display"/>
                        </a:rPr>
                        <a:t>02</a:t>
                      </a:r>
                      <a:endParaRPr sz="3600" u="none" cap="none" strike="noStrike">
                        <a:solidFill>
                          <a:srgbClr val="0F9249"/>
                        </a:solidFill>
                        <a:latin typeface="Playfair Display"/>
                        <a:ea typeface="Playfair Display"/>
                        <a:cs typeface="Playfair Display"/>
                        <a:sym typeface="Playfair Display"/>
                      </a:endParaRPr>
                    </a:p>
                  </a:txBody>
                  <a:tcPr marT="45725" marB="45725" marR="91450" marL="91450"/>
                </a:tc>
                <a:tc>
                  <a:txBody>
                    <a:bodyPr/>
                    <a:lstStyle/>
                    <a:p>
                      <a:pPr indent="0" lvl="0" marL="0" marR="0" rtl="0" algn="l">
                        <a:lnSpc>
                          <a:spcPct val="115000"/>
                        </a:lnSpc>
                        <a:spcBef>
                          <a:spcPts val="1200"/>
                        </a:spcBef>
                        <a:spcAft>
                          <a:spcPts val="0"/>
                        </a:spcAft>
                        <a:buClr>
                          <a:schemeClr val="dk1"/>
                        </a:buClr>
                        <a:buSzPts val="1100"/>
                        <a:buFont typeface="Arial"/>
                        <a:buNone/>
                      </a:pPr>
                      <a:r>
                        <a:rPr b="1" lang="el-GR" sz="3200">
                          <a:solidFill>
                            <a:srgbClr val="0F9249"/>
                          </a:solidFill>
                          <a:latin typeface="Playfair Display"/>
                          <a:ea typeface="Playfair Display"/>
                          <a:cs typeface="Playfair Display"/>
                          <a:sym typeface="Playfair Display"/>
                        </a:rPr>
                        <a:t>Δίκτυα</a:t>
                      </a:r>
                      <a:endParaRPr/>
                    </a:p>
                    <a:p>
                      <a:pPr indent="0" lvl="0" marL="0" marR="0" rtl="0" algn="l">
                        <a:lnSpc>
                          <a:spcPct val="100000"/>
                        </a:lnSpc>
                        <a:spcBef>
                          <a:spcPts val="1200"/>
                        </a:spcBef>
                        <a:spcAft>
                          <a:spcPts val="0"/>
                        </a:spcAft>
                        <a:buClr>
                          <a:schemeClr val="dk1"/>
                        </a:buClr>
                        <a:buSzPts val="3200"/>
                        <a:buFont typeface="Playfair Display"/>
                        <a:buNone/>
                      </a:pPr>
                      <a:r>
                        <a:rPr lang="el-GR" sz="3200" u="none" cap="none" strike="noStrike">
                          <a:latin typeface="Playfair Display"/>
                          <a:ea typeface="Playfair Display"/>
                          <a:cs typeface="Playfair Display"/>
                          <a:sym typeface="Playfair Display"/>
                        </a:rPr>
                        <a:t>2.1 - </a:t>
                      </a:r>
                      <a:r>
                        <a:rPr lang="el-GR" sz="3200">
                          <a:latin typeface="Playfair Display"/>
                          <a:ea typeface="Playfair Display"/>
                          <a:cs typeface="Playfair Display"/>
                          <a:sym typeface="Playfair Display"/>
                        </a:rPr>
                        <a:t>Η σημασία του δικτύου</a:t>
                      </a:r>
                      <a:endParaRPr sz="3200">
                        <a:latin typeface="Playfair Display"/>
                        <a:ea typeface="Playfair Display"/>
                        <a:cs typeface="Playfair Display"/>
                        <a:sym typeface="Playfair Display"/>
                      </a:endParaRPr>
                    </a:p>
                    <a:p>
                      <a:pPr indent="0" lvl="0" marL="0" marR="0" rtl="0" algn="l">
                        <a:lnSpc>
                          <a:spcPct val="100000"/>
                        </a:lnSpc>
                        <a:spcBef>
                          <a:spcPts val="0"/>
                        </a:spcBef>
                        <a:spcAft>
                          <a:spcPts val="0"/>
                        </a:spcAft>
                        <a:buClr>
                          <a:schemeClr val="dk1"/>
                        </a:buClr>
                        <a:buSzPts val="3200"/>
                        <a:buFont typeface="Playfair Display"/>
                        <a:buNone/>
                      </a:pPr>
                      <a:r>
                        <a:rPr lang="el-GR" sz="3200" u="none" cap="none" strike="noStrike">
                          <a:latin typeface="Playfair Display"/>
                          <a:ea typeface="Playfair Display"/>
                          <a:cs typeface="Playfair Display"/>
                          <a:sym typeface="Playfair Display"/>
                        </a:rPr>
                        <a:t>2.2 - </a:t>
                      </a:r>
                      <a:r>
                        <a:rPr lang="el-GR" sz="3200">
                          <a:latin typeface="Playfair Display"/>
                          <a:ea typeface="Playfair Display"/>
                          <a:cs typeface="Playfair Display"/>
                          <a:sym typeface="Playfair Display"/>
                        </a:rPr>
                        <a:t>Δημιουργία συνδέσεων</a:t>
                      </a:r>
                      <a:endParaRPr sz="3200">
                        <a:latin typeface="Playfair Display"/>
                        <a:ea typeface="Playfair Display"/>
                        <a:cs typeface="Playfair Display"/>
                        <a:sym typeface="Playfair Display"/>
                      </a:endParaRPr>
                    </a:p>
                    <a:p>
                      <a:pPr indent="0" lvl="0" marL="0" marR="0" rtl="0" algn="l">
                        <a:lnSpc>
                          <a:spcPct val="100000"/>
                        </a:lnSpc>
                        <a:spcBef>
                          <a:spcPts val="0"/>
                        </a:spcBef>
                        <a:spcAft>
                          <a:spcPts val="0"/>
                        </a:spcAft>
                        <a:buClr>
                          <a:schemeClr val="dk1"/>
                        </a:buClr>
                        <a:buSzPts val="3200"/>
                        <a:buFont typeface="Playfair Display"/>
                        <a:buNone/>
                      </a:pPr>
                      <a:r>
                        <a:rPr lang="el-GR" sz="3200" u="none" cap="none" strike="noStrike">
                          <a:latin typeface="Playfair Display"/>
                          <a:ea typeface="Playfair Display"/>
                          <a:cs typeface="Playfair Display"/>
                          <a:sym typeface="Playfair Display"/>
                        </a:rPr>
                        <a:t>2.3 - </a:t>
                      </a:r>
                      <a:r>
                        <a:rPr lang="el-GR" sz="3200">
                          <a:latin typeface="Playfair Display"/>
                          <a:ea typeface="Playfair Display"/>
                          <a:cs typeface="Playfair Display"/>
                          <a:sym typeface="Playfair Display"/>
                        </a:rPr>
                        <a:t>Δικτύωση στην «πραγματική ζωή»</a:t>
                      </a:r>
                      <a:endParaRPr sz="3200">
                        <a:latin typeface="Playfair Display"/>
                        <a:ea typeface="Playfair Display"/>
                        <a:cs typeface="Playfair Display"/>
                        <a:sym typeface="Playfair Display"/>
                      </a:endParaRPr>
                    </a:p>
                    <a:p>
                      <a:pPr indent="0" lvl="0" marL="0" marR="0" rtl="0" algn="l">
                        <a:lnSpc>
                          <a:spcPct val="100000"/>
                        </a:lnSpc>
                        <a:spcBef>
                          <a:spcPts val="0"/>
                        </a:spcBef>
                        <a:spcAft>
                          <a:spcPts val="0"/>
                        </a:spcAft>
                        <a:buClr>
                          <a:schemeClr val="dk1"/>
                        </a:buClr>
                        <a:buSzPts val="3200"/>
                        <a:buFont typeface="Playfair Display"/>
                        <a:buNone/>
                      </a:pPr>
                      <a:r>
                        <a:rPr lang="el-GR" sz="3200" u="none" cap="none" strike="noStrike">
                          <a:latin typeface="Playfair Display"/>
                          <a:ea typeface="Playfair Display"/>
                          <a:cs typeface="Playfair Display"/>
                          <a:sym typeface="Playfair Display"/>
                        </a:rPr>
                        <a:t>2.4 - </a:t>
                      </a:r>
                      <a:r>
                        <a:rPr lang="el-GR" sz="3200">
                          <a:latin typeface="Playfair Display"/>
                          <a:ea typeface="Playfair Display"/>
                          <a:cs typeface="Playfair Display"/>
                          <a:sym typeface="Playfair Display"/>
                        </a:rPr>
                        <a:t>Δικτύωση στο διαδίκτυο </a:t>
                      </a:r>
                      <a:endParaRPr sz="3200">
                        <a:latin typeface="Playfair Display"/>
                        <a:ea typeface="Playfair Display"/>
                        <a:cs typeface="Playfair Display"/>
                        <a:sym typeface="Playfair Display"/>
                      </a:endParaRPr>
                    </a:p>
                    <a:p>
                      <a:pPr indent="0" lvl="0" marL="0" marR="0" rtl="0" algn="l">
                        <a:lnSpc>
                          <a:spcPct val="100000"/>
                        </a:lnSpc>
                        <a:spcBef>
                          <a:spcPts val="0"/>
                        </a:spcBef>
                        <a:spcAft>
                          <a:spcPts val="0"/>
                        </a:spcAft>
                        <a:buClr>
                          <a:schemeClr val="dk1"/>
                        </a:buClr>
                        <a:buSzPts val="3200"/>
                        <a:buFont typeface="Playfair Display"/>
                        <a:buNone/>
                      </a:pPr>
                      <a:r>
                        <a:rPr lang="el-GR" sz="3200" u="none" cap="none" strike="noStrike">
                          <a:latin typeface="Playfair Display"/>
                          <a:ea typeface="Playfair Display"/>
                          <a:cs typeface="Playfair Display"/>
                          <a:sym typeface="Playfair Display"/>
                        </a:rPr>
                        <a:t>2.5 - </a:t>
                      </a:r>
                      <a:r>
                        <a:rPr lang="el-GR" sz="3200">
                          <a:latin typeface="Playfair Display"/>
                          <a:ea typeface="Playfair Display"/>
                          <a:cs typeface="Playfair Display"/>
                          <a:sym typeface="Playfair Display"/>
                        </a:rPr>
                        <a:t>Διαδικτυακή δικτύωση - LinkedIn</a:t>
                      </a:r>
                      <a:endParaRPr sz="3200">
                        <a:latin typeface="Playfair Display"/>
                        <a:ea typeface="Playfair Display"/>
                        <a:cs typeface="Playfair Display"/>
                        <a:sym typeface="Playfair Display"/>
                      </a:endParaRPr>
                    </a:p>
                  </a:txBody>
                  <a:tcPr marT="45725" marB="45725" marR="91450" marL="91450"/>
                </a:tc>
              </a:tr>
              <a:tr h="649950">
                <a:tc>
                  <a:txBody>
                    <a:bodyPr/>
                    <a:lstStyle/>
                    <a:p>
                      <a:pPr indent="0" lvl="0" marL="0" marR="0" rtl="0" algn="l">
                        <a:lnSpc>
                          <a:spcPct val="100000"/>
                        </a:lnSpc>
                        <a:spcBef>
                          <a:spcPts val="0"/>
                        </a:spcBef>
                        <a:spcAft>
                          <a:spcPts val="0"/>
                        </a:spcAft>
                        <a:buClr>
                          <a:srgbClr val="000000"/>
                        </a:buClr>
                        <a:buSzPts val="3600"/>
                        <a:buFont typeface="Arial"/>
                        <a:buNone/>
                      </a:pPr>
                      <a:r>
                        <a:rPr b="0" i="0" lang="el-GR" sz="3600" u="none" cap="none" strike="noStrike">
                          <a:solidFill>
                            <a:srgbClr val="0F9249"/>
                          </a:solidFill>
                          <a:latin typeface="Playfair Display"/>
                          <a:ea typeface="Playfair Display"/>
                          <a:cs typeface="Playfair Display"/>
                          <a:sym typeface="Playfair Display"/>
                        </a:rPr>
                        <a:t>Q</a:t>
                      </a:r>
                      <a:endParaRPr sz="3600" u="none" cap="none" strike="noStrike">
                        <a:solidFill>
                          <a:srgbClr val="0F9249"/>
                        </a:solidFill>
                        <a:latin typeface="Playfair Display"/>
                        <a:ea typeface="Playfair Display"/>
                        <a:cs typeface="Playfair Display"/>
                        <a:sym typeface="Playfair Display"/>
                      </a:endParaRPr>
                    </a:p>
                  </a:txBody>
                  <a:tcPr marT="45725" marB="45725" marR="91450" marL="91450"/>
                </a:tc>
                <a:tc>
                  <a:txBody>
                    <a:bodyPr/>
                    <a:lstStyle/>
                    <a:p>
                      <a:pPr indent="0" lvl="0" marL="0" rtl="0" algn="l">
                        <a:lnSpc>
                          <a:spcPct val="115000"/>
                        </a:lnSpc>
                        <a:spcBef>
                          <a:spcPts val="1200"/>
                        </a:spcBef>
                        <a:spcAft>
                          <a:spcPts val="1200"/>
                        </a:spcAft>
                        <a:buClr>
                          <a:schemeClr val="dk1"/>
                        </a:buClr>
                        <a:buSzPts val="1100"/>
                        <a:buFont typeface="Arial"/>
                        <a:buNone/>
                      </a:pPr>
                      <a:r>
                        <a:rPr lang="el-GR" sz="3200">
                          <a:latin typeface="Playfair Display"/>
                          <a:ea typeface="Playfair Display"/>
                          <a:cs typeface="Playfair Display"/>
                          <a:sym typeface="Playfair Display"/>
                        </a:rPr>
                        <a:t>Εργασίες και αυτοαξιολόγηση</a:t>
                      </a:r>
                      <a:endParaRPr sz="3200">
                        <a:latin typeface="Playfair Display"/>
                        <a:ea typeface="Playfair Display"/>
                        <a:cs typeface="Playfair Display"/>
                        <a:sym typeface="Playfair Display"/>
                      </a:endParaRPr>
                    </a:p>
                  </a:txBody>
                  <a:tcPr marT="45725" marB="45725" marR="91450" marL="91450"/>
                </a:tc>
              </a:tr>
            </a:tbl>
          </a:graphicData>
        </a:graphic>
      </p:graphicFrame>
      <p:sp>
        <p:nvSpPr>
          <p:cNvPr id="182" name="Google Shape;182;g30557696773_0_0"/>
          <p:cNvSpPr txBox="1"/>
          <p:nvPr/>
        </p:nvSpPr>
        <p:spPr>
          <a:xfrm>
            <a:off x="11241523" y="8700450"/>
            <a:ext cx="6182700" cy="831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l-GR" sz="2400" u="sng">
                <a:solidFill>
                  <a:schemeClr val="hlink"/>
                </a:solidFill>
                <a:latin typeface="Playfair Display"/>
                <a:ea typeface="Playfair Display"/>
                <a:cs typeface="Playfair Display"/>
                <a:sym typeface="Playfair Display"/>
                <a:hlinkClick r:id="rId6"/>
              </a:rPr>
              <a:t>Κάντε κλικ εδώ για να παρακολουθήσετε ένα βίντεο με το περιεχόμενο αυτής της ενότητας!</a:t>
            </a:r>
            <a:endParaRPr sz="2400">
              <a:solidFill>
                <a:srgbClr val="0F9249"/>
              </a:solidFill>
              <a:latin typeface="Playfair Display"/>
              <a:ea typeface="Playfair Display"/>
              <a:cs typeface="Playfair Display"/>
              <a:sym typeface="Playfair Display"/>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8"/>
          <p:cNvSpPr/>
          <p:nvPr/>
        </p:nvSpPr>
        <p:spPr>
          <a:xfrm>
            <a:off x="14813654" y="-2248385"/>
            <a:ext cx="4891293" cy="4114800"/>
          </a:xfrm>
          <a:custGeom>
            <a:rect b="b" l="l" r="r" t="t"/>
            <a:pathLst>
              <a:path extrusionOk="0" h="4114800" w="4891293">
                <a:moveTo>
                  <a:pt x="0" y="0"/>
                </a:moveTo>
                <a:lnTo>
                  <a:pt x="4891292" y="0"/>
                </a:lnTo>
                <a:lnTo>
                  <a:pt x="4891292"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8" name="Google Shape;188;p8"/>
          <p:cNvSpPr/>
          <p:nvPr/>
        </p:nvSpPr>
        <p:spPr>
          <a:xfrm>
            <a:off x="14299437" y="0"/>
            <a:ext cx="4122295" cy="4114800"/>
          </a:xfrm>
          <a:custGeom>
            <a:rect b="b" l="l" r="r" t="t"/>
            <a:pathLst>
              <a:path extrusionOk="0" h="4114800" w="4122295">
                <a:moveTo>
                  <a:pt x="0" y="0"/>
                </a:moveTo>
                <a:lnTo>
                  <a:pt x="4122295" y="0"/>
                </a:lnTo>
                <a:lnTo>
                  <a:pt x="4122295"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9" name="Google Shape;189;p8"/>
          <p:cNvSpPr/>
          <p:nvPr/>
        </p:nvSpPr>
        <p:spPr>
          <a:xfrm>
            <a:off x="-782624" y="8012985"/>
            <a:ext cx="3924490" cy="4114800"/>
          </a:xfrm>
          <a:custGeom>
            <a:rect b="b" l="l" r="r" t="t"/>
            <a:pathLst>
              <a:path extrusionOk="0" h="4114800" w="3924490">
                <a:moveTo>
                  <a:pt x="0" y="0"/>
                </a:moveTo>
                <a:lnTo>
                  <a:pt x="3924491" y="0"/>
                </a:lnTo>
                <a:lnTo>
                  <a:pt x="3924491" y="4114800"/>
                </a:lnTo>
                <a:lnTo>
                  <a:pt x="0" y="41148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0" name="Google Shape;190;p8"/>
          <p:cNvSpPr/>
          <p:nvPr/>
        </p:nvSpPr>
        <p:spPr>
          <a:xfrm>
            <a:off x="-1715764" y="7354997"/>
            <a:ext cx="3681031" cy="4114800"/>
          </a:xfrm>
          <a:custGeom>
            <a:rect b="b" l="l" r="r" t="t"/>
            <a:pathLst>
              <a:path extrusionOk="0" h="4114800" w="3681031">
                <a:moveTo>
                  <a:pt x="0" y="0"/>
                </a:moveTo>
                <a:lnTo>
                  <a:pt x="3681032" y="0"/>
                </a:lnTo>
                <a:lnTo>
                  <a:pt x="3681032" y="4114800"/>
                </a:lnTo>
                <a:lnTo>
                  <a:pt x="0" y="4114800"/>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1" name="Google Shape;191;p8"/>
          <p:cNvSpPr/>
          <p:nvPr/>
        </p:nvSpPr>
        <p:spPr>
          <a:xfrm>
            <a:off x="15343404" y="7682355"/>
            <a:ext cx="4361543" cy="4114800"/>
          </a:xfrm>
          <a:custGeom>
            <a:rect b="b" l="l" r="r" t="t"/>
            <a:pathLst>
              <a:path extrusionOk="0" h="4114800" w="4361543">
                <a:moveTo>
                  <a:pt x="0" y="0"/>
                </a:moveTo>
                <a:lnTo>
                  <a:pt x="4361542" y="0"/>
                </a:lnTo>
                <a:lnTo>
                  <a:pt x="4361542" y="4114800"/>
                </a:lnTo>
                <a:lnTo>
                  <a:pt x="0" y="4114800"/>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2" name="Google Shape;192;p8"/>
          <p:cNvSpPr txBox="1"/>
          <p:nvPr/>
        </p:nvSpPr>
        <p:spPr>
          <a:xfrm>
            <a:off x="1965267" y="3647086"/>
            <a:ext cx="2405029" cy="2250616"/>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lang="el-GR" sz="12999">
                <a:solidFill>
                  <a:srgbClr val="06AC73"/>
                </a:solidFill>
                <a:latin typeface="Prata"/>
                <a:ea typeface="Prata"/>
                <a:cs typeface="Prata"/>
                <a:sym typeface="Prata"/>
              </a:rPr>
              <a:t>01</a:t>
            </a:r>
            <a:endParaRPr/>
          </a:p>
        </p:txBody>
      </p:sp>
      <p:sp>
        <p:nvSpPr>
          <p:cNvPr id="193" name="Google Shape;193;p8"/>
          <p:cNvSpPr txBox="1"/>
          <p:nvPr/>
        </p:nvSpPr>
        <p:spPr>
          <a:xfrm>
            <a:off x="4800600" y="4014974"/>
            <a:ext cx="6450084" cy="899926"/>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lang="el-GR" sz="5499">
                <a:solidFill>
                  <a:srgbClr val="000000"/>
                </a:solidFill>
                <a:latin typeface="Playfair Display"/>
                <a:ea typeface="Playfair Display"/>
                <a:cs typeface="Playfair Display"/>
                <a:sym typeface="Playfair Display"/>
              </a:rPr>
              <a:t>Επικοινωνία</a:t>
            </a:r>
            <a:endParaRPr sz="5499">
              <a:solidFill>
                <a:srgbClr val="000000"/>
              </a:solidFill>
              <a:latin typeface="Playfair Display"/>
              <a:ea typeface="Playfair Display"/>
              <a:cs typeface="Playfair Display"/>
              <a:sym typeface="Playfair Display"/>
            </a:endParaRPr>
          </a:p>
        </p:txBody>
      </p:sp>
      <p:sp>
        <p:nvSpPr>
          <p:cNvPr id="194" name="Google Shape;194;p8"/>
          <p:cNvSpPr txBox="1"/>
          <p:nvPr/>
        </p:nvSpPr>
        <p:spPr>
          <a:xfrm>
            <a:off x="4495800" y="5372100"/>
            <a:ext cx="5760287" cy="1757725"/>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lang="el-GR" sz="2499">
                <a:solidFill>
                  <a:srgbClr val="000000"/>
                </a:solidFill>
                <a:latin typeface="Playfair Display"/>
                <a:ea typeface="Playfair Display"/>
                <a:cs typeface="Playfair Display"/>
                <a:sym typeface="Playfair Display"/>
              </a:rPr>
              <a:t>επικεντρώνεται στην αποτελεσματική επικοινωνία, η οποία είναι ζωτικής σημασίας για την επιτυχία της κοινωνικής επιχειρηματικότητας.</a:t>
            </a:r>
            <a:endParaRPr sz="2499">
              <a:solidFill>
                <a:srgbClr val="000000"/>
              </a:solidFill>
              <a:latin typeface="Playfair Display"/>
              <a:ea typeface="Playfair Display"/>
              <a:cs typeface="Playfair Display"/>
              <a:sym typeface="Playfair Display"/>
            </a:endParaRPr>
          </a:p>
        </p:txBody>
      </p:sp>
      <p:sp>
        <p:nvSpPr>
          <p:cNvPr id="195" name="Google Shape;195;p8"/>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8">
              <a:alphaModFix/>
            </a:blip>
            <a:stretch>
              <a:fillRect b="-160181" l="-14265" r="-3278" t="-161048"/>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cp:coreProperties>
</file>