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y="10287000" cx="18288000"/>
  <p:notesSz cx="6858000" cy="9144000"/>
  <p:embeddedFontLst>
    <p:embeddedFont>
      <p:font typeface="Prata"/>
      <p:regular r:id="rId66"/>
    </p:embeddedFont>
    <p:embeddedFont>
      <p:font typeface="Playfair Display"/>
      <p:regular r:id="rId67"/>
      <p:bold r:id="rId68"/>
      <p:italic r:id="rId69"/>
      <p:boldItalic r:id="rId70"/>
    </p:embeddedFont>
    <p:embeddedFont>
      <p:font typeface="Sansita"/>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75" roundtripDataSignature="AMtx7miHZsqIX0qsvLTqDb17b26bZAMN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B620E5F-7718-44BF-AB3F-8941DC3BDC68}">
  <a:tblStyle styleId="{9B620E5F-7718-44BF-AB3F-8941DC3BDC6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B4D1FE0-67E8-4D0F-B077-16158BE262D8}"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Sansita-italic.fntdata"/><Relationship Id="rId72" Type="http://schemas.openxmlformats.org/officeDocument/2006/relationships/font" Target="fonts/Sansita-bold.fntdata"/><Relationship Id="rId31" Type="http://schemas.openxmlformats.org/officeDocument/2006/relationships/slide" Target="slides/slide25.xml"/><Relationship Id="rId75" Type="http://customschemas.google.com/relationships/presentationmetadata" Target="metadata"/><Relationship Id="rId30" Type="http://schemas.openxmlformats.org/officeDocument/2006/relationships/slide" Target="slides/slide24.xml"/><Relationship Id="rId74" Type="http://schemas.openxmlformats.org/officeDocument/2006/relationships/font" Target="fonts/Sansita-boldItalic.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Sansita-regular.fntdata"/><Relationship Id="rId70" Type="http://schemas.openxmlformats.org/officeDocument/2006/relationships/font" Target="fonts/PlayfairDisplay-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Prata-regular.fntdata"/><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PlayfairDisplay-bold.fntdata"/><Relationship Id="rId23" Type="http://schemas.openxmlformats.org/officeDocument/2006/relationships/slide" Target="slides/slide17.xml"/><Relationship Id="rId67" Type="http://schemas.openxmlformats.org/officeDocument/2006/relationships/font" Target="fonts/PlayfairDisplay-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layfairDisplay-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10: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p11: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p12: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p13: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p1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1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16: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17: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18: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19: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2: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p20: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p21: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p22: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p23: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p2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p2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p26: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p27: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p28: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29: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p3: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p30: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p31: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p32: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p33: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3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p3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3" name="Google Shape;593;p36: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6" name="Google Shape;606;p37: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7" name="Google Shape;617;p38: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9" name="Google Shape;629;p39: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2" name="Google Shape;642;p40: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2" name="Google Shape;652;p41: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3" name="Google Shape;663;p42: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4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3" name="Google Shape;673;p43: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2" name="Google Shape;682;p4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4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8" name="Google Shape;698;p4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p46: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4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p47: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0" name="Google Shape;740;p48: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4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p49: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p6: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5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7" name="Google Shape;767;p50: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9" name="Google Shape;779;p51: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5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2" name="Google Shape;792;p52: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5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p53: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5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7" name="Google Shape;817;p5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5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9" name="Google Shape;829;p5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5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1" name="Google Shape;841;p56: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5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4" name="Google Shape;854;p57: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58: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5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79" name="Google Shape;879;p5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80" name="Google Shape;880;p5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p5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2" name="Google Shape;882;p5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83" name="Google Shape;883;p5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7: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p8: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p9: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055a61c6d4_0_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g3055a61c6d4_0_0: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6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6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6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6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6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6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6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9"/>
          <p:cNvSpPr/>
          <p:nvPr>
            <p:ph idx="2" type="pic"/>
          </p:nvPr>
        </p:nvSpPr>
        <p:spPr>
          <a:xfrm>
            <a:off x="1792288" y="612775"/>
            <a:ext cx="5486400" cy="4114800"/>
          </a:xfrm>
          <a:prstGeom prst="rect">
            <a:avLst/>
          </a:prstGeom>
          <a:noFill/>
          <a:ln>
            <a:noFill/>
          </a:ln>
        </p:spPr>
      </p:sp>
      <p:sp>
        <p:nvSpPr>
          <p:cNvPr id="68" name="Google Shape;68;p6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7.png"/><Relationship Id="rId10" Type="http://schemas.openxmlformats.org/officeDocument/2006/relationships/image" Target="../media/image38.png"/><Relationship Id="rId9" Type="http://schemas.openxmlformats.org/officeDocument/2006/relationships/image" Target="../media/image31.png"/><Relationship Id="rId5" Type="http://schemas.openxmlformats.org/officeDocument/2006/relationships/image" Target="../media/image52.png"/><Relationship Id="rId6" Type="http://schemas.openxmlformats.org/officeDocument/2006/relationships/image" Target="../media/image4.png"/><Relationship Id="rId7" Type="http://schemas.openxmlformats.org/officeDocument/2006/relationships/image" Target="../media/image37.pn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png"/><Relationship Id="rId7" Type="http://schemas.openxmlformats.org/officeDocument/2006/relationships/image" Target="../media/image36.png"/><Relationship Id="rId8" Type="http://schemas.openxmlformats.org/officeDocument/2006/relationships/image" Target="../media/image6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52.png"/><Relationship Id="rId6" Type="http://schemas.openxmlformats.org/officeDocument/2006/relationships/image" Target="../media/image4.png"/><Relationship Id="rId7" Type="http://schemas.openxmlformats.org/officeDocument/2006/relationships/image" Target="../media/image54.pn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4.png"/><Relationship Id="rId5" Type="http://schemas.openxmlformats.org/officeDocument/2006/relationships/hyperlink" Target="https://youtu.be/OEx8yRbNw9o?si=ERKNfgtoge9f5Svi" TargetMode="External"/><Relationship Id="rId6" Type="http://schemas.openxmlformats.org/officeDocument/2006/relationships/image" Target="../media/image44.png"/><Relationship Id="rId7" Type="http://schemas.openxmlformats.org/officeDocument/2006/relationships/image" Target="../media/image49.png"/><Relationship Id="rId8"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42.png"/><Relationship Id="rId6" Type="http://schemas.openxmlformats.org/officeDocument/2006/relationships/image" Target="../media/image29.png"/><Relationship Id="rId7" Type="http://schemas.openxmlformats.org/officeDocument/2006/relationships/image" Target="../media/image79.png"/><Relationship Id="rId8"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4.png"/><Relationship Id="rId6" Type="http://schemas.openxmlformats.org/officeDocument/2006/relationships/image" Target="../media/image40.png"/><Relationship Id="rId7" Type="http://schemas.openxmlformats.org/officeDocument/2006/relationships/image" Target="../media/image47.pn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9.png"/><Relationship Id="rId11" Type="http://schemas.openxmlformats.org/officeDocument/2006/relationships/image" Target="../media/image4.png"/><Relationship Id="rId10" Type="http://schemas.openxmlformats.org/officeDocument/2006/relationships/image" Target="../media/image10.jpg"/><Relationship Id="rId9"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7.jpg"/><Relationship Id="rId7" Type="http://schemas.openxmlformats.org/officeDocument/2006/relationships/image" Target="../media/image14.jpg"/><Relationship Id="rId8"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4.png"/><Relationship Id="rId6" Type="http://schemas.openxmlformats.org/officeDocument/2006/relationships/image" Target="../media/image46.png"/><Relationship Id="rId7" Type="http://schemas.openxmlformats.org/officeDocument/2006/relationships/image" Target="../media/image43.png"/><Relationship Id="rId8"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4.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4.png"/><Relationship Id="rId6" Type="http://schemas.openxmlformats.org/officeDocument/2006/relationships/image" Target="../media/image62.png"/><Relationship Id="rId7" Type="http://schemas.openxmlformats.org/officeDocument/2006/relationships/image" Target="../media/image10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52.png"/><Relationship Id="rId6" Type="http://schemas.openxmlformats.org/officeDocument/2006/relationships/image" Target="../media/image4.png"/><Relationship Id="rId7"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85.png"/><Relationship Id="rId6"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52.png"/><Relationship Id="rId6" Type="http://schemas.openxmlformats.org/officeDocument/2006/relationships/image" Target="../media/image4.png"/><Relationship Id="rId7"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76.jpg"/><Relationship Id="rId5" Type="http://schemas.openxmlformats.org/officeDocument/2006/relationships/image" Target="../media/image72.png"/><Relationship Id="rId6" Type="http://schemas.openxmlformats.org/officeDocument/2006/relationships/image" Target="../media/image67.png"/><Relationship Id="rId7" Type="http://schemas.openxmlformats.org/officeDocument/2006/relationships/image" Target="../media/image10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4.png"/><Relationship Id="rId5" Type="http://schemas.openxmlformats.org/officeDocument/2006/relationships/image" Target="../media/image74.png"/><Relationship Id="rId6" Type="http://schemas.openxmlformats.org/officeDocument/2006/relationships/image" Target="../media/image61.png"/><Relationship Id="rId7"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70.png"/><Relationship Id="rId6" Type="http://schemas.openxmlformats.org/officeDocument/2006/relationships/image" Target="../media/image69.png"/><Relationship Id="rId7"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4.png"/><Relationship Id="rId5" Type="http://schemas.openxmlformats.org/officeDocument/2006/relationships/image" Target="../media/image82.png"/><Relationship Id="rId6"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98.png"/><Relationship Id="rId5" Type="http://schemas.openxmlformats.org/officeDocument/2006/relationships/image" Target="../media/image88.png"/><Relationship Id="rId6" Type="http://schemas.openxmlformats.org/officeDocument/2006/relationships/image" Target="../media/image8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1.png"/><Relationship Id="rId4" Type="http://schemas.openxmlformats.org/officeDocument/2006/relationships/image" Target="../media/image93.png"/><Relationship Id="rId5" Type="http://schemas.openxmlformats.org/officeDocument/2006/relationships/image" Target="../media/image10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99.png"/><Relationship Id="rId5" Type="http://schemas.openxmlformats.org/officeDocument/2006/relationships/image" Target="../media/image97.png"/><Relationship Id="rId6" Type="http://schemas.openxmlformats.org/officeDocument/2006/relationships/image" Target="../media/image9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92.png"/><Relationship Id="rId5" Type="http://schemas.openxmlformats.org/officeDocument/2006/relationships/image" Target="../media/image96.png"/><Relationship Id="rId6" Type="http://schemas.openxmlformats.org/officeDocument/2006/relationships/image" Target="../media/image41.png"/><Relationship Id="rId7" Type="http://schemas.openxmlformats.org/officeDocument/2006/relationships/image" Target="../media/image9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png"/><Relationship Id="rId7" Type="http://schemas.openxmlformats.org/officeDocument/2006/relationships/image" Target="../media/image106.png"/><Relationship Id="rId8" Type="http://schemas.openxmlformats.org/officeDocument/2006/relationships/image" Target="../media/image1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0.png"/><Relationship Id="rId4" Type="http://schemas.openxmlformats.org/officeDocument/2006/relationships/image" Target="../media/image107.png"/><Relationship Id="rId5" Type="http://schemas.openxmlformats.org/officeDocument/2006/relationships/image" Target="../media/image9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102.png"/><Relationship Id="rId5" Type="http://schemas.openxmlformats.org/officeDocument/2006/relationships/image" Target="../media/image105.png"/><Relationship Id="rId6" Type="http://schemas.openxmlformats.org/officeDocument/2006/relationships/image" Target="../media/image1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3.png"/><Relationship Id="rId4" Type="http://schemas.openxmlformats.org/officeDocument/2006/relationships/image" Target="../media/image111.png"/><Relationship Id="rId5" Type="http://schemas.openxmlformats.org/officeDocument/2006/relationships/image" Target="../media/image10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26.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09.png"/><Relationship Id="rId4" Type="http://schemas.openxmlformats.org/officeDocument/2006/relationships/image" Target="../media/image133.png"/><Relationship Id="rId10" Type="http://schemas.openxmlformats.org/officeDocument/2006/relationships/image" Target="../media/image4.png"/><Relationship Id="rId9" Type="http://schemas.openxmlformats.org/officeDocument/2006/relationships/image" Target="../media/image117.png"/><Relationship Id="rId5" Type="http://schemas.openxmlformats.org/officeDocument/2006/relationships/image" Target="../media/image114.png"/><Relationship Id="rId6" Type="http://schemas.openxmlformats.org/officeDocument/2006/relationships/image" Target="../media/image22.png"/><Relationship Id="rId7" Type="http://schemas.openxmlformats.org/officeDocument/2006/relationships/image" Target="../media/image115.png"/><Relationship Id="rId8" Type="http://schemas.openxmlformats.org/officeDocument/2006/relationships/image" Target="../media/image1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media/image128.png"/><Relationship Id="rId5" Type="http://schemas.openxmlformats.org/officeDocument/2006/relationships/image" Target="../media/image34.png"/><Relationship Id="rId6" Type="http://schemas.openxmlformats.org/officeDocument/2006/relationships/image" Target="../media/image4.png"/><Relationship Id="rId7" Type="http://schemas.openxmlformats.org/officeDocument/2006/relationships/image" Target="../media/image118.png"/><Relationship Id="rId8" Type="http://schemas.openxmlformats.org/officeDocument/2006/relationships/image" Target="../media/image1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hyperlink" Target="https://tillerdigital.com/blog/how-to-create-audience-personas-a-beginners-guide/" TargetMode="External"/><Relationship Id="rId7" Type="http://schemas.openxmlformats.org/officeDocument/2006/relationships/image" Target="../media/image1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25.png"/><Relationship Id="rId6" Type="http://schemas.openxmlformats.org/officeDocument/2006/relationships/image" Target="../media/image4.png"/><Relationship Id="rId7"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png"/><Relationship Id="rId7" Type="http://schemas.openxmlformats.org/officeDocument/2006/relationships/image" Target="../media/image1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png"/><Relationship Id="rId7" Type="http://schemas.openxmlformats.org/officeDocument/2006/relationships/image" Target="../media/image1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9.png"/><Relationship Id="rId4" Type="http://schemas.openxmlformats.org/officeDocument/2006/relationships/image" Target="../media/image116.png"/><Relationship Id="rId5" Type="http://schemas.openxmlformats.org/officeDocument/2006/relationships/image" Target="../media/image34.png"/><Relationship Id="rId6"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9.png"/><Relationship Id="rId4" Type="http://schemas.openxmlformats.org/officeDocument/2006/relationships/image" Target="../media/image116.png"/><Relationship Id="rId5" Type="http://schemas.openxmlformats.org/officeDocument/2006/relationships/image" Target="../media/image34.png"/><Relationship Id="rId6"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9.png"/><Relationship Id="rId4" Type="http://schemas.openxmlformats.org/officeDocument/2006/relationships/image" Target="../media/image116.png"/><Relationship Id="rId5" Type="http://schemas.openxmlformats.org/officeDocument/2006/relationships/image" Target="../media/image34.png"/><Relationship Id="rId6"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9.png"/><Relationship Id="rId4" Type="http://schemas.openxmlformats.org/officeDocument/2006/relationships/image" Target="../media/image116.png"/><Relationship Id="rId5" Type="http://schemas.openxmlformats.org/officeDocument/2006/relationships/image" Target="../media/image34.png"/><Relationship Id="rId6" Type="http://schemas.openxmlformats.org/officeDocument/2006/relationships/image" Target="../media/image125.png"/><Relationship Id="rId7" Type="http://schemas.openxmlformats.org/officeDocument/2006/relationships/image" Target="../media/image1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png"/><Relationship Id="rId5" Type="http://schemas.openxmlformats.org/officeDocument/2006/relationships/image" Target="../media/image52.png"/><Relationship Id="rId6" Type="http://schemas.openxmlformats.org/officeDocument/2006/relationships/hyperlink" Target="https://changecreator.com/digital-marketing-mistakes-to-avoid-and-fix/" TargetMode="External"/><Relationship Id="rId7" Type="http://schemas.openxmlformats.org/officeDocument/2006/relationships/hyperlink" Target="https://youtu.be/OEx8yRbNw9o?si=ERKNfgtoge9f5Svi" TargetMode="External"/><Relationship Id="rId8" Type="http://schemas.openxmlformats.org/officeDocument/2006/relationships/hyperlink" Target="https://youtu.be/3U91wjC1T6Q?si=y_6knG-c0niX6G6y"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34.png"/><Relationship Id="rId4" Type="http://schemas.openxmlformats.org/officeDocument/2006/relationships/image" Target="../media/image132.png"/><Relationship Id="rId5" Type="http://schemas.openxmlformats.org/officeDocument/2006/relationships/image" Target="../media/image131.png"/><Relationship Id="rId6" Type="http://schemas.openxmlformats.org/officeDocument/2006/relationships/image" Target="../media/image130.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hyperlink" Target="https://www.youtube.com/watch?v=P2k9Eu_X-WA&amp;ab_channel=EurodimensionsMedia"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2" name="Google Shape;92;p1"/>
          <p:cNvSpPr txBox="1"/>
          <p:nvPr/>
        </p:nvSpPr>
        <p:spPr>
          <a:xfrm>
            <a:off x="5385662" y="3833449"/>
            <a:ext cx="6911876" cy="1507913"/>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6999"/>
              <a:buFont typeface="Arial"/>
              <a:buNone/>
            </a:pPr>
            <a:r>
              <a:rPr b="0" i="0" lang="en-US" sz="6999" u="none" cap="none" strike="noStrike">
                <a:solidFill>
                  <a:srgbClr val="000000"/>
                </a:solidFill>
                <a:latin typeface="Playfair Display"/>
                <a:ea typeface="Playfair Display"/>
                <a:cs typeface="Playfair Display"/>
                <a:sym typeface="Playfair Display"/>
              </a:rPr>
              <a:t>SUSE Το έργο</a:t>
            </a:r>
            <a:endParaRPr b="0" i="0" sz="1400" u="none" cap="none" strike="noStrike">
              <a:solidFill>
                <a:srgbClr val="000000"/>
              </a:solidFill>
              <a:latin typeface="Arial"/>
              <a:ea typeface="Arial"/>
              <a:cs typeface="Arial"/>
              <a:sym typeface="Arial"/>
            </a:endParaRPr>
          </a:p>
        </p:txBody>
      </p:sp>
      <p:sp>
        <p:nvSpPr>
          <p:cNvPr id="93" name="Google Shape;93;p1"/>
          <p:cNvSpPr txBox="1"/>
          <p:nvPr/>
        </p:nvSpPr>
        <p:spPr>
          <a:xfrm>
            <a:off x="4114801" y="5445299"/>
            <a:ext cx="9944099" cy="6894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6AC73"/>
                </a:solidFill>
                <a:latin typeface="Playfair Display"/>
                <a:ea typeface="Playfair Display"/>
                <a:cs typeface="Playfair Display"/>
                <a:sym typeface="Playfair Display"/>
              </a:rPr>
              <a:t>Ενότητα  4 - Ψηφιακό Μάρκετινγκ και Κοινωνικά Μέσα</a:t>
            </a:r>
            <a:endParaRPr/>
          </a:p>
        </p:txBody>
      </p:sp>
      <p:sp>
        <p:nvSpPr>
          <p:cNvPr id="94" name="Google Shape;94;p1"/>
          <p:cNvSpPr txBox="1"/>
          <p:nvPr/>
        </p:nvSpPr>
        <p:spPr>
          <a:xfrm>
            <a:off x="7311479" y="9711187"/>
            <a:ext cx="3665041" cy="19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000000"/>
                </a:solidFill>
                <a:latin typeface="Prata"/>
                <a:ea typeface="Prata"/>
                <a:cs typeface="Prata"/>
                <a:sym typeface="Prata"/>
              </a:rPr>
              <a:t>Project nr: 2022-2-RO01-KA220-YOU-000102027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0"/>
          <p:cNvSpPr/>
          <p:nvPr/>
        </p:nvSpPr>
        <p:spPr>
          <a:xfrm>
            <a:off x="-996854" y="-871127"/>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4" name="Google Shape;204;p1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5" name="Google Shape;205;p1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 name="Google Shape;206;p1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7" name="Google Shape;207;p10"/>
          <p:cNvSpPr txBox="1"/>
          <p:nvPr/>
        </p:nvSpPr>
        <p:spPr>
          <a:xfrm>
            <a:off x="2680929" y="668139"/>
            <a:ext cx="12570429"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ΤΙ ΕΙΝΑΙ ΨΗΦΙΑΚΟ ΜΑΡΚΕΤΙΝΓΚ;</a:t>
            </a:r>
            <a:endParaRPr b="0" i="0" sz="1400" u="none" cap="none" strike="noStrike">
              <a:solidFill>
                <a:srgbClr val="000000"/>
              </a:solidFill>
              <a:latin typeface="Arial"/>
              <a:ea typeface="Arial"/>
              <a:cs typeface="Arial"/>
              <a:sym typeface="Arial"/>
            </a:endParaRPr>
          </a:p>
        </p:txBody>
      </p:sp>
      <p:sp>
        <p:nvSpPr>
          <p:cNvPr id="208" name="Google Shape;208;p10"/>
          <p:cNvSpPr txBox="1"/>
          <p:nvPr/>
        </p:nvSpPr>
        <p:spPr>
          <a:xfrm>
            <a:off x="3330374" y="3241675"/>
            <a:ext cx="3903807" cy="5178149"/>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Το Ψηφιακό Μάρκετινγκ είναι ουσιαστικά κάθε μορφή μάρκετινγκ που υπάρχει στο διαδίκτυο.</a:t>
            </a:r>
            <a:endParaRPr/>
          </a:p>
          <a:p>
            <a:pPr indent="0" lvl="0" marL="0" marR="0" rtl="0" algn="l">
              <a:lnSpc>
                <a:spcPct val="170031"/>
              </a:lnSpc>
              <a:spcBef>
                <a:spcPts val="0"/>
              </a:spcBef>
              <a:spcAft>
                <a:spcPts val="0"/>
              </a:spcAft>
              <a:buNone/>
            </a:pPr>
            <a:r>
              <a:t/>
            </a:r>
            <a:endParaRPr b="0" i="0" sz="2199" u="none" cap="none" strike="noStrike">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Είναι ένας τρόπος επικοινωνίας των επιχειρήσεων με το κοινό τους μέσω του διαδικτύου και των ψηφιακών συσκευών.</a:t>
            </a:r>
            <a:endParaRPr b="0" i="0" sz="1400" u="none" cap="none" strike="noStrike">
              <a:solidFill>
                <a:srgbClr val="000000"/>
              </a:solidFill>
              <a:latin typeface="Arial"/>
              <a:ea typeface="Arial"/>
              <a:cs typeface="Arial"/>
              <a:sym typeface="Arial"/>
            </a:endParaRPr>
          </a:p>
        </p:txBody>
      </p:sp>
      <p:sp>
        <p:nvSpPr>
          <p:cNvPr id="209" name="Google Shape;209;p10"/>
          <p:cNvSpPr txBox="1"/>
          <p:nvPr/>
        </p:nvSpPr>
        <p:spPr>
          <a:xfrm rot="-5400000">
            <a:off x="-2644340" y="3873967"/>
            <a:ext cx="7812174"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Κατανόηση του ρόλου του ψηφιακού μάρκετινγκ στην κοινωνική επιχειρηματικότητα</a:t>
            </a:r>
            <a:endParaRPr/>
          </a:p>
        </p:txBody>
      </p:sp>
      <p:sp>
        <p:nvSpPr>
          <p:cNvPr id="210" name="Google Shape;210;p10"/>
          <p:cNvSpPr/>
          <p:nvPr/>
        </p:nvSpPr>
        <p:spPr>
          <a:xfrm rot="493021">
            <a:off x="13970550" y="1208045"/>
            <a:ext cx="1615081" cy="2573834"/>
          </a:xfrm>
          <a:custGeom>
            <a:rect b="b" l="l" r="r" t="t"/>
            <a:pathLst>
              <a:path extrusionOk="0" h="2573834" w="1615081">
                <a:moveTo>
                  <a:pt x="0" y="0"/>
                </a:moveTo>
                <a:lnTo>
                  <a:pt x="1615080" y="0"/>
                </a:lnTo>
                <a:lnTo>
                  <a:pt x="1615080" y="2573834"/>
                </a:lnTo>
                <a:lnTo>
                  <a:pt x="0" y="257383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1" name="Google Shape;211;p10"/>
          <p:cNvSpPr/>
          <p:nvPr/>
        </p:nvSpPr>
        <p:spPr>
          <a:xfrm rot="-880557">
            <a:off x="14504407" y="3005607"/>
            <a:ext cx="1739319" cy="1658875"/>
          </a:xfrm>
          <a:custGeom>
            <a:rect b="b" l="l" r="r" t="t"/>
            <a:pathLst>
              <a:path extrusionOk="0" h="1658875" w="1739319">
                <a:moveTo>
                  <a:pt x="0" y="0"/>
                </a:moveTo>
                <a:lnTo>
                  <a:pt x="1739319" y="0"/>
                </a:lnTo>
                <a:lnTo>
                  <a:pt x="1739319" y="1658875"/>
                </a:lnTo>
                <a:lnTo>
                  <a:pt x="0" y="165887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2" name="Google Shape;212;p10"/>
          <p:cNvSpPr/>
          <p:nvPr/>
        </p:nvSpPr>
        <p:spPr>
          <a:xfrm>
            <a:off x="15566658" y="846201"/>
            <a:ext cx="2721342" cy="1976374"/>
          </a:xfrm>
          <a:custGeom>
            <a:rect b="b" l="l" r="r" t="t"/>
            <a:pathLst>
              <a:path extrusionOk="0" h="1976374" w="2721342">
                <a:moveTo>
                  <a:pt x="0" y="0"/>
                </a:moveTo>
                <a:lnTo>
                  <a:pt x="2721342" y="0"/>
                </a:lnTo>
                <a:lnTo>
                  <a:pt x="2721342" y="1976374"/>
                </a:lnTo>
                <a:lnTo>
                  <a:pt x="0" y="197637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 name="Google Shape;213;p10"/>
          <p:cNvSpPr/>
          <p:nvPr/>
        </p:nvSpPr>
        <p:spPr>
          <a:xfrm>
            <a:off x="16425493" y="3024034"/>
            <a:ext cx="1623342" cy="1720098"/>
          </a:xfrm>
          <a:custGeom>
            <a:rect b="b" l="l" r="r" t="t"/>
            <a:pathLst>
              <a:path extrusionOk="0" h="1720098" w="1623342">
                <a:moveTo>
                  <a:pt x="0" y="0"/>
                </a:moveTo>
                <a:lnTo>
                  <a:pt x="1623343" y="0"/>
                </a:lnTo>
                <a:lnTo>
                  <a:pt x="1623343" y="1720098"/>
                </a:lnTo>
                <a:lnTo>
                  <a:pt x="0" y="172009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4" name="Google Shape;214;p10"/>
          <p:cNvSpPr txBox="1"/>
          <p:nvPr/>
        </p:nvSpPr>
        <p:spPr>
          <a:xfrm>
            <a:off x="8189734" y="2665675"/>
            <a:ext cx="6664147" cy="5178149"/>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t/>
            </a:r>
            <a:endParaRPr b="0" i="0" sz="2199" u="none" cap="none" strike="noStrike">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Παραδείγματα:</a:t>
            </a:r>
            <a:endParaRPr/>
          </a:p>
          <a:p>
            <a:pPr indent="-342900" lvl="0" marL="342900"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Μέσα κοινωνικής δικτύωσης </a:t>
            </a:r>
            <a:endParaRPr/>
          </a:p>
          <a:p>
            <a:pPr indent="-342900" lvl="0" marL="342900"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Ηλεκτρονική διεύθυνση</a:t>
            </a:r>
            <a:endParaRPr/>
          </a:p>
          <a:p>
            <a:pPr indent="-342900" lvl="0" marL="342900"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Μηχανές αναζήτησης</a:t>
            </a:r>
            <a:endParaRPr/>
          </a:p>
          <a:p>
            <a:pPr indent="-342900" lvl="0" marL="342900"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Ιστοσελίδες</a:t>
            </a:r>
            <a:endParaRPr/>
          </a:p>
          <a:p>
            <a:pPr indent="-342900" lvl="0" marL="342900"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Άλλα ψηφιακά κανάλια που μπορούν να αλληλεπιδράσουν με πιθανούς πελάτες ή υποστηρικτές.</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0" name="Google Shape;220;p1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 name="Google Shape;221;p1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2" name="Google Shape;222;p11"/>
          <p:cNvSpPr/>
          <p:nvPr/>
        </p:nvSpPr>
        <p:spPr>
          <a:xfrm>
            <a:off x="2520201" y="9393173"/>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 name="Google Shape;223;p11"/>
          <p:cNvSpPr/>
          <p:nvPr/>
        </p:nvSpPr>
        <p:spPr>
          <a:xfrm>
            <a:off x="3797499" y="5829141"/>
            <a:ext cx="2434872" cy="2743518"/>
          </a:xfrm>
          <a:custGeom>
            <a:rect b="b" l="l" r="r" t="t"/>
            <a:pathLst>
              <a:path extrusionOk="0" h="2743518" w="2434872">
                <a:moveTo>
                  <a:pt x="0" y="0"/>
                </a:moveTo>
                <a:lnTo>
                  <a:pt x="2434872" y="0"/>
                </a:lnTo>
                <a:lnTo>
                  <a:pt x="2434872" y="2743518"/>
                </a:lnTo>
                <a:lnTo>
                  <a:pt x="0" y="27435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24" name="Google Shape;224;p11"/>
          <p:cNvPicPr preferRelativeResize="0"/>
          <p:nvPr/>
        </p:nvPicPr>
        <p:blipFill rotWithShape="1">
          <a:blip r:embed="rId8">
            <a:alphaModFix/>
          </a:blip>
          <a:srcRect b="0" l="0" r="0" t="0"/>
          <a:stretch/>
        </p:blipFill>
        <p:spPr>
          <a:xfrm rot="1615207">
            <a:off x="10877474" y="924647"/>
            <a:ext cx="2342834" cy="1909410"/>
          </a:xfrm>
          <a:prstGeom prst="rect">
            <a:avLst/>
          </a:prstGeom>
          <a:noFill/>
          <a:ln>
            <a:noFill/>
          </a:ln>
        </p:spPr>
      </p:pic>
      <p:sp>
        <p:nvSpPr>
          <p:cNvPr id="225" name="Google Shape;225;p11"/>
          <p:cNvSpPr txBox="1"/>
          <p:nvPr/>
        </p:nvSpPr>
        <p:spPr>
          <a:xfrm>
            <a:off x="3053692" y="2603500"/>
            <a:ext cx="4545747" cy="313932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Για τους κοινωνικούς επιχειρηματίες, το ψηφιακό τοπίο είναι μια πλατφόρμα για να μοιραστείτε την αποστολή σας, να δημιουργήσετε κοινότητες και να προωθήσετε την αλλαγή. </a:t>
            </a:r>
            <a:endParaRPr/>
          </a:p>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Ο στόχος σας είναι να επηρεάσετε</a:t>
            </a:r>
            <a:endParaRPr b="0" i="0" sz="1400" u="none" cap="none" strike="noStrike">
              <a:solidFill>
                <a:srgbClr val="000000"/>
              </a:solidFill>
              <a:latin typeface="Arial"/>
              <a:ea typeface="Arial"/>
              <a:cs typeface="Arial"/>
              <a:sym typeface="Arial"/>
            </a:endParaRPr>
          </a:p>
        </p:txBody>
      </p:sp>
      <p:sp>
        <p:nvSpPr>
          <p:cNvPr id="226" name="Google Shape;226;p11"/>
          <p:cNvSpPr txBox="1"/>
          <p:nvPr/>
        </p:nvSpPr>
        <p:spPr>
          <a:xfrm>
            <a:off x="8299296" y="2603500"/>
            <a:ext cx="5755371" cy="261610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Το ψηφιακό μάρκετινγκ σάς επιτρέπει να πείτε την ιστορία σας, να αυξήσετε την ευαισθητοποίηση για τα ζητήματα που αντιμετωπίζετε και να κινητοποιήσετε υποστήριξη από όλες τις γωνιές του πλανήτη.</a:t>
            </a:r>
            <a:endParaRPr b="0" i="0" sz="1400" u="none" cap="none" strike="noStrike">
              <a:solidFill>
                <a:srgbClr val="000000"/>
              </a:solidFill>
              <a:latin typeface="Arial"/>
              <a:ea typeface="Arial"/>
              <a:cs typeface="Arial"/>
              <a:sym typeface="Arial"/>
            </a:endParaRPr>
          </a:p>
        </p:txBody>
      </p:sp>
      <p:sp>
        <p:nvSpPr>
          <p:cNvPr id="227" name="Google Shape;227;p11"/>
          <p:cNvSpPr txBox="1"/>
          <p:nvPr/>
        </p:nvSpPr>
        <p:spPr>
          <a:xfrm rot="-5400000">
            <a:off x="-2691802" y="3826505"/>
            <a:ext cx="7907098"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Κατανόηση του ρόλου του ψηφιακού μάρκετινγκ στην κοινωνική επιχειρηματικότητα</a:t>
            </a:r>
            <a:endParaRPr/>
          </a:p>
        </p:txBody>
      </p:sp>
      <p:sp>
        <p:nvSpPr>
          <p:cNvPr id="228" name="Google Shape;228;p11"/>
          <p:cNvSpPr txBox="1"/>
          <p:nvPr/>
        </p:nvSpPr>
        <p:spPr>
          <a:xfrm>
            <a:off x="3053691" y="721655"/>
            <a:ext cx="1166137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Το ψηφιακό στάδιο για τις κοινωνικές επιχειρήσεις</a:t>
            </a:r>
            <a:endParaRPr b="0" i="0" sz="1400" u="none" cap="none" strike="noStrike">
              <a:solidFill>
                <a:srgbClr val="000000"/>
              </a:solidFill>
              <a:latin typeface="Arial"/>
              <a:ea typeface="Arial"/>
              <a:cs typeface="Arial"/>
              <a:sym typeface="Arial"/>
            </a:endParaRPr>
          </a:p>
        </p:txBody>
      </p:sp>
      <p:sp>
        <p:nvSpPr>
          <p:cNvPr id="229" name="Google Shape;229;p11"/>
          <p:cNvSpPr txBox="1"/>
          <p:nvPr/>
        </p:nvSpPr>
        <p:spPr>
          <a:xfrm>
            <a:off x="7599439" y="5438775"/>
            <a:ext cx="8445577"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Σύνδεση με τους ομοϊδεάτες</a:t>
            </a:r>
            <a:endParaRPr b="0" i="0" sz="1400" u="none" cap="none" strike="noStrike">
              <a:solidFill>
                <a:srgbClr val="000000"/>
              </a:solidFill>
              <a:latin typeface="Arial"/>
              <a:ea typeface="Arial"/>
              <a:cs typeface="Arial"/>
              <a:sym typeface="Arial"/>
            </a:endParaRPr>
          </a:p>
        </p:txBody>
      </p:sp>
      <p:sp>
        <p:nvSpPr>
          <p:cNvPr id="230" name="Google Shape;230;p11"/>
          <p:cNvSpPr txBox="1"/>
          <p:nvPr/>
        </p:nvSpPr>
        <p:spPr>
          <a:xfrm>
            <a:off x="7715830" y="6259975"/>
            <a:ext cx="9543470" cy="209288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Η ομορφιά του ψηφιακού μάρκετινγκ έγκειται στην ικανότητά του να συνδέεται. Σας βοηθά να βρείτε και να αλληλεπιδράσετε με άτομα που μοιράζονται το πάθος σας για αλλαγή. Δεν είναι μόνο το κοινό σας αλλά και οι σύμμαχοί σας στην προώθηση της κοινωνικής αλλαγής.</a:t>
            </a:r>
            <a:endParaRPr b="0" i="0" sz="1400" u="none" cap="none" strike="noStrike">
              <a:solidFill>
                <a:srgbClr val="000000"/>
              </a:solidFill>
              <a:latin typeface="Arial"/>
              <a:ea typeface="Arial"/>
              <a:cs typeface="Arial"/>
              <a:sym typeface="Arial"/>
            </a:endParaRPr>
          </a:p>
        </p:txBody>
      </p:sp>
      <p:sp>
        <p:nvSpPr>
          <p:cNvPr id="231" name="Google Shape;231;p11"/>
          <p:cNvSpPr txBox="1"/>
          <p:nvPr/>
        </p:nvSpPr>
        <p:spPr>
          <a:xfrm>
            <a:off x="7715829" y="8222040"/>
            <a:ext cx="7457167" cy="156966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Πως; ανάρτηση που προκαλεί σκέψεις στο Instagram, ένα εμπνευσμένο ενημερωτικό δελτίο ηλεκτρονικού ταχυδρομείου (email) , ένα συναρπαστικό blog στον ιστότοπό σας κ.λπ.</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7" name="Google Shape;237;p1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8" name="Google Shape;238;p1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9" name="Google Shape;239;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0" name="Google Shape;240;p12"/>
          <p:cNvSpPr/>
          <p:nvPr/>
        </p:nvSpPr>
        <p:spPr>
          <a:xfrm>
            <a:off x="6496405" y="1979497"/>
            <a:ext cx="6408106" cy="6328005"/>
          </a:xfrm>
          <a:custGeom>
            <a:rect b="b" l="l" r="r" t="t"/>
            <a:pathLst>
              <a:path extrusionOk="0" h="6328005" w="6408106">
                <a:moveTo>
                  <a:pt x="0" y="0"/>
                </a:moveTo>
                <a:lnTo>
                  <a:pt x="6408107" y="0"/>
                </a:lnTo>
                <a:lnTo>
                  <a:pt x="6408107" y="6328006"/>
                </a:lnTo>
                <a:lnTo>
                  <a:pt x="0" y="6328006"/>
                </a:lnTo>
                <a:lnTo>
                  <a:pt x="0" y="0"/>
                </a:lnTo>
                <a:close/>
              </a:path>
            </a:pathLst>
          </a:custGeom>
          <a:blipFill rotWithShape="1">
            <a:blip r:embed="rId7">
              <a:alphaModFix amt="51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1" name="Google Shape;241;p12"/>
          <p:cNvSpPr/>
          <p:nvPr/>
        </p:nvSpPr>
        <p:spPr>
          <a:xfrm>
            <a:off x="-571610" y="-2057400"/>
            <a:ext cx="4891293" cy="4114800"/>
          </a:xfrm>
          <a:custGeom>
            <a:rect b="b" l="l" r="r" t="t"/>
            <a:pathLst>
              <a:path extrusionOk="0" h="4114800" w="4891293">
                <a:moveTo>
                  <a:pt x="0" y="0"/>
                </a:moveTo>
                <a:lnTo>
                  <a:pt x="4891293" y="0"/>
                </a:lnTo>
                <a:lnTo>
                  <a:pt x="4891293" y="4114800"/>
                </a:lnTo>
                <a:lnTo>
                  <a:pt x="0" y="41148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2" name="Google Shape;242;p12"/>
          <p:cNvSpPr txBox="1"/>
          <p:nvPr/>
        </p:nvSpPr>
        <p:spPr>
          <a:xfrm>
            <a:off x="2540544" y="3440040"/>
            <a:ext cx="3903807" cy="5753498"/>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Το Ψηφιακό Μάρκετινγκ προσφέρει μια λύση για να δείξετε απτό αντίκτυπο μέσω τακτικών ενημερώσεων, αναφοράς επιπτώσεων και αφήγησης ιστοριών. </a:t>
            </a:r>
            <a:r>
              <a:rPr b="1" i="0" lang="en-US" sz="2199" u="none" cap="none" strike="noStrike">
                <a:solidFill>
                  <a:srgbClr val="000000"/>
                </a:solidFill>
                <a:latin typeface="Arial"/>
                <a:ea typeface="Arial"/>
                <a:cs typeface="Arial"/>
                <a:sym typeface="Arial"/>
              </a:rPr>
              <a:t>Αυτή η διαφάνεια οικοδομεί εμπιστοσύνη και ενθαρρύνει την περαιτέρω δέσμευση και υποστήριξη</a:t>
            </a:r>
            <a:r>
              <a:rPr b="0" i="0" lang="en-US" sz="2199"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43" name="Google Shape;243;p12"/>
          <p:cNvSpPr txBox="1"/>
          <p:nvPr/>
        </p:nvSpPr>
        <p:spPr>
          <a:xfrm rot="-5400000">
            <a:off x="-2750175" y="4168628"/>
            <a:ext cx="7549709"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Κατανόηση του ρόλου του ψηφιακού μάρκετινγκ στην κοινωνική επιχειρηματικότητα</a:t>
            </a:r>
            <a:endParaRPr/>
          </a:p>
        </p:txBody>
      </p:sp>
      <p:sp>
        <p:nvSpPr>
          <p:cNvPr id="244" name="Google Shape;244;p12"/>
          <p:cNvSpPr txBox="1"/>
          <p:nvPr/>
        </p:nvSpPr>
        <p:spPr>
          <a:xfrm>
            <a:off x="12952137" y="3440040"/>
            <a:ext cx="4000098" cy="6328848"/>
          </a:xfrm>
          <a:prstGeom prst="rect">
            <a:avLst/>
          </a:prstGeom>
          <a:noFill/>
          <a:ln>
            <a:noFill/>
          </a:ln>
        </p:spPr>
        <p:txBody>
          <a:bodyPr anchorCtr="0" anchor="t" bIns="0" lIns="0" spcFirstLastPara="1" rIns="0" wrap="square" tIns="0">
            <a:spAutoFit/>
          </a:bodyPr>
          <a:lstStyle/>
          <a:p>
            <a:pPr indent="0" lvl="0" marL="0" marR="0" rtl="0" algn="r">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Το ψηφιακό μάρκετινγκ είναι οικονομικά αποδοτικό και προσφέρει πρωτοφανή εμβέλεια. Με τη σωστή στρατηγική, μπορείτε να συνδεθείτε με ανθρώπους σε όλο τον κόσμο, να διαδώσετε το μήνυμά σας και να προσελκύσετε υποστήριξη χωρίς τεράστιο προϋπολογισμό.</a:t>
            </a:r>
            <a:r>
              <a:rPr b="0" i="0" lang="en-US" sz="2199" u="none" cap="none" strike="noStrike">
                <a:solidFill>
                  <a:srgbClr val="000000"/>
                </a:solidFill>
                <a:latin typeface="Playfair Display"/>
                <a:ea typeface="Playfair Display"/>
                <a:cs typeface="Playfair Display"/>
                <a:sym typeface="Playfair Display"/>
              </a:rPr>
              <a:t>. </a:t>
            </a:r>
            <a:endParaRPr b="0" i="0" sz="1400" u="none" cap="none" strike="noStrike">
              <a:solidFill>
                <a:srgbClr val="000000"/>
              </a:solidFill>
              <a:latin typeface="Arial"/>
              <a:ea typeface="Arial"/>
              <a:cs typeface="Arial"/>
              <a:sym typeface="Arial"/>
            </a:endParaRPr>
          </a:p>
        </p:txBody>
      </p:sp>
      <p:sp>
        <p:nvSpPr>
          <p:cNvPr id="245" name="Google Shape;245;p12"/>
          <p:cNvSpPr txBox="1"/>
          <p:nvPr/>
        </p:nvSpPr>
        <p:spPr>
          <a:xfrm>
            <a:off x="2290830" y="1743013"/>
            <a:ext cx="5425000" cy="1464632"/>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Κάνοντας ορατό τον αντίκτυπο</a:t>
            </a:r>
            <a:endParaRPr b="0" i="0" sz="1400" u="none" cap="none" strike="noStrike">
              <a:solidFill>
                <a:srgbClr val="000000"/>
              </a:solidFill>
              <a:latin typeface="Arial"/>
              <a:ea typeface="Arial"/>
              <a:cs typeface="Arial"/>
              <a:sym typeface="Arial"/>
            </a:endParaRPr>
          </a:p>
        </p:txBody>
      </p:sp>
      <p:sp>
        <p:nvSpPr>
          <p:cNvPr id="246" name="Google Shape;246;p12"/>
          <p:cNvSpPr txBox="1"/>
          <p:nvPr/>
        </p:nvSpPr>
        <p:spPr>
          <a:xfrm>
            <a:off x="12550312" y="1743013"/>
            <a:ext cx="4403234" cy="1464632"/>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Αποτελεσματικότητα και εμβέλεια</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2" name="Google Shape;252;p1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3" name="Google Shape;253;p1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4" name="Google Shape;254;p13"/>
          <p:cNvSpPr txBox="1"/>
          <p:nvPr/>
        </p:nvSpPr>
        <p:spPr>
          <a:xfrm>
            <a:off x="2147183" y="-73147"/>
            <a:ext cx="13993631" cy="236949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Η ΕΡΓΑΛΕΙΟΘΗΚΗ ΤΟΥ ΨΗΦΙΑΚΟΥ ΣΑΣ ΜΑΡΚΕΤΙΝΓΚ</a:t>
            </a:r>
            <a:endParaRPr b="0" i="0" sz="1400" u="none" cap="none" strike="noStrike">
              <a:solidFill>
                <a:srgbClr val="000000"/>
              </a:solidFill>
              <a:latin typeface="Arial"/>
              <a:ea typeface="Arial"/>
              <a:cs typeface="Arial"/>
              <a:sym typeface="Arial"/>
            </a:endParaRPr>
          </a:p>
        </p:txBody>
      </p:sp>
      <p:sp>
        <p:nvSpPr>
          <p:cNvPr id="255" name="Google Shape;255;p13"/>
          <p:cNvSpPr txBox="1"/>
          <p:nvPr/>
        </p:nvSpPr>
        <p:spPr>
          <a:xfrm>
            <a:off x="3576476" y="2759771"/>
            <a:ext cx="11366352" cy="5232202"/>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ΚΟΙΝΩΝΙΚΑ ΜΕΣΑ: </a:t>
            </a:r>
            <a:r>
              <a:rPr b="0" i="0" lang="en-US" sz="2000" u="none" cap="none" strike="noStrike">
                <a:solidFill>
                  <a:srgbClr val="000000"/>
                </a:solidFill>
                <a:latin typeface="Arial"/>
                <a:ea typeface="Arial"/>
                <a:cs typeface="Arial"/>
                <a:sym typeface="Arial"/>
              </a:rPr>
              <a:t>Ιδανικά για αφήγηση και οικοδόμηση κοινότητας, μοιραστείτε επιτυχίες, μάθετε από άλλους και αλληλεπιδράστε με τους υποστηρικτές σας</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ΠΕΡΙΕΧΟΜΕΝΟ ΜΑΡΚΕΤΙΝΓΚ : </a:t>
            </a:r>
            <a:r>
              <a:rPr b="0" i="0" lang="en-US" sz="2000" u="none" cap="none" strike="noStrike">
                <a:solidFill>
                  <a:srgbClr val="000000"/>
                </a:solidFill>
                <a:latin typeface="Arial"/>
                <a:ea typeface="Arial"/>
                <a:cs typeface="Arial"/>
                <a:sym typeface="Arial"/>
              </a:rPr>
              <a:t>Blogs (ιστολόγια), βίντεο, podcast ( διαδικτυακή ραδιοφωνική μετάδοση). Έτσι εκπαιδεύετε, εμπνέετε και καλείτε σε δράση. </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ΜΑΡΚΕΤΙΝΓΚ ΗΛΕΚΤΡΟΝΙΚΟΥ ΤΑΧΥΔΡΟΜΕΙΟΥ : </a:t>
            </a:r>
            <a:r>
              <a:rPr b="0" i="0" lang="en-US" sz="2000" u="none" cap="none" strike="noStrike">
                <a:solidFill>
                  <a:srgbClr val="000000"/>
                </a:solidFill>
                <a:latin typeface="Arial"/>
                <a:ea typeface="Arial"/>
                <a:cs typeface="Arial"/>
                <a:sym typeface="Arial"/>
              </a:rPr>
              <a:t>Για βαθύτερες σχέσεις, το email είναι ο καλύτερος φίλος σας. Μοιραστείτε ενημερώσεις, πληροφορίες και αποκλειστικές ευκαιρίες.</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SEO ΚΑΙ SEM: </a:t>
            </a:r>
            <a:r>
              <a:rPr b="0" i="0" lang="en-US" sz="2000" u="none" cap="none" strike="noStrike">
                <a:solidFill>
                  <a:srgbClr val="000000"/>
                </a:solidFill>
                <a:latin typeface="Arial"/>
                <a:ea typeface="Arial"/>
                <a:cs typeface="Arial"/>
                <a:sym typeface="Arial"/>
              </a:rPr>
              <a:t>Η εύρεση είναι σημαντική. Η βελτιστοποίηση μηχανών αναζήτησης και το μάρκετινγκ διασφαλίζουν ότι το μήνυμά σας φτάνει σε όσους το αναζητούν</a:t>
            </a:r>
            <a:r>
              <a:rPr b="1" i="0" lang="en-US" sz="2000" u="none" cap="none" strike="noStrike">
                <a:solidFill>
                  <a:srgbClr val="000000"/>
                </a:solidFill>
                <a:latin typeface="Arial"/>
                <a:ea typeface="Arial"/>
                <a:cs typeface="Arial"/>
                <a:sym typeface="Arial"/>
              </a:rPr>
              <a:t>. </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ΑΝΑΛΥΤΙΚΑ</a:t>
            </a:r>
            <a:r>
              <a:rPr b="0" i="0" lang="en-US" sz="2000" u="none" cap="none" strike="noStrike">
                <a:solidFill>
                  <a:srgbClr val="000000"/>
                </a:solidFill>
                <a:latin typeface="Arial"/>
                <a:ea typeface="Arial"/>
                <a:cs typeface="Arial"/>
                <a:sym typeface="Arial"/>
              </a:rPr>
              <a:t>: Η γνώση είναι δύναμη. Η κατανόηση της απόδοσης των ψηφιακών προσπαθειών σας βοηθά να βελτιώσετε τη στρατηγική σας και να μεγιστοποιήσετε το κέρδος.</a:t>
            </a:r>
            <a:endParaRPr b="0" i="0" sz="1400" u="none" cap="none" strike="noStrike">
              <a:solidFill>
                <a:srgbClr val="000000"/>
              </a:solidFill>
              <a:latin typeface="Arial"/>
              <a:ea typeface="Arial"/>
              <a:cs typeface="Arial"/>
              <a:sym typeface="Arial"/>
            </a:endParaRPr>
          </a:p>
        </p:txBody>
      </p:sp>
      <p:sp>
        <p:nvSpPr>
          <p:cNvPr id="256" name="Google Shape;256;p1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7" name="Google Shape;257;p13"/>
          <p:cNvSpPr txBox="1"/>
          <p:nvPr/>
        </p:nvSpPr>
        <p:spPr>
          <a:xfrm rot="-5400000">
            <a:off x="-2734521" y="4133480"/>
            <a:ext cx="7992535"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Κατανόηση του ρόλου του ψηφιακού μάρκετινγκ στην κοινωνική επιχειρηματικότητα</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3" name="Google Shape;263;p14"/>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4" name="Google Shape;264;p1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5" name="Google Shape;265;p1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6" name="Google Shape;266;p1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7" name="Google Shape;267;p14"/>
          <p:cNvSpPr txBox="1"/>
          <p:nvPr/>
        </p:nvSpPr>
        <p:spPr>
          <a:xfrm>
            <a:off x="2430415" y="2889250"/>
            <a:ext cx="216113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268" name="Google Shape;268;p14"/>
          <p:cNvSpPr txBox="1"/>
          <p:nvPr/>
        </p:nvSpPr>
        <p:spPr>
          <a:xfrm>
            <a:off x="4739431" y="3022600"/>
            <a:ext cx="9929122"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Arial"/>
                <a:ea typeface="Arial"/>
                <a:cs typeface="Arial"/>
                <a:sym typeface="Arial"/>
              </a:rPr>
              <a:t>Ανάπτυξη βασικού σχεδίου ψηφιακού μάρκετινγκ</a:t>
            </a:r>
            <a:endParaRPr b="0" i="0" sz="1400" u="none" cap="none" strike="noStrike">
              <a:solidFill>
                <a:srgbClr val="000000"/>
              </a:solidFill>
              <a:latin typeface="Arial"/>
              <a:ea typeface="Arial"/>
              <a:cs typeface="Arial"/>
              <a:sym typeface="Arial"/>
            </a:endParaRPr>
          </a:p>
        </p:txBody>
      </p:sp>
      <p:sp>
        <p:nvSpPr>
          <p:cNvPr id="269" name="Google Shape;269;p14"/>
          <p:cNvSpPr txBox="1"/>
          <p:nvPr/>
        </p:nvSpPr>
        <p:spPr>
          <a:xfrm>
            <a:off x="4643140" y="5765348"/>
            <a:ext cx="6675051" cy="1809726"/>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800" u="none" cap="none" strike="noStrike">
                <a:solidFill>
                  <a:srgbClr val="000000"/>
                </a:solidFill>
                <a:latin typeface="Arial"/>
                <a:ea typeface="Arial"/>
                <a:cs typeface="Arial"/>
                <a:sym typeface="Arial"/>
              </a:rPr>
              <a:t>Πώς μπορείτε να δημιουργήσετε ένα σχέδιο ψηφιακού μάρκετινγκ που να λειτουργεί;?</a:t>
            </a:r>
            <a:endParaRPr b="1" i="0" sz="1600" u="none" cap="none" strike="noStrike">
              <a:solidFill>
                <a:srgbClr val="000000"/>
              </a:solidFill>
              <a:latin typeface="Arial"/>
              <a:ea typeface="Arial"/>
              <a:cs typeface="Arial"/>
              <a:sym typeface="Arial"/>
            </a:endParaRPr>
          </a:p>
        </p:txBody>
      </p:sp>
      <p:sp>
        <p:nvSpPr>
          <p:cNvPr id="270" name="Google Shape;270;p1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6" name="Google Shape;276;p1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7" name="Google Shape;277;p1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8" name="Google Shape;278;p15"/>
          <p:cNvSpPr txBox="1"/>
          <p:nvPr/>
        </p:nvSpPr>
        <p:spPr>
          <a:xfrm>
            <a:off x="3014133" y="518303"/>
            <a:ext cx="14660784"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Ο πυρήνας του σχεδίου για ψηφιακό μάρκετινγκ</a:t>
            </a:r>
            <a:endParaRPr/>
          </a:p>
        </p:txBody>
      </p:sp>
      <p:sp>
        <p:nvSpPr>
          <p:cNvPr id="279" name="Google Shape;279;p15"/>
          <p:cNvSpPr txBox="1"/>
          <p:nvPr/>
        </p:nvSpPr>
        <p:spPr>
          <a:xfrm>
            <a:off x="4070060" y="1717921"/>
            <a:ext cx="10018280" cy="7848302"/>
          </a:xfrm>
          <a:prstGeom prst="rect">
            <a:avLst/>
          </a:prstGeom>
          <a:noFill/>
          <a:ln>
            <a:noFill/>
          </a:ln>
        </p:spPr>
        <p:txBody>
          <a:bodyPr anchorCtr="0" anchor="t" bIns="0" lIns="0" spcFirstLastPara="1" rIns="0" wrap="square" tIns="0">
            <a:spAutoFit/>
          </a:bodyPr>
          <a:lstStyle/>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000" u="none" cap="none" strike="noStrike">
                <a:solidFill>
                  <a:srgbClr val="000000"/>
                </a:solidFill>
                <a:latin typeface="Arial"/>
                <a:ea typeface="Arial"/>
                <a:cs typeface="Arial"/>
                <a:sym typeface="Arial"/>
              </a:rPr>
              <a:t> Καθορίστε την αποστολή και τους στόχους σας - </a:t>
            </a:r>
            <a:r>
              <a:rPr b="0" i="0" lang="en-US" sz="2000" u="none" cap="none" strike="noStrike">
                <a:solidFill>
                  <a:srgbClr val="000000"/>
                </a:solidFill>
                <a:latin typeface="Arial"/>
                <a:ea typeface="Arial"/>
                <a:cs typeface="Arial"/>
                <a:sym typeface="Arial"/>
              </a:rPr>
              <a:t>Ποια αλλαγή αναζητάτε να δημιουργήσετε στον κόσμο;</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000" u="none" cap="none" strike="noStrike">
                <a:solidFill>
                  <a:srgbClr val="000000"/>
                </a:solidFill>
                <a:latin typeface="Arial"/>
                <a:ea typeface="Arial"/>
                <a:cs typeface="Arial"/>
                <a:sym typeface="Arial"/>
              </a:rPr>
              <a:t> Γνωρίστε το κοινό σας - </a:t>
            </a:r>
            <a:r>
              <a:rPr b="0" i="0" lang="en-US" sz="2000" u="none" cap="none" strike="noStrike">
                <a:solidFill>
                  <a:srgbClr val="000000"/>
                </a:solidFill>
                <a:latin typeface="Arial"/>
                <a:ea typeface="Arial"/>
                <a:cs typeface="Arial"/>
                <a:sym typeface="Arial"/>
              </a:rPr>
              <a:t>Ποιον προσπαθείτε να προσεγγίσετε; Προσδιορίστε τις ανάγκες, τις προκλήσεις τους και πού περνούν το χρόνο τους στο διαδίκτυο. </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000" u="none" cap="none" strike="noStrike">
                <a:solidFill>
                  <a:srgbClr val="000000"/>
                </a:solidFill>
                <a:latin typeface="Arial"/>
                <a:ea typeface="Arial"/>
                <a:cs typeface="Arial"/>
                <a:sym typeface="Arial"/>
              </a:rPr>
              <a:t> Επιλέξτε τα κανάλια σας με σύνεση - </a:t>
            </a:r>
            <a:r>
              <a:rPr b="0" i="0" lang="en-US" sz="2000" u="none" cap="none" strike="noStrike">
                <a:solidFill>
                  <a:srgbClr val="000000"/>
                </a:solidFill>
                <a:latin typeface="Arial"/>
                <a:ea typeface="Arial"/>
                <a:cs typeface="Arial"/>
                <a:sym typeface="Arial"/>
              </a:rPr>
              <a:t>Κάντε λίγη έρευνα και μάθετε σε ποιες πλατφόρμες δραστηριοποιείται η ομάδα-στόχος σας</a:t>
            </a:r>
            <a:r>
              <a:rPr b="1" i="0" lang="en-US" sz="2000" u="none" cap="none" strike="noStrike">
                <a:solidFill>
                  <a:srgbClr val="000000"/>
                </a:solidFill>
                <a:latin typeface="Arial"/>
                <a:ea typeface="Arial"/>
                <a:cs typeface="Arial"/>
                <a:sym typeface="Arial"/>
              </a:rPr>
              <a:t>. </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000" u="none" cap="none" strike="noStrike">
                <a:solidFill>
                  <a:srgbClr val="000000"/>
                </a:solidFill>
                <a:latin typeface="Arial"/>
                <a:ea typeface="Arial"/>
                <a:cs typeface="Arial"/>
                <a:sym typeface="Arial"/>
              </a:rPr>
              <a:t> Ρυθμίστε τη στρατηγική περιεχομένου σας και δημιουργήστε βασικά μηνύματα - </a:t>
            </a:r>
            <a:r>
              <a:rPr b="0" i="0" lang="en-US" sz="2000" u="none" cap="none" strike="noStrike">
                <a:solidFill>
                  <a:srgbClr val="000000"/>
                </a:solidFill>
                <a:latin typeface="Arial"/>
                <a:ea typeface="Arial"/>
                <a:cs typeface="Arial"/>
                <a:sym typeface="Arial"/>
              </a:rPr>
              <a:t>δίνει δομή και κατεύθυνση στις προσπάθειες μάρκετινγκ που κάνετε</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000" u="none" cap="none" strike="noStrike">
                <a:solidFill>
                  <a:srgbClr val="000000"/>
                </a:solidFill>
                <a:latin typeface="Arial"/>
                <a:ea typeface="Arial"/>
                <a:cs typeface="Arial"/>
                <a:sym typeface="Arial"/>
              </a:rPr>
              <a:t> Σχεδιάστε το περιεχόμενό σας - </a:t>
            </a:r>
            <a:r>
              <a:rPr b="0" i="0" lang="en-US" sz="2000" u="none" cap="none" strike="noStrike">
                <a:solidFill>
                  <a:srgbClr val="000000"/>
                </a:solidFill>
                <a:latin typeface="Arial"/>
                <a:ea typeface="Arial"/>
                <a:cs typeface="Arial"/>
                <a:sym typeface="Arial"/>
              </a:rPr>
              <a:t>Σχεδιάστε ένα συνδυασμό εκπαιδευτικού, εμπνευσμένου και CTA ( call in action/ προτροπή για ενέργεια )περιεχομένου</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000" u="none" cap="none" strike="noStrike">
                <a:solidFill>
                  <a:srgbClr val="000000"/>
                </a:solidFill>
                <a:latin typeface="Arial"/>
                <a:ea typeface="Arial"/>
                <a:cs typeface="Arial"/>
                <a:sym typeface="Arial"/>
              </a:rPr>
              <a:t> Ορίστε τον προϋπολογισμό σας - </a:t>
            </a:r>
            <a:r>
              <a:rPr b="0" i="0" lang="en-US" sz="2000" u="none" cap="none" strike="noStrike">
                <a:solidFill>
                  <a:srgbClr val="000000"/>
                </a:solidFill>
                <a:latin typeface="Arial"/>
                <a:ea typeface="Arial"/>
                <a:cs typeface="Arial"/>
                <a:sym typeface="Arial"/>
              </a:rPr>
              <a:t>Σκεφτείτε ποιοι πόροι έχετε διαθέσιμους και ποιοι πόροι είναι απαραίτητοι για την εκτέλεση του σχεδίου σας</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000" u="none" cap="none" strike="noStrike">
                <a:solidFill>
                  <a:srgbClr val="000000"/>
                </a:solidFill>
                <a:latin typeface="Arial"/>
                <a:ea typeface="Arial"/>
                <a:cs typeface="Arial"/>
                <a:sym typeface="Arial"/>
              </a:rPr>
              <a:t> Μετρήστε και προσαρμόστε - </a:t>
            </a:r>
            <a:r>
              <a:rPr b="0" i="0" lang="en-US" sz="2000" u="none" cap="none" strike="noStrike">
                <a:solidFill>
                  <a:srgbClr val="000000"/>
                </a:solidFill>
                <a:latin typeface="Arial"/>
                <a:ea typeface="Arial"/>
                <a:cs typeface="Arial"/>
                <a:sym typeface="Arial"/>
              </a:rPr>
              <a:t>Χρησιμοποιήστε πληροφορίες από τα αναλυτικά στοιχεία για να βελτιώσετε την προσέγγισή σας, να πειραματιστείτε με νέες τακτικές και να βελτιώνετε συνεχώς τον αντίκτυπό σας</a:t>
            </a:r>
            <a:endParaRPr b="0" i="0" sz="2000" u="none" cap="none" strike="noStrike">
              <a:solidFill>
                <a:srgbClr val="000000"/>
              </a:solidFill>
              <a:latin typeface="Arial"/>
              <a:ea typeface="Arial"/>
              <a:cs typeface="Arial"/>
              <a:sym typeface="Arial"/>
            </a:endParaRPr>
          </a:p>
        </p:txBody>
      </p:sp>
      <p:sp>
        <p:nvSpPr>
          <p:cNvPr id="280" name="Google Shape;280;p15"/>
          <p:cNvSpPr txBox="1"/>
          <p:nvPr/>
        </p:nvSpPr>
        <p:spPr>
          <a:xfrm rot="-5400000">
            <a:off x="-1999594" y="4518714"/>
            <a:ext cx="6522680"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Ανάπτυξη βασικού σχεδίου ψηφιακού μάρκετινγκ</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6" name="Google Shape;286;p16"/>
          <p:cNvSpPr/>
          <p:nvPr/>
        </p:nvSpPr>
        <p:spPr>
          <a:xfrm>
            <a:off x="10713030" y="9358873"/>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7" name="Google Shape;287;p16"/>
          <p:cNvSpPr txBox="1"/>
          <p:nvPr/>
        </p:nvSpPr>
        <p:spPr>
          <a:xfrm>
            <a:off x="3437467" y="2698298"/>
            <a:ext cx="11574063" cy="6904198"/>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Με τη στρατηγική περιεχομένου σας:</a:t>
            </a:r>
            <a:endParaRPr/>
          </a:p>
          <a:p>
            <a:pPr indent="-342900" lvl="0" marL="342900"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Θέλεις να διδάξεις κάτι. Τι θα ήθελε να μάθει ο ιδανικός πελάτης σας από εσάς;</a:t>
            </a:r>
            <a:endParaRPr/>
          </a:p>
          <a:p>
            <a:pPr indent="-342900" lvl="0" marL="342900"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Θέλετε να διασκεδάσετε τον αναγνώστη. Τι αρέσει στον ιδανικό πελάτη σας;</a:t>
            </a:r>
            <a:endParaRPr/>
          </a:p>
          <a:p>
            <a:pPr indent="-342900" lvl="0" marL="342900"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Θέλετε να βοηθήσετε. Τι θα βοηθούσε τον ιδανικό πελάτη σας;</a:t>
            </a:r>
            <a:endParaRPr/>
          </a:p>
          <a:p>
            <a:pPr indent="-342900" lvl="0" marL="342900"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Θέλετε να εμπνεύσετε. Χρησιμοποιήστε εμπνευσμένα αποσπάσματα που θα τους παρακινήσουν ή ξεκινήστε τη μέρα με χαμόγελο. </a:t>
            </a:r>
            <a:endParaRPr/>
          </a:p>
          <a:p>
            <a:pPr indent="-342900" lvl="0" marL="342900"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Θέλετε να ενημερώσετε τον αναγνώστη.</a:t>
            </a:r>
            <a:endParaRPr/>
          </a:p>
          <a:p>
            <a:pPr indent="0" lvl="0" marL="0" marR="0" rtl="0" algn="l">
              <a:lnSpc>
                <a:spcPct val="170031"/>
              </a:lnSpc>
              <a:spcBef>
                <a:spcPts val="0"/>
              </a:spcBef>
              <a:spcAft>
                <a:spcPts val="0"/>
              </a:spcAft>
              <a:buNone/>
            </a:pPr>
            <a:r>
              <a:t/>
            </a:r>
            <a:endParaRPr b="0" i="0" sz="2199" u="none" cap="none" strike="noStrike">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b="1" i="0" lang="en-US" sz="2199" u="none" cap="none" strike="noStrike">
                <a:solidFill>
                  <a:srgbClr val="000000"/>
                </a:solidFill>
                <a:latin typeface="Arial"/>
                <a:ea typeface="Arial"/>
                <a:cs typeface="Arial"/>
                <a:sym typeface="Arial"/>
              </a:rPr>
              <a:t>Αναπτύξτε σαφή συναρπαστικά μηνύματα που επικοινωνούν την αποστολή σας, το πρόβλημα που αντιμετωπίζετε και τον τρόπο με τον οποίο οι άνθρωποι μπορούν να βοηθήσουν. Το μήνυμά σας πρέπει να έχει συναισθηματική απήχηση με το κοινό σας παρακινώντας το να αναλάβει δράση.</a:t>
            </a:r>
            <a:endParaRPr b="1" i="0" sz="1400" u="none" cap="none" strike="noStrike">
              <a:solidFill>
                <a:srgbClr val="000000"/>
              </a:solidFill>
              <a:latin typeface="Arial"/>
              <a:ea typeface="Arial"/>
              <a:cs typeface="Arial"/>
              <a:sym typeface="Arial"/>
            </a:endParaRPr>
          </a:p>
        </p:txBody>
      </p:sp>
      <p:sp>
        <p:nvSpPr>
          <p:cNvPr id="288" name="Google Shape;288;p16">
            <a:hlinkClick r:id="rId5"/>
          </p:cNvPr>
          <p:cNvSpPr/>
          <p:nvPr/>
        </p:nvSpPr>
        <p:spPr>
          <a:xfrm>
            <a:off x="15863312" y="3418086"/>
            <a:ext cx="1674045" cy="1092314"/>
          </a:xfrm>
          <a:custGeom>
            <a:rect b="b" l="l" r="r" t="t"/>
            <a:pathLst>
              <a:path extrusionOk="0" h="1092314" w="1674045">
                <a:moveTo>
                  <a:pt x="0" y="0"/>
                </a:moveTo>
                <a:lnTo>
                  <a:pt x="1674045" y="0"/>
                </a:lnTo>
                <a:lnTo>
                  <a:pt x="1674045" y="1092314"/>
                </a:lnTo>
                <a:lnTo>
                  <a:pt x="0" y="109231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9" name="Google Shape;289;p16"/>
          <p:cNvSpPr/>
          <p:nvPr/>
        </p:nvSpPr>
        <p:spPr>
          <a:xfrm>
            <a:off x="14393309" y="8677664"/>
            <a:ext cx="7315200" cy="3602736"/>
          </a:xfrm>
          <a:custGeom>
            <a:rect b="b" l="l" r="r" t="t"/>
            <a:pathLst>
              <a:path extrusionOk="0" h="3602736" w="7315200">
                <a:moveTo>
                  <a:pt x="0" y="0"/>
                </a:moveTo>
                <a:lnTo>
                  <a:pt x="7315200" y="0"/>
                </a:lnTo>
                <a:lnTo>
                  <a:pt x="7315200" y="3602736"/>
                </a:lnTo>
                <a:lnTo>
                  <a:pt x="0" y="360273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0" name="Google Shape;290;p16"/>
          <p:cNvSpPr/>
          <p:nvPr/>
        </p:nvSpPr>
        <p:spPr>
          <a:xfrm>
            <a:off x="-1095065" y="-1487718"/>
            <a:ext cx="4054948" cy="4114800"/>
          </a:xfrm>
          <a:custGeom>
            <a:rect b="b" l="l" r="r" t="t"/>
            <a:pathLst>
              <a:path extrusionOk="0" h="4114800" w="4054948">
                <a:moveTo>
                  <a:pt x="0" y="0"/>
                </a:moveTo>
                <a:lnTo>
                  <a:pt x="4054948" y="0"/>
                </a:lnTo>
                <a:lnTo>
                  <a:pt x="4054948" y="4114800"/>
                </a:lnTo>
                <a:lnTo>
                  <a:pt x="0" y="41148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1" name="Google Shape;291;p16"/>
          <p:cNvSpPr txBox="1"/>
          <p:nvPr/>
        </p:nvSpPr>
        <p:spPr>
          <a:xfrm>
            <a:off x="2540000" y="673697"/>
            <a:ext cx="15115890" cy="215443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ΠΕΡΙΣΣΟΤΕΡΑ ΣΧΕΤΙΚΑ ΜΕ ΤΗ ΣΤΡΑΤΗΓΙΚΗ ΠΕΡΙΕΧΟΜΕΝΟΥ</a:t>
            </a:r>
            <a:endParaRPr b="0" i="0" sz="1400" u="none" cap="none" strike="noStrike">
              <a:solidFill>
                <a:srgbClr val="000000"/>
              </a:solidFill>
              <a:latin typeface="Arial"/>
              <a:ea typeface="Arial"/>
              <a:cs typeface="Arial"/>
              <a:sym typeface="Arial"/>
            </a:endParaRPr>
          </a:p>
        </p:txBody>
      </p:sp>
      <p:sp>
        <p:nvSpPr>
          <p:cNvPr id="292" name="Google Shape;292;p16"/>
          <p:cNvSpPr txBox="1"/>
          <p:nvPr/>
        </p:nvSpPr>
        <p:spPr>
          <a:xfrm rot="-5400000">
            <a:off x="-1999594" y="4514047"/>
            <a:ext cx="6522680"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Ανάπτυξη βασικού σχεδίου ψηφιακού μάρκετινγκ</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8" name="Google Shape;298;p17"/>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9" name="Google Shape;299;p1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0" name="Google Shape;300;p1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1" name="Google Shape;301;p17"/>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2" name="Google Shape;302;p17"/>
          <p:cNvSpPr txBox="1"/>
          <p:nvPr/>
        </p:nvSpPr>
        <p:spPr>
          <a:xfrm>
            <a:off x="1625600" y="2889250"/>
            <a:ext cx="2971753" cy="280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303" name="Google Shape;303;p17"/>
          <p:cNvSpPr txBox="1"/>
          <p:nvPr/>
        </p:nvSpPr>
        <p:spPr>
          <a:xfrm>
            <a:off x="4884532" y="3022600"/>
            <a:ext cx="9929122"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Arial"/>
                <a:ea typeface="Arial"/>
                <a:cs typeface="Arial"/>
                <a:sym typeface="Arial"/>
              </a:rPr>
              <a:t>Γνωρίστε διάφορες πλατφόρμες μέσων κοινωνικής δικτύωσης</a:t>
            </a:r>
            <a:endParaRPr b="0" i="0" sz="1400" u="none" cap="none" strike="noStrike">
              <a:solidFill>
                <a:srgbClr val="000000"/>
              </a:solidFill>
              <a:latin typeface="Arial"/>
              <a:ea typeface="Arial"/>
              <a:cs typeface="Arial"/>
              <a:sym typeface="Arial"/>
            </a:endParaRPr>
          </a:p>
        </p:txBody>
      </p:sp>
      <p:sp>
        <p:nvSpPr>
          <p:cNvPr id="304" name="Google Shape;304;p17"/>
          <p:cNvSpPr txBox="1"/>
          <p:nvPr/>
        </p:nvSpPr>
        <p:spPr>
          <a:xfrm>
            <a:off x="5425353" y="5872629"/>
            <a:ext cx="8204247" cy="1809726"/>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800" u="none" cap="none" strike="noStrike">
                <a:solidFill>
                  <a:srgbClr val="000000"/>
                </a:solidFill>
                <a:latin typeface="Arial"/>
                <a:ea typeface="Arial"/>
                <a:cs typeface="Arial"/>
                <a:sym typeface="Arial"/>
              </a:rPr>
              <a:t>Ποια είναι τα δυνατά και τα αδύνατα σημεία κάθε πλατφόρμας μέσων κοινωνικής δικτύωσης;</a:t>
            </a:r>
            <a:endParaRPr b="1" i="0" sz="1600" u="none" cap="none" strike="noStrike">
              <a:solidFill>
                <a:srgbClr val="000000"/>
              </a:solidFill>
              <a:latin typeface="Arial"/>
              <a:ea typeface="Arial"/>
              <a:cs typeface="Arial"/>
              <a:sym typeface="Arial"/>
            </a:endParaRPr>
          </a:p>
        </p:txBody>
      </p:sp>
      <p:sp>
        <p:nvSpPr>
          <p:cNvPr id="305" name="Google Shape;305;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1" name="Google Shape;311;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312" name="Google Shape;312;p18"/>
          <p:cNvGrpSpPr/>
          <p:nvPr/>
        </p:nvGrpSpPr>
        <p:grpSpPr>
          <a:xfrm>
            <a:off x="3225600" y="576000"/>
            <a:ext cx="9898641" cy="8534918"/>
            <a:chOff x="0" y="-241118"/>
            <a:chExt cx="10613974" cy="10820898"/>
          </a:xfrm>
        </p:grpSpPr>
        <p:grpSp>
          <p:nvGrpSpPr>
            <p:cNvPr id="313" name="Google Shape;313;p18"/>
            <p:cNvGrpSpPr/>
            <p:nvPr/>
          </p:nvGrpSpPr>
          <p:grpSpPr>
            <a:xfrm>
              <a:off x="0" y="-241118"/>
              <a:ext cx="5143847" cy="5384965"/>
              <a:chOff x="0" y="-38100"/>
              <a:chExt cx="812800" cy="850900"/>
            </a:xfrm>
          </p:grpSpPr>
          <p:sp>
            <p:nvSpPr>
              <p:cNvPr id="314" name="Google Shape;314;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ΔΥΝΑΤΑ (ΣΗΜΕΙΑ)</a:t>
                </a:r>
                <a:endParaRPr b="1" i="0" sz="2199" u="none" cap="none" strike="noStrike">
                  <a:solidFill>
                    <a:srgbClr val="000000"/>
                  </a:solidFill>
                  <a:latin typeface="Arial"/>
                  <a:ea typeface="Arial"/>
                  <a:cs typeface="Arial"/>
                  <a:sym typeface="Arial"/>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Η μεγαλύτερη βάση χρηστών</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ποικίλα δημογραφικά στοιχεία</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εξαιρετικό για την οικοδόμηση κοινότητας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δέσμευση μέσω ομάδων και σελίδων</a:t>
                </a:r>
                <a:endParaRPr b="0" i="0" sz="1400" u="none" cap="none" strike="noStrike">
                  <a:solidFill>
                    <a:srgbClr val="000000"/>
                  </a:solidFill>
                  <a:latin typeface="Arial"/>
                  <a:ea typeface="Arial"/>
                  <a:cs typeface="Arial"/>
                  <a:sym typeface="Arial"/>
                </a:endParaRPr>
              </a:p>
            </p:txBody>
          </p:sp>
        </p:grpSp>
        <p:grpSp>
          <p:nvGrpSpPr>
            <p:cNvPr id="316" name="Google Shape;316;p18"/>
            <p:cNvGrpSpPr/>
            <p:nvPr/>
          </p:nvGrpSpPr>
          <p:grpSpPr>
            <a:xfrm>
              <a:off x="5470127" y="-241118"/>
              <a:ext cx="5143847" cy="5384965"/>
              <a:chOff x="0" y="-38100"/>
              <a:chExt cx="812800" cy="850900"/>
            </a:xfrm>
          </p:grpSpPr>
          <p:sp>
            <p:nvSpPr>
              <p:cNvPr id="317" name="Google Shape;317;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ΑΔΥΝΑΜΙΕΣ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Υψηλός ανταγωνισμός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Μειωμένη βιολογική εμβέλεια</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Μερικές φορές θεωρείται λιγότερο ελκυστικό από τα νεότερα δημογραφικά άτομα</a:t>
                </a:r>
                <a:endParaRPr b="0" i="0" sz="1400" u="none" cap="none" strike="noStrike">
                  <a:solidFill>
                    <a:srgbClr val="000000"/>
                  </a:solidFill>
                  <a:latin typeface="Arial"/>
                  <a:ea typeface="Arial"/>
                  <a:cs typeface="Arial"/>
                  <a:sym typeface="Arial"/>
                </a:endParaRPr>
              </a:p>
            </p:txBody>
          </p:sp>
        </p:grpSp>
        <p:grpSp>
          <p:nvGrpSpPr>
            <p:cNvPr id="319" name="Google Shape;319;p18"/>
            <p:cNvGrpSpPr/>
            <p:nvPr/>
          </p:nvGrpSpPr>
          <p:grpSpPr>
            <a:xfrm>
              <a:off x="0" y="5194815"/>
              <a:ext cx="5143847" cy="5384965"/>
              <a:chOff x="0" y="-38100"/>
              <a:chExt cx="812800" cy="850900"/>
            </a:xfrm>
          </p:grpSpPr>
          <p:sp>
            <p:nvSpPr>
              <p:cNvPr id="320" name="Google Shape;320;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203263" lvl="0" marL="342900" marR="0" rtl="0" algn="ctr">
                  <a:lnSpc>
                    <a:spcPct val="140018"/>
                  </a:lnSpc>
                  <a:spcBef>
                    <a:spcPts val="0"/>
                  </a:spcBef>
                  <a:spcAft>
                    <a:spcPts val="0"/>
                  </a:spcAft>
                  <a:buClr>
                    <a:srgbClr val="000000"/>
                  </a:buClr>
                  <a:buSzPts val="2199"/>
                  <a:buFont typeface="Arial"/>
                  <a:buNone/>
                </a:pPr>
                <a:r>
                  <a:t/>
                </a:r>
                <a:endParaRPr b="1" i="0" sz="2199" u="none" cap="none" strike="noStrike">
                  <a:solidFill>
                    <a:srgbClr val="000000"/>
                  </a:solidFill>
                  <a:latin typeface="Arial"/>
                  <a:ea typeface="Arial"/>
                  <a:cs typeface="Arial"/>
                  <a:sym typeface="Arial"/>
                </a:endParaRPr>
              </a:p>
              <a:p>
                <a:pPr indent="-342900" lvl="0" marL="342900" marR="0" rtl="0" algn="ctr">
                  <a:lnSpc>
                    <a:spcPct val="140018"/>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ΕΥΚΑΙΡΙΕΣ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Facebook Marketplace για πωλήσεις προϊόντων</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Facebook Live για αφοσίωση σε πραγματικό χρόνο</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Ευκαιρίες πολλαπλής προώθησης με το Instagram</a:t>
                </a:r>
                <a:endParaRPr b="0" i="0" sz="1400" u="none" cap="none" strike="noStrike">
                  <a:solidFill>
                    <a:srgbClr val="000000"/>
                  </a:solidFill>
                  <a:latin typeface="Arial"/>
                  <a:ea typeface="Arial"/>
                  <a:cs typeface="Arial"/>
                  <a:sym typeface="Arial"/>
                </a:endParaRPr>
              </a:p>
            </p:txBody>
          </p:sp>
        </p:grpSp>
        <p:grpSp>
          <p:nvGrpSpPr>
            <p:cNvPr id="322" name="Google Shape;322;p18"/>
            <p:cNvGrpSpPr/>
            <p:nvPr/>
          </p:nvGrpSpPr>
          <p:grpSpPr>
            <a:xfrm>
              <a:off x="5470127" y="5194815"/>
              <a:ext cx="5143847" cy="5384965"/>
              <a:chOff x="0" y="-38100"/>
              <a:chExt cx="812800" cy="850900"/>
            </a:xfrm>
          </p:grpSpPr>
          <p:sp>
            <p:nvSpPr>
              <p:cNvPr id="323" name="Google Shape;323;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ΑΠΕΙΛΕΣ </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Η αλλαγή αλγορίθμων μπορεί να μειώσει την ορατότητα</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Πιθανά αρνητικά σχόλια ή ανατροφοδότηση</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Ανησυχίες για το απόρρητο μεταξύ των χρηστών</a:t>
                </a:r>
                <a:endParaRPr b="0" i="0" sz="1400" u="none" cap="none" strike="noStrike">
                  <a:solidFill>
                    <a:srgbClr val="000000"/>
                  </a:solidFill>
                  <a:latin typeface="Arial"/>
                  <a:ea typeface="Arial"/>
                  <a:cs typeface="Arial"/>
                  <a:sym typeface="Arial"/>
                </a:endParaRPr>
              </a:p>
            </p:txBody>
          </p:sp>
        </p:grpSp>
      </p:grpSp>
      <p:sp>
        <p:nvSpPr>
          <p:cNvPr id="325" name="Google Shape;325;p18"/>
          <p:cNvSpPr/>
          <p:nvPr/>
        </p:nvSpPr>
        <p:spPr>
          <a:xfrm>
            <a:off x="1028700" y="1028700"/>
            <a:ext cx="945224" cy="945224"/>
          </a:xfrm>
          <a:custGeom>
            <a:rect b="b" l="l" r="r" t="t"/>
            <a:pathLst>
              <a:path extrusionOk="0" h="945224" w="945224">
                <a:moveTo>
                  <a:pt x="0" y="0"/>
                </a:moveTo>
                <a:lnTo>
                  <a:pt x="945224" y="0"/>
                </a:lnTo>
                <a:lnTo>
                  <a:pt x="945224" y="945224"/>
                </a:lnTo>
                <a:lnTo>
                  <a:pt x="0" y="94522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6" name="Google Shape;326;p18"/>
          <p:cNvSpPr/>
          <p:nvPr/>
        </p:nvSpPr>
        <p:spPr>
          <a:xfrm>
            <a:off x="-1819173" y="6585646"/>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7" name="Google Shape;327;p18"/>
          <p:cNvSpPr/>
          <p:nvPr/>
        </p:nvSpPr>
        <p:spPr>
          <a:xfrm>
            <a:off x="15638755" y="7997954"/>
            <a:ext cx="3957689" cy="4114800"/>
          </a:xfrm>
          <a:custGeom>
            <a:rect b="b" l="l" r="r" t="t"/>
            <a:pathLst>
              <a:path extrusionOk="0" h="4114800" w="3957689">
                <a:moveTo>
                  <a:pt x="0" y="0"/>
                </a:moveTo>
                <a:lnTo>
                  <a:pt x="3957689" y="0"/>
                </a:lnTo>
                <a:lnTo>
                  <a:pt x="3957689"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8" name="Google Shape;328;p18"/>
          <p:cNvSpPr/>
          <p:nvPr/>
        </p:nvSpPr>
        <p:spPr>
          <a:xfrm>
            <a:off x="14208818" y="-1584009"/>
            <a:ext cx="5387627" cy="4114800"/>
          </a:xfrm>
          <a:custGeom>
            <a:rect b="b" l="l" r="r" t="t"/>
            <a:pathLst>
              <a:path extrusionOk="0" h="4114800" w="5387627">
                <a:moveTo>
                  <a:pt x="0" y="0"/>
                </a:moveTo>
                <a:lnTo>
                  <a:pt x="5387626" y="0"/>
                </a:lnTo>
                <a:lnTo>
                  <a:pt x="5387626" y="4114800"/>
                </a:lnTo>
                <a:lnTo>
                  <a:pt x="0" y="41148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9" name="Google Shape;329;p18"/>
          <p:cNvSpPr txBox="1"/>
          <p:nvPr/>
        </p:nvSpPr>
        <p:spPr>
          <a:xfrm rot="-5400000">
            <a:off x="-2256452"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Facebook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5" name="Google Shape;335;p1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6" name="Google Shape;336;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337" name="Google Shape;337;p19"/>
          <p:cNvGrpSpPr/>
          <p:nvPr/>
        </p:nvGrpSpPr>
        <p:grpSpPr>
          <a:xfrm>
            <a:off x="4069890" y="489600"/>
            <a:ext cx="9054352" cy="8621318"/>
            <a:chOff x="0" y="-241118"/>
            <a:chExt cx="10613974" cy="10820898"/>
          </a:xfrm>
        </p:grpSpPr>
        <p:grpSp>
          <p:nvGrpSpPr>
            <p:cNvPr id="338" name="Google Shape;338;p19"/>
            <p:cNvGrpSpPr/>
            <p:nvPr/>
          </p:nvGrpSpPr>
          <p:grpSpPr>
            <a:xfrm>
              <a:off x="0" y="-241118"/>
              <a:ext cx="5143847" cy="5384965"/>
              <a:chOff x="0" y="-38100"/>
              <a:chExt cx="812800" cy="850900"/>
            </a:xfrm>
          </p:grpSpPr>
          <p:sp>
            <p:nvSpPr>
              <p:cNvPr id="339" name="Google Shape;339;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ΔΥΝΑΤΑ (ΣΗΜΕΙΑ)</a:t>
                </a:r>
                <a:endParaRPr b="1" i="0" sz="2199" u="none" cap="none" strike="noStrike">
                  <a:solidFill>
                    <a:srgbClr val="000000"/>
                  </a:solidFill>
                  <a:latin typeface="Playfair Display"/>
                  <a:ea typeface="Playfair Display"/>
                  <a:cs typeface="Playfair Display"/>
                  <a:sym typeface="Playfair Display"/>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Εξαιρετικά οπτική πλατφόρμα</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ισχυρά ποσοστά εμπλοκής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δημοφιλής στο νεότερο κοινό</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ιδανικό για συνεργασίες με επηρεαστές ( influencers)</a:t>
                </a:r>
                <a:endParaRPr b="0" i="0" sz="1400" u="none" cap="none" strike="noStrike">
                  <a:solidFill>
                    <a:srgbClr val="000000"/>
                  </a:solidFill>
                  <a:latin typeface="Arial"/>
                  <a:ea typeface="Arial"/>
                  <a:cs typeface="Arial"/>
                  <a:sym typeface="Arial"/>
                </a:endParaRPr>
              </a:p>
            </p:txBody>
          </p:sp>
        </p:grpSp>
        <p:grpSp>
          <p:nvGrpSpPr>
            <p:cNvPr id="341" name="Google Shape;341;p19"/>
            <p:cNvGrpSpPr/>
            <p:nvPr/>
          </p:nvGrpSpPr>
          <p:grpSpPr>
            <a:xfrm>
              <a:off x="5470127" y="-241118"/>
              <a:ext cx="5143847" cy="5384965"/>
              <a:chOff x="0" y="-38100"/>
              <a:chExt cx="812800" cy="850900"/>
            </a:xfrm>
          </p:grpSpPr>
          <p:sp>
            <p:nvSpPr>
              <p:cNvPr id="342" name="Google Shape;342;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l">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ΑΔΥΝΑΜΙΕΣ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Απαιτεί γραφικά υψηλής ποιότητας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Μπορεί να είναι χρονοβόρα</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Ο αλγόριθμος μπορεί να είναι απρόβλεπτος</a:t>
                </a:r>
                <a:endParaRPr b="0" i="0" sz="1400" u="none" cap="none" strike="noStrike">
                  <a:solidFill>
                    <a:srgbClr val="000000"/>
                  </a:solidFill>
                  <a:latin typeface="Arial"/>
                  <a:ea typeface="Arial"/>
                  <a:cs typeface="Arial"/>
                  <a:sym typeface="Arial"/>
                </a:endParaRPr>
              </a:p>
            </p:txBody>
          </p:sp>
        </p:grpSp>
        <p:grpSp>
          <p:nvGrpSpPr>
            <p:cNvPr id="344" name="Google Shape;344;p19"/>
            <p:cNvGrpSpPr/>
            <p:nvPr/>
          </p:nvGrpSpPr>
          <p:grpSpPr>
            <a:xfrm>
              <a:off x="0" y="5194815"/>
              <a:ext cx="5143847" cy="5384965"/>
              <a:chOff x="0" y="-38100"/>
              <a:chExt cx="812800" cy="850900"/>
            </a:xfrm>
          </p:grpSpPr>
          <p:sp>
            <p:nvSpPr>
              <p:cNvPr id="345" name="Google Shape;345;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ΕΥΚΑΙΡΙΕΣ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ποικίλους τύπους περιεχομένου</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χαρακτηριστικά αγορών</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δημοσκοπήσεις και αυτοκόλλητα ερωτήσεων για να προσελκύσουν τους χρήστες</a:t>
                </a:r>
                <a:endParaRPr b="0" i="0" sz="1400" u="none" cap="none" strike="noStrike">
                  <a:solidFill>
                    <a:srgbClr val="000000"/>
                  </a:solidFill>
                  <a:latin typeface="Arial"/>
                  <a:ea typeface="Arial"/>
                  <a:cs typeface="Arial"/>
                  <a:sym typeface="Arial"/>
                </a:endParaRPr>
              </a:p>
            </p:txBody>
          </p:sp>
        </p:grpSp>
        <p:grpSp>
          <p:nvGrpSpPr>
            <p:cNvPr id="347" name="Google Shape;347;p19"/>
            <p:cNvGrpSpPr/>
            <p:nvPr/>
          </p:nvGrpSpPr>
          <p:grpSpPr>
            <a:xfrm>
              <a:off x="5470127" y="5194815"/>
              <a:ext cx="5143847" cy="5384965"/>
              <a:chOff x="0" y="-38100"/>
              <a:chExt cx="812800" cy="850900"/>
            </a:xfrm>
          </p:grpSpPr>
          <p:sp>
            <p:nvSpPr>
              <p:cNvPr id="348" name="Google Shape;348;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ΑΠΕΙΛΕΣ </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έντονο ανταγωνισμό</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δυνατότητα μειωμένης ορατότητας καθώς μεγαλώνει η πλατφόρμα</a:t>
                </a:r>
                <a:endParaRPr b="0" i="0" sz="1400" u="none" cap="none" strike="noStrike">
                  <a:solidFill>
                    <a:srgbClr val="000000"/>
                  </a:solidFill>
                  <a:latin typeface="Arial"/>
                  <a:ea typeface="Arial"/>
                  <a:cs typeface="Arial"/>
                  <a:sym typeface="Arial"/>
                </a:endParaRPr>
              </a:p>
            </p:txBody>
          </p:sp>
        </p:grpSp>
      </p:grpSp>
      <p:sp>
        <p:nvSpPr>
          <p:cNvPr id="350" name="Google Shape;350;p19"/>
          <p:cNvSpPr/>
          <p:nvPr/>
        </p:nvSpPr>
        <p:spPr>
          <a:xfrm>
            <a:off x="1028700" y="1028700"/>
            <a:ext cx="1210024" cy="1210024"/>
          </a:xfrm>
          <a:custGeom>
            <a:rect b="b" l="l" r="r" t="t"/>
            <a:pathLst>
              <a:path extrusionOk="0" h="1210024" w="1210024">
                <a:moveTo>
                  <a:pt x="0" y="0"/>
                </a:moveTo>
                <a:lnTo>
                  <a:pt x="1210024" y="0"/>
                </a:lnTo>
                <a:lnTo>
                  <a:pt x="1210024" y="1210024"/>
                </a:lnTo>
                <a:lnTo>
                  <a:pt x="0" y="121002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1" name="Google Shape;351;p19"/>
          <p:cNvSpPr/>
          <p:nvPr/>
        </p:nvSpPr>
        <p:spPr>
          <a:xfrm>
            <a:off x="-1743776" y="6953785"/>
            <a:ext cx="5103628" cy="4114800"/>
          </a:xfrm>
          <a:custGeom>
            <a:rect b="b" l="l" r="r" t="t"/>
            <a:pathLst>
              <a:path extrusionOk="0" h="4114800" w="5103628">
                <a:moveTo>
                  <a:pt x="0" y="0"/>
                </a:moveTo>
                <a:lnTo>
                  <a:pt x="5103628" y="0"/>
                </a:lnTo>
                <a:lnTo>
                  <a:pt x="5103628"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2" name="Google Shape;352;p19"/>
          <p:cNvSpPr/>
          <p:nvPr/>
        </p:nvSpPr>
        <p:spPr>
          <a:xfrm>
            <a:off x="14584010" y="-881318"/>
            <a:ext cx="5072173" cy="4114800"/>
          </a:xfrm>
          <a:custGeom>
            <a:rect b="b" l="l" r="r" t="t"/>
            <a:pathLst>
              <a:path extrusionOk="0" h="4114800" w="5072173">
                <a:moveTo>
                  <a:pt x="0" y="0"/>
                </a:moveTo>
                <a:lnTo>
                  <a:pt x="5072173" y="0"/>
                </a:lnTo>
                <a:lnTo>
                  <a:pt x="5072173" y="4114800"/>
                </a:lnTo>
                <a:lnTo>
                  <a:pt x="0" y="41148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3" name="Google Shape;353;p19"/>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Instagram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0" name="Google Shape;100;p2"/>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79" l="-16112" r="-2999" t="-5186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2" l="-62721" r="-63180" t="-526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108" name="Google Shape;108;p2"/>
          <p:cNvSpPr txBox="1"/>
          <p:nvPr/>
        </p:nvSpPr>
        <p:spPr>
          <a:xfrm>
            <a:off x="1090169" y="1656335"/>
            <a:ext cx="8389217"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ΤΙ ΕΙΝΑΙ ΤΟ SUSE;</a:t>
            </a:r>
            <a:endParaRPr/>
          </a:p>
        </p:txBody>
      </p:sp>
      <p:sp>
        <p:nvSpPr>
          <p:cNvPr id="109" name="Google Shape;109;p2"/>
          <p:cNvSpPr txBox="1"/>
          <p:nvPr/>
        </p:nvSpPr>
        <p:spPr>
          <a:xfrm>
            <a:off x="1266753" y="2863726"/>
            <a:ext cx="5717248" cy="470898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Το SUSE είναι ένα πρόγραμμα που αποσκοπεί στη βελτίωση της απασχολησιμότητας και δίνει στους νέους την ευκαιρία να μάθουν για την κοινωνική επιχειρηματικότητα, να αυτοαπασχοληθούν και ταυτόχρονα να εργαστούν για περιβαλλοντικά ζητήματα στην κοινωνία. Αυτή η τοπική προσέγγιση θα ενθαρρύνει τους νέους να γίνουν μέρος της κοινότητας και θα ενθαρρύνει την ενεργό συμμετοχή των πολιτών</a:t>
            </a:r>
            <a:endParaRPr/>
          </a:p>
        </p:txBody>
      </p:sp>
      <p:sp>
        <p:nvSpPr>
          <p:cNvPr id="110" name="Google Shape;110;p2"/>
          <p:cNvSpPr txBox="1"/>
          <p:nvPr/>
        </p:nvSpPr>
        <p:spPr>
          <a:xfrm>
            <a:off x="7389006" y="709965"/>
            <a:ext cx="9632242" cy="8371523"/>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Στόχοι</a:t>
            </a:r>
            <a:r>
              <a:rPr b="0" i="0" lang="en-US" sz="2000" u="none" cap="none" strike="noStrike">
                <a:solidFill>
                  <a:srgbClr val="000000"/>
                </a:solidFill>
                <a:latin typeface="Playfair Display"/>
                <a:ea typeface="Playfair Display"/>
                <a:cs typeface="Playfair Display"/>
                <a:sym typeface="Playfair Display"/>
              </a:rPr>
              <a:t>:</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Δημιουργία ευαισθητοποίησης των νέων για τη ΚΕ ως ευκαιρία (αυτο)απασχόλησης στο μέλλον και αύξηση της απασχολησιμότητας βραχυπρόθεσμα και μακροπρόθεσμα.</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Προώθηση επιχειρηματικών δεξιοτήτων για τη βελτίωση των επιχειρηματικών ευκαιριών και την ενδυνάμωση των νέων ώστε να ενεργούν ως ενδοεπιχειρηματίες.</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Καταπολέμηση της ανεργίας των νέων σε όλη την Ευρώπη</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Ενεργοποίηση των νέων με τη συμμετοχή τους στην εξεύρεση λύσεων για κοινωνικά προβλήματα στην τοπική κοινωνία με επίκεντρο τη βιωσιμότητα</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Ενθάρρυνση των επαγγελματιών νεολαίας να καθοδηγούν και να υποστηρίζουν τους νέους να διαδραματίζουν ενεργό ρόλο στην κοινωνία και να τους εκπαιδεύουν πώς να εφαρμόζουν την ψηφιακή καθοδήγηση</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Να επιστήσουν την προσοχή στην ανάγκη να εμπνεύσουν ενεργά τους νέους να γίνουν κοινωνικοί επιχειρηματίες</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Να γεφυρώσουν το χάσμα μεταξύ νεολαίας και επιχειρήσεων συνδέοντας νέους και επιχειρηματίες</a:t>
            </a:r>
            <a:endParaRPr/>
          </a:p>
        </p:txBody>
      </p:sp>
      <p:sp>
        <p:nvSpPr>
          <p:cNvPr id="111" name="Google Shape;111;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9" name="Google Shape;359;p2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0" name="Google Shape;360;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361" name="Google Shape;361;p20"/>
          <p:cNvGrpSpPr/>
          <p:nvPr/>
        </p:nvGrpSpPr>
        <p:grpSpPr>
          <a:xfrm>
            <a:off x="3643200" y="532800"/>
            <a:ext cx="9481041" cy="8578118"/>
            <a:chOff x="0" y="-241118"/>
            <a:chExt cx="10613974" cy="10820898"/>
          </a:xfrm>
        </p:grpSpPr>
        <p:grpSp>
          <p:nvGrpSpPr>
            <p:cNvPr id="362" name="Google Shape;362;p20"/>
            <p:cNvGrpSpPr/>
            <p:nvPr/>
          </p:nvGrpSpPr>
          <p:grpSpPr>
            <a:xfrm>
              <a:off x="0" y="-241118"/>
              <a:ext cx="5143847" cy="5384965"/>
              <a:chOff x="0" y="-38100"/>
              <a:chExt cx="812800" cy="850900"/>
            </a:xfrm>
          </p:grpSpPr>
          <p:sp>
            <p:nvSpPr>
              <p:cNvPr id="363" name="Google Shape;363;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l">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ΔΥΝΑΤΑ (ΣΗΜΕΙΑ)</a:t>
                </a:r>
                <a:endParaRPr b="1" i="0" sz="2199" u="none" cap="none" strike="noStrike">
                  <a:solidFill>
                    <a:srgbClr val="000000"/>
                  </a:solidFill>
                  <a:latin typeface="Arial"/>
                  <a:ea typeface="Arial"/>
                  <a:cs typeface="Arial"/>
                  <a:sym typeface="Arial"/>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επικοινωνία σε πραγματικό χρόνο</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αποτελεσματική για άμεση δέσμευση με τους ακόλουθους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ιδανικό για κοινή χρήση γρήγορων ενημερώσεων</a:t>
                </a:r>
                <a:endParaRPr b="0" i="0" sz="1400" u="none" cap="none" strike="noStrike">
                  <a:solidFill>
                    <a:srgbClr val="000000"/>
                  </a:solidFill>
                  <a:latin typeface="Arial"/>
                  <a:ea typeface="Arial"/>
                  <a:cs typeface="Arial"/>
                  <a:sym typeface="Arial"/>
                </a:endParaRPr>
              </a:p>
            </p:txBody>
          </p:sp>
        </p:grpSp>
        <p:grpSp>
          <p:nvGrpSpPr>
            <p:cNvPr id="365" name="Google Shape;365;p20"/>
            <p:cNvGrpSpPr/>
            <p:nvPr/>
          </p:nvGrpSpPr>
          <p:grpSpPr>
            <a:xfrm>
              <a:off x="5470127" y="-241118"/>
              <a:ext cx="5143847" cy="5384965"/>
              <a:chOff x="0" y="-38100"/>
              <a:chExt cx="812800" cy="850900"/>
            </a:xfrm>
          </p:grpSpPr>
          <p:sp>
            <p:nvSpPr>
              <p:cNvPr id="366" name="Google Shape;366;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l">
                  <a:lnSpc>
                    <a:spcPct val="140018"/>
                  </a:lnSpc>
                  <a:spcBef>
                    <a:spcPts val="0"/>
                  </a:spcBef>
                  <a:spcAft>
                    <a:spcPts val="0"/>
                  </a:spcAft>
                  <a:buNone/>
                </a:pPr>
                <a:r>
                  <a:rPr b="0" i="0" lang="en-US" sz="2199" u="none" cap="none" strike="noStrike">
                    <a:solidFill>
                      <a:srgbClr val="000000"/>
                    </a:solidFill>
                    <a:latin typeface="Arial"/>
                    <a:ea typeface="Arial"/>
                    <a:cs typeface="Arial"/>
                    <a:sym typeface="Arial"/>
                  </a:rPr>
                  <a:t>ΑΔΥΝΑΜΕΙΣ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Περιορισμένος αριθμός χαρακτήρων</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Τα tweets μπορούν γρήγορα να θαφτούν</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Δύσκολο να ξεχωρίσεις</a:t>
                </a:r>
                <a:endParaRPr/>
              </a:p>
            </p:txBody>
          </p:sp>
        </p:grpSp>
        <p:grpSp>
          <p:nvGrpSpPr>
            <p:cNvPr id="368" name="Google Shape;368;p20"/>
            <p:cNvGrpSpPr/>
            <p:nvPr/>
          </p:nvGrpSpPr>
          <p:grpSpPr>
            <a:xfrm>
              <a:off x="0" y="5194815"/>
              <a:ext cx="5143847" cy="5384965"/>
              <a:chOff x="0" y="-38100"/>
              <a:chExt cx="812800" cy="850900"/>
            </a:xfrm>
          </p:grpSpPr>
          <p:sp>
            <p:nvSpPr>
              <p:cNvPr id="369" name="Google Shape;369;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ΕΥΚΑΙΡΙΕΣ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συνομιλίες για να εμπλακούν σε συζητήσεις που αφορούν τον κλάδο</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χρήση hashtag για αύξηση της ορατότητας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διαφημίσεις για στοχευμένες καμπάνιες</a:t>
                </a:r>
                <a:endParaRPr b="0" i="0" sz="1400" u="none" cap="none" strike="noStrike">
                  <a:solidFill>
                    <a:srgbClr val="000000"/>
                  </a:solidFill>
                  <a:latin typeface="Arial"/>
                  <a:ea typeface="Arial"/>
                  <a:cs typeface="Arial"/>
                  <a:sym typeface="Arial"/>
                </a:endParaRPr>
              </a:p>
            </p:txBody>
          </p:sp>
        </p:grpSp>
        <p:grpSp>
          <p:nvGrpSpPr>
            <p:cNvPr id="371" name="Google Shape;371;p20"/>
            <p:cNvGrpSpPr/>
            <p:nvPr/>
          </p:nvGrpSpPr>
          <p:grpSpPr>
            <a:xfrm>
              <a:off x="5470127" y="5194815"/>
              <a:ext cx="5143847" cy="5384965"/>
              <a:chOff x="0" y="-38100"/>
              <a:chExt cx="812800" cy="850900"/>
            </a:xfrm>
          </p:grpSpPr>
          <p:sp>
            <p:nvSpPr>
              <p:cNvPr id="372" name="Google Shape;372;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ΑΠΕΙΛΕΣ </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Δυνατότητες για θέματα δημοσίων σχέσεων</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Η διαχείριση αρνητικών σχολίων μπορεί να είναι δύσκολη</a:t>
                </a:r>
                <a:endParaRPr b="0" i="0" sz="1400" u="none" cap="none" strike="noStrike">
                  <a:solidFill>
                    <a:srgbClr val="000000"/>
                  </a:solidFill>
                  <a:latin typeface="Arial"/>
                  <a:ea typeface="Arial"/>
                  <a:cs typeface="Arial"/>
                  <a:sym typeface="Arial"/>
                </a:endParaRPr>
              </a:p>
            </p:txBody>
          </p:sp>
        </p:grpSp>
      </p:grpSp>
      <p:sp>
        <p:nvSpPr>
          <p:cNvPr id="374" name="Google Shape;374;p20"/>
          <p:cNvSpPr/>
          <p:nvPr/>
        </p:nvSpPr>
        <p:spPr>
          <a:xfrm>
            <a:off x="1028383" y="1028700"/>
            <a:ext cx="1113733" cy="1113733"/>
          </a:xfrm>
          <a:custGeom>
            <a:rect b="b" l="l" r="r" t="t"/>
            <a:pathLst>
              <a:path extrusionOk="0" h="1113733" w="1113733">
                <a:moveTo>
                  <a:pt x="0" y="0"/>
                </a:moveTo>
                <a:lnTo>
                  <a:pt x="1113733" y="0"/>
                </a:lnTo>
                <a:lnTo>
                  <a:pt x="1113733" y="1113733"/>
                </a:lnTo>
                <a:lnTo>
                  <a:pt x="0" y="111373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 name="Google Shape;375;p20"/>
          <p:cNvSpPr/>
          <p:nvPr/>
        </p:nvSpPr>
        <p:spPr>
          <a:xfrm>
            <a:off x="12460646" y="8404840"/>
            <a:ext cx="1327189" cy="1028572"/>
          </a:xfrm>
          <a:custGeom>
            <a:rect b="b" l="l" r="r" t="t"/>
            <a:pathLst>
              <a:path extrusionOk="0" h="1028572" w="1327189">
                <a:moveTo>
                  <a:pt x="0" y="0"/>
                </a:moveTo>
                <a:lnTo>
                  <a:pt x="1327189" y="0"/>
                </a:lnTo>
                <a:lnTo>
                  <a:pt x="1327189" y="1028572"/>
                </a:lnTo>
                <a:lnTo>
                  <a:pt x="0" y="102857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 name="Google Shape;376;p20"/>
          <p:cNvSpPr/>
          <p:nvPr/>
        </p:nvSpPr>
        <p:spPr>
          <a:xfrm>
            <a:off x="14460113" y="7053518"/>
            <a:ext cx="4998998" cy="4114800"/>
          </a:xfrm>
          <a:custGeom>
            <a:rect b="b" l="l" r="r" t="t"/>
            <a:pathLst>
              <a:path extrusionOk="0" h="4114800" w="4998998">
                <a:moveTo>
                  <a:pt x="0" y="0"/>
                </a:moveTo>
                <a:lnTo>
                  <a:pt x="4998998" y="0"/>
                </a:lnTo>
                <a:lnTo>
                  <a:pt x="4998998" y="4114800"/>
                </a:lnTo>
                <a:lnTo>
                  <a:pt x="0" y="41148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 name="Google Shape;377;p20"/>
          <p:cNvSpPr txBox="1"/>
          <p:nvPr/>
        </p:nvSpPr>
        <p:spPr>
          <a:xfrm rot="-5400000">
            <a:off x="-2256770" y="4831107"/>
            <a:ext cx="6522680" cy="6247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X (πρώην  Twitter)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 name="Google Shape;383;p2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 name="Google Shape;384;p21"/>
          <p:cNvSpPr/>
          <p:nvPr/>
        </p:nvSpPr>
        <p:spPr>
          <a:xfrm>
            <a:off x="13865877" y="9291757"/>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385" name="Google Shape;385;p21"/>
          <p:cNvGrpSpPr/>
          <p:nvPr/>
        </p:nvGrpSpPr>
        <p:grpSpPr>
          <a:xfrm>
            <a:off x="2960516" y="230400"/>
            <a:ext cx="11914684" cy="9061357"/>
            <a:chOff x="0" y="-241118"/>
            <a:chExt cx="11019160" cy="11062016"/>
          </a:xfrm>
        </p:grpSpPr>
        <p:grpSp>
          <p:nvGrpSpPr>
            <p:cNvPr id="386" name="Google Shape;386;p21"/>
            <p:cNvGrpSpPr/>
            <p:nvPr/>
          </p:nvGrpSpPr>
          <p:grpSpPr>
            <a:xfrm>
              <a:off x="0" y="-241118"/>
              <a:ext cx="5143847" cy="5384965"/>
              <a:chOff x="0" y="-38100"/>
              <a:chExt cx="812800" cy="850900"/>
            </a:xfrm>
          </p:grpSpPr>
          <p:sp>
            <p:nvSpPr>
              <p:cNvPr id="387" name="Google Shape;387;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l">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ΔΥΝΑΤΑ (ΣΗΜΕΙΑ) </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Επαγγελματικό δίκτυο</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ιδανικό για μάρκετινγκ B2B</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υψηλής ποιότητας περιεχόμενο</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ευκαιρίες δικτύωσης</a:t>
                </a:r>
                <a:endParaRPr b="0" i="0" sz="1400" u="none" cap="none" strike="noStrike">
                  <a:solidFill>
                    <a:srgbClr val="000000"/>
                  </a:solidFill>
                  <a:latin typeface="Arial"/>
                  <a:ea typeface="Arial"/>
                  <a:cs typeface="Arial"/>
                  <a:sym typeface="Arial"/>
                </a:endParaRPr>
              </a:p>
            </p:txBody>
          </p:sp>
        </p:grpSp>
        <p:grpSp>
          <p:nvGrpSpPr>
            <p:cNvPr id="389" name="Google Shape;389;p21"/>
            <p:cNvGrpSpPr/>
            <p:nvPr/>
          </p:nvGrpSpPr>
          <p:grpSpPr>
            <a:xfrm>
              <a:off x="5470127" y="-241118"/>
              <a:ext cx="5143847" cy="5384965"/>
              <a:chOff x="0" y="-38100"/>
              <a:chExt cx="812800" cy="850900"/>
            </a:xfrm>
          </p:grpSpPr>
          <p:sp>
            <p:nvSpPr>
              <p:cNvPr id="390" name="Google Shape;390;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l">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ΑΔΥΝΑΜΙΕΣ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λιγότερο περιστασιακή</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πιο αργό ρυθμό αλληλεπιδράσεων</a:t>
                </a:r>
                <a:endParaRPr b="0" i="0" sz="1400" u="none" cap="none" strike="noStrike">
                  <a:solidFill>
                    <a:srgbClr val="000000"/>
                  </a:solidFill>
                  <a:latin typeface="Arial"/>
                  <a:ea typeface="Arial"/>
                  <a:cs typeface="Arial"/>
                  <a:sym typeface="Arial"/>
                </a:endParaRPr>
              </a:p>
            </p:txBody>
          </p:sp>
        </p:grpSp>
        <p:grpSp>
          <p:nvGrpSpPr>
            <p:cNvPr id="392" name="Google Shape;392;p21"/>
            <p:cNvGrpSpPr/>
            <p:nvPr/>
          </p:nvGrpSpPr>
          <p:grpSpPr>
            <a:xfrm>
              <a:off x="0" y="5194815"/>
              <a:ext cx="5143847" cy="5384965"/>
              <a:chOff x="0" y="-38100"/>
              <a:chExt cx="812800" cy="850900"/>
            </a:xfrm>
          </p:grpSpPr>
          <p:sp>
            <p:nvSpPr>
              <p:cNvPr id="393" name="Google Shape;393;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l">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ΕΥΚΑΙΡΙΕΣ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Άρθρα LinkedIn για κοινή χρήση περιεχομένου σε βάθος</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Ομάδες LinkedIn για δικτύωση</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Διαφημίσεις LinkedIn για στοχευμένο επαγγελματικό κοινό</a:t>
                </a:r>
                <a:endParaRPr b="0" i="0" sz="1400" u="none" cap="none" strike="noStrike">
                  <a:solidFill>
                    <a:srgbClr val="000000"/>
                  </a:solidFill>
                  <a:latin typeface="Arial"/>
                  <a:ea typeface="Arial"/>
                  <a:cs typeface="Arial"/>
                  <a:sym typeface="Arial"/>
                </a:endParaRPr>
              </a:p>
            </p:txBody>
          </p:sp>
        </p:grpSp>
        <p:grpSp>
          <p:nvGrpSpPr>
            <p:cNvPr id="395" name="Google Shape;395;p21"/>
            <p:cNvGrpSpPr/>
            <p:nvPr/>
          </p:nvGrpSpPr>
          <p:grpSpPr>
            <a:xfrm>
              <a:off x="5470127" y="5435933"/>
              <a:ext cx="5549033" cy="5384965"/>
              <a:chOff x="0" y="0"/>
              <a:chExt cx="876825" cy="850900"/>
            </a:xfrm>
          </p:grpSpPr>
          <p:sp>
            <p:nvSpPr>
              <p:cNvPr id="396" name="Google Shape;396;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21"/>
              <p:cNvSpPr txBox="1"/>
              <p:nvPr/>
            </p:nvSpPr>
            <p:spPr>
              <a:xfrm>
                <a:off x="14462" y="0"/>
                <a:ext cx="862363" cy="850900"/>
              </a:xfrm>
              <a:prstGeom prst="rect">
                <a:avLst/>
              </a:prstGeom>
              <a:noFill/>
              <a:ln>
                <a:noFill/>
              </a:ln>
            </p:spPr>
            <p:txBody>
              <a:bodyPr anchorCtr="0" anchor="ctr" bIns="63500" lIns="63500" spcFirstLastPara="1" rIns="63500" wrap="square" tIns="63500">
                <a:noAutofit/>
              </a:bodyPr>
              <a:lstStyle/>
              <a:p>
                <a:pPr indent="0" lvl="0" marL="0" marR="0" rtl="0" algn="l">
                  <a:lnSpc>
                    <a:spcPct val="140018"/>
                  </a:lnSpc>
                  <a:spcBef>
                    <a:spcPts val="0"/>
                  </a:spcBef>
                  <a:spcAft>
                    <a:spcPts val="0"/>
                  </a:spcAft>
                  <a:buNone/>
                </a:pPr>
                <a:r>
                  <a:rPr b="1" i="0" lang="en-US" sz="2199" u="none" cap="none" strike="noStrike">
                    <a:solidFill>
                      <a:srgbClr val="000000"/>
                    </a:solidFill>
                    <a:latin typeface="Arial"/>
                    <a:ea typeface="Arial"/>
                    <a:cs typeface="Arial"/>
                    <a:sym typeface="Arial"/>
                  </a:rPr>
                  <a:t>ΑΠΕΙΛΕΣ </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περιορισμένη προσέγγιση μόνο σε επαγγελματικό κοινό</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το περιεχόμενο πρέπει να είναι πολύ γυαλισμένο και επαγγελματικό</a:t>
                </a:r>
                <a:endParaRPr/>
              </a:p>
              <a:p>
                <a:pPr indent="-342900" lvl="0" marL="342900"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χαμηλότερους ρυθμούς κατανάλωσης περιεχομένου</a:t>
                </a:r>
                <a:endParaRPr b="0" i="0" sz="1400" u="none" cap="none" strike="noStrike">
                  <a:solidFill>
                    <a:srgbClr val="000000"/>
                  </a:solidFill>
                  <a:latin typeface="Arial"/>
                  <a:ea typeface="Arial"/>
                  <a:cs typeface="Arial"/>
                  <a:sym typeface="Arial"/>
                </a:endParaRPr>
              </a:p>
            </p:txBody>
          </p:sp>
        </p:grpSp>
      </p:grpSp>
      <p:sp>
        <p:nvSpPr>
          <p:cNvPr id="398" name="Google Shape;398;p21"/>
          <p:cNvSpPr/>
          <p:nvPr/>
        </p:nvSpPr>
        <p:spPr>
          <a:xfrm>
            <a:off x="1048960" y="1028700"/>
            <a:ext cx="937200" cy="937200"/>
          </a:xfrm>
          <a:custGeom>
            <a:rect b="b" l="l" r="r" t="t"/>
            <a:pathLst>
              <a:path extrusionOk="0" h="937200" w="937200">
                <a:moveTo>
                  <a:pt x="0" y="0"/>
                </a:moveTo>
                <a:lnTo>
                  <a:pt x="937200" y="0"/>
                </a:lnTo>
                <a:lnTo>
                  <a:pt x="937200" y="937200"/>
                </a:lnTo>
                <a:lnTo>
                  <a:pt x="0" y="9372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9" name="Google Shape;399;p21"/>
          <p:cNvSpPr/>
          <p:nvPr/>
        </p:nvSpPr>
        <p:spPr>
          <a:xfrm>
            <a:off x="-2651888" y="7200900"/>
            <a:ext cx="5617474" cy="4114800"/>
          </a:xfrm>
          <a:custGeom>
            <a:rect b="b" l="l" r="r" t="t"/>
            <a:pathLst>
              <a:path extrusionOk="0" h="4114800" w="5617474">
                <a:moveTo>
                  <a:pt x="0" y="0"/>
                </a:moveTo>
                <a:lnTo>
                  <a:pt x="5617474" y="0"/>
                </a:lnTo>
                <a:lnTo>
                  <a:pt x="5617474"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0" name="Google Shape;400;p21"/>
          <p:cNvSpPr/>
          <p:nvPr/>
        </p:nvSpPr>
        <p:spPr>
          <a:xfrm>
            <a:off x="15734362" y="-1028700"/>
            <a:ext cx="4472609" cy="4114800"/>
          </a:xfrm>
          <a:custGeom>
            <a:rect b="b" l="l" r="r" t="t"/>
            <a:pathLst>
              <a:path extrusionOk="0" h="4114800" w="4472609">
                <a:moveTo>
                  <a:pt x="0" y="0"/>
                </a:moveTo>
                <a:lnTo>
                  <a:pt x="4472609" y="0"/>
                </a:lnTo>
                <a:lnTo>
                  <a:pt x="4472609" y="4114800"/>
                </a:lnTo>
                <a:lnTo>
                  <a:pt x="0" y="41148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1" name="Google Shape;401;p21"/>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LinkedIn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407" name="Google Shape;407;p22"/>
          <p:cNvGrpSpPr/>
          <p:nvPr/>
        </p:nvGrpSpPr>
        <p:grpSpPr>
          <a:xfrm>
            <a:off x="3376800" y="547200"/>
            <a:ext cx="9747441" cy="8563718"/>
            <a:chOff x="0" y="-241118"/>
            <a:chExt cx="10613974" cy="10820898"/>
          </a:xfrm>
        </p:grpSpPr>
        <p:grpSp>
          <p:nvGrpSpPr>
            <p:cNvPr id="408" name="Google Shape;408;p22"/>
            <p:cNvGrpSpPr/>
            <p:nvPr/>
          </p:nvGrpSpPr>
          <p:grpSpPr>
            <a:xfrm>
              <a:off x="0" y="-241118"/>
              <a:ext cx="5143847" cy="5384965"/>
              <a:chOff x="0" y="-38100"/>
              <a:chExt cx="812800" cy="850900"/>
            </a:xfrm>
          </p:grpSpPr>
          <p:sp>
            <p:nvSpPr>
              <p:cNvPr id="409" name="Google Shape;409;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ΔΥΝΑΤΑ (ΣΗΜΕΙΑ) </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Ταχέως αναπτυσσόμενη πλατφόρμα με υψηλή αφοσίωση</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άκρως δημιουργικό περιεχόμενο με έμφαση στις τάσεις και την προβολή</a:t>
                </a:r>
                <a:endParaRPr b="0" i="0" sz="1400" u="none" cap="none" strike="noStrike">
                  <a:solidFill>
                    <a:srgbClr val="000000"/>
                  </a:solidFill>
                  <a:latin typeface="Arial"/>
                  <a:ea typeface="Arial"/>
                  <a:cs typeface="Arial"/>
                  <a:sym typeface="Arial"/>
                </a:endParaRPr>
              </a:p>
            </p:txBody>
          </p:sp>
        </p:grpSp>
        <p:grpSp>
          <p:nvGrpSpPr>
            <p:cNvPr id="411" name="Google Shape;411;p22"/>
            <p:cNvGrpSpPr/>
            <p:nvPr/>
          </p:nvGrpSpPr>
          <p:grpSpPr>
            <a:xfrm>
              <a:off x="5470127" y="-241118"/>
              <a:ext cx="5143847" cy="5384965"/>
              <a:chOff x="0" y="-38100"/>
              <a:chExt cx="812800" cy="850900"/>
            </a:xfrm>
          </p:grpSpPr>
          <p:sp>
            <p:nvSpPr>
              <p:cNvPr id="412" name="Google Shape;412;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199" u="none" cap="none" strike="noStrike">
                    <a:solidFill>
                      <a:srgbClr val="000000"/>
                    </a:solidFill>
                    <a:latin typeface="Playfair Display"/>
                    <a:ea typeface="Playfair Display"/>
                    <a:cs typeface="Playfair Display"/>
                    <a:sym typeface="Playfair Display"/>
                  </a:rPr>
                  <a:t>ΑΔΥΝΑΜΙΕΣ</a:t>
                </a:r>
                <a:endParaRPr b="0" i="0" sz="1400" u="none" cap="none" strike="noStrike">
                  <a:solidFill>
                    <a:srgbClr val="000000"/>
                  </a:solidFill>
                  <a:latin typeface="Arial"/>
                  <a:ea typeface="Arial"/>
                  <a:cs typeface="Arial"/>
                  <a:sym typeface="Arial"/>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Η δημογραφική απόκλιση μπορεί να μην ταιριάζει σε όλες τις επιχειρήσεις</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η δημιουργία περιεχομένου μπορεί να είναι χρονοβόρα</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Το μέλλον της πλατφόρμας είναι αβέβαιο</a:t>
                </a:r>
                <a:endParaRPr b="0" i="0" sz="1400" u="none" cap="none" strike="noStrike">
                  <a:solidFill>
                    <a:srgbClr val="000000"/>
                  </a:solidFill>
                  <a:latin typeface="Arial"/>
                  <a:ea typeface="Arial"/>
                  <a:cs typeface="Arial"/>
                  <a:sym typeface="Arial"/>
                </a:endParaRPr>
              </a:p>
            </p:txBody>
          </p:sp>
        </p:grpSp>
        <p:grpSp>
          <p:nvGrpSpPr>
            <p:cNvPr id="414" name="Google Shape;414;p22"/>
            <p:cNvGrpSpPr/>
            <p:nvPr/>
          </p:nvGrpSpPr>
          <p:grpSpPr>
            <a:xfrm>
              <a:off x="0" y="5194815"/>
              <a:ext cx="5143847" cy="5384965"/>
              <a:chOff x="0" y="-38100"/>
              <a:chExt cx="812800" cy="850900"/>
            </a:xfrm>
          </p:grpSpPr>
          <p:sp>
            <p:nvSpPr>
              <p:cNvPr id="415" name="Google Shape;415;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199" u="none" cap="none" strike="noStrike">
                    <a:solidFill>
                      <a:srgbClr val="000000"/>
                    </a:solidFill>
                    <a:latin typeface="Playfair Display"/>
                    <a:ea typeface="Playfair Display"/>
                    <a:cs typeface="Playfair Display"/>
                    <a:sym typeface="Playfair Display"/>
                  </a:rPr>
                  <a:t>ΕΥΚΑΙΡΙΕΣ</a:t>
                </a:r>
                <a:endParaRPr b="0" i="0" sz="1400" u="none" cap="none" strike="noStrike">
                  <a:solidFill>
                    <a:srgbClr val="000000"/>
                  </a:solidFill>
                  <a:latin typeface="Arial"/>
                  <a:ea typeface="Arial"/>
                  <a:cs typeface="Arial"/>
                  <a:sym typeface="Arial"/>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οπτικές προκλήσεις</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περιεχόμενο που δημιουργείται από τους χρήστες</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καινοτόμες μορφές</a:t>
                </a:r>
                <a:endParaRPr b="0" i="0" sz="1400" u="none" cap="none" strike="noStrike">
                  <a:solidFill>
                    <a:srgbClr val="000000"/>
                  </a:solidFill>
                  <a:latin typeface="Arial"/>
                  <a:ea typeface="Arial"/>
                  <a:cs typeface="Arial"/>
                  <a:sym typeface="Arial"/>
                </a:endParaRPr>
              </a:p>
            </p:txBody>
          </p:sp>
        </p:grpSp>
        <p:grpSp>
          <p:nvGrpSpPr>
            <p:cNvPr id="417" name="Google Shape;417;p22"/>
            <p:cNvGrpSpPr/>
            <p:nvPr/>
          </p:nvGrpSpPr>
          <p:grpSpPr>
            <a:xfrm>
              <a:off x="5470127" y="5194815"/>
              <a:ext cx="5143847" cy="5384965"/>
              <a:chOff x="0" y="-38100"/>
              <a:chExt cx="812800" cy="850900"/>
            </a:xfrm>
          </p:grpSpPr>
          <p:sp>
            <p:nvSpPr>
              <p:cNvPr id="418" name="Google Shape;418;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199" u="none" cap="none" strike="noStrike">
                    <a:solidFill>
                      <a:srgbClr val="000000"/>
                    </a:solidFill>
                    <a:latin typeface="Playfair Display"/>
                    <a:ea typeface="Playfair Display"/>
                    <a:cs typeface="Playfair Display"/>
                    <a:sym typeface="Playfair Display"/>
                  </a:rPr>
                  <a:t>ΑΠΕΙΛΕΣ</a:t>
                </a:r>
                <a:endParaRPr b="0" i="0" sz="1400" u="none" cap="none" strike="noStrike">
                  <a:solidFill>
                    <a:srgbClr val="000000"/>
                  </a:solidFill>
                  <a:latin typeface="Arial"/>
                  <a:ea typeface="Arial"/>
                  <a:cs typeface="Arial"/>
                  <a:sym typeface="Arial"/>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τάσεις διατροφής</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πιθανότητες για αρνητικά σχόλια</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ανταγωνισμός με δημιουργούς ιογενούς περιεχομένου</a:t>
                </a:r>
                <a:endParaRPr/>
              </a:p>
            </p:txBody>
          </p:sp>
        </p:grpSp>
      </p:grpSp>
      <p:sp>
        <p:nvSpPr>
          <p:cNvPr id="420" name="Google Shape;420;p22"/>
          <p:cNvSpPr/>
          <p:nvPr/>
        </p:nvSpPr>
        <p:spPr>
          <a:xfrm>
            <a:off x="1028383" y="1028700"/>
            <a:ext cx="1259033" cy="1445088"/>
          </a:xfrm>
          <a:custGeom>
            <a:rect b="b" l="l" r="r" t="t"/>
            <a:pathLst>
              <a:path extrusionOk="0" h="1445088" w="1259033">
                <a:moveTo>
                  <a:pt x="0" y="0"/>
                </a:moveTo>
                <a:lnTo>
                  <a:pt x="1259032" y="0"/>
                </a:lnTo>
                <a:lnTo>
                  <a:pt x="1259032" y="1445088"/>
                </a:lnTo>
                <a:lnTo>
                  <a:pt x="0" y="14450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1" name="Google Shape;421;p22"/>
          <p:cNvSpPr/>
          <p:nvPr/>
        </p:nvSpPr>
        <p:spPr>
          <a:xfrm>
            <a:off x="-1573456" y="7451288"/>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2" name="Google Shape;422;p22"/>
          <p:cNvSpPr/>
          <p:nvPr/>
        </p:nvSpPr>
        <p:spPr>
          <a:xfrm>
            <a:off x="16125846" y="-1892372"/>
            <a:ext cx="3975926" cy="4114800"/>
          </a:xfrm>
          <a:custGeom>
            <a:rect b="b" l="l" r="r" t="t"/>
            <a:pathLst>
              <a:path extrusionOk="0" h="4114800" w="3975926">
                <a:moveTo>
                  <a:pt x="0" y="0"/>
                </a:moveTo>
                <a:lnTo>
                  <a:pt x="3975925" y="0"/>
                </a:lnTo>
                <a:lnTo>
                  <a:pt x="3975925"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3" name="Google Shape;423;p22"/>
          <p:cNvSpPr/>
          <p:nvPr/>
        </p:nvSpPr>
        <p:spPr>
          <a:xfrm>
            <a:off x="15363276" y="7997954"/>
            <a:ext cx="3995097" cy="4114800"/>
          </a:xfrm>
          <a:custGeom>
            <a:rect b="b" l="l" r="r" t="t"/>
            <a:pathLst>
              <a:path extrusionOk="0" h="4114800" w="3995097">
                <a:moveTo>
                  <a:pt x="0" y="0"/>
                </a:moveTo>
                <a:lnTo>
                  <a:pt x="3995096" y="0"/>
                </a:lnTo>
                <a:lnTo>
                  <a:pt x="3995096"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4" name="Google Shape;424;p22"/>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TikTok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0" name="Google Shape;430;p2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1" name="Google Shape;431;p23"/>
          <p:cNvSpPr/>
          <p:nvPr/>
        </p:nvSpPr>
        <p:spPr>
          <a:xfrm>
            <a:off x="2720497" y="9489946"/>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432" name="Google Shape;432;p23"/>
          <p:cNvGrpSpPr/>
          <p:nvPr/>
        </p:nvGrpSpPr>
        <p:grpSpPr>
          <a:xfrm>
            <a:off x="4154400" y="871200"/>
            <a:ext cx="10879200" cy="8239718"/>
            <a:chOff x="-563235" y="-241118"/>
            <a:chExt cx="11898487" cy="10820898"/>
          </a:xfrm>
        </p:grpSpPr>
        <p:grpSp>
          <p:nvGrpSpPr>
            <p:cNvPr id="433" name="Google Shape;433;p23"/>
            <p:cNvGrpSpPr/>
            <p:nvPr/>
          </p:nvGrpSpPr>
          <p:grpSpPr>
            <a:xfrm>
              <a:off x="-563235" y="-241118"/>
              <a:ext cx="5707082" cy="5384965"/>
              <a:chOff x="-88999" y="-38100"/>
              <a:chExt cx="901799" cy="850900"/>
            </a:xfrm>
          </p:grpSpPr>
          <p:sp>
            <p:nvSpPr>
              <p:cNvPr id="434" name="Google Shape;434;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35" name="Google Shape;435;p23"/>
              <p:cNvSpPr txBox="1"/>
              <p:nvPr/>
            </p:nvSpPr>
            <p:spPr>
              <a:xfrm>
                <a:off x="-88999" y="-38100"/>
                <a:ext cx="901799"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ΔΥΝΑΤΑ ( ΣΗΜΕΙΑ)</a:t>
                </a:r>
                <a:endParaRPr b="0" i="0" sz="1200" u="none" cap="none" strike="noStrike">
                  <a:solidFill>
                    <a:srgbClr val="000000"/>
                  </a:solidFill>
                  <a:latin typeface="Arial"/>
                  <a:ea typeface="Arial"/>
                  <a:cs typeface="Arial"/>
                  <a:sym typeface="Arial"/>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Η μεγαλύτερη πλατφόρμα βίντεο με ευρύ δημογραφικό</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εξαιρετικό για περιεχόμενο μεγάλης μορφής</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Υψηλές δυνατότητες για το περιεχόμενο να είναι αειθαλές και με δυνατότητα αναζήτησης</a:t>
                </a:r>
                <a:endParaRPr b="0" i="0" sz="1200" u="none" cap="none" strike="noStrike">
                  <a:solidFill>
                    <a:srgbClr val="000000"/>
                  </a:solidFill>
                  <a:latin typeface="Arial"/>
                  <a:ea typeface="Arial"/>
                  <a:cs typeface="Arial"/>
                  <a:sym typeface="Arial"/>
                </a:endParaRPr>
              </a:p>
            </p:txBody>
          </p:sp>
        </p:grpSp>
        <p:grpSp>
          <p:nvGrpSpPr>
            <p:cNvPr id="436" name="Google Shape;436;p23"/>
            <p:cNvGrpSpPr/>
            <p:nvPr/>
          </p:nvGrpSpPr>
          <p:grpSpPr>
            <a:xfrm>
              <a:off x="5470127" y="-241118"/>
              <a:ext cx="5143847" cy="5384965"/>
              <a:chOff x="0" y="-38100"/>
              <a:chExt cx="812800" cy="850900"/>
            </a:xfrm>
          </p:grpSpPr>
          <p:sp>
            <p:nvSpPr>
              <p:cNvPr id="437" name="Google Shape;437;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38" name="Google Shape;438;p2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ΑΔΥΝΑΜΙΕΣ</a:t>
                </a:r>
                <a:endParaRPr b="0" i="0" sz="1200" u="none" cap="none" strike="noStrike">
                  <a:solidFill>
                    <a:srgbClr val="000000"/>
                  </a:solidFill>
                  <a:latin typeface="Arial"/>
                  <a:ea typeface="Arial"/>
                  <a:cs typeface="Arial"/>
                  <a:sym typeface="Arial"/>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Απαιτεί σημαντική επένδυση χρόνου για την παραγωγή βίντεο υψηλής ποιότητας</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ισχυρός ανταγωνισμός από καταξιωμένους δημιουργούς</a:t>
                </a:r>
                <a:endParaRPr b="0" i="0" sz="1200" u="none" cap="none" strike="noStrike">
                  <a:solidFill>
                    <a:srgbClr val="000000"/>
                  </a:solidFill>
                  <a:latin typeface="Arial"/>
                  <a:ea typeface="Arial"/>
                  <a:cs typeface="Arial"/>
                  <a:sym typeface="Arial"/>
                </a:endParaRPr>
              </a:p>
            </p:txBody>
          </p:sp>
        </p:grpSp>
        <p:grpSp>
          <p:nvGrpSpPr>
            <p:cNvPr id="439" name="Google Shape;439;p23"/>
            <p:cNvGrpSpPr/>
            <p:nvPr/>
          </p:nvGrpSpPr>
          <p:grpSpPr>
            <a:xfrm>
              <a:off x="0" y="5194815"/>
              <a:ext cx="5143847" cy="5384965"/>
              <a:chOff x="0" y="-38100"/>
              <a:chExt cx="812800" cy="850900"/>
            </a:xfrm>
          </p:grpSpPr>
          <p:sp>
            <p:nvSpPr>
              <p:cNvPr id="440" name="Google Shape;440;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41" name="Google Shape;441;p2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ΕΥΚΑΙΡΙΕΣ</a:t>
                </a:r>
                <a:endParaRPr b="0" i="0" sz="1200" u="none" cap="none" strike="noStrike">
                  <a:solidFill>
                    <a:srgbClr val="000000"/>
                  </a:solidFill>
                  <a:latin typeface="Arial"/>
                  <a:ea typeface="Arial"/>
                  <a:cs typeface="Arial"/>
                  <a:sym typeface="Arial"/>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Διαφημίσεις YouTube για στοχευμένη διαφήμιση</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YouTube Live για αφοσίωση σε πραγματικό χρόνο</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συνεργασίες με άλλους δημιουργούς για διευρυμένη απήχηση</a:t>
                </a:r>
                <a:endParaRPr b="0" i="0" sz="1200" u="none" cap="none" strike="noStrike">
                  <a:solidFill>
                    <a:srgbClr val="000000"/>
                  </a:solidFill>
                  <a:latin typeface="Arial"/>
                  <a:ea typeface="Arial"/>
                  <a:cs typeface="Arial"/>
                  <a:sym typeface="Arial"/>
                </a:endParaRPr>
              </a:p>
            </p:txBody>
          </p:sp>
        </p:grpSp>
        <p:grpSp>
          <p:nvGrpSpPr>
            <p:cNvPr id="442" name="Google Shape;442;p23"/>
            <p:cNvGrpSpPr/>
            <p:nvPr/>
          </p:nvGrpSpPr>
          <p:grpSpPr>
            <a:xfrm>
              <a:off x="5470127" y="5194815"/>
              <a:ext cx="5865125" cy="5384965"/>
              <a:chOff x="0" y="-38100"/>
              <a:chExt cx="926772" cy="850900"/>
            </a:xfrm>
          </p:grpSpPr>
          <p:sp>
            <p:nvSpPr>
              <p:cNvPr id="443" name="Google Shape;443;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44" name="Google Shape;444;p23"/>
              <p:cNvSpPr txBox="1"/>
              <p:nvPr/>
            </p:nvSpPr>
            <p:spPr>
              <a:xfrm>
                <a:off x="0" y="-38100"/>
                <a:ext cx="926772"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ΑΠΕΙΛΕΣ</a:t>
                </a:r>
                <a:endParaRPr b="0" i="0" sz="1200" u="none" cap="none" strike="noStrike">
                  <a:solidFill>
                    <a:srgbClr val="000000"/>
                  </a:solidFill>
                  <a:latin typeface="Arial"/>
                  <a:ea typeface="Arial"/>
                  <a:cs typeface="Arial"/>
                  <a:sym typeface="Arial"/>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Οι αλλαγές αλγορίθμου μπορεί να επηρεάσουν αρνητικά την ορατότητα</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Η διαχείριση ενός καναλιού YouTube μπορεί να απαιτεί πόρους</a:t>
                </a:r>
                <a:endParaRPr/>
              </a:p>
              <a:p>
                <a:pPr indent="-237490" lvl="1" marL="474979" marR="0" rtl="0" algn="l">
                  <a:lnSpc>
                    <a:spcPct val="140018"/>
                  </a:lnSpc>
                  <a:spcBef>
                    <a:spcPts val="0"/>
                  </a:spcBef>
                  <a:spcAft>
                    <a:spcPts val="0"/>
                  </a:spcAft>
                  <a:buClr>
                    <a:srgbClr val="000000"/>
                  </a:buClr>
                  <a:buSzPts val="2199"/>
                  <a:buFont typeface="Arial"/>
                  <a:buChar char="•"/>
                </a:pPr>
                <a:r>
                  <a:rPr b="0" i="0" lang="en-US" sz="2000" u="none" cap="none" strike="noStrike">
                    <a:solidFill>
                      <a:srgbClr val="000000"/>
                    </a:solidFill>
                    <a:latin typeface="Arial"/>
                    <a:ea typeface="Arial"/>
                    <a:cs typeface="Arial"/>
                    <a:sym typeface="Arial"/>
                  </a:rPr>
                  <a:t>πιθανά προβλήματα πνευματικών δικαιωμάτων με το περιεχόμενο σε  βίντεο</a:t>
                </a:r>
                <a:endParaRPr b="0" i="0" sz="1200" u="none" cap="none" strike="noStrike">
                  <a:solidFill>
                    <a:srgbClr val="000000"/>
                  </a:solidFill>
                  <a:latin typeface="Arial"/>
                  <a:ea typeface="Arial"/>
                  <a:cs typeface="Arial"/>
                  <a:sym typeface="Arial"/>
                </a:endParaRPr>
              </a:p>
            </p:txBody>
          </p:sp>
        </p:grpSp>
      </p:grpSp>
      <p:sp>
        <p:nvSpPr>
          <p:cNvPr id="445" name="Google Shape;445;p23"/>
          <p:cNvSpPr/>
          <p:nvPr/>
        </p:nvSpPr>
        <p:spPr>
          <a:xfrm>
            <a:off x="1048960" y="1028700"/>
            <a:ext cx="1309509" cy="1309509"/>
          </a:xfrm>
          <a:custGeom>
            <a:rect b="b" l="l" r="r" t="t"/>
            <a:pathLst>
              <a:path extrusionOk="0" h="1309509" w="1309509">
                <a:moveTo>
                  <a:pt x="0" y="0"/>
                </a:moveTo>
                <a:lnTo>
                  <a:pt x="1309509" y="0"/>
                </a:lnTo>
                <a:lnTo>
                  <a:pt x="1309509" y="1309509"/>
                </a:lnTo>
                <a:lnTo>
                  <a:pt x="0" y="130950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6" name="Google Shape;446;p23"/>
          <p:cNvSpPr/>
          <p:nvPr/>
        </p:nvSpPr>
        <p:spPr>
          <a:xfrm>
            <a:off x="-895563" y="7816154"/>
            <a:ext cx="4278147" cy="4114800"/>
          </a:xfrm>
          <a:custGeom>
            <a:rect b="b" l="l" r="r" t="t"/>
            <a:pathLst>
              <a:path extrusionOk="0" h="4114800" w="4278147">
                <a:moveTo>
                  <a:pt x="0" y="0"/>
                </a:moveTo>
                <a:lnTo>
                  <a:pt x="4278148" y="0"/>
                </a:lnTo>
                <a:lnTo>
                  <a:pt x="4278148"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7" name="Google Shape;447;p23"/>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YouTube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2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3" name="Google Shape;453;p24"/>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4" name="Google Shape;454;p2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5" name="Google Shape;455;p2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6" name="Google Shape;456;p2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7" name="Google Shape;457;p24"/>
          <p:cNvSpPr txBox="1"/>
          <p:nvPr/>
        </p:nvSpPr>
        <p:spPr>
          <a:xfrm>
            <a:off x="2453484" y="2889250"/>
            <a:ext cx="211499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458" name="Google Shape;458;p24"/>
          <p:cNvSpPr txBox="1"/>
          <p:nvPr/>
        </p:nvSpPr>
        <p:spPr>
          <a:xfrm>
            <a:off x="5287732" y="3181000"/>
            <a:ext cx="9929122"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Arial"/>
                <a:ea typeface="Arial"/>
                <a:cs typeface="Arial"/>
                <a:sym typeface="Arial"/>
              </a:rPr>
              <a:t>Δημιουργία ελκυστικού ψηφιακού περιεχομένου</a:t>
            </a:r>
            <a:endParaRPr b="0" i="0" sz="1400" u="none" cap="none" strike="noStrike">
              <a:solidFill>
                <a:srgbClr val="000000"/>
              </a:solidFill>
              <a:latin typeface="Arial"/>
              <a:ea typeface="Arial"/>
              <a:cs typeface="Arial"/>
              <a:sym typeface="Arial"/>
            </a:endParaRPr>
          </a:p>
        </p:txBody>
      </p:sp>
      <p:sp>
        <p:nvSpPr>
          <p:cNvPr id="459" name="Google Shape;459;p24"/>
          <p:cNvSpPr txBox="1"/>
          <p:nvPr/>
        </p:nvSpPr>
        <p:spPr>
          <a:xfrm>
            <a:off x="5367753" y="6118713"/>
            <a:ext cx="6675051" cy="120648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800" u="none" cap="none" strike="noStrike">
                <a:solidFill>
                  <a:srgbClr val="000000"/>
                </a:solidFill>
                <a:latin typeface="Arial"/>
                <a:ea typeface="Arial"/>
                <a:cs typeface="Arial"/>
                <a:sym typeface="Arial"/>
              </a:rPr>
              <a:t>Πώς να δημιουργήσετε περιεχόμενο που είναι «λιγότερο εμπορικό»;</a:t>
            </a:r>
            <a:endParaRPr b="1" i="0" sz="1600" u="none" cap="none" strike="noStrike">
              <a:solidFill>
                <a:srgbClr val="000000"/>
              </a:solidFill>
              <a:latin typeface="Arial"/>
              <a:ea typeface="Arial"/>
              <a:cs typeface="Arial"/>
              <a:sym typeface="Arial"/>
            </a:endParaRPr>
          </a:p>
        </p:txBody>
      </p:sp>
      <p:sp>
        <p:nvSpPr>
          <p:cNvPr id="460" name="Google Shape;460;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5"/>
          <p:cNvSpPr/>
          <p:nvPr/>
        </p:nvSpPr>
        <p:spPr>
          <a:xfrm>
            <a:off x="-815006" y="-1006756"/>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6" name="Google Shape;466;p2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7" name="Google Shape;467;p2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8" name="Google Shape;468;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9" name="Google Shape;469;p25"/>
          <p:cNvSpPr/>
          <p:nvPr/>
        </p:nvSpPr>
        <p:spPr>
          <a:xfrm>
            <a:off x="0" y="-111125"/>
            <a:ext cx="2697216" cy="4114800"/>
          </a:xfrm>
          <a:custGeom>
            <a:rect b="b" l="l" r="r" t="t"/>
            <a:pathLst>
              <a:path extrusionOk="0" h="4114800" w="2697216">
                <a:moveTo>
                  <a:pt x="0" y="0"/>
                </a:moveTo>
                <a:lnTo>
                  <a:pt x="2697216" y="0"/>
                </a:lnTo>
                <a:lnTo>
                  <a:pt x="2697216"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0" name="Google Shape;470;p25"/>
          <p:cNvSpPr txBox="1"/>
          <p:nvPr/>
        </p:nvSpPr>
        <p:spPr>
          <a:xfrm>
            <a:off x="2449769" y="3468626"/>
            <a:ext cx="6214789" cy="4027449"/>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Το περιεχόμενο του μάρκετινγκ είναι πιο αποτελεσματικό επειδή:</a:t>
            </a:r>
            <a:endParaRPr/>
          </a:p>
          <a:p>
            <a:pPr indent="-342900" lvl="0" marL="342900"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Προσωπικό</a:t>
            </a:r>
            <a:r>
              <a:rPr b="0" i="0" lang="en-US" sz="2199" u="none" cap="none" strike="noStrike">
                <a:solidFill>
                  <a:srgbClr val="000000"/>
                </a:solidFill>
                <a:latin typeface="Arial"/>
                <a:ea typeface="Arial"/>
                <a:cs typeface="Arial"/>
                <a:sym typeface="Arial"/>
              </a:rPr>
              <a:t>: Ποια είναι η ιστορία σας</a:t>
            </a:r>
            <a:endParaRPr/>
          </a:p>
          <a:p>
            <a:pPr indent="-342900" lvl="0" marL="342900"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Αυθεντικό</a:t>
            </a:r>
            <a:r>
              <a:rPr b="0" i="0" lang="en-US" sz="2199" u="none" cap="none" strike="noStrike">
                <a:solidFill>
                  <a:srgbClr val="000000"/>
                </a:solidFill>
                <a:latin typeface="Arial"/>
                <a:ea typeface="Arial"/>
                <a:cs typeface="Arial"/>
                <a:sym typeface="Arial"/>
              </a:rPr>
              <a:t>: Γιατί διαφέρετε από τους υπόλοιπους (ESP- Συναισθηματικό Σημείο Πώλησης) </a:t>
            </a:r>
            <a:endParaRPr/>
          </a:p>
          <a:p>
            <a:pPr indent="-342900" lvl="0" marL="342900"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Αξιόπιστο: </a:t>
            </a:r>
            <a:r>
              <a:rPr b="0" i="0" lang="en-US" sz="2199" u="none" cap="none" strike="noStrike">
                <a:solidFill>
                  <a:srgbClr val="000000"/>
                </a:solidFill>
                <a:latin typeface="Arial"/>
                <a:ea typeface="Arial"/>
                <a:cs typeface="Arial"/>
                <a:sym typeface="Arial"/>
              </a:rPr>
              <a:t>Δείξτε ότι έχετε τις γνώσεις</a:t>
            </a:r>
            <a:endParaRPr b="0" i="0" sz="1400" u="none" cap="none" strike="noStrike">
              <a:solidFill>
                <a:srgbClr val="000000"/>
              </a:solidFill>
              <a:latin typeface="Arial"/>
              <a:ea typeface="Arial"/>
              <a:cs typeface="Arial"/>
              <a:sym typeface="Arial"/>
            </a:endParaRPr>
          </a:p>
        </p:txBody>
      </p:sp>
      <p:sp>
        <p:nvSpPr>
          <p:cNvPr id="471" name="Google Shape;471;p25"/>
          <p:cNvSpPr txBox="1"/>
          <p:nvPr/>
        </p:nvSpPr>
        <p:spPr>
          <a:xfrm>
            <a:off x="3057550" y="571596"/>
            <a:ext cx="7356450" cy="215443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ΠΕΡΙΕΧΟΜΕΝΟ ΜΑΡΚΕΤΙΝΓΚ</a:t>
            </a:r>
            <a:endParaRPr b="0" i="0" sz="1400" u="none" cap="none" strike="noStrike">
              <a:solidFill>
                <a:srgbClr val="000000"/>
              </a:solidFill>
              <a:latin typeface="Arial"/>
              <a:ea typeface="Arial"/>
              <a:cs typeface="Arial"/>
              <a:sym typeface="Arial"/>
            </a:endParaRPr>
          </a:p>
        </p:txBody>
      </p:sp>
      <p:sp>
        <p:nvSpPr>
          <p:cNvPr id="472" name="Google Shape;472;p25"/>
          <p:cNvSpPr txBox="1"/>
          <p:nvPr/>
        </p:nvSpPr>
        <p:spPr>
          <a:xfrm rot="-5400000">
            <a:off x="-2256770" y="4518713"/>
            <a:ext cx="6522680"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Δημιουργία ελκυστικού ψηφιακού περιεχομένου</a:t>
            </a:r>
            <a:endParaRPr/>
          </a:p>
        </p:txBody>
      </p:sp>
      <p:sp>
        <p:nvSpPr>
          <p:cNvPr id="473" name="Google Shape;473;p25"/>
          <p:cNvSpPr txBox="1"/>
          <p:nvPr/>
        </p:nvSpPr>
        <p:spPr>
          <a:xfrm>
            <a:off x="10577939" y="1026579"/>
            <a:ext cx="6214789" cy="8630248"/>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Στοιχεία που πρέπει να χρησιμοποιήσετε για να δημιουργήσετε ελκυστικό περιεχόμενο::</a:t>
            </a:r>
            <a:endParaRPr b="0" i="0" sz="1400"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Δημοσκοπήσεις</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Πίσω από τις σκηνές</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Απαντώντας σε Συχνές Ερωτήσεις</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Νέα από την εταιρεία σας</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Νέα από τον τομέα σας</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Ιστολόγια (Blogs)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Διαφημιστικά γραφήματα (Infographics)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Ιστορίες αποτυχίας</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Φωτογραφίες</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Πράξεις</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Πρόσθετες πληροφορίες για το προϊόν/την υπηρεσία σας</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Arial"/>
                <a:ea typeface="Arial"/>
                <a:cs typeface="Arial"/>
                <a:sym typeface="Arial"/>
              </a:rPr>
              <a:t>Αναμνήσεις</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9" name="Google Shape;479;p26"/>
          <p:cNvSpPr txBox="1"/>
          <p:nvPr/>
        </p:nvSpPr>
        <p:spPr>
          <a:xfrm>
            <a:off x="3706076" y="2338209"/>
            <a:ext cx="11366352" cy="6278642"/>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Γράψτε σύντομα μηνύματα και χρησιμοποιήστε ενεργητική γραφή</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Χρήση οπτικών στοιχείων</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Μην ξεχνάτε να χρησιμοποιείτε ένα κάλεσμα για δράση</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Κατακτήστε τα hashtags</a:t>
            </a:r>
            <a:endParaRPr b="1" i="0" sz="2000" u="none" cap="none" strike="noStrike">
              <a:solidFill>
                <a:srgbClr val="000000"/>
              </a:solidFill>
              <a:latin typeface="Arial"/>
              <a:ea typeface="Arial"/>
              <a:cs typeface="Arial"/>
              <a:sym typeface="Arial"/>
            </a:endParaRPr>
          </a:p>
          <a:p>
            <a:pPr indent="-88900" lvl="1" marL="431801" marR="0" rtl="0" algn="l">
              <a:lnSpc>
                <a:spcPct val="17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1" marL="215901"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Τα hashtags είναι οι ενισχυτές της προβολής σας. Χρησιμοποιήστε αποκαλυπτικά hashtags που έχουν απήχηση στον κλάδο, το περιεχόμενο και το κοινό σας. </a:t>
            </a:r>
            <a:endParaRPr/>
          </a:p>
          <a:p>
            <a:pPr indent="-342900" lvl="1" marL="558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Arial"/>
                <a:ea typeface="Arial"/>
                <a:cs typeface="Arial"/>
                <a:sym typeface="Arial"/>
              </a:rPr>
              <a:t>Κυριαρχήστε στις λέξεις-κλειδιά</a:t>
            </a:r>
            <a:endParaRPr/>
          </a:p>
          <a:p>
            <a:pPr indent="0" lvl="1" marL="215901" marR="0" rtl="0" algn="l">
              <a:lnSpc>
                <a:spcPct val="17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1" marL="215901"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Οι λέξεις-κλειδιά είναι οι όροι που χρησιμοποιεί το κοινό-στόχος σας όταν αναζητά περιεχόμενο σχετικό με τον τομέα σας. Χρησιμοποιήστε τις με φυσικό τρόπο στους τίτλους του περιεχομένου σας, στις περιγραφές και στο σώμα των δημοσιεύσεών σας.</a:t>
            </a:r>
            <a:endParaRPr b="0" i="0" sz="2000" u="none" cap="none" strike="noStrike">
              <a:solidFill>
                <a:srgbClr val="000000"/>
              </a:solidFill>
              <a:latin typeface="Playfair Display"/>
              <a:ea typeface="Playfair Display"/>
              <a:cs typeface="Playfair Display"/>
              <a:sym typeface="Playfair Display"/>
            </a:endParaRPr>
          </a:p>
        </p:txBody>
      </p:sp>
      <p:sp>
        <p:nvSpPr>
          <p:cNvPr id="480" name="Google Shape;480;p2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1" name="Google Shape;481;p26"/>
          <p:cNvSpPr/>
          <p:nvPr/>
        </p:nvSpPr>
        <p:spPr>
          <a:xfrm>
            <a:off x="14209741" y="6172200"/>
            <a:ext cx="4093452" cy="4114800"/>
          </a:xfrm>
          <a:custGeom>
            <a:rect b="b" l="l" r="r" t="t"/>
            <a:pathLst>
              <a:path extrusionOk="0" h="4114800" w="4093452">
                <a:moveTo>
                  <a:pt x="0" y="0"/>
                </a:moveTo>
                <a:lnTo>
                  <a:pt x="4093453" y="0"/>
                </a:lnTo>
                <a:lnTo>
                  <a:pt x="4093453"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2" name="Google Shape;482;p26"/>
          <p:cNvSpPr/>
          <p:nvPr/>
        </p:nvSpPr>
        <p:spPr>
          <a:xfrm rot="2293080">
            <a:off x="-134672" y="7468354"/>
            <a:ext cx="3441469" cy="4114800"/>
          </a:xfrm>
          <a:custGeom>
            <a:rect b="b" l="l" r="r" t="t"/>
            <a:pathLst>
              <a:path extrusionOk="0" h="4114800" w="3441469">
                <a:moveTo>
                  <a:pt x="0" y="0"/>
                </a:moveTo>
                <a:lnTo>
                  <a:pt x="3441470" y="0"/>
                </a:lnTo>
                <a:lnTo>
                  <a:pt x="3441470"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3" name="Google Shape;483;p26"/>
          <p:cNvSpPr txBox="1"/>
          <p:nvPr/>
        </p:nvSpPr>
        <p:spPr>
          <a:xfrm>
            <a:off x="2262836" y="923925"/>
            <a:ext cx="13993631" cy="118474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ΚΑΛΟ ΝΑ ΓΝΩΡΙΖΕΤΕ</a:t>
            </a:r>
            <a:endParaRPr b="0" i="0" sz="1400" u="none" cap="none" strike="noStrike">
              <a:solidFill>
                <a:srgbClr val="000000"/>
              </a:solidFill>
              <a:latin typeface="Arial"/>
              <a:ea typeface="Arial"/>
              <a:cs typeface="Arial"/>
              <a:sym typeface="Arial"/>
            </a:endParaRPr>
          </a:p>
        </p:txBody>
      </p:sp>
      <p:sp>
        <p:nvSpPr>
          <p:cNvPr id="484" name="Google Shape;484;p26"/>
          <p:cNvSpPr txBox="1"/>
          <p:nvPr/>
        </p:nvSpPr>
        <p:spPr>
          <a:xfrm rot="-5400000">
            <a:off x="-2256452" y="4309859"/>
            <a:ext cx="6522680"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Δημιουργία ελκυστικού ψηφιακού περιεχομένου</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2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0" name="Google Shape;490;p27"/>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1" name="Google Shape;491;p2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2" name="Google Shape;492;p2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3" name="Google Shape;493;p27"/>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4" name="Google Shape;494;p27"/>
          <p:cNvSpPr txBox="1"/>
          <p:nvPr/>
        </p:nvSpPr>
        <p:spPr>
          <a:xfrm>
            <a:off x="1555611" y="3008312"/>
            <a:ext cx="214967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05</a:t>
            </a:r>
            <a:endParaRPr b="0" i="0" sz="1400" u="none" cap="none" strike="noStrike">
              <a:solidFill>
                <a:srgbClr val="000000"/>
              </a:solidFill>
              <a:latin typeface="Arial"/>
              <a:ea typeface="Arial"/>
              <a:cs typeface="Arial"/>
              <a:sym typeface="Arial"/>
            </a:endParaRPr>
          </a:p>
        </p:txBody>
      </p:sp>
      <p:sp>
        <p:nvSpPr>
          <p:cNvPr id="495" name="Google Shape;495;p27"/>
          <p:cNvSpPr txBox="1"/>
          <p:nvPr/>
        </p:nvSpPr>
        <p:spPr>
          <a:xfrm>
            <a:off x="4525333" y="3143985"/>
            <a:ext cx="13312479"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Arial"/>
                <a:ea typeface="Arial"/>
                <a:cs typeface="Arial"/>
                <a:sym typeface="Arial"/>
              </a:rPr>
              <a:t>Εφαρμογή βασικών στρατηγικών μάρκετινγκ μέσων κοινωνικής δικτύωσης</a:t>
            </a:r>
            <a:endParaRPr b="0" i="0" sz="1400" u="none" cap="none" strike="noStrike">
              <a:solidFill>
                <a:srgbClr val="000000"/>
              </a:solidFill>
              <a:latin typeface="Arial"/>
              <a:ea typeface="Arial"/>
              <a:cs typeface="Arial"/>
              <a:sym typeface="Arial"/>
            </a:endParaRPr>
          </a:p>
        </p:txBody>
      </p:sp>
      <p:sp>
        <p:nvSpPr>
          <p:cNvPr id="496" name="Google Shape;496;p27"/>
          <p:cNvSpPr txBox="1"/>
          <p:nvPr/>
        </p:nvSpPr>
        <p:spPr>
          <a:xfrm>
            <a:off x="6222553" y="5922984"/>
            <a:ext cx="6675051" cy="1809726"/>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800" u="none" cap="none" strike="noStrike">
                <a:solidFill>
                  <a:srgbClr val="000000"/>
                </a:solidFill>
                <a:latin typeface="Arial"/>
                <a:ea typeface="Arial"/>
                <a:cs typeface="Arial"/>
                <a:sym typeface="Arial"/>
              </a:rPr>
              <a:t>Πώς εφαρμόζω βασικές στρατηγικές μέσων κοινωνικής δικτύωσης στην επιχείρησή μου;</a:t>
            </a:r>
            <a:endParaRPr b="1" i="0" sz="1600" u="none" cap="none" strike="noStrike">
              <a:solidFill>
                <a:srgbClr val="000000"/>
              </a:solidFill>
              <a:latin typeface="Arial"/>
              <a:ea typeface="Arial"/>
              <a:cs typeface="Arial"/>
              <a:sym typeface="Arial"/>
            </a:endParaRPr>
          </a:p>
        </p:txBody>
      </p:sp>
      <p:sp>
        <p:nvSpPr>
          <p:cNvPr id="497" name="Google Shape;497;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2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3" name="Google Shape;503;p2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4" name="Google Shape;504;p2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5" name="Google Shape;505;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6" name="Google Shape;506;p28"/>
          <p:cNvSpPr txBox="1"/>
          <p:nvPr/>
        </p:nvSpPr>
        <p:spPr>
          <a:xfrm>
            <a:off x="6600926" y="3067675"/>
            <a:ext cx="8410605" cy="5178149"/>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Βεβαιωθείτε ότι η παρουσία της επωνυμίας σας έχει εδραιωθεί στις επιλεγμένες πλατφόρμες κοινωνικής δικτύωσης. </a:t>
            </a:r>
            <a:endParaRPr b="0" i="0" sz="2199" u="none" cap="none" strike="noStrike">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b="1" i="0" lang="en-US" sz="2199" u="none" cap="none" strike="noStrike">
                <a:solidFill>
                  <a:srgbClr val="000000"/>
                </a:solidFill>
                <a:latin typeface="Arial"/>
                <a:ea typeface="Arial"/>
                <a:cs typeface="Arial"/>
                <a:sym typeface="Arial"/>
              </a:rPr>
              <a:t>Βελτιστοποίηση προφίλ: </a:t>
            </a:r>
            <a:r>
              <a:rPr b="0" i="0" lang="en-US" sz="2199" u="none" cap="none" strike="noStrike">
                <a:solidFill>
                  <a:srgbClr val="000000"/>
                </a:solidFill>
                <a:latin typeface="Arial"/>
                <a:ea typeface="Arial"/>
                <a:cs typeface="Arial"/>
                <a:sym typeface="Arial"/>
              </a:rPr>
              <a:t>Προσαρμόστε τα προφίλ σας με εικόνες υψηλής ποιότητας, συναρπαστικά βιογραφικά και συνδέσμους προς τον ιστότοπό σας.</a:t>
            </a:r>
            <a:endParaRPr/>
          </a:p>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Να είστε συνεπείς στην οπτική και στα μηνύματα σε όλες τις πλατφόρμες. </a:t>
            </a:r>
            <a:endParaRPr/>
          </a:p>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Τακτοποιήστε τις δικές σας φωτογραφίες αντί να χρησιμοποιείτε φωτογραφίες αρχείου. </a:t>
            </a:r>
            <a:endParaRPr b="0" i="0" sz="1400" u="none" cap="none" strike="noStrike">
              <a:solidFill>
                <a:srgbClr val="000000"/>
              </a:solidFill>
              <a:latin typeface="Arial"/>
              <a:ea typeface="Arial"/>
              <a:cs typeface="Arial"/>
              <a:sym typeface="Arial"/>
            </a:endParaRPr>
          </a:p>
        </p:txBody>
      </p:sp>
      <p:sp>
        <p:nvSpPr>
          <p:cNvPr id="507" name="Google Shape;507;p28"/>
          <p:cNvSpPr/>
          <p:nvPr/>
        </p:nvSpPr>
        <p:spPr>
          <a:xfrm>
            <a:off x="3926912" y="3378825"/>
            <a:ext cx="2196274" cy="4114800"/>
          </a:xfrm>
          <a:custGeom>
            <a:rect b="b" l="l" r="r" t="t"/>
            <a:pathLst>
              <a:path extrusionOk="0" h="4114800" w="2196274">
                <a:moveTo>
                  <a:pt x="0" y="0"/>
                </a:moveTo>
                <a:lnTo>
                  <a:pt x="2196274" y="0"/>
                </a:lnTo>
                <a:lnTo>
                  <a:pt x="2196274"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8" name="Google Shape;508;p28"/>
          <p:cNvSpPr txBox="1"/>
          <p:nvPr/>
        </p:nvSpPr>
        <p:spPr>
          <a:xfrm>
            <a:off x="2629683" y="1028085"/>
            <a:ext cx="14157275" cy="2154436"/>
          </a:xfrm>
          <a:prstGeom prst="rect">
            <a:avLst/>
          </a:prstGeom>
          <a:noFill/>
          <a:ln>
            <a:noFill/>
          </a:ln>
        </p:spPr>
        <p:txBody>
          <a:bodyPr anchorCtr="0" anchor="t" bIns="0" lIns="0" spcFirstLastPara="1" rIns="0" wrap="square" tIns="0">
            <a:spAutoFit/>
          </a:bodyPr>
          <a:lstStyle/>
          <a:p>
            <a:pPr indent="-539750" lvl="1" marL="1079501" marR="0" rtl="0" algn="l">
              <a:lnSpc>
                <a:spcPct val="140000"/>
              </a:lnSpc>
              <a:spcBef>
                <a:spcPts val="0"/>
              </a:spcBef>
              <a:spcAft>
                <a:spcPts val="0"/>
              </a:spcAft>
              <a:buClr>
                <a:srgbClr val="000000"/>
              </a:buClr>
              <a:buSzPts val="5000"/>
              <a:buFont typeface="Playfair Display"/>
              <a:buAutoNum type="arabicPeriod"/>
            </a:pPr>
            <a:r>
              <a:rPr b="0" i="0" lang="en-US" sz="5000" u="none" cap="none" strike="noStrike">
                <a:solidFill>
                  <a:srgbClr val="000000"/>
                </a:solidFill>
                <a:latin typeface="Playfair Display"/>
                <a:ea typeface="Playfair Display"/>
                <a:cs typeface="Playfair Display"/>
                <a:sym typeface="Playfair Display"/>
              </a:rPr>
              <a:t>ΕΔΡΑΙΩΣΤΕ ΤΗΝ ΠΑΡΟΥΣΙΑ ΣΑΣ ΣΤΑ ΚΟΙΝΩΝΙΚΑ ΜΕΣΑ ΕΝΗΜΕΡΩΣΗΣ</a:t>
            </a:r>
            <a:endParaRPr b="0" i="0" sz="1400" u="none" cap="none" strike="noStrike">
              <a:solidFill>
                <a:srgbClr val="000000"/>
              </a:solidFill>
              <a:latin typeface="Arial"/>
              <a:ea typeface="Arial"/>
              <a:cs typeface="Arial"/>
              <a:sym typeface="Arial"/>
            </a:endParaRPr>
          </a:p>
        </p:txBody>
      </p:sp>
      <p:sp>
        <p:nvSpPr>
          <p:cNvPr id="509" name="Google Shape;509;p28"/>
          <p:cNvSpPr txBox="1"/>
          <p:nvPr/>
        </p:nvSpPr>
        <p:spPr>
          <a:xfrm rot="-5400000">
            <a:off x="-1999594" y="4518714"/>
            <a:ext cx="6522680"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Εφαρμογή βασικών στρατηγικών μάρκετινγκ μέσων κοινωνικής δικτύωσης</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9"/>
          <p:cNvSpPr/>
          <p:nvPr/>
        </p:nvSpPr>
        <p:spPr>
          <a:xfrm>
            <a:off x="11271830" y="9489946"/>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5" name="Google Shape;515;p29"/>
          <p:cNvSpPr/>
          <p:nvPr/>
        </p:nvSpPr>
        <p:spPr>
          <a:xfrm>
            <a:off x="11115647" y="4101948"/>
            <a:ext cx="4041664" cy="2718019"/>
          </a:xfrm>
          <a:custGeom>
            <a:rect b="b" l="l" r="r" t="t"/>
            <a:pathLst>
              <a:path extrusionOk="0" h="2718019" w="4041664">
                <a:moveTo>
                  <a:pt x="0" y="0"/>
                </a:moveTo>
                <a:lnTo>
                  <a:pt x="4041664" y="0"/>
                </a:lnTo>
                <a:lnTo>
                  <a:pt x="4041664" y="2718019"/>
                </a:lnTo>
                <a:lnTo>
                  <a:pt x="0" y="271801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6" name="Google Shape;516;p29"/>
          <p:cNvSpPr/>
          <p:nvPr/>
        </p:nvSpPr>
        <p:spPr>
          <a:xfrm>
            <a:off x="-1432049" y="7599427"/>
            <a:ext cx="5232003" cy="4114800"/>
          </a:xfrm>
          <a:custGeom>
            <a:rect b="b" l="l" r="r" t="t"/>
            <a:pathLst>
              <a:path extrusionOk="0" h="4114800" w="5232003">
                <a:moveTo>
                  <a:pt x="0" y="0"/>
                </a:moveTo>
                <a:lnTo>
                  <a:pt x="5232002" y="0"/>
                </a:lnTo>
                <a:lnTo>
                  <a:pt x="523200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7" name="Google Shape;517;p29"/>
          <p:cNvSpPr/>
          <p:nvPr/>
        </p:nvSpPr>
        <p:spPr>
          <a:xfrm>
            <a:off x="-1903895" y="8404840"/>
            <a:ext cx="5038200" cy="4114800"/>
          </a:xfrm>
          <a:custGeom>
            <a:rect b="b" l="l" r="r" t="t"/>
            <a:pathLst>
              <a:path extrusionOk="0" h="4114800" w="5038200">
                <a:moveTo>
                  <a:pt x="0" y="0"/>
                </a:moveTo>
                <a:lnTo>
                  <a:pt x="5038200" y="0"/>
                </a:lnTo>
                <a:lnTo>
                  <a:pt x="5038200"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8" name="Google Shape;518;p29"/>
          <p:cNvSpPr/>
          <p:nvPr/>
        </p:nvSpPr>
        <p:spPr>
          <a:xfrm>
            <a:off x="10972800" y="20893"/>
            <a:ext cx="7315200" cy="3204754"/>
          </a:xfrm>
          <a:custGeom>
            <a:rect b="b" l="l" r="r" t="t"/>
            <a:pathLst>
              <a:path extrusionOk="0" h="3204754" w="7315200">
                <a:moveTo>
                  <a:pt x="0" y="0"/>
                </a:moveTo>
                <a:lnTo>
                  <a:pt x="7315200" y="0"/>
                </a:lnTo>
                <a:lnTo>
                  <a:pt x="7315200" y="3204755"/>
                </a:lnTo>
                <a:lnTo>
                  <a:pt x="0" y="320475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9" name="Google Shape;519;p29"/>
          <p:cNvSpPr txBox="1"/>
          <p:nvPr/>
        </p:nvSpPr>
        <p:spPr>
          <a:xfrm>
            <a:off x="3799954" y="1623270"/>
            <a:ext cx="6214789" cy="8054897"/>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Ο προγραμματισμός είναι </a:t>
            </a:r>
            <a:r>
              <a:rPr b="1" i="0" lang="en-US" sz="2199" u="none" cap="none" strike="noStrike">
                <a:solidFill>
                  <a:srgbClr val="000000"/>
                </a:solidFill>
                <a:latin typeface="Arial"/>
                <a:ea typeface="Arial"/>
                <a:cs typeface="Arial"/>
                <a:sym typeface="Arial"/>
              </a:rPr>
              <a:t>πολύ σημαντικός</a:t>
            </a:r>
            <a:r>
              <a:rPr b="0" i="0" lang="en-US" sz="2199" u="none" cap="none" strike="noStrike">
                <a:solidFill>
                  <a:srgbClr val="000000"/>
                </a:solidFill>
                <a:latin typeface="Arial"/>
                <a:ea typeface="Arial"/>
                <a:cs typeface="Arial"/>
                <a:sym typeface="Arial"/>
              </a:rPr>
              <a:t>. Ένα ημερολόγιο περιεχομένου σας βοηθά να οργανώσετε και να προγραμματίσετε το περιεχόμενό σας αποτελεσματικά, διασφαλίζοντας μια σταθερή ροή ελκυστικών αναρτήσεων.</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Διαφορετικό μείγμα περιεχομένου</a:t>
            </a:r>
            <a:r>
              <a:rPr b="0" i="0" lang="en-US" sz="2199" u="none" cap="none" strike="noStrike">
                <a:solidFill>
                  <a:srgbClr val="000000"/>
                </a:solidFill>
                <a:latin typeface="Arial"/>
                <a:ea typeface="Arial"/>
                <a:cs typeface="Arial"/>
                <a:sym typeface="Arial"/>
              </a:rPr>
              <a:t>: Σχεδιάστε έναν ισορροπημένο συνδυασμό τύπων περιεχομένου που ανταποκρίνεται στα ενδιαφέροντα και τις ανάγκες του κοινού σας. </a:t>
            </a:r>
            <a:r>
              <a:rPr b="1" i="0" lang="en-US" sz="2199" u="none" cap="none" strike="noStrike">
                <a:solidFill>
                  <a:srgbClr val="000000"/>
                </a:solidFill>
                <a:latin typeface="Arial"/>
                <a:ea typeface="Arial"/>
                <a:cs typeface="Arial"/>
                <a:sym typeface="Arial"/>
              </a:rPr>
              <a:t>Επίκαιρο και σχετικό: </a:t>
            </a:r>
            <a:r>
              <a:rPr b="0" i="0" lang="en-US" sz="2199" u="none" cap="none" strike="noStrike">
                <a:solidFill>
                  <a:srgbClr val="000000"/>
                </a:solidFill>
                <a:latin typeface="Arial"/>
                <a:ea typeface="Arial"/>
                <a:cs typeface="Arial"/>
                <a:sym typeface="Arial"/>
              </a:rPr>
              <a:t>Προγραμματίστε περιεχόμενο που ευθυγραμμίζεται με εποχιακές διακοπές, εκδηλώσεις ή συναφείς τηρήσεις στον τομέα</a:t>
            </a:r>
            <a:endParaRPr b="0" i="0" sz="1400" u="none" cap="none" strike="noStrike">
              <a:solidFill>
                <a:srgbClr val="000000"/>
              </a:solidFill>
              <a:latin typeface="Arial"/>
              <a:ea typeface="Arial"/>
              <a:cs typeface="Arial"/>
              <a:sym typeface="Arial"/>
            </a:endParaRPr>
          </a:p>
        </p:txBody>
      </p:sp>
      <p:sp>
        <p:nvSpPr>
          <p:cNvPr id="520" name="Google Shape;520;p29"/>
          <p:cNvSpPr txBox="1"/>
          <p:nvPr/>
        </p:nvSpPr>
        <p:spPr>
          <a:xfrm>
            <a:off x="1886534" y="424859"/>
            <a:ext cx="15182266"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2. ΔΗΜΙΟΥΡΓΙΑ ΚΑΘΗΜΕΡΙΝΟΥ ΠΕΡΙΕΧΟΜΕΝΟΥ</a:t>
            </a:r>
            <a:endParaRPr b="0" i="0" sz="1400" u="none" cap="none" strike="noStrike">
              <a:solidFill>
                <a:srgbClr val="000000"/>
              </a:solidFill>
              <a:latin typeface="Arial"/>
              <a:ea typeface="Arial"/>
              <a:cs typeface="Arial"/>
              <a:sym typeface="Arial"/>
            </a:endParaRPr>
          </a:p>
        </p:txBody>
      </p:sp>
      <p:sp>
        <p:nvSpPr>
          <p:cNvPr id="521" name="Google Shape;521;p29"/>
          <p:cNvSpPr txBox="1"/>
          <p:nvPr/>
        </p:nvSpPr>
        <p:spPr>
          <a:xfrm rot="-5400000">
            <a:off x="-1999594" y="4518714"/>
            <a:ext cx="6522680"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Εφαρμογή βασικών στρατηγικών μάρκετινγκ μέσων κοινωνικής δικτύωσης</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7" name="Google Shape;117;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8" name="Google Shape;118;p3"/>
          <p:cNvSpPr txBox="1"/>
          <p:nvPr/>
        </p:nvSpPr>
        <p:spPr>
          <a:xfrm>
            <a:off x="6597213" y="1040999"/>
            <a:ext cx="709750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Βιώσιμοι νέοι επιχειρηματίες</a:t>
            </a:r>
            <a:endParaRPr/>
          </a:p>
        </p:txBody>
      </p:sp>
      <p:sp>
        <p:nvSpPr>
          <p:cNvPr id="119" name="Google Shape;119;p3"/>
          <p:cNvSpPr txBox="1"/>
          <p:nvPr/>
        </p:nvSpPr>
        <p:spPr>
          <a:xfrm>
            <a:off x="1028700" y="933450"/>
            <a:ext cx="8389217"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rata"/>
                <a:ea typeface="Prata"/>
                <a:cs typeface="Prata"/>
                <a:sym typeface="Prata"/>
              </a:rPr>
              <a:t>ΕΝΟΤΗΤΕΣ SUSE </a:t>
            </a:r>
            <a:endParaRPr/>
          </a:p>
        </p:txBody>
      </p:sp>
      <p:sp>
        <p:nvSpPr>
          <p:cNvPr id="120" name="Google Shape;120;p3"/>
          <p:cNvSpPr txBox="1"/>
          <p:nvPr/>
        </p:nvSpPr>
        <p:spPr>
          <a:xfrm>
            <a:off x="3503628" y="3199416"/>
            <a:ext cx="709750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Εισαγωγή στους ΣΒΑ</a:t>
            </a:r>
            <a:endParaRPr/>
          </a:p>
        </p:txBody>
      </p:sp>
      <p:sp>
        <p:nvSpPr>
          <p:cNvPr id="121" name="Google Shape;121;p3"/>
          <p:cNvSpPr txBox="1"/>
          <p:nvPr/>
        </p:nvSpPr>
        <p:spPr>
          <a:xfrm>
            <a:off x="1399879" y="2469577"/>
            <a:ext cx="1766654"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22" name="Google Shape;122;p3"/>
          <p:cNvSpPr txBox="1"/>
          <p:nvPr/>
        </p:nvSpPr>
        <p:spPr>
          <a:xfrm>
            <a:off x="1511947" y="3923487"/>
            <a:ext cx="16624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123" name="Google Shape;123;p3"/>
          <p:cNvSpPr txBox="1"/>
          <p:nvPr/>
        </p:nvSpPr>
        <p:spPr>
          <a:xfrm>
            <a:off x="1399879" y="5484552"/>
            <a:ext cx="1941304"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124" name="Google Shape;124;p3"/>
          <p:cNvSpPr txBox="1"/>
          <p:nvPr/>
        </p:nvSpPr>
        <p:spPr>
          <a:xfrm>
            <a:off x="1247478" y="7022528"/>
            <a:ext cx="2191349"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125" name="Google Shape;125;p3"/>
          <p:cNvSpPr txBox="1"/>
          <p:nvPr/>
        </p:nvSpPr>
        <p:spPr>
          <a:xfrm>
            <a:off x="3503628" y="4603433"/>
            <a:ext cx="12019572"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Μοντέλο Κοινωνικών Επιχειρήσεων Canvas και Τιμολόγηση</a:t>
            </a:r>
            <a:endParaRPr/>
          </a:p>
        </p:txBody>
      </p:sp>
      <p:sp>
        <p:nvSpPr>
          <p:cNvPr id="126" name="Google Shape;126;p3"/>
          <p:cNvSpPr txBox="1"/>
          <p:nvPr/>
        </p:nvSpPr>
        <p:spPr>
          <a:xfrm>
            <a:off x="3438828" y="6121146"/>
            <a:ext cx="709750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Δικτύωση και Επικοινωνία</a:t>
            </a:r>
            <a:endParaRPr/>
          </a:p>
        </p:txBody>
      </p:sp>
      <p:sp>
        <p:nvSpPr>
          <p:cNvPr id="127" name="Google Shape;127;p3"/>
          <p:cNvSpPr txBox="1"/>
          <p:nvPr/>
        </p:nvSpPr>
        <p:spPr>
          <a:xfrm>
            <a:off x="3438827" y="7638796"/>
            <a:ext cx="8968309"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Ψηφιακό Μάρκετινγκ και Κοινωνικά Μέσα</a:t>
            </a:r>
            <a:endParaRPr/>
          </a:p>
        </p:txBody>
      </p:sp>
      <p:sp>
        <p:nvSpPr>
          <p:cNvPr id="128" name="Google Shape;128;p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7" name="Google Shape;527;p30"/>
          <p:cNvSpPr/>
          <p:nvPr/>
        </p:nvSpPr>
        <p:spPr>
          <a:xfrm>
            <a:off x="12155192"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8" name="Google Shape;528;p30"/>
          <p:cNvSpPr txBox="1"/>
          <p:nvPr/>
        </p:nvSpPr>
        <p:spPr>
          <a:xfrm>
            <a:off x="2959612" y="2653544"/>
            <a:ext cx="7612557" cy="6904198"/>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Η δέσμευση  είναι αμφίδρομη. Η ενεργή συμμετοχή στα κανάλια σας χτίζει την κοινότητα και ενισχύει τις σχέσεις. </a:t>
            </a:r>
            <a:endParaRPr/>
          </a:p>
          <a:p>
            <a:pPr indent="-203263" lvl="0" marL="342900" marR="0" rtl="0" algn="l">
              <a:lnSpc>
                <a:spcPct val="170031"/>
              </a:lnSpc>
              <a:spcBef>
                <a:spcPts val="0"/>
              </a:spcBef>
              <a:spcAft>
                <a:spcPts val="0"/>
              </a:spcAft>
              <a:buClr>
                <a:srgbClr val="000000"/>
              </a:buClr>
              <a:buSzPts val="2199"/>
              <a:buFont typeface="Arial"/>
              <a:buNone/>
            </a:pPr>
            <a:r>
              <a:t/>
            </a:r>
            <a:endParaRPr b="0" i="0" sz="2199" u="none" cap="none" strike="noStrike">
              <a:solidFill>
                <a:srgbClr val="000000"/>
              </a:solidFill>
              <a:latin typeface="Arial"/>
              <a:ea typeface="Arial"/>
              <a:cs typeface="Arial"/>
              <a:sym typeface="Arial"/>
            </a:endParaRPr>
          </a:p>
          <a:p>
            <a:pPr indent="-342900" lvl="0" marL="342900"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Άμεσες απαντήσεις</a:t>
            </a:r>
            <a:r>
              <a:rPr b="0" i="0" lang="en-US" sz="2199" u="none" cap="none" strike="noStrike">
                <a:solidFill>
                  <a:srgbClr val="000000"/>
                </a:solidFill>
                <a:latin typeface="Arial"/>
                <a:ea typeface="Arial"/>
                <a:cs typeface="Arial"/>
                <a:sym typeface="Arial"/>
              </a:rPr>
              <a:t>: Παρακολουθείτε τακτικά τα κανάλια σας και απαντάτε σε σχόλια, μηνύματα και αναφορές. Δείχνει στο κοινό σας ότι εκτιμάτε τη συμβολή και τη δέσμευσή του.</a:t>
            </a:r>
            <a:endParaRPr/>
          </a:p>
          <a:p>
            <a:pPr indent="-342900" lvl="0" marL="342900"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Περιεχόμενο που δημιουργείται από χρήστες</a:t>
            </a:r>
            <a:r>
              <a:rPr b="0" i="0" lang="en-US" sz="2199" u="none" cap="none" strike="noStrike">
                <a:solidFill>
                  <a:srgbClr val="000000"/>
                </a:solidFill>
                <a:latin typeface="Arial"/>
                <a:ea typeface="Arial"/>
                <a:cs typeface="Arial"/>
                <a:sym typeface="Arial"/>
              </a:rPr>
              <a:t>: Ενθαρρύνετε και μοιραστείτε περιεχόμενο που δημιουργήθηκε από τους ακόλουθούς σας και σχετίζεται με την επωνυμία σας. Ενισχύει την εμπιστοσύνη και ενισχύει τους δεσμούς της κοινότητας.</a:t>
            </a:r>
            <a:endParaRPr b="0" i="0" sz="1400" u="none" cap="none" strike="noStrike">
              <a:solidFill>
                <a:srgbClr val="000000"/>
              </a:solidFill>
              <a:latin typeface="Arial"/>
              <a:ea typeface="Arial"/>
              <a:cs typeface="Arial"/>
              <a:sym typeface="Arial"/>
            </a:endParaRPr>
          </a:p>
        </p:txBody>
      </p:sp>
      <p:sp>
        <p:nvSpPr>
          <p:cNvPr id="529" name="Google Shape;529;p30"/>
          <p:cNvSpPr/>
          <p:nvPr/>
        </p:nvSpPr>
        <p:spPr>
          <a:xfrm>
            <a:off x="11121279" y="3086100"/>
            <a:ext cx="4230168" cy="4114800"/>
          </a:xfrm>
          <a:custGeom>
            <a:rect b="b" l="l" r="r" t="t"/>
            <a:pathLst>
              <a:path extrusionOk="0" h="4114800" w="4230168">
                <a:moveTo>
                  <a:pt x="0" y="0"/>
                </a:moveTo>
                <a:lnTo>
                  <a:pt x="4230169" y="0"/>
                </a:lnTo>
                <a:lnTo>
                  <a:pt x="4230169"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0" name="Google Shape;530;p30"/>
          <p:cNvSpPr/>
          <p:nvPr/>
        </p:nvSpPr>
        <p:spPr>
          <a:xfrm>
            <a:off x="0" y="0"/>
            <a:ext cx="4294383" cy="4114800"/>
          </a:xfrm>
          <a:custGeom>
            <a:rect b="b" l="l" r="r" t="t"/>
            <a:pathLst>
              <a:path extrusionOk="0" h="4114800" w="4294383">
                <a:moveTo>
                  <a:pt x="0" y="0"/>
                </a:moveTo>
                <a:lnTo>
                  <a:pt x="4294383" y="0"/>
                </a:lnTo>
                <a:lnTo>
                  <a:pt x="4294383"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1" name="Google Shape;531;p30"/>
          <p:cNvSpPr/>
          <p:nvPr/>
        </p:nvSpPr>
        <p:spPr>
          <a:xfrm>
            <a:off x="16067003" y="8229600"/>
            <a:ext cx="3486358" cy="4114800"/>
          </a:xfrm>
          <a:custGeom>
            <a:rect b="b" l="l" r="r" t="t"/>
            <a:pathLst>
              <a:path extrusionOk="0" h="4114800" w="3486358">
                <a:moveTo>
                  <a:pt x="0" y="0"/>
                </a:moveTo>
                <a:lnTo>
                  <a:pt x="3486357" y="0"/>
                </a:lnTo>
                <a:lnTo>
                  <a:pt x="3486357"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2" name="Google Shape;532;p30"/>
          <p:cNvSpPr txBox="1"/>
          <p:nvPr/>
        </p:nvSpPr>
        <p:spPr>
          <a:xfrm>
            <a:off x="3888131" y="1077226"/>
            <a:ext cx="11751469"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 </a:t>
            </a:r>
            <a:r>
              <a:rPr b="0" i="0" lang="en-US" sz="5000" u="none" cap="none" strike="noStrike">
                <a:solidFill>
                  <a:srgbClr val="000000"/>
                </a:solidFill>
                <a:latin typeface="Arial"/>
                <a:ea typeface="Arial"/>
                <a:cs typeface="Arial"/>
                <a:sym typeface="Arial"/>
              </a:rPr>
              <a:t>ΔΕΣΜΕΥΣΗ ΜΕ ΑΥΘΕΝΤΙΚΟΤΗΤΑ</a:t>
            </a:r>
            <a:endParaRPr b="0" i="0" sz="1400" u="none" cap="none" strike="noStrike">
              <a:solidFill>
                <a:srgbClr val="000000"/>
              </a:solidFill>
              <a:latin typeface="Arial"/>
              <a:ea typeface="Arial"/>
              <a:cs typeface="Arial"/>
              <a:sym typeface="Arial"/>
            </a:endParaRPr>
          </a:p>
        </p:txBody>
      </p:sp>
      <p:sp>
        <p:nvSpPr>
          <p:cNvPr id="533" name="Google Shape;533;p30"/>
          <p:cNvSpPr txBox="1"/>
          <p:nvPr/>
        </p:nvSpPr>
        <p:spPr>
          <a:xfrm rot="-5400000">
            <a:off x="-1999594" y="4518714"/>
            <a:ext cx="6522680"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Εφαρμογή βασικών στρατηγικών μάρκετινγκ μέσων κοινωνικής δικτύωσης</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9" name="Google Shape;539;p31"/>
          <p:cNvSpPr/>
          <p:nvPr/>
        </p:nvSpPr>
        <p:spPr>
          <a:xfrm>
            <a:off x="5806825"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0" name="Google Shape;540;p31"/>
          <p:cNvSpPr/>
          <p:nvPr/>
        </p:nvSpPr>
        <p:spPr>
          <a:xfrm>
            <a:off x="4217952" y="333804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1" name="Google Shape;541;p31"/>
          <p:cNvSpPr/>
          <p:nvPr/>
        </p:nvSpPr>
        <p:spPr>
          <a:xfrm>
            <a:off x="14533305" y="6172200"/>
            <a:ext cx="3754695" cy="4114800"/>
          </a:xfrm>
          <a:custGeom>
            <a:rect b="b" l="l" r="r" t="t"/>
            <a:pathLst>
              <a:path extrusionOk="0" h="4114800" w="3754695">
                <a:moveTo>
                  <a:pt x="0" y="0"/>
                </a:moveTo>
                <a:lnTo>
                  <a:pt x="3754695" y="0"/>
                </a:lnTo>
                <a:lnTo>
                  <a:pt x="3754695"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2" name="Google Shape;542;p31"/>
          <p:cNvSpPr/>
          <p:nvPr/>
        </p:nvSpPr>
        <p:spPr>
          <a:xfrm>
            <a:off x="-2585869" y="-1343282"/>
            <a:ext cx="6035040" cy="41148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3" name="Google Shape;543;p31"/>
          <p:cNvSpPr txBox="1"/>
          <p:nvPr/>
        </p:nvSpPr>
        <p:spPr>
          <a:xfrm>
            <a:off x="8663164" y="2476102"/>
            <a:ext cx="8634921" cy="5753498"/>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Για να κατανοήσετε τον αντίκτυπο των στρατηγικών σας, η παρακολούθηση της απόδοσης είναι απαραίτητη. Αυτά τα δεδομένα ενημερώνουν τις αποφάσεις και τις προσαρμογές στρατηγικής. </a:t>
            </a:r>
            <a:endParaRPr b="0" i="0" sz="2199"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Βασικές μετρήσεις: </a:t>
            </a:r>
            <a:r>
              <a:rPr b="0" i="0" lang="en-US" sz="2199" u="none" cap="none" strike="noStrike">
                <a:solidFill>
                  <a:srgbClr val="000000"/>
                </a:solidFill>
                <a:latin typeface="Arial"/>
                <a:ea typeface="Arial"/>
                <a:cs typeface="Arial"/>
                <a:sym typeface="Arial"/>
              </a:rPr>
              <a:t>Εστιάστε σε μετρήσεις που ευθυγραμμίζονται με τους στόχους σας. (Π.χ. ποσοστά αφοσίωσης, αύξηση ακολούθων, επισκεψιμότητα ιστότοπου από μέσα κοινωνικής δικτύωσης και ποσοστά μετατροπών</a:t>
            </a:r>
            <a:r>
              <a:rPr b="1" i="0" lang="en-US" sz="2199" u="none" cap="none" strike="noStrike">
                <a:solidFill>
                  <a:srgbClr val="000000"/>
                </a:solidFill>
                <a:latin typeface="Arial"/>
                <a:ea typeface="Arial"/>
                <a:cs typeface="Arial"/>
                <a:sym typeface="Arial"/>
              </a:rPr>
              <a:t>.</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Εργαλεία Ανάλυσης : </a:t>
            </a:r>
            <a:r>
              <a:rPr b="0" i="0" lang="en-US" sz="2199" u="none" cap="none" strike="noStrike">
                <a:solidFill>
                  <a:srgbClr val="000000"/>
                </a:solidFill>
                <a:latin typeface="Arial"/>
                <a:ea typeface="Arial"/>
                <a:cs typeface="Arial"/>
                <a:sym typeface="Arial"/>
              </a:rPr>
              <a:t>Χρησιμοποιήστε εργαλεία ανάλυσης για συγκεκριμένη πλατφόρμα και εφαρμογές τρίτων για να συγκεντρώσετε πληροφορίες και να αναλύσετε την απόδοση. . </a:t>
            </a:r>
            <a:endParaRPr b="0" i="0" sz="1400" u="none" cap="none" strike="noStrike">
              <a:solidFill>
                <a:srgbClr val="000000"/>
              </a:solidFill>
              <a:latin typeface="Arial"/>
              <a:ea typeface="Arial"/>
              <a:cs typeface="Arial"/>
              <a:sym typeface="Arial"/>
            </a:endParaRPr>
          </a:p>
        </p:txBody>
      </p:sp>
      <p:sp>
        <p:nvSpPr>
          <p:cNvPr id="544" name="Google Shape;544;p31"/>
          <p:cNvSpPr txBox="1"/>
          <p:nvPr/>
        </p:nvSpPr>
        <p:spPr>
          <a:xfrm>
            <a:off x="3788112" y="455370"/>
            <a:ext cx="12622540" cy="215443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4. </a:t>
            </a:r>
            <a:r>
              <a:rPr b="0" i="0" lang="en-US" sz="5000" u="none" cap="none" strike="noStrike">
                <a:solidFill>
                  <a:srgbClr val="000000"/>
                </a:solidFill>
                <a:latin typeface="Arial"/>
                <a:ea typeface="Arial"/>
                <a:cs typeface="Arial"/>
                <a:sym typeface="Arial"/>
              </a:rPr>
              <a:t>ΠΑΡΑΚΟΛΟΥΘΗΣΗ ΚΑΙ ΜΕΤΡΗΣΗ ΤΗΣ ΕΠΙΤΥΧΙΑΣ</a:t>
            </a:r>
            <a:endParaRPr b="0" i="0" sz="1400" u="none" cap="none" strike="noStrike">
              <a:solidFill>
                <a:srgbClr val="000000"/>
              </a:solidFill>
              <a:latin typeface="Arial"/>
              <a:ea typeface="Arial"/>
              <a:cs typeface="Arial"/>
              <a:sym typeface="Arial"/>
            </a:endParaRPr>
          </a:p>
        </p:txBody>
      </p:sp>
      <p:sp>
        <p:nvSpPr>
          <p:cNvPr id="545" name="Google Shape;545;p31"/>
          <p:cNvSpPr txBox="1"/>
          <p:nvPr/>
        </p:nvSpPr>
        <p:spPr>
          <a:xfrm rot="-5400000">
            <a:off x="-1999594" y="4518714"/>
            <a:ext cx="6522680"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Εφαρμογή βασικών στρατηγικών μάρκετινγκ μέσων κοινωνικής δικτύωσης</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3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1" name="Google Shape;551;p32"/>
          <p:cNvSpPr/>
          <p:nvPr/>
        </p:nvSpPr>
        <p:spPr>
          <a:xfrm>
            <a:off x="5273386"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2" name="Google Shape;552;p32"/>
          <p:cNvSpPr/>
          <p:nvPr/>
        </p:nvSpPr>
        <p:spPr>
          <a:xfrm>
            <a:off x="4014925" y="333804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3" name="Google Shape;553;p32"/>
          <p:cNvSpPr/>
          <p:nvPr/>
        </p:nvSpPr>
        <p:spPr>
          <a:xfrm>
            <a:off x="-3074135" y="-1216493"/>
            <a:ext cx="6622452" cy="4114800"/>
          </a:xfrm>
          <a:custGeom>
            <a:rect b="b" l="l" r="r" t="t"/>
            <a:pathLst>
              <a:path extrusionOk="0" h="4114800" w="6622452">
                <a:moveTo>
                  <a:pt x="0" y="0"/>
                </a:moveTo>
                <a:lnTo>
                  <a:pt x="6622452" y="0"/>
                </a:lnTo>
                <a:lnTo>
                  <a:pt x="662245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4" name="Google Shape;554;p32"/>
          <p:cNvSpPr txBox="1"/>
          <p:nvPr/>
        </p:nvSpPr>
        <p:spPr>
          <a:xfrm>
            <a:off x="8695479" y="2793532"/>
            <a:ext cx="9186120" cy="6904198"/>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Το ψηφιακό τοπίο εξελίσσεται διαρκώς και έτσι πρέπει να ακολουθεί και η στρατηγική σας. Χρησιμοποιήστε τις πληροφορίες που αποκτήθηκαν από τα αναλυτικά στοιχεία για να βελτιώσετε και να βελτιστοποιήσετε συνεχώς την προσέγγισή σας. </a:t>
            </a:r>
            <a:endParaRPr b="0" i="0" sz="2199"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Πειραματισμός: </a:t>
            </a:r>
            <a:r>
              <a:rPr b="0" i="0" lang="en-US" sz="2199" u="none" cap="none" strike="noStrike">
                <a:solidFill>
                  <a:srgbClr val="000000"/>
                </a:solidFill>
                <a:latin typeface="Arial"/>
                <a:ea typeface="Arial"/>
                <a:cs typeface="Arial"/>
                <a:sym typeface="Arial"/>
              </a:rPr>
              <a:t>Μην διστάζετε να δοκιμάσετε νέους τύπους περιεχομένου, χρόνους ανάρτησης και τακτικές αφοσίωσης. Το να μάθετε τι έχει καλύτερη απήχηση στο κοινό σας είναι το κλειδί για την ανάπτυξη. </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Βρόχος σχολίων: </a:t>
            </a:r>
            <a:r>
              <a:rPr b="0" i="0" lang="en-US" sz="2199" u="none" cap="none" strike="noStrike">
                <a:solidFill>
                  <a:srgbClr val="000000"/>
                </a:solidFill>
                <a:latin typeface="Arial"/>
                <a:ea typeface="Arial"/>
                <a:cs typeface="Arial"/>
                <a:sym typeface="Arial"/>
              </a:rPr>
              <a:t>Ενσωματώστε σχόλια από το κοινό και την ομάδα σας. Είναι ζωτικής σημασίας για τη συνεχή βελτίωση και τη διασφάλιση ότι οι στρατηγικές σας παραμένουν ευθυγραμμισμένες με τις ανάγκες της κοινότητάς σας.</a:t>
            </a:r>
            <a:endParaRPr b="0" i="0" sz="1400" u="none" cap="none" strike="noStrike">
              <a:solidFill>
                <a:srgbClr val="000000"/>
              </a:solidFill>
              <a:latin typeface="Arial"/>
              <a:ea typeface="Arial"/>
              <a:cs typeface="Arial"/>
              <a:sym typeface="Arial"/>
            </a:endParaRPr>
          </a:p>
        </p:txBody>
      </p:sp>
      <p:sp>
        <p:nvSpPr>
          <p:cNvPr id="555" name="Google Shape;555;p32"/>
          <p:cNvSpPr txBox="1"/>
          <p:nvPr/>
        </p:nvSpPr>
        <p:spPr>
          <a:xfrm>
            <a:off x="3945730" y="1576326"/>
            <a:ext cx="13935869"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5. ΕΠΑΝΑΛΗΨΗ ΚΑΙ ΒΕΛΤΙΣΤΟΠΟΙΗΣΗ</a:t>
            </a:r>
            <a:endParaRPr b="0" i="0" sz="1400" u="none" cap="none" strike="noStrike">
              <a:solidFill>
                <a:srgbClr val="000000"/>
              </a:solidFill>
              <a:latin typeface="Arial"/>
              <a:ea typeface="Arial"/>
              <a:cs typeface="Arial"/>
              <a:sym typeface="Arial"/>
            </a:endParaRPr>
          </a:p>
        </p:txBody>
      </p:sp>
      <p:sp>
        <p:nvSpPr>
          <p:cNvPr id="556" name="Google Shape;556;p32"/>
          <p:cNvSpPr txBox="1"/>
          <p:nvPr/>
        </p:nvSpPr>
        <p:spPr>
          <a:xfrm rot="-5400000">
            <a:off x="-1999594" y="4473181"/>
            <a:ext cx="6522680"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Εφαρμογή βασικών στρατηγικών μάρκετινγκ μέσων κοινωνικής δικτύωσης</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2" name="Google Shape;562;p33"/>
          <p:cNvSpPr/>
          <p:nvPr/>
        </p:nvSpPr>
        <p:spPr>
          <a:xfrm>
            <a:off x="3449171" y="3839174"/>
            <a:ext cx="4044421" cy="2608651"/>
          </a:xfrm>
          <a:custGeom>
            <a:rect b="b" l="l" r="r" t="t"/>
            <a:pathLst>
              <a:path extrusionOk="0" h="2608651" w="4044421">
                <a:moveTo>
                  <a:pt x="0" y="0"/>
                </a:moveTo>
                <a:lnTo>
                  <a:pt x="4044421" y="0"/>
                </a:lnTo>
                <a:lnTo>
                  <a:pt x="4044421" y="2608652"/>
                </a:lnTo>
                <a:lnTo>
                  <a:pt x="0" y="260865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3" name="Google Shape;563;p33"/>
          <p:cNvSpPr/>
          <p:nvPr/>
        </p:nvSpPr>
        <p:spPr>
          <a:xfrm>
            <a:off x="-845616" y="7200900"/>
            <a:ext cx="4578359" cy="4114800"/>
          </a:xfrm>
          <a:custGeom>
            <a:rect b="b" l="l" r="r" t="t"/>
            <a:pathLst>
              <a:path extrusionOk="0" h="4114800" w="4578359">
                <a:moveTo>
                  <a:pt x="0" y="0"/>
                </a:moveTo>
                <a:lnTo>
                  <a:pt x="4578359" y="0"/>
                </a:lnTo>
                <a:lnTo>
                  <a:pt x="4578359"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4" name="Google Shape;564;p33"/>
          <p:cNvSpPr/>
          <p:nvPr/>
        </p:nvSpPr>
        <p:spPr>
          <a:xfrm>
            <a:off x="15842628" y="-1519815"/>
            <a:ext cx="4352367" cy="4114800"/>
          </a:xfrm>
          <a:custGeom>
            <a:rect b="b" l="l" r="r" t="t"/>
            <a:pathLst>
              <a:path extrusionOk="0" h="4114800" w="4352367">
                <a:moveTo>
                  <a:pt x="0" y="0"/>
                </a:moveTo>
                <a:lnTo>
                  <a:pt x="4352367" y="0"/>
                </a:lnTo>
                <a:lnTo>
                  <a:pt x="4352367"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5" name="Google Shape;565;p33"/>
          <p:cNvSpPr txBox="1"/>
          <p:nvPr/>
        </p:nvSpPr>
        <p:spPr>
          <a:xfrm>
            <a:off x="8087193" y="2413416"/>
            <a:ext cx="7481063" cy="5178149"/>
          </a:xfrm>
          <a:prstGeom prst="rect">
            <a:avLst/>
          </a:prstGeom>
          <a:noFill/>
          <a:ln>
            <a:noFill/>
          </a:ln>
        </p:spPr>
        <p:txBody>
          <a:bodyPr anchorCtr="0" anchor="t" bIns="0" lIns="0" spcFirstLastPara="1" rIns="0" wrap="square" tIns="0">
            <a:spAutoFit/>
          </a:bodyPr>
          <a:lstStyle/>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Κάθε κομμάτι περιεχομένου είναι μια ευκαιρία να καθοδηγήσετε το κοινό σας προς τις επιθυμητές ενέργειες. </a:t>
            </a:r>
            <a:r>
              <a:rPr b="0" i="0" lang="en-US" sz="2199" u="none" cap="none" strike="noStrike">
                <a:solidFill>
                  <a:srgbClr val="000000"/>
                </a:solidFill>
                <a:latin typeface="Arial"/>
                <a:ea typeface="Arial"/>
                <a:cs typeface="Arial"/>
                <a:sym typeface="Arial"/>
              </a:rPr>
              <a:t>Οι σαφείς και συναρπαστικές Παροτρύνσεις για Δράση (CTA) είναι τα καλύτερα εργαλεία σας για τη μετατροπή της δέσμευσης σε ουσιαστικά αποτελέσματα</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Arial"/>
                <a:ea typeface="Arial"/>
                <a:cs typeface="Arial"/>
                <a:sym typeface="Arial"/>
              </a:rPr>
              <a:t>Η στρατηγική σας για το ψηφιακό μάρκετινγκ δεν είναι ένα σχέδιο για να το ορίσετε και να το ξεχάσετε. </a:t>
            </a:r>
            <a:r>
              <a:rPr b="0" i="0" lang="en-US" sz="2199" u="none" cap="none" strike="noStrike">
                <a:solidFill>
                  <a:srgbClr val="000000"/>
                </a:solidFill>
                <a:latin typeface="Arial"/>
                <a:ea typeface="Arial"/>
                <a:cs typeface="Arial"/>
                <a:sym typeface="Arial"/>
              </a:rPr>
              <a:t>Εφαρμόζοντας αυτές τις στρατηγικές, δεν μεταδίδετε μόνο μηνύματα στον ψηφιακό αιθέρα.</a:t>
            </a:r>
            <a:endParaRPr b="0" i="0" sz="1400" u="none" cap="none" strike="noStrike">
              <a:solidFill>
                <a:srgbClr val="000000"/>
              </a:solidFill>
              <a:latin typeface="Arial"/>
              <a:ea typeface="Arial"/>
              <a:cs typeface="Arial"/>
              <a:sym typeface="Arial"/>
            </a:endParaRPr>
          </a:p>
        </p:txBody>
      </p:sp>
      <p:sp>
        <p:nvSpPr>
          <p:cNvPr id="566" name="Google Shape;566;p33"/>
          <p:cNvSpPr txBox="1"/>
          <p:nvPr/>
        </p:nvSpPr>
        <p:spPr>
          <a:xfrm>
            <a:off x="3732742" y="1277128"/>
            <a:ext cx="4802251"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1" i="0" lang="en-US" sz="5000" u="none" cap="none" strike="noStrike">
                <a:solidFill>
                  <a:srgbClr val="EF303F"/>
                </a:solidFill>
                <a:latin typeface="Playfair Display"/>
                <a:ea typeface="Playfair Display"/>
                <a:cs typeface="Playfair Display"/>
                <a:sym typeface="Playfair Display"/>
              </a:rPr>
              <a:t>ΣΗΜΑΝΤΙΚΟ! </a:t>
            </a:r>
            <a:endParaRPr b="0" i="0" sz="1400" u="none" cap="none" strike="noStrike">
              <a:solidFill>
                <a:srgbClr val="000000"/>
              </a:solidFill>
              <a:latin typeface="Arial"/>
              <a:ea typeface="Arial"/>
              <a:cs typeface="Arial"/>
              <a:sym typeface="Arial"/>
            </a:endParaRPr>
          </a:p>
        </p:txBody>
      </p:sp>
      <p:sp>
        <p:nvSpPr>
          <p:cNvPr id="567" name="Google Shape;567;p33"/>
          <p:cNvSpPr txBox="1"/>
          <p:nvPr/>
        </p:nvSpPr>
        <p:spPr>
          <a:xfrm rot="-5400000">
            <a:off x="-1999594" y="4518714"/>
            <a:ext cx="6522680" cy="1249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Εφαρμογή βασικών στρατηγικών μάρκετινγκ μέσων κοινωνικής δικτύωσης</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3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3" name="Google Shape;573;p34"/>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4" name="Google Shape;574;p3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5" name="Google Shape;575;p3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6" name="Google Shape;576;p3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7" name="Google Shape;577;p34"/>
          <p:cNvSpPr txBox="1"/>
          <p:nvPr/>
        </p:nvSpPr>
        <p:spPr>
          <a:xfrm>
            <a:off x="1811867" y="2889250"/>
            <a:ext cx="2809447" cy="280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06</a:t>
            </a:r>
            <a:endParaRPr b="0" i="0" sz="1400" u="none" cap="none" strike="noStrike">
              <a:solidFill>
                <a:srgbClr val="000000"/>
              </a:solidFill>
              <a:latin typeface="Arial"/>
              <a:ea typeface="Arial"/>
              <a:cs typeface="Arial"/>
              <a:sym typeface="Arial"/>
            </a:endParaRPr>
          </a:p>
        </p:txBody>
      </p:sp>
      <p:sp>
        <p:nvSpPr>
          <p:cNvPr id="578" name="Google Shape;578;p34"/>
          <p:cNvSpPr txBox="1"/>
          <p:nvPr/>
        </p:nvSpPr>
        <p:spPr>
          <a:xfrm>
            <a:off x="4884532" y="3375666"/>
            <a:ext cx="13098668" cy="118474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Arial"/>
                <a:ea typeface="Arial"/>
                <a:cs typeface="Arial"/>
                <a:sym typeface="Arial"/>
              </a:rPr>
              <a:t>Αναλύσεις μέσων κοινωνικής δικτύωσης</a:t>
            </a:r>
            <a:endParaRPr b="0" i="0" sz="1400" u="none" cap="none" strike="noStrike">
              <a:solidFill>
                <a:srgbClr val="000000"/>
              </a:solidFill>
              <a:latin typeface="Arial"/>
              <a:ea typeface="Arial"/>
              <a:cs typeface="Arial"/>
              <a:sym typeface="Arial"/>
            </a:endParaRPr>
          </a:p>
        </p:txBody>
      </p:sp>
      <p:sp>
        <p:nvSpPr>
          <p:cNvPr id="579" name="Google Shape;579;p34"/>
          <p:cNvSpPr txBox="1"/>
          <p:nvPr/>
        </p:nvSpPr>
        <p:spPr>
          <a:xfrm>
            <a:off x="4884532" y="4657725"/>
            <a:ext cx="7730801" cy="16152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Πώς προσδιορίζω την Aπόδοση Eπένδυσης (ROI) των προσπαθειών μου στα μέσα κοινωνικής δικτύωσης; Εάν ναι, πώς μπορώ να το κάνω αυτό;</a:t>
            </a:r>
            <a:endParaRPr b="0" i="0" sz="1400" u="none" cap="none" strike="noStrike">
              <a:solidFill>
                <a:srgbClr val="000000"/>
              </a:solidFill>
              <a:latin typeface="Arial"/>
              <a:ea typeface="Arial"/>
              <a:cs typeface="Arial"/>
              <a:sym typeface="Arial"/>
            </a:endParaRPr>
          </a:p>
        </p:txBody>
      </p:sp>
      <p:sp>
        <p:nvSpPr>
          <p:cNvPr id="580" name="Google Shape;580;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5"/>
          <p:cNvSpPr/>
          <p:nvPr/>
        </p:nvSpPr>
        <p:spPr>
          <a:xfrm>
            <a:off x="12441325" y="6903107"/>
            <a:ext cx="5048054" cy="3234455"/>
          </a:xfrm>
          <a:custGeom>
            <a:rect b="b" l="l" r="r" t="t"/>
            <a:pathLst>
              <a:path extrusionOk="0" h="4030474" w="6174990">
                <a:moveTo>
                  <a:pt x="0" y="0"/>
                </a:moveTo>
                <a:lnTo>
                  <a:pt x="6174990" y="0"/>
                </a:lnTo>
                <a:lnTo>
                  <a:pt x="6174990" y="4030473"/>
                </a:lnTo>
                <a:lnTo>
                  <a:pt x="0" y="40304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6" name="Google Shape;586;p35"/>
          <p:cNvSpPr txBox="1"/>
          <p:nvPr/>
        </p:nvSpPr>
        <p:spPr>
          <a:xfrm>
            <a:off x="2262836" y="2108673"/>
            <a:ext cx="12225157" cy="5755422"/>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Ξεκινήστε να μετράτε τις προσπάθειες των μέσων κοινωνικής δικτύωσης σε επίπεδο καμπανιών και μηνυμάτων. Τα μηνύματα, η κατάσταση, οι ενημερώσεις, οι φωτογραφίες, τα βίντεο και άλλα στοιχεία μπορούν να συγκριθούν μεταξύ τους.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Πολλοί οργανισμοί έχουν ήδη περάσει τη φάση της έκθεσης (δηλαδή ο αριθμός των προβολών παρέχει επωνυμία, αλλά δεν είναι πάντα αξιόπιστο.). Είναι καλύτερα να ασχολείστε με την ομάδα-στόχο σας και να δημιουργηθούν επιρροές.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Η πραγματική Aπόδοση Eπένδυσης (ROI) βρίσκεται στη φάση της δράσης. Αυτό εμφανίζεται, για παράδειγμα, όταν κάποιος αγοράζει το προϊόν σας, χρησιμοποιεί την υπηρεσία σας, κατεβάζει τις λευκές βίβλους σας, επικοινωνεί μαζί σας κ.λπ.</a:t>
            </a:r>
            <a:endParaRPr b="0" i="0" sz="1400" u="none" cap="none" strike="noStrike">
              <a:solidFill>
                <a:srgbClr val="000000"/>
              </a:solidFill>
              <a:latin typeface="Arial"/>
              <a:ea typeface="Arial"/>
              <a:cs typeface="Arial"/>
              <a:sym typeface="Arial"/>
            </a:endParaRPr>
          </a:p>
        </p:txBody>
      </p:sp>
      <p:sp>
        <p:nvSpPr>
          <p:cNvPr id="587" name="Google Shape;587;p35"/>
          <p:cNvSpPr/>
          <p:nvPr/>
        </p:nvSpPr>
        <p:spPr>
          <a:xfrm>
            <a:off x="14609005" y="-1696348"/>
            <a:ext cx="5888801" cy="4114800"/>
          </a:xfrm>
          <a:custGeom>
            <a:rect b="b" l="l" r="r" t="t"/>
            <a:pathLst>
              <a:path extrusionOk="0" h="4114800" w="5888801">
                <a:moveTo>
                  <a:pt x="0" y="0"/>
                </a:moveTo>
                <a:lnTo>
                  <a:pt x="5888801" y="0"/>
                </a:lnTo>
                <a:lnTo>
                  <a:pt x="5888801"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8" name="Google Shape;588;p35"/>
          <p:cNvSpPr/>
          <p:nvPr/>
        </p:nvSpPr>
        <p:spPr>
          <a:xfrm>
            <a:off x="-2008242" y="8195986"/>
            <a:ext cx="7315200" cy="3883152"/>
          </a:xfrm>
          <a:custGeom>
            <a:rect b="b" l="l" r="r" t="t"/>
            <a:pathLst>
              <a:path extrusionOk="0" h="3883152" w="7315200">
                <a:moveTo>
                  <a:pt x="0" y="0"/>
                </a:moveTo>
                <a:lnTo>
                  <a:pt x="7315200" y="0"/>
                </a:lnTo>
                <a:lnTo>
                  <a:pt x="7315200" y="3883152"/>
                </a:lnTo>
                <a:lnTo>
                  <a:pt x="0" y="388315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9" name="Google Shape;589;p35"/>
          <p:cNvSpPr txBox="1"/>
          <p:nvPr/>
        </p:nvSpPr>
        <p:spPr>
          <a:xfrm>
            <a:off x="2262836" y="923925"/>
            <a:ext cx="13993631" cy="118474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Arial"/>
                <a:ea typeface="Arial"/>
                <a:cs typeface="Arial"/>
                <a:sym typeface="Arial"/>
              </a:rPr>
              <a:t>Μοντέλο τεσσάρων φάσεων</a:t>
            </a:r>
            <a:endParaRPr b="0" i="0" sz="1400" u="none" cap="none" strike="noStrike">
              <a:solidFill>
                <a:srgbClr val="000000"/>
              </a:solidFill>
              <a:latin typeface="Arial"/>
              <a:ea typeface="Arial"/>
              <a:cs typeface="Arial"/>
              <a:sym typeface="Arial"/>
            </a:endParaRPr>
          </a:p>
        </p:txBody>
      </p:sp>
      <p:sp>
        <p:nvSpPr>
          <p:cNvPr id="590" name="Google Shape;590;p35"/>
          <p:cNvSpPr txBox="1"/>
          <p:nvPr/>
        </p:nvSpPr>
        <p:spPr>
          <a:xfrm rot="-5400000">
            <a:off x="-2256452" y="4622253"/>
            <a:ext cx="6522680" cy="6247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Αναλύσεις μέσων κοινωνικής δικτύωσης</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36"/>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6" name="Google Shape;596;p36"/>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7" name="Google Shape;597;p36"/>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8" name="Google Shape;598;p36"/>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9" name="Google Shape;599;p36"/>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0" name="Google Shape;600;p36"/>
          <p:cNvSpPr txBox="1"/>
          <p:nvPr/>
        </p:nvSpPr>
        <p:spPr>
          <a:xfrm>
            <a:off x="1693333" y="2889250"/>
            <a:ext cx="2804975" cy="280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07</a:t>
            </a:r>
            <a:endParaRPr b="0" i="0" sz="1400" u="none" cap="none" strike="noStrike">
              <a:solidFill>
                <a:srgbClr val="000000"/>
              </a:solidFill>
              <a:latin typeface="Arial"/>
              <a:ea typeface="Arial"/>
              <a:cs typeface="Arial"/>
              <a:sym typeface="Arial"/>
            </a:endParaRPr>
          </a:p>
        </p:txBody>
      </p:sp>
      <p:sp>
        <p:nvSpPr>
          <p:cNvPr id="601" name="Google Shape;601;p36"/>
          <p:cNvSpPr txBox="1"/>
          <p:nvPr/>
        </p:nvSpPr>
        <p:spPr>
          <a:xfrm>
            <a:off x="4884532" y="3017795"/>
            <a:ext cx="9929122"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Arial"/>
                <a:ea typeface="Arial"/>
                <a:cs typeface="Arial"/>
                <a:sym typeface="Arial"/>
              </a:rPr>
              <a:t>Ηθικά ζητήματα στο ψηφιακό μάρκετινγκ</a:t>
            </a:r>
            <a:endParaRPr b="0" i="0" sz="1400" u="none" cap="none" strike="noStrike">
              <a:solidFill>
                <a:srgbClr val="000000"/>
              </a:solidFill>
              <a:latin typeface="Arial"/>
              <a:ea typeface="Arial"/>
              <a:cs typeface="Arial"/>
              <a:sym typeface="Arial"/>
            </a:endParaRPr>
          </a:p>
        </p:txBody>
      </p:sp>
      <p:sp>
        <p:nvSpPr>
          <p:cNvPr id="602" name="Google Shape;602;p36"/>
          <p:cNvSpPr txBox="1"/>
          <p:nvPr/>
        </p:nvSpPr>
        <p:spPr>
          <a:xfrm>
            <a:off x="6061347" y="5461837"/>
            <a:ext cx="6675051" cy="1809726"/>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800" u="none" cap="none" strike="noStrike">
                <a:solidFill>
                  <a:srgbClr val="000000"/>
                </a:solidFill>
                <a:latin typeface="Arial"/>
                <a:ea typeface="Arial"/>
                <a:cs typeface="Arial"/>
                <a:sym typeface="Arial"/>
              </a:rPr>
              <a:t>Πώς μπορώ να παραμείνω ηθικός στις προσπάθειές μου στο ψηφιακό μάρκετινγκ;</a:t>
            </a:r>
            <a:endParaRPr b="1" i="0" sz="1600" u="none" cap="none" strike="noStrike">
              <a:solidFill>
                <a:srgbClr val="000000"/>
              </a:solidFill>
              <a:latin typeface="Arial"/>
              <a:ea typeface="Arial"/>
              <a:cs typeface="Arial"/>
              <a:sym typeface="Arial"/>
            </a:endParaRPr>
          </a:p>
        </p:txBody>
      </p:sp>
      <p:sp>
        <p:nvSpPr>
          <p:cNvPr id="603" name="Google Shape;603;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9" name="Google Shape;609;p37"/>
          <p:cNvSpPr/>
          <p:nvPr/>
        </p:nvSpPr>
        <p:spPr>
          <a:xfrm>
            <a:off x="5333177" y="3305871"/>
            <a:ext cx="3160166" cy="4114800"/>
          </a:xfrm>
          <a:custGeom>
            <a:rect b="b" l="l" r="r" t="t"/>
            <a:pathLst>
              <a:path extrusionOk="0" h="4114800" w="3160166">
                <a:moveTo>
                  <a:pt x="0" y="0"/>
                </a:moveTo>
                <a:lnTo>
                  <a:pt x="3160167" y="0"/>
                </a:lnTo>
                <a:lnTo>
                  <a:pt x="3160167"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0" name="Google Shape;610;p37"/>
          <p:cNvSpPr/>
          <p:nvPr/>
        </p:nvSpPr>
        <p:spPr>
          <a:xfrm>
            <a:off x="-1306088" y="6905639"/>
            <a:ext cx="5718309" cy="4114800"/>
          </a:xfrm>
          <a:custGeom>
            <a:rect b="b" l="l" r="r" t="t"/>
            <a:pathLst>
              <a:path extrusionOk="0" h="4114800" w="5718309">
                <a:moveTo>
                  <a:pt x="0" y="0"/>
                </a:moveTo>
                <a:lnTo>
                  <a:pt x="5718310" y="0"/>
                </a:lnTo>
                <a:lnTo>
                  <a:pt x="571831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1" name="Google Shape;611;p37"/>
          <p:cNvSpPr/>
          <p:nvPr/>
        </p:nvSpPr>
        <p:spPr>
          <a:xfrm>
            <a:off x="14637907" y="-1203375"/>
            <a:ext cx="4824387" cy="4114800"/>
          </a:xfrm>
          <a:custGeom>
            <a:rect b="b" l="l" r="r" t="t"/>
            <a:pathLst>
              <a:path extrusionOk="0" h="4114800" w="4824387">
                <a:moveTo>
                  <a:pt x="0" y="0"/>
                </a:moveTo>
                <a:lnTo>
                  <a:pt x="4824387" y="0"/>
                </a:lnTo>
                <a:lnTo>
                  <a:pt x="4824387"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2" name="Google Shape;612;p37"/>
          <p:cNvSpPr txBox="1"/>
          <p:nvPr/>
        </p:nvSpPr>
        <p:spPr>
          <a:xfrm>
            <a:off x="2262836" y="1750121"/>
            <a:ext cx="13993631" cy="118474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Ηθική ακεραιότητα</a:t>
            </a:r>
            <a:endParaRPr b="0" i="0" sz="1400" u="none" cap="none" strike="noStrike">
              <a:solidFill>
                <a:srgbClr val="000000"/>
              </a:solidFill>
              <a:latin typeface="Arial"/>
              <a:ea typeface="Arial"/>
              <a:cs typeface="Arial"/>
              <a:sym typeface="Arial"/>
            </a:endParaRPr>
          </a:p>
        </p:txBody>
      </p:sp>
      <p:sp>
        <p:nvSpPr>
          <p:cNvPr id="613" name="Google Shape;613;p37"/>
          <p:cNvSpPr txBox="1"/>
          <p:nvPr/>
        </p:nvSpPr>
        <p:spPr>
          <a:xfrm>
            <a:off x="8878564" y="3630504"/>
            <a:ext cx="7832636" cy="4395049"/>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400" u="none" cap="none" strike="noStrike">
                <a:solidFill>
                  <a:srgbClr val="000000"/>
                </a:solidFill>
                <a:latin typeface="Arial"/>
                <a:ea typeface="Arial"/>
                <a:cs typeface="Arial"/>
                <a:sym typeface="Arial"/>
              </a:rPr>
              <a:t>Η διατήρηση της ηθικής ακεραιότητας είναι πιο κρίσιμη από ποτέ. </a:t>
            </a:r>
            <a:r>
              <a:rPr b="0" i="0" lang="en-US" sz="2400" u="none" cap="none" strike="noStrike">
                <a:solidFill>
                  <a:srgbClr val="000000"/>
                </a:solidFill>
                <a:latin typeface="Arial"/>
                <a:ea typeface="Arial"/>
                <a:cs typeface="Arial"/>
                <a:sym typeface="Arial"/>
              </a:rPr>
              <a:t>Ως κοινωνικός επιχειρηματίας, η αποστολή σας δεν είναι απλώς να πουλήσετε ένα προϊόν ή μια υπηρεσία, αλλά να προωθήσετε τη θετική αλλαγή. Αυτό καθιστά ηθικούς προβληματισμούς σχετικά με τον τρόπο με τον οποίο διαθέτετε ψηφιακή αγορά όχι απλώς νομική αλλά ηθική υποχρέωση.</a:t>
            </a:r>
            <a:endParaRPr b="0" i="0" sz="1600" u="none" cap="none" strike="noStrike">
              <a:solidFill>
                <a:srgbClr val="000000"/>
              </a:solidFill>
              <a:latin typeface="Arial"/>
              <a:ea typeface="Arial"/>
              <a:cs typeface="Arial"/>
              <a:sym typeface="Arial"/>
            </a:endParaRPr>
          </a:p>
        </p:txBody>
      </p:sp>
      <p:sp>
        <p:nvSpPr>
          <p:cNvPr id="614" name="Google Shape;614;p37"/>
          <p:cNvSpPr txBox="1"/>
          <p:nvPr/>
        </p:nvSpPr>
        <p:spPr>
          <a:xfrm rot="-5400000">
            <a:off x="-1999278" y="4622254"/>
            <a:ext cx="6522680" cy="6247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Ηθικά ζητήματα στο ψηφιακό μάρκετινγκ</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38"/>
          <p:cNvSpPr/>
          <p:nvPr/>
        </p:nvSpPr>
        <p:spPr>
          <a:xfrm>
            <a:off x="5802363"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0" name="Google Shape;620;p38"/>
          <p:cNvSpPr/>
          <p:nvPr/>
        </p:nvSpPr>
        <p:spPr>
          <a:xfrm>
            <a:off x="4575715" y="3086100"/>
            <a:ext cx="3569589" cy="4114800"/>
          </a:xfrm>
          <a:custGeom>
            <a:rect b="b" l="l" r="r" t="t"/>
            <a:pathLst>
              <a:path extrusionOk="0" h="4114800" w="3569589">
                <a:moveTo>
                  <a:pt x="0" y="0"/>
                </a:moveTo>
                <a:lnTo>
                  <a:pt x="3569589" y="0"/>
                </a:lnTo>
                <a:lnTo>
                  <a:pt x="356958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1" name="Google Shape;621;p38"/>
          <p:cNvSpPr/>
          <p:nvPr/>
        </p:nvSpPr>
        <p:spPr>
          <a:xfrm>
            <a:off x="-1314315" y="7599427"/>
            <a:ext cx="5200379" cy="4114800"/>
          </a:xfrm>
          <a:custGeom>
            <a:rect b="b" l="l" r="r" t="t"/>
            <a:pathLst>
              <a:path extrusionOk="0" h="4114800" w="5200379">
                <a:moveTo>
                  <a:pt x="0" y="0"/>
                </a:moveTo>
                <a:lnTo>
                  <a:pt x="5200380" y="0"/>
                </a:lnTo>
                <a:lnTo>
                  <a:pt x="520038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2" name="Google Shape;622;p38"/>
          <p:cNvSpPr/>
          <p:nvPr/>
        </p:nvSpPr>
        <p:spPr>
          <a:xfrm>
            <a:off x="15212659" y="7997954"/>
            <a:ext cx="5387627" cy="4114800"/>
          </a:xfrm>
          <a:custGeom>
            <a:rect b="b" l="l" r="r" t="t"/>
            <a:pathLst>
              <a:path extrusionOk="0" h="4114800" w="5387627">
                <a:moveTo>
                  <a:pt x="0" y="0"/>
                </a:moveTo>
                <a:lnTo>
                  <a:pt x="5387627" y="0"/>
                </a:lnTo>
                <a:lnTo>
                  <a:pt x="5387627"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3" name="Google Shape;623;p38"/>
          <p:cNvSpPr/>
          <p:nvPr/>
        </p:nvSpPr>
        <p:spPr>
          <a:xfrm>
            <a:off x="15712225" y="-2192516"/>
            <a:ext cx="5151549" cy="4114800"/>
          </a:xfrm>
          <a:custGeom>
            <a:rect b="b" l="l" r="r" t="t"/>
            <a:pathLst>
              <a:path extrusionOk="0" h="4114800" w="5151549">
                <a:moveTo>
                  <a:pt x="0" y="0"/>
                </a:moveTo>
                <a:lnTo>
                  <a:pt x="5151550" y="0"/>
                </a:lnTo>
                <a:lnTo>
                  <a:pt x="5151550"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4" name="Google Shape;624;p38"/>
          <p:cNvSpPr txBox="1"/>
          <p:nvPr/>
        </p:nvSpPr>
        <p:spPr>
          <a:xfrm>
            <a:off x="2282650" y="488558"/>
            <a:ext cx="13993631" cy="118474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Διαφάνεια: το θεμέλιο της εμπιστοσύνης</a:t>
            </a:r>
            <a:endParaRPr b="0" i="0" sz="1400" u="none" cap="none" strike="noStrike">
              <a:solidFill>
                <a:srgbClr val="000000"/>
              </a:solidFill>
              <a:latin typeface="Arial"/>
              <a:ea typeface="Arial"/>
              <a:cs typeface="Arial"/>
              <a:sym typeface="Arial"/>
            </a:endParaRPr>
          </a:p>
        </p:txBody>
      </p:sp>
      <p:sp>
        <p:nvSpPr>
          <p:cNvPr id="625" name="Google Shape;625;p38"/>
          <p:cNvSpPr txBox="1"/>
          <p:nvPr/>
        </p:nvSpPr>
        <p:spPr>
          <a:xfrm>
            <a:off x="8388001" y="2192418"/>
            <a:ext cx="8777530" cy="6278642"/>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Ειλικρινής διαφήμιση: </a:t>
            </a:r>
            <a:r>
              <a:rPr b="0" i="0" lang="en-US" sz="2400" u="none" cap="none" strike="noStrike">
                <a:solidFill>
                  <a:srgbClr val="000000"/>
                </a:solidFill>
                <a:latin typeface="Arial"/>
                <a:ea typeface="Arial"/>
                <a:cs typeface="Arial"/>
                <a:sym typeface="Arial"/>
              </a:rPr>
              <a:t>Βεβαιωθείτε ότι όλα τα υλικά σας για το ψηφιακό μάρκετινγκ έχουν σαφή σήμανση και είναι αληθινά. Η παραπλάνηση του κοινού σας, ακόμη και ακούσια, μπορεί να βλάψει τη φήμη και την εμπιστοσύνη σας. </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Απόρρητο και προστασία δεδομένων: </a:t>
            </a:r>
            <a:r>
              <a:rPr b="0" i="0" lang="en-US" sz="2400" u="none" cap="none" strike="noStrike">
                <a:solidFill>
                  <a:srgbClr val="000000"/>
                </a:solidFill>
                <a:latin typeface="Arial"/>
                <a:ea typeface="Arial"/>
                <a:cs typeface="Arial"/>
                <a:sym typeface="Arial"/>
              </a:rPr>
              <a:t>Χειριστείτε τα δεδομένα του κοινού σας με τη μέγιστη προσοχή, τηρώντας τους νόμους περί απορρήτου όπως ο GDPR( Γενικός Κανονισμός Προστασίας Δεδομένων). Να είστε διαφανείς σχετικά με τον τρόπο με τον οποίο συλλέγετε, χρησιμοποιείτε και προστατεύετε προσωπικές πληροφορίες.</a:t>
            </a:r>
            <a:endParaRPr b="0" i="0" sz="1600" u="none" cap="none" strike="noStrike">
              <a:solidFill>
                <a:srgbClr val="000000"/>
              </a:solidFill>
              <a:latin typeface="Arial"/>
              <a:ea typeface="Arial"/>
              <a:cs typeface="Arial"/>
              <a:sym typeface="Arial"/>
            </a:endParaRPr>
          </a:p>
        </p:txBody>
      </p:sp>
      <p:sp>
        <p:nvSpPr>
          <p:cNvPr id="626" name="Google Shape;626;p38"/>
          <p:cNvSpPr txBox="1"/>
          <p:nvPr/>
        </p:nvSpPr>
        <p:spPr>
          <a:xfrm rot="-5400000">
            <a:off x="-1999278" y="4622253"/>
            <a:ext cx="6522680" cy="6247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Ηθικά ζητήματα στο ψηφιακό μάρκετινγκ</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39"/>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2" name="Google Shape;632;p3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3" name="Google Shape;633;p3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4" name="Google Shape;634;p39"/>
          <p:cNvSpPr/>
          <p:nvPr/>
        </p:nvSpPr>
        <p:spPr>
          <a:xfrm>
            <a:off x="3211563" y="9489946"/>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5" name="Google Shape;635;p39"/>
          <p:cNvSpPr/>
          <p:nvPr/>
        </p:nvSpPr>
        <p:spPr>
          <a:xfrm>
            <a:off x="5516916" y="7462187"/>
            <a:ext cx="7315200" cy="1956816"/>
          </a:xfrm>
          <a:custGeom>
            <a:rect b="b" l="l" r="r" t="t"/>
            <a:pathLst>
              <a:path extrusionOk="0" h="1956816" w="7315200">
                <a:moveTo>
                  <a:pt x="0" y="0"/>
                </a:moveTo>
                <a:lnTo>
                  <a:pt x="7315200" y="0"/>
                </a:lnTo>
                <a:lnTo>
                  <a:pt x="7315200" y="1956816"/>
                </a:lnTo>
                <a:lnTo>
                  <a:pt x="0" y="195681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6" name="Google Shape;636;p39"/>
          <p:cNvSpPr/>
          <p:nvPr/>
        </p:nvSpPr>
        <p:spPr>
          <a:xfrm>
            <a:off x="14908750" y="7001930"/>
            <a:ext cx="4037647" cy="4114800"/>
          </a:xfrm>
          <a:custGeom>
            <a:rect b="b" l="l" r="r" t="t"/>
            <a:pathLst>
              <a:path extrusionOk="0" h="4114800" w="4037647">
                <a:moveTo>
                  <a:pt x="0" y="0"/>
                </a:moveTo>
                <a:lnTo>
                  <a:pt x="4037647" y="0"/>
                </a:lnTo>
                <a:lnTo>
                  <a:pt x="4037647" y="4114800"/>
                </a:lnTo>
                <a:lnTo>
                  <a:pt x="0" y="41148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7" name="Google Shape;637;p39"/>
          <p:cNvSpPr txBox="1"/>
          <p:nvPr/>
        </p:nvSpPr>
        <p:spPr>
          <a:xfrm>
            <a:off x="2177701" y="488558"/>
            <a:ext cx="13993631" cy="236949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Arial"/>
                <a:ea typeface="Arial"/>
                <a:cs typeface="Arial"/>
                <a:sym typeface="Arial"/>
              </a:rPr>
              <a:t>Αποκλειστικότητα: αντικατοπτρίζοντας τον κόσμο γύρω μας</a:t>
            </a:r>
            <a:endParaRPr b="0" i="0" sz="1400" u="none" cap="none" strike="noStrike">
              <a:solidFill>
                <a:srgbClr val="000000"/>
              </a:solidFill>
              <a:latin typeface="Arial"/>
              <a:ea typeface="Arial"/>
              <a:cs typeface="Arial"/>
              <a:sym typeface="Arial"/>
            </a:endParaRPr>
          </a:p>
        </p:txBody>
      </p:sp>
      <p:sp>
        <p:nvSpPr>
          <p:cNvPr id="638" name="Google Shape;638;p39"/>
          <p:cNvSpPr txBox="1"/>
          <p:nvPr/>
        </p:nvSpPr>
        <p:spPr>
          <a:xfrm>
            <a:off x="2822773" y="2858053"/>
            <a:ext cx="14104800" cy="4395049"/>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Διαφορετική εκπροσώπηση: </a:t>
            </a:r>
            <a:r>
              <a:rPr b="0" i="0" lang="en-US" sz="2400" u="none" cap="none" strike="noStrike">
                <a:solidFill>
                  <a:srgbClr val="000000"/>
                </a:solidFill>
                <a:latin typeface="Arial"/>
                <a:ea typeface="Arial"/>
                <a:cs typeface="Arial"/>
                <a:sym typeface="Arial"/>
              </a:rPr>
              <a:t>Το μάρκετινγκ σας πρέπει να αντικατοπτρίζει την ποικιλομορφία της κοινότητας που εξυπηρετείτε. Λάβετε υπόψη την ηλικία, το φύλο, τη φυλή, τη θρησκεία και πολλά άλλα στα γραφικά και τα μηνύματά σας</a:t>
            </a:r>
            <a:r>
              <a:rPr b="1" i="0" lang="en-US" sz="2400" u="none" cap="none" strike="noStrike">
                <a:solidFill>
                  <a:srgbClr val="000000"/>
                </a:solidFill>
                <a:latin typeface="Arial"/>
                <a:ea typeface="Arial"/>
                <a:cs typeface="Arial"/>
                <a:sym typeface="Arial"/>
              </a:rPr>
              <a:t>.</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Προσβασιμότητα: </a:t>
            </a:r>
            <a:r>
              <a:rPr b="0" i="0" lang="en-US" sz="2400" u="none" cap="none" strike="noStrike">
                <a:solidFill>
                  <a:srgbClr val="000000"/>
                </a:solidFill>
                <a:latin typeface="Arial"/>
                <a:ea typeface="Arial"/>
                <a:cs typeface="Arial"/>
                <a:sym typeface="Arial"/>
              </a:rPr>
              <a:t>Το ψηφιακό περιεχόμενο θα πρέπει να είναι προσβάσιμο σε όλους, συμπεριλαμβανομένων των ατόμων με αναπηρία. Χρησιμοποιήστε εναλλακτικό κείμενο για εικόνες, παρέχετε λεζάντες για βίντεο και βεβαιωθείτε ότι ο ιστότοπος και το περιεχόμενο των μέσων κοινωνικής δικτύωσης είναι πλοηγήσιμα από προγράμματα ανάγνωσης οθόνης</a:t>
            </a:r>
            <a:endParaRPr b="0" i="0" sz="1600" u="none" cap="none" strike="noStrike">
              <a:solidFill>
                <a:srgbClr val="000000"/>
              </a:solidFill>
              <a:latin typeface="Arial"/>
              <a:ea typeface="Arial"/>
              <a:cs typeface="Arial"/>
              <a:sym typeface="Arial"/>
            </a:endParaRPr>
          </a:p>
        </p:txBody>
      </p:sp>
      <p:sp>
        <p:nvSpPr>
          <p:cNvPr id="639" name="Google Shape;639;p39"/>
          <p:cNvSpPr txBox="1"/>
          <p:nvPr/>
        </p:nvSpPr>
        <p:spPr>
          <a:xfrm rot="-5400000">
            <a:off x="-1999278" y="4622253"/>
            <a:ext cx="6522680" cy="6247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Ηθικά ζητήματα στο ψηφιακό μάρκετινγκ</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4"/>
          <p:cNvSpPr/>
          <p:nvPr/>
        </p:nvSpPr>
        <p:spPr>
          <a:xfrm>
            <a:off x="-1970090" y="7200900"/>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4" name="Google Shape;134;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 name="Google Shape;135;p4"/>
          <p:cNvSpPr txBox="1"/>
          <p:nvPr/>
        </p:nvSpPr>
        <p:spPr>
          <a:xfrm>
            <a:off x="5661213" y="567292"/>
            <a:ext cx="709750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Βιώσιμοι Νέοι Επιχειρηματίες</a:t>
            </a:r>
            <a:endParaRPr/>
          </a:p>
        </p:txBody>
      </p:sp>
      <p:sp>
        <p:nvSpPr>
          <p:cNvPr id="136" name="Google Shape;136;p4"/>
          <p:cNvSpPr txBox="1"/>
          <p:nvPr/>
        </p:nvSpPr>
        <p:spPr>
          <a:xfrm>
            <a:off x="1028701" y="394841"/>
            <a:ext cx="8389217"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rata"/>
                <a:ea typeface="Prata"/>
                <a:cs typeface="Prata"/>
                <a:sym typeface="Prata"/>
              </a:rPr>
              <a:t>ΟΔΗΓΟΙ SUSE</a:t>
            </a:r>
            <a:endParaRPr/>
          </a:p>
        </p:txBody>
      </p:sp>
      <p:sp>
        <p:nvSpPr>
          <p:cNvPr id="137" name="Google Shape;137;p4"/>
          <p:cNvSpPr txBox="1"/>
          <p:nvPr/>
        </p:nvSpPr>
        <p:spPr>
          <a:xfrm>
            <a:off x="3526734" y="3180541"/>
            <a:ext cx="11659572"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Περιβαλλοντική υποβάθμιση στις Επιχειρήσεις</a:t>
            </a:r>
            <a:endParaRPr/>
          </a:p>
        </p:txBody>
      </p:sp>
      <p:sp>
        <p:nvSpPr>
          <p:cNvPr id="138" name="Google Shape;138;p4"/>
          <p:cNvSpPr txBox="1"/>
          <p:nvPr/>
        </p:nvSpPr>
        <p:spPr>
          <a:xfrm>
            <a:off x="1399863" y="2469577"/>
            <a:ext cx="1631203"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39" name="Google Shape;139;p4"/>
          <p:cNvSpPr txBox="1"/>
          <p:nvPr/>
        </p:nvSpPr>
        <p:spPr>
          <a:xfrm>
            <a:off x="1477171" y="4076702"/>
            <a:ext cx="16624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140" name="Google Shape;140;p4"/>
          <p:cNvSpPr txBox="1"/>
          <p:nvPr/>
        </p:nvSpPr>
        <p:spPr>
          <a:xfrm>
            <a:off x="1229694" y="5776340"/>
            <a:ext cx="1992104"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141" name="Google Shape;141;p4"/>
          <p:cNvSpPr txBox="1"/>
          <p:nvPr/>
        </p:nvSpPr>
        <p:spPr>
          <a:xfrm>
            <a:off x="3626028" y="4891509"/>
            <a:ext cx="8968309"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Ισότητα των Φύλων στις Επιχειρήσεις</a:t>
            </a:r>
            <a:endParaRPr/>
          </a:p>
        </p:txBody>
      </p:sp>
      <p:sp>
        <p:nvSpPr>
          <p:cNvPr id="142" name="Google Shape;142;p4"/>
          <p:cNvSpPr txBox="1"/>
          <p:nvPr/>
        </p:nvSpPr>
        <p:spPr>
          <a:xfrm>
            <a:off x="3526734" y="6233886"/>
            <a:ext cx="13531572" cy="1464632"/>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Ψηφιακά Εργαλεία στη Βιομηχανία 4.0 &amp; 5.0 Διαμόρφωση της Επιχειρηματικότητας στη Νέα Ψηφιακή Κοινωνία</a:t>
            </a:r>
            <a:endParaRPr/>
          </a:p>
        </p:txBody>
      </p:sp>
      <p:sp>
        <p:nvSpPr>
          <p:cNvPr id="143" name="Google Shape;143;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40"/>
          <p:cNvSpPr/>
          <p:nvPr/>
        </p:nvSpPr>
        <p:spPr>
          <a:xfrm>
            <a:off x="12402639" y="7298028"/>
            <a:ext cx="2856339" cy="2337365"/>
          </a:xfrm>
          <a:custGeom>
            <a:rect b="b" l="l" r="r" t="t"/>
            <a:pathLst>
              <a:path extrusionOk="0" h="3447339" w="3584190">
                <a:moveTo>
                  <a:pt x="0" y="0"/>
                </a:moveTo>
                <a:lnTo>
                  <a:pt x="3584190" y="0"/>
                </a:lnTo>
                <a:lnTo>
                  <a:pt x="3584190" y="3447339"/>
                </a:lnTo>
                <a:lnTo>
                  <a:pt x="0" y="344733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5" name="Google Shape;645;p40"/>
          <p:cNvSpPr/>
          <p:nvPr/>
        </p:nvSpPr>
        <p:spPr>
          <a:xfrm rot="5588549">
            <a:off x="-1482089" y="7760758"/>
            <a:ext cx="4337075" cy="4114800"/>
          </a:xfrm>
          <a:custGeom>
            <a:rect b="b" l="l" r="r" t="t"/>
            <a:pathLst>
              <a:path extrusionOk="0" h="4114800" w="4337075">
                <a:moveTo>
                  <a:pt x="0" y="0"/>
                </a:moveTo>
                <a:lnTo>
                  <a:pt x="4337075" y="0"/>
                </a:lnTo>
                <a:lnTo>
                  <a:pt x="433707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6" name="Google Shape;646;p40"/>
          <p:cNvSpPr/>
          <p:nvPr/>
        </p:nvSpPr>
        <p:spPr>
          <a:xfrm>
            <a:off x="15381923" y="-1028700"/>
            <a:ext cx="3754755" cy="4114800"/>
          </a:xfrm>
          <a:custGeom>
            <a:rect b="b" l="l" r="r" t="t"/>
            <a:pathLst>
              <a:path extrusionOk="0" h="4114800" w="3754755">
                <a:moveTo>
                  <a:pt x="0" y="0"/>
                </a:moveTo>
                <a:lnTo>
                  <a:pt x="3754755" y="0"/>
                </a:lnTo>
                <a:lnTo>
                  <a:pt x="3754755"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7" name="Google Shape;647;p40"/>
          <p:cNvSpPr txBox="1"/>
          <p:nvPr/>
        </p:nvSpPr>
        <p:spPr>
          <a:xfrm>
            <a:off x="2147184" y="1401584"/>
            <a:ext cx="13993631" cy="118474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Arial"/>
                <a:ea typeface="Arial"/>
                <a:cs typeface="Arial"/>
                <a:sym typeface="Arial"/>
              </a:rPr>
              <a:t>Αυθεντικότητα: να είσαι πιστός στις αξίες σου</a:t>
            </a:r>
            <a:endParaRPr b="0" i="0" sz="1400" u="none" cap="none" strike="noStrike">
              <a:solidFill>
                <a:srgbClr val="000000"/>
              </a:solidFill>
              <a:latin typeface="Arial"/>
              <a:ea typeface="Arial"/>
              <a:cs typeface="Arial"/>
              <a:sym typeface="Arial"/>
            </a:endParaRPr>
          </a:p>
        </p:txBody>
      </p:sp>
      <p:sp>
        <p:nvSpPr>
          <p:cNvPr id="648" name="Google Shape;648;p40"/>
          <p:cNvSpPr txBox="1"/>
          <p:nvPr/>
        </p:nvSpPr>
        <p:spPr>
          <a:xfrm>
            <a:off x="2570400" y="3276426"/>
            <a:ext cx="14191200" cy="4395049"/>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Γνήσια δέσμευση: </a:t>
            </a:r>
            <a:r>
              <a:rPr b="0" i="0" lang="en-US" sz="2400" u="none" cap="none" strike="noStrike">
                <a:solidFill>
                  <a:srgbClr val="000000"/>
                </a:solidFill>
                <a:latin typeface="Arial"/>
                <a:ea typeface="Arial"/>
                <a:cs typeface="Arial"/>
                <a:sym typeface="Arial"/>
              </a:rPr>
              <a:t>Προωθήστε πραγματικές συνομιλίες και δημιουργήστε κοινότητα γύρω από κοινές αξίες αντί να εστιάσετε αποκλειστικά στις συναλλαγές. Χρησιμοποιήστε την πλατφόρμα σας για να επισημάνετε προβλήματα, να μοιραστείτε επιτυχίες και να αναγνωρίσετε τις αποτυχίες</a:t>
            </a:r>
            <a:r>
              <a:rPr b="1" i="0" lang="en-US" sz="2400" u="none" cap="none" strike="noStrike">
                <a:solidFill>
                  <a:srgbClr val="000000"/>
                </a:solidFill>
                <a:latin typeface="Arial"/>
                <a:ea typeface="Arial"/>
                <a:cs typeface="Arial"/>
                <a:sym typeface="Arial"/>
              </a:rPr>
              <a:t>. </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Συνεργασίες με γνώμονα την αξία: </a:t>
            </a:r>
            <a:r>
              <a:rPr b="0" i="0" lang="en-US" sz="2400" u="none" cap="none" strike="noStrike">
                <a:solidFill>
                  <a:srgbClr val="000000"/>
                </a:solidFill>
                <a:latin typeface="Arial"/>
                <a:ea typeface="Arial"/>
                <a:cs typeface="Arial"/>
                <a:sym typeface="Arial"/>
              </a:rPr>
              <a:t>Ευθυγραμμιστείτε με συνεργάτες, παράγοντες επιρροής και άλλες οντότητες που μοιράζονται τη δέσμευσή σας για το κοινωνικό καλό. Οι κακώς ευθυγραμμισμένες συνεργασίες μπορούν να μειώσουν το μήνυμά σας και να αποξενώσουν την κοινότητά σας.</a:t>
            </a:r>
            <a:endParaRPr b="0" i="0" sz="1600" u="none" cap="none" strike="noStrike">
              <a:solidFill>
                <a:srgbClr val="000000"/>
              </a:solidFill>
              <a:latin typeface="Arial"/>
              <a:ea typeface="Arial"/>
              <a:cs typeface="Arial"/>
              <a:sym typeface="Arial"/>
            </a:endParaRPr>
          </a:p>
        </p:txBody>
      </p:sp>
      <p:sp>
        <p:nvSpPr>
          <p:cNvPr id="649" name="Google Shape;649;p40"/>
          <p:cNvSpPr txBox="1"/>
          <p:nvPr/>
        </p:nvSpPr>
        <p:spPr>
          <a:xfrm rot="-5400000">
            <a:off x="-1999278" y="4622253"/>
            <a:ext cx="6522680" cy="6247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Ηθικά ζητήματα στο ψηφιακό μάρκετινγκ</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4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5" name="Google Shape;655;p41"/>
          <p:cNvSpPr/>
          <p:nvPr/>
        </p:nvSpPr>
        <p:spPr>
          <a:xfrm>
            <a:off x="2524125" y="6739200"/>
            <a:ext cx="2386276" cy="3316154"/>
          </a:xfrm>
          <a:custGeom>
            <a:rect b="b" l="l" r="r" t="t"/>
            <a:pathLst>
              <a:path extrusionOk="0" h="3932990" w="2996223">
                <a:moveTo>
                  <a:pt x="0" y="0"/>
                </a:moveTo>
                <a:lnTo>
                  <a:pt x="2996223" y="0"/>
                </a:lnTo>
                <a:lnTo>
                  <a:pt x="2996223" y="3932990"/>
                </a:lnTo>
                <a:lnTo>
                  <a:pt x="0" y="39329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6" name="Google Shape;656;p41"/>
          <p:cNvSpPr/>
          <p:nvPr/>
        </p:nvSpPr>
        <p:spPr>
          <a:xfrm>
            <a:off x="0" y="0"/>
            <a:ext cx="4130289" cy="4114800"/>
          </a:xfrm>
          <a:custGeom>
            <a:rect b="b" l="l" r="r" t="t"/>
            <a:pathLst>
              <a:path extrusionOk="0" h="4114800" w="4130289">
                <a:moveTo>
                  <a:pt x="0" y="0"/>
                </a:moveTo>
                <a:lnTo>
                  <a:pt x="4130289" y="0"/>
                </a:lnTo>
                <a:lnTo>
                  <a:pt x="4130289"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7" name="Google Shape;657;p41"/>
          <p:cNvSpPr/>
          <p:nvPr/>
        </p:nvSpPr>
        <p:spPr>
          <a:xfrm flipH="1">
            <a:off x="12346051" y="6172200"/>
            <a:ext cx="5941949" cy="4114800"/>
          </a:xfrm>
          <a:custGeom>
            <a:rect b="b" l="l" r="r" t="t"/>
            <a:pathLst>
              <a:path extrusionOk="0" h="4114800" w="5941949">
                <a:moveTo>
                  <a:pt x="5941949" y="0"/>
                </a:moveTo>
                <a:lnTo>
                  <a:pt x="0" y="0"/>
                </a:lnTo>
                <a:lnTo>
                  <a:pt x="0" y="4114800"/>
                </a:lnTo>
                <a:lnTo>
                  <a:pt x="5941949" y="4114800"/>
                </a:lnTo>
                <a:lnTo>
                  <a:pt x="5941949"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8" name="Google Shape;658;p41"/>
          <p:cNvSpPr txBox="1"/>
          <p:nvPr/>
        </p:nvSpPr>
        <p:spPr>
          <a:xfrm>
            <a:off x="2147184" y="1401584"/>
            <a:ext cx="13993631" cy="118474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Ευθύνη: Πέρα από την ουσία</a:t>
            </a:r>
            <a:endParaRPr b="0" i="0" sz="1400" u="none" cap="none" strike="noStrike">
              <a:solidFill>
                <a:srgbClr val="000000"/>
              </a:solidFill>
              <a:latin typeface="Arial"/>
              <a:ea typeface="Arial"/>
              <a:cs typeface="Arial"/>
              <a:sym typeface="Arial"/>
            </a:endParaRPr>
          </a:p>
        </p:txBody>
      </p:sp>
      <p:sp>
        <p:nvSpPr>
          <p:cNvPr id="659" name="Google Shape;659;p41"/>
          <p:cNvSpPr txBox="1"/>
          <p:nvPr/>
        </p:nvSpPr>
        <p:spPr>
          <a:xfrm>
            <a:off x="3870110" y="2912661"/>
            <a:ext cx="13468221" cy="3767185"/>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Επιδραστικά μηνύματα: </a:t>
            </a:r>
            <a:r>
              <a:rPr b="0" i="0" lang="en-US" sz="2400" u="none" cap="none" strike="noStrike">
                <a:solidFill>
                  <a:srgbClr val="000000"/>
                </a:solidFill>
                <a:latin typeface="Arial"/>
                <a:ea typeface="Arial"/>
                <a:cs typeface="Arial"/>
                <a:sym typeface="Arial"/>
              </a:rPr>
              <a:t>Λάβετε υπόψη τον ευρύτερο αντίκτυπο των καμπανιών μάρκετινγκ. Αποφύγετε την εκμετάλλευση κοινωνικών ζητημάτων με σκοπό το κέρδος και βεβαιωθείτε ότι οι καμπάνιες σας συμβάλλουν θετικά στον διάλογο γύρω από σημαντικά θέματα.</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Βιώσιμες πρακτικές: </a:t>
            </a:r>
            <a:r>
              <a:rPr b="0" i="0" lang="en-US" sz="2400" u="none" cap="none" strike="noStrike">
                <a:solidFill>
                  <a:srgbClr val="000000"/>
                </a:solidFill>
                <a:latin typeface="Arial"/>
                <a:ea typeface="Arial"/>
                <a:cs typeface="Arial"/>
                <a:sym typeface="Arial"/>
              </a:rPr>
              <a:t>Προσπαθήστε για βιωσιμότητα στις προσπάθειές σας στο ψηφιακό μάρκετινγκ. Αυτό περιλαμβάνει την εξέταση του περιβαλλοντικού αντίκτυπου των καμπανιών σας και την ιεράρχηση του ψηφιακού υλικού έναντι του υλικού μάρκετινγκ, όταν είναι δυνατόν.</a:t>
            </a:r>
            <a:endParaRPr b="0" i="0" sz="1600" u="none" cap="none" strike="noStrike">
              <a:solidFill>
                <a:srgbClr val="000000"/>
              </a:solidFill>
              <a:latin typeface="Arial"/>
              <a:ea typeface="Arial"/>
              <a:cs typeface="Arial"/>
              <a:sym typeface="Arial"/>
            </a:endParaRPr>
          </a:p>
        </p:txBody>
      </p:sp>
      <p:sp>
        <p:nvSpPr>
          <p:cNvPr id="660" name="Google Shape;660;p41"/>
          <p:cNvSpPr txBox="1"/>
          <p:nvPr/>
        </p:nvSpPr>
        <p:spPr>
          <a:xfrm rot="-5400000">
            <a:off x="-1999278" y="4622253"/>
            <a:ext cx="6522680" cy="6247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Ηθικά ζητήματα στο ψηφιακό μάρκετινγκ</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42"/>
          <p:cNvSpPr/>
          <p:nvPr/>
        </p:nvSpPr>
        <p:spPr>
          <a:xfrm>
            <a:off x="15436800" y="6543777"/>
            <a:ext cx="2180365" cy="3056750"/>
          </a:xfrm>
          <a:custGeom>
            <a:rect b="b" l="l" r="r" t="t"/>
            <a:pathLst>
              <a:path extrusionOk="0" h="4059508" w="3937723">
                <a:moveTo>
                  <a:pt x="0" y="0"/>
                </a:moveTo>
                <a:lnTo>
                  <a:pt x="3937723" y="0"/>
                </a:lnTo>
                <a:lnTo>
                  <a:pt x="3937723" y="4059507"/>
                </a:lnTo>
                <a:lnTo>
                  <a:pt x="0" y="405950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6" name="Google Shape;666;p42"/>
          <p:cNvSpPr/>
          <p:nvPr/>
        </p:nvSpPr>
        <p:spPr>
          <a:xfrm rot="-1760358">
            <a:off x="-1123603" y="8136961"/>
            <a:ext cx="4304607" cy="2927133"/>
          </a:xfrm>
          <a:custGeom>
            <a:rect b="b" l="l" r="r" t="t"/>
            <a:pathLst>
              <a:path extrusionOk="0" h="2927133" w="4304607">
                <a:moveTo>
                  <a:pt x="0" y="0"/>
                </a:moveTo>
                <a:lnTo>
                  <a:pt x="4304606" y="0"/>
                </a:lnTo>
                <a:lnTo>
                  <a:pt x="4304606" y="2927133"/>
                </a:lnTo>
                <a:lnTo>
                  <a:pt x="0" y="292713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7" name="Google Shape;667;p42"/>
          <p:cNvSpPr/>
          <p:nvPr/>
        </p:nvSpPr>
        <p:spPr>
          <a:xfrm>
            <a:off x="15226765" y="-799531"/>
            <a:ext cx="4023617" cy="3656462"/>
          </a:xfrm>
          <a:custGeom>
            <a:rect b="b" l="l" r="r" t="t"/>
            <a:pathLst>
              <a:path extrusionOk="0" h="3656462" w="4023617">
                <a:moveTo>
                  <a:pt x="0" y="0"/>
                </a:moveTo>
                <a:lnTo>
                  <a:pt x="4023617" y="0"/>
                </a:lnTo>
                <a:lnTo>
                  <a:pt x="4023617" y="3656462"/>
                </a:lnTo>
                <a:lnTo>
                  <a:pt x="0" y="36564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8" name="Google Shape;668;p42"/>
          <p:cNvSpPr txBox="1"/>
          <p:nvPr/>
        </p:nvSpPr>
        <p:spPr>
          <a:xfrm>
            <a:off x="2779201" y="2912661"/>
            <a:ext cx="12859200" cy="6278642"/>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Καθορίστε σαφείς κατευθυντήριες γραμμές: </a:t>
            </a:r>
            <a:r>
              <a:rPr b="0" i="0" lang="en-US" sz="2400" u="none" cap="none" strike="noStrike">
                <a:solidFill>
                  <a:srgbClr val="000000"/>
                </a:solidFill>
                <a:latin typeface="Arial"/>
                <a:ea typeface="Arial"/>
                <a:cs typeface="Arial"/>
                <a:sym typeface="Arial"/>
              </a:rPr>
              <a:t>Αναπτύξτε και τηρήστε ένα σύνολο ηθικών κατευθυντήριων γραμμών που διέπουν όλες τις δραστηριότητες μάρκετινγκ. Αυτά θα πρέπει να είναι σύμφωνα με τις αποστολές και τις αξίες των κοινωνικών επιχειρήσεων σας</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Διαρκής εκπαίδευση: </a:t>
            </a:r>
            <a:r>
              <a:rPr b="0" i="0" lang="en-US" sz="2400" u="none" cap="none" strike="noStrike">
                <a:solidFill>
                  <a:srgbClr val="000000"/>
                </a:solidFill>
                <a:latin typeface="Arial"/>
                <a:ea typeface="Arial"/>
                <a:cs typeface="Arial"/>
                <a:sym typeface="Arial"/>
              </a:rPr>
              <a:t>Μείνετε ενημερωμένοι σχετικά με τις ηθικές πρακτικές στο ψηφιακό μάρκετινγκ. Το ψηφιακό τοπίο εξελίσσεται πάντα, όπως και οι ηθικοί προβληματισμοί</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400" u="none" cap="none" strike="noStrike">
                <a:solidFill>
                  <a:srgbClr val="000000"/>
                </a:solidFill>
                <a:latin typeface="Arial"/>
                <a:ea typeface="Arial"/>
                <a:cs typeface="Arial"/>
                <a:sym typeface="Arial"/>
              </a:rPr>
              <a:t>Ανοιχτός διάλογος: </a:t>
            </a:r>
            <a:r>
              <a:rPr b="0" i="0" lang="en-US" sz="2400" u="none" cap="none" strike="noStrike">
                <a:solidFill>
                  <a:srgbClr val="000000"/>
                </a:solidFill>
                <a:latin typeface="Arial"/>
                <a:ea typeface="Arial"/>
                <a:cs typeface="Arial"/>
                <a:sym typeface="Arial"/>
              </a:rPr>
              <a:t>Ενθαρρύνετε έναν ανοιχτό διάλογο σχετικά με την ηθική μέσα στην ομάδα σας. Το ηθικό μάρκετινγκ είναι μια ομαδική προσπάθεια και ο καθένας πρέπει να αισθάνεται ότι έχει τη δύναμη να μιλήσει αν κάτι δεν πάει καλά. Εάν εργάζεστε μόνοι σας, μια συζήτηση με την οικογένεια, τους φίλους ή μερικές φορές ακόμη και με αγνώστους μπορεί να είναι χρήσιμη.</a:t>
            </a:r>
            <a:endParaRPr b="0" i="0" sz="2400" u="none" cap="none" strike="noStrike">
              <a:solidFill>
                <a:srgbClr val="000000"/>
              </a:solidFill>
              <a:latin typeface="Arial"/>
              <a:ea typeface="Arial"/>
              <a:cs typeface="Arial"/>
              <a:sym typeface="Arial"/>
            </a:endParaRPr>
          </a:p>
        </p:txBody>
      </p:sp>
      <p:sp>
        <p:nvSpPr>
          <p:cNvPr id="669" name="Google Shape;669;p42"/>
          <p:cNvSpPr txBox="1"/>
          <p:nvPr/>
        </p:nvSpPr>
        <p:spPr>
          <a:xfrm>
            <a:off x="2147184" y="216836"/>
            <a:ext cx="13993631" cy="236949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Ηθική λήψη αποφάσεων: μια καθοδηγούμενη προσέγγιση</a:t>
            </a:r>
            <a:endParaRPr b="0" i="0" sz="1400" u="none" cap="none" strike="noStrike">
              <a:solidFill>
                <a:srgbClr val="000000"/>
              </a:solidFill>
              <a:latin typeface="Arial"/>
              <a:ea typeface="Arial"/>
              <a:cs typeface="Arial"/>
              <a:sym typeface="Arial"/>
            </a:endParaRPr>
          </a:p>
        </p:txBody>
      </p:sp>
      <p:sp>
        <p:nvSpPr>
          <p:cNvPr id="670" name="Google Shape;670;p42"/>
          <p:cNvSpPr txBox="1"/>
          <p:nvPr/>
        </p:nvSpPr>
        <p:spPr>
          <a:xfrm rot="-5400000">
            <a:off x="-1999278" y="4622253"/>
            <a:ext cx="6522680" cy="6247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Ηθικά ζητήματα στο ψηφιακό μάρκετινγκ</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43"/>
          <p:cNvSpPr txBox="1"/>
          <p:nvPr/>
        </p:nvSpPr>
        <p:spPr>
          <a:xfrm>
            <a:off x="3128510" y="3136450"/>
            <a:ext cx="13993631" cy="5650778"/>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400" u="none" cap="none" strike="noStrike">
                <a:solidFill>
                  <a:srgbClr val="000000"/>
                </a:solidFill>
                <a:latin typeface="Arial"/>
                <a:ea typeface="Arial"/>
                <a:cs typeface="Arial"/>
                <a:sym typeface="Arial"/>
              </a:rPr>
              <a:t>Το ηθικό ψηφιακό μάρκετινγκ δεν είναι απλώς θέμα συμμόρφωσης - είναι βασικό μέρος της ταυτότητας της επωνυμίας σας. </a:t>
            </a:r>
            <a:r>
              <a:rPr b="0" i="0" lang="en-US" sz="2400" u="none" cap="none" strike="noStrike">
                <a:solidFill>
                  <a:srgbClr val="000000"/>
                </a:solidFill>
                <a:latin typeface="Arial"/>
                <a:ea typeface="Arial"/>
                <a:cs typeface="Arial"/>
                <a:sym typeface="Arial"/>
              </a:rPr>
              <a:t>Δίνοντας προτεραιότητα στη διαφάνεια, τη συμπερίληψη, την αυθεντικότητα και την υπευθυνότητα, όχι μόνο προστατεύετε τη φήμη σας, αλλά και εμβαθύνετε την εμπιστοσύνη και την πίστη του κοινού σας. Αυτή η εμπιστοσύνη είναι ανεκτίμητη. Μετατρέπει το κοινό σας σε παθιασμένους υποστηρικτές του σκοπού σας. </a:t>
            </a:r>
            <a:endParaRPr/>
          </a:p>
          <a:p>
            <a:pPr indent="0" lvl="0" marL="0" marR="0" rtl="0" algn="l">
              <a:lnSpc>
                <a:spcPct val="170000"/>
              </a:lnSpc>
              <a:spcBef>
                <a:spcPts val="0"/>
              </a:spcBef>
              <a:spcAft>
                <a:spcPts val="0"/>
              </a:spcAft>
              <a:buNone/>
            </a:pPr>
            <a:r>
              <a:t/>
            </a:r>
            <a:endParaRPr b="1" i="0" sz="2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b="1" i="0" lang="en-US" sz="2400" u="none" cap="none" strike="noStrike">
                <a:solidFill>
                  <a:srgbClr val="000000"/>
                </a:solidFill>
                <a:latin typeface="Arial"/>
                <a:ea typeface="Arial"/>
                <a:cs typeface="Arial"/>
                <a:sym typeface="Arial"/>
              </a:rPr>
              <a:t>Θυμηθείτε, το ηθικό μάρκετινγκ είναι να κάνετε τα σωστά πράγματα, όχι μόνο το νομικά απαιτούμενο πράγμα</a:t>
            </a:r>
            <a:r>
              <a:rPr b="0" i="0" lang="en-US" sz="2400" u="none" cap="none" strike="noStrike">
                <a:solidFill>
                  <a:srgbClr val="000000"/>
                </a:solidFill>
                <a:latin typeface="Arial"/>
                <a:ea typeface="Arial"/>
                <a:cs typeface="Arial"/>
                <a:sym typeface="Arial"/>
              </a:rPr>
              <a:t>. Έχει να κάνει με το να δίνεις το παράδειγμα και να θέτεις ένα πρότυπο για το τι σημαίνει να πλασάρεις με σκοπό.</a:t>
            </a:r>
            <a:endParaRPr b="0" i="0" sz="1600" u="none" cap="none" strike="noStrike">
              <a:solidFill>
                <a:srgbClr val="000000"/>
              </a:solidFill>
              <a:latin typeface="Arial"/>
              <a:ea typeface="Arial"/>
              <a:cs typeface="Arial"/>
              <a:sym typeface="Arial"/>
            </a:endParaRPr>
          </a:p>
        </p:txBody>
      </p:sp>
      <p:sp>
        <p:nvSpPr>
          <p:cNvPr id="676" name="Google Shape;676;p43"/>
          <p:cNvSpPr/>
          <p:nvPr/>
        </p:nvSpPr>
        <p:spPr>
          <a:xfrm>
            <a:off x="0" y="61722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7" name="Google Shape;677;p43"/>
          <p:cNvSpPr/>
          <p:nvPr/>
        </p:nvSpPr>
        <p:spPr>
          <a:xfrm>
            <a:off x="14736586" y="-1744494"/>
            <a:ext cx="5441058" cy="4114800"/>
          </a:xfrm>
          <a:custGeom>
            <a:rect b="b" l="l" r="r" t="t"/>
            <a:pathLst>
              <a:path extrusionOk="0" h="4114800" w="5441058">
                <a:moveTo>
                  <a:pt x="0" y="0"/>
                </a:moveTo>
                <a:lnTo>
                  <a:pt x="5441058" y="0"/>
                </a:lnTo>
                <a:lnTo>
                  <a:pt x="5441058"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8" name="Google Shape;678;p43"/>
          <p:cNvSpPr txBox="1"/>
          <p:nvPr/>
        </p:nvSpPr>
        <p:spPr>
          <a:xfrm>
            <a:off x="2147184" y="923925"/>
            <a:ext cx="13993631" cy="236949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Το ηθικό μάρκετινγκ ως ανταγωνιστικό πλεονέκτημα</a:t>
            </a:r>
            <a:endParaRPr b="0" i="0" sz="1400" u="none" cap="none" strike="noStrike">
              <a:solidFill>
                <a:srgbClr val="000000"/>
              </a:solidFill>
              <a:latin typeface="Arial"/>
              <a:ea typeface="Arial"/>
              <a:cs typeface="Arial"/>
              <a:sym typeface="Arial"/>
            </a:endParaRPr>
          </a:p>
        </p:txBody>
      </p:sp>
      <p:sp>
        <p:nvSpPr>
          <p:cNvPr id="679" name="Google Shape;679;p43"/>
          <p:cNvSpPr txBox="1"/>
          <p:nvPr/>
        </p:nvSpPr>
        <p:spPr>
          <a:xfrm rot="-5400000">
            <a:off x="-1999278" y="4622253"/>
            <a:ext cx="6522680" cy="6247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Ηθικά ζητήματα στο ψηφιακό μάρκετινγκ</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4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5" name="Google Shape;685;p44"/>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6" name="Google Shape;686;p4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7" name="Google Shape;687;p4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8" name="Google Shape;688;p4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9" name="Google Shape;689;p44"/>
          <p:cNvSpPr txBox="1"/>
          <p:nvPr/>
        </p:nvSpPr>
        <p:spPr>
          <a:xfrm>
            <a:off x="7333439" y="3300412"/>
            <a:ext cx="176764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690" name="Google Shape;690;p44"/>
          <p:cNvSpPr txBox="1"/>
          <p:nvPr/>
        </p:nvSpPr>
        <p:spPr>
          <a:xfrm>
            <a:off x="9446685" y="3589637"/>
            <a:ext cx="8423090"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Φτάσατε στο τέλος της ενότητας 1!</a:t>
            </a:r>
            <a:endParaRPr b="0" i="0" sz="1400" u="none" cap="none" strike="noStrike">
              <a:solidFill>
                <a:srgbClr val="000000"/>
              </a:solidFill>
              <a:latin typeface="Arial"/>
              <a:ea typeface="Arial"/>
              <a:cs typeface="Arial"/>
              <a:sym typeface="Arial"/>
            </a:endParaRPr>
          </a:p>
        </p:txBody>
      </p:sp>
      <p:sp>
        <p:nvSpPr>
          <p:cNvPr id="691" name="Google Shape;691;p44"/>
          <p:cNvSpPr txBox="1"/>
          <p:nvPr/>
        </p:nvSpPr>
        <p:spPr>
          <a:xfrm>
            <a:off x="9622124" y="6220505"/>
            <a:ext cx="4642675" cy="107683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rata"/>
                <a:ea typeface="Prata"/>
                <a:cs typeface="Prata"/>
                <a:sym typeface="Prata"/>
              </a:rPr>
              <a:t>Τώρα είναι ώρα για αυτοαξιολόγηση και ασκήσεις.</a:t>
            </a:r>
            <a:endParaRPr b="0" i="0" sz="1400" u="none" cap="none" strike="noStrike">
              <a:solidFill>
                <a:srgbClr val="000000"/>
              </a:solidFill>
              <a:latin typeface="Arial"/>
              <a:ea typeface="Arial"/>
              <a:cs typeface="Arial"/>
              <a:sym typeface="Arial"/>
            </a:endParaRPr>
          </a:p>
        </p:txBody>
      </p:sp>
      <p:grpSp>
        <p:nvGrpSpPr>
          <p:cNvPr id="692" name="Google Shape;692;p44"/>
          <p:cNvGrpSpPr/>
          <p:nvPr/>
        </p:nvGrpSpPr>
        <p:grpSpPr>
          <a:xfrm>
            <a:off x="2330512" y="2197460"/>
            <a:ext cx="4369161" cy="5892080"/>
            <a:chOff x="0" y="0"/>
            <a:chExt cx="5825547" cy="7856106"/>
          </a:xfrm>
        </p:grpSpPr>
        <p:sp>
          <p:nvSpPr>
            <p:cNvPr id="693" name="Google Shape;693;p44"/>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8">
                <a:alphaModFix/>
              </a:blip>
              <a:stretch>
                <a:fillRect b="-13801" l="0" r="-99656" t="-3126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94" name="Google Shape;694;p44"/>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9">
                <a:alphaModFix/>
              </a:blip>
              <a:stretch>
                <a:fillRect b="0" l="-6107" r="-610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695" name="Google Shape;695;p4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10">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4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1" name="Google Shape;701;p4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2" name="Google Shape;702;p4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3" name="Google Shape;703;p4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4" name="Google Shape;704;p45"/>
          <p:cNvSpPr/>
          <p:nvPr/>
        </p:nvSpPr>
        <p:spPr>
          <a:xfrm>
            <a:off x="10865470" y="6161062"/>
            <a:ext cx="3534651" cy="3097238"/>
          </a:xfrm>
          <a:custGeom>
            <a:rect b="b" l="l" r="r" t="t"/>
            <a:pathLst>
              <a:path extrusionOk="0" h="3097238" w="3534651">
                <a:moveTo>
                  <a:pt x="0" y="0"/>
                </a:moveTo>
                <a:lnTo>
                  <a:pt x="3534650" y="0"/>
                </a:lnTo>
                <a:lnTo>
                  <a:pt x="3534650" y="3097238"/>
                </a:lnTo>
                <a:lnTo>
                  <a:pt x="0" y="309723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5" name="Google Shape;705;p45"/>
          <p:cNvSpPr/>
          <p:nvPr/>
        </p:nvSpPr>
        <p:spPr>
          <a:xfrm>
            <a:off x="2654212" y="6585645"/>
            <a:ext cx="3852131" cy="2532618"/>
          </a:xfrm>
          <a:custGeom>
            <a:rect b="b" l="l" r="r" t="t"/>
            <a:pathLst>
              <a:path extrusionOk="0" h="3052051" w="4812695">
                <a:moveTo>
                  <a:pt x="0" y="0"/>
                </a:moveTo>
                <a:lnTo>
                  <a:pt x="4812695" y="0"/>
                </a:lnTo>
                <a:lnTo>
                  <a:pt x="4812695" y="3052051"/>
                </a:lnTo>
                <a:lnTo>
                  <a:pt x="0" y="305205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6" name="Google Shape;706;p45"/>
          <p:cNvSpPr/>
          <p:nvPr/>
        </p:nvSpPr>
        <p:spPr>
          <a:xfrm>
            <a:off x="12634466" y="1028700"/>
            <a:ext cx="3355898" cy="3354500"/>
          </a:xfrm>
          <a:custGeom>
            <a:rect b="b" l="l" r="r" t="t"/>
            <a:pathLst>
              <a:path extrusionOk="0" h="3354500" w="3355898">
                <a:moveTo>
                  <a:pt x="0" y="0"/>
                </a:moveTo>
                <a:lnTo>
                  <a:pt x="3355898" y="0"/>
                </a:lnTo>
                <a:lnTo>
                  <a:pt x="3355898" y="3354500"/>
                </a:lnTo>
                <a:lnTo>
                  <a:pt x="0" y="33545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7" name="Google Shape;707;p45"/>
          <p:cNvSpPr txBox="1"/>
          <p:nvPr/>
        </p:nvSpPr>
        <p:spPr>
          <a:xfrm>
            <a:off x="936476" y="336455"/>
            <a:ext cx="12565316"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Αναπτύξτε το δικό σας βασικό σχέδιο ψηφιακού μάρκετινγκ</a:t>
            </a:r>
            <a:endParaRPr/>
          </a:p>
        </p:txBody>
      </p:sp>
      <p:sp>
        <p:nvSpPr>
          <p:cNvPr id="708" name="Google Shape;708;p45"/>
          <p:cNvSpPr txBox="1"/>
          <p:nvPr/>
        </p:nvSpPr>
        <p:spPr>
          <a:xfrm rot="-5400000">
            <a:off x="-2612276" y="4753210"/>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Άσκηση 1</a:t>
            </a:r>
            <a:endParaRPr b="0" i="0" sz="1400" u="none" cap="none" strike="noStrike">
              <a:solidFill>
                <a:srgbClr val="000000"/>
              </a:solidFill>
              <a:latin typeface="Arial"/>
              <a:ea typeface="Arial"/>
              <a:cs typeface="Arial"/>
              <a:sym typeface="Arial"/>
            </a:endParaRPr>
          </a:p>
        </p:txBody>
      </p:sp>
      <p:sp>
        <p:nvSpPr>
          <p:cNvPr id="709" name="Google Shape;709;p45"/>
          <p:cNvSpPr txBox="1"/>
          <p:nvPr/>
        </p:nvSpPr>
        <p:spPr>
          <a:xfrm>
            <a:off x="3814815" y="3013765"/>
            <a:ext cx="7490022" cy="1359988"/>
          </a:xfrm>
          <a:prstGeom prst="rect">
            <a:avLst/>
          </a:prstGeom>
          <a:noFill/>
          <a:ln>
            <a:noFill/>
          </a:ln>
        </p:spPr>
        <p:txBody>
          <a:bodyPr anchorCtr="0" anchor="t" bIns="0" lIns="0" spcFirstLastPara="1" rIns="0" wrap="square" tIns="0">
            <a:spAutoFit/>
          </a:bodyPr>
          <a:lstStyle/>
          <a:p>
            <a:pPr indent="0" lvl="0" marL="0" marR="0" rtl="0" algn="l">
              <a:lnSpc>
                <a:spcPct val="170026"/>
              </a:lnSpc>
              <a:spcBef>
                <a:spcPts val="0"/>
              </a:spcBef>
              <a:spcAft>
                <a:spcPts val="0"/>
              </a:spcAft>
              <a:buNone/>
            </a:pPr>
            <a:r>
              <a:rPr b="1" i="0" lang="en-US" sz="2599" u="none" cap="none" strike="noStrike">
                <a:solidFill>
                  <a:srgbClr val="000000"/>
                </a:solidFill>
                <a:latin typeface="Arial"/>
                <a:ea typeface="Arial"/>
                <a:cs typeface="Arial"/>
                <a:sym typeface="Arial"/>
              </a:rPr>
              <a:t>Είναι πλέον καιρός να εφαρμόσετε αυτά που έχετε μάθει για τη δική σας επιχείρηση!</a:t>
            </a:r>
            <a:endParaRPr b="0" i="0" sz="1400" u="none" cap="none" strike="noStrike">
              <a:solidFill>
                <a:srgbClr val="000000"/>
              </a:solidFill>
              <a:latin typeface="Arial"/>
              <a:ea typeface="Arial"/>
              <a:cs typeface="Arial"/>
              <a:sym typeface="Arial"/>
            </a:endParaRPr>
          </a:p>
        </p:txBody>
      </p:sp>
      <p:sp>
        <p:nvSpPr>
          <p:cNvPr id="710" name="Google Shape;710;p45"/>
          <p:cNvSpPr txBox="1"/>
          <p:nvPr/>
        </p:nvSpPr>
        <p:spPr>
          <a:xfrm>
            <a:off x="4982257" y="4497067"/>
            <a:ext cx="7915928" cy="172605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Arial"/>
                <a:ea typeface="Arial"/>
                <a:cs typeface="Arial"/>
                <a:sym typeface="Arial"/>
              </a:rPr>
              <a:t>Στις επόμενες δύο διαφάνειες, θα βρείτε καθοδηγητικές ερωτήσεις που θα σας βοηθήσουν να ξεκινήσετε με το δικό σας σχέδιο ψηφιακού μάρκετινγκ</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4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16" name="Google Shape;716;p4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17" name="Google Shape;717;p46"/>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18" name="Google Shape;718;p46"/>
          <p:cNvSpPr txBox="1"/>
          <p:nvPr/>
        </p:nvSpPr>
        <p:spPr>
          <a:xfrm>
            <a:off x="995362" y="233466"/>
            <a:ext cx="16834213"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Αναπτύξτε το δικό σας βασικό σχέδιο ψηφιακού μάρκετινγκ</a:t>
            </a:r>
            <a:endParaRPr/>
          </a:p>
        </p:txBody>
      </p:sp>
      <p:sp>
        <p:nvSpPr>
          <p:cNvPr id="719" name="Google Shape;719;p46"/>
          <p:cNvSpPr txBox="1"/>
          <p:nvPr/>
        </p:nvSpPr>
        <p:spPr>
          <a:xfrm rot="-5400000">
            <a:off x="-2553390" y="4600809"/>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Άσκηση 1</a:t>
            </a:r>
            <a:endParaRPr/>
          </a:p>
        </p:txBody>
      </p:sp>
      <p:sp>
        <p:nvSpPr>
          <p:cNvPr id="720" name="Google Shape;720;p46"/>
          <p:cNvSpPr txBox="1"/>
          <p:nvPr/>
        </p:nvSpPr>
        <p:spPr>
          <a:xfrm>
            <a:off x="2520199" y="2754626"/>
            <a:ext cx="8689667" cy="52322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Arial"/>
                <a:ea typeface="Arial"/>
                <a:cs typeface="Arial"/>
                <a:sym typeface="Arial"/>
              </a:rPr>
              <a:t>Αποστολή και Στόχοι της Εταιρείας</a:t>
            </a:r>
            <a:endParaRPr b="0" i="0" sz="1400" u="none" cap="none" strike="noStrike">
              <a:solidFill>
                <a:srgbClr val="000000"/>
              </a:solidFill>
              <a:latin typeface="Arial"/>
              <a:ea typeface="Arial"/>
              <a:cs typeface="Arial"/>
              <a:sym typeface="Arial"/>
            </a:endParaRPr>
          </a:p>
        </p:txBody>
      </p:sp>
      <p:sp>
        <p:nvSpPr>
          <p:cNvPr id="721" name="Google Shape;721;p46"/>
          <p:cNvSpPr txBox="1"/>
          <p:nvPr/>
        </p:nvSpPr>
        <p:spPr>
          <a:xfrm>
            <a:off x="2520200" y="3258182"/>
            <a:ext cx="6118498" cy="5755422"/>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Arial"/>
                <a:ea typeface="Arial"/>
                <a:cs typeface="Arial"/>
                <a:sym typeface="Arial"/>
              </a:rPr>
              <a:t>Περιγράψτε τη συνολική αποστολή σας. </a:t>
            </a:r>
            <a:r>
              <a:rPr b="0" i="0" lang="en-US" sz="2000" u="none" cap="none" strike="noStrike">
                <a:solidFill>
                  <a:srgbClr val="000000"/>
                </a:solidFill>
                <a:latin typeface="Arial"/>
                <a:ea typeface="Arial"/>
                <a:cs typeface="Arial"/>
                <a:sym typeface="Arial"/>
              </a:rPr>
              <a:t>Αυτό περιγράφει πώς θα επιτευχθεί το όραμά σας. Μια δήλωση αποστολής επικεντρώνεται στο να δώσει μια σύντομη εικόνα για τις εσωτερικές λειτουργίες και τους στόχους της κοινωνικής σας επιχείρησης. Πρέπει να είναι:</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μικρός</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ειδικός</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μετρήσιμος</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ΕΞΥΠΝΟΣ (συγκεκριμένο, μετρήσιμο, εφικτό, σχετικό και χρονικά δεσμευμένο)</a:t>
            </a:r>
            <a:endParaRPr b="0" i="0" sz="1400" u="none" cap="none" strike="noStrike">
              <a:solidFill>
                <a:srgbClr val="000000"/>
              </a:solidFill>
              <a:latin typeface="Arial"/>
              <a:ea typeface="Arial"/>
              <a:cs typeface="Arial"/>
              <a:sym typeface="Arial"/>
            </a:endParaRPr>
          </a:p>
        </p:txBody>
      </p:sp>
      <p:sp>
        <p:nvSpPr>
          <p:cNvPr id="722" name="Google Shape;722;p4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23" name="Google Shape;723;p46"/>
          <p:cNvSpPr txBox="1"/>
          <p:nvPr/>
        </p:nvSpPr>
        <p:spPr>
          <a:xfrm>
            <a:off x="9649304" y="2778605"/>
            <a:ext cx="6118498" cy="313932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Η δήλωση αποστολής πρέπει να σημαίνει κάτι για εσάς και όλους όσοι έρχονται σε επαφή με τον οργανισμό σας. Θα πρέπει να περιλαμβάνει:</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Τι θα κάνεις?</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Ποιος θα το κάνει;</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Πώς θα επιτευχθεί;</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4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29" name="Google Shape;729;p4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30" name="Google Shape;730;p4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31" name="Google Shape;731;p47">
            <a:hlinkClick r:id="rId6"/>
          </p:cNvPr>
          <p:cNvSpPr/>
          <p:nvPr/>
        </p:nvSpPr>
        <p:spPr>
          <a:xfrm>
            <a:off x="8158273" y="8119744"/>
            <a:ext cx="1294654" cy="1823456"/>
          </a:xfrm>
          <a:custGeom>
            <a:rect b="b" l="l" r="r" t="t"/>
            <a:pathLst>
              <a:path extrusionOk="0" h="2556792" w="1815322">
                <a:moveTo>
                  <a:pt x="0" y="0"/>
                </a:moveTo>
                <a:lnTo>
                  <a:pt x="1815323" y="0"/>
                </a:lnTo>
                <a:lnTo>
                  <a:pt x="1815323" y="2556792"/>
                </a:lnTo>
                <a:lnTo>
                  <a:pt x="0" y="255679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aphicFrame>
        <p:nvGraphicFramePr>
          <p:cNvPr id="732" name="Google Shape;732;p47"/>
          <p:cNvGraphicFramePr/>
          <p:nvPr/>
        </p:nvGraphicFramePr>
        <p:xfrm>
          <a:off x="9604124" y="3483680"/>
          <a:ext cx="3000000" cy="3000000"/>
        </p:xfrm>
        <a:graphic>
          <a:graphicData uri="http://schemas.openxmlformats.org/drawingml/2006/table">
            <a:tbl>
              <a:tblPr>
                <a:noFill/>
                <a:tableStyleId>{BB4D1FE0-67E8-4D0F-B077-16158BE262D8}</a:tableStyleId>
              </a:tblPr>
              <a:tblGrid>
                <a:gridCol w="2438400"/>
                <a:gridCol w="2438400"/>
                <a:gridCol w="2438400"/>
              </a:tblGrid>
              <a:tr h="1546250">
                <a:tc>
                  <a:txBody>
                    <a:bodyPr/>
                    <a:lstStyle/>
                    <a:p>
                      <a:pPr indent="0" lvl="0" marL="0" marR="0" rtl="0" algn="ctr">
                        <a:lnSpc>
                          <a:spcPct val="140000"/>
                        </a:lnSpc>
                        <a:spcBef>
                          <a:spcPts val="0"/>
                        </a:spcBef>
                        <a:spcAft>
                          <a:spcPts val="0"/>
                        </a:spcAft>
                        <a:buClr>
                          <a:srgbClr val="000000"/>
                        </a:buClr>
                        <a:buSzPts val="1800"/>
                        <a:buFont typeface="Arial"/>
                        <a:buNone/>
                      </a:pPr>
                      <a:r>
                        <a:rPr b="1" lang="en-US" sz="1800" u="none" cap="none" strike="noStrike">
                          <a:solidFill>
                            <a:srgbClr val="000000"/>
                          </a:solidFill>
                          <a:latin typeface="Playfair Display"/>
                          <a:ea typeface="Playfair Display"/>
                          <a:cs typeface="Playfair Display"/>
                          <a:sym typeface="Playfair Display"/>
                        </a:rPr>
                        <a:t>ΑΚΡΟΑΤΗΡΙΟ </a:t>
                      </a:r>
                      <a:endParaRPr/>
                    </a:p>
                    <a:p>
                      <a:pPr indent="0" lvl="0" marL="0" marR="0" rtl="0" algn="ctr">
                        <a:lnSpc>
                          <a:spcPct val="140000"/>
                        </a:lnSpc>
                        <a:spcBef>
                          <a:spcPts val="0"/>
                        </a:spcBef>
                        <a:spcAft>
                          <a:spcPts val="0"/>
                        </a:spcAft>
                        <a:buClr>
                          <a:srgbClr val="000000"/>
                        </a:buClr>
                        <a:buSzPts val="1800"/>
                        <a:buFont typeface="Arial"/>
                        <a:buNone/>
                      </a:pPr>
                      <a:r>
                        <a:rPr b="1" lang="en-US" sz="1800" u="none" cap="none" strike="noStrike">
                          <a:solidFill>
                            <a:srgbClr val="000000"/>
                          </a:solidFill>
                          <a:latin typeface="Playfair Display"/>
                          <a:ea typeface="Playfair Display"/>
                          <a:cs typeface="Playfair Display"/>
                          <a:sym typeface="Playfair Display"/>
                        </a:rPr>
                        <a:t>ΠΡΟΣΩΠΙΚΟΤΗΤΑ</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Clr>
                          <a:srgbClr val="000000"/>
                        </a:buClr>
                        <a:buSzPts val="1800"/>
                        <a:buFont typeface="Arial"/>
                        <a:buNone/>
                      </a:pPr>
                      <a:r>
                        <a:rPr b="1" lang="en-US" sz="1800" u="none" cap="none" strike="noStrike">
                          <a:solidFill>
                            <a:srgbClr val="000000"/>
                          </a:solidFill>
                          <a:latin typeface="Playfair Display"/>
                          <a:ea typeface="Playfair Display"/>
                          <a:cs typeface="Playfair Display"/>
                          <a:sym typeface="Playfair Display"/>
                        </a:rPr>
                        <a:t>ΑΝΑΓΚΕΣ/ΠΡΟΚΛΗΣΕΙΣ</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Clr>
                          <a:srgbClr val="000000"/>
                        </a:buClr>
                        <a:buSzPts val="1800"/>
                        <a:buFont typeface="Arial"/>
                        <a:buNone/>
                      </a:pPr>
                      <a:r>
                        <a:rPr b="1" lang="en-US" sz="1800" u="none" cap="none" strike="noStrike">
                          <a:solidFill>
                            <a:srgbClr val="000000"/>
                          </a:solidFill>
                          <a:latin typeface="Playfair Display"/>
                          <a:ea typeface="Playfair Display"/>
                          <a:cs typeface="Playfair Display"/>
                          <a:sym typeface="Playfair Display"/>
                        </a:rPr>
                        <a:t>ΠΟΥ ΠΕΡΝΟΥΝ ΧΡΟΝΟ ΟΤΑΝ</a:t>
                      </a:r>
                      <a:endParaRPr/>
                    </a:p>
                    <a:p>
                      <a:pPr indent="0" lvl="0" marL="0" marR="0" rtl="0" algn="ctr">
                        <a:lnSpc>
                          <a:spcPct val="140000"/>
                        </a:lnSpc>
                        <a:spcBef>
                          <a:spcPts val="0"/>
                        </a:spcBef>
                        <a:spcAft>
                          <a:spcPts val="0"/>
                        </a:spcAft>
                        <a:buClr>
                          <a:srgbClr val="000000"/>
                        </a:buClr>
                        <a:buSzPts val="1800"/>
                        <a:buFont typeface="Arial"/>
                        <a:buNone/>
                      </a:pPr>
                      <a:r>
                        <a:rPr b="1" lang="en-US" sz="1800" u="none" cap="none" strike="noStrike">
                          <a:solidFill>
                            <a:srgbClr val="000000"/>
                          </a:solidFill>
                          <a:latin typeface="Playfair Display"/>
                          <a:ea typeface="Playfair Display"/>
                          <a:cs typeface="Playfair Display"/>
                          <a:sym typeface="Playfair Display"/>
                        </a:rPr>
                        <a:t>ΣΥΝΔΕΟΝΤΑΙ</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r>
              <a:tr h="1027625">
                <a:tc>
                  <a:txBody>
                    <a:bodyPr/>
                    <a:lstStyle/>
                    <a:p>
                      <a:pPr indent="0" lvl="0" marL="0" marR="0" rtl="0" algn="ctr">
                        <a:lnSpc>
                          <a:spcPct val="254545"/>
                        </a:lnSpc>
                        <a:spcBef>
                          <a:spcPts val="0"/>
                        </a:spcBef>
                        <a:spcAft>
                          <a:spcPts val="0"/>
                        </a:spcAft>
                        <a:buClr>
                          <a:srgbClr val="000000"/>
                        </a:buClr>
                        <a:buSzPts val="1050"/>
                        <a:buFont typeface="Arial"/>
                        <a:buNone/>
                      </a:pPr>
                      <a:r>
                        <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050"/>
                        <a:buFont typeface="Arial"/>
                        <a:buNone/>
                      </a:pPr>
                      <a:r>
                        <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050"/>
                        <a:buFont typeface="Arial"/>
                        <a:buNone/>
                      </a:pPr>
                      <a:r>
                        <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7625">
                <a:tc>
                  <a:txBody>
                    <a:bodyPr/>
                    <a:lstStyle/>
                    <a:p>
                      <a:pPr indent="0" lvl="0" marL="0" marR="0" rtl="0" algn="ctr">
                        <a:lnSpc>
                          <a:spcPct val="254545"/>
                        </a:lnSpc>
                        <a:spcBef>
                          <a:spcPts val="0"/>
                        </a:spcBef>
                        <a:spcAft>
                          <a:spcPts val="0"/>
                        </a:spcAft>
                        <a:buClr>
                          <a:srgbClr val="000000"/>
                        </a:buClr>
                        <a:buSzPts val="1050"/>
                        <a:buFont typeface="Arial"/>
                        <a:buNone/>
                      </a:pPr>
                      <a:r>
                        <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050"/>
                        <a:buFont typeface="Arial"/>
                        <a:buNone/>
                      </a:pPr>
                      <a:r>
                        <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050"/>
                        <a:buFont typeface="Arial"/>
                        <a:buNone/>
                      </a:pPr>
                      <a:r>
                        <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7625">
                <a:tc>
                  <a:txBody>
                    <a:bodyPr/>
                    <a:lstStyle/>
                    <a:p>
                      <a:pPr indent="0" lvl="0" marL="0" marR="0" rtl="0" algn="ctr">
                        <a:lnSpc>
                          <a:spcPct val="254545"/>
                        </a:lnSpc>
                        <a:spcBef>
                          <a:spcPts val="0"/>
                        </a:spcBef>
                        <a:spcAft>
                          <a:spcPts val="0"/>
                        </a:spcAft>
                        <a:buClr>
                          <a:srgbClr val="000000"/>
                        </a:buClr>
                        <a:buSzPts val="1050"/>
                        <a:buFont typeface="Arial"/>
                        <a:buNone/>
                      </a:pPr>
                      <a:r>
                        <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050"/>
                        <a:buFont typeface="Arial"/>
                        <a:buNone/>
                      </a:pPr>
                      <a:r>
                        <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050"/>
                        <a:buFont typeface="Arial"/>
                        <a:buNone/>
                      </a:pPr>
                      <a:r>
                        <a:t/>
                      </a:r>
                      <a:endParaRPr sz="105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733" name="Google Shape;733;p47"/>
          <p:cNvSpPr txBox="1"/>
          <p:nvPr/>
        </p:nvSpPr>
        <p:spPr>
          <a:xfrm>
            <a:off x="1187017" y="-31286"/>
            <a:ext cx="16834213"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Αναπτύξτε το δικό σας βασικό σχέδιο ψηφιακού μάρκετινγκ</a:t>
            </a:r>
            <a:endParaRPr/>
          </a:p>
        </p:txBody>
      </p:sp>
      <p:sp>
        <p:nvSpPr>
          <p:cNvPr id="734" name="Google Shape;734;p47"/>
          <p:cNvSpPr txBox="1"/>
          <p:nvPr/>
        </p:nvSpPr>
        <p:spPr>
          <a:xfrm rot="-5400000">
            <a:off x="-2553390" y="4600809"/>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Άσκηση 1</a:t>
            </a:r>
            <a:endParaRPr/>
          </a:p>
        </p:txBody>
      </p:sp>
      <p:sp>
        <p:nvSpPr>
          <p:cNvPr id="735" name="Google Shape;735;p47"/>
          <p:cNvSpPr txBox="1"/>
          <p:nvPr/>
        </p:nvSpPr>
        <p:spPr>
          <a:xfrm>
            <a:off x="1948650" y="2634162"/>
            <a:ext cx="5845674" cy="52322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Ακροατήριο</a:t>
            </a:r>
            <a:endParaRPr b="0" i="0" sz="1400" u="none" cap="none" strike="noStrike">
              <a:solidFill>
                <a:srgbClr val="000000"/>
              </a:solidFill>
              <a:latin typeface="Arial"/>
              <a:ea typeface="Arial"/>
              <a:cs typeface="Arial"/>
              <a:sym typeface="Arial"/>
            </a:endParaRPr>
          </a:p>
        </p:txBody>
      </p:sp>
      <p:sp>
        <p:nvSpPr>
          <p:cNvPr id="736" name="Google Shape;736;p47"/>
          <p:cNvSpPr txBox="1"/>
          <p:nvPr/>
        </p:nvSpPr>
        <p:spPr>
          <a:xfrm>
            <a:off x="1948650" y="3157382"/>
            <a:ext cx="6856950" cy="5232202"/>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Arial"/>
                <a:ea typeface="Arial"/>
                <a:cs typeface="Arial"/>
                <a:sym typeface="Arial"/>
              </a:rPr>
              <a:t>Ποιον προσπαθείτε να προσεγγίσετε; Προσδιορίστε τις ανάγκες τους και πού περνούν το χρόνο τους στο διαδίκτυο. </a:t>
            </a:r>
            <a:r>
              <a:rPr b="0" i="0" lang="en-US" sz="2000" u="none" cap="none" strike="noStrike">
                <a:solidFill>
                  <a:srgbClr val="000000"/>
                </a:solidFill>
                <a:latin typeface="Arial"/>
                <a:ea typeface="Arial"/>
                <a:cs typeface="Arial"/>
                <a:sym typeface="Arial"/>
              </a:rPr>
              <a:t>Μπορείτε να δημιουργήσετε προσωπικές πληροφορίες για το κοινό, ώστε να ζωντανέψετε τους υποστηρικτές-στόχους σας, διευκολύνοντας την προσαρμογή των μηνυμάτων και των στρατηγικών σας.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Για περισσότερες πληροφορίες σχετικά με το πώς να δημιουργήσετε μια προσωπικότητα κοινού, κάντε κλικ στην παρακάτω εικόνα. </a:t>
            </a:r>
            <a:endParaRPr b="0" i="0" sz="1400" u="none" cap="none" strike="noStrike">
              <a:solidFill>
                <a:srgbClr val="000000"/>
              </a:solidFill>
              <a:latin typeface="Arial"/>
              <a:ea typeface="Arial"/>
              <a:cs typeface="Arial"/>
              <a:sym typeface="Arial"/>
            </a:endParaRPr>
          </a:p>
        </p:txBody>
      </p:sp>
      <p:sp>
        <p:nvSpPr>
          <p:cNvPr id="737" name="Google Shape;737;p47"/>
          <p:cNvSpPr txBox="1"/>
          <p:nvPr/>
        </p:nvSpPr>
        <p:spPr>
          <a:xfrm>
            <a:off x="9604124" y="2754626"/>
            <a:ext cx="6118498" cy="52322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Συμπληρώστε τον παρακάτω πίνακα</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48"/>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43" name="Google Shape;743;p4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44" name="Google Shape;744;p48"/>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45" name="Google Shape;745;p4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aphicFrame>
        <p:nvGraphicFramePr>
          <p:cNvPr id="746" name="Google Shape;746;p48"/>
          <p:cNvGraphicFramePr/>
          <p:nvPr/>
        </p:nvGraphicFramePr>
        <p:xfrm>
          <a:off x="9604124" y="3483680"/>
          <a:ext cx="3000000" cy="3000000"/>
        </p:xfrm>
        <a:graphic>
          <a:graphicData uri="http://schemas.openxmlformats.org/drawingml/2006/table">
            <a:tbl>
              <a:tblPr>
                <a:noFill/>
                <a:tableStyleId>{BB4D1FE0-67E8-4D0F-B077-16158BE262D8}</a:tableStyleId>
              </a:tblPr>
              <a:tblGrid>
                <a:gridCol w="3657600"/>
                <a:gridCol w="3657600"/>
              </a:tblGrid>
              <a:tr h="1028700">
                <a:tc>
                  <a:txBody>
                    <a:bodyPr/>
                    <a:lstStyle/>
                    <a:p>
                      <a:pPr indent="0" lvl="0" marL="0" marR="0" rtl="0" algn="ctr">
                        <a:lnSpc>
                          <a:spcPct val="140000"/>
                        </a:lnSpc>
                        <a:spcBef>
                          <a:spcPts val="0"/>
                        </a:spcBef>
                        <a:spcAft>
                          <a:spcPts val="0"/>
                        </a:spcAft>
                        <a:buClr>
                          <a:srgbClr val="000000"/>
                        </a:buClr>
                        <a:buSzPts val="2000"/>
                        <a:buFont typeface="Arial"/>
                        <a:buNone/>
                      </a:pPr>
                      <a:r>
                        <a:rPr b="1" lang="en-US" sz="2000" u="none" cap="none" strike="noStrike">
                          <a:solidFill>
                            <a:srgbClr val="000000"/>
                          </a:solidFill>
                          <a:latin typeface="Playfair Display"/>
                          <a:ea typeface="Playfair Display"/>
                          <a:cs typeface="Playfair Display"/>
                          <a:sym typeface="Playfair Display"/>
                        </a:rPr>
                        <a:t>ΕΠΙΛΕΓΜΕΝΟ ΚΑΝΑΛΙ</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Clr>
                          <a:srgbClr val="000000"/>
                        </a:buClr>
                        <a:buSzPts val="2000"/>
                        <a:buFont typeface="Arial"/>
                        <a:buNone/>
                      </a:pPr>
                      <a:r>
                        <a:rPr b="1" lang="en-US" sz="2000" u="none" cap="none" strike="noStrike">
                          <a:solidFill>
                            <a:srgbClr val="000000"/>
                          </a:solidFill>
                          <a:latin typeface="Playfair Display"/>
                          <a:ea typeface="Playfair Display"/>
                          <a:cs typeface="Playfair Display"/>
                          <a:sym typeface="Playfair Display"/>
                        </a:rPr>
                        <a:t>ΓΙΑΤΙ;</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r>
              <a:tr h="1028700">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8700">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8700">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747" name="Google Shape;747;p48"/>
          <p:cNvSpPr txBox="1"/>
          <p:nvPr/>
        </p:nvSpPr>
        <p:spPr>
          <a:xfrm>
            <a:off x="995362" y="359688"/>
            <a:ext cx="16834213"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Αναπτύξτε το δικό σας βασικό σχέδιο ψηφιακού μάρκετινγκ</a:t>
            </a:r>
            <a:endParaRPr/>
          </a:p>
        </p:txBody>
      </p:sp>
      <p:sp>
        <p:nvSpPr>
          <p:cNvPr id="748" name="Google Shape;748;p48"/>
          <p:cNvSpPr txBox="1"/>
          <p:nvPr/>
        </p:nvSpPr>
        <p:spPr>
          <a:xfrm rot="-5400000">
            <a:off x="-2553390" y="4600809"/>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Άσκηση 1</a:t>
            </a:r>
            <a:endParaRPr/>
          </a:p>
        </p:txBody>
      </p:sp>
      <p:sp>
        <p:nvSpPr>
          <p:cNvPr id="749" name="Google Shape;749;p48"/>
          <p:cNvSpPr txBox="1"/>
          <p:nvPr/>
        </p:nvSpPr>
        <p:spPr>
          <a:xfrm>
            <a:off x="2060571" y="2960460"/>
            <a:ext cx="6494144" cy="52322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Επιλέξτε τα κανάλια σας</a:t>
            </a:r>
            <a:endParaRPr b="0" i="0" sz="1400" u="none" cap="none" strike="noStrike">
              <a:solidFill>
                <a:srgbClr val="000000"/>
              </a:solidFill>
              <a:latin typeface="Arial"/>
              <a:ea typeface="Arial"/>
              <a:cs typeface="Arial"/>
              <a:sym typeface="Arial"/>
            </a:endParaRPr>
          </a:p>
        </p:txBody>
      </p:sp>
      <p:sp>
        <p:nvSpPr>
          <p:cNvPr id="750" name="Google Shape;750;p48"/>
          <p:cNvSpPr txBox="1"/>
          <p:nvPr/>
        </p:nvSpPr>
        <p:spPr>
          <a:xfrm>
            <a:off x="2058766" y="3588808"/>
            <a:ext cx="6797233" cy="366254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Με βάση την αναγνώριση του κοινού σας, αλλά και την ανάλυση SWOT (STRENGTHS/Δυνατά, WEAKNESSES/ Αδυναμίες, OPPORTUNITIES/ Ευκαιρίες, THREATS/ Απειλές) των πλατφορμών, </a:t>
            </a:r>
            <a:r>
              <a:rPr b="1" i="0" lang="en-US" sz="2000" u="none" cap="none" strike="noStrike">
                <a:solidFill>
                  <a:srgbClr val="000000"/>
                </a:solidFill>
                <a:latin typeface="Arial"/>
                <a:ea typeface="Arial"/>
                <a:cs typeface="Arial"/>
                <a:sym typeface="Arial"/>
              </a:rPr>
              <a:t>αποφασίστε ποια κανάλια θέλετε να χρησιμοποιήσετε</a:t>
            </a:r>
            <a:r>
              <a:rPr b="0" i="0" lang="en-US" sz="2000" u="none" cap="none" strike="noStrike">
                <a:solidFill>
                  <a:srgbClr val="000000"/>
                </a:solidFill>
                <a:latin typeface="Arial"/>
                <a:ea typeface="Arial"/>
                <a:cs typeface="Arial"/>
                <a:sym typeface="Arial"/>
              </a:rPr>
              <a:t>.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Σημείωση: Η ποιότητα είναι καλύτερη από την ποσότητα</a:t>
            </a:r>
            <a:endParaRPr b="0" i="0" sz="1400" u="none" cap="none" strike="noStrike">
              <a:solidFill>
                <a:srgbClr val="000000"/>
              </a:solidFill>
              <a:latin typeface="Arial"/>
              <a:ea typeface="Arial"/>
              <a:cs typeface="Arial"/>
              <a:sym typeface="Arial"/>
            </a:endParaRPr>
          </a:p>
        </p:txBody>
      </p:sp>
      <p:sp>
        <p:nvSpPr>
          <p:cNvPr id="751" name="Google Shape;751;p48"/>
          <p:cNvSpPr txBox="1"/>
          <p:nvPr/>
        </p:nvSpPr>
        <p:spPr>
          <a:xfrm>
            <a:off x="9604124" y="2754626"/>
            <a:ext cx="6118498" cy="52322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Συμπληρώστε τον παρακάτω πίνακα</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49"/>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57" name="Google Shape;757;p4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58" name="Google Shape;758;p4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59" name="Google Shape;759;p49"/>
          <p:cNvSpPr/>
          <p:nvPr/>
        </p:nvSpPr>
        <p:spPr>
          <a:xfrm>
            <a:off x="9951030" y="9489946"/>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0" name="Google Shape;760;p49"/>
          <p:cNvSpPr txBox="1"/>
          <p:nvPr/>
        </p:nvSpPr>
        <p:spPr>
          <a:xfrm>
            <a:off x="0" y="-186381"/>
            <a:ext cx="17402113" cy="236949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00" u="none" cap="none" strike="noStrike">
                <a:solidFill>
                  <a:srgbClr val="000000"/>
                </a:solidFill>
                <a:latin typeface="Playfair Display"/>
                <a:ea typeface="Playfair Display"/>
                <a:cs typeface="Playfair Display"/>
                <a:sym typeface="Playfair Display"/>
              </a:rPr>
              <a:t>Αναπτύξτε το δικό σας βασικό σχέδιο ψηφιακού μάρκετινγκ</a:t>
            </a:r>
            <a:endParaRPr/>
          </a:p>
        </p:txBody>
      </p:sp>
      <p:sp>
        <p:nvSpPr>
          <p:cNvPr id="761" name="Google Shape;761;p49"/>
          <p:cNvSpPr txBox="1"/>
          <p:nvPr/>
        </p:nvSpPr>
        <p:spPr>
          <a:xfrm rot="-5400000">
            <a:off x="-2553390" y="4600809"/>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Άσκηση 1</a:t>
            </a:r>
            <a:endParaRPr/>
          </a:p>
        </p:txBody>
      </p:sp>
      <p:sp>
        <p:nvSpPr>
          <p:cNvPr id="762" name="Google Shape;762;p49"/>
          <p:cNvSpPr txBox="1"/>
          <p:nvPr/>
        </p:nvSpPr>
        <p:spPr>
          <a:xfrm>
            <a:off x="2114658" y="2242959"/>
            <a:ext cx="5845674" cy="104644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Arial"/>
                <a:ea typeface="Arial"/>
                <a:cs typeface="Arial"/>
                <a:sym typeface="Arial"/>
              </a:rPr>
              <a:t>Ρυθμίστε τη στρατηγική περιεχομένου σας και δημιουργήστε βασικά μηνύματα</a:t>
            </a:r>
            <a:endParaRPr b="0" i="0" sz="1400" u="none" cap="none" strike="noStrike">
              <a:solidFill>
                <a:srgbClr val="000000"/>
              </a:solidFill>
              <a:latin typeface="Arial"/>
              <a:ea typeface="Arial"/>
              <a:cs typeface="Arial"/>
              <a:sym typeface="Arial"/>
            </a:endParaRPr>
          </a:p>
        </p:txBody>
      </p:sp>
      <p:sp>
        <p:nvSpPr>
          <p:cNvPr id="763" name="Google Shape;763;p49"/>
          <p:cNvSpPr txBox="1"/>
          <p:nvPr/>
        </p:nvSpPr>
        <p:spPr>
          <a:xfrm>
            <a:off x="2208258" y="3211304"/>
            <a:ext cx="8584542" cy="5755422"/>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Με τη στρατηγική περιεχομένου σας:</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Τι θα ήθελε να μάθει ο ιδανικός πελάτης σας από εσάς;</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Τι αρέσει στον ιδανικό πελάτη σας;</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Τι θα βοηθούσε τον ιδανικό πελάτη σας;</a:t>
            </a:r>
            <a:endParaRPr/>
          </a:p>
          <a:p>
            <a:pPr indent="-342900" lvl="0" marL="342900"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Χρησιμοποιήστε εμπνευσμένα αποσπάσματα που θα τους παρακινήσουν ή ξεκινήστε τη μέρα με χαμόγελο</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Σκεφτείτε την ιστορία σας. Αναπτύξτε συναρπαστικά μηνύματα που επικοινωνούν την αποστολή σας, το πρόβλημα που αντιμετωπίζετε και πώς μπορούν να βοηθήσουν οι άνθρωποι. </a:t>
            </a:r>
            <a:endParaRPr/>
          </a:p>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Τα μηνύματά σας πρέπει να έχουν συναισθηματική απήχηση στο κοινό σας.</a:t>
            </a:r>
            <a:endParaRPr b="0" i="0" sz="1400" u="none" cap="none" strike="noStrike">
              <a:solidFill>
                <a:srgbClr val="000000"/>
              </a:solidFill>
              <a:latin typeface="Arial"/>
              <a:ea typeface="Arial"/>
              <a:cs typeface="Arial"/>
              <a:sym typeface="Arial"/>
            </a:endParaRPr>
          </a:p>
        </p:txBody>
      </p:sp>
      <p:sp>
        <p:nvSpPr>
          <p:cNvPr id="764" name="Google Shape;764;p49"/>
          <p:cNvSpPr txBox="1"/>
          <p:nvPr/>
        </p:nvSpPr>
        <p:spPr>
          <a:xfrm>
            <a:off x="10153215" y="2338209"/>
            <a:ext cx="6118498" cy="313932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Arial"/>
                <a:ea typeface="Arial"/>
                <a:cs typeface="Arial"/>
                <a:sym typeface="Arial"/>
              </a:rPr>
              <a:t>Σχεδιάστε 3-5 βασικά μηνύματα με βάση την "ιστορία σας" για τα κοινωνικά σας μηνύματα.</a:t>
            </a:r>
            <a:endParaRPr/>
          </a:p>
          <a:p>
            <a:pPr indent="0" lvl="0" marL="0" marR="0" rtl="0" algn="l">
              <a:lnSpc>
                <a:spcPct val="170000"/>
              </a:lnSpc>
              <a:spcBef>
                <a:spcPts val="0"/>
              </a:spcBef>
              <a:spcAft>
                <a:spcPts val="0"/>
              </a:spcAft>
              <a:buNone/>
            </a:pPr>
            <a:r>
              <a:t/>
            </a:r>
            <a:endParaRPr b="1" i="0" sz="20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Μπορείτε να ανατρέξετε στους πρόσθετους πηγές στο τέλος αυτής της παρουσίασης για πρόσθετη υποστήριξη.</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6"/>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9" name="Google Shape;149;p6"/>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0" name="Google Shape;150;p6"/>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1" name="Google Shape;151;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2" name="Google Shape;152;p6"/>
          <p:cNvSpPr/>
          <p:nvPr/>
        </p:nvSpPr>
        <p:spPr>
          <a:xfrm>
            <a:off x="11379643" y="4870676"/>
            <a:ext cx="4913194" cy="4114800"/>
          </a:xfrm>
          <a:custGeom>
            <a:rect b="b" l="l" r="r" t="t"/>
            <a:pathLst>
              <a:path extrusionOk="0" h="4114800" w="4913194">
                <a:moveTo>
                  <a:pt x="0" y="0"/>
                </a:moveTo>
                <a:lnTo>
                  <a:pt x="4913194" y="0"/>
                </a:lnTo>
                <a:lnTo>
                  <a:pt x="4913194"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3" name="Google Shape;153;p6"/>
          <p:cNvSpPr txBox="1"/>
          <p:nvPr/>
        </p:nvSpPr>
        <p:spPr>
          <a:xfrm>
            <a:off x="1028700" y="2317693"/>
            <a:ext cx="13528265" cy="5858527"/>
          </a:xfrm>
          <a:prstGeom prst="rect">
            <a:avLst/>
          </a:prstGeom>
          <a:noFill/>
          <a:ln>
            <a:noFill/>
          </a:ln>
        </p:spPr>
        <p:txBody>
          <a:bodyPr anchorCtr="0" anchor="t" bIns="0" lIns="0" spcFirstLastPara="1" rIns="0" wrap="square" tIns="0">
            <a:spAutoFit/>
          </a:bodyPr>
          <a:lstStyle/>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Κατανόηση του ψηφιακού μάρκετινγκ στον κοινωνικό τομέα: εισαγάγετε τις βασικές αρχές της ψηφιακής δημιουργίας και τη σημασία του στην κοινωνική επιχειρηματικότητα</a:t>
            </a:r>
            <a:endParaRPr/>
          </a:p>
          <a:p>
            <a:pPr indent="-151193" lvl="1" marL="734059" marR="0" rtl="0" algn="l">
              <a:lnSpc>
                <a:spcPct val="140011"/>
              </a:lnSpc>
              <a:spcBef>
                <a:spcPts val="0"/>
              </a:spcBef>
              <a:spcAft>
                <a:spcPts val="0"/>
              </a:spcAft>
              <a:buClr>
                <a:srgbClr val="000000"/>
              </a:buClr>
              <a:buSzPts val="3399"/>
              <a:buFont typeface="Arial"/>
              <a:buNone/>
            </a:pPr>
            <a:r>
              <a:t/>
            </a:r>
            <a:endParaRPr b="0" i="0" sz="3399" u="none" cap="none" strike="noStrike">
              <a:solidFill>
                <a:srgbClr val="000000"/>
              </a:solidFill>
              <a:latin typeface="Arial"/>
              <a:ea typeface="Arial"/>
              <a:cs typeface="Arial"/>
              <a:sym typeface="Arial"/>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Αξιοποίηση των μέσων κοινωνικής δικτύωσης για κοινωνικό καλό: διδάξτε πώς να χρησιμοποιείτε αποτελεσματικά τις πλατφόρμες κοινωνικών μέσων για την προώθηση κοινωνικών αιτιών και επιχειρήσεων</a:t>
            </a:r>
            <a:endParaRPr b="0" i="0" sz="1400" u="none" cap="none" strike="noStrike">
              <a:solidFill>
                <a:srgbClr val="000000"/>
              </a:solidFill>
              <a:latin typeface="Arial"/>
              <a:ea typeface="Arial"/>
              <a:cs typeface="Arial"/>
              <a:sym typeface="Arial"/>
            </a:endParaRPr>
          </a:p>
        </p:txBody>
      </p:sp>
      <p:sp>
        <p:nvSpPr>
          <p:cNvPr id="154" name="Google Shape;154;p6"/>
          <p:cNvSpPr txBox="1"/>
          <p:nvPr/>
        </p:nvSpPr>
        <p:spPr>
          <a:xfrm>
            <a:off x="754783" y="933450"/>
            <a:ext cx="8389217"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ΣΤΟΧΟΙ</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5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0" name="Google Shape;770;p5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1" name="Google Shape;771;p50"/>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aphicFrame>
        <p:nvGraphicFramePr>
          <p:cNvPr id="772" name="Google Shape;772;p50"/>
          <p:cNvGraphicFramePr/>
          <p:nvPr/>
        </p:nvGraphicFramePr>
        <p:xfrm>
          <a:off x="6465358" y="2409869"/>
          <a:ext cx="3000000" cy="3000000"/>
        </p:xfrm>
        <a:graphic>
          <a:graphicData uri="http://schemas.openxmlformats.org/drawingml/2006/table">
            <a:tbl>
              <a:tblPr>
                <a:noFill/>
                <a:tableStyleId>{BB4D1FE0-67E8-4D0F-B077-16158BE262D8}</a:tableStyleId>
              </a:tblPr>
              <a:tblGrid>
                <a:gridCol w="1269475"/>
                <a:gridCol w="1269475"/>
                <a:gridCol w="1269475"/>
                <a:gridCol w="1269475"/>
                <a:gridCol w="1269475"/>
                <a:gridCol w="1269475"/>
                <a:gridCol w="1269475"/>
                <a:gridCol w="1269475"/>
              </a:tblGrid>
              <a:tr h="659025">
                <a:tc>
                  <a:txBody>
                    <a:bodyPr/>
                    <a:lstStyle/>
                    <a:p>
                      <a:pPr indent="0" lvl="0" marL="0" marR="0" rtl="0" algn="l">
                        <a:lnSpc>
                          <a:spcPct val="203636"/>
                        </a:lnSpc>
                        <a:spcBef>
                          <a:spcPts val="0"/>
                        </a:spcBef>
                        <a:spcAft>
                          <a:spcPts val="0"/>
                        </a:spcAft>
                        <a:buClr>
                          <a:srgbClr val="000000"/>
                        </a:buClr>
                        <a:buSzPts val="1100"/>
                        <a:buFont typeface="Arial"/>
                        <a:buNone/>
                      </a:pPr>
                      <a:r>
                        <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Δευτέρα </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Τρίτη</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Τετάρτη</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Πέμπτη</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Παρασκευή</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Σάββατο</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Κυριακή</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Facebook</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Instagram</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X (Twitter)</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LinkedIn</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TikTok</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YouTube</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Θέμα: </a:t>
                      </a:r>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Τύπος ανάρτησης:</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773" name="Google Shape;773;p50"/>
          <p:cNvSpPr txBox="1"/>
          <p:nvPr/>
        </p:nvSpPr>
        <p:spPr>
          <a:xfrm>
            <a:off x="1028700" y="175829"/>
            <a:ext cx="16834213"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Αναπτύξτε το δικό σας βασικό σχέδιο ψηφιακού μάρκετινγκ</a:t>
            </a:r>
            <a:endParaRPr/>
          </a:p>
        </p:txBody>
      </p:sp>
      <p:sp>
        <p:nvSpPr>
          <p:cNvPr id="774" name="Google Shape;774;p50"/>
          <p:cNvSpPr txBox="1"/>
          <p:nvPr/>
        </p:nvSpPr>
        <p:spPr>
          <a:xfrm rot="-5400000">
            <a:off x="-3182594" y="4543171"/>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Άσκηση 1</a:t>
            </a:r>
            <a:endParaRPr/>
          </a:p>
        </p:txBody>
      </p:sp>
      <p:sp>
        <p:nvSpPr>
          <p:cNvPr id="775" name="Google Shape;775;p50"/>
          <p:cNvSpPr txBox="1"/>
          <p:nvPr/>
        </p:nvSpPr>
        <p:spPr>
          <a:xfrm>
            <a:off x="1252369" y="2616984"/>
            <a:ext cx="5845674" cy="52322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Περιεχόμενο Ημερολογίου </a:t>
            </a:r>
            <a:endParaRPr b="0" i="0" sz="1400" u="none" cap="none" strike="noStrike">
              <a:solidFill>
                <a:srgbClr val="000000"/>
              </a:solidFill>
              <a:latin typeface="Arial"/>
              <a:ea typeface="Arial"/>
              <a:cs typeface="Arial"/>
              <a:sym typeface="Arial"/>
            </a:endParaRPr>
          </a:p>
        </p:txBody>
      </p:sp>
      <p:sp>
        <p:nvSpPr>
          <p:cNvPr id="776" name="Google Shape;776;p50"/>
          <p:cNvSpPr txBox="1"/>
          <p:nvPr/>
        </p:nvSpPr>
        <p:spPr>
          <a:xfrm>
            <a:off x="1329738" y="3248465"/>
            <a:ext cx="3803862" cy="418576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Arial"/>
                <a:ea typeface="Arial"/>
                <a:cs typeface="Arial"/>
                <a:sym typeface="Arial"/>
              </a:rPr>
              <a:t>Δημιουργήστε ένα  περιεχόμενο ημερολογίου </a:t>
            </a:r>
            <a:r>
              <a:rPr b="0" i="0" lang="en-US" sz="2000" u="none" cap="none" strike="noStrike">
                <a:solidFill>
                  <a:srgbClr val="000000"/>
                </a:solidFill>
                <a:latin typeface="Arial"/>
                <a:ea typeface="Arial"/>
                <a:cs typeface="Arial"/>
                <a:sym typeface="Arial"/>
              </a:rPr>
              <a:t>για τον εαυτό σας για να βεβαιωθείτε ότι μπορείτε να δημοσιεύετε με συνέπεια στα κοινωνικά σας μηνύματα. Λάβετε υπόψη τα διαφορετικά κανάλια σας καθώς και την αποστολή σας.</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5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2" name="Google Shape;782;p5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3" name="Google Shape;783;p5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4" name="Google Shape;784;p5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5" name="Google Shape;785;p51"/>
          <p:cNvSpPr/>
          <p:nvPr/>
        </p:nvSpPr>
        <p:spPr>
          <a:xfrm>
            <a:off x="11062159" y="3589686"/>
            <a:ext cx="3300673" cy="2754562"/>
          </a:xfrm>
          <a:custGeom>
            <a:rect b="b" l="l" r="r" t="t"/>
            <a:pathLst>
              <a:path extrusionOk="0" h="2754562" w="3300673">
                <a:moveTo>
                  <a:pt x="0" y="0"/>
                </a:moveTo>
                <a:lnTo>
                  <a:pt x="3300673" y="0"/>
                </a:lnTo>
                <a:lnTo>
                  <a:pt x="3300673" y="2754562"/>
                </a:lnTo>
                <a:lnTo>
                  <a:pt x="0" y="275456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6" name="Google Shape;786;p51"/>
          <p:cNvSpPr txBox="1"/>
          <p:nvPr/>
        </p:nvSpPr>
        <p:spPr>
          <a:xfrm>
            <a:off x="1028700" y="892265"/>
            <a:ext cx="16834213"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Αναπτύξτε το δικό σας βασικό σχέδιο ψηφιακού μάρκετινγκ</a:t>
            </a:r>
            <a:endParaRPr/>
          </a:p>
        </p:txBody>
      </p:sp>
      <p:sp>
        <p:nvSpPr>
          <p:cNvPr id="787" name="Google Shape;787;p51"/>
          <p:cNvSpPr txBox="1"/>
          <p:nvPr/>
        </p:nvSpPr>
        <p:spPr>
          <a:xfrm rot="-5400000">
            <a:off x="-2553390" y="4600809"/>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Άσκηση 1</a:t>
            </a:r>
            <a:endParaRPr/>
          </a:p>
        </p:txBody>
      </p:sp>
      <p:sp>
        <p:nvSpPr>
          <p:cNvPr id="788" name="Google Shape;788;p51"/>
          <p:cNvSpPr txBox="1"/>
          <p:nvPr/>
        </p:nvSpPr>
        <p:spPr>
          <a:xfrm>
            <a:off x="3925168" y="3718749"/>
            <a:ext cx="5845674" cy="52322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Arial"/>
                <a:ea typeface="Arial"/>
                <a:cs typeface="Arial"/>
                <a:sym typeface="Arial"/>
              </a:rPr>
              <a:t>Ορίστε τον προϋπολογισμό σας</a:t>
            </a:r>
            <a:endParaRPr b="0" i="0" sz="1400" u="none" cap="none" strike="noStrike">
              <a:solidFill>
                <a:srgbClr val="000000"/>
              </a:solidFill>
              <a:latin typeface="Arial"/>
              <a:ea typeface="Arial"/>
              <a:cs typeface="Arial"/>
              <a:sym typeface="Arial"/>
            </a:endParaRPr>
          </a:p>
        </p:txBody>
      </p:sp>
      <p:sp>
        <p:nvSpPr>
          <p:cNvPr id="789" name="Google Shape;789;p51"/>
          <p:cNvSpPr txBox="1"/>
          <p:nvPr/>
        </p:nvSpPr>
        <p:spPr>
          <a:xfrm>
            <a:off x="3925168" y="4232873"/>
            <a:ext cx="6118498" cy="366254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Σκεφτείτε τους απαραίτητους πόρους για τις δραστηριότητές σας στο ψηφιακό μάρκετινγκ. Όχι μόνο οικονομικοί πόροι αλλά και για παραδείγματα ερευνητικοί πόροι. Λάβετε υπόψη αυτόν τον προϋπολογισμό όταν αποφασίζετε τελικά για τα δικά σας κανάλια και τα δικά σας σχέδια.</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5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5" name="Google Shape;795;p5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6" name="Google Shape;796;p52"/>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7" name="Google Shape;797;p5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8" name="Google Shape;798;p52"/>
          <p:cNvSpPr/>
          <p:nvPr/>
        </p:nvSpPr>
        <p:spPr>
          <a:xfrm>
            <a:off x="10456861" y="2649310"/>
            <a:ext cx="3824133" cy="4635312"/>
          </a:xfrm>
          <a:custGeom>
            <a:rect b="b" l="l" r="r" t="t"/>
            <a:pathLst>
              <a:path extrusionOk="0" h="4635312" w="3824133">
                <a:moveTo>
                  <a:pt x="0" y="0"/>
                </a:moveTo>
                <a:lnTo>
                  <a:pt x="3824133" y="0"/>
                </a:lnTo>
                <a:lnTo>
                  <a:pt x="3824133" y="4635313"/>
                </a:lnTo>
                <a:lnTo>
                  <a:pt x="0" y="463531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9" name="Google Shape;799;p52"/>
          <p:cNvSpPr txBox="1"/>
          <p:nvPr/>
        </p:nvSpPr>
        <p:spPr>
          <a:xfrm>
            <a:off x="1028700" y="892265"/>
            <a:ext cx="16834213"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Αναπτύξτε το δικό σας βασικό σχέδιο ψηφιακού μάρκετινγκ</a:t>
            </a:r>
            <a:endParaRPr b="0" i="0" sz="1400" u="none" cap="none" strike="noStrike">
              <a:solidFill>
                <a:srgbClr val="000000"/>
              </a:solidFill>
              <a:latin typeface="Arial"/>
              <a:ea typeface="Arial"/>
              <a:cs typeface="Arial"/>
              <a:sym typeface="Arial"/>
            </a:endParaRPr>
          </a:p>
        </p:txBody>
      </p:sp>
      <p:sp>
        <p:nvSpPr>
          <p:cNvPr id="800" name="Google Shape;800;p52"/>
          <p:cNvSpPr txBox="1"/>
          <p:nvPr/>
        </p:nvSpPr>
        <p:spPr>
          <a:xfrm rot="-5400000">
            <a:off x="-2553390" y="4600809"/>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Άσκηση 1</a:t>
            </a:r>
            <a:endParaRPr/>
          </a:p>
        </p:txBody>
      </p:sp>
      <p:sp>
        <p:nvSpPr>
          <p:cNvPr id="801" name="Google Shape;801;p52"/>
          <p:cNvSpPr txBox="1"/>
          <p:nvPr/>
        </p:nvSpPr>
        <p:spPr>
          <a:xfrm>
            <a:off x="3675691" y="3606592"/>
            <a:ext cx="5845674" cy="52322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Arial"/>
                <a:ea typeface="Arial"/>
                <a:cs typeface="Arial"/>
                <a:sym typeface="Arial"/>
              </a:rPr>
              <a:t>Μετρήστε και προσαρμόστε</a:t>
            </a:r>
            <a:endParaRPr b="0" i="0" sz="1400" u="none" cap="none" strike="noStrike">
              <a:solidFill>
                <a:srgbClr val="000000"/>
              </a:solidFill>
              <a:latin typeface="Arial"/>
              <a:ea typeface="Arial"/>
              <a:cs typeface="Arial"/>
              <a:sym typeface="Arial"/>
            </a:endParaRPr>
          </a:p>
        </p:txBody>
      </p:sp>
      <p:sp>
        <p:nvSpPr>
          <p:cNvPr id="802" name="Google Shape;802;p52"/>
          <p:cNvSpPr txBox="1"/>
          <p:nvPr/>
        </p:nvSpPr>
        <p:spPr>
          <a:xfrm>
            <a:off x="3675691" y="4120716"/>
            <a:ext cx="6118498" cy="261610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Arial"/>
                <a:ea typeface="Arial"/>
                <a:cs typeface="Arial"/>
                <a:sym typeface="Arial"/>
              </a:rPr>
              <a:t>Για να μετρήσετε τα αποτελέσματα του ψηφιακού σας πλάνου μάρκετινγκ, χρειάζεστε όργανα μέτρησης και KPI (Βασικούς Δείκτες Απόδοσης) που σας επιτρέπουν να μετρήσετε την επίτευξη των στόχων σας</a:t>
            </a:r>
            <a:r>
              <a:rPr b="1" i="0" lang="en-US" sz="2000" u="none" cap="none" strike="noStrike">
                <a:solidFill>
                  <a:srgbClr val="000000"/>
                </a:solidFill>
                <a:latin typeface="Arial"/>
                <a:ea typeface="Arial"/>
                <a:cs typeface="Arial"/>
                <a:sym typeface="Arial"/>
              </a:rPr>
              <a:t>. Πώς θα μετρήσετε; Ποιοι είναι οι KPI σας;</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53"/>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8" name="Google Shape;808;p53"/>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9" name="Google Shape;809;p53"/>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10" name="Google Shape;810;p53"/>
          <p:cNvSpPr txBox="1"/>
          <p:nvPr/>
        </p:nvSpPr>
        <p:spPr>
          <a:xfrm>
            <a:off x="3098999" y="629595"/>
            <a:ext cx="2163431" cy="280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811" name="Google Shape;811;p53"/>
          <p:cNvSpPr txBox="1"/>
          <p:nvPr/>
        </p:nvSpPr>
        <p:spPr>
          <a:xfrm>
            <a:off x="6097459" y="1093258"/>
            <a:ext cx="5394007" cy="118474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Αυτοαξιολόγηση </a:t>
            </a:r>
            <a:endParaRPr b="0" i="0" sz="1400" u="none" cap="none" strike="noStrike">
              <a:solidFill>
                <a:srgbClr val="000000"/>
              </a:solidFill>
              <a:latin typeface="Arial"/>
              <a:ea typeface="Arial"/>
              <a:cs typeface="Arial"/>
              <a:sym typeface="Arial"/>
            </a:endParaRPr>
          </a:p>
        </p:txBody>
      </p:sp>
      <p:sp>
        <p:nvSpPr>
          <p:cNvPr id="812" name="Google Shape;812;p53"/>
          <p:cNvSpPr txBox="1"/>
          <p:nvPr/>
        </p:nvSpPr>
        <p:spPr>
          <a:xfrm rot="-5400000">
            <a:off x="-2553390" y="4600809"/>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Αυτοαξιολόγηση </a:t>
            </a:r>
            <a:endParaRPr b="0" i="0" sz="1400" u="none" cap="none" strike="noStrike">
              <a:solidFill>
                <a:srgbClr val="000000"/>
              </a:solidFill>
              <a:latin typeface="Arial"/>
              <a:ea typeface="Arial"/>
              <a:cs typeface="Arial"/>
              <a:sym typeface="Arial"/>
            </a:endParaRPr>
          </a:p>
        </p:txBody>
      </p:sp>
      <p:sp>
        <p:nvSpPr>
          <p:cNvPr id="813" name="Google Shape;813;p53"/>
          <p:cNvSpPr txBox="1"/>
          <p:nvPr/>
        </p:nvSpPr>
        <p:spPr>
          <a:xfrm>
            <a:off x="2586826" y="3325979"/>
            <a:ext cx="12415274" cy="5388976"/>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Ερώτηση 1: </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Γιατί είναι σημαντικά το ψηφιακό μάρκετινγκ και τα μέσα κοινωνικής δικτύωσης;</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α. Είναι εύκολο στη χρήση</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β. δημιουργεί τάσεις</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γ. σε συνδέει με ομοϊδεάτες1: </a:t>
            </a:r>
            <a:endParaRPr b="0" i="0" sz="14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499" u="none" cap="none" strike="noStrike">
              <a:solidFill>
                <a:srgbClr val="000000"/>
              </a:solidFill>
              <a:latin typeface="Arial"/>
              <a:ea typeface="Arial"/>
              <a:cs typeface="Arial"/>
              <a:sym typeface="Arial"/>
            </a:endParaRPr>
          </a:p>
          <a:p>
            <a:pPr indent="0" lvl="0" marL="0" marR="0" rtl="0" algn="l">
              <a:lnSpc>
                <a:spcPct val="116672"/>
              </a:lnSpc>
              <a:spcBef>
                <a:spcPts val="0"/>
              </a:spcBef>
              <a:spcAft>
                <a:spcPts val="0"/>
              </a:spcAft>
              <a:buClr>
                <a:srgbClr val="000000"/>
              </a:buClr>
              <a:buSzPts val="2999"/>
              <a:buFont typeface="Arial"/>
              <a:buNone/>
            </a:pPr>
            <a:r>
              <a:t/>
            </a:r>
            <a:endParaRPr b="0" i="0" sz="2999" u="none" cap="none" strike="noStrike">
              <a:solidFill>
                <a:srgbClr val="000000"/>
              </a:solidFill>
              <a:latin typeface="Arial"/>
              <a:ea typeface="Arial"/>
              <a:cs typeface="Arial"/>
              <a:sym typeface="Arial"/>
            </a:endParaRPr>
          </a:p>
          <a:p>
            <a:pPr indent="0" lvl="0" marL="0" marR="0" rtl="0" algn="l">
              <a:lnSpc>
                <a:spcPct val="116672"/>
              </a:lnSpc>
              <a:spcBef>
                <a:spcPts val="0"/>
              </a:spcBef>
              <a:spcAft>
                <a:spcPts val="0"/>
              </a:spcAft>
              <a:buClr>
                <a:srgbClr val="000000"/>
              </a:buClr>
              <a:buSzPts val="2999"/>
              <a:buFont typeface="Arial"/>
              <a:buNone/>
            </a:pPr>
            <a:r>
              <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16672"/>
              </a:lnSpc>
              <a:spcBef>
                <a:spcPts val="0"/>
              </a:spcBef>
              <a:spcAft>
                <a:spcPts val="0"/>
              </a:spcAft>
              <a:buClr>
                <a:srgbClr val="000000"/>
              </a:buClr>
              <a:buSzPts val="2999"/>
              <a:buFont typeface="Arial"/>
              <a:buNone/>
            </a:pPr>
            <a:r>
              <a:t/>
            </a:r>
            <a:endParaRPr b="0" i="0" sz="2999" u="none" cap="none" strike="noStrike">
              <a:solidFill>
                <a:srgbClr val="000000"/>
              </a:solidFill>
              <a:latin typeface="Playfair Display"/>
              <a:ea typeface="Playfair Display"/>
              <a:cs typeface="Playfair Display"/>
              <a:sym typeface="Playfair Display"/>
            </a:endParaRPr>
          </a:p>
        </p:txBody>
      </p:sp>
      <p:sp>
        <p:nvSpPr>
          <p:cNvPr id="814" name="Google Shape;814;p5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54"/>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20" name="Google Shape;820;p54"/>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21" name="Google Shape;821;p54"/>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22" name="Google Shape;822;p54"/>
          <p:cNvSpPr txBox="1"/>
          <p:nvPr/>
        </p:nvSpPr>
        <p:spPr>
          <a:xfrm>
            <a:off x="1916864" y="790575"/>
            <a:ext cx="216113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823" name="Google Shape;823;p54"/>
          <p:cNvSpPr txBox="1"/>
          <p:nvPr/>
        </p:nvSpPr>
        <p:spPr>
          <a:xfrm>
            <a:off x="5500397" y="1834139"/>
            <a:ext cx="5394007" cy="118474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Αυτοαξιολόγηση</a:t>
            </a:r>
            <a:endParaRPr b="0" i="0" sz="1400" u="none" cap="none" strike="noStrike">
              <a:solidFill>
                <a:srgbClr val="000000"/>
              </a:solidFill>
              <a:latin typeface="Arial"/>
              <a:ea typeface="Arial"/>
              <a:cs typeface="Arial"/>
              <a:sym typeface="Arial"/>
            </a:endParaRPr>
          </a:p>
        </p:txBody>
      </p:sp>
      <p:sp>
        <p:nvSpPr>
          <p:cNvPr id="824" name="Google Shape;824;p54"/>
          <p:cNvSpPr txBox="1"/>
          <p:nvPr/>
        </p:nvSpPr>
        <p:spPr>
          <a:xfrm rot="-5400000">
            <a:off x="-2553390" y="4600809"/>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Αυτοαξιολόγηση</a:t>
            </a:r>
            <a:endParaRPr b="0" i="0" sz="1400" u="none" cap="none" strike="noStrike">
              <a:solidFill>
                <a:srgbClr val="000000"/>
              </a:solidFill>
              <a:latin typeface="Arial"/>
              <a:ea typeface="Arial"/>
              <a:cs typeface="Arial"/>
              <a:sym typeface="Arial"/>
            </a:endParaRPr>
          </a:p>
        </p:txBody>
      </p:sp>
      <p:sp>
        <p:nvSpPr>
          <p:cNvPr id="825" name="Google Shape;825;p54"/>
          <p:cNvSpPr txBox="1"/>
          <p:nvPr/>
        </p:nvSpPr>
        <p:spPr>
          <a:xfrm>
            <a:off x="2936363" y="4263704"/>
            <a:ext cx="12415274" cy="2153666"/>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Ερώτηση 2: </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Ποια είναι τα στοιχεία που μπορείτε να χρησιμοποιήσετε για να δημιουργήσετε ελκυστικό περιεχόμενο;</a:t>
            </a:r>
            <a:endParaRPr b="0" i="0" sz="1400" u="none" cap="none" strike="noStrike">
              <a:solidFill>
                <a:srgbClr val="000000"/>
              </a:solidFill>
              <a:latin typeface="Arial"/>
              <a:ea typeface="Arial"/>
              <a:cs typeface="Arial"/>
              <a:sym typeface="Arial"/>
            </a:endParaRPr>
          </a:p>
        </p:txBody>
      </p:sp>
      <p:sp>
        <p:nvSpPr>
          <p:cNvPr id="826" name="Google Shape;826;p5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55"/>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2" name="Google Shape;832;p55"/>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3" name="Google Shape;833;p55"/>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4" name="Google Shape;834;p55"/>
          <p:cNvSpPr txBox="1"/>
          <p:nvPr/>
        </p:nvSpPr>
        <p:spPr>
          <a:xfrm>
            <a:off x="1911059" y="790575"/>
            <a:ext cx="2745607" cy="280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835" name="Google Shape;835;p55"/>
          <p:cNvSpPr txBox="1"/>
          <p:nvPr/>
        </p:nvSpPr>
        <p:spPr>
          <a:xfrm>
            <a:off x="6177730" y="1365826"/>
            <a:ext cx="5394007" cy="118474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Αυτοαξιολόγηση</a:t>
            </a:r>
            <a:endParaRPr b="0" i="0" sz="1400" u="none" cap="none" strike="noStrike">
              <a:solidFill>
                <a:srgbClr val="000000"/>
              </a:solidFill>
              <a:latin typeface="Arial"/>
              <a:ea typeface="Arial"/>
              <a:cs typeface="Arial"/>
              <a:sym typeface="Arial"/>
            </a:endParaRPr>
          </a:p>
        </p:txBody>
      </p:sp>
      <p:sp>
        <p:nvSpPr>
          <p:cNvPr id="836" name="Google Shape;836;p55"/>
          <p:cNvSpPr txBox="1"/>
          <p:nvPr/>
        </p:nvSpPr>
        <p:spPr>
          <a:xfrm rot="-5400000">
            <a:off x="-2553390" y="4600809"/>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Αυτοαξιολόγηση</a:t>
            </a:r>
            <a:endParaRPr b="0" i="0" sz="1400" u="none" cap="none" strike="noStrike">
              <a:solidFill>
                <a:srgbClr val="000000"/>
              </a:solidFill>
              <a:latin typeface="Arial"/>
              <a:ea typeface="Arial"/>
              <a:cs typeface="Arial"/>
              <a:sym typeface="Arial"/>
            </a:endParaRPr>
          </a:p>
        </p:txBody>
      </p:sp>
      <p:sp>
        <p:nvSpPr>
          <p:cNvPr id="837" name="Google Shape;837;p55"/>
          <p:cNvSpPr txBox="1"/>
          <p:nvPr/>
        </p:nvSpPr>
        <p:spPr>
          <a:xfrm>
            <a:off x="2936363" y="3654425"/>
            <a:ext cx="12415274" cy="32305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Ερώτηση 3: </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Τι πρέπει να κατακτήσετε στη συγγραφή περιεχομένου;</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α. προτροπή για ενέργεια</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β. ενεργητική γραφή</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γ. hashtags και λέξεις-κλειδιά</a:t>
            </a:r>
            <a:endParaRPr b="0" i="0" sz="1400" u="none" cap="none" strike="noStrike">
              <a:solidFill>
                <a:srgbClr val="000000"/>
              </a:solidFill>
              <a:latin typeface="Arial"/>
              <a:ea typeface="Arial"/>
              <a:cs typeface="Arial"/>
              <a:sym typeface="Arial"/>
            </a:endParaRPr>
          </a:p>
        </p:txBody>
      </p:sp>
      <p:sp>
        <p:nvSpPr>
          <p:cNvPr id="838" name="Google Shape;838;p5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56"/>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44" name="Google Shape;844;p56"/>
          <p:cNvSpPr/>
          <p:nvPr/>
        </p:nvSpPr>
        <p:spPr>
          <a:xfrm rot="6998860">
            <a:off x="-1149610" y="-1673913"/>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45" name="Google Shape;845;p56"/>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46" name="Google Shape;846;p56"/>
          <p:cNvSpPr/>
          <p:nvPr/>
        </p:nvSpPr>
        <p:spPr>
          <a:xfrm>
            <a:off x="1657368" y="3022814"/>
            <a:ext cx="4008506" cy="5516671"/>
          </a:xfrm>
          <a:custGeom>
            <a:rect b="b" l="l" r="r" t="t"/>
            <a:pathLst>
              <a:path extrusionOk="0" h="5516671" w="4008506">
                <a:moveTo>
                  <a:pt x="0" y="0"/>
                </a:moveTo>
                <a:lnTo>
                  <a:pt x="4008505" y="0"/>
                </a:lnTo>
                <a:lnTo>
                  <a:pt x="4008505" y="5516671"/>
                </a:lnTo>
                <a:lnTo>
                  <a:pt x="0" y="5516671"/>
                </a:lnTo>
                <a:lnTo>
                  <a:pt x="0" y="0"/>
                </a:lnTo>
                <a:close/>
              </a:path>
            </a:pathLst>
          </a:custGeom>
          <a:blipFill rotWithShape="1">
            <a:blip r:embed="rId6">
              <a:alphaModFix/>
            </a:blip>
            <a:stretch>
              <a:fillRect b="-13801" l="0" r="-99656" t="-3126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47" name="Google Shape;847;p56"/>
          <p:cNvSpPr/>
          <p:nvPr/>
        </p:nvSpPr>
        <p:spPr>
          <a:xfrm>
            <a:off x="2022286" y="3216696"/>
            <a:ext cx="3643588" cy="5562730"/>
          </a:xfrm>
          <a:custGeom>
            <a:rect b="b" l="l" r="r" t="t"/>
            <a:pathLst>
              <a:path extrusionOk="0" h="5562730" w="3643588">
                <a:moveTo>
                  <a:pt x="0" y="0"/>
                </a:moveTo>
                <a:lnTo>
                  <a:pt x="3643588" y="0"/>
                </a:lnTo>
                <a:lnTo>
                  <a:pt x="3643588" y="5562731"/>
                </a:lnTo>
                <a:lnTo>
                  <a:pt x="0" y="556273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48" name="Google Shape;848;p56"/>
          <p:cNvSpPr txBox="1"/>
          <p:nvPr/>
        </p:nvSpPr>
        <p:spPr>
          <a:xfrm>
            <a:off x="3147236" y="227912"/>
            <a:ext cx="211499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849" name="Google Shape;849;p56"/>
          <p:cNvSpPr txBox="1"/>
          <p:nvPr/>
        </p:nvSpPr>
        <p:spPr>
          <a:xfrm>
            <a:off x="5839465" y="676839"/>
            <a:ext cx="5394007" cy="118474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Αυτοαξιολόγηση</a:t>
            </a:r>
            <a:endParaRPr b="0" i="0" sz="1400" u="none" cap="none" strike="noStrike">
              <a:solidFill>
                <a:srgbClr val="000000"/>
              </a:solidFill>
              <a:latin typeface="Arial"/>
              <a:ea typeface="Arial"/>
              <a:cs typeface="Arial"/>
              <a:sym typeface="Arial"/>
            </a:endParaRPr>
          </a:p>
        </p:txBody>
      </p:sp>
      <p:sp>
        <p:nvSpPr>
          <p:cNvPr id="850" name="Google Shape;850;p56"/>
          <p:cNvSpPr txBox="1"/>
          <p:nvPr/>
        </p:nvSpPr>
        <p:spPr>
          <a:xfrm>
            <a:off x="6026528" y="2072328"/>
            <a:ext cx="10029473" cy="753783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00000"/>
                </a:solidFill>
                <a:latin typeface="Arial"/>
                <a:ea typeface="Arial"/>
                <a:cs typeface="Arial"/>
                <a:sym typeface="Arial"/>
              </a:rPr>
              <a:t>Ερώτηση 1: Γιατί είναι σημαντικά το ψηφιακό μάρκετινγκ και τα μέσα κοινωνικής δικτύωσης;</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Απάντηση:  Γ σε συνδέει με ομοϊδεάτες</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b="1" i="0" lang="en-US" sz="2499" u="none" cap="none" strike="noStrike">
                <a:solidFill>
                  <a:srgbClr val="000000"/>
                </a:solidFill>
                <a:latin typeface="Arial"/>
                <a:ea typeface="Arial"/>
                <a:cs typeface="Arial"/>
                <a:sym typeface="Arial"/>
              </a:rPr>
              <a:t>Ερώτηση 2: Ποια είναι τα στοιχεία που μπορείτε να χρησιμοποιήσετε για να δημιουργήσετε ελκυστικό περιεχόμενο;</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Απάντηση: δημοσκοπήσεις, πίσω από τις κάμερες, απαντήσεις σε συχνές ερωτήσεις, νέα από την εταιρεία σας, νέα από τον τομέα σας, ιστολόγια, γραφήματα, ιστορίες αποτυχίας, φωτογραφίες, πράξεις, πρόσθετες πληροφορίες για το προϊόν/την υπηρεσία σας, αναμνήσεις</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b="1" i="0" lang="en-US" sz="2499" u="none" cap="none" strike="noStrike">
                <a:solidFill>
                  <a:srgbClr val="000000"/>
                </a:solidFill>
                <a:latin typeface="Arial"/>
                <a:ea typeface="Arial"/>
                <a:cs typeface="Arial"/>
                <a:sym typeface="Arial"/>
              </a:rPr>
              <a:t>Ερώτηση 3: Τι πρέπει να κατακτήσετε στη συγγραφή περιεχομένου;</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Arial"/>
                <a:ea typeface="Arial"/>
                <a:cs typeface="Arial"/>
                <a:sym typeface="Arial"/>
              </a:rPr>
              <a:t>Απάντηση: Γ hashtags και λέξεις-κλειδιά</a:t>
            </a:r>
            <a:endParaRPr b="0" i="0" sz="1400" u="none" cap="none" strike="noStrike">
              <a:solidFill>
                <a:srgbClr val="000000"/>
              </a:solidFill>
              <a:latin typeface="Arial"/>
              <a:ea typeface="Arial"/>
              <a:cs typeface="Arial"/>
              <a:sym typeface="Arial"/>
            </a:endParaRPr>
          </a:p>
        </p:txBody>
      </p:sp>
      <p:sp>
        <p:nvSpPr>
          <p:cNvPr id="851" name="Google Shape;851;p56"/>
          <p:cNvSpPr txBox="1"/>
          <p:nvPr/>
        </p:nvSpPr>
        <p:spPr>
          <a:xfrm rot="-5400000">
            <a:off x="-2553390" y="4600809"/>
            <a:ext cx="7097505"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Αυτοαξιολόγηση</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57"/>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57" name="Google Shape;857;p57"/>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58" name="Google Shape;858;p57"/>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59" name="Google Shape;859;p57"/>
          <p:cNvSpPr txBox="1"/>
          <p:nvPr/>
        </p:nvSpPr>
        <p:spPr>
          <a:xfrm>
            <a:off x="2054206" y="1500291"/>
            <a:ext cx="10888191" cy="10772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ΠΡΟΣΘΕΤΕΣ ΠΗΓΕΣ</a:t>
            </a:r>
            <a:endParaRPr/>
          </a:p>
        </p:txBody>
      </p:sp>
      <p:sp>
        <p:nvSpPr>
          <p:cNvPr id="860" name="Google Shape;860;p57"/>
          <p:cNvSpPr txBox="1"/>
          <p:nvPr/>
        </p:nvSpPr>
        <p:spPr>
          <a:xfrm>
            <a:off x="2458204" y="2886732"/>
            <a:ext cx="14188195" cy="5858527"/>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Λάθη ψηφιακού μάρκετινγκ που πρέπει να αποφευχθούν και να διορθωθούν:</a:t>
            </a:r>
            <a:endParaRPr/>
          </a:p>
          <a:p>
            <a:pPr indent="0" lvl="0" marL="0" marR="0" rtl="0" algn="l">
              <a:lnSpc>
                <a:spcPct val="140011"/>
              </a:lnSpc>
              <a:spcBef>
                <a:spcPts val="0"/>
              </a:spcBef>
              <a:spcAft>
                <a:spcPts val="0"/>
              </a:spcAft>
              <a:buNone/>
            </a:pPr>
            <a:r>
              <a:rPr b="0" i="0" lang="en-US" sz="3399"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https://changecreator.com/digital-marketing-mistakes-to-avoid-and-fix/</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Τεχνικές αφήγησης ιστορίας: </a:t>
            </a:r>
            <a:r>
              <a:rPr b="0" i="0" lang="en-US" sz="3399"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https://youtu.be/OEx8yRbNw9o?si=ERKNfgtoge9f5Svi</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Αφήγηση ιστορίας για έναν κοινωνικό επιχειρηματία: </a:t>
            </a:r>
            <a:r>
              <a:rPr b="0" i="0" lang="en-US" sz="3399"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https://youtu.be/3U91wjC1T6Q?si=y_6knG-c0niX6G6y</a:t>
            </a:r>
            <a:endParaRPr b="0" i="0" sz="1400" u="none" cap="none" strike="noStrike">
              <a:solidFill>
                <a:srgbClr val="000000"/>
              </a:solidFill>
              <a:latin typeface="Arial"/>
              <a:ea typeface="Arial"/>
              <a:cs typeface="Arial"/>
              <a:sym typeface="Arial"/>
            </a:endParaRPr>
          </a:p>
        </p:txBody>
      </p:sp>
      <p:sp>
        <p:nvSpPr>
          <p:cNvPr id="861" name="Google Shape;861;p5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9">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58"/>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67" name="Google Shape;867;p58"/>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68" name="Google Shape;868;p58"/>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69" name="Google Shape;869;p58"/>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70" name="Google Shape;870;p58"/>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71" name="Google Shape;871;p58"/>
          <p:cNvSpPr txBox="1"/>
          <p:nvPr/>
        </p:nvSpPr>
        <p:spPr>
          <a:xfrm>
            <a:off x="11149033" y="950912"/>
            <a:ext cx="211499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872" name="Google Shape;872;p58"/>
          <p:cNvSpPr txBox="1"/>
          <p:nvPr/>
        </p:nvSpPr>
        <p:spPr>
          <a:xfrm>
            <a:off x="2054857" y="1764206"/>
            <a:ext cx="14178285" cy="118474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Ολοκληρώσατε την ενότητα</a:t>
            </a:r>
            <a:endParaRPr/>
          </a:p>
        </p:txBody>
      </p:sp>
      <p:sp>
        <p:nvSpPr>
          <p:cNvPr id="873" name="Google Shape;873;p58"/>
          <p:cNvSpPr txBox="1"/>
          <p:nvPr/>
        </p:nvSpPr>
        <p:spPr>
          <a:xfrm>
            <a:off x="2217425" y="3236137"/>
            <a:ext cx="9797415" cy="53841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rata"/>
                <a:ea typeface="Prata"/>
                <a:cs typeface="Prata"/>
                <a:sym typeface="Prata"/>
              </a:rPr>
              <a:t>Έχετε ρίξει μια ματιά στις άλλες ενότητες και στους οδηγούς; </a:t>
            </a:r>
            <a:endParaRPr/>
          </a:p>
        </p:txBody>
      </p:sp>
      <p:sp>
        <p:nvSpPr>
          <p:cNvPr id="874" name="Google Shape;874;p58"/>
          <p:cNvSpPr txBox="1"/>
          <p:nvPr/>
        </p:nvSpPr>
        <p:spPr>
          <a:xfrm>
            <a:off x="2235225" y="4432542"/>
            <a:ext cx="6390382" cy="34686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Ενότητες</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01 Εισαγωγή στους ΣΒΑ </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02 Κοινωνικό επιχειρηματικό μοντέλο Canvas και τιμολόγηση</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03 Δικτύωση και επικοινωνία</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04 Ψηφιακό μάρκετινγκ και μέσα κοινωνικής δικτύωσης</a:t>
            </a:r>
            <a:endParaRPr/>
          </a:p>
        </p:txBody>
      </p:sp>
      <p:sp>
        <p:nvSpPr>
          <p:cNvPr id="875" name="Google Shape;875;p58"/>
          <p:cNvSpPr txBox="1"/>
          <p:nvPr/>
        </p:nvSpPr>
        <p:spPr>
          <a:xfrm>
            <a:off x="9313649" y="4432542"/>
            <a:ext cx="7046935" cy="297312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Οδηγοί</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01 Περιβαλλοντική υποβάθμιση στις επιχειρήσεις</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02 Ισότητα των φύλων στις επιχειρήσεις</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03 Ψηφιακά εργαλεία στη βιομηχανία 4.0 &amp; 5.0 Διαμόρφωση της επιχειρηματικότητας στη νέα ψηφιακή κοινωνία</a:t>
            </a:r>
            <a:endParaRPr/>
          </a:p>
        </p:txBody>
      </p:sp>
      <p:sp>
        <p:nvSpPr>
          <p:cNvPr id="876" name="Google Shape;876;p58"/>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59"/>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86" name="Google Shape;886;p59"/>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87" name="Google Shape;887;p59"/>
          <p:cNvSpPr/>
          <p:nvPr/>
        </p:nvSpPr>
        <p:spPr>
          <a:xfrm>
            <a:off x="6659091" y="4201138"/>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88" name="Google Shape;888;p59"/>
          <p:cNvSpPr/>
          <p:nvPr/>
        </p:nvSpPr>
        <p:spPr>
          <a:xfrm>
            <a:off x="6998114" y="4576687"/>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89" name="Google Shape;889;p59"/>
          <p:cNvSpPr txBox="1"/>
          <p:nvPr/>
        </p:nvSpPr>
        <p:spPr>
          <a:xfrm>
            <a:off x="2423102" y="2877510"/>
            <a:ext cx="10782598" cy="118474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6AC73"/>
                </a:solidFill>
                <a:latin typeface="Prata"/>
                <a:ea typeface="Prata"/>
                <a:cs typeface="Prata"/>
                <a:sym typeface="Prata"/>
              </a:rPr>
              <a:t>https://suse-theproject.eu/</a:t>
            </a:r>
            <a:endParaRPr b="0" i="0" sz="1400" u="none" cap="none" strike="noStrike">
              <a:solidFill>
                <a:srgbClr val="000000"/>
              </a:solidFill>
              <a:latin typeface="Arial"/>
              <a:ea typeface="Arial"/>
              <a:cs typeface="Arial"/>
              <a:sym typeface="Arial"/>
            </a:endParaRPr>
          </a:p>
        </p:txBody>
      </p:sp>
      <p:sp>
        <p:nvSpPr>
          <p:cNvPr id="890" name="Google Shape;890;p59"/>
          <p:cNvSpPr txBox="1"/>
          <p:nvPr/>
        </p:nvSpPr>
        <p:spPr>
          <a:xfrm>
            <a:off x="1922401" y="2012939"/>
            <a:ext cx="12250800" cy="646139"/>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000000"/>
                </a:solidFill>
                <a:latin typeface="Prata"/>
                <a:ea typeface="Prata"/>
                <a:cs typeface="Prata"/>
                <a:sym typeface="Prata"/>
              </a:rPr>
              <a:t>Για περισσότερες πληροφορίες, επισκεφθείτε τη διεύθυνση</a:t>
            </a:r>
            <a:endParaRPr b="0" i="0" sz="1400" u="none" cap="none" strike="noStrike">
              <a:solidFill>
                <a:srgbClr val="000000"/>
              </a:solidFill>
              <a:latin typeface="Arial"/>
              <a:ea typeface="Arial"/>
              <a:cs typeface="Arial"/>
              <a:sym typeface="Arial"/>
            </a:endParaRPr>
          </a:p>
        </p:txBody>
      </p:sp>
      <p:sp>
        <p:nvSpPr>
          <p:cNvPr id="891" name="Google Shape;891;p59"/>
          <p:cNvSpPr txBox="1"/>
          <p:nvPr/>
        </p:nvSpPr>
        <p:spPr>
          <a:xfrm>
            <a:off x="3308699" y="9013816"/>
            <a:ext cx="10403226" cy="96949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rata"/>
                <a:ea typeface="Prata"/>
                <a:cs typeface="Prata"/>
                <a:sym typeface="Prata"/>
              </a:rPr>
              <a:t>Funded by the European Union.  Views and opinions expressed are however those of the author(s) only and do not necessarily reflect those of the European Union or the granting authority, EISMEA.  Neither the European Union nor the granting authority can be held responsible for them.</a:t>
            </a:r>
            <a:endParaRPr b="0" i="0" sz="1400" u="none" cap="none" strike="noStrike">
              <a:solidFill>
                <a:srgbClr val="000000"/>
              </a:solidFill>
              <a:latin typeface="Arial"/>
              <a:ea typeface="Arial"/>
              <a:cs typeface="Arial"/>
              <a:sym typeface="Arial"/>
            </a:endParaRPr>
          </a:p>
        </p:txBody>
      </p:sp>
      <p:sp>
        <p:nvSpPr>
          <p:cNvPr id="892" name="Google Shape;892;p59"/>
          <p:cNvSpPr/>
          <p:nvPr/>
        </p:nvSpPr>
        <p:spPr>
          <a:xfrm>
            <a:off x="6196630" y="692072"/>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7"/>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0" name="Google Shape;160;p7"/>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1" name="Google Shape;161;p7"/>
          <p:cNvSpPr txBox="1"/>
          <p:nvPr/>
        </p:nvSpPr>
        <p:spPr>
          <a:xfrm>
            <a:off x="893857" y="394841"/>
            <a:ext cx="16500284"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ΑΝΑΜΕΝΟΜΕΝΑ ΜΑΘΗΣΙΑΚΑ ΑΠΟΤΕΛΕΣΜΑΤΑ</a:t>
            </a:r>
            <a:endParaRPr b="0" i="0" sz="1400" u="none" cap="none" strike="noStrike">
              <a:solidFill>
                <a:srgbClr val="000000"/>
              </a:solidFill>
              <a:latin typeface="Arial"/>
              <a:ea typeface="Arial"/>
              <a:cs typeface="Arial"/>
              <a:sym typeface="Arial"/>
            </a:endParaRPr>
          </a:p>
        </p:txBody>
      </p:sp>
      <p:sp>
        <p:nvSpPr>
          <p:cNvPr id="162" name="Google Shape;162;p7"/>
          <p:cNvSpPr txBox="1"/>
          <p:nvPr/>
        </p:nvSpPr>
        <p:spPr>
          <a:xfrm>
            <a:off x="754783" y="1917002"/>
            <a:ext cx="7899929" cy="7979107"/>
          </a:xfrm>
          <a:prstGeom prst="rect">
            <a:avLst/>
          </a:prstGeom>
          <a:noFill/>
          <a:ln>
            <a:noFill/>
          </a:ln>
        </p:spPr>
        <p:txBody>
          <a:bodyPr anchorCtr="0" anchor="t" bIns="0" lIns="0" spcFirstLastPara="1" rIns="0" wrap="square" tIns="0">
            <a:spAutoFit/>
          </a:bodyPr>
          <a:lstStyle/>
          <a:p>
            <a:pPr indent="-269877" lvl="1" marL="539754" marR="0" rtl="0" algn="l">
              <a:lnSpc>
                <a:spcPct val="170000"/>
              </a:lnSpc>
              <a:spcBef>
                <a:spcPts val="0"/>
              </a:spcBef>
              <a:spcAft>
                <a:spcPts val="0"/>
              </a:spcAft>
              <a:buClr>
                <a:srgbClr val="000000"/>
              </a:buClr>
              <a:buSzPts val="2500"/>
              <a:buFont typeface="Arial"/>
              <a:buChar char="•"/>
            </a:pPr>
            <a:r>
              <a:rPr b="0" i="0" lang="en-US" sz="2000" u="none" cap="none" strike="noStrike">
                <a:solidFill>
                  <a:srgbClr val="000000"/>
                </a:solidFill>
                <a:latin typeface="Arial"/>
                <a:ea typeface="Arial"/>
                <a:cs typeface="Arial"/>
                <a:sym typeface="Arial"/>
              </a:rPr>
              <a:t>Αναγνωρίστε τη σημασία και τον αντίκτυπο του ψηφιακού μάρκετινγκ στην προώθηση κοινωνικών αιτιών και επιχειρήσεων</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000" u="none" cap="none" strike="noStrike">
                <a:solidFill>
                  <a:srgbClr val="000000"/>
                </a:solidFill>
                <a:latin typeface="Arial"/>
                <a:ea typeface="Arial"/>
                <a:cs typeface="Arial"/>
                <a:sym typeface="Arial"/>
              </a:rPr>
              <a:t>Προσδιορίστε τρόπους με τους οποίους το ψηφιακό μάρκετινγκ μπορεί να συμβάλει στην επίτευξη κοινωνικών και βιώσιμων στόχων</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000" u="none" cap="none" strike="noStrike">
                <a:solidFill>
                  <a:srgbClr val="000000"/>
                </a:solidFill>
                <a:latin typeface="Arial"/>
                <a:ea typeface="Arial"/>
                <a:cs typeface="Arial"/>
                <a:sym typeface="Arial"/>
              </a:rPr>
              <a:t>Δείξτε κατανόηση των χαρακτηριστικών, των δυνατοτήτων και των δημογραφικών στοιχείων του κοινού των διαφορετικών πλατφορμών κοινωνικών μέσων</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000" u="none" cap="none" strike="noStrike">
                <a:solidFill>
                  <a:srgbClr val="000000"/>
                </a:solidFill>
                <a:latin typeface="Arial"/>
                <a:ea typeface="Arial"/>
                <a:cs typeface="Arial"/>
                <a:sym typeface="Arial"/>
              </a:rPr>
              <a:t>Αξιολογήστε ποιες πλατφόρμες είναι πιο κατάλληλες για διαφορετικούς τύπους μηνυμάτων και καμπανιών κοινωνικής επιχειρηματικότητας. </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000" u="none" cap="none" strike="noStrike">
                <a:solidFill>
                  <a:srgbClr val="000000"/>
                </a:solidFill>
                <a:latin typeface="Arial"/>
                <a:ea typeface="Arial"/>
                <a:cs typeface="Arial"/>
                <a:sym typeface="Arial"/>
              </a:rPr>
              <a:t>Αποκτήστε επάρκεια στη δημιουργία συναρπαστικού και κατάλληλου περιεχομένου για τα μέσα κοινωνικής δικτύωσης, συμπεριλαμβανομένου κειμένου, εικόνων και βίντεο.</a:t>
            </a:r>
            <a:endParaRPr b="0" i="0" sz="20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163" name="Google Shape;163;p7"/>
          <p:cNvSpPr/>
          <p:nvPr/>
        </p:nvSpPr>
        <p:spPr>
          <a:xfrm>
            <a:off x="5988630" y="9366777"/>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4" name="Google Shape;164;p7"/>
          <p:cNvSpPr txBox="1"/>
          <p:nvPr/>
        </p:nvSpPr>
        <p:spPr>
          <a:xfrm>
            <a:off x="9144000" y="1917002"/>
            <a:ext cx="7899929" cy="7848302"/>
          </a:xfrm>
          <a:prstGeom prst="rect">
            <a:avLst/>
          </a:prstGeom>
          <a:noFill/>
          <a:ln>
            <a:noFill/>
          </a:ln>
        </p:spPr>
        <p:txBody>
          <a:bodyPr anchorCtr="0" anchor="t" bIns="0" lIns="0" spcFirstLastPara="1" rIns="0" wrap="square" tIns="0">
            <a:spAutoFit/>
          </a:bodyPr>
          <a:lstStyle/>
          <a:p>
            <a:pPr indent="-269877" lvl="1" marL="539754" marR="0" rtl="0" algn="l">
              <a:lnSpc>
                <a:spcPct val="170000"/>
              </a:lnSpc>
              <a:spcBef>
                <a:spcPts val="0"/>
              </a:spcBef>
              <a:spcAft>
                <a:spcPts val="0"/>
              </a:spcAft>
              <a:buClr>
                <a:srgbClr val="000000"/>
              </a:buClr>
              <a:buSzPts val="2500"/>
              <a:buFont typeface="Arial"/>
              <a:buChar char="•"/>
            </a:pPr>
            <a:r>
              <a:rPr b="0" i="0" lang="en-US" sz="2000" u="none" cap="none" strike="noStrike">
                <a:solidFill>
                  <a:srgbClr val="000000"/>
                </a:solidFill>
                <a:latin typeface="Arial"/>
                <a:ea typeface="Arial"/>
                <a:cs typeface="Arial"/>
                <a:sym typeface="Arial"/>
              </a:rPr>
              <a:t>Κατανοήστε τις αρχές της αποτελεσματικής αφήγησης και δημιουργίας μηνυμάτων προσαρμοσμένων στην κοινωνική επιχειρηματικότητα Αναπτύξτε την ικανότητα να σχεδιάζετε και να εκτελείτε βασικές καμπάνιες μάρκετινγκ μέσων κοινωνικής δικτύωσης</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000" u="none" cap="none" strike="noStrike">
                <a:solidFill>
                  <a:srgbClr val="000000"/>
                </a:solidFill>
                <a:latin typeface="Arial"/>
                <a:ea typeface="Arial"/>
                <a:cs typeface="Arial"/>
                <a:sym typeface="Arial"/>
              </a:rPr>
              <a:t>Κατανοήστε πώς να χρησιμοποιείτε hashtags, λέξεις-κλειδιά και στοχευμένο περιεχόμενο για να βελτιώσετε την προβολή και την αφοσίωση</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000" u="none" cap="none" strike="noStrike">
                <a:solidFill>
                  <a:srgbClr val="000000"/>
                </a:solidFill>
                <a:latin typeface="Arial"/>
                <a:ea typeface="Arial"/>
                <a:cs typeface="Arial"/>
                <a:sym typeface="Arial"/>
              </a:rPr>
              <a:t>Κατανοήστε ποιοι KPI (Key Performance Indicators/ Βασικοί Δείκτες Απόδοσης) κοινωνικών μέσων μπορούν να συγκεντρωθούν και να αναλυθούν για να μετρηθεί η αποτελεσματικότητα</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000" u="none" cap="none" strike="noStrike">
                <a:solidFill>
                  <a:srgbClr val="000000"/>
                </a:solidFill>
                <a:latin typeface="Arial"/>
                <a:ea typeface="Arial"/>
                <a:cs typeface="Arial"/>
                <a:sym typeface="Arial"/>
              </a:rPr>
              <a:t>Κατανοήστε πώς να χρησιμοποιείτε πληροφορίες από τα αναλυτικά στοιχεία για να βελτιώσετε και να βελτιώσετε τις στρατηγικές των μέσων κοινωνικής δικτύωσης</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8"/>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0" name="Google Shape;170;p8"/>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1" name="Google Shape;171;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2" name="Google Shape;172;p8"/>
          <p:cNvSpPr/>
          <p:nvPr/>
        </p:nvSpPr>
        <p:spPr>
          <a:xfrm>
            <a:off x="10572170" y="2828226"/>
            <a:ext cx="5300094" cy="4114800"/>
          </a:xfrm>
          <a:custGeom>
            <a:rect b="b" l="l" r="r" t="t"/>
            <a:pathLst>
              <a:path extrusionOk="0" h="4114800" w="5300094">
                <a:moveTo>
                  <a:pt x="0" y="0"/>
                </a:moveTo>
                <a:lnTo>
                  <a:pt x="5300093" y="0"/>
                </a:lnTo>
                <a:lnTo>
                  <a:pt x="5300093"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3" name="Google Shape;173;p8"/>
          <p:cNvSpPr txBox="1"/>
          <p:nvPr/>
        </p:nvSpPr>
        <p:spPr>
          <a:xfrm>
            <a:off x="912570" y="394841"/>
            <a:ext cx="15484284"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ΑΝΑΜΕΝΟΜΕΝΑ ΜΑΘΗΣΙΑΚΑ ΑΠΟΤΕΛΕΣΜΑΤΑ</a:t>
            </a:r>
            <a:endParaRPr/>
          </a:p>
        </p:txBody>
      </p:sp>
      <p:sp>
        <p:nvSpPr>
          <p:cNvPr id="174" name="Google Shape;174;p8"/>
          <p:cNvSpPr txBox="1"/>
          <p:nvPr/>
        </p:nvSpPr>
        <p:spPr>
          <a:xfrm>
            <a:off x="815299" y="1472059"/>
            <a:ext cx="7899929" cy="8502328"/>
          </a:xfrm>
          <a:prstGeom prst="rect">
            <a:avLst/>
          </a:prstGeom>
          <a:noFill/>
          <a:ln>
            <a:noFill/>
          </a:ln>
        </p:spPr>
        <p:txBody>
          <a:bodyPr anchorCtr="0" anchor="t" bIns="0" lIns="0" spcFirstLastPara="1" rIns="0" wrap="square" tIns="0">
            <a:spAutoFit/>
          </a:bodyPr>
          <a:lstStyle/>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Arial"/>
                <a:ea typeface="Arial"/>
                <a:cs typeface="Arial"/>
                <a:sym typeface="Arial"/>
              </a:rPr>
              <a:t>Αναγνωρίστε τις ηθικές επιπτώσεις του ψηφιακού μάρκετινγκ, ειδικά στο πλαίσιο της κοινωνικής επιχειρηματικότητας</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Arial"/>
                <a:ea typeface="Arial"/>
                <a:cs typeface="Arial"/>
                <a:sym typeface="Arial"/>
              </a:rPr>
              <a:t>Μάθετε τη σημασία της δημιουργίας περιεχομένου και καμπανιών με σεβασμό, ειλικρίνεια και κοινωνικά υπεύθυνη</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Arial"/>
                <a:ea typeface="Arial"/>
                <a:cs typeface="Arial"/>
                <a:sym typeface="Arial"/>
              </a:rPr>
              <a:t>Ικανότητα να συλλάβει και να σκιαγραφήσει ένα απλό σχέδιο ψηφιακού μάρκετινγκ για μια κοινωνική επιχειρηματική ιδέα</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Arial"/>
                <a:ea typeface="Arial"/>
                <a:cs typeface="Arial"/>
                <a:sym typeface="Arial"/>
              </a:rPr>
              <a:t>Κατανοήστε τα στοιχεία ενός σχεδίου μάρκετινγκ, συμπεριλαμβανομένων των στόχων, του κοινού-στόχου, των πλατφορμών, της στρατηγικής περιεχομένου και του προϋπολογισμού.</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 name="Google Shape;180;p9"/>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1" name="Google Shape;181;p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2" name="Google Shape;182;p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3" name="Google Shape;183;p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4" name="Google Shape;184;p9"/>
          <p:cNvSpPr txBox="1"/>
          <p:nvPr/>
        </p:nvSpPr>
        <p:spPr>
          <a:xfrm>
            <a:off x="1179621" y="2889250"/>
            <a:ext cx="2405048" cy="280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85" name="Google Shape;185;p9"/>
          <p:cNvSpPr txBox="1"/>
          <p:nvPr/>
        </p:nvSpPr>
        <p:spPr>
          <a:xfrm>
            <a:off x="3725333" y="2622550"/>
            <a:ext cx="14444134" cy="236949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Arial"/>
                <a:ea typeface="Arial"/>
                <a:cs typeface="Arial"/>
                <a:sym typeface="Arial"/>
              </a:rPr>
              <a:t>Κατανόηση του ρόλου του ψηφιακού μάρκετινγκ στην κοινωνική επιχειρηματικότητα</a:t>
            </a:r>
            <a:endParaRPr b="0" i="0" sz="1400" u="none" cap="none" strike="noStrike">
              <a:solidFill>
                <a:srgbClr val="000000"/>
              </a:solidFill>
              <a:latin typeface="Arial"/>
              <a:ea typeface="Arial"/>
              <a:cs typeface="Arial"/>
              <a:sym typeface="Arial"/>
            </a:endParaRPr>
          </a:p>
        </p:txBody>
      </p:sp>
      <p:sp>
        <p:nvSpPr>
          <p:cNvPr id="186" name="Google Shape;186;p9"/>
          <p:cNvSpPr txBox="1"/>
          <p:nvPr/>
        </p:nvSpPr>
        <p:spPr>
          <a:xfrm>
            <a:off x="5319940" y="5294956"/>
            <a:ext cx="8293927" cy="2412968"/>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t/>
            </a:r>
            <a:endParaRPr b="1" i="0" sz="2800" u="none" cap="none" strike="noStrike">
              <a:solidFill>
                <a:srgbClr val="000000"/>
              </a:solidFill>
              <a:latin typeface="Arial"/>
              <a:ea typeface="Arial"/>
              <a:cs typeface="Arial"/>
              <a:sym typeface="Arial"/>
            </a:endParaRPr>
          </a:p>
          <a:p>
            <a:pPr indent="0" lvl="0" marL="0" marR="0" rtl="0" algn="ctr">
              <a:lnSpc>
                <a:spcPct val="140016"/>
              </a:lnSpc>
              <a:spcBef>
                <a:spcPts val="0"/>
              </a:spcBef>
              <a:spcAft>
                <a:spcPts val="0"/>
              </a:spcAft>
              <a:buNone/>
            </a:pPr>
            <a:r>
              <a:rPr b="1" i="0" lang="en-US" sz="2800" u="none" cap="none" strike="noStrike">
                <a:solidFill>
                  <a:srgbClr val="000000"/>
                </a:solidFill>
                <a:latin typeface="Arial"/>
                <a:ea typeface="Arial"/>
                <a:cs typeface="Arial"/>
                <a:sym typeface="Arial"/>
              </a:rPr>
              <a:t>Τι κάνει το ψηφιακό μάρκετινγκ τόσο σημαντικό για έναν (μελλοντικό) κοινωνικό επιχειρηματία σαν εσάς;</a:t>
            </a:r>
            <a:endParaRPr b="1" i="0" sz="1600" u="none" cap="none" strike="noStrike">
              <a:solidFill>
                <a:srgbClr val="000000"/>
              </a:solidFill>
              <a:latin typeface="Arial"/>
              <a:ea typeface="Arial"/>
              <a:cs typeface="Arial"/>
              <a:sym typeface="Arial"/>
            </a:endParaRPr>
          </a:p>
        </p:txBody>
      </p:sp>
      <p:sp>
        <p:nvSpPr>
          <p:cNvPr id="187" name="Google Shape;187;p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67" l="-14263" r="-3277" t="-1610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3055a61c6d4_0_0"/>
          <p:cNvSpPr/>
          <p:nvPr/>
        </p:nvSpPr>
        <p:spPr>
          <a:xfrm>
            <a:off x="-2015495" y="7200900"/>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3" name="Google Shape;193;g3055a61c6d4_0_0"/>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4" name="Google Shape;194;g3055a61c6d4_0_0"/>
          <p:cNvSpPr txBox="1"/>
          <p:nvPr/>
        </p:nvSpPr>
        <p:spPr>
          <a:xfrm>
            <a:off x="2320412" y="172354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Sustainable Young Entrepreneurs</a:t>
            </a:r>
            <a:endParaRPr b="0" i="0" sz="3600" u="none" cap="none" strike="noStrike">
              <a:solidFill>
                <a:srgbClr val="000000"/>
              </a:solidFill>
              <a:latin typeface="Arial"/>
              <a:ea typeface="Arial"/>
              <a:cs typeface="Arial"/>
              <a:sym typeface="Arial"/>
            </a:endParaRPr>
          </a:p>
        </p:txBody>
      </p:sp>
      <p:sp>
        <p:nvSpPr>
          <p:cNvPr id="195" name="Google Shape;195;g3055a61c6d4_0_0"/>
          <p:cNvSpPr txBox="1"/>
          <p:nvPr/>
        </p:nvSpPr>
        <p:spPr>
          <a:xfrm>
            <a:off x="1028700"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lang="en-US" sz="5000">
                <a:latin typeface="Prata"/>
                <a:ea typeface="Prata"/>
                <a:cs typeface="Prata"/>
                <a:sym typeface="Prata"/>
              </a:rPr>
              <a:t>ΠΕΡΙΕΧΟΜΕΝΑ</a:t>
            </a:r>
            <a:endParaRPr b="0" i="0" sz="1400" u="none" cap="none" strike="noStrike">
              <a:solidFill>
                <a:srgbClr val="000000"/>
              </a:solidFill>
              <a:latin typeface="Arial"/>
              <a:ea typeface="Arial"/>
              <a:cs typeface="Arial"/>
              <a:sym typeface="Arial"/>
            </a:endParaRPr>
          </a:p>
        </p:txBody>
      </p:sp>
      <p:sp>
        <p:nvSpPr>
          <p:cNvPr id="196" name="Google Shape;196;g3055a61c6d4_0_0"/>
          <p:cNvSpPr/>
          <p:nvPr/>
        </p:nvSpPr>
        <p:spPr>
          <a:xfrm>
            <a:off x="15090063" y="9184748"/>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3" l="-14259" r="-3279" t="-16103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aphicFrame>
        <p:nvGraphicFramePr>
          <p:cNvPr id="197" name="Google Shape;197;g3055a61c6d4_0_0"/>
          <p:cNvGraphicFramePr/>
          <p:nvPr/>
        </p:nvGraphicFramePr>
        <p:xfrm>
          <a:off x="2320412" y="2425152"/>
          <a:ext cx="3000000" cy="3000000"/>
        </p:xfrm>
        <a:graphic>
          <a:graphicData uri="http://schemas.openxmlformats.org/drawingml/2006/table">
            <a:tbl>
              <a:tblPr>
                <a:noFill/>
                <a:tableStyleId>{9B620E5F-7718-44BF-AB3F-8941DC3BDC68}</a:tableStyleId>
              </a:tblPr>
              <a:tblGrid>
                <a:gridCol w="1491925"/>
                <a:gridCol w="10972800"/>
              </a:tblGrid>
              <a:tr h="37085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solidFill>
                            <a:srgbClr val="06AC73"/>
                          </a:solidFill>
                          <a:latin typeface="Playfair Display"/>
                          <a:ea typeface="Playfair Display"/>
                          <a:cs typeface="Playfair Display"/>
                          <a:sym typeface="Playfair Display"/>
                        </a:rPr>
                        <a:t>0</a:t>
                      </a:r>
                      <a:r>
                        <a:rPr i="0" lang="en-US" sz="3600" u="none" cap="none" strike="noStrike">
                          <a:solidFill>
                            <a:srgbClr val="06AC73"/>
                          </a:solidFill>
                          <a:latin typeface="Playfair Display"/>
                          <a:ea typeface="Playfair Display"/>
                          <a:cs typeface="Playfair Display"/>
                          <a:sym typeface="Playfair Display"/>
                        </a:rPr>
                        <a:t>1</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rtl="0" algn="l">
                        <a:lnSpc>
                          <a:spcPct val="115000"/>
                        </a:lnSpc>
                        <a:spcBef>
                          <a:spcPts val="1200"/>
                        </a:spcBef>
                        <a:spcAft>
                          <a:spcPts val="0"/>
                        </a:spcAft>
                        <a:buClr>
                          <a:schemeClr val="dk1"/>
                        </a:buClr>
                        <a:buSzPts val="1100"/>
                        <a:buFont typeface="Arial"/>
                        <a:buNone/>
                      </a:pPr>
                      <a:r>
                        <a:rPr b="1" lang="en-US" sz="2900">
                          <a:solidFill>
                            <a:srgbClr val="0F9249"/>
                          </a:solidFill>
                          <a:latin typeface="Playfair Display"/>
                          <a:ea typeface="Playfair Display"/>
                          <a:cs typeface="Playfair Display"/>
                          <a:sym typeface="Playfair Display"/>
                        </a:rPr>
                        <a:t>Ψηφιακό μάρκετινγκ στην κοινωνική επιχειρηματικότητα</a:t>
                      </a:r>
                      <a:br>
                        <a:rPr b="1" i="0" lang="en-US" sz="2900" u="none" cap="none" strike="noStrike">
                          <a:solidFill>
                            <a:srgbClr val="0F9249"/>
                          </a:solidFill>
                          <a:latin typeface="Playfair Display"/>
                          <a:ea typeface="Playfair Display"/>
                          <a:cs typeface="Playfair Display"/>
                          <a:sym typeface="Playfair Display"/>
                        </a:rPr>
                      </a:br>
                      <a:r>
                        <a:rPr b="0" i="0" lang="en-US" sz="2900" u="none" cap="none" strike="noStrike">
                          <a:solidFill>
                            <a:schemeClr val="dk1"/>
                          </a:solidFill>
                          <a:latin typeface="Playfair Display"/>
                          <a:ea typeface="Playfair Display"/>
                          <a:cs typeface="Playfair Display"/>
                          <a:sym typeface="Playfair Display"/>
                        </a:rPr>
                        <a:t>1.1 – </a:t>
                      </a:r>
                      <a:r>
                        <a:rPr lang="en-US" sz="2900">
                          <a:solidFill>
                            <a:schemeClr val="dk1"/>
                          </a:solidFill>
                          <a:latin typeface="Playfair Display"/>
                          <a:ea typeface="Playfair Display"/>
                          <a:cs typeface="Playfair Display"/>
                          <a:sym typeface="Playfair Display"/>
                        </a:rPr>
                        <a:t>Τι είναι το ψηφιακό μάρκετινγκ</a:t>
                      </a:r>
                      <a:endParaRPr sz="2900">
                        <a:solidFill>
                          <a:schemeClr val="dk1"/>
                        </a:solidFill>
                        <a:latin typeface="Playfair Display"/>
                        <a:ea typeface="Playfair Display"/>
                        <a:cs typeface="Playfair Display"/>
                        <a:sym typeface="Playfair Display"/>
                      </a:endParaRPr>
                    </a:p>
                    <a:p>
                      <a:pPr indent="0" lvl="0" marL="0" rtl="0" algn="l">
                        <a:lnSpc>
                          <a:spcPct val="115000"/>
                        </a:lnSpc>
                        <a:spcBef>
                          <a:spcPts val="1200"/>
                        </a:spcBef>
                        <a:spcAft>
                          <a:spcPts val="0"/>
                        </a:spcAft>
                        <a:buClr>
                          <a:schemeClr val="dk1"/>
                        </a:buClr>
                        <a:buSzPts val="1100"/>
                        <a:buFont typeface="Arial"/>
                        <a:buNone/>
                      </a:pPr>
                      <a:r>
                        <a:rPr b="0" i="0" lang="en-US" sz="2900" u="none" cap="none" strike="noStrike">
                          <a:solidFill>
                            <a:schemeClr val="dk1"/>
                          </a:solidFill>
                          <a:latin typeface="Playfair Display"/>
                          <a:ea typeface="Playfair Display"/>
                          <a:cs typeface="Playfair Display"/>
                          <a:sym typeface="Playfair Display"/>
                        </a:rPr>
                        <a:t>1.2 - </a:t>
                      </a:r>
                      <a:r>
                        <a:rPr lang="en-US" sz="2900">
                          <a:solidFill>
                            <a:schemeClr val="dk1"/>
                          </a:solidFill>
                          <a:latin typeface="Playfair Display"/>
                          <a:ea typeface="Playfair Display"/>
                          <a:cs typeface="Playfair Display"/>
                          <a:sym typeface="Playfair Display"/>
                        </a:rPr>
                        <a:t>Ψηφιακό στάδιο για τις κοινωνικές επιχειρήσεις</a:t>
                      </a:r>
                      <a:endParaRPr sz="2900">
                        <a:solidFill>
                          <a:schemeClr val="dk1"/>
                        </a:solidFill>
                        <a:latin typeface="Playfair Display"/>
                        <a:ea typeface="Playfair Display"/>
                        <a:cs typeface="Playfair Display"/>
                        <a:sym typeface="Playfair Display"/>
                      </a:endParaRPr>
                    </a:p>
                    <a:p>
                      <a:pPr indent="0" lvl="0" marL="0" rtl="0" algn="l">
                        <a:lnSpc>
                          <a:spcPct val="115000"/>
                        </a:lnSpc>
                        <a:spcBef>
                          <a:spcPts val="1200"/>
                        </a:spcBef>
                        <a:spcAft>
                          <a:spcPts val="1200"/>
                        </a:spcAft>
                        <a:buClr>
                          <a:schemeClr val="dk1"/>
                        </a:buClr>
                        <a:buSzPts val="1100"/>
                        <a:buFont typeface="Arial"/>
                        <a:buNone/>
                      </a:pPr>
                      <a:r>
                        <a:rPr b="0" i="0" lang="en-US" sz="2900" u="none" cap="none" strike="noStrike">
                          <a:solidFill>
                            <a:schemeClr val="dk1"/>
                          </a:solidFill>
                          <a:latin typeface="Playfair Display"/>
                          <a:ea typeface="Playfair Display"/>
                          <a:cs typeface="Playfair Display"/>
                          <a:sym typeface="Playfair Display"/>
                        </a:rPr>
                        <a:t>1.3 – </a:t>
                      </a:r>
                      <a:r>
                        <a:rPr lang="en-US" sz="2900">
                          <a:solidFill>
                            <a:schemeClr val="dk1"/>
                          </a:solidFill>
                          <a:latin typeface="Playfair Display"/>
                          <a:ea typeface="Playfair Display"/>
                          <a:cs typeface="Playfair Display"/>
                          <a:sym typeface="Playfair Display"/>
                        </a:rPr>
                        <a:t>Ψηφιακό μάρκετινγκ για κοινωνικές επιχειρήσεις</a:t>
                      </a:r>
                      <a:endParaRPr sz="2900">
                        <a:solidFill>
                          <a:schemeClr val="dk1"/>
                        </a:solidFill>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02</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rtl="0" algn="l">
                        <a:lnSpc>
                          <a:spcPct val="115000"/>
                        </a:lnSpc>
                        <a:spcBef>
                          <a:spcPts val="1200"/>
                        </a:spcBef>
                        <a:spcAft>
                          <a:spcPts val="0"/>
                        </a:spcAft>
                        <a:buSzPts val="1100"/>
                        <a:buNone/>
                      </a:pPr>
                      <a:r>
                        <a:rPr b="1" lang="en-US" sz="2900">
                          <a:solidFill>
                            <a:srgbClr val="0F9249"/>
                          </a:solidFill>
                          <a:latin typeface="Playfair Display"/>
                          <a:ea typeface="Playfair Display"/>
                          <a:cs typeface="Playfair Display"/>
                          <a:sym typeface="Playfair Display"/>
                        </a:rPr>
                        <a:t>Ανάπτυξη ενός βασικού σχεδίου ψηφιακού μάρκετινγκ</a:t>
                      </a:r>
                      <a:r>
                        <a:rPr b="1" lang="en-US" sz="2900" u="none" cap="none" strike="noStrike">
                          <a:solidFill>
                            <a:srgbClr val="0F9249"/>
                          </a:solidFill>
                          <a:latin typeface="Playfair Display"/>
                          <a:ea typeface="Playfair Display"/>
                          <a:cs typeface="Playfair Display"/>
                          <a:sym typeface="Playfair Display"/>
                        </a:rPr>
                        <a:t> </a:t>
                      </a:r>
                      <a:br>
                        <a:rPr lang="en-US" sz="2900" u="none" cap="none" strike="noStrike">
                          <a:latin typeface="Playfair Display"/>
                          <a:ea typeface="Playfair Display"/>
                          <a:cs typeface="Playfair Display"/>
                          <a:sym typeface="Playfair Display"/>
                        </a:rPr>
                      </a:br>
                      <a:r>
                        <a:rPr lang="en-US" sz="2900" u="none" cap="none" strike="noStrike">
                          <a:latin typeface="Playfair Display"/>
                          <a:ea typeface="Playfair Display"/>
                          <a:cs typeface="Playfair Display"/>
                          <a:sym typeface="Playfair Display"/>
                        </a:rPr>
                        <a:t>2.1 - </a:t>
                      </a:r>
                      <a:r>
                        <a:rPr lang="en-US" sz="2900">
                          <a:latin typeface="Playfair Display"/>
                          <a:ea typeface="Playfair Display"/>
                          <a:cs typeface="Playfair Display"/>
                          <a:sym typeface="Playfair Display"/>
                        </a:rPr>
                        <a:t>Ο πυρήνας του ψηφιακού σας σχεδίου μάρκετινγκ</a:t>
                      </a:r>
                      <a:endParaRPr sz="2900">
                        <a:latin typeface="Playfair Display"/>
                        <a:ea typeface="Playfair Display"/>
                        <a:cs typeface="Playfair Display"/>
                        <a:sym typeface="Playfair Display"/>
                      </a:endParaRPr>
                    </a:p>
                    <a:p>
                      <a:pPr indent="0" lvl="0" marL="0" rtl="0" algn="l">
                        <a:lnSpc>
                          <a:spcPct val="115000"/>
                        </a:lnSpc>
                        <a:spcBef>
                          <a:spcPts val="1200"/>
                        </a:spcBef>
                        <a:spcAft>
                          <a:spcPts val="1200"/>
                        </a:spcAft>
                        <a:buSzPts val="1100"/>
                        <a:buNone/>
                      </a:pPr>
                      <a:r>
                        <a:rPr lang="en-US" sz="2900" u="none" cap="none" strike="noStrike">
                          <a:latin typeface="Playfair Display"/>
                          <a:ea typeface="Playfair Display"/>
                          <a:cs typeface="Playfair Display"/>
                          <a:sym typeface="Playfair Display"/>
                        </a:rPr>
                        <a:t>2.2 - </a:t>
                      </a:r>
                      <a:r>
                        <a:rPr lang="en-US" sz="2900">
                          <a:latin typeface="Playfair Display"/>
                          <a:ea typeface="Playfair Display"/>
                          <a:cs typeface="Playfair Display"/>
                          <a:sym typeface="Playfair Display"/>
                        </a:rPr>
                        <a:t>Περισσότερα για τη στρατηγική περιεχομένου</a:t>
                      </a:r>
                      <a:endParaRPr sz="2900">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03</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rtl="0" algn="l">
                        <a:lnSpc>
                          <a:spcPct val="115000"/>
                        </a:lnSpc>
                        <a:spcBef>
                          <a:spcPts val="1200"/>
                        </a:spcBef>
                        <a:spcAft>
                          <a:spcPts val="1200"/>
                        </a:spcAft>
                        <a:buClr>
                          <a:schemeClr val="dk1"/>
                        </a:buClr>
                        <a:buSzPts val="1100"/>
                        <a:buFont typeface="Arial"/>
                        <a:buNone/>
                      </a:pPr>
                      <a:r>
                        <a:rPr lang="en-US" sz="2900">
                          <a:latin typeface="Playfair Display"/>
                          <a:ea typeface="Playfair Display"/>
                          <a:cs typeface="Playfair Display"/>
                          <a:sym typeface="Playfair Display"/>
                        </a:rPr>
                        <a:t>Γνωρίστε τις διάφορες πλατφόρμες κοινωνικής δικτύωσης</a:t>
                      </a:r>
                      <a:endParaRPr sz="2900">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04</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rtl="0" algn="l">
                        <a:lnSpc>
                          <a:spcPct val="115000"/>
                        </a:lnSpc>
                        <a:spcBef>
                          <a:spcPts val="1200"/>
                        </a:spcBef>
                        <a:spcAft>
                          <a:spcPts val="1200"/>
                        </a:spcAft>
                        <a:buClr>
                          <a:schemeClr val="dk1"/>
                        </a:buClr>
                        <a:buSzPts val="1100"/>
                        <a:buFont typeface="Arial"/>
                        <a:buNone/>
                      </a:pPr>
                      <a:r>
                        <a:rPr lang="en-US" sz="2900">
                          <a:latin typeface="Playfair Display"/>
                          <a:ea typeface="Playfair Display"/>
                          <a:cs typeface="Playfair Display"/>
                          <a:sym typeface="Playfair Display"/>
                        </a:rPr>
                        <a:t>Δημιουργία ελκυστικού ψηφιακού περιεχομένου</a:t>
                      </a:r>
                      <a:endParaRPr sz="2900">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05</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rtl="0" algn="l">
                        <a:lnSpc>
                          <a:spcPct val="115000"/>
                        </a:lnSpc>
                        <a:spcBef>
                          <a:spcPts val="1200"/>
                        </a:spcBef>
                        <a:spcAft>
                          <a:spcPts val="1200"/>
                        </a:spcAft>
                        <a:buClr>
                          <a:schemeClr val="dk1"/>
                        </a:buClr>
                        <a:buSzPts val="1100"/>
                        <a:buFont typeface="Arial"/>
                        <a:buNone/>
                      </a:pPr>
                      <a:r>
                        <a:rPr lang="en-US" sz="2900">
                          <a:latin typeface="Playfair Display"/>
                          <a:ea typeface="Playfair Display"/>
                          <a:cs typeface="Playfair Display"/>
                          <a:sym typeface="Playfair Display"/>
                        </a:rPr>
                        <a:t>Εφαρμογή βασικών στρατηγικών μάρκετινγκ (κοινωνικά μέσα)</a:t>
                      </a:r>
                      <a:endParaRPr sz="2900">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06</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rtl="0" algn="l">
                        <a:lnSpc>
                          <a:spcPct val="115000"/>
                        </a:lnSpc>
                        <a:spcBef>
                          <a:spcPts val="1200"/>
                        </a:spcBef>
                        <a:spcAft>
                          <a:spcPts val="1200"/>
                        </a:spcAft>
                        <a:buClr>
                          <a:schemeClr val="dk1"/>
                        </a:buClr>
                        <a:buSzPts val="1100"/>
                        <a:buFont typeface="Arial"/>
                        <a:buNone/>
                      </a:pPr>
                      <a:r>
                        <a:rPr lang="en-US" sz="2900">
                          <a:latin typeface="Playfair Display"/>
                          <a:ea typeface="Playfair Display"/>
                          <a:cs typeface="Playfair Display"/>
                          <a:sym typeface="Playfair Display"/>
                        </a:rPr>
                        <a:t>Ανάλυση κοινωνικών μέσων</a:t>
                      </a:r>
                      <a:endParaRPr sz="2900">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07</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rtl="0" algn="l">
                        <a:lnSpc>
                          <a:spcPct val="115000"/>
                        </a:lnSpc>
                        <a:spcBef>
                          <a:spcPts val="1200"/>
                        </a:spcBef>
                        <a:spcAft>
                          <a:spcPts val="1200"/>
                        </a:spcAft>
                        <a:buClr>
                          <a:schemeClr val="dk1"/>
                        </a:buClr>
                        <a:buSzPts val="1100"/>
                        <a:buFont typeface="Arial"/>
                        <a:buNone/>
                      </a:pPr>
                      <a:r>
                        <a:rPr lang="en-US" sz="2900">
                          <a:latin typeface="Playfair Display"/>
                          <a:ea typeface="Playfair Display"/>
                          <a:cs typeface="Playfair Display"/>
                          <a:sym typeface="Playfair Display"/>
                        </a:rPr>
                        <a:t>Δεοντολογικά ζητήματα στο ψηφιακό μάρκετινγκ</a:t>
                      </a:r>
                      <a:endParaRPr sz="2900">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Q</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rtl="0" algn="l">
                        <a:lnSpc>
                          <a:spcPct val="115000"/>
                        </a:lnSpc>
                        <a:spcBef>
                          <a:spcPts val="1200"/>
                        </a:spcBef>
                        <a:spcAft>
                          <a:spcPts val="1200"/>
                        </a:spcAft>
                        <a:buClr>
                          <a:schemeClr val="dk1"/>
                        </a:buClr>
                        <a:buSzPts val="1100"/>
                        <a:buFont typeface="Arial"/>
                        <a:buNone/>
                      </a:pPr>
                      <a:r>
                        <a:rPr lang="en-US" sz="2900">
                          <a:latin typeface="Playfair Display"/>
                          <a:ea typeface="Playfair Display"/>
                          <a:cs typeface="Playfair Display"/>
                          <a:sym typeface="Playfair Display"/>
                        </a:rPr>
                        <a:t>Εργασίες και αυτοαξιολόγηση</a:t>
                      </a:r>
                      <a:endParaRPr sz="2900">
                        <a:latin typeface="Playfair Display"/>
                        <a:ea typeface="Playfair Display"/>
                        <a:cs typeface="Playfair Display"/>
                        <a:sym typeface="Playfair Display"/>
                      </a:endParaRPr>
                    </a:p>
                  </a:txBody>
                  <a:tcPr marT="45725" marB="45725" marR="91450" marL="91450"/>
                </a:tc>
              </a:tr>
            </a:tbl>
          </a:graphicData>
        </a:graphic>
      </p:graphicFrame>
      <p:sp>
        <p:nvSpPr>
          <p:cNvPr id="198" name="Google Shape;198;g3055a61c6d4_0_0"/>
          <p:cNvSpPr txBox="1"/>
          <p:nvPr/>
        </p:nvSpPr>
        <p:spPr>
          <a:xfrm>
            <a:off x="15640050" y="4912675"/>
            <a:ext cx="24387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u="sng">
                <a:solidFill>
                  <a:schemeClr val="hlink"/>
                </a:solidFill>
                <a:latin typeface="Playfair Display"/>
                <a:ea typeface="Playfair Display"/>
                <a:cs typeface="Playfair Display"/>
                <a:sym typeface="Playfair Display"/>
                <a:hlinkClick r:id="rId6"/>
              </a:rPr>
              <a:t>Κάντε κλικ εδώ για να παρακολουθήσετε ένα βίντεο με το περιεχόμενο αυτής της ενότητας!</a:t>
            </a:r>
            <a:endParaRPr b="0" i="0" sz="2400" u="none" cap="none" strike="noStrike">
              <a:solidFill>
                <a:srgbClr val="0F9249"/>
              </a:solidFill>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