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10287000" cx="18288000"/>
  <p:notesSz cx="6858000" cy="9144000"/>
  <p:embeddedFontLst>
    <p:embeddedFont>
      <p:font typeface="Prata"/>
      <p:regular r:id="rId69"/>
    </p:embeddedFont>
    <p:embeddedFont>
      <p:font typeface="Playfair Display"/>
      <p:regular r:id="rId70"/>
      <p:bold r:id="rId71"/>
      <p:italic r:id="rId72"/>
      <p:boldItalic r:id="rId73"/>
    </p:embeddedFont>
    <p:embeddedFont>
      <p:font typeface="Sansita"/>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8" roundtripDataSignature="AMtx7mgqmCfd7qpN5nVOT3owJN+1xord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6FC0C4-1E3D-455C-9538-6229C1472367}">
  <a:tblStyle styleId="{B56FC0C4-1E3D-455C-9538-6229C147236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layfairDisplay-boldItalic.fntdata"/><Relationship Id="rId72" Type="http://schemas.openxmlformats.org/officeDocument/2006/relationships/font" Target="fonts/PlayfairDisplay-italic.fntdata"/><Relationship Id="rId31" Type="http://schemas.openxmlformats.org/officeDocument/2006/relationships/slide" Target="slides/slide25.xml"/><Relationship Id="rId75" Type="http://schemas.openxmlformats.org/officeDocument/2006/relationships/font" Target="fonts/Sansita-bold.fntdata"/><Relationship Id="rId30" Type="http://schemas.openxmlformats.org/officeDocument/2006/relationships/slide" Target="slides/slide24.xml"/><Relationship Id="rId74" Type="http://schemas.openxmlformats.org/officeDocument/2006/relationships/font" Target="fonts/Sansita-regular.fntdata"/><Relationship Id="rId33" Type="http://schemas.openxmlformats.org/officeDocument/2006/relationships/slide" Target="slides/slide27.xml"/><Relationship Id="rId77" Type="http://schemas.openxmlformats.org/officeDocument/2006/relationships/font" Target="fonts/Sansita-boldItalic.fntdata"/><Relationship Id="rId32" Type="http://schemas.openxmlformats.org/officeDocument/2006/relationships/slide" Target="slides/slide26.xml"/><Relationship Id="rId76" Type="http://schemas.openxmlformats.org/officeDocument/2006/relationships/font" Target="fonts/Sansita-italic.fntdata"/><Relationship Id="rId35" Type="http://schemas.openxmlformats.org/officeDocument/2006/relationships/slide" Target="slides/slide29.xml"/><Relationship Id="rId34" Type="http://schemas.openxmlformats.org/officeDocument/2006/relationships/slide" Target="slides/slide28.xml"/><Relationship Id="rId78" Type="http://customschemas.google.com/relationships/presentationmetadata" Target="metadata"/><Relationship Id="rId71" Type="http://schemas.openxmlformats.org/officeDocument/2006/relationships/font" Target="fonts/PlayfairDisplay-bold.fntdata"/><Relationship Id="rId70" Type="http://schemas.openxmlformats.org/officeDocument/2006/relationships/font" Target="fonts/PlayfairDisplay-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rata-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l-G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0555a11744_0_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03" name="Google Shape;203;g30555a11744_0_0: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4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5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5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5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5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5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5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6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6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6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8" name="Google Shape;758;p6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l-GR" sz="1200">
                <a:solidFill>
                  <a:schemeClr val="dk1"/>
                </a:solidFill>
                <a:latin typeface="Calibri"/>
                <a:ea typeface="Calibri"/>
                <a:cs typeface="Calibri"/>
                <a:sym typeface="Calibri"/>
              </a:rPr>
              <a:t>1.7.2013</a:t>
            </a:r>
            <a:endParaRPr/>
          </a:p>
        </p:txBody>
      </p:sp>
      <p:sp>
        <p:nvSpPr>
          <p:cNvPr id="759" name="Google Shape;759;p6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6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6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62" name="Google Shape;762;p6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l-GR" sz="12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6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6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7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1"/>
          <p:cNvSpPr/>
          <p:nvPr>
            <p:ph idx="2" type="pic"/>
          </p:nvPr>
        </p:nvSpPr>
        <p:spPr>
          <a:xfrm>
            <a:off x="1792288" y="612775"/>
            <a:ext cx="5486400" cy="4114800"/>
          </a:xfrm>
          <a:prstGeom prst="rect">
            <a:avLst/>
          </a:prstGeom>
          <a:noFill/>
          <a:ln>
            <a:noFill/>
          </a:ln>
        </p:spPr>
      </p:sp>
      <p:sp>
        <p:nvSpPr>
          <p:cNvPr id="68" name="Google Shape;68;p7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hyperlink" Target="https://www.youtube.com/watch?v=ULYZKY73WLA&amp;ab_channel=EurodimensionsMedi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33.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socialbusinessdesign.org/what-is-a-social-business-model-canvas/" TargetMode="External"/><Relationship Id="rId4" Type="http://schemas.openxmlformats.org/officeDocument/2006/relationships/image" Target="../media/image69.png"/><Relationship Id="rId5" Type="http://schemas.openxmlformats.org/officeDocument/2006/relationships/image" Target="../media/image40.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46.png"/><Relationship Id="rId5" Type="http://schemas.openxmlformats.org/officeDocument/2006/relationships/image" Target="../media/image50.png"/><Relationship Id="rId6" Type="http://schemas.openxmlformats.org/officeDocument/2006/relationships/image" Target="../media/image27.png"/><Relationship Id="rId7"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 Id="rId11" Type="http://schemas.openxmlformats.org/officeDocument/2006/relationships/image" Target="../media/image1.png"/><Relationship Id="rId10" Type="http://schemas.openxmlformats.org/officeDocument/2006/relationships/image" Target="../media/image15.jp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jpg"/><Relationship Id="rId7" Type="http://schemas.openxmlformats.org/officeDocument/2006/relationships/image" Target="../media/image9.jp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9.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9.pn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6.png"/><Relationship Id="rId4" Type="http://schemas.openxmlformats.org/officeDocument/2006/relationships/image" Target="../media/image46.png"/><Relationship Id="rId5" Type="http://schemas.openxmlformats.org/officeDocument/2006/relationships/image" Target="../media/image50.png"/><Relationship Id="rId6" Type="http://schemas.openxmlformats.org/officeDocument/2006/relationships/image" Target="../media/image27.png"/><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1.png"/><Relationship Id="rId7" Type="http://schemas.openxmlformats.org/officeDocument/2006/relationships/image" Target="../media/image69.png"/><Relationship Id="rId8" Type="http://schemas.openxmlformats.org/officeDocument/2006/relationships/image" Target="../media/image5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33.png"/><Relationship Id="rId8"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9.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6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58.png"/><Relationship Id="rId6"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58.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58.png"/><Relationship Id="rId6"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58.png"/><Relationship Id="rId6"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1.png"/><Relationship Id="rId6" Type="http://schemas.openxmlformats.org/officeDocument/2006/relationships/image" Target="../media/image7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image" Target="../media/image66.png"/><Relationship Id="rId5"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9.png"/><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5.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5.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3.png"/><Relationship Id="rId4" Type="http://schemas.openxmlformats.org/officeDocument/2006/relationships/image" Target="../media/image67.png"/><Relationship Id="rId10" Type="http://schemas.openxmlformats.org/officeDocument/2006/relationships/image" Target="../media/image1.png"/><Relationship Id="rId9" Type="http://schemas.openxmlformats.org/officeDocument/2006/relationships/image" Target="../media/image68.jpg"/><Relationship Id="rId5" Type="http://schemas.openxmlformats.org/officeDocument/2006/relationships/image" Target="../media/image62.png"/><Relationship Id="rId6" Type="http://schemas.openxmlformats.org/officeDocument/2006/relationships/image" Target="../media/image27.png"/><Relationship Id="rId7" Type="http://schemas.openxmlformats.org/officeDocument/2006/relationships/image" Target="../media/image65.png"/><Relationship Id="rId8"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3.png"/><Relationship Id="rId4" Type="http://schemas.openxmlformats.org/officeDocument/2006/relationships/image" Target="../media/image73.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0.png"/><Relationship Id="rId4" Type="http://schemas.openxmlformats.org/officeDocument/2006/relationships/image" Target="../media/image39.png"/><Relationship Id="rId11" Type="http://schemas.openxmlformats.org/officeDocument/2006/relationships/hyperlink" Target="https://socialenterpriseinstitute.co/wp-content/uploads/2018/12/Social-Business-Model-Canvas.pdf" TargetMode="External"/><Relationship Id="rId10" Type="http://schemas.openxmlformats.org/officeDocument/2006/relationships/hyperlink" Target="https://socialbusinessmodelcanvas.swarthmore.edu/" TargetMode="External"/><Relationship Id="rId9" Type="http://schemas.openxmlformats.org/officeDocument/2006/relationships/hyperlink" Target="https://www.higherlogic.com/blog/what-is-social-business-a-definition/" TargetMode="External"/><Relationship Id="rId5" Type="http://schemas.openxmlformats.org/officeDocument/2006/relationships/image" Target="../media/image49.png"/><Relationship Id="rId6" Type="http://schemas.openxmlformats.org/officeDocument/2006/relationships/hyperlink" Target="https://www.the-sse.org/resources/starting/getting-your-pricing-right/" TargetMode="External"/><Relationship Id="rId7" Type="http://schemas.openxmlformats.org/officeDocument/2006/relationships/hyperlink" Target="https://www.youtube.com/watch?v=8aPGXqLZCS0&amp;ab_channel=StrategyMadeSimple" TargetMode="External"/><Relationship Id="rId8" Type="http://schemas.openxmlformats.org/officeDocument/2006/relationships/hyperlink" Target="https://www.socialchangecentral.com/social-enterprise-resource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33.png"/><Relationship Id="rId8"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76.png"/><Relationship Id="rId6" Type="http://schemas.openxmlformats.org/officeDocument/2006/relationships/image" Target="../media/image78.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txBox="1"/>
          <p:nvPr/>
        </p:nvSpPr>
        <p:spPr>
          <a:xfrm>
            <a:off x="5182650" y="2943287"/>
            <a:ext cx="6911876" cy="114640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l-GR" sz="6999">
                <a:solidFill>
                  <a:srgbClr val="000000"/>
                </a:solidFill>
                <a:latin typeface="Playfair Display"/>
                <a:ea typeface="Playfair Display"/>
                <a:cs typeface="Playfair Display"/>
                <a:sym typeface="Playfair Display"/>
              </a:rPr>
              <a:t>SUSE Το έργο</a:t>
            </a:r>
            <a:endParaRPr sz="6999">
              <a:solidFill>
                <a:srgbClr val="000000"/>
              </a:solidFill>
              <a:latin typeface="Playfair Display"/>
              <a:ea typeface="Playfair Display"/>
              <a:cs typeface="Playfair Display"/>
              <a:sym typeface="Playfair Display"/>
            </a:endParaRPr>
          </a:p>
        </p:txBody>
      </p:sp>
      <p:sp>
        <p:nvSpPr>
          <p:cNvPr id="93" name="Google Shape;93;p1"/>
          <p:cNvSpPr txBox="1"/>
          <p:nvPr/>
        </p:nvSpPr>
        <p:spPr>
          <a:xfrm>
            <a:off x="2057400" y="4503478"/>
            <a:ext cx="13575447" cy="17312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3200">
                <a:solidFill>
                  <a:srgbClr val="06AC73"/>
                </a:solidFill>
                <a:latin typeface="Arial"/>
                <a:ea typeface="Arial"/>
                <a:cs typeface="Arial"/>
                <a:sym typeface="Arial"/>
              </a:rPr>
              <a:t>Ενότητα 02 - Κοινωνική επιχειρηματικότητα – </a:t>
            </a:r>
            <a:endParaRPr sz="3200">
              <a:solidFill>
                <a:srgbClr val="06AC73"/>
              </a:solidFill>
              <a:latin typeface="Arial"/>
              <a:ea typeface="Arial"/>
              <a:cs typeface="Arial"/>
              <a:sym typeface="Arial"/>
            </a:endParaRPr>
          </a:p>
          <a:p>
            <a:pPr indent="0" lvl="0" marL="0" marR="0" rtl="0" algn="ctr">
              <a:lnSpc>
                <a:spcPct val="140000"/>
              </a:lnSpc>
              <a:spcBef>
                <a:spcPts val="0"/>
              </a:spcBef>
              <a:spcAft>
                <a:spcPts val="0"/>
              </a:spcAft>
              <a:buNone/>
            </a:pPr>
            <a:r>
              <a:rPr lang="el-GR" sz="3200">
                <a:solidFill>
                  <a:srgbClr val="06AC73"/>
                </a:solidFill>
                <a:latin typeface="Arial"/>
                <a:ea typeface="Arial"/>
                <a:cs typeface="Arial"/>
                <a:sym typeface="Arial"/>
              </a:rPr>
              <a:t>Πώς να την κατακτήσετε;</a:t>
            </a:r>
            <a:endParaRPr sz="3200">
              <a:solidFill>
                <a:srgbClr val="06AC73"/>
              </a:solidFill>
              <a:latin typeface="Arial"/>
              <a:ea typeface="Arial"/>
              <a:cs typeface="Arial"/>
              <a:sym typeface="Arial"/>
            </a:endParaRPr>
          </a:p>
          <a:p>
            <a:pPr indent="0" lvl="0" marL="0" marR="0" rtl="0" algn="ctr">
              <a:lnSpc>
                <a:spcPct val="140000"/>
              </a:lnSpc>
              <a:spcBef>
                <a:spcPts val="0"/>
              </a:spcBef>
              <a:spcAft>
                <a:spcPts val="0"/>
              </a:spcAft>
              <a:buNone/>
            </a:pPr>
            <a:r>
              <a:rPr lang="el-GR" sz="3200">
                <a:solidFill>
                  <a:srgbClr val="06AC73"/>
                </a:solidFill>
                <a:latin typeface="Arial"/>
                <a:ea typeface="Arial"/>
                <a:cs typeface="Arial"/>
                <a:sym typeface="Arial"/>
              </a:rPr>
              <a:t>Κοινωνικό Επιχειρησιακό Μοντέλο Canvas και τιμολόγηση</a:t>
            </a:r>
            <a:endParaRPr sz="3200">
              <a:solidFill>
                <a:srgbClr val="06AC73"/>
              </a:solidFill>
              <a:latin typeface="Arial"/>
              <a:ea typeface="Arial"/>
              <a:cs typeface="Arial"/>
              <a:sym typeface="Arial"/>
            </a:endParaRPr>
          </a:p>
        </p:txBody>
      </p:sp>
      <p:sp>
        <p:nvSpPr>
          <p:cNvPr id="94" name="Google Shape;94;p1"/>
          <p:cNvSpPr txBox="1"/>
          <p:nvPr/>
        </p:nvSpPr>
        <p:spPr>
          <a:xfrm>
            <a:off x="5638800" y="9639300"/>
            <a:ext cx="5185321" cy="2096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1200">
                <a:solidFill>
                  <a:srgbClr val="000000"/>
                </a:solidFill>
                <a:latin typeface="Prata"/>
                <a:ea typeface="Prata"/>
                <a:cs typeface="Prata"/>
                <a:sym typeface="Prata"/>
              </a:rPr>
              <a:t>Project nr: 2022-2-RO01-KA220-YOU-000102027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1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0"/>
          <p:cNvSpPr txBox="1"/>
          <p:nvPr/>
        </p:nvSpPr>
        <p:spPr>
          <a:xfrm>
            <a:off x="754783" y="933450"/>
            <a:ext cx="16290530"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ΑΝΑΜΕΝΟΜΕΝΑ ΜΑΘΗΣΙΑΚΑ ΑΠΟΤΕΛΕΣΜΑΤΑ</a:t>
            </a:r>
            <a:endParaRPr sz="5000">
              <a:solidFill>
                <a:srgbClr val="000000"/>
              </a:solidFill>
              <a:latin typeface="Playfair Display"/>
              <a:ea typeface="Playfair Display"/>
              <a:cs typeface="Playfair Display"/>
              <a:sym typeface="Playfair Display"/>
            </a:endParaRPr>
          </a:p>
        </p:txBody>
      </p:sp>
      <p:sp>
        <p:nvSpPr>
          <p:cNvPr id="199" name="Google Shape;199;p10"/>
          <p:cNvSpPr txBox="1"/>
          <p:nvPr/>
        </p:nvSpPr>
        <p:spPr>
          <a:xfrm>
            <a:off x="1028700" y="2317693"/>
            <a:ext cx="16623266" cy="738663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Με την ολοκλήρωση αυτής της ενότητας, οι εκπαιδευόμενοι θα πρέπει:</a:t>
            </a:r>
            <a:endParaRPr sz="3399">
              <a:solidFill>
                <a:srgbClr val="000000"/>
              </a:solidFill>
              <a:latin typeface="Arial"/>
              <a:ea typeface="Arial"/>
              <a:cs typeface="Arial"/>
              <a:sym typeface="Arial"/>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είναι σε θέση να σχεδιάζουν και να αναπτύσσουν ένα επιχειρηματικό σχέδιο κοινωνικής επιχείρησης,</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εστιάζουν σε θέματα όπως η κριτική σκέψη, η δημιουργικότητα και η συνεργασία για την αποτελεσματική ανάπτυξη κοινωνικών επιχειρήσεων,</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είναι σε θέση να χρησιμοποιούν τις θεωρητικές γνώσεις για να τις εφαρμόζουν σε πρακτικές καταστάσεις,</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είναι σε θέση να τιμολογούν τις υπηρεσίες και τα προϊόντα της κοινωνικής τους επιχείρησης,</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εξετάζουν πώς να μεγιστοποιήσουν τον κοινωνικό αντίκτυπό τους ως μέρος της κοινωνικής τους επιχείρησης.</a:t>
            </a:r>
            <a:endParaRPr/>
          </a:p>
          <a:p>
            <a:pPr indent="0" lvl="0" marL="0" marR="0" rtl="0" algn="l">
              <a:lnSpc>
                <a:spcPct val="140011"/>
              </a:lnSpc>
              <a:spcBef>
                <a:spcPts val="0"/>
              </a:spcBef>
              <a:spcAft>
                <a:spcPts val="0"/>
              </a:spcAft>
              <a:buNone/>
            </a:pPr>
            <a:r>
              <a:t/>
            </a:r>
            <a:endParaRPr sz="3399">
              <a:solidFill>
                <a:srgbClr val="000000"/>
              </a:solidFill>
              <a:latin typeface="Playfair Display"/>
              <a:ea typeface="Playfair Display"/>
              <a:cs typeface="Playfair Display"/>
              <a:sym typeface="Playfair Display"/>
            </a:endParaRPr>
          </a:p>
        </p:txBody>
      </p:sp>
      <p:sp>
        <p:nvSpPr>
          <p:cNvPr id="200" name="Google Shape;200;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0555a11744_0_0"/>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g30555a11744_0_0"/>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g30555a11744_0_0"/>
          <p:cNvSpPr txBox="1"/>
          <p:nvPr/>
        </p:nvSpPr>
        <p:spPr>
          <a:xfrm>
            <a:off x="2320412" y="17235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rata"/>
                <a:ea typeface="Prata"/>
                <a:cs typeface="Prata"/>
                <a:sym typeface="Prata"/>
              </a:rPr>
              <a:t>Sustainable young entrepreneurs</a:t>
            </a:r>
            <a:endParaRPr b="0" i="0" sz="1400" u="none" cap="none" strike="noStrike">
              <a:solidFill>
                <a:srgbClr val="000000"/>
              </a:solidFill>
              <a:latin typeface="Arial"/>
              <a:ea typeface="Arial"/>
              <a:cs typeface="Arial"/>
              <a:sym typeface="Arial"/>
            </a:endParaRPr>
          </a:p>
        </p:txBody>
      </p:sp>
      <p:sp>
        <p:nvSpPr>
          <p:cNvPr id="208" name="Google Shape;208;g30555a11744_0_0"/>
          <p:cNvSpPr txBox="1"/>
          <p:nvPr/>
        </p:nvSpPr>
        <p:spPr>
          <a:xfrm>
            <a:off x="1028700"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lang="el-GR" sz="5000">
                <a:latin typeface="Prata"/>
                <a:ea typeface="Prata"/>
                <a:cs typeface="Prata"/>
                <a:sym typeface="Prata"/>
              </a:rPr>
              <a:t>ΠΕΡΙΕΧΟΜΕΝΑ</a:t>
            </a:r>
            <a:endParaRPr b="0" i="0" sz="1400" u="none" cap="none" strike="noStrike">
              <a:solidFill>
                <a:srgbClr val="000000"/>
              </a:solidFill>
              <a:latin typeface="Arial"/>
              <a:ea typeface="Arial"/>
              <a:cs typeface="Arial"/>
              <a:sym typeface="Arial"/>
            </a:endParaRPr>
          </a:p>
        </p:txBody>
      </p:sp>
      <p:graphicFrame>
        <p:nvGraphicFramePr>
          <p:cNvPr id="209" name="Google Shape;209;g30555a11744_0_0"/>
          <p:cNvGraphicFramePr/>
          <p:nvPr/>
        </p:nvGraphicFramePr>
        <p:xfrm>
          <a:off x="2320412" y="2577621"/>
          <a:ext cx="3000000" cy="3000000"/>
        </p:xfrm>
        <a:graphic>
          <a:graphicData uri="http://schemas.openxmlformats.org/drawingml/2006/table">
            <a:tbl>
              <a:tblPr>
                <a:noFill/>
                <a:tableStyleId>{B56FC0C4-1E3D-455C-9538-6229C1472367}</a:tableStyleId>
              </a:tblPr>
              <a:tblGrid>
                <a:gridCol w="1535050"/>
                <a:gridCol w="11765550"/>
              </a:tblGrid>
              <a:tr h="370850">
                <a:tc>
                  <a:txBody>
                    <a:bodyPr/>
                    <a:lstStyle/>
                    <a:p>
                      <a:pPr indent="0" lvl="0" marL="0" marR="0" rtl="0" algn="l">
                        <a:lnSpc>
                          <a:spcPct val="100000"/>
                        </a:lnSpc>
                        <a:spcBef>
                          <a:spcPts val="0"/>
                        </a:spcBef>
                        <a:spcAft>
                          <a:spcPts val="0"/>
                        </a:spcAft>
                        <a:buClr>
                          <a:srgbClr val="000000"/>
                        </a:buClr>
                        <a:buSzPts val="3600"/>
                        <a:buFont typeface="Arial"/>
                        <a:buNone/>
                      </a:pPr>
                      <a:r>
                        <a:rPr lang="el-GR" sz="3600" u="none" cap="none" strike="noStrike">
                          <a:solidFill>
                            <a:srgbClr val="06AC73"/>
                          </a:solidFill>
                          <a:latin typeface="Prata"/>
                          <a:ea typeface="Prata"/>
                          <a:cs typeface="Prata"/>
                          <a:sym typeface="Prata"/>
                        </a:rPr>
                        <a:t>0</a:t>
                      </a:r>
                      <a:r>
                        <a:rPr i="0" lang="el-GR" sz="3600" u="none" cap="none" strike="noStrike">
                          <a:solidFill>
                            <a:srgbClr val="06AC73"/>
                          </a:solidFill>
                          <a:latin typeface="Prata"/>
                          <a:ea typeface="Prata"/>
                          <a:cs typeface="Prata"/>
                          <a:sym typeface="Prata"/>
                        </a:rPr>
                        <a:t>1</a:t>
                      </a:r>
                      <a:endParaRPr sz="3600" u="none" cap="none" strike="noStrike"/>
                    </a:p>
                  </a:txBody>
                  <a:tcPr marT="45725" marB="45725" marR="91450" marL="91450"/>
                </a:tc>
                <a:tc>
                  <a:txBody>
                    <a:bodyPr/>
                    <a:lstStyle/>
                    <a:p>
                      <a:pPr indent="0" lvl="0" marL="0" rtl="0" algn="l">
                        <a:lnSpc>
                          <a:spcPct val="140011"/>
                        </a:lnSpc>
                        <a:spcBef>
                          <a:spcPts val="0"/>
                        </a:spcBef>
                        <a:spcAft>
                          <a:spcPts val="0"/>
                        </a:spcAft>
                        <a:buClr>
                          <a:schemeClr val="dk1"/>
                        </a:buClr>
                        <a:buFont typeface="Arial"/>
                        <a:buNone/>
                      </a:pPr>
                      <a:r>
                        <a:rPr b="1" lang="el-GR" sz="3200">
                          <a:solidFill>
                            <a:srgbClr val="0F9249"/>
                          </a:solidFill>
                          <a:latin typeface="Playfair Display"/>
                          <a:ea typeface="Playfair Display"/>
                          <a:cs typeface="Playfair Display"/>
                          <a:sym typeface="Playfair Display"/>
                        </a:rPr>
                        <a:t>Κοινωνικές Επιχειρήσεις Canvas και Τιμολόγηση</a:t>
                      </a:r>
                      <a:endParaRPr/>
                    </a:p>
                    <a:p>
                      <a:pPr indent="-706437" lvl="0" marL="706437" marR="0" rtl="0" algn="l">
                        <a:lnSpc>
                          <a:spcPct val="100000"/>
                        </a:lnSpc>
                        <a:spcBef>
                          <a:spcPts val="0"/>
                        </a:spcBef>
                        <a:spcAft>
                          <a:spcPts val="0"/>
                        </a:spcAft>
                        <a:buClr>
                          <a:srgbClr val="000000"/>
                        </a:buClr>
                        <a:buSzPts val="3200"/>
                        <a:buFont typeface="Arial"/>
                        <a:buNone/>
                      </a:pPr>
                      <a:r>
                        <a:rPr lang="el-GR" sz="3200" u="none" cap="none" strike="noStrike">
                          <a:latin typeface="Playfair Display"/>
                          <a:ea typeface="Playfair Display"/>
                          <a:cs typeface="Playfair Display"/>
                          <a:sym typeface="Playfair Display"/>
                        </a:rPr>
                        <a:t>1.1 –</a:t>
                      </a:r>
                      <a:r>
                        <a:rPr lang="el-GR" sz="3200">
                          <a:latin typeface="Playfair Display"/>
                          <a:ea typeface="Playfair Display"/>
                          <a:cs typeface="Playfair Display"/>
                          <a:sym typeface="Playfair Display"/>
                        </a:rPr>
                        <a:t> Εισαγωγή και </a:t>
                      </a:r>
                      <a:r>
                        <a:rPr lang="el-GR" sz="3200">
                          <a:latin typeface="Playfair Display"/>
                          <a:ea typeface="Playfair Display"/>
                          <a:cs typeface="Playfair Display"/>
                          <a:sym typeface="Playfair Display"/>
                        </a:rPr>
                        <a:t>αυτο-αναστοχασμός</a:t>
                      </a:r>
                      <a:r>
                        <a:rPr lang="el-GR" sz="3200">
                          <a:latin typeface="Playfair Display"/>
                          <a:ea typeface="Playfair Display"/>
                          <a:cs typeface="Playfair Display"/>
                          <a:sym typeface="Playfair Display"/>
                        </a:rPr>
                        <a:t>   1.1</a:t>
                      </a:r>
                      <a:br>
                        <a:rPr lang="el-GR" sz="3200">
                          <a:latin typeface="Playfair Display"/>
                          <a:ea typeface="Playfair Display"/>
                          <a:cs typeface="Playfair Display"/>
                          <a:sym typeface="Playfair Display"/>
                        </a:rPr>
                      </a:br>
                      <a:r>
                        <a:rPr lang="el-GR" sz="3200" u="none" cap="none" strike="noStrike">
                          <a:solidFill>
                            <a:srgbClr val="000000"/>
                          </a:solidFill>
                          <a:latin typeface="Playfair Display"/>
                          <a:ea typeface="Playfair Display"/>
                          <a:cs typeface="Playfair Display"/>
                          <a:sym typeface="Playfair Display"/>
                        </a:rPr>
                        <a:t>1.2 - </a:t>
                      </a:r>
                      <a:r>
                        <a:rPr lang="el-GR" sz="3200">
                          <a:latin typeface="Playfair Display"/>
                          <a:ea typeface="Playfair Display"/>
                          <a:cs typeface="Playfair Display"/>
                          <a:sym typeface="Playfair Display"/>
                        </a:rPr>
                        <a:t>Εγχειρίδιο για το Social Business Model Canvas</a:t>
                      </a:r>
                      <a:r>
                        <a:rPr lang="el-GR" sz="3200" u="none" cap="none" strike="noStrike">
                          <a:solidFill>
                            <a:srgbClr val="000000"/>
                          </a:solidFill>
                          <a:latin typeface="Playfair Display"/>
                          <a:ea typeface="Playfair Display"/>
                          <a:cs typeface="Playfair Display"/>
                          <a:sym typeface="Playfair Display"/>
                        </a:rPr>
                        <a:t> </a:t>
                      </a:r>
                      <a:br>
                        <a:rPr lang="el-GR" sz="3200" u="none" cap="none" strike="noStrike">
                          <a:solidFill>
                            <a:srgbClr val="000000"/>
                          </a:solidFill>
                          <a:latin typeface="Playfair Display"/>
                          <a:ea typeface="Playfair Display"/>
                          <a:cs typeface="Playfair Display"/>
                          <a:sym typeface="Playfair Display"/>
                        </a:rPr>
                      </a:br>
                      <a:r>
                        <a:rPr lang="el-GR" sz="3200" u="none" cap="none" strike="noStrike">
                          <a:solidFill>
                            <a:srgbClr val="000000"/>
                          </a:solidFill>
                          <a:latin typeface="Playfair Display"/>
                          <a:ea typeface="Playfair Display"/>
                          <a:cs typeface="Playfair Display"/>
                          <a:sym typeface="Playfair Display"/>
                        </a:rPr>
                        <a:t>        </a:t>
                      </a:r>
                      <a:r>
                        <a:rPr lang="el-GR" sz="3200">
                          <a:solidFill>
                            <a:schemeClr val="dk1"/>
                          </a:solidFill>
                          <a:latin typeface="Playfair Display"/>
                          <a:ea typeface="Playfair Display"/>
                          <a:cs typeface="Playfair Display"/>
                          <a:sym typeface="Playfair Display"/>
                        </a:rPr>
                        <a:t>αυτο-αναστοχασμός</a:t>
                      </a:r>
                      <a:r>
                        <a:rPr lang="el-GR" sz="3200" u="none" cap="none" strike="noStrike">
                          <a:solidFill>
                            <a:srgbClr val="000000"/>
                          </a:solidFill>
                          <a:latin typeface="Playfair Display"/>
                          <a:ea typeface="Playfair Display"/>
                          <a:cs typeface="Playfair Display"/>
                          <a:sym typeface="Playfair Display"/>
                        </a:rPr>
                        <a:t> 1.2 </a:t>
                      </a:r>
                      <a:br>
                        <a:rPr lang="el-GR" sz="3200" u="none" cap="none" strike="noStrike">
                          <a:solidFill>
                            <a:srgbClr val="000000"/>
                          </a:solidFill>
                          <a:latin typeface="Playfair Display"/>
                          <a:ea typeface="Playfair Display"/>
                          <a:cs typeface="Playfair Display"/>
                          <a:sym typeface="Playfair Display"/>
                        </a:rPr>
                      </a:br>
                      <a:r>
                        <a:rPr lang="el-GR" sz="3200" u="none" cap="none" strike="noStrike">
                          <a:solidFill>
                            <a:srgbClr val="000000"/>
                          </a:solidFill>
                          <a:latin typeface="Playfair Display"/>
                          <a:ea typeface="Playfair Display"/>
                          <a:cs typeface="Playfair Display"/>
                          <a:sym typeface="Playfair Display"/>
                        </a:rPr>
                        <a:t>1.3 - </a:t>
                      </a:r>
                      <a:r>
                        <a:rPr lang="el-GR" sz="3200">
                          <a:latin typeface="Playfair Display"/>
                          <a:ea typeface="Playfair Display"/>
                          <a:cs typeface="Playfair Display"/>
                          <a:sym typeface="Playfair Display"/>
                        </a:rPr>
                        <a:t>Ανάπτυξη δυνατοτήτων: Μεγιστοποίηση του κοινωνικού τοπικού αντίκτυπου</a:t>
                      </a:r>
                      <a:endParaRPr b="1" sz="3200" u="none" cap="none" strike="noStrike">
                        <a:solidFill>
                          <a:srgbClr val="0F9249"/>
                        </a:solidFill>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l-GR" sz="3600" u="none" cap="none" strike="noStrike">
                          <a:solidFill>
                            <a:srgbClr val="06AC73"/>
                          </a:solidFill>
                          <a:latin typeface="Prata"/>
                          <a:ea typeface="Prata"/>
                          <a:cs typeface="Prata"/>
                          <a:sym typeface="Prata"/>
                        </a:rPr>
                        <a:t>02</a:t>
                      </a:r>
                      <a:endParaRPr sz="3600" u="none" cap="none" strike="noStrike"/>
                    </a:p>
                  </a:txBody>
                  <a:tcPr marT="45725" marB="45725" marR="91450" marL="91450"/>
                </a:tc>
                <a:tc>
                  <a:txBody>
                    <a:bodyPr/>
                    <a:lstStyle/>
                    <a:p>
                      <a:pPr indent="0" lvl="0" marL="0" marR="0" rtl="0" algn="l">
                        <a:lnSpc>
                          <a:spcPct val="140007"/>
                        </a:lnSpc>
                        <a:spcBef>
                          <a:spcPts val="0"/>
                        </a:spcBef>
                        <a:spcAft>
                          <a:spcPts val="0"/>
                        </a:spcAft>
                        <a:buClr>
                          <a:srgbClr val="0F9249"/>
                        </a:buClr>
                        <a:buSzPts val="3200"/>
                        <a:buFont typeface="Playfair Display"/>
                        <a:buNone/>
                      </a:pPr>
                      <a:r>
                        <a:rPr b="1" lang="el-GR" sz="3200">
                          <a:solidFill>
                            <a:srgbClr val="0F9249"/>
                          </a:solidFill>
                          <a:latin typeface="Playfair Display"/>
                          <a:ea typeface="Playfair Display"/>
                          <a:cs typeface="Playfair Display"/>
                          <a:sym typeface="Playfair Display"/>
                        </a:rPr>
                        <a:t>Τιμολόγηση </a:t>
                      </a:r>
                      <a:r>
                        <a:rPr b="1" lang="el-GR" sz="3200">
                          <a:solidFill>
                            <a:srgbClr val="0F9249"/>
                          </a:solidFill>
                          <a:latin typeface="Playfair Display"/>
                          <a:ea typeface="Playfair Display"/>
                          <a:cs typeface="Playfair Display"/>
                          <a:sym typeface="Playfair Display"/>
                        </a:rPr>
                        <a:t>προϊόντων</a:t>
                      </a:r>
                      <a:br>
                        <a:rPr lang="el-GR" sz="3200" u="none" cap="none" strike="noStrike">
                          <a:latin typeface="Playfair Display"/>
                          <a:ea typeface="Playfair Display"/>
                          <a:cs typeface="Playfair Display"/>
                          <a:sym typeface="Playfair Display"/>
                        </a:rPr>
                      </a:br>
                      <a:r>
                        <a:rPr lang="el-GR" sz="3200" u="none" cap="none" strike="noStrike">
                          <a:latin typeface="Playfair Display"/>
                          <a:ea typeface="Playfair Display"/>
                          <a:cs typeface="Playfair Display"/>
                          <a:sym typeface="Playfair Display"/>
                        </a:rPr>
                        <a:t>2.1 - </a:t>
                      </a:r>
                      <a:r>
                        <a:rPr lang="el-GR" sz="3200">
                          <a:latin typeface="Playfair Display"/>
                          <a:ea typeface="Playfair Display"/>
                          <a:cs typeface="Playfair Display"/>
                          <a:sym typeface="Playfair Display"/>
                        </a:rPr>
                        <a:t>Τιμολόγηση σε μια κοινωνική επιχείρηση</a:t>
                      </a:r>
                      <a:endParaRPr sz="3200">
                        <a:latin typeface="Playfair Display"/>
                        <a:ea typeface="Playfair Display"/>
                        <a:cs typeface="Playfair Display"/>
                        <a:sym typeface="Playfair Display"/>
                      </a:endParaRPr>
                    </a:p>
                    <a:p>
                      <a:pPr indent="0" lvl="0" marL="0" marR="0" rtl="0" algn="l">
                        <a:lnSpc>
                          <a:spcPct val="140007"/>
                        </a:lnSpc>
                        <a:spcBef>
                          <a:spcPts val="0"/>
                        </a:spcBef>
                        <a:spcAft>
                          <a:spcPts val="0"/>
                        </a:spcAft>
                        <a:buClr>
                          <a:srgbClr val="0F9249"/>
                        </a:buClr>
                        <a:buSzPts val="3200"/>
                        <a:buFont typeface="Playfair Display"/>
                        <a:buNone/>
                      </a:pPr>
                      <a:r>
                        <a:rPr lang="el-GR" sz="3200" u="none" cap="none" strike="noStrike">
                          <a:latin typeface="Playfair Display"/>
                          <a:ea typeface="Playfair Display"/>
                          <a:cs typeface="Playfair Display"/>
                          <a:sym typeface="Playfair Display"/>
                        </a:rPr>
                        <a:t>2.2 - </a:t>
                      </a:r>
                      <a:r>
                        <a:rPr lang="el-GR" sz="3200">
                          <a:latin typeface="Playfair Display"/>
                          <a:ea typeface="Playfair Display"/>
                          <a:cs typeface="Playfair Display"/>
                          <a:sym typeface="Playfair Display"/>
                        </a:rPr>
                        <a:t>Παράδειγμα τιμολόγησης σε κοινωνική επιχείρηση</a:t>
                      </a:r>
                      <a:endParaRPr sz="3200">
                        <a:latin typeface="Playfair Display"/>
                        <a:ea typeface="Playfair Display"/>
                        <a:cs typeface="Playfair Display"/>
                        <a:sym typeface="Playfair Display"/>
                      </a:endParaRPr>
                    </a:p>
                    <a:p>
                      <a:pPr indent="0" lvl="0" marL="0" marR="0" rtl="0" algn="l">
                        <a:lnSpc>
                          <a:spcPct val="140007"/>
                        </a:lnSpc>
                        <a:spcBef>
                          <a:spcPts val="0"/>
                        </a:spcBef>
                        <a:spcAft>
                          <a:spcPts val="0"/>
                        </a:spcAft>
                        <a:buClr>
                          <a:srgbClr val="0F9249"/>
                        </a:buClr>
                        <a:buSzPts val="3200"/>
                        <a:buFont typeface="Playfair Display"/>
                        <a:buNone/>
                      </a:pPr>
                      <a:r>
                        <a:rPr lang="el-GR" sz="3200" u="none" cap="none" strike="noStrike">
                          <a:latin typeface="Playfair Display"/>
                          <a:ea typeface="Playfair Display"/>
                          <a:cs typeface="Playfair Display"/>
                          <a:sym typeface="Playfair Display"/>
                        </a:rPr>
                        <a:t>2.3 - </a:t>
                      </a:r>
                      <a:r>
                        <a:rPr lang="el-GR" sz="3200">
                          <a:latin typeface="Playfair Display"/>
                          <a:ea typeface="Playfair Display"/>
                          <a:cs typeface="Playfair Display"/>
                          <a:sym typeface="Playfair Display"/>
                        </a:rPr>
                        <a:t>Υπάρχει δυνατότητα κέρδους στις κοινωνικές επιχειρήσεις</a:t>
                      </a:r>
                      <a:endParaRPr sz="3200">
                        <a:latin typeface="Playfair Display"/>
                        <a:ea typeface="Playfair Display"/>
                        <a:cs typeface="Playfair Display"/>
                        <a:sym typeface="Playfair Display"/>
                      </a:endParaRPr>
                    </a:p>
                  </a:txBody>
                  <a:tcPr marT="45725" marB="45725" marR="91450" marL="91450"/>
                </a:tc>
              </a:tr>
              <a:tr h="457200">
                <a:tc>
                  <a:txBody>
                    <a:bodyPr/>
                    <a:lstStyle/>
                    <a:p>
                      <a:pPr indent="0" lvl="0" marL="0" marR="0" rtl="0" algn="l">
                        <a:lnSpc>
                          <a:spcPct val="100000"/>
                        </a:lnSpc>
                        <a:spcBef>
                          <a:spcPts val="0"/>
                        </a:spcBef>
                        <a:spcAft>
                          <a:spcPts val="0"/>
                        </a:spcAft>
                        <a:buClr>
                          <a:srgbClr val="000000"/>
                        </a:buClr>
                        <a:buSzPts val="3600"/>
                        <a:buFont typeface="Arial"/>
                        <a:buNone/>
                      </a:pPr>
                      <a:r>
                        <a:rPr b="0" i="0" lang="el-GR" sz="3600" u="none" cap="none" strike="noStrike">
                          <a:solidFill>
                            <a:srgbClr val="06AC73"/>
                          </a:solidFill>
                          <a:latin typeface="Prata"/>
                          <a:ea typeface="Prata"/>
                          <a:cs typeface="Prata"/>
                          <a:sym typeface="Prata"/>
                        </a:rPr>
                        <a:t>Q</a:t>
                      </a:r>
                      <a:endParaRPr sz="3600" u="none" cap="none" strike="noStrike"/>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l-GR" sz="3200">
                          <a:latin typeface="Playfair Display"/>
                          <a:ea typeface="Playfair Display"/>
                          <a:cs typeface="Playfair Display"/>
                          <a:sym typeface="Playfair Display"/>
                        </a:rPr>
                        <a:t>Εργασίες και αυτοαξιολόγηση</a:t>
                      </a:r>
                      <a:endParaRPr sz="3200">
                        <a:latin typeface="Playfair Display"/>
                        <a:ea typeface="Playfair Display"/>
                        <a:cs typeface="Playfair Display"/>
                        <a:sym typeface="Playfair Display"/>
                      </a:endParaRPr>
                    </a:p>
                  </a:txBody>
                  <a:tcPr marT="45725" marB="45725" marR="91450" marL="91450"/>
                </a:tc>
              </a:tr>
            </a:tbl>
          </a:graphicData>
        </a:graphic>
      </p:graphicFrame>
      <p:sp>
        <p:nvSpPr>
          <p:cNvPr id="210" name="Google Shape;210;g30555a11744_0_0"/>
          <p:cNvSpPr txBox="1"/>
          <p:nvPr/>
        </p:nvSpPr>
        <p:spPr>
          <a:xfrm>
            <a:off x="10303200" y="8738858"/>
            <a:ext cx="7984800" cy="754200"/>
          </a:xfrm>
          <a:prstGeom prst="rect">
            <a:avLst/>
          </a:prstGeom>
          <a:noFill/>
          <a:ln>
            <a:noFill/>
          </a:ln>
        </p:spPr>
        <p:txBody>
          <a:bodyPr anchorCtr="0" anchor="t" bIns="45700" lIns="90000" spcFirstLastPara="1" rIns="91425" wrap="square" tIns="45700">
            <a:spAutoFit/>
          </a:bodyPr>
          <a:lstStyle/>
          <a:p>
            <a:pPr indent="0" lvl="0" marL="0" rtl="0" algn="l">
              <a:lnSpc>
                <a:spcPct val="115000"/>
              </a:lnSpc>
              <a:spcBef>
                <a:spcPts val="1200"/>
              </a:spcBef>
              <a:spcAft>
                <a:spcPts val="1200"/>
              </a:spcAft>
              <a:buSzPts val="1100"/>
              <a:buNone/>
            </a:pPr>
            <a:r>
              <a:rPr lang="el-GR" sz="2000" u="sng">
                <a:solidFill>
                  <a:schemeClr val="hlink"/>
                </a:solidFill>
                <a:hlinkClick r:id="rId5"/>
              </a:rPr>
              <a:t>Κάντε κλικ εδώ για να παρακολουθήσετε ένα βίντεο με το περιεχόμενο αυτής της ενότητας!</a:t>
            </a:r>
            <a:endParaRPr sz="3300">
              <a:solidFill>
                <a:srgbClr val="0F9249"/>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1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1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11"/>
          <p:cNvSpPr txBox="1"/>
          <p:nvPr/>
        </p:nvSpPr>
        <p:spPr>
          <a:xfrm>
            <a:off x="1423200" y="2930524"/>
            <a:ext cx="1718667" cy="2119811"/>
          </a:xfrm>
          <a:prstGeom prst="rect">
            <a:avLst/>
          </a:prstGeom>
          <a:noFill/>
          <a:ln>
            <a:noFill/>
          </a:ln>
        </p:spPr>
        <p:txBody>
          <a:bodyPr anchorCtr="0" anchor="t" bIns="0" lIns="0" spcFirstLastPara="1" rIns="0" wrap="square" tIns="0">
            <a:spAutoFit/>
          </a:bodyPr>
          <a:lstStyle/>
          <a:p>
            <a:pPr indent="0" lvl="0" marL="0" marR="0" rtl="0" algn="ctr">
              <a:lnSpc>
                <a:spcPct val="227487"/>
              </a:lnSpc>
              <a:spcBef>
                <a:spcPts val="0"/>
              </a:spcBef>
              <a:spcAft>
                <a:spcPts val="0"/>
              </a:spcAft>
              <a:buNone/>
            </a:pPr>
            <a:r>
              <a:rPr lang="el-GR" sz="8000">
                <a:solidFill>
                  <a:srgbClr val="06AC73"/>
                </a:solidFill>
                <a:latin typeface="Prata"/>
                <a:ea typeface="Prata"/>
                <a:cs typeface="Prata"/>
                <a:sym typeface="Prata"/>
              </a:rPr>
              <a:t>01</a:t>
            </a:r>
            <a:endParaRPr/>
          </a:p>
        </p:txBody>
      </p:sp>
      <p:sp>
        <p:nvSpPr>
          <p:cNvPr id="221" name="Google Shape;221;p11"/>
          <p:cNvSpPr txBox="1"/>
          <p:nvPr/>
        </p:nvSpPr>
        <p:spPr>
          <a:xfrm>
            <a:off x="3461548" y="2597195"/>
            <a:ext cx="14221242" cy="287963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Κεφάλαιο 1 - Κατανόηση του Κοινωνικού Επιχειρηματικού Μοντέλου (ΚΕΜ) και των τμημάτων</a:t>
            </a:r>
            <a:endParaRPr sz="5499">
              <a:solidFill>
                <a:srgbClr val="000000"/>
              </a:solidFill>
              <a:latin typeface="Playfair Display"/>
              <a:ea typeface="Playfair Display"/>
              <a:cs typeface="Playfair Display"/>
              <a:sym typeface="Playfair Display"/>
            </a:endParaRPr>
          </a:p>
        </p:txBody>
      </p:sp>
      <p:sp>
        <p:nvSpPr>
          <p:cNvPr id="222" name="Google Shape;222;p11"/>
          <p:cNvSpPr txBox="1"/>
          <p:nvPr/>
        </p:nvSpPr>
        <p:spPr>
          <a:xfrm>
            <a:off x="3461548" y="6901208"/>
            <a:ext cx="11412813" cy="897682"/>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Playfair Display"/>
                <a:ea typeface="Playfair Display"/>
                <a:cs typeface="Playfair Display"/>
                <a:sym typeface="Playfair Display"/>
              </a:rPr>
              <a:t>Σε αυτό το κεφάλαιο θα παρουσιάσει τον καμβά των κοινωνικών επιχειρήσεων και πώς μπορείτε να τον χρησιμοποιήσετε..</a:t>
            </a:r>
            <a:endParaRPr/>
          </a:p>
        </p:txBody>
      </p:sp>
      <p:sp>
        <p:nvSpPr>
          <p:cNvPr id="223" name="Google Shape;223;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1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1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12"/>
          <p:cNvSpPr txBox="1"/>
          <p:nvPr/>
        </p:nvSpPr>
        <p:spPr>
          <a:xfrm>
            <a:off x="4343400" y="342900"/>
            <a:ext cx="8836997" cy="17953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1.1  CΑNVAS ΚΟΙΝΩΝΙΚΩΝ ΕΠΙΧΕΙΡΗΣΕΩΝ </a:t>
            </a:r>
            <a:endParaRPr sz="5000">
              <a:solidFill>
                <a:srgbClr val="000000"/>
              </a:solidFill>
              <a:latin typeface="Playfair Display"/>
              <a:ea typeface="Playfair Display"/>
              <a:cs typeface="Playfair Display"/>
              <a:sym typeface="Playfair Display"/>
            </a:endParaRPr>
          </a:p>
        </p:txBody>
      </p:sp>
      <p:sp>
        <p:nvSpPr>
          <p:cNvPr id="232" name="Google Shape;232;p12"/>
          <p:cNvSpPr txBox="1"/>
          <p:nvPr/>
        </p:nvSpPr>
        <p:spPr>
          <a:xfrm>
            <a:off x="2720532" y="284938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Εισαγωγή</a:t>
            </a:r>
            <a:endParaRPr sz="3399">
              <a:solidFill>
                <a:srgbClr val="000000"/>
              </a:solidFill>
              <a:latin typeface="Playfair Display"/>
              <a:ea typeface="Playfair Display"/>
              <a:cs typeface="Playfair Display"/>
              <a:sym typeface="Playfair Display"/>
            </a:endParaRPr>
          </a:p>
        </p:txBody>
      </p:sp>
      <p:sp>
        <p:nvSpPr>
          <p:cNvPr id="233" name="Google Shape;233;p12"/>
          <p:cNvSpPr txBox="1"/>
          <p:nvPr/>
        </p:nvSpPr>
        <p:spPr>
          <a:xfrm>
            <a:off x="2720532" y="3861416"/>
            <a:ext cx="4545747" cy="3874843"/>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Το Κοινωνικό Επιχειρηματικό Μοντέλο Καμβάς (ΚΕΜΚ) είναι ένα διαδραστικό πλαίσιο που παρέχει στους νέους πρακτικές γνώσεις, επιτρέποντάς τους να σχεδιάσουν καινοτόμες και κοινωνικά μετασχηματιστικές επιχειρήσεις, παρουσιάζοντας βασικά στοιχεία του μοντέλου και διευκολύνοντας πρακτικές δραστηριότητες χαρτογράφησης.</a:t>
            </a:r>
            <a:endParaRPr sz="2000">
              <a:solidFill>
                <a:srgbClr val="000000"/>
              </a:solidFill>
              <a:latin typeface="Arial"/>
              <a:ea typeface="Arial"/>
              <a:cs typeface="Arial"/>
              <a:sym typeface="Arial"/>
            </a:endParaRPr>
          </a:p>
        </p:txBody>
      </p:sp>
      <p:sp>
        <p:nvSpPr>
          <p:cNvPr id="234" name="Google Shape;234;p12"/>
          <p:cNvSpPr txBox="1"/>
          <p:nvPr/>
        </p:nvSpPr>
        <p:spPr>
          <a:xfrm>
            <a:off x="7880059" y="3867150"/>
            <a:ext cx="4545747" cy="3874843"/>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Η κατανόηση των αλληλένδετων στοιχείων είναι το κλειδί για τους νέους που θέλουν να αναπτύξουν επιχειρήσεις που όχι μόνο θα αντιμετωπίζουν τις κοινωνικές προκλήσεις, αλλά και θα διασφαλίζουν τη βιωσιμότητα και τη θετική αλλαγή. Η διασύνδεση αυτών των στοιχείων αποτελεί το θεμέλιο μιας επιτυχημένης κοινωνικής επιχείρησης.</a:t>
            </a:r>
            <a:endParaRPr sz="2000">
              <a:solidFill>
                <a:srgbClr val="000000"/>
              </a:solidFill>
              <a:latin typeface="Arial"/>
              <a:ea typeface="Arial"/>
              <a:cs typeface="Arial"/>
              <a:sym typeface="Arial"/>
            </a:endParaRPr>
          </a:p>
        </p:txBody>
      </p:sp>
      <p:sp>
        <p:nvSpPr>
          <p:cNvPr id="235" name="Google Shape;235;p12"/>
          <p:cNvSpPr txBox="1"/>
          <p:nvPr/>
        </p:nvSpPr>
        <p:spPr>
          <a:xfrm rot="-5400000">
            <a:off x="-2553390" y="4377639"/>
            <a:ext cx="7097505" cy="117865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Κεφάλαιο 1.1 - καμβάς κοινωνικών επιχειρήσεων</a:t>
            </a:r>
            <a:endParaRPr sz="3399">
              <a:solidFill>
                <a:srgbClr val="000000"/>
              </a:solidFill>
              <a:latin typeface="Playfair Display"/>
              <a:ea typeface="Playfair Display"/>
              <a:cs typeface="Playfair Display"/>
              <a:sym typeface="Playfair Display"/>
            </a:endParaRPr>
          </a:p>
        </p:txBody>
      </p:sp>
      <p:sp>
        <p:nvSpPr>
          <p:cNvPr id="236" name="Google Shape;236;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3">
            <a:hlinkClick r:id="rId3"/>
          </p:cNvPr>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4">
              <a:alphaModFix/>
            </a:blip>
            <a:stretch>
              <a:fillRect b="-37883" l="0" r="0" t="-3788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3"/>
          <p:cNvSpPr/>
          <p:nvPr/>
        </p:nvSpPr>
        <p:spPr>
          <a:xfrm>
            <a:off x="2293853" y="1920929"/>
            <a:ext cx="13700292" cy="7337371"/>
          </a:xfrm>
          <a:custGeom>
            <a:rect b="b" l="l" r="r" t="t"/>
            <a:pathLst>
              <a:path extrusionOk="0" h="1412006" w="2636488">
                <a:moveTo>
                  <a:pt x="0" y="0"/>
                </a:moveTo>
                <a:lnTo>
                  <a:pt x="2636488" y="0"/>
                </a:lnTo>
                <a:lnTo>
                  <a:pt x="2636488" y="1412006"/>
                </a:lnTo>
                <a:lnTo>
                  <a:pt x="0" y="1412006"/>
                </a:lnTo>
                <a:close/>
              </a:path>
            </a:pathLst>
          </a:custGeom>
          <a:blipFill rotWithShape="1">
            <a:blip r:embed="rId5">
              <a:alphaModFix/>
            </a:blip>
            <a:stretch>
              <a:fillRect b="-6921" l="0" r="0" t="-692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3"/>
          <p:cNvSpPr/>
          <p:nvPr/>
        </p:nvSpPr>
        <p:spPr>
          <a:xfrm>
            <a:off x="12145236" y="9888473"/>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13"/>
          <p:cNvSpPr txBox="1"/>
          <p:nvPr/>
        </p:nvSpPr>
        <p:spPr>
          <a:xfrm>
            <a:off x="4726559" y="9288462"/>
            <a:ext cx="8858812"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Playfair Display"/>
                <a:ea typeface="Playfair Display"/>
                <a:cs typeface="Playfair Display"/>
                <a:sym typeface="Playfair Display"/>
              </a:rPr>
              <a:t>https://socialbusinessdesign.org/what-is-a-social-business-model-canvas/ </a:t>
            </a:r>
            <a:endParaRPr/>
          </a:p>
        </p:txBody>
      </p:sp>
      <p:sp>
        <p:nvSpPr>
          <p:cNvPr id="245" name="Google Shape;245;p13"/>
          <p:cNvSpPr txBox="1"/>
          <p:nvPr/>
        </p:nvSpPr>
        <p:spPr>
          <a:xfrm>
            <a:off x="307767" y="373090"/>
            <a:ext cx="17672467" cy="125746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Η εικόνα απεικονίζει τη δομή του SBMC, που αποτελείται από 12 πλαίσια, όπου οι νέοι με κίνητρα μπορούν να συμπληρώσουν συγκεκριμένες ενότητες για να καθορίσουν την ουσία και το πλαίσιο της κοινωνικής τους επιχείρησης, η οποία διαφέρει από το αρχικό Καμβάς Κοινωνικών Επιχειρήσεων ενσωματώνοντας πτυχές των κοινωνικών παρεμβάσεων και της δημιουργίας αντίκτυπου.</a:t>
            </a:r>
            <a:endParaRPr sz="200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14"/>
          <p:cNvSpPr txBox="1"/>
          <p:nvPr/>
        </p:nvSpPr>
        <p:spPr>
          <a:xfrm>
            <a:off x="754783" y="933450"/>
            <a:ext cx="16504517" cy="82253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 ΒΑΣΙΚΑ ΣΤΟΙΧΕΙΑ ΠΟΥ ΣΥΝΘΕΤΟΥΝ ΤΟ ΚΕΜΚ</a:t>
            </a:r>
            <a:endParaRPr sz="5000">
              <a:solidFill>
                <a:srgbClr val="000000"/>
              </a:solidFill>
              <a:latin typeface="Playfair Display"/>
              <a:ea typeface="Playfair Display"/>
              <a:cs typeface="Playfair Display"/>
              <a:sym typeface="Playfair Display"/>
            </a:endParaRPr>
          </a:p>
        </p:txBody>
      </p:sp>
      <p:sp>
        <p:nvSpPr>
          <p:cNvPr id="253" name="Google Shape;253;p14"/>
          <p:cNvSpPr txBox="1"/>
          <p:nvPr/>
        </p:nvSpPr>
        <p:spPr>
          <a:xfrm>
            <a:off x="1028700" y="2317693"/>
            <a:ext cx="16623266" cy="5456109"/>
          </a:xfrm>
          <a:prstGeom prst="rect">
            <a:avLst/>
          </a:prstGeom>
          <a:noFill/>
          <a:ln>
            <a:noFill/>
          </a:ln>
        </p:spPr>
        <p:txBody>
          <a:bodyPr anchorCtr="0" anchor="t" bIns="0" lIns="0" spcFirstLastPara="1" rIns="0" wrap="square" tIns="0">
            <a:spAutoFit/>
          </a:bodyPr>
          <a:lstStyle/>
          <a:p>
            <a:pPr indent="-367030" lvl="1" marL="734059" marR="0" rtl="0" algn="l">
              <a:lnSpc>
                <a:spcPct val="198291"/>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Καθορισμός της κύριας </a:t>
            </a:r>
            <a:r>
              <a:rPr b="1" i="0" lang="el-GR" sz="2400" u="none" cap="none" strike="noStrike">
                <a:solidFill>
                  <a:srgbClr val="000000"/>
                </a:solidFill>
                <a:latin typeface="Arial"/>
                <a:ea typeface="Arial"/>
                <a:cs typeface="Arial"/>
                <a:sym typeface="Arial"/>
              </a:rPr>
              <a:t>αποστολής κοινωνικού αντίκτυπου</a:t>
            </a:r>
            <a:r>
              <a:rPr b="0" i="0" lang="el-GR" sz="2400" u="none" cap="none" strike="noStrike">
                <a:solidFill>
                  <a:srgbClr val="000000"/>
                </a:solidFill>
                <a:latin typeface="Arial"/>
                <a:ea typeface="Arial"/>
                <a:cs typeface="Arial"/>
                <a:sym typeface="Arial"/>
              </a:rPr>
              <a:t>: ποια είναι η κοινωνική αποστολή που επιδιώκει να επιτύχει η επιχείρηση (πέρα από το κέρδος)</a:t>
            </a:r>
            <a:endParaRPr/>
          </a:p>
          <a:p>
            <a:pPr indent="-367030" lvl="1" marL="734059" marR="0" rtl="0" algn="l">
              <a:lnSpc>
                <a:spcPct val="198291"/>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Παρουσιάστε τα </a:t>
            </a:r>
            <a:r>
              <a:rPr b="1" i="0" lang="el-GR" sz="2400" u="none" cap="none" strike="noStrike">
                <a:solidFill>
                  <a:srgbClr val="000000"/>
                </a:solidFill>
                <a:latin typeface="Arial"/>
                <a:ea typeface="Arial"/>
                <a:cs typeface="Arial"/>
                <a:sym typeface="Arial"/>
              </a:rPr>
              <a:t>τμήματα των δικαιούχων</a:t>
            </a:r>
            <a:r>
              <a:rPr b="0" i="0" lang="el-GR" sz="2400" u="none" cap="none" strike="noStrike">
                <a:solidFill>
                  <a:srgbClr val="000000"/>
                </a:solidFill>
                <a:latin typeface="Arial"/>
                <a:ea typeface="Arial"/>
                <a:cs typeface="Arial"/>
                <a:sym typeface="Arial"/>
              </a:rPr>
              <a:t>: Κατανοήστε σε ποιους απευθύνεστε - συγκεκριμένες ομάδες ή κοινότητες για να διασφαλίσετε μια προσέγγιση με αντίκτυπο.</a:t>
            </a:r>
            <a:endParaRPr/>
          </a:p>
          <a:p>
            <a:pPr indent="-367030" lvl="1" marL="734059" marR="0" rtl="0" algn="l">
              <a:lnSpc>
                <a:spcPct val="198291"/>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Εισάγετε </a:t>
            </a:r>
            <a:r>
              <a:rPr b="1" i="0" lang="el-GR" sz="2400" u="none" cap="none" strike="noStrike">
                <a:solidFill>
                  <a:srgbClr val="000000"/>
                </a:solidFill>
                <a:latin typeface="Arial"/>
                <a:ea typeface="Arial"/>
                <a:cs typeface="Arial"/>
                <a:sym typeface="Arial"/>
              </a:rPr>
              <a:t>τις προτάσεις αξίας κοινωνικού αντίκτυπου</a:t>
            </a:r>
            <a:r>
              <a:rPr b="0" i="0" lang="el-GR" sz="2400" u="none" cap="none" strike="noStrike">
                <a:solidFill>
                  <a:srgbClr val="000000"/>
                </a:solidFill>
                <a:latin typeface="Arial"/>
                <a:ea typeface="Arial"/>
                <a:cs typeface="Arial"/>
                <a:sym typeface="Arial"/>
              </a:rPr>
              <a:t>: γράψτε τη μοναδική σας πρόταση αξίας που αφορά τα προσδιορισμένα κοινωνικά ζητήματα. Απαντήστε στο ερώτημα: γιατί υπάρχει η επιχείρησή σας;</a:t>
            </a:r>
            <a:endParaRPr/>
          </a:p>
          <a:p>
            <a:pPr indent="-367030" lvl="1" marL="734059" marR="0" rtl="0" algn="l">
              <a:lnSpc>
                <a:spcPct val="198291"/>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Πώς θα δημιουργήσετε </a:t>
            </a:r>
            <a:r>
              <a:rPr b="1" i="0" lang="el-GR" sz="2400" u="none" cap="none" strike="noStrike">
                <a:solidFill>
                  <a:srgbClr val="000000"/>
                </a:solidFill>
                <a:latin typeface="Arial"/>
                <a:ea typeface="Arial"/>
                <a:cs typeface="Arial"/>
                <a:sym typeface="Arial"/>
              </a:rPr>
              <a:t>κοινωνικό αντίκτυπο</a:t>
            </a:r>
            <a:r>
              <a:rPr b="0" i="0" lang="el-GR" sz="2400" u="none" cap="none" strike="noStrike">
                <a:solidFill>
                  <a:srgbClr val="000000"/>
                </a:solidFill>
                <a:latin typeface="Arial"/>
                <a:ea typeface="Arial"/>
                <a:cs typeface="Arial"/>
                <a:sym typeface="Arial"/>
              </a:rPr>
              <a:t>; Ποιες μεθόδους και κανάλια επικοινωνίας θα χρησιμοποιήσετε;</a:t>
            </a:r>
            <a:endParaRPr/>
          </a:p>
          <a:p>
            <a:pPr indent="-367030" lvl="1" marL="734059" marR="0" rtl="0" algn="l">
              <a:lnSpc>
                <a:spcPct val="198291"/>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Επιλέξτε το </a:t>
            </a:r>
            <a:r>
              <a:rPr b="1" i="0" lang="el-GR" sz="2400" u="none" cap="none" strike="noStrike">
                <a:solidFill>
                  <a:srgbClr val="000000"/>
                </a:solidFill>
                <a:latin typeface="Arial"/>
                <a:ea typeface="Arial"/>
                <a:cs typeface="Arial"/>
                <a:sym typeface="Arial"/>
              </a:rPr>
              <a:t>μοντέλο ή τη δομή κόστους για τον κοινωνικό σας αντίκτυπο: </a:t>
            </a:r>
            <a:r>
              <a:rPr b="0" i="0" lang="el-GR" sz="2400" u="none" cap="none" strike="noStrike">
                <a:solidFill>
                  <a:srgbClr val="000000"/>
                </a:solidFill>
                <a:latin typeface="Arial"/>
                <a:ea typeface="Arial"/>
                <a:cs typeface="Arial"/>
                <a:sym typeface="Arial"/>
              </a:rPr>
              <a:t>Περιγράψτε το μοντέλο που επιλέξατε και το σχετικό κόστος με τη διαχείριση της κοινωνικής επιχείρησης.</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1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15"/>
          <p:cNvSpPr txBox="1"/>
          <p:nvPr/>
        </p:nvSpPr>
        <p:spPr>
          <a:xfrm>
            <a:off x="754783" y="581025"/>
            <a:ext cx="16504517" cy="82253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ΜΙΑ ΚΑΛΗ ΠΡΑΚΤΙΚΗ ΓΙΑ ΕΠΑΝΕΞΕΤΑΣΗ</a:t>
            </a:r>
            <a:endParaRPr sz="5000">
              <a:solidFill>
                <a:srgbClr val="000000"/>
              </a:solidFill>
              <a:latin typeface="Playfair Display"/>
              <a:ea typeface="Playfair Display"/>
              <a:cs typeface="Playfair Display"/>
              <a:sym typeface="Playfair Display"/>
            </a:endParaRPr>
          </a:p>
        </p:txBody>
      </p:sp>
      <p:sp>
        <p:nvSpPr>
          <p:cNvPr id="261" name="Google Shape;261;p15"/>
          <p:cNvSpPr txBox="1"/>
          <p:nvPr/>
        </p:nvSpPr>
        <p:spPr>
          <a:xfrm>
            <a:off x="832367" y="1720850"/>
            <a:ext cx="16623266" cy="7314503"/>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Υπάρχουσες κοινωνικές επιχειρήσεις που αξίζει να εξεταστούν στην Ελλάδα:</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Μύρτιλλο καφέ Αθήνα: Κοινωνική επιχείρηση που απασχολεί αποκλειστικά άτομα με αναπηρία για να εργαστούν στην καφετέρια της. Οι εργαζόμενοι υποστηρίζονται από έναν ψυχολόγο, έναν σεφ, έναν διευθυντή, καθώς και τους προσφέρεται συμβουλευτική και οποιαδήποτε άλλη υπηρεσία υποστήριξης χρειαστεί. Η κοινωνική τους αποστολή είναι να προετοιμάσουν ενήλικες με αναπηρία ώστε να γίνουν πιο ανεξάρτητα και αυτόνομα άτομα. </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Το κοινωνικό επιχειρηματικό τους σχέδιο περιλαμβάνει την προσφορά υπηρεσιών εστίασης και καφετέριας, τη συνεργασία με το δήμο Αθηναίων για δωρεάν ενοικίαση χώρων, τη διαχείριση εκδηλώσεων και την παροχή εκπαιδευτικών σεμιναρίων. Επιπλέον, συνεργασία με διάσημους σεφ για την επιλογή του μενού του γεύματός τους στο πλαίσιο προγραμμάτων κοινωνικής εταιρικής ευθύνης.</a:t>
            </a:r>
            <a:endParaRPr sz="2800">
              <a:solidFill>
                <a:srgbClr val="000000"/>
              </a:solidFill>
              <a:latin typeface="Arial"/>
              <a:ea typeface="Arial"/>
              <a:cs typeface="Arial"/>
              <a:sym typeface="Arial"/>
            </a:endParaRPr>
          </a:p>
        </p:txBody>
      </p:sp>
      <p:sp>
        <p:nvSpPr>
          <p:cNvPr id="262" name="Google Shape;262;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1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16"/>
          <p:cNvSpPr txBox="1"/>
          <p:nvPr/>
        </p:nvSpPr>
        <p:spPr>
          <a:xfrm>
            <a:off x="754783" y="933450"/>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ΠΡΟΒΛΗΜΑΤΙΣΜΟΙ</a:t>
            </a:r>
            <a:endParaRPr sz="5000">
              <a:solidFill>
                <a:srgbClr val="000000"/>
              </a:solidFill>
              <a:latin typeface="Playfair Display"/>
              <a:ea typeface="Playfair Display"/>
              <a:cs typeface="Playfair Display"/>
              <a:sym typeface="Playfair Display"/>
            </a:endParaRPr>
          </a:p>
        </p:txBody>
      </p:sp>
      <p:sp>
        <p:nvSpPr>
          <p:cNvPr id="270" name="Google Shape;270;p16"/>
          <p:cNvSpPr txBox="1"/>
          <p:nvPr/>
        </p:nvSpPr>
        <p:spPr>
          <a:xfrm>
            <a:off x="1028700" y="2317693"/>
            <a:ext cx="16623266" cy="374461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Λαμβάνοντας υπόψη όλες αυτές τις πληροφορίες ενώ προχωράτε στο σχεδιασμό της δικής σας κοινωνικής επιχείρησης, είναι προφανές ότι η συνολική κοινωνική αποστολή θα πρέπει να είναι διαφανής και καλά τεκμηριωμένη. </a:t>
            </a:r>
            <a:endParaRPr/>
          </a:p>
          <a:p>
            <a:pPr indent="0" lvl="0" marL="0" marR="0" rtl="0" algn="l">
              <a:lnSpc>
                <a:spcPct val="140011"/>
              </a:lnSpc>
              <a:spcBef>
                <a:spcPts val="0"/>
              </a:spcBef>
              <a:spcAft>
                <a:spcPts val="0"/>
              </a:spcAft>
              <a:buNone/>
            </a:pPr>
            <a:r>
              <a:t/>
            </a:r>
            <a:endParaRPr sz="3399">
              <a:solidFill>
                <a:srgbClr val="000000"/>
              </a:solidFill>
              <a:latin typeface="Playfair Display"/>
              <a:ea typeface="Playfair Display"/>
              <a:cs typeface="Playfair Display"/>
              <a:sym typeface="Playfair Display"/>
            </a:endParaRPr>
          </a:p>
          <a:p>
            <a:pPr indent="0" lvl="0" marL="0" marR="0" rtl="0" algn="ctr">
              <a:lnSpc>
                <a:spcPct val="140010"/>
              </a:lnSpc>
              <a:spcBef>
                <a:spcPts val="0"/>
              </a:spcBef>
              <a:spcAft>
                <a:spcPts val="0"/>
              </a:spcAft>
              <a:buNone/>
            </a:pPr>
            <a:r>
              <a:rPr b="1" lang="el-GR" sz="3699">
                <a:solidFill>
                  <a:srgbClr val="000000"/>
                </a:solidFill>
                <a:latin typeface="Arial"/>
                <a:ea typeface="Arial"/>
                <a:cs typeface="Arial"/>
                <a:sym typeface="Arial"/>
              </a:rPr>
              <a:t>Μόνο τότε μπορείτε να αρχίσετε να συμπληρώνετε το πρότυπο καμβά.</a:t>
            </a:r>
            <a:endParaRPr b="1" sz="3699">
              <a:solidFill>
                <a:srgbClr val="000000"/>
              </a:solidFill>
              <a:latin typeface="Arial"/>
              <a:ea typeface="Arial"/>
              <a:cs typeface="Arial"/>
              <a:sym typeface="Arial"/>
            </a:endParaRPr>
          </a:p>
          <a:p>
            <a:pPr indent="0" lvl="0" marL="0" marR="0" rtl="0" algn="l">
              <a:lnSpc>
                <a:spcPct val="128656"/>
              </a:lnSpc>
              <a:spcBef>
                <a:spcPts val="0"/>
              </a:spcBef>
              <a:spcAft>
                <a:spcPts val="0"/>
              </a:spcAft>
              <a:buNone/>
            </a:pPr>
            <a:r>
              <a:t/>
            </a:r>
            <a:endParaRPr b="1" sz="3699">
              <a:solidFill>
                <a:srgbClr val="000000"/>
              </a:solidFill>
              <a:latin typeface="Playfair Display"/>
              <a:ea typeface="Playfair Display"/>
              <a:cs typeface="Playfair Display"/>
              <a:sym typeface="Playfair Display"/>
            </a:endParaRPr>
          </a:p>
        </p:txBody>
      </p:sp>
      <p:sp>
        <p:nvSpPr>
          <p:cNvPr id="271" name="Google Shape;271;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7"/>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7"/>
          <p:cNvSpPr txBox="1"/>
          <p:nvPr/>
        </p:nvSpPr>
        <p:spPr>
          <a:xfrm>
            <a:off x="2061284" y="1257300"/>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F03B6D"/>
                </a:solidFill>
                <a:latin typeface="Prata"/>
                <a:ea typeface="Prata"/>
                <a:cs typeface="Prata"/>
                <a:sym typeface="Prata"/>
              </a:rPr>
              <a:t>02</a:t>
            </a:r>
            <a:endParaRPr/>
          </a:p>
        </p:txBody>
      </p:sp>
      <p:sp>
        <p:nvSpPr>
          <p:cNvPr id="281" name="Google Shape;281;p17"/>
          <p:cNvSpPr txBox="1"/>
          <p:nvPr/>
        </p:nvSpPr>
        <p:spPr>
          <a:xfrm>
            <a:off x="4648200" y="1845248"/>
            <a:ext cx="10375345" cy="189218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Αυτοστοχασμός 1.1 - σκεφτείτε αυτό:</a:t>
            </a:r>
            <a:endParaRPr sz="5499">
              <a:solidFill>
                <a:srgbClr val="000000"/>
              </a:solidFill>
              <a:latin typeface="Playfair Display"/>
              <a:ea typeface="Playfair Display"/>
              <a:cs typeface="Playfair Display"/>
              <a:sym typeface="Playfair Display"/>
            </a:endParaRPr>
          </a:p>
        </p:txBody>
      </p:sp>
      <p:sp>
        <p:nvSpPr>
          <p:cNvPr id="282" name="Google Shape;282;p17"/>
          <p:cNvSpPr txBox="1"/>
          <p:nvPr/>
        </p:nvSpPr>
        <p:spPr>
          <a:xfrm>
            <a:off x="4419600" y="4041018"/>
            <a:ext cx="12002176" cy="2204963"/>
          </a:xfrm>
          <a:prstGeom prst="rect">
            <a:avLst/>
          </a:prstGeom>
          <a:noFill/>
          <a:ln>
            <a:noFill/>
          </a:ln>
        </p:spPr>
        <p:txBody>
          <a:bodyPr anchorCtr="0" anchor="t" bIns="0" lIns="0" spcFirstLastPara="1" rIns="0" wrap="square" tIns="0">
            <a:spAutoFit/>
          </a:bodyPr>
          <a:lstStyle/>
          <a:p>
            <a:pPr indent="-269874" lvl="1" marL="539749" marR="0" rtl="0" algn="l">
              <a:lnSpc>
                <a:spcPct val="140016"/>
              </a:lnSpc>
              <a:spcBef>
                <a:spcPts val="0"/>
              </a:spcBef>
              <a:spcAft>
                <a:spcPts val="0"/>
              </a:spcAft>
              <a:buClr>
                <a:srgbClr val="000000"/>
              </a:buClr>
              <a:buSzPts val="2499"/>
              <a:buFont typeface="Arial"/>
              <a:buChar char="•"/>
            </a:pPr>
            <a:r>
              <a:rPr b="0" i="0" lang="el-GR" sz="2499" u="none" cap="none" strike="noStrike">
                <a:solidFill>
                  <a:srgbClr val="000000"/>
                </a:solidFill>
                <a:latin typeface="Arial"/>
                <a:ea typeface="Arial"/>
                <a:cs typeface="Arial"/>
                <a:sym typeface="Arial"/>
              </a:rPr>
              <a:t>Γιατί θέλω να ξεκινήσω μια κοινωνική επιχείρηση;</a:t>
            </a:r>
            <a:endParaRPr/>
          </a:p>
          <a:p>
            <a:pPr indent="-269874" lvl="1" marL="539749" marR="0" rtl="0" algn="l">
              <a:lnSpc>
                <a:spcPct val="140016"/>
              </a:lnSpc>
              <a:spcBef>
                <a:spcPts val="0"/>
              </a:spcBef>
              <a:spcAft>
                <a:spcPts val="0"/>
              </a:spcAft>
              <a:buClr>
                <a:srgbClr val="000000"/>
              </a:buClr>
              <a:buSzPts val="2499"/>
              <a:buFont typeface="Arial"/>
              <a:buChar char="•"/>
            </a:pPr>
            <a:r>
              <a:rPr b="0" i="0" lang="el-GR" sz="2499" u="none" cap="none" strike="noStrike">
                <a:solidFill>
                  <a:srgbClr val="000000"/>
                </a:solidFill>
                <a:latin typeface="Arial"/>
                <a:ea typeface="Arial"/>
                <a:cs typeface="Arial"/>
                <a:sym typeface="Arial"/>
              </a:rPr>
              <a:t>Τι σημαίνει επιτυχία για μένα τόσο σε επιχειρηματικό όσο και σε κοινωνικό επίπεδο;</a:t>
            </a:r>
            <a:endParaRPr/>
          </a:p>
          <a:p>
            <a:pPr indent="-269874" lvl="1" marL="539749" marR="0" rtl="0" algn="l">
              <a:lnSpc>
                <a:spcPct val="140016"/>
              </a:lnSpc>
              <a:spcBef>
                <a:spcPts val="0"/>
              </a:spcBef>
              <a:spcAft>
                <a:spcPts val="0"/>
              </a:spcAft>
              <a:buClr>
                <a:srgbClr val="000000"/>
              </a:buClr>
              <a:buSzPts val="2499"/>
              <a:buFont typeface="Arial"/>
              <a:buChar char="•"/>
            </a:pPr>
            <a:r>
              <a:rPr b="0" i="0" lang="el-GR" sz="2499" u="none" cap="none" strike="noStrike">
                <a:solidFill>
                  <a:srgbClr val="000000"/>
                </a:solidFill>
                <a:latin typeface="Arial"/>
                <a:ea typeface="Arial"/>
                <a:cs typeface="Arial"/>
                <a:sym typeface="Arial"/>
              </a:rPr>
              <a:t>Πώς μπορώ να δημιουργήσω ένα υποστηρικτικό δίκτυο και μια κοινότητα ομοϊδεατών μου στον χώρο της κοινωνικής επιχειρηματικότητας;</a:t>
            </a:r>
            <a:endParaRPr b="0" i="0" sz="2499" u="none" cap="none" strike="noStrike">
              <a:solidFill>
                <a:srgbClr val="000000"/>
              </a:solidFill>
              <a:latin typeface="Arial"/>
              <a:ea typeface="Arial"/>
              <a:cs typeface="Arial"/>
              <a:sym typeface="Arial"/>
            </a:endParaRPr>
          </a:p>
        </p:txBody>
      </p:sp>
      <p:sp>
        <p:nvSpPr>
          <p:cNvPr id="283" name="Google Shape;28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8"/>
          <p:cNvSpPr txBox="1"/>
          <p:nvPr/>
        </p:nvSpPr>
        <p:spPr>
          <a:xfrm>
            <a:off x="2438400" y="138411"/>
            <a:ext cx="15567468" cy="26930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1.2 ΈΝΑΣ ΟΔΗΓΟΣ ΒΗΜΑ ΠΡΟΣ ΒΗΜΑ ΜΕ ΤΗ ΧΡΗΣΗ  ΤΟΥ ΚΟΙΝΩΝΙΚΟΥ ΕΠΙΧΕΙΡΗΜΑΤΙΚΟΥ ΜΟΝΤΕΛΟΥ  CANVAS (KEMK)</a:t>
            </a:r>
            <a:endParaRPr/>
          </a:p>
        </p:txBody>
      </p:sp>
      <p:sp>
        <p:nvSpPr>
          <p:cNvPr id="292" name="Google Shape;292;p18"/>
          <p:cNvSpPr txBox="1"/>
          <p:nvPr/>
        </p:nvSpPr>
        <p:spPr>
          <a:xfrm>
            <a:off x="4648200" y="284938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Εισαγωγή</a:t>
            </a:r>
            <a:endParaRPr sz="3399">
              <a:solidFill>
                <a:srgbClr val="000000"/>
              </a:solidFill>
              <a:latin typeface="Playfair Display"/>
              <a:ea typeface="Playfair Display"/>
              <a:cs typeface="Playfair Display"/>
              <a:sym typeface="Playfair Display"/>
            </a:endParaRPr>
          </a:p>
        </p:txBody>
      </p:sp>
      <p:sp>
        <p:nvSpPr>
          <p:cNvPr id="293" name="Google Shape;293;p18"/>
          <p:cNvSpPr txBox="1"/>
          <p:nvPr/>
        </p:nvSpPr>
        <p:spPr>
          <a:xfrm>
            <a:off x="2971800" y="3507245"/>
            <a:ext cx="4545747" cy="518161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Το να ξεκινήσετε το ταξίδι σας στην κοινωνική επιχειρηματικότητα σημαίνει ότι πρέπει να δημιουργήσετε ένα στρατηγικό σχέδιο που να ευθυγραμμίζει τους κοινωνικούς στόχους και τα οράματα για θετική αλλαγή με ένα βιώσιμο επιχειρηματικό μοντέλο. Χρησιμοποιήστε το Κοινωνικό Επιχειρηματικό Μοντέλο  Canvas για να χρησιμεύσει ως καθοδηγητικό πρότυπο για εσάς - έναν νέο επίδοξο επιχειρηματία.</a:t>
            </a:r>
            <a:endParaRPr sz="2000">
              <a:solidFill>
                <a:srgbClr val="000000"/>
              </a:solidFill>
              <a:latin typeface="Arial"/>
              <a:ea typeface="Arial"/>
              <a:cs typeface="Arial"/>
              <a:sym typeface="Arial"/>
            </a:endParaRPr>
          </a:p>
        </p:txBody>
      </p:sp>
      <p:sp>
        <p:nvSpPr>
          <p:cNvPr id="294" name="Google Shape;294;p18"/>
          <p:cNvSpPr txBox="1"/>
          <p:nvPr/>
        </p:nvSpPr>
        <p:spPr>
          <a:xfrm>
            <a:off x="9818037" y="3503012"/>
            <a:ext cx="5697683" cy="518289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Το ΚΕΜΚ  προσφέρει πλεονεκτήματα όπως η </a:t>
            </a:r>
            <a:r>
              <a:rPr b="1" lang="el-GR" sz="2000">
                <a:solidFill>
                  <a:srgbClr val="000000"/>
                </a:solidFill>
                <a:latin typeface="Arial"/>
                <a:ea typeface="Arial"/>
                <a:cs typeface="Arial"/>
                <a:sym typeface="Arial"/>
              </a:rPr>
              <a:t>σαφήνεια και η απλότητα</a:t>
            </a:r>
            <a:r>
              <a:rPr lang="el-GR" sz="2000">
                <a:solidFill>
                  <a:srgbClr val="000000"/>
                </a:solidFill>
                <a:latin typeface="Arial"/>
                <a:ea typeface="Arial"/>
                <a:cs typeface="Arial"/>
                <a:sym typeface="Arial"/>
              </a:rPr>
              <a:t>, απλοποιώντας την πολύπλοκη διαδικασία σχεδιασμού ενός κοινωνικού επιχειρηματικού σχεδίου, διευκολύνοντας έτσι την επικοινωνία των επιχειρηματικών στόχων με τα ενδιαφερόμενα μέρη και εξασφαλίζοντας μακροπρόθεσμη επιτυχία μέσω του ολιστικού σχεδιασμού και του επαναληπτικού σχεδιασμού. Αυτό επιτρέπει τη συνεχή βελτίωση, την </a:t>
            </a:r>
            <a:r>
              <a:rPr b="1" lang="el-GR" sz="2000">
                <a:solidFill>
                  <a:srgbClr val="000000"/>
                </a:solidFill>
                <a:latin typeface="Arial"/>
                <a:ea typeface="Arial"/>
                <a:cs typeface="Arial"/>
                <a:sym typeface="Arial"/>
              </a:rPr>
              <a:t>προσαρμοστικότητα και τη συνάφεια</a:t>
            </a:r>
            <a:r>
              <a:rPr lang="el-GR" sz="2000">
                <a:solidFill>
                  <a:srgbClr val="000000"/>
                </a:solidFill>
                <a:latin typeface="Arial"/>
                <a:ea typeface="Arial"/>
                <a:cs typeface="Arial"/>
                <a:sym typeface="Arial"/>
              </a:rPr>
              <a:t>, εξασφαλίζοντας τη δυναμική εξέλιξη της κοινωνικής επιχείρησης.</a:t>
            </a:r>
            <a:endParaRPr sz="2000">
              <a:solidFill>
                <a:srgbClr val="000000"/>
              </a:solidFill>
              <a:latin typeface="Arial"/>
              <a:ea typeface="Arial"/>
              <a:cs typeface="Arial"/>
              <a:sym typeface="Arial"/>
            </a:endParaRPr>
          </a:p>
        </p:txBody>
      </p:sp>
      <p:sp>
        <p:nvSpPr>
          <p:cNvPr id="295" name="Google Shape;295;p18"/>
          <p:cNvSpPr txBox="1"/>
          <p:nvPr/>
        </p:nvSpPr>
        <p:spPr>
          <a:xfrm rot="-5400000">
            <a:off x="-2553390" y="4377639"/>
            <a:ext cx="7097505" cy="117865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Κεφάλαιο 1.2 - Πώς να χρησιμοποιήσετε το ΚΕΜΚ</a:t>
            </a:r>
            <a:endParaRPr sz="3399">
              <a:solidFill>
                <a:srgbClr val="000000"/>
              </a:solidFill>
              <a:latin typeface="Playfair Display"/>
              <a:ea typeface="Playfair Display"/>
              <a:cs typeface="Playfair Display"/>
              <a:sym typeface="Playfair Display"/>
            </a:endParaRPr>
          </a:p>
        </p:txBody>
      </p:sp>
      <p:sp>
        <p:nvSpPr>
          <p:cNvPr id="296" name="Google Shape;296;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83" l="-16113" r="-3001" t="-5186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5" l="-62730" r="-63186" t="-5262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8" name="Google Shape;108;p2"/>
          <p:cNvSpPr txBox="1"/>
          <p:nvPr/>
        </p:nvSpPr>
        <p:spPr>
          <a:xfrm>
            <a:off x="1090169" y="1656335"/>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ΤΙ ΕΙΝΑΙ ΤΟ SUSE;</a:t>
            </a:r>
            <a:endParaRPr/>
          </a:p>
        </p:txBody>
      </p:sp>
      <p:sp>
        <p:nvSpPr>
          <p:cNvPr id="109" name="Google Shape;109;p2"/>
          <p:cNvSpPr txBox="1"/>
          <p:nvPr/>
        </p:nvSpPr>
        <p:spPr>
          <a:xfrm>
            <a:off x="1266753" y="2863726"/>
            <a:ext cx="5819848" cy="387356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Το SUSE είναι ένα πρόγραμμα που αποσκοπεί στη βελτίωση της απασχολησιμότητας και δίνει στους νέους την ευκαιρία να μάθουν για την κοινωνική επιχειρηματικότητα, να αυτοαπασχοληθούν και ταυτόχρονα να εργαστούν για περιβαλλοντικά ζητήματα στην κοινωνία. Αυτή η τοπική προσέγγιση θα ενθαρρύνει τους νέους να γίνουν μέρος της κοινότητας και θα ενθαρρύνει την ενεργό συμμετοχή των πολιτών.</a:t>
            </a:r>
            <a:endParaRPr sz="2000">
              <a:solidFill>
                <a:srgbClr val="000000"/>
              </a:solidFill>
              <a:latin typeface="Arial"/>
              <a:ea typeface="Arial"/>
              <a:cs typeface="Arial"/>
              <a:sym typeface="Arial"/>
            </a:endParaRPr>
          </a:p>
        </p:txBody>
      </p:sp>
      <p:sp>
        <p:nvSpPr>
          <p:cNvPr id="110" name="Google Shape;110;p2"/>
          <p:cNvSpPr txBox="1"/>
          <p:nvPr/>
        </p:nvSpPr>
        <p:spPr>
          <a:xfrm>
            <a:off x="7865419" y="9323912"/>
            <a:ext cx="1106530" cy="345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2000">
                <a:solidFill>
                  <a:srgbClr val="000000"/>
                </a:solidFill>
                <a:latin typeface="Prata"/>
                <a:ea typeface="Prata"/>
                <a:cs typeface="Prata"/>
                <a:sym typeface="Prata"/>
              </a:rPr>
              <a:t>Εταίροι</a:t>
            </a:r>
            <a:endParaRPr sz="2000">
              <a:solidFill>
                <a:srgbClr val="000000"/>
              </a:solidFill>
              <a:latin typeface="Prata"/>
              <a:ea typeface="Prata"/>
              <a:cs typeface="Prata"/>
              <a:sym typeface="Prata"/>
            </a:endParaRPr>
          </a:p>
        </p:txBody>
      </p:sp>
      <p:sp>
        <p:nvSpPr>
          <p:cNvPr id="111" name="Google Shape;111;p2"/>
          <p:cNvSpPr txBox="1"/>
          <p:nvPr/>
        </p:nvSpPr>
        <p:spPr>
          <a:xfrm>
            <a:off x="7731485" y="1303911"/>
            <a:ext cx="9046132" cy="7412286"/>
          </a:xfrm>
          <a:prstGeom prst="rect">
            <a:avLst/>
          </a:prstGeom>
          <a:noFill/>
          <a:ln>
            <a:noFill/>
          </a:ln>
        </p:spPr>
        <p:txBody>
          <a:bodyPr anchorCtr="0" anchor="t" bIns="0" lIns="0" spcFirstLastPara="1" rIns="0" wrap="square" tIns="0">
            <a:spAutoFit/>
          </a:bodyPr>
          <a:lstStyle/>
          <a:p>
            <a:pPr indent="0" lvl="0" marL="0" marR="0" rtl="0" algn="l">
              <a:lnSpc>
                <a:spcPct val="141666"/>
              </a:lnSpc>
              <a:spcBef>
                <a:spcPts val="0"/>
              </a:spcBef>
              <a:spcAft>
                <a:spcPts val="0"/>
              </a:spcAft>
              <a:buNone/>
            </a:pPr>
            <a:r>
              <a:rPr b="1" lang="el-GR" sz="2400">
                <a:solidFill>
                  <a:srgbClr val="000000"/>
                </a:solidFill>
                <a:latin typeface="Arial"/>
                <a:ea typeface="Arial"/>
                <a:cs typeface="Arial"/>
                <a:sym typeface="Arial"/>
              </a:rPr>
              <a:t>Στόχοι</a:t>
            </a:r>
            <a:r>
              <a:rPr lang="el-GR" sz="2400">
                <a:solidFill>
                  <a:srgbClr val="000000"/>
                </a:solidFill>
                <a:latin typeface="Arial"/>
                <a:ea typeface="Arial"/>
                <a:cs typeface="Arial"/>
                <a:sym typeface="Arial"/>
              </a:rPr>
              <a:t>:</a:t>
            </a:r>
            <a:endParaRPr sz="24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Δημιουργία ευαισθητοποίησης των νέων για τη ΚΕ ως ευκαιρία (αυτο) απασχόλησης στο μέλλον και αύξηση της απασχολησιμότητας βραχυπρόθεσμα και μακροπρόθεσμα.</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Προώθηση επιχειρηματικών δεξιοτήτων για τη βελτίωση των επιχειρηματικών ευκαιριών και την ενδυνάμωση των νέων ώστε να ενεργούν ως ενδοεπιχειρηματίες.</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Καταπολέμηση της ανεργίας των νέων σε όλη την Ευρώπη</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Ενεργοποίηση των νέων με τη συμμετοχή τους στην εξεύρεση λύσεων για κοινωνικά προβλήματα στην τοπική κοινωνία με επίκεντρο τη βιωσιμότητα</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Ενθάρρυνση των επαγγελματιών νεολαίας να καθοδηγούν και να υποστηρίζουν τους νέους να διαδραματίζουν ενεργό ρόλο στην κοινωνία και να τους εκπαιδεύουν πώς να εφαρμόζουν την ψηφιακή καθοδήγηση</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Να επιστήσουν την προσοχή στην ανάγκη να εμπνεύσουν ενεργά τους νέους να γίνουν κοινωνικοί επιχειρηματίες</a:t>
            </a:r>
            <a:endParaRPr sz="2000">
              <a:solidFill>
                <a:srgbClr val="000000"/>
              </a:solidFill>
              <a:latin typeface="Arial"/>
              <a:ea typeface="Arial"/>
              <a:cs typeface="Arial"/>
              <a:sym typeface="Arial"/>
            </a:endParaRPr>
          </a:p>
          <a:p>
            <a:pPr indent="-342900" lvl="0" marL="342900" marR="0" rtl="0" algn="l">
              <a:lnSpc>
                <a:spcPct val="17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Να γεφυρώσουν το χάσμα μεταξύ νεολαίας και επιχειρήσεων συνδέοντας νέους και επιχειρηματίες</a:t>
            </a:r>
            <a:endParaRPr sz="2000">
              <a:solidFill>
                <a:srgbClr val="000000"/>
              </a:solidFill>
              <a:latin typeface="Arial"/>
              <a:ea typeface="Arial"/>
              <a:cs typeface="Arial"/>
              <a:sym typeface="Arial"/>
            </a:endParaRPr>
          </a:p>
        </p:txBody>
      </p:sp>
      <p:sp>
        <p:nvSpPr>
          <p:cNvPr id="112" name="Google Shape;112;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9"/>
          <p:cNvSpPr txBox="1"/>
          <p:nvPr/>
        </p:nvSpPr>
        <p:spPr>
          <a:xfrm>
            <a:off x="832367" y="153987"/>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ΠΡΟΤΕΙΝΟΜΕΝΗ ΣΕΙΡΑ ΣΥΜΠΛΗΡΩΣΗΣ ΤΟΥ ΚΕΜΚ</a:t>
            </a:r>
            <a:endParaRPr sz="5000">
              <a:solidFill>
                <a:srgbClr val="000000"/>
              </a:solidFill>
              <a:latin typeface="Playfair Display"/>
              <a:ea typeface="Playfair Display"/>
              <a:cs typeface="Playfair Display"/>
              <a:sym typeface="Playfair Display"/>
            </a:endParaRPr>
          </a:p>
        </p:txBody>
      </p:sp>
      <p:sp>
        <p:nvSpPr>
          <p:cNvPr id="304" name="Google Shape;304;p19"/>
          <p:cNvSpPr txBox="1"/>
          <p:nvPr/>
        </p:nvSpPr>
        <p:spPr>
          <a:xfrm>
            <a:off x="832367" y="1109103"/>
            <a:ext cx="17051894" cy="7302320"/>
          </a:xfrm>
          <a:prstGeom prst="rect">
            <a:avLst/>
          </a:prstGeom>
          <a:noFill/>
          <a:ln>
            <a:noFill/>
          </a:ln>
        </p:spPr>
        <p:txBody>
          <a:bodyPr anchorCtr="0" anchor="t" bIns="0" lIns="0" spcFirstLastPara="1" rIns="0" wrap="square" tIns="0">
            <a:spAutoFit/>
          </a:bodyPr>
          <a:lstStyle/>
          <a:p>
            <a:pPr indent="-276859" lvl="0" marL="276859" marR="0" rtl="0" algn="l">
              <a:lnSpc>
                <a:spcPct val="198291"/>
              </a:lnSpc>
              <a:spcBef>
                <a:spcPts val="0"/>
              </a:spcBef>
              <a:spcAft>
                <a:spcPts val="0"/>
              </a:spcAft>
              <a:buClr>
                <a:srgbClr val="000000"/>
              </a:buClr>
              <a:buSzPts val="2400"/>
              <a:buFont typeface="Arial"/>
              <a:buAutoNum type="arabicPeriod"/>
            </a:pPr>
            <a:r>
              <a:rPr b="1" lang="el-GR" sz="2400">
                <a:solidFill>
                  <a:srgbClr val="000000"/>
                </a:solidFill>
                <a:latin typeface="Arial"/>
                <a:ea typeface="Arial"/>
                <a:cs typeface="Arial"/>
                <a:sym typeface="Arial"/>
              </a:rPr>
              <a:t>Αποστολή κοινωνικού αντίκτυπου</a:t>
            </a:r>
            <a:r>
              <a:rPr lang="el-GR" sz="2400">
                <a:solidFill>
                  <a:srgbClr val="000000"/>
                </a:solidFill>
                <a:latin typeface="Arial"/>
                <a:ea typeface="Arial"/>
                <a:cs typeface="Arial"/>
                <a:sym typeface="Arial"/>
              </a:rPr>
              <a:t>: Οι κοινωνικές επιχειρήσεις τροφοδοτούνται από τη δέσμευση να προωθήσουν τη θετική κοινωνική αλλαγή και να έχουν ουσιαστική συμβολή στην κοινωνία. Σε αυτή την ενότητα θα πρέπει να απαντήσετε στην ερώτηση: Ποιος είναι ο μακροπρόθεσμος κοινωνικός αντίκτυπος που επιδιώκω; Ποιο είναι το όραμά μου για μια καλύτερη, και πιο κοινωνική αλλαγή και στόχο; </a:t>
            </a:r>
            <a:endParaRPr/>
          </a:p>
          <a:p>
            <a:pPr indent="-124459" lvl="0" marL="276859" marR="0" rtl="0" algn="l">
              <a:lnSpc>
                <a:spcPct val="198291"/>
              </a:lnSpc>
              <a:spcBef>
                <a:spcPts val="0"/>
              </a:spcBef>
              <a:spcAft>
                <a:spcPts val="0"/>
              </a:spcAft>
              <a:buClr>
                <a:schemeClr val="dk1"/>
              </a:buClr>
              <a:buSzPts val="2400"/>
              <a:buFont typeface="Calibri"/>
              <a:buNone/>
            </a:pPr>
            <a:r>
              <a:t/>
            </a:r>
            <a:endParaRPr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rPr lang="el-GR" sz="2400">
                <a:solidFill>
                  <a:srgbClr val="000000"/>
                </a:solidFill>
                <a:latin typeface="Arial"/>
                <a:ea typeface="Arial"/>
                <a:cs typeface="Arial"/>
                <a:sym typeface="Arial"/>
              </a:rPr>
              <a:t>2. </a:t>
            </a:r>
            <a:r>
              <a:rPr b="1" lang="el-GR" sz="2400">
                <a:solidFill>
                  <a:srgbClr val="000000"/>
                </a:solidFill>
                <a:latin typeface="Arial"/>
                <a:ea typeface="Arial"/>
                <a:cs typeface="Arial"/>
                <a:sym typeface="Arial"/>
              </a:rPr>
              <a:t>Δικαιούχοι</a:t>
            </a:r>
            <a:r>
              <a:rPr lang="el-GR" sz="2400">
                <a:solidFill>
                  <a:srgbClr val="000000"/>
                </a:solidFill>
                <a:latin typeface="Arial"/>
                <a:ea typeface="Arial"/>
                <a:cs typeface="Arial"/>
                <a:sym typeface="Arial"/>
              </a:rPr>
              <a:t>: ο όρος «δικαιούχοι» αναφέρεται στις κύριες ομάδες-στόχους που θα επηρεαστούν κυρίως από τους επιδιωκόμενους κοινωνικούς στόχους. Θα πρέπει να απαντήσετε σε ερωτήσεις όπως: Σε ποιους απευθύνομαι / ποιοι είναι οι πελάτες μου που θέλω να βοηθήσω; Ποιοι θα επωφεληθούν κυρίως από αυτό που έχω να προσφέρω; Αυτοί οι άνθρωποι αντιπροσωπεύουν εκείνους των οποίων τη ζωή η επιχείρησή σας στοχεύει να βελτιώσει. Αυτή η διαδικασία απάντησης των παραπάνω ερωτημάτων, θα πρέπει να εξεταστεί από μια ευρεία προοπτική σε μια λεπτομερή ανάλυση, λαμβάνοντας υπόψη δημογραφικά, γεωγραφικά, ψυχογραφικά στοιχεία και συμπεριφορές για να διαιρέσετε αποτελεσματικά το κοινό-στόχο σας. </a:t>
            </a:r>
            <a:endParaRPr/>
          </a:p>
          <a:p>
            <a:pPr indent="0" lvl="0" marL="0" marR="0" rtl="0" algn="l">
              <a:lnSpc>
                <a:spcPct val="198291"/>
              </a:lnSpc>
              <a:spcBef>
                <a:spcPts val="0"/>
              </a:spcBef>
              <a:spcAft>
                <a:spcPts val="0"/>
              </a:spcAft>
              <a:buNone/>
            </a:pPr>
            <a:r>
              <a:t/>
            </a:r>
            <a:endParaRPr sz="2400">
              <a:solidFill>
                <a:srgbClr val="000000"/>
              </a:solidFill>
              <a:latin typeface="Playfair Display"/>
              <a:ea typeface="Playfair Display"/>
              <a:cs typeface="Playfair Display"/>
              <a:sym typeface="Playfair Display"/>
            </a:endParaRPr>
          </a:p>
        </p:txBody>
      </p:sp>
      <p:sp>
        <p:nvSpPr>
          <p:cNvPr id="305" name="Google Shape;305;p19"/>
          <p:cNvSpPr/>
          <p:nvPr/>
        </p:nvSpPr>
        <p:spPr>
          <a:xfrm>
            <a:off x="11658600" y="9262533"/>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2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20"/>
          <p:cNvSpPr txBox="1"/>
          <p:nvPr/>
        </p:nvSpPr>
        <p:spPr>
          <a:xfrm>
            <a:off x="781433" y="-74513"/>
            <a:ext cx="16504517" cy="82253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ΠΡΟΤΕΙΝΟΜΕΝΗ ΣΕΙΡΑ ΣΥΜΠΛΗΡΩΣΗΣ ΤΟΥ ΚΕΜΚ</a:t>
            </a:r>
            <a:endParaRPr sz="5000">
              <a:solidFill>
                <a:srgbClr val="000000"/>
              </a:solidFill>
              <a:latin typeface="Playfair Display"/>
              <a:ea typeface="Playfair Display"/>
              <a:cs typeface="Playfair Display"/>
              <a:sym typeface="Playfair Display"/>
            </a:endParaRPr>
          </a:p>
        </p:txBody>
      </p:sp>
      <p:sp>
        <p:nvSpPr>
          <p:cNvPr id="313" name="Google Shape;313;p20"/>
          <p:cNvSpPr txBox="1"/>
          <p:nvPr/>
        </p:nvSpPr>
        <p:spPr>
          <a:xfrm>
            <a:off x="832367" y="1720850"/>
            <a:ext cx="17051894" cy="6698950"/>
          </a:xfrm>
          <a:prstGeom prst="rect">
            <a:avLst/>
          </a:prstGeom>
          <a:noFill/>
          <a:ln>
            <a:noFill/>
          </a:ln>
        </p:spPr>
        <p:txBody>
          <a:bodyPr anchorCtr="0" anchor="t" bIns="0" lIns="0" spcFirstLastPara="1" rIns="0" wrap="square" tIns="0">
            <a:spAutoFit/>
          </a:bodyPr>
          <a:lstStyle/>
          <a:p>
            <a:pPr indent="-514350" lvl="0" marL="514350" marR="0" rtl="0" algn="l">
              <a:lnSpc>
                <a:spcPct val="169964"/>
              </a:lnSpc>
              <a:spcBef>
                <a:spcPts val="0"/>
              </a:spcBef>
              <a:spcAft>
                <a:spcPts val="0"/>
              </a:spcAft>
              <a:buClr>
                <a:srgbClr val="000000"/>
              </a:buClr>
              <a:buSzPts val="2800"/>
              <a:buFont typeface="Arial"/>
              <a:buAutoNum type="arabicPeriod" startAt="3"/>
            </a:pPr>
            <a:r>
              <a:rPr b="1" lang="el-GR" sz="2800">
                <a:solidFill>
                  <a:srgbClr val="000000"/>
                </a:solidFill>
                <a:latin typeface="Arial"/>
                <a:ea typeface="Arial"/>
                <a:cs typeface="Arial"/>
                <a:sym typeface="Arial"/>
              </a:rPr>
              <a:t>Ο πυρήνας </a:t>
            </a:r>
            <a:r>
              <a:rPr lang="el-GR" sz="2800">
                <a:solidFill>
                  <a:srgbClr val="000000"/>
                </a:solidFill>
                <a:latin typeface="Arial"/>
                <a:ea typeface="Arial"/>
                <a:cs typeface="Arial"/>
                <a:sym typeface="Arial"/>
              </a:rPr>
              <a:t>μπορεί να περιλαμβάνει προϊόντα, πλατφόρμες υπηρεσιών ή εκδηλώσεις. Το κύριο ερώτημα που πρέπει να απαντηθεί εδώ είναι το εξής: Τι πραγματικά προσφέρω που είναι μοναδικό; Θα πρέπει να προσδιορίσετε την αυθεντική και ξεχωριστή λύση που προσφέρει η επιχείρησή σας. Αυτό το πλαίσιο είναι το σημείο εστίασης για την έκφραση της μοναδικής σας πρότασης αξίας που σας διαφοροποιεί από τους ανταγωνιστές σας</a:t>
            </a:r>
            <a:endParaRPr/>
          </a:p>
          <a:p>
            <a:pPr indent="-336550" lvl="0" marL="514350" marR="0" rtl="0" algn="l">
              <a:lnSpc>
                <a:spcPct val="169964"/>
              </a:lnSpc>
              <a:spcBef>
                <a:spcPts val="0"/>
              </a:spcBef>
              <a:spcAft>
                <a:spcPts val="0"/>
              </a:spcAft>
              <a:buClr>
                <a:schemeClr val="dk1"/>
              </a:buClr>
              <a:buSzPts val="2800"/>
              <a:buFont typeface="Calibri"/>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4. </a:t>
            </a:r>
            <a:r>
              <a:rPr b="1" lang="el-GR" sz="2800">
                <a:solidFill>
                  <a:srgbClr val="000000"/>
                </a:solidFill>
                <a:latin typeface="Arial"/>
                <a:ea typeface="Arial"/>
                <a:cs typeface="Arial"/>
                <a:sym typeface="Arial"/>
              </a:rPr>
              <a:t>Αξία για τους δικαιούχους</a:t>
            </a:r>
            <a:r>
              <a:rPr lang="el-GR" sz="2800">
                <a:solidFill>
                  <a:srgbClr val="000000"/>
                </a:solidFill>
                <a:latin typeface="Arial"/>
                <a:ea typeface="Arial"/>
                <a:cs typeface="Arial"/>
                <a:sym typeface="Arial"/>
              </a:rPr>
              <a:t>: Για να ξεχωρίσετε και να δημιουργήσετε ουσιαστικό αντίκτυπο, η κοινωνική σας επιχείρηση πρέπει να προσφέρει μεγάλη αξία στους δικαιούχους. Απαντήστε σε αυτά:  Τι προκλήσεις και προβλήματα προσπαθείτε να επιλύσετε; Ποια οφέλη προσφέρετε μέσω των υπηρεσιών σας; Με την ενδελεχή διερεύνηση αυτών των ζητημάτων, η επιχείρησή σας δημιουργεί ανταγωνιστικό πλεονέκτημα και παρουσιάζει βαθιά κατανόηση των αναγκών των δικαιούχων.</a:t>
            </a:r>
            <a:endParaRPr sz="2800">
              <a:solidFill>
                <a:srgbClr val="000000"/>
              </a:solidFill>
              <a:latin typeface="Arial"/>
              <a:ea typeface="Arial"/>
              <a:cs typeface="Arial"/>
              <a:sym typeface="Arial"/>
            </a:endParaRPr>
          </a:p>
        </p:txBody>
      </p:sp>
      <p:sp>
        <p:nvSpPr>
          <p:cNvPr id="314" name="Google Shape;314;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1"/>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1"/>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21"/>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ΠΡΟΤΕΙΝΟΜΕΝΗ ΣΕΙΡΑ ΣΥΜΠΛΗΡΩΣΗΣ ΤΟΥ ΚΕΜΚ</a:t>
            </a:r>
            <a:endParaRPr/>
          </a:p>
        </p:txBody>
      </p:sp>
      <p:sp>
        <p:nvSpPr>
          <p:cNvPr id="322" name="Google Shape;322;p21"/>
          <p:cNvSpPr txBox="1"/>
          <p:nvPr/>
        </p:nvSpPr>
        <p:spPr>
          <a:xfrm>
            <a:off x="832367" y="1720850"/>
            <a:ext cx="17051894" cy="6698950"/>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5. </a:t>
            </a:r>
            <a:r>
              <a:rPr b="1" lang="el-GR" sz="2800">
                <a:solidFill>
                  <a:srgbClr val="000000"/>
                </a:solidFill>
                <a:latin typeface="Arial"/>
                <a:ea typeface="Arial"/>
                <a:cs typeface="Arial"/>
                <a:sym typeface="Arial"/>
              </a:rPr>
              <a:t>Οι πελάτες και η αξία για τους πελάτες σας</a:t>
            </a:r>
            <a:r>
              <a:rPr lang="el-GR" sz="2800">
                <a:solidFill>
                  <a:srgbClr val="000000"/>
                </a:solidFill>
                <a:latin typeface="Arial"/>
                <a:ea typeface="Arial"/>
                <a:cs typeface="Arial"/>
                <a:sym typeface="Arial"/>
              </a:rPr>
              <a:t>: Ωστόσο, οι δικαιούχοι ενδέχεται να μην έχουν την οικονομική δυνατότητα να αντέξουν οικονομικά τις λύσεις σας. Αυτό επιτρέπει τη συμμετοχή τρίτων, όπως εταιρείες, ιδιώτες, ιδρύματα ή δημόσιες αρχές, για την κάλυψη του κόστους εκ μέρους των δικαιούχων, δηλαδή των πελατών σας. Σε αυτή την ενότητα, θα πρέπει να απαντήσετε στις ερωτήσεις: Ποιος είναι στην πραγματικότητα σε θέση να πληρώσει για τη λύση σας; Ποια αξία και όφελος τους παρέχετε; Οι απαντήσεις από αυτές τις δύο ερωτήσεις θα επιτρέψουν την κοινωνική στρατηγική σας ευθυγράμμιση και τη δήλωση της κοινωνικής σας αποστολής, αλλά και θα προωθήσουν τη βιωσιμότητα της επιχείρησής σας. </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6</a:t>
            </a:r>
            <a:r>
              <a:rPr b="1" lang="el-GR" sz="2800">
                <a:solidFill>
                  <a:srgbClr val="000000"/>
                </a:solidFill>
                <a:latin typeface="Arial"/>
                <a:ea typeface="Arial"/>
                <a:cs typeface="Arial"/>
                <a:sym typeface="Arial"/>
              </a:rPr>
              <a:t>. Κανάλια</a:t>
            </a:r>
            <a:r>
              <a:rPr lang="el-GR" sz="2800">
                <a:solidFill>
                  <a:srgbClr val="000000"/>
                </a:solidFill>
                <a:latin typeface="Arial"/>
                <a:ea typeface="Arial"/>
                <a:cs typeface="Arial"/>
                <a:sym typeface="Arial"/>
              </a:rPr>
              <a:t>: Πώς θα προσεγγίσετε τους δικαιούχους και τους πελάτες σας; Ποια κανάλια θα χρησιμοποιήσετε και ποια δίκτυα συνεργασίας; Οι απαντήσεις σε αυτά τα ερωτήματα θα σας βοηθήσουν να πουλήσετε, να προωθήσετε, να προσεγγίσετε και να αυξήσετε την αναγνωρισιμότητα της επιχείρησής σας. </a:t>
            </a:r>
            <a:endParaRPr sz="2800">
              <a:solidFill>
                <a:srgbClr val="000000"/>
              </a:solidFill>
              <a:latin typeface="Arial"/>
              <a:ea typeface="Arial"/>
              <a:cs typeface="Arial"/>
              <a:sym typeface="Arial"/>
            </a:endParaRPr>
          </a:p>
        </p:txBody>
      </p:sp>
      <p:sp>
        <p:nvSpPr>
          <p:cNvPr id="323" name="Google Shape;323;p21"/>
          <p:cNvSpPr/>
          <p:nvPr/>
        </p:nvSpPr>
        <p:spPr>
          <a:xfrm>
            <a:off x="10287000" y="9421689"/>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2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22"/>
          <p:cNvSpPr txBox="1"/>
          <p:nvPr/>
        </p:nvSpPr>
        <p:spPr>
          <a:xfrm>
            <a:off x="754782" y="166687"/>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ΠΡΟΤΕΙΝΟΜΕΝΗ ΣΕΙΡΑ ΣΥΜΠΛΗΡΩΣΗΣ ΤΟΥ ΚΕΜΚ</a:t>
            </a:r>
            <a:endParaRPr/>
          </a:p>
        </p:txBody>
      </p:sp>
      <p:sp>
        <p:nvSpPr>
          <p:cNvPr id="331" name="Google Shape;331;p22"/>
          <p:cNvSpPr txBox="1"/>
          <p:nvPr/>
        </p:nvSpPr>
        <p:spPr>
          <a:xfrm>
            <a:off x="754782" y="1162803"/>
            <a:ext cx="17051894" cy="7930056"/>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7. </a:t>
            </a:r>
            <a:r>
              <a:rPr b="1" lang="el-GR" sz="2800">
                <a:solidFill>
                  <a:srgbClr val="000000"/>
                </a:solidFill>
                <a:latin typeface="Arial"/>
                <a:ea typeface="Arial"/>
                <a:cs typeface="Arial"/>
                <a:sym typeface="Arial"/>
              </a:rPr>
              <a:t>Βασικές δραστηριότητες</a:t>
            </a:r>
            <a:r>
              <a:rPr lang="el-GR" sz="2800">
                <a:solidFill>
                  <a:srgbClr val="000000"/>
                </a:solidFill>
                <a:latin typeface="Arial"/>
                <a:ea typeface="Arial"/>
                <a:cs typeface="Arial"/>
                <a:sym typeface="Arial"/>
              </a:rPr>
              <a:t>: Η επιτυχία της κοινωνικής επιχείρησής σας βασίζεται σε βασικές δραστηριότητες όπως η παραγωγή, το μάρκετινγκ και η έρευνα και ανάπτυξη (Ε&amp;Α). Αυτές θα συμβάλουν στη δημιουργία και την παροχή της βασικής παρέμβασής σας και θα διασφαλίσουν την αποτελεσματικότητά της. Η παραγωγή περιλαμβάνει την εφαρμογή της λύσης σας, ενώ το μάρκετινγκ είναι ζωτικής σημασίας για την ευαισθητοποίηση και την αλληλεπίδραση και εμπλοκή του κοινού. Το βασικό ερώτημα που πρέπει να απαντηθεί σε αυτή την ενότητα είναι: Ποιες είναι οι κρίσιμες δραστηριότητες που πρέπει να οργανώσει η κοινωνική σας επιχείρηση για να διατηρήσει την επιτυχία της; Θα πρέπει να προσδιορίσετε και να ιεραρχήσετε αυτές τις δραστηριότητες για να έχετε αποτελεσματική διαχείριση και να μεγιστοποιήσετε την απόδοση.</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8. </a:t>
            </a:r>
            <a:r>
              <a:rPr b="1" lang="el-GR" sz="2800">
                <a:solidFill>
                  <a:srgbClr val="000000"/>
                </a:solidFill>
                <a:latin typeface="Arial"/>
                <a:ea typeface="Arial"/>
                <a:cs typeface="Arial"/>
                <a:sym typeface="Arial"/>
              </a:rPr>
              <a:t>Βασικοί πόροι</a:t>
            </a:r>
            <a:r>
              <a:rPr lang="el-GR" sz="2800">
                <a:solidFill>
                  <a:srgbClr val="000000"/>
                </a:solidFill>
                <a:latin typeface="Arial"/>
                <a:ea typeface="Arial"/>
                <a:cs typeface="Arial"/>
                <a:sym typeface="Arial"/>
              </a:rPr>
              <a:t>: Ως κοινωνική επιχείρηση θα χρειαστείτε διάφορους πόρους.  Το ερώτημα που θα πρέπει να θέσετε είναι ποιοι είναι οι βασικοί σας πόροι; Η στρατηγική διαχείρισή τους θα επιτρέψει στην κοινωνική σας επιχείρηση να ξεπεράσει τις προκλήσεις.</a:t>
            </a:r>
            <a:endParaRPr sz="280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3"/>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23"/>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3"/>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ΠΡΟΤΕΙΝΟΜΕΝΗ ΣΕΙΡΑ ΣΥΜΠΛΗΡΩΣΗΣ ΤΟΥ ΚΕΜΚ</a:t>
            </a:r>
            <a:endParaRPr/>
          </a:p>
        </p:txBody>
      </p:sp>
      <p:sp>
        <p:nvSpPr>
          <p:cNvPr id="339" name="Google Shape;339;p23"/>
          <p:cNvSpPr txBox="1"/>
          <p:nvPr/>
        </p:nvSpPr>
        <p:spPr>
          <a:xfrm>
            <a:off x="832367" y="1720850"/>
            <a:ext cx="17051894" cy="7930056"/>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9. </a:t>
            </a:r>
            <a:r>
              <a:rPr b="1" lang="el-GR" sz="2800">
                <a:solidFill>
                  <a:srgbClr val="000000"/>
                </a:solidFill>
                <a:latin typeface="Arial"/>
                <a:ea typeface="Arial"/>
                <a:cs typeface="Arial"/>
                <a:sym typeface="Arial"/>
              </a:rPr>
              <a:t>Βασικοί εταίροι και ενδιαφερόμενοι</a:t>
            </a:r>
            <a:r>
              <a:rPr lang="el-GR" sz="2800">
                <a:solidFill>
                  <a:srgbClr val="000000"/>
                </a:solidFill>
                <a:latin typeface="Arial"/>
                <a:ea typeface="Arial"/>
                <a:cs typeface="Arial"/>
                <a:sym typeface="Arial"/>
              </a:rPr>
              <a:t>: Σε αυτό το πλαίσιο θα πρέπει να προσδιορίσετε τους βασικούς εξωτερικούς εταίρους που θα παράσχουν πόρους, θα υποστηρίξουν ή θα επηρεάσουν το επιχειρηματικό σας μοντέλο. Θα πρέπει να απαντήσετε στην ερώτηση: Ποιοι είναι αυτοί οι φορείς ή οντότητες που μπορούν να συμβάλουν στη λειτουργία και την επιτυχία της επιχείρησής μου; Η αναγνώριση και η κατανόηση της σημασίας αυτών των εξωτερικών μερών θα σας βοηθήσει να βελτιστοποιήσετε τους πόρους σας, να κερδίσετε υποστήριξη και να προσαρμόσετε ή να τροποποιήσετε το επιχειρηματικό σας μοντέλο για βέλτιστη αποτελεσματικότητα και βιωσιμότητα.</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10. </a:t>
            </a:r>
            <a:r>
              <a:rPr b="1" lang="el-GR" sz="2800">
                <a:solidFill>
                  <a:srgbClr val="000000"/>
                </a:solidFill>
                <a:latin typeface="Arial"/>
                <a:ea typeface="Arial"/>
                <a:cs typeface="Arial"/>
                <a:sym typeface="Arial"/>
              </a:rPr>
              <a:t>Δομή κόστους</a:t>
            </a:r>
            <a:r>
              <a:rPr lang="el-GR" sz="2800">
                <a:solidFill>
                  <a:srgbClr val="000000"/>
                </a:solidFill>
                <a:latin typeface="Arial"/>
                <a:ea typeface="Arial"/>
                <a:cs typeface="Arial"/>
                <a:sym typeface="Arial"/>
              </a:rPr>
              <a:t>: Αναφέρετε τα βασικά στοιχεία του κόστους που έχει η επιχείρησή σας κατά τη διάρκεια της λειτουργίας της. Δαπάνες όπως οι μισθοί του προσωπικού, η τεχνολογία, οι υποδομές και τα έξοδα διαφήμισης. Απαντήστε στις ερωτήσεις: Ποια είναι τα κόστη μου και πώς μπορώ να τα προσδιορίσω και να τα αναλύσω; Πώς μπορώ να διατηρήσω την οικονομική βιωσιμότητα και να διασφαλίσω την επιτυχή υλοποίηση των δραστηριοτήτων μου;</a:t>
            </a:r>
            <a:endParaRPr sz="280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2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24"/>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ΠΡΟΤΕΙΝΟΜΕΝΗ ΣΕΙΡΑ ΣΥΜΠΛΗΡΩΣΗΣ ΤΟΥ ΚΕΜΚ</a:t>
            </a:r>
            <a:endParaRPr/>
          </a:p>
        </p:txBody>
      </p:sp>
      <p:sp>
        <p:nvSpPr>
          <p:cNvPr id="347" name="Google Shape;347;p24"/>
          <p:cNvSpPr txBox="1"/>
          <p:nvPr/>
        </p:nvSpPr>
        <p:spPr>
          <a:xfrm>
            <a:off x="832367" y="1720850"/>
            <a:ext cx="17051894" cy="7930056"/>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11. </a:t>
            </a:r>
            <a:r>
              <a:rPr b="1" lang="el-GR" sz="2800">
                <a:solidFill>
                  <a:srgbClr val="000000"/>
                </a:solidFill>
                <a:latin typeface="Arial"/>
                <a:ea typeface="Arial"/>
                <a:cs typeface="Arial"/>
                <a:sym typeface="Arial"/>
              </a:rPr>
              <a:t>Πηγές εσόδων</a:t>
            </a:r>
            <a:r>
              <a:rPr lang="el-GR" sz="2800">
                <a:solidFill>
                  <a:srgbClr val="000000"/>
                </a:solidFill>
                <a:latin typeface="Arial"/>
                <a:ea typeface="Arial"/>
                <a:cs typeface="Arial"/>
                <a:sym typeface="Arial"/>
              </a:rPr>
              <a:t>:  Απαντήστε σε ερωτήσεις όπως: Από πού αντλώ τα έσοδά μου; Ποιες πηγές εσόδων μπορώ να έχω; Προσδιορίστε τους κινητήριους μοχλούς εσόδων ή τις πηγές εσόδων, οι οποίες μπορεί να περιλαμβάνουν είτε εφάπαξ είτε επαναλαμβανόμενες πληρωμές, και προσπαθήστε να εντοπίσετε πρόσθετες πηγές εσόδων, όπως αμοιβές παραπομπής, χορηγίες, χρηματοδότηση από την ΕΕ ή από εθνικό επίπεδο ή δωρεές. Αντιμετωπίστε ερωτήσεις σχετικά με τις κύριες πηγές εσόδων σας και τον τρόπο με τον οποίο οργανώνετε και ρυθμίζετε τις πτυχές της τιμολόγησης και της χρέωσης για να εξασφαλίσετε τις πληρωμές των πελατών. </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12</a:t>
            </a:r>
            <a:r>
              <a:rPr b="1" lang="el-GR" sz="2800">
                <a:solidFill>
                  <a:srgbClr val="000000"/>
                </a:solidFill>
                <a:latin typeface="Arial"/>
                <a:ea typeface="Arial"/>
                <a:cs typeface="Arial"/>
                <a:sym typeface="Arial"/>
              </a:rPr>
              <a:t>. Πλεόνασμα</a:t>
            </a:r>
            <a:r>
              <a:rPr lang="el-GR" sz="2800">
                <a:solidFill>
                  <a:srgbClr val="000000"/>
                </a:solidFill>
                <a:latin typeface="Arial"/>
                <a:ea typeface="Arial"/>
                <a:cs typeface="Arial"/>
                <a:sym typeface="Arial"/>
              </a:rPr>
              <a:t>: Το πλαίσιο αυτό αφορά τα σχέδιά σας για πιθανή επανεπένδυση των πλεονασματικών κεφαλαίων, εάν τα έσοδά σας υπερβαίνουν τα έξοδα που προκύπτουν. Αυτό θα σας βοηθήσει να επεκτείνετε τον αντίκτυπο της επιχείρησής σας, αλλά και να επανεπενδύσετε και να προωθήσετε περαιτέρω τον κοινωνικό σας σκοπό. Η ερώτηση που θα πρέπει να απαντήσετε είναι η εξής: Τι θα κάνετε με το πλεόνασμά σας;</a:t>
            </a:r>
            <a:endParaRPr sz="280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25"/>
          <p:cNvSpPr txBox="1"/>
          <p:nvPr/>
        </p:nvSpPr>
        <p:spPr>
          <a:xfrm>
            <a:off x="2720532" y="1497634"/>
            <a:ext cx="15567468" cy="17953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ΤΙ ΜΠΟΡΕΙ ΝΑ ΠΑΕΙ ΣΤΡΑΒΑ ΚΑΤΑ ΤΗΝ ΟΛΟΚΛΗΡΩΣΗ ΤΟΥ ΚΕΜΚ;</a:t>
            </a:r>
            <a:endParaRPr sz="5000">
              <a:solidFill>
                <a:srgbClr val="000000"/>
              </a:solidFill>
              <a:latin typeface="Playfair Display"/>
              <a:ea typeface="Playfair Display"/>
              <a:cs typeface="Playfair Display"/>
              <a:sym typeface="Playfair Display"/>
            </a:endParaRPr>
          </a:p>
        </p:txBody>
      </p:sp>
      <p:sp>
        <p:nvSpPr>
          <p:cNvPr id="356" name="Google Shape;356;p25"/>
          <p:cNvSpPr txBox="1"/>
          <p:nvPr/>
        </p:nvSpPr>
        <p:spPr>
          <a:xfrm>
            <a:off x="2720532" y="3582988"/>
            <a:ext cx="14312025" cy="4719241"/>
          </a:xfrm>
          <a:prstGeom prst="rect">
            <a:avLst/>
          </a:prstGeom>
          <a:noFill/>
          <a:ln>
            <a:noFill/>
          </a:ln>
        </p:spPr>
        <p:txBody>
          <a:bodyPr anchorCtr="0" anchor="t" bIns="0" lIns="0" spcFirstLastPara="1" rIns="0" wrap="square" tIns="0">
            <a:spAutoFit/>
          </a:bodyPr>
          <a:lstStyle/>
          <a:p>
            <a:pPr indent="-291463" lvl="1" marL="582927" marR="0" rtl="0" algn="l">
              <a:lnSpc>
                <a:spcPct val="170025"/>
              </a:lnSpc>
              <a:spcBef>
                <a:spcPts val="0"/>
              </a:spcBef>
              <a:spcAft>
                <a:spcPts val="0"/>
              </a:spcAft>
              <a:buClr>
                <a:srgbClr val="000000"/>
              </a:buClr>
              <a:buSzPts val="2699"/>
              <a:buFont typeface="Arial"/>
              <a:buChar char="•"/>
            </a:pPr>
            <a:r>
              <a:rPr b="0" i="0" lang="el-GR" sz="2699" u="none" cap="none" strike="noStrike">
                <a:solidFill>
                  <a:srgbClr val="000000"/>
                </a:solidFill>
                <a:latin typeface="Arial"/>
                <a:ea typeface="Arial"/>
                <a:cs typeface="Arial"/>
                <a:sym typeface="Arial"/>
              </a:rPr>
              <a:t>Προσπαθήστε να είστε όσο το δυνατόν πιο σύντομοι και να προσφέρετε σαφείς, λεπτομερείς περιγραφές στα διάφορα πεδία. Ιδιαίτερη προσοχή στο πλαίσιο Δικαιούχοι και πελάτες</a:t>
            </a:r>
            <a:endParaRPr/>
          </a:p>
          <a:p>
            <a:pPr indent="-457200" lvl="1" marL="748664" marR="0" rtl="0" algn="l">
              <a:lnSpc>
                <a:spcPct val="170025"/>
              </a:lnSpc>
              <a:spcBef>
                <a:spcPts val="0"/>
              </a:spcBef>
              <a:spcAft>
                <a:spcPts val="0"/>
              </a:spcAft>
              <a:buClr>
                <a:srgbClr val="000000"/>
              </a:buClr>
              <a:buSzPts val="2699"/>
              <a:buFont typeface="Arial"/>
              <a:buChar char="•"/>
            </a:pPr>
            <a:r>
              <a:rPr b="0" i="0" lang="el-GR" sz="2699" u="none" cap="none" strike="noStrike">
                <a:solidFill>
                  <a:srgbClr val="000000"/>
                </a:solidFill>
                <a:latin typeface="Arial"/>
                <a:ea typeface="Arial"/>
                <a:cs typeface="Arial"/>
                <a:sym typeface="Arial"/>
              </a:rPr>
              <a:t>Χρησιμοποιήστε τον καμβά από ποιοτική άποψη, δηλαδή μην παρέχετε αριθμούς και δείκτες, αλλά εξηγείστε και περιγράψτε δομές, προοπτικές, προσεγγίσεις, συγκεκριμένα κανάλια κ.λπ</a:t>
            </a:r>
            <a:endParaRPr b="0" i="0" sz="2699" u="none" cap="none" strike="noStrike">
              <a:solidFill>
                <a:srgbClr val="000000"/>
              </a:solidFill>
              <a:latin typeface="Arial"/>
              <a:ea typeface="Arial"/>
              <a:cs typeface="Arial"/>
              <a:sym typeface="Arial"/>
            </a:endParaRPr>
          </a:p>
          <a:p>
            <a:pPr indent="-457200" lvl="1" marL="748664" marR="0" rtl="0" algn="l">
              <a:lnSpc>
                <a:spcPct val="170025"/>
              </a:lnSpc>
              <a:spcBef>
                <a:spcPts val="0"/>
              </a:spcBef>
              <a:spcAft>
                <a:spcPts val="0"/>
              </a:spcAft>
              <a:buClr>
                <a:srgbClr val="000000"/>
              </a:buClr>
              <a:buSzPts val="2699"/>
              <a:buFont typeface="Arial"/>
              <a:buChar char="•"/>
            </a:pPr>
            <a:r>
              <a:rPr b="0" i="0" lang="el-GR" sz="2699" u="none" cap="none" strike="noStrike">
                <a:solidFill>
                  <a:srgbClr val="000000"/>
                </a:solidFill>
                <a:latin typeface="Arial"/>
                <a:ea typeface="Arial"/>
                <a:cs typeface="Arial"/>
                <a:sym typeface="Arial"/>
              </a:rPr>
              <a:t>Ενημερώστε το επιχειρηματικό σας σχέδιο σε τακτά χρονικά διαστήματα και ιδίως όταν σχεδιάζονται σημαντικές παρεμβάσεις ή νέες υπηρεσίες/προϊόντα.</a:t>
            </a:r>
            <a:endParaRPr b="0" i="0" sz="2699" u="none" cap="none" strike="noStrike">
              <a:solidFill>
                <a:srgbClr val="000000"/>
              </a:solidFill>
              <a:latin typeface="Arial"/>
              <a:ea typeface="Arial"/>
              <a:cs typeface="Arial"/>
              <a:sym typeface="Arial"/>
            </a:endParaRPr>
          </a:p>
        </p:txBody>
      </p:sp>
      <p:sp>
        <p:nvSpPr>
          <p:cNvPr id="357" name="Google Shape;357;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txBox="1"/>
          <p:nvPr/>
        </p:nvSpPr>
        <p:spPr>
          <a:xfrm rot="-5400000">
            <a:off x="-3825547" y="4754990"/>
            <a:ext cx="8720036" cy="59138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Άσκηση - Δραστηριότητα για εκπαιδευτές</a:t>
            </a:r>
            <a:endParaRPr sz="3399">
              <a:solidFill>
                <a:srgbClr val="000000"/>
              </a:solidFill>
              <a:latin typeface="Prata"/>
              <a:ea typeface="Prata"/>
              <a:cs typeface="Prata"/>
              <a:sym typeface="Prata"/>
            </a:endParaRPr>
          </a:p>
        </p:txBody>
      </p:sp>
      <p:grpSp>
        <p:nvGrpSpPr>
          <p:cNvPr id="363" name="Google Shape;363;p26"/>
          <p:cNvGrpSpPr/>
          <p:nvPr/>
        </p:nvGrpSpPr>
        <p:grpSpPr>
          <a:xfrm>
            <a:off x="1028700" y="1139506"/>
            <a:ext cx="5458534" cy="7361166"/>
            <a:chOff x="0" y="0"/>
            <a:chExt cx="7278045" cy="9814888"/>
          </a:xfrm>
        </p:grpSpPr>
        <p:sp>
          <p:nvSpPr>
            <p:cNvPr id="364" name="Google Shape;364;p26"/>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6"/>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4633" r="-5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6" name="Google Shape;366;p26"/>
          <p:cNvSpPr txBox="1"/>
          <p:nvPr/>
        </p:nvSpPr>
        <p:spPr>
          <a:xfrm>
            <a:off x="5986200" y="266716"/>
            <a:ext cx="12268200" cy="8188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6AC73"/>
                </a:solidFill>
                <a:latin typeface="Playfair Display"/>
                <a:ea typeface="Playfair Display"/>
                <a:cs typeface="Playfair Display"/>
                <a:sym typeface="Playfair Display"/>
              </a:rPr>
              <a:t>ΕΚΠΑΙΔΕΥΤΕΣ - ΜΙΑ ΔΡΑΣΤΗΡΙΟΤΗΤΑ</a:t>
            </a:r>
            <a:endParaRPr sz="5000">
              <a:solidFill>
                <a:srgbClr val="06AC73"/>
              </a:solidFill>
              <a:latin typeface="Playfair Display"/>
              <a:ea typeface="Playfair Display"/>
              <a:cs typeface="Playfair Display"/>
              <a:sym typeface="Playfair Display"/>
            </a:endParaRPr>
          </a:p>
        </p:txBody>
      </p:sp>
      <p:sp>
        <p:nvSpPr>
          <p:cNvPr id="367" name="Google Shape;367;p26"/>
          <p:cNvSpPr txBox="1"/>
          <p:nvPr/>
        </p:nvSpPr>
        <p:spPr>
          <a:xfrm>
            <a:off x="7520401" y="1246682"/>
            <a:ext cx="9901431" cy="3005631"/>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l-GR" sz="2800">
                <a:solidFill>
                  <a:srgbClr val="000000"/>
                </a:solidFill>
                <a:latin typeface="Arial"/>
                <a:ea typeface="Arial"/>
                <a:cs typeface="Arial"/>
                <a:sym typeface="Arial"/>
              </a:rPr>
              <a:t>Πώς μπορεί ένας λειτουργός νεολαίας να χρησιμοποιήσει αυτόν τον καμβά κοινωνικού επιχειρηματικού μοντέλου στην τάξη; Δοκιμάστε αυτή την πρακτική δραστηριότητα: Χαρτογράφηση ενός Κοινωνικού Επιχειρηματικού Μοντέλου  Canvas </a:t>
            </a:r>
            <a:endParaRPr/>
          </a:p>
        </p:txBody>
      </p:sp>
      <p:sp>
        <p:nvSpPr>
          <p:cNvPr id="368" name="Google Shape;368;p26"/>
          <p:cNvSpPr txBox="1"/>
          <p:nvPr/>
        </p:nvSpPr>
        <p:spPr>
          <a:xfrm>
            <a:off x="7520401" y="5050990"/>
            <a:ext cx="10005599" cy="4690451"/>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l-GR" sz="2199">
                <a:solidFill>
                  <a:srgbClr val="000000"/>
                </a:solidFill>
                <a:latin typeface="Arial"/>
                <a:ea typeface="Arial"/>
                <a:cs typeface="Arial"/>
                <a:sym typeface="Arial"/>
              </a:rPr>
              <a:t>Αυτή η δραστηριότητα επιτρέπει στους συμμετέχοντες νέους να ασχοληθούν ενεργά με τα παραπάνω πλαίσια και έννοιες εφαρμόζοντάς τα σε ένα πραγματικό σενάριο ή σε μια υποθετική μελέτη περίπτωσης. Ο λειτουργός νεολαίας θα εισάγει πρωτίστως ένα θέμα, ένα σενάριο και στη συνέχεια θα προχωρήσει στα ακόλουθα βήματα:</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1" lang="el-GR" sz="2199">
                <a:solidFill>
                  <a:srgbClr val="000000"/>
                </a:solidFill>
                <a:latin typeface="Arial"/>
                <a:ea typeface="Arial"/>
                <a:cs typeface="Arial"/>
                <a:sym typeface="Arial"/>
              </a:rPr>
              <a:t>Βήμα 1: </a:t>
            </a:r>
            <a:r>
              <a:rPr lang="el-GR" sz="2199">
                <a:solidFill>
                  <a:srgbClr val="000000"/>
                </a:solidFill>
                <a:latin typeface="Arial"/>
                <a:ea typeface="Arial"/>
                <a:cs typeface="Arial"/>
                <a:sym typeface="Arial"/>
              </a:rPr>
              <a:t>Επιλέξτε ένα σενάριο: Επιλέξτε ένα απλό και σχετικό σενάριο για την πρακτική δραστηριότητα. Θα μπορούσε να είναι μια υποθετική κοινωνική επιχείρηση ή μια μελέτη περίπτωσης μιας υφιστάμενης.</a:t>
            </a:r>
            <a:endParaRPr/>
          </a:p>
          <a:p>
            <a:pPr indent="0" lvl="0" marL="0" marR="0" rtl="0" algn="l">
              <a:lnSpc>
                <a:spcPct val="170031"/>
              </a:lnSpc>
              <a:spcBef>
                <a:spcPts val="0"/>
              </a:spcBef>
              <a:spcAft>
                <a:spcPts val="0"/>
              </a:spcAft>
              <a:buNone/>
            </a:pPr>
            <a:r>
              <a:rPr lang="el-GR" sz="2199">
                <a:solidFill>
                  <a:srgbClr val="000000"/>
                </a:solidFill>
                <a:latin typeface="Arial"/>
                <a:ea typeface="Arial"/>
                <a:cs typeface="Arial"/>
                <a:sym typeface="Arial"/>
              </a:rPr>
              <a:t>και τις δεξιότητες ομαδικής εργασίας. </a:t>
            </a:r>
            <a:endParaRPr sz="2199">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7"/>
          <p:cNvSpPr txBox="1"/>
          <p:nvPr/>
        </p:nvSpPr>
        <p:spPr>
          <a:xfrm rot="-5400000">
            <a:off x="-3863647" y="4793090"/>
            <a:ext cx="8796236" cy="59138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Άσκηση - Δραστηριότητα για εκπαιδευτές</a:t>
            </a:r>
            <a:endParaRPr sz="3399">
              <a:solidFill>
                <a:srgbClr val="000000"/>
              </a:solidFill>
              <a:latin typeface="Prata"/>
              <a:ea typeface="Prata"/>
              <a:cs typeface="Prata"/>
              <a:sym typeface="Prata"/>
            </a:endParaRPr>
          </a:p>
        </p:txBody>
      </p:sp>
      <p:grpSp>
        <p:nvGrpSpPr>
          <p:cNvPr id="374" name="Google Shape;374;p27"/>
          <p:cNvGrpSpPr/>
          <p:nvPr/>
        </p:nvGrpSpPr>
        <p:grpSpPr>
          <a:xfrm>
            <a:off x="1028700" y="1139506"/>
            <a:ext cx="5458534" cy="7361166"/>
            <a:chOff x="0" y="0"/>
            <a:chExt cx="7278045" cy="9814888"/>
          </a:xfrm>
        </p:grpSpPr>
        <p:sp>
          <p:nvSpPr>
            <p:cNvPr id="375" name="Google Shape;375;p27"/>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7"/>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4633" r="-5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7" name="Google Shape;377;p27"/>
          <p:cNvSpPr txBox="1"/>
          <p:nvPr/>
        </p:nvSpPr>
        <p:spPr>
          <a:xfrm>
            <a:off x="6096000" y="281222"/>
            <a:ext cx="12268200" cy="8188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6AC73"/>
                </a:solidFill>
                <a:latin typeface="Playfair Display"/>
                <a:ea typeface="Playfair Display"/>
                <a:cs typeface="Playfair Display"/>
                <a:sym typeface="Playfair Display"/>
              </a:rPr>
              <a:t>ΕΚΠΑΙΔΕΥΤΕΣ - ΜΙΑ ΔΡΑΣΤΗΡΙΟΤΗΤΑ</a:t>
            </a:r>
            <a:endParaRPr sz="5000">
              <a:solidFill>
                <a:srgbClr val="06AC73"/>
              </a:solidFill>
              <a:latin typeface="Playfair Display"/>
              <a:ea typeface="Playfair Display"/>
              <a:cs typeface="Playfair Display"/>
              <a:sym typeface="Playfair Display"/>
            </a:endParaRPr>
          </a:p>
        </p:txBody>
      </p:sp>
      <p:sp>
        <p:nvSpPr>
          <p:cNvPr id="378" name="Google Shape;378;p27"/>
          <p:cNvSpPr txBox="1"/>
          <p:nvPr/>
        </p:nvSpPr>
        <p:spPr>
          <a:xfrm>
            <a:off x="6956192" y="1571008"/>
            <a:ext cx="11093027" cy="4690451"/>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1" lang="el-GR" sz="2199">
                <a:solidFill>
                  <a:srgbClr val="000000"/>
                </a:solidFill>
                <a:latin typeface="Arial"/>
                <a:ea typeface="Arial"/>
                <a:cs typeface="Arial"/>
                <a:sym typeface="Arial"/>
              </a:rPr>
              <a:t>Βήμα 2: </a:t>
            </a:r>
            <a:r>
              <a:rPr lang="el-GR" sz="2199">
                <a:solidFill>
                  <a:srgbClr val="000000"/>
                </a:solidFill>
                <a:latin typeface="Arial"/>
                <a:ea typeface="Arial"/>
                <a:cs typeface="Arial"/>
                <a:sym typeface="Arial"/>
              </a:rPr>
              <a:t>Χαρτογράφηση καμβά: Καθοδηγήστε τους νέους κατά τη διαδικασία χαρτογράφησης του καμβά κοινωνικής επιχείρησης για το επιλεγμένο σενάριο. Ενθαρρύνετέ τους να συζητήσουν και να αναλύσουν συνεργατικά κάθε ζήτημα, στοιχείο και πλαίσιο.</a:t>
            </a:r>
            <a:endParaRPr/>
          </a:p>
          <a:p>
            <a:pPr indent="0" lvl="0" marL="0" marR="0" rtl="0" algn="l">
              <a:lnSpc>
                <a:spcPct val="170031"/>
              </a:lnSpc>
              <a:spcBef>
                <a:spcPts val="0"/>
              </a:spcBef>
              <a:spcAft>
                <a:spcPts val="0"/>
              </a:spcAft>
              <a:buNone/>
            </a:pPr>
            <a: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1" lang="el-GR" sz="2199">
                <a:solidFill>
                  <a:srgbClr val="000000"/>
                </a:solidFill>
                <a:latin typeface="Arial"/>
                <a:ea typeface="Arial"/>
                <a:cs typeface="Arial"/>
                <a:sym typeface="Arial"/>
              </a:rPr>
              <a:t>Βήμα 3: </a:t>
            </a:r>
            <a:r>
              <a:rPr lang="el-GR" sz="2199">
                <a:solidFill>
                  <a:srgbClr val="000000"/>
                </a:solidFill>
                <a:latin typeface="Arial"/>
                <a:ea typeface="Arial"/>
                <a:cs typeface="Arial"/>
                <a:sym typeface="Arial"/>
              </a:rPr>
              <a:t>Συζήτηση και προβληματισμός: Διευκολύνετε μια συζήτηση μετά τη συνεργατική δραστηριότητα, επιτρέποντας στους νέους να μοιραστούν τις ιδέες, τα σχόλια, τις προκλήσεις που αντιμετώπισαν και τα διδάγματα που αποκόμισαν.</a:t>
            </a:r>
            <a:endParaRPr/>
          </a:p>
          <a:p>
            <a:pPr indent="0" lvl="0" marL="0" marR="0" rtl="0" algn="l">
              <a:lnSpc>
                <a:spcPct val="170031"/>
              </a:lnSpc>
              <a:spcBef>
                <a:spcPts val="0"/>
              </a:spcBef>
              <a:spcAft>
                <a:spcPts val="0"/>
              </a:spcAft>
              <a:buNone/>
            </a:pPr>
            <a:r>
              <a:rPr lang="el-GR" sz="2199">
                <a:solidFill>
                  <a:srgbClr val="000000"/>
                </a:solidFill>
                <a:latin typeface="Arial"/>
                <a:ea typeface="Arial"/>
                <a:cs typeface="Arial"/>
                <a:sym typeface="Arial"/>
              </a:rPr>
              <a:t>Αυτή η πρακτική δραστηριότητα προάγει την κριτική σκέψη, την επίλυση προβλημάτων και τις δεξιότητες ομαδικής εργασίας. </a:t>
            </a:r>
            <a:endParaRPr sz="2199">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8"/>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2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2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28"/>
          <p:cNvSpPr txBox="1"/>
          <p:nvPr/>
        </p:nvSpPr>
        <p:spPr>
          <a:xfrm>
            <a:off x="2176287" y="1769117"/>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F03B6D"/>
                </a:solidFill>
                <a:latin typeface="Prata"/>
                <a:ea typeface="Prata"/>
                <a:cs typeface="Prata"/>
                <a:sym typeface="Prata"/>
              </a:rPr>
              <a:t>02</a:t>
            </a:r>
            <a:endParaRPr/>
          </a:p>
        </p:txBody>
      </p:sp>
      <p:sp>
        <p:nvSpPr>
          <p:cNvPr id="388" name="Google Shape;388;p28"/>
          <p:cNvSpPr txBox="1"/>
          <p:nvPr/>
        </p:nvSpPr>
        <p:spPr>
          <a:xfrm>
            <a:off x="5181600" y="2022450"/>
            <a:ext cx="10251895"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1.2 Αυτο-αναστοχασμός - ενότητα</a:t>
            </a:r>
            <a:endParaRPr sz="5499">
              <a:solidFill>
                <a:srgbClr val="000000"/>
              </a:solidFill>
              <a:latin typeface="Playfair Display"/>
              <a:ea typeface="Playfair Display"/>
              <a:cs typeface="Playfair Display"/>
              <a:sym typeface="Playfair Display"/>
            </a:endParaRPr>
          </a:p>
        </p:txBody>
      </p:sp>
      <p:sp>
        <p:nvSpPr>
          <p:cNvPr id="389" name="Google Shape;389;p28"/>
          <p:cNvSpPr txBox="1"/>
          <p:nvPr/>
        </p:nvSpPr>
        <p:spPr>
          <a:xfrm>
            <a:off x="4164510" y="4202175"/>
            <a:ext cx="12815317" cy="359072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Πώς μπορεί η εμβάθυνση στην κατανόηση του Κοινωνικού Επιχειρηματικού Μοντέλου  Canvas  να συμβάλει στην ανάπτυξη των δεξιοτήτων και των γνώσεών μου ως επιχειρηματίας νέων; </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Με ποιους τρόπους μπορεί αυτή η γνώση να με ενδυναμώσει ώστε να δημιουργήσω κοινωνικά μετασχηματιστικές επιχειρήσεις που συμβάλλουν ουσιαστικά στην κοινωνική ευημερία, εξασφαλίζοντας τη βιωσιμότητα και τη θετική κοινωνική αλλαγή μέσω της ενεργού συμμετοχής και της πρακτικής εφαρμογής;</a:t>
            </a:r>
            <a:endParaRPr sz="2499">
              <a:solidFill>
                <a:srgbClr val="000000"/>
              </a:solidFill>
              <a:latin typeface="Arial"/>
              <a:ea typeface="Arial"/>
              <a:cs typeface="Arial"/>
              <a:sym typeface="Arial"/>
            </a:endParaRPr>
          </a:p>
        </p:txBody>
      </p:sp>
      <p:sp>
        <p:nvSpPr>
          <p:cNvPr id="390" name="Google Shape;390;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3"/>
          <p:cNvSpPr txBox="1"/>
          <p:nvPr/>
        </p:nvSpPr>
        <p:spPr>
          <a:xfrm>
            <a:off x="1028700" y="1082675"/>
            <a:ext cx="7097505" cy="59208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rata"/>
                <a:ea typeface="Prata"/>
                <a:cs typeface="Prata"/>
                <a:sym typeface="Prata"/>
              </a:rPr>
              <a:t>Βιώσιμοι νέοι επιχειρηματίες</a:t>
            </a:r>
            <a:endParaRPr sz="3399">
              <a:solidFill>
                <a:srgbClr val="000000"/>
              </a:solidFill>
              <a:latin typeface="Prata"/>
              <a:ea typeface="Prata"/>
              <a:cs typeface="Prata"/>
              <a:sym typeface="Prata"/>
            </a:endParaRPr>
          </a:p>
        </p:txBody>
      </p:sp>
      <p:sp>
        <p:nvSpPr>
          <p:cNvPr id="120" name="Google Shape;120;p3"/>
          <p:cNvSpPr txBox="1"/>
          <p:nvPr/>
        </p:nvSpPr>
        <p:spPr>
          <a:xfrm>
            <a:off x="1028700" y="295275"/>
            <a:ext cx="8389217"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rata"/>
                <a:ea typeface="Prata"/>
                <a:cs typeface="Prata"/>
                <a:sym typeface="Prata"/>
              </a:rPr>
              <a:t>ΕΝΟΤΗΤΕΣ SUSE </a:t>
            </a:r>
            <a:endParaRPr/>
          </a:p>
        </p:txBody>
      </p:sp>
      <p:sp>
        <p:nvSpPr>
          <p:cNvPr id="121" name="Google Shape;121;p3"/>
          <p:cNvSpPr txBox="1"/>
          <p:nvPr/>
        </p:nvSpPr>
        <p:spPr>
          <a:xfrm>
            <a:off x="3438828" y="2950996"/>
            <a:ext cx="7097505" cy="56310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Εισαγωγή στους ΣΒΑ</a:t>
            </a:r>
            <a:endParaRPr sz="3399">
              <a:solidFill>
                <a:srgbClr val="000000"/>
              </a:solidFill>
              <a:latin typeface="Playfair Display"/>
              <a:ea typeface="Playfair Display"/>
              <a:cs typeface="Playfair Display"/>
              <a:sym typeface="Playfair Display"/>
            </a:endParaRPr>
          </a:p>
        </p:txBody>
      </p:sp>
      <p:sp>
        <p:nvSpPr>
          <p:cNvPr id="122" name="Google Shape;122;p3"/>
          <p:cNvSpPr txBox="1"/>
          <p:nvPr/>
        </p:nvSpPr>
        <p:spPr>
          <a:xfrm>
            <a:off x="1028700" y="2396256"/>
            <a:ext cx="164909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01</a:t>
            </a:r>
            <a:endParaRPr/>
          </a:p>
        </p:txBody>
      </p:sp>
      <p:sp>
        <p:nvSpPr>
          <p:cNvPr id="123" name="Google Shape;123;p3"/>
          <p:cNvSpPr txBox="1"/>
          <p:nvPr/>
        </p:nvSpPr>
        <p:spPr>
          <a:xfrm>
            <a:off x="1207483" y="3945145"/>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02</a:t>
            </a:r>
            <a:endParaRPr/>
          </a:p>
        </p:txBody>
      </p:sp>
      <p:sp>
        <p:nvSpPr>
          <p:cNvPr id="124" name="Google Shape;124;p3"/>
          <p:cNvSpPr txBox="1"/>
          <p:nvPr/>
        </p:nvSpPr>
        <p:spPr>
          <a:xfrm>
            <a:off x="574800" y="5531240"/>
            <a:ext cx="2896569" cy="179536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03</a:t>
            </a:r>
            <a:endParaRPr/>
          </a:p>
        </p:txBody>
      </p:sp>
      <p:sp>
        <p:nvSpPr>
          <p:cNvPr id="125" name="Google Shape;125;p3"/>
          <p:cNvSpPr txBox="1"/>
          <p:nvPr/>
        </p:nvSpPr>
        <p:spPr>
          <a:xfrm>
            <a:off x="928539" y="7016474"/>
            <a:ext cx="2264719" cy="179536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04</a:t>
            </a:r>
            <a:endParaRPr/>
          </a:p>
        </p:txBody>
      </p:sp>
      <p:sp>
        <p:nvSpPr>
          <p:cNvPr id="126" name="Google Shape;126;p3"/>
          <p:cNvSpPr txBox="1"/>
          <p:nvPr/>
        </p:nvSpPr>
        <p:spPr>
          <a:xfrm>
            <a:off x="3438828" y="4563110"/>
            <a:ext cx="11420172" cy="56066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l-GR" sz="3399">
                <a:solidFill>
                  <a:srgbClr val="000000"/>
                </a:solidFill>
                <a:latin typeface="Playfair Display"/>
                <a:ea typeface="Playfair Display"/>
                <a:cs typeface="Playfair Display"/>
                <a:sym typeface="Playfair Display"/>
              </a:rPr>
              <a:t>Κοινωνικές Επιχειρήσεις Canvas και Τιμολόγηση</a:t>
            </a:r>
            <a:endParaRPr b="1" sz="3399">
              <a:solidFill>
                <a:srgbClr val="000000"/>
              </a:solidFill>
              <a:latin typeface="Playfair Display"/>
              <a:ea typeface="Playfair Display"/>
              <a:cs typeface="Playfair Display"/>
              <a:sym typeface="Playfair Display"/>
            </a:endParaRPr>
          </a:p>
        </p:txBody>
      </p:sp>
      <p:sp>
        <p:nvSpPr>
          <p:cNvPr id="127" name="Google Shape;127;p3"/>
          <p:cNvSpPr txBox="1"/>
          <p:nvPr/>
        </p:nvSpPr>
        <p:spPr>
          <a:xfrm>
            <a:off x="3438828" y="6121146"/>
            <a:ext cx="7097505" cy="6155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Δικτύωση και Επικοινωνία</a:t>
            </a:r>
            <a:endParaRPr sz="3399">
              <a:solidFill>
                <a:srgbClr val="000000"/>
              </a:solidFill>
              <a:latin typeface="Playfair Display"/>
              <a:ea typeface="Playfair Display"/>
              <a:cs typeface="Playfair Display"/>
              <a:sym typeface="Playfair Display"/>
            </a:endParaRPr>
          </a:p>
        </p:txBody>
      </p:sp>
      <p:sp>
        <p:nvSpPr>
          <p:cNvPr id="128" name="Google Shape;128;p3"/>
          <p:cNvSpPr txBox="1"/>
          <p:nvPr/>
        </p:nvSpPr>
        <p:spPr>
          <a:xfrm>
            <a:off x="3438828" y="7638796"/>
            <a:ext cx="10810572" cy="56066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Ψηφιακό Μάρκετινγκ και Κοινωνικά Μέσα</a:t>
            </a:r>
            <a:endParaRPr sz="3399">
              <a:solidFill>
                <a:srgbClr val="000000"/>
              </a:solidFill>
              <a:latin typeface="Playfair Display"/>
              <a:ea typeface="Playfair Display"/>
              <a:cs typeface="Playfair Display"/>
              <a:sym typeface="Playfair Display"/>
            </a:endParaRPr>
          </a:p>
        </p:txBody>
      </p:sp>
      <p:sp>
        <p:nvSpPr>
          <p:cNvPr id="129" name="Google Shape;129;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9"/>
          <p:cNvSpPr/>
          <p:nvPr/>
        </p:nvSpPr>
        <p:spPr>
          <a:xfrm>
            <a:off x="-878056" y="-1308218"/>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9"/>
          <p:cNvSpPr txBox="1"/>
          <p:nvPr/>
        </p:nvSpPr>
        <p:spPr>
          <a:xfrm>
            <a:off x="2895600" y="188686"/>
            <a:ext cx="14935200" cy="26178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1.3 ΑΠΕΛΕΥΘΕΡΩΣΗ ΤΟΥ ΔΥΝΑΜΙΚΟΥ: ΜΕΓΙΣΤΟΠΟΙΗΣΗ ΤΟΥ ΚΟΙΝΩΝΙΚΟΥ ΑΝΤΙΚΤΥΠΟΥ ΣΕ ΤΟΠΙΚΟ ΕΠΙΠΕΔΟ</a:t>
            </a:r>
            <a:endParaRPr sz="5000">
              <a:solidFill>
                <a:srgbClr val="000000"/>
              </a:solidFill>
              <a:latin typeface="Playfair Display"/>
              <a:ea typeface="Playfair Display"/>
              <a:cs typeface="Playfair Display"/>
              <a:sym typeface="Playfair Display"/>
            </a:endParaRPr>
          </a:p>
        </p:txBody>
      </p:sp>
      <p:sp>
        <p:nvSpPr>
          <p:cNvPr id="399" name="Google Shape;399;p29"/>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ΕΙΣΑΓΩΓΗ</a:t>
            </a:r>
            <a:endParaRPr sz="3399">
              <a:solidFill>
                <a:srgbClr val="000000"/>
              </a:solidFill>
              <a:latin typeface="Playfair Display"/>
              <a:ea typeface="Playfair Display"/>
              <a:cs typeface="Playfair Display"/>
              <a:sym typeface="Playfair Display"/>
            </a:endParaRPr>
          </a:p>
        </p:txBody>
      </p:sp>
      <p:sp>
        <p:nvSpPr>
          <p:cNvPr id="400" name="Google Shape;400;p29"/>
          <p:cNvSpPr txBox="1"/>
          <p:nvPr/>
        </p:nvSpPr>
        <p:spPr>
          <a:xfrm>
            <a:off x="2720532" y="4375131"/>
            <a:ext cx="5322634" cy="479618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Η ίδρυση μιας κοινωνικής επιχείρησης απαιτεί μια στρατηγική νοοτροπία που περιλαμβάνει τόσο κοινωνικές όσο και οικονομικές πτυχές, προτρέποντας τους νέους επιχειρηματίες να υιοθετήσουν μια ολιστική προσέγγιση που θα ενσωματώνει τον κοινωνικό αντίκτυπο στα τοπικά τους εγχειρήματα. Αυτό περιλαμβάνει τη σκιαγράφηση βασικών στοιχείων, όπως οι τοπικοί στόχοι κοινωνικού αντίκτυπου, οι σαφείς δικαιούχοι και οι προτάσεις αξίας με τη χρήση του παρεχόμενου μοντέλου καμβά.</a:t>
            </a:r>
            <a:endParaRPr sz="2000">
              <a:solidFill>
                <a:srgbClr val="000000"/>
              </a:solidFill>
              <a:latin typeface="Arial"/>
              <a:ea typeface="Arial"/>
              <a:cs typeface="Arial"/>
              <a:sym typeface="Arial"/>
            </a:endParaRPr>
          </a:p>
        </p:txBody>
      </p:sp>
      <p:sp>
        <p:nvSpPr>
          <p:cNvPr id="401" name="Google Shape;401;p29"/>
          <p:cNvSpPr txBox="1"/>
          <p:nvPr/>
        </p:nvSpPr>
        <p:spPr>
          <a:xfrm rot="-5400000">
            <a:off x="-2553390" y="4377639"/>
            <a:ext cx="7097505" cy="117865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Κεφάλαιο 1.3 - Πώς να χρησιμοποιήσετε το ΚΕΜΚ</a:t>
            </a:r>
            <a:endParaRPr sz="3399">
              <a:solidFill>
                <a:srgbClr val="000000"/>
              </a:solidFill>
              <a:latin typeface="Playfair Display"/>
              <a:ea typeface="Playfair Display"/>
              <a:cs typeface="Playfair Display"/>
              <a:sym typeface="Playfair Display"/>
            </a:endParaRPr>
          </a:p>
        </p:txBody>
      </p:sp>
      <p:sp>
        <p:nvSpPr>
          <p:cNvPr id="402" name="Google Shape;402;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3" name="Google Shape;403;p29"/>
          <p:cNvGrpSpPr/>
          <p:nvPr/>
        </p:nvGrpSpPr>
        <p:grpSpPr>
          <a:xfrm>
            <a:off x="9818036" y="3429778"/>
            <a:ext cx="3799833" cy="5124308"/>
            <a:chOff x="0" y="0"/>
            <a:chExt cx="5066444" cy="6832410"/>
          </a:xfrm>
        </p:grpSpPr>
        <p:sp>
          <p:nvSpPr>
            <p:cNvPr id="404" name="Google Shape;404;p29"/>
            <p:cNvSpPr/>
            <p:nvPr/>
          </p:nvSpPr>
          <p:spPr>
            <a:xfrm>
              <a:off x="0" y="0"/>
              <a:ext cx="4648231" cy="6397089"/>
            </a:xfrm>
            <a:custGeom>
              <a:rect b="b" l="l" r="r" t="t"/>
              <a:pathLst>
                <a:path extrusionOk="0" h="6397089" w="4648231">
                  <a:moveTo>
                    <a:pt x="0" y="0"/>
                  </a:moveTo>
                  <a:lnTo>
                    <a:pt x="4648231" y="0"/>
                  </a:lnTo>
                  <a:lnTo>
                    <a:pt x="4648231" y="6397089"/>
                  </a:lnTo>
                  <a:lnTo>
                    <a:pt x="0" y="6397089"/>
                  </a:lnTo>
                  <a:lnTo>
                    <a:pt x="0" y="0"/>
                  </a:lnTo>
                  <a:close/>
                </a:path>
              </a:pathLst>
            </a:custGeom>
            <a:blipFill rotWithShape="1">
              <a:blip r:embed="rId7">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9"/>
            <p:cNvSpPr/>
            <p:nvPr/>
          </p:nvSpPr>
          <p:spPr>
            <a:xfrm>
              <a:off x="479942" y="428631"/>
              <a:ext cx="4586502" cy="6403779"/>
            </a:xfrm>
            <a:custGeom>
              <a:rect b="b" l="l" r="r" t="t"/>
              <a:pathLst>
                <a:path extrusionOk="0" h="1068892" w="765560">
                  <a:moveTo>
                    <a:pt x="0" y="0"/>
                  </a:moveTo>
                  <a:lnTo>
                    <a:pt x="765560" y="0"/>
                  </a:lnTo>
                  <a:lnTo>
                    <a:pt x="765560" y="1068892"/>
                  </a:lnTo>
                  <a:lnTo>
                    <a:pt x="0" y="1068892"/>
                  </a:lnTo>
                  <a:close/>
                </a:path>
              </a:pathLst>
            </a:custGeom>
            <a:blipFill rotWithShape="1">
              <a:blip r:embed="rId8">
                <a:alphaModFix/>
              </a:blip>
              <a:stretch>
                <a:fillRect b="0" l="-54755" r="-547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3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30"/>
          <p:cNvSpPr txBox="1"/>
          <p:nvPr/>
        </p:nvSpPr>
        <p:spPr>
          <a:xfrm>
            <a:off x="754783" y="581025"/>
            <a:ext cx="17990417" cy="818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ΜΕΓΙΣΤΟΠΟΙΗΣΗ ΤΟΥ ΚΟΙΝΩΝΙΚΟΥ ΑΝΤΙΚΤΥΠΟΥ</a:t>
            </a:r>
            <a:endParaRPr sz="5000">
              <a:solidFill>
                <a:srgbClr val="000000"/>
              </a:solidFill>
              <a:latin typeface="Playfair Display"/>
              <a:ea typeface="Playfair Display"/>
              <a:cs typeface="Playfair Display"/>
              <a:sym typeface="Playfair Display"/>
            </a:endParaRPr>
          </a:p>
        </p:txBody>
      </p:sp>
      <p:sp>
        <p:nvSpPr>
          <p:cNvPr id="413" name="Google Shape;413;p30"/>
          <p:cNvSpPr txBox="1"/>
          <p:nvPr/>
        </p:nvSpPr>
        <p:spPr>
          <a:xfrm>
            <a:off x="781783" y="2330964"/>
            <a:ext cx="14837196" cy="5119415"/>
          </a:xfrm>
          <a:prstGeom prst="rect">
            <a:avLst/>
          </a:prstGeom>
          <a:noFill/>
          <a:ln>
            <a:noFill/>
          </a:ln>
        </p:spPr>
        <p:txBody>
          <a:bodyPr anchorCtr="0" anchor="t" bIns="0" lIns="0" spcFirstLastPara="1" rIns="0" wrap="square" tIns="0">
            <a:spAutoFit/>
          </a:bodyPr>
          <a:lstStyle/>
          <a:p>
            <a:pPr indent="0" lvl="0" marL="0" marR="0" rtl="0" algn="l">
              <a:lnSpc>
                <a:spcPct val="186666"/>
              </a:lnSpc>
              <a:spcBef>
                <a:spcPts val="0"/>
              </a:spcBef>
              <a:spcAft>
                <a:spcPts val="0"/>
              </a:spcAft>
              <a:buNone/>
            </a:pPr>
            <a:r>
              <a:rPr lang="el-GR" sz="2400">
                <a:solidFill>
                  <a:srgbClr val="000000"/>
                </a:solidFill>
                <a:latin typeface="Arial"/>
                <a:ea typeface="Arial"/>
                <a:cs typeface="Arial"/>
                <a:sym typeface="Arial"/>
              </a:rPr>
              <a:t>Επιπλέον, θα απαιτηθούν δεξιότητες που θα τους βοηθήσουν να ευθυγραμμίσουν το όραμά τους, τις φιλοδοξίες τους για κοινωνική αλλαγή και τις δραστηριότητές τους, με μια βιώσιμη επιχειρηματική στρατηγική. Ο καμβάς ως εργαλείο στρατηγικού σχεδιασμού θα τους βοηθήσει να περιηγηθούν σε έναν περίπλοκο επιχειρηματικό σχεδιασμό και να βοηθήσουν στην επιλογή του επιχειρηματικού μοντέλου. </a:t>
            </a:r>
            <a:endParaRPr/>
          </a:p>
          <a:p>
            <a:pPr indent="0" lvl="0" marL="0" marR="0" rtl="0" algn="l">
              <a:lnSpc>
                <a:spcPct val="186666"/>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86666"/>
              </a:lnSpc>
              <a:spcBef>
                <a:spcPts val="0"/>
              </a:spcBef>
              <a:spcAft>
                <a:spcPts val="0"/>
              </a:spcAft>
              <a:buNone/>
            </a:pPr>
            <a:r>
              <a:rPr lang="el-GR" sz="2400">
                <a:solidFill>
                  <a:srgbClr val="000000"/>
                </a:solidFill>
                <a:latin typeface="Arial"/>
                <a:ea typeface="Arial"/>
                <a:cs typeface="Arial"/>
                <a:sym typeface="Arial"/>
              </a:rPr>
              <a:t>Η οπτική αναπαράσταση συμβάλλει στην άντληση πληροφοριών σχετικά με κρίσιμα ζητήματα, όπως ποια κανάλια πρέπει να χρησιμοποιηθούν για τον κοινωνικό αντίκτυπο, πώς οι δικαιούχοι και οι πελάτες σας θα επωφεληθούν από τις υπηρεσίες και τα προϊόντα σας, αλλά και ποιες συνεργασίες πρέπει να προωθηθούν για να εξασφαλιστεί ο βέλτιστος κοινωνικός αντίκτυπος. </a:t>
            </a:r>
            <a:endParaRPr sz="3200">
              <a:solidFill>
                <a:srgbClr val="000000"/>
              </a:solidFill>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1"/>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1"/>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1"/>
          <p:cNvSpPr txBox="1"/>
          <p:nvPr/>
        </p:nvSpPr>
        <p:spPr>
          <a:xfrm>
            <a:off x="754783" y="581025"/>
            <a:ext cx="17990417" cy="818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ΜΕΓΙΣΤΟΠΟΙΗΣΗ ΤΟΥ ΚΟΙΝΩΝΙΚΟΥ ΑΝΤΙΚΤΥΠΟΥ</a:t>
            </a:r>
            <a:endParaRPr sz="5000">
              <a:solidFill>
                <a:srgbClr val="000000"/>
              </a:solidFill>
              <a:latin typeface="Playfair Display"/>
              <a:ea typeface="Playfair Display"/>
              <a:cs typeface="Playfair Display"/>
              <a:sym typeface="Playfair Display"/>
            </a:endParaRPr>
          </a:p>
        </p:txBody>
      </p:sp>
      <p:sp>
        <p:nvSpPr>
          <p:cNvPr id="421" name="Google Shape;421;p31"/>
          <p:cNvSpPr txBox="1"/>
          <p:nvPr/>
        </p:nvSpPr>
        <p:spPr>
          <a:xfrm>
            <a:off x="832367" y="1730375"/>
            <a:ext cx="17051894" cy="5142177"/>
          </a:xfrm>
          <a:prstGeom prst="rect">
            <a:avLst/>
          </a:prstGeom>
          <a:noFill/>
          <a:ln>
            <a:noFill/>
          </a:ln>
        </p:spPr>
        <p:txBody>
          <a:bodyPr anchorCtr="0" anchor="t" bIns="0" lIns="0" spcFirstLastPara="1" rIns="0" wrap="square" tIns="0">
            <a:spAutoFit/>
          </a:bodyPr>
          <a:lstStyle/>
          <a:p>
            <a:pPr indent="0" lvl="0" marL="0" marR="0" rtl="0" algn="l">
              <a:lnSpc>
                <a:spcPct val="186666"/>
              </a:lnSpc>
              <a:spcBef>
                <a:spcPts val="0"/>
              </a:spcBef>
              <a:spcAft>
                <a:spcPts val="0"/>
              </a:spcAft>
              <a:buNone/>
            </a:pPr>
            <a:r>
              <a:rPr lang="el-GR" sz="2400">
                <a:solidFill>
                  <a:srgbClr val="000000"/>
                </a:solidFill>
                <a:latin typeface="Arial"/>
                <a:ea typeface="Arial"/>
                <a:cs typeface="Arial"/>
                <a:sym typeface="Arial"/>
              </a:rPr>
              <a:t>Ο κοινωνικός αντίκτυπος χρειάζεται οικονομική βιωσιμότητα: Αν η επιχείρησή σας δεν είναι οικονομικά βιώσιμη ή σταθερή, θα αποδειχθεί δύσκολο να προσφέρει οποιοδήποτε αντίκτυπο στους δικαιούχους ή τους πελάτες της. Η πρόταση αξίας για τον κοινωνικό αντίκτυπο και τα κανάλια που επιλέγονται για τον κοινωνικό αντίκτυπο, θα βοηθήσουν τους νέους επιχειρηματίες να σχεδιάσουν επιχειρήσεις που πραγματικά ανταποκρίνονται στις ανάγκες του στόχου και της κοινότητάς τους. </a:t>
            </a:r>
            <a:endParaRPr/>
          </a:p>
          <a:p>
            <a:pPr indent="0" lvl="0" marL="0" marR="0" rtl="0" algn="l">
              <a:lnSpc>
                <a:spcPct val="186666"/>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86666"/>
              </a:lnSpc>
              <a:spcBef>
                <a:spcPts val="0"/>
              </a:spcBef>
              <a:spcAft>
                <a:spcPts val="0"/>
              </a:spcAft>
              <a:buNone/>
            </a:pPr>
            <a:r>
              <a:rPr lang="el-GR" sz="2400">
                <a:solidFill>
                  <a:srgbClr val="000000"/>
                </a:solidFill>
                <a:latin typeface="Arial"/>
                <a:ea typeface="Arial"/>
                <a:cs typeface="Arial"/>
                <a:sym typeface="Arial"/>
              </a:rPr>
              <a:t>Η εξισορρόπησή τους με ρεαλιστικούς οικονομικούς στόχους είναι το κλειδί, επομένως, απαιτείται μια συνολική ολιστική προσέγγιση του σχεδιασμού κοινωνικών επιχειρήσεων. Αυτό θα οδηγήσει τόσο την επιχείρηση όσο και την κοινωνική αποστολή προς τα εμπρός.</a:t>
            </a:r>
            <a:endParaRPr sz="24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t/>
            </a:r>
            <a:endParaRPr sz="3200">
              <a:solidFill>
                <a:srgbClr val="000000"/>
              </a:solidFill>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3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32"/>
          <p:cNvSpPr txBox="1"/>
          <p:nvPr/>
        </p:nvSpPr>
        <p:spPr>
          <a:xfrm>
            <a:off x="754783" y="581025"/>
            <a:ext cx="16504517" cy="818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ΜΕΓΙΣΤΟΠΟΙΗΣΗ ΤΟΥ ΚΟΙΝΩΝΙΚΟΥ ΑΝΤΙΚΤΥΠΟΥ</a:t>
            </a:r>
            <a:endParaRPr/>
          </a:p>
        </p:txBody>
      </p:sp>
      <p:sp>
        <p:nvSpPr>
          <p:cNvPr id="429" name="Google Shape;429;p32"/>
          <p:cNvSpPr txBox="1"/>
          <p:nvPr/>
        </p:nvSpPr>
        <p:spPr>
          <a:xfrm>
            <a:off x="832367" y="1730375"/>
            <a:ext cx="17051894" cy="6273641"/>
          </a:xfrm>
          <a:prstGeom prst="rect">
            <a:avLst/>
          </a:prstGeom>
          <a:noFill/>
          <a:ln>
            <a:noFill/>
          </a:ln>
        </p:spPr>
        <p:txBody>
          <a:bodyPr anchorCtr="0" anchor="t" bIns="0" lIns="0" spcFirstLastPara="1" rIns="0" wrap="square" tIns="0">
            <a:spAutoFit/>
          </a:bodyPr>
          <a:lstStyle/>
          <a:p>
            <a:pPr indent="0" lvl="0" marL="0" marR="0" rtl="0" algn="l">
              <a:lnSpc>
                <a:spcPct val="186666"/>
              </a:lnSpc>
              <a:spcBef>
                <a:spcPts val="0"/>
              </a:spcBef>
              <a:spcAft>
                <a:spcPts val="0"/>
              </a:spcAft>
              <a:buNone/>
            </a:pPr>
            <a:r>
              <a:rPr lang="el-GR" sz="2400">
                <a:solidFill>
                  <a:srgbClr val="000000"/>
                </a:solidFill>
                <a:latin typeface="Arial"/>
                <a:ea typeface="Arial"/>
                <a:cs typeface="Arial"/>
                <a:sym typeface="Arial"/>
              </a:rPr>
              <a:t>Η διαφάνεια και οι δεοντολογικές πρακτικές είναι ζωτικής σημασίας στις κοινωνικές επιχειρήσεις, δίνοντας έμφαση σε ζητήματα όπως οι σχέσεις με τους δικαιούχους, οι βασικές συνεργασίες και οι δομές κόστους για τη διασφάλιση της ακεραιότητας και της ηθικής λήψης αποφάσεων, επιτρέποντας στους νέους επιχειρηματίες να σχεδιάζουν αποτελεσματικές επιχειρήσεις ενώ τηρούν υψηλά ηθικά πρότυπα. Η χρήση διαφόρων ευκαιριών χρηματοδότησης, όπως επαγγελματικές παρουσιάσεις και η μόχλευση του καμβά για την επικοινωνία του οράματος και του αντίκτυπου, ενισχύει τη δημιουργία δικτύου, τη δέσμευση της κοινότητας και τις δεξιότητες παρουσίασης, δίνοντας τη δυνατότητα στους επιχειρηματίες να διατυπώνουν με σιγουριά την επιχειρηματική ιστορία και τις ιδέες τους.</a:t>
            </a:r>
            <a:endParaRPr/>
          </a:p>
          <a:p>
            <a:pPr indent="0" lvl="0" marL="0" marR="0" rtl="0" algn="l">
              <a:lnSpc>
                <a:spcPct val="186666"/>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86666"/>
              </a:lnSpc>
              <a:spcBef>
                <a:spcPts val="0"/>
              </a:spcBef>
              <a:spcAft>
                <a:spcPts val="0"/>
              </a:spcAft>
              <a:buNone/>
            </a:pPr>
            <a:r>
              <a:rPr lang="el-GR" sz="2400">
                <a:solidFill>
                  <a:srgbClr val="000000"/>
                </a:solidFill>
                <a:latin typeface="Arial"/>
                <a:ea typeface="Arial"/>
                <a:cs typeface="Arial"/>
                <a:sym typeface="Arial"/>
              </a:rPr>
              <a:t>Το πρότυπο καμβά χρησιμεύει ως καταλύτης για την επόμενη γενιά αλλαγών, μεταδίδοντας  την πίστη στην ικανότητά τους να οραματίζονται και να συνεισφέρουν ενεργά στη δημιουργία ενός καλύτερου κόσμου, παρέχοντας μια δομημένη προσέγγιση για τη μετατροπή του πάθους για κοινωνική αλλαγή σε απτά και εντυπωσιακά εγχειρήματα.</a:t>
            </a:r>
            <a:endParaRPr sz="240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3"/>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33"/>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33"/>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33"/>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33"/>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33"/>
          <p:cNvSpPr txBox="1"/>
          <p:nvPr/>
        </p:nvSpPr>
        <p:spPr>
          <a:xfrm>
            <a:off x="2061285" y="1659889"/>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440" name="Google Shape;440;p33"/>
          <p:cNvSpPr txBox="1"/>
          <p:nvPr/>
        </p:nvSpPr>
        <p:spPr>
          <a:xfrm>
            <a:off x="4713865" y="1333500"/>
            <a:ext cx="11083648" cy="2962349"/>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Κεφάλαιο 2 </a:t>
            </a:r>
            <a:endParaRPr/>
          </a:p>
          <a:p>
            <a:pPr indent="0" lvl="0" marL="0" marR="0" rtl="0" algn="l">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Τιμολόγηση των υπηρεσιών και των προϊόντων σας</a:t>
            </a:r>
            <a:endParaRPr sz="5499">
              <a:solidFill>
                <a:srgbClr val="000000"/>
              </a:solidFill>
              <a:latin typeface="Playfair Display"/>
              <a:ea typeface="Playfair Display"/>
              <a:cs typeface="Playfair Display"/>
              <a:sym typeface="Playfair Display"/>
            </a:endParaRPr>
          </a:p>
        </p:txBody>
      </p:sp>
      <p:sp>
        <p:nvSpPr>
          <p:cNvPr id="441" name="Google Shape;441;p33"/>
          <p:cNvSpPr txBox="1"/>
          <p:nvPr/>
        </p:nvSpPr>
        <p:spPr>
          <a:xfrm>
            <a:off x="4710265" y="4569437"/>
            <a:ext cx="11412813" cy="17577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sz="2499">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Αυτό το κεφάλαιο παρουσιάζει πώς το ΚΕΜΚ βοηθά στη χάραξη αποτελεσματικών στρατηγικών τιμολόγησης για προϊόντα και υπηρεσίες στο πλαίσιο της κοινωνικής επιχειρηματικότητας</a:t>
            </a:r>
            <a:endParaRPr sz="2499">
              <a:solidFill>
                <a:srgbClr val="000000"/>
              </a:solidFill>
              <a:latin typeface="Arial"/>
              <a:ea typeface="Arial"/>
              <a:cs typeface="Arial"/>
              <a:sym typeface="Arial"/>
            </a:endParaRPr>
          </a:p>
        </p:txBody>
      </p:sp>
      <p:sp>
        <p:nvSpPr>
          <p:cNvPr id="442" name="Google Shape;442;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3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34"/>
          <p:cNvSpPr txBox="1"/>
          <p:nvPr/>
        </p:nvSpPr>
        <p:spPr>
          <a:xfrm>
            <a:off x="2720532" y="1497634"/>
            <a:ext cx="15253395" cy="17953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2.1 ΤΙΜΟΛΟΓΗΣΗ ΤΩΝ ΥΠΗΡΕΣΙΩΝ ΣΑΣ ΩΣ ΚΟΙΝΩΝΙΚΗ ΕΠΙΧΕΙΡΗΣΗ</a:t>
            </a:r>
            <a:endParaRPr sz="5000">
              <a:solidFill>
                <a:srgbClr val="000000"/>
              </a:solidFill>
              <a:latin typeface="Playfair Display"/>
              <a:ea typeface="Playfair Display"/>
              <a:cs typeface="Playfair Display"/>
              <a:sym typeface="Playfair Display"/>
            </a:endParaRPr>
          </a:p>
        </p:txBody>
      </p:sp>
      <p:sp>
        <p:nvSpPr>
          <p:cNvPr id="451" name="Google Shape;451;p34"/>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Εισαγωγή</a:t>
            </a:r>
            <a:endParaRPr sz="3399">
              <a:solidFill>
                <a:srgbClr val="000000"/>
              </a:solidFill>
              <a:latin typeface="Playfair Display"/>
              <a:ea typeface="Playfair Display"/>
              <a:cs typeface="Playfair Display"/>
              <a:sym typeface="Playfair Display"/>
            </a:endParaRPr>
          </a:p>
        </p:txBody>
      </p:sp>
      <p:sp>
        <p:nvSpPr>
          <p:cNvPr id="452" name="Google Shape;452;p34"/>
          <p:cNvSpPr txBox="1"/>
          <p:nvPr/>
        </p:nvSpPr>
        <p:spPr>
          <a:xfrm>
            <a:off x="2720532" y="4375131"/>
            <a:ext cx="13520137" cy="168275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Η τιμολόγηση προϊόντων και υπηρεσιών σε ένα κοινωνικό επιχειρηματικό πλαίσιο απαιτεί μια λεπτή ισορροπία μεταξύ της οικονομικής βιωσιμότητας και του κοινωνικού αντίκτυπου. </a:t>
            </a:r>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Ας δούμε διαφορετικές στρατηγικές και τρόπους προσέγγισης της τιμολόγησης.</a:t>
            </a:r>
            <a:endParaRPr sz="2000">
              <a:solidFill>
                <a:srgbClr val="000000"/>
              </a:solidFill>
              <a:latin typeface="Arial"/>
              <a:ea typeface="Arial"/>
              <a:cs typeface="Arial"/>
              <a:sym typeface="Arial"/>
            </a:endParaRPr>
          </a:p>
        </p:txBody>
      </p:sp>
      <p:sp>
        <p:nvSpPr>
          <p:cNvPr id="453" name="Google Shape;453;p34"/>
          <p:cNvSpPr txBox="1"/>
          <p:nvPr/>
        </p:nvSpPr>
        <p:spPr>
          <a:xfrm rot="-5400000">
            <a:off x="-2553390" y="4377639"/>
            <a:ext cx="7097505" cy="117865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Κεφάλαιο 2.1 τιμολόγηση των υπηρεσιών σας</a:t>
            </a:r>
            <a:endParaRPr sz="3399">
              <a:solidFill>
                <a:srgbClr val="000000"/>
              </a:solidFill>
              <a:latin typeface="Playfair Display"/>
              <a:ea typeface="Playfair Display"/>
              <a:cs typeface="Playfair Display"/>
              <a:sym typeface="Playfair Display"/>
            </a:endParaRPr>
          </a:p>
        </p:txBody>
      </p:sp>
      <p:sp>
        <p:nvSpPr>
          <p:cNvPr id="454" name="Google Shape;454;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grpSp>
        <p:nvGrpSpPr>
          <p:cNvPr id="459" name="Google Shape;459;p35"/>
          <p:cNvGrpSpPr/>
          <p:nvPr/>
        </p:nvGrpSpPr>
        <p:grpSpPr>
          <a:xfrm>
            <a:off x="1028700" y="1139506"/>
            <a:ext cx="5458534" cy="7361166"/>
            <a:chOff x="0" y="0"/>
            <a:chExt cx="7278045" cy="9814888"/>
          </a:xfrm>
        </p:grpSpPr>
        <p:sp>
          <p:nvSpPr>
            <p:cNvPr id="460" name="Google Shape;460;p3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3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2" name="Google Shape;462;p35"/>
          <p:cNvSpPr txBox="1"/>
          <p:nvPr/>
        </p:nvSpPr>
        <p:spPr>
          <a:xfrm>
            <a:off x="6324601" y="933450"/>
            <a:ext cx="11201400" cy="89768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6AC73"/>
                </a:solidFill>
                <a:latin typeface="Playfair Display"/>
                <a:ea typeface="Playfair Display"/>
                <a:cs typeface="Playfair Display"/>
                <a:sym typeface="Playfair Display"/>
              </a:rPr>
              <a:t>ΤΙΜΟΛΟΓΗΣΗ ΤΩΝ ΥΠΗΡΕΣΙΩΝ ΣΑΣ</a:t>
            </a:r>
            <a:endParaRPr sz="5000">
              <a:solidFill>
                <a:srgbClr val="06AC73"/>
              </a:solidFill>
              <a:latin typeface="Playfair Display"/>
              <a:ea typeface="Playfair Display"/>
              <a:cs typeface="Playfair Display"/>
              <a:sym typeface="Playfair Display"/>
            </a:endParaRPr>
          </a:p>
        </p:txBody>
      </p:sp>
      <p:sp>
        <p:nvSpPr>
          <p:cNvPr id="463" name="Google Shape;463;p35"/>
          <p:cNvSpPr txBox="1"/>
          <p:nvPr/>
        </p:nvSpPr>
        <p:spPr>
          <a:xfrm>
            <a:off x="7022793" y="2291399"/>
            <a:ext cx="11035521" cy="548534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Το Κοινωνικό Επιχειρηματικό Μοντέλο Κάμβας /  Canvas (ΚΕΜΚ) χρησιμεύει ως ένα ανεκτίμητο εργαλείο για νέους επιχειρηματίες, καθοδηγώντας τους μέσα από την πολυπλοκότητα των αποφάσεων τιμολόγησης που ευθυγραμμίζονται ταυτόχρονα τόσο με τους στόχους του κέρδους όσο και με τη θετική αλλαγή.</a:t>
            </a:r>
            <a:endParaRPr/>
          </a:p>
          <a:p>
            <a:pPr indent="0" lvl="0" marL="0" marR="0" rtl="0" algn="l">
              <a:lnSpc>
                <a:spcPct val="140011"/>
              </a:lnSpc>
              <a:spcBef>
                <a:spcPts val="0"/>
              </a:spcBef>
              <a:spcAft>
                <a:spcPts val="0"/>
              </a:spcAft>
              <a:buNone/>
            </a:pPr>
            <a:r>
              <a:t/>
            </a:r>
            <a:endParaRPr sz="3399">
              <a:solidFill>
                <a:srgbClr val="000000"/>
              </a:solidFill>
              <a:latin typeface="Arial"/>
              <a:ea typeface="Arial"/>
              <a:cs typeface="Arial"/>
              <a:sym typeface="Arial"/>
            </a:endParaRPr>
          </a:p>
          <a:p>
            <a:pPr indent="0" lvl="0" marL="0" marR="0" rtl="0" algn="ctr">
              <a:lnSpc>
                <a:spcPct val="140011"/>
              </a:lnSpc>
              <a:spcBef>
                <a:spcPts val="0"/>
              </a:spcBef>
              <a:spcAft>
                <a:spcPts val="0"/>
              </a:spcAft>
              <a:buNone/>
            </a:pPr>
            <a:r>
              <a:rPr b="1" lang="el-GR" sz="3399">
                <a:solidFill>
                  <a:srgbClr val="000000"/>
                </a:solidFill>
                <a:latin typeface="Arial"/>
                <a:ea typeface="Arial"/>
                <a:cs typeface="Arial"/>
                <a:sym typeface="Arial"/>
              </a:rPr>
              <a:t>Λοιπόν: Ποια τιμή θα δώσετε στις υπηρεσίες και τα προϊόντα σας;</a:t>
            </a:r>
            <a:endParaRPr b="1" sz="3399">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3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36"/>
          <p:cNvSpPr/>
          <p:nvPr/>
        </p:nvSpPr>
        <p:spPr>
          <a:xfrm>
            <a:off x="10139688" y="6286339"/>
            <a:ext cx="3957944" cy="2637599"/>
          </a:xfrm>
          <a:custGeom>
            <a:rect b="b" l="l" r="r" t="t"/>
            <a:pathLst>
              <a:path extrusionOk="0" h="2637599" w="3957944">
                <a:moveTo>
                  <a:pt x="0" y="0"/>
                </a:moveTo>
                <a:lnTo>
                  <a:pt x="3957944" y="0"/>
                </a:lnTo>
                <a:lnTo>
                  <a:pt x="3957944" y="2637598"/>
                </a:lnTo>
                <a:lnTo>
                  <a:pt x="0" y="263759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36"/>
          <p:cNvSpPr txBox="1"/>
          <p:nvPr/>
        </p:nvSpPr>
        <p:spPr>
          <a:xfrm>
            <a:off x="754783" y="581025"/>
            <a:ext cx="16504517" cy="818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ΜΟΝΤΕΛΑ ΤΙΜΟΛΟΓΗΣΗΣ</a:t>
            </a:r>
            <a:endParaRPr sz="5000">
              <a:solidFill>
                <a:srgbClr val="000000"/>
              </a:solidFill>
              <a:latin typeface="Playfair Display"/>
              <a:ea typeface="Playfair Display"/>
              <a:cs typeface="Playfair Display"/>
              <a:sym typeface="Playfair Display"/>
            </a:endParaRPr>
          </a:p>
        </p:txBody>
      </p:sp>
      <p:sp>
        <p:nvSpPr>
          <p:cNvPr id="472" name="Google Shape;472;p36"/>
          <p:cNvSpPr txBox="1"/>
          <p:nvPr/>
        </p:nvSpPr>
        <p:spPr>
          <a:xfrm>
            <a:off x="754783" y="2078635"/>
            <a:ext cx="17051894" cy="34624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3200">
                <a:solidFill>
                  <a:srgbClr val="000000"/>
                </a:solidFill>
                <a:latin typeface="Arial"/>
                <a:ea typeface="Arial"/>
                <a:cs typeface="Arial"/>
                <a:sym typeface="Arial"/>
              </a:rPr>
              <a:t>Υπάρχουν πολλά μοντέλα τιμολόγησης από τα οποία μπορείτε να επιλέξετε, που ποικίλλουν σε πολυπλοκότητα και λεπτομέρεια. Κοινός σε καθεμία είναι ο στόχος να υπολογίσετε το κόστος σας και να καθορίσετε μια εκτιμώμενη αξία για τις υπηρεσίες και τα προϊόντα σας.</a:t>
            </a:r>
            <a:endParaRPr/>
          </a:p>
          <a:p>
            <a:pPr indent="0" lvl="0" marL="0" marR="0" rtl="0" algn="ctr">
              <a:lnSpc>
                <a:spcPct val="140000"/>
              </a:lnSpc>
              <a:spcBef>
                <a:spcPts val="0"/>
              </a:spcBef>
              <a:spcAft>
                <a:spcPts val="0"/>
              </a:spcAft>
              <a:buNone/>
            </a:pPr>
            <a:r>
              <a:t/>
            </a:r>
            <a:endParaRPr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lang="el-GR" sz="3200">
                <a:solidFill>
                  <a:srgbClr val="000000"/>
                </a:solidFill>
                <a:latin typeface="Arial"/>
                <a:ea typeface="Arial"/>
                <a:cs typeface="Arial"/>
                <a:sym typeface="Arial"/>
              </a:rPr>
              <a:t>Μοντέλο 1: Κόστος συν</a:t>
            </a:r>
            <a:endParaRPr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lang="el-GR" sz="3200">
                <a:solidFill>
                  <a:srgbClr val="000000"/>
                </a:solidFill>
                <a:latin typeface="Arial"/>
                <a:ea typeface="Arial"/>
                <a:cs typeface="Arial"/>
                <a:sym typeface="Arial"/>
              </a:rPr>
              <a:t>Μοντέλο 2: Στρατηγική τιμολόγησης 5 βημάτων</a:t>
            </a:r>
            <a:endParaRPr sz="320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37"/>
          <p:cNvSpPr txBox="1"/>
          <p:nvPr/>
        </p:nvSpPr>
        <p:spPr>
          <a:xfrm>
            <a:off x="0" y="897514"/>
            <a:ext cx="9608668"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Μοντέλο 1: Κόστος συν</a:t>
            </a:r>
            <a:endParaRPr sz="5499">
              <a:solidFill>
                <a:srgbClr val="000000"/>
              </a:solidFill>
              <a:latin typeface="Playfair Display"/>
              <a:ea typeface="Playfair Display"/>
              <a:cs typeface="Playfair Display"/>
              <a:sym typeface="Playfair Display"/>
            </a:endParaRPr>
          </a:p>
        </p:txBody>
      </p:sp>
      <p:sp>
        <p:nvSpPr>
          <p:cNvPr id="481" name="Google Shape;481;p37"/>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μοντέλο κόστους 1</a:t>
            </a:r>
            <a:endParaRPr sz="3399">
              <a:solidFill>
                <a:srgbClr val="000000"/>
              </a:solidFill>
              <a:latin typeface="Playfair Display"/>
              <a:ea typeface="Playfair Display"/>
              <a:cs typeface="Playfair Display"/>
              <a:sym typeface="Playfair Display"/>
            </a:endParaRPr>
          </a:p>
        </p:txBody>
      </p:sp>
      <p:sp>
        <p:nvSpPr>
          <p:cNvPr id="482" name="Google Shape;482;p37"/>
          <p:cNvSpPr txBox="1"/>
          <p:nvPr/>
        </p:nvSpPr>
        <p:spPr>
          <a:xfrm>
            <a:off x="1929547" y="2214384"/>
            <a:ext cx="14082711" cy="2257028"/>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None/>
            </a:pPr>
            <a:r>
              <a:rPr lang="el-GR" sz="2599">
                <a:solidFill>
                  <a:srgbClr val="000000"/>
                </a:solidFill>
                <a:latin typeface="Arial"/>
                <a:ea typeface="Arial"/>
                <a:cs typeface="Arial"/>
                <a:sym typeface="Arial"/>
              </a:rPr>
              <a:t>Αυτό το μοντέλο σάς λέει να υπολογίσετε όλα τα κόστη σας και στη συνέχεια να προσθέσετε ένα ποσοστό στο υπόλοιπο άθροισμα για κέρδος. Συνήθως, το περιθώριο κέρδους σας πρέπει να είναι περίπου 20% για να σας επιτρέψει το πλεόνασμα για σκοπούς επανεπένδυσης στην κοινωνική σας επιχείρηση αλλά και για να αναπτύξετε νέα προϊόντα ή υπηρεσίες.</a:t>
            </a:r>
            <a:endParaRPr/>
          </a:p>
        </p:txBody>
      </p:sp>
      <p:sp>
        <p:nvSpPr>
          <p:cNvPr id="483" name="Google Shape;483;p37"/>
          <p:cNvSpPr txBox="1"/>
          <p:nvPr/>
        </p:nvSpPr>
        <p:spPr>
          <a:xfrm>
            <a:off x="3591769" y="4479924"/>
            <a:ext cx="11505684" cy="2821285"/>
          </a:xfrm>
          <a:prstGeom prst="rect">
            <a:avLst/>
          </a:prstGeom>
          <a:noFill/>
          <a:ln>
            <a:noFill/>
          </a:ln>
        </p:spPr>
        <p:txBody>
          <a:bodyPr anchorCtr="0" anchor="t" bIns="0" lIns="0" spcFirstLastPara="1" rIns="0" wrap="square" tIns="0">
            <a:spAutoFit/>
          </a:bodyPr>
          <a:lstStyle/>
          <a:p>
            <a:pPr indent="-280669" lvl="1" marL="561337" marR="0" rtl="0" algn="l">
              <a:lnSpc>
                <a:spcPct val="170026"/>
              </a:lnSpc>
              <a:spcBef>
                <a:spcPts val="0"/>
              </a:spcBef>
              <a:spcAft>
                <a:spcPts val="0"/>
              </a:spcAft>
              <a:buClr>
                <a:srgbClr val="000000"/>
              </a:buClr>
              <a:buSzPts val="2599"/>
              <a:buFont typeface="Arial"/>
              <a:buAutoNum type="arabicPeriod"/>
            </a:pPr>
            <a:r>
              <a:rPr b="0" i="0" lang="el-GR" sz="2599" u="none" cap="none" strike="noStrike">
                <a:solidFill>
                  <a:srgbClr val="000000"/>
                </a:solidFill>
                <a:latin typeface="Arial"/>
                <a:ea typeface="Arial"/>
                <a:cs typeface="Arial"/>
                <a:sym typeface="Arial"/>
              </a:rPr>
              <a:t>Υπολογίστε όλα τα κόστη που σχετίζονται με την παροχή της υπηρεσίας.</a:t>
            </a:r>
            <a:endParaRPr/>
          </a:p>
          <a:p>
            <a:pPr indent="-280669" lvl="1" marL="561337" marR="0" rtl="0" algn="l">
              <a:lnSpc>
                <a:spcPct val="170026"/>
              </a:lnSpc>
              <a:spcBef>
                <a:spcPts val="0"/>
              </a:spcBef>
              <a:spcAft>
                <a:spcPts val="0"/>
              </a:spcAft>
              <a:buClr>
                <a:srgbClr val="000000"/>
              </a:buClr>
              <a:buSzPts val="2599"/>
              <a:buFont typeface="Arial"/>
              <a:buAutoNum type="arabicPeriod"/>
            </a:pPr>
            <a:r>
              <a:rPr b="0" i="0" lang="el-GR" sz="2599" u="none" cap="none" strike="noStrike">
                <a:solidFill>
                  <a:srgbClr val="000000"/>
                </a:solidFill>
                <a:latin typeface="Arial"/>
                <a:ea typeface="Arial"/>
                <a:cs typeface="Arial"/>
                <a:sym typeface="Arial"/>
              </a:rPr>
              <a:t>Προσδιορίστε το επιθυμητό περιθώριο κέρδους.</a:t>
            </a:r>
            <a:endParaRPr/>
          </a:p>
          <a:p>
            <a:pPr indent="-280669" lvl="1" marL="561337" marR="0" rtl="0" algn="l">
              <a:lnSpc>
                <a:spcPct val="170026"/>
              </a:lnSpc>
              <a:spcBef>
                <a:spcPts val="0"/>
              </a:spcBef>
              <a:spcAft>
                <a:spcPts val="0"/>
              </a:spcAft>
              <a:buClr>
                <a:srgbClr val="000000"/>
              </a:buClr>
              <a:buSzPts val="2599"/>
              <a:buFont typeface="Arial"/>
              <a:buAutoNum type="arabicPeriod"/>
            </a:pPr>
            <a:r>
              <a:rPr b="0" i="0" lang="el-GR" sz="2599" u="none" cap="none" strike="noStrike">
                <a:solidFill>
                  <a:srgbClr val="000000"/>
                </a:solidFill>
                <a:latin typeface="Arial"/>
                <a:ea typeface="Arial"/>
                <a:cs typeface="Arial"/>
                <a:sym typeface="Arial"/>
              </a:rPr>
              <a:t>Προσθέστε το επιθυμητό περιθώριο κέρδους στο συνολικό κόστος.</a:t>
            </a:r>
            <a:endParaRPr/>
          </a:p>
          <a:p>
            <a:pPr indent="-280669" lvl="1" marL="561337" marR="0" rtl="0" algn="l">
              <a:lnSpc>
                <a:spcPct val="170026"/>
              </a:lnSpc>
              <a:spcBef>
                <a:spcPts val="0"/>
              </a:spcBef>
              <a:spcAft>
                <a:spcPts val="0"/>
              </a:spcAft>
              <a:buClr>
                <a:srgbClr val="000000"/>
              </a:buClr>
              <a:buSzPts val="2599"/>
              <a:buFont typeface="Arial"/>
              <a:buAutoNum type="arabicPeriod"/>
            </a:pPr>
            <a:r>
              <a:rPr b="0" i="0" lang="el-GR" sz="2599" u="none" cap="none" strike="noStrike">
                <a:solidFill>
                  <a:srgbClr val="000000"/>
                </a:solidFill>
                <a:latin typeface="Arial"/>
                <a:ea typeface="Arial"/>
                <a:cs typeface="Arial"/>
                <a:sym typeface="Arial"/>
              </a:rPr>
              <a:t>Ορίστε την τιμή για την υπηρεσία με βάση το άθροισμα του κόστους και του περιθωρίου κέρδους.</a:t>
            </a:r>
            <a:endParaRPr b="0" i="0" sz="2599" u="none" cap="none" strike="noStrike">
              <a:solidFill>
                <a:srgbClr val="000000"/>
              </a:solidFill>
              <a:latin typeface="Arial"/>
              <a:ea typeface="Arial"/>
              <a:cs typeface="Arial"/>
              <a:sym typeface="Arial"/>
            </a:endParaRPr>
          </a:p>
        </p:txBody>
      </p:sp>
      <p:sp>
        <p:nvSpPr>
          <p:cNvPr id="484" name="Google Shape;484;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37"/>
          <p:cNvSpPr txBox="1"/>
          <p:nvPr/>
        </p:nvSpPr>
        <p:spPr>
          <a:xfrm>
            <a:off x="3403065" y="7543800"/>
            <a:ext cx="11505684" cy="1353063"/>
          </a:xfrm>
          <a:prstGeom prst="rect">
            <a:avLst/>
          </a:prstGeom>
          <a:noFill/>
          <a:ln>
            <a:noFill/>
          </a:ln>
        </p:spPr>
        <p:txBody>
          <a:bodyPr anchorCtr="0" anchor="t" bIns="0" lIns="0" spcFirstLastPara="1" rIns="0" wrap="square" tIns="0">
            <a:spAutoFit/>
          </a:bodyPr>
          <a:lstStyle/>
          <a:p>
            <a:pPr indent="0" lvl="0" marL="0" marR="0" rtl="0" algn="ctr">
              <a:lnSpc>
                <a:spcPct val="170021"/>
              </a:lnSpc>
              <a:spcBef>
                <a:spcPts val="0"/>
              </a:spcBef>
              <a:spcAft>
                <a:spcPts val="0"/>
              </a:spcAft>
              <a:buNone/>
            </a:pPr>
            <a:r>
              <a:rPr b="1" lang="el-GR" sz="3299">
                <a:solidFill>
                  <a:srgbClr val="000000"/>
                </a:solidFill>
                <a:latin typeface="Arial"/>
                <a:ea typeface="Arial"/>
                <a:cs typeface="Arial"/>
                <a:sym typeface="Arial"/>
              </a:rPr>
              <a:t>Αναρωτηθείτε: Μπορούν οι πελάτες και οι αγοραστές να το αντέξουν οικονομικά;</a:t>
            </a:r>
            <a:endParaRPr b="1" sz="3299">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3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3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38"/>
          <p:cNvSpPr txBox="1"/>
          <p:nvPr/>
        </p:nvSpPr>
        <p:spPr>
          <a:xfrm>
            <a:off x="705167" y="280809"/>
            <a:ext cx="13706158"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Μοντέλο 2: Στρατηγική 5 βημάτων2:</a:t>
            </a:r>
            <a:endParaRPr/>
          </a:p>
        </p:txBody>
      </p:sp>
      <p:sp>
        <p:nvSpPr>
          <p:cNvPr id="494" name="Google Shape;494;p38"/>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μοντέλο κόστους 2</a:t>
            </a:r>
            <a:endParaRPr sz="3399">
              <a:solidFill>
                <a:srgbClr val="000000"/>
              </a:solidFill>
              <a:latin typeface="Playfair Display"/>
              <a:ea typeface="Playfair Display"/>
              <a:cs typeface="Playfair Display"/>
              <a:sym typeface="Playfair Display"/>
            </a:endParaRPr>
          </a:p>
        </p:txBody>
      </p:sp>
      <p:sp>
        <p:nvSpPr>
          <p:cNvPr id="495" name="Google Shape;495;p38"/>
          <p:cNvSpPr txBox="1"/>
          <p:nvPr/>
        </p:nvSpPr>
        <p:spPr>
          <a:xfrm>
            <a:off x="1828800" y="1418214"/>
            <a:ext cx="15957956" cy="7316298"/>
          </a:xfrm>
          <a:prstGeom prst="rect">
            <a:avLst/>
          </a:prstGeom>
          <a:noFill/>
          <a:ln>
            <a:noFill/>
          </a:ln>
        </p:spPr>
        <p:txBody>
          <a:bodyPr anchorCtr="0" anchor="t" bIns="0" lIns="0" spcFirstLastPara="1" rIns="0" wrap="square" tIns="0">
            <a:spAutoFit/>
          </a:bodyPr>
          <a:lstStyle/>
          <a:p>
            <a:pPr indent="0" lvl="0" marL="0" marR="0" rtl="0" algn="l">
              <a:lnSpc>
                <a:spcPct val="170025"/>
              </a:lnSpc>
              <a:spcBef>
                <a:spcPts val="0"/>
              </a:spcBef>
              <a:spcAft>
                <a:spcPts val="0"/>
              </a:spcAft>
              <a:buNone/>
            </a:pPr>
            <a:r>
              <a:rPr b="1" lang="el-GR" sz="2799">
                <a:solidFill>
                  <a:srgbClr val="000000"/>
                </a:solidFill>
                <a:latin typeface="Arial"/>
                <a:ea typeface="Arial"/>
                <a:cs typeface="Arial"/>
                <a:sym typeface="Arial"/>
              </a:rPr>
              <a:t>Βήμα 1: </a:t>
            </a:r>
            <a:r>
              <a:rPr lang="el-GR" sz="2799">
                <a:solidFill>
                  <a:srgbClr val="000000"/>
                </a:solidFill>
                <a:latin typeface="Arial"/>
                <a:ea typeface="Arial"/>
                <a:cs typeface="Arial"/>
                <a:sym typeface="Arial"/>
              </a:rPr>
              <a:t>Υπολογίστε όλα τα κόστη που σχετίζονται με την υπηρεσία σας, συμπεριλαμβανομένων των εξόδων προσωπικού και άλλων εξόδων. </a:t>
            </a:r>
            <a:endParaRPr/>
          </a:p>
          <a:p>
            <a:pPr indent="0" lvl="0" marL="0" marR="0" rtl="0" algn="l">
              <a:lnSpc>
                <a:spcPct val="170025"/>
              </a:lnSpc>
              <a:spcBef>
                <a:spcPts val="0"/>
              </a:spcBef>
              <a:spcAft>
                <a:spcPts val="0"/>
              </a:spcAft>
              <a:buNone/>
            </a:pPr>
            <a:r>
              <a:rPr b="1" lang="el-GR" sz="2799">
                <a:solidFill>
                  <a:srgbClr val="000000"/>
                </a:solidFill>
                <a:latin typeface="Arial"/>
                <a:ea typeface="Arial"/>
                <a:cs typeface="Arial"/>
                <a:sym typeface="Arial"/>
              </a:rPr>
              <a:t>Βήμα 2: </a:t>
            </a:r>
            <a:r>
              <a:rPr lang="el-GR" sz="2799">
                <a:solidFill>
                  <a:srgbClr val="000000"/>
                </a:solidFill>
                <a:latin typeface="Arial"/>
                <a:ea typeface="Arial"/>
                <a:cs typeface="Arial"/>
                <a:sym typeface="Arial"/>
              </a:rPr>
              <a:t>Προσδιορίστε το ποσοστό γενικών εξόδων διαιρώντας τα έξοδα με τις ακαθάριστες πωλήσεις και πολλαπλασιάζοντας με το 100. </a:t>
            </a:r>
            <a:endParaRPr/>
          </a:p>
          <a:p>
            <a:pPr indent="0" lvl="0" marL="0" marR="0" rtl="0" algn="l">
              <a:lnSpc>
                <a:spcPct val="170025"/>
              </a:lnSpc>
              <a:spcBef>
                <a:spcPts val="0"/>
              </a:spcBef>
              <a:spcAft>
                <a:spcPts val="0"/>
              </a:spcAft>
              <a:buNone/>
            </a:pPr>
            <a:r>
              <a:rPr b="1" lang="el-GR" sz="2799">
                <a:solidFill>
                  <a:srgbClr val="000000"/>
                </a:solidFill>
                <a:latin typeface="Arial"/>
                <a:ea typeface="Arial"/>
                <a:cs typeface="Arial"/>
                <a:sym typeface="Arial"/>
              </a:rPr>
              <a:t>Βήμα 3: </a:t>
            </a:r>
            <a:r>
              <a:rPr lang="el-GR" sz="2799">
                <a:solidFill>
                  <a:srgbClr val="000000"/>
                </a:solidFill>
                <a:latin typeface="Arial"/>
                <a:ea typeface="Arial"/>
                <a:cs typeface="Arial"/>
                <a:sym typeface="Arial"/>
              </a:rPr>
              <a:t>Αποφασίστε την επιθυμητή τιμή ή τιμή για την υπηρεσία σας.</a:t>
            </a:r>
            <a:endParaRPr/>
          </a:p>
          <a:p>
            <a:pPr indent="0" lvl="0" marL="0" marR="0" rtl="0" algn="l">
              <a:lnSpc>
                <a:spcPct val="170025"/>
              </a:lnSpc>
              <a:spcBef>
                <a:spcPts val="0"/>
              </a:spcBef>
              <a:spcAft>
                <a:spcPts val="0"/>
              </a:spcAft>
              <a:buNone/>
            </a:pPr>
            <a:r>
              <a:rPr b="1" lang="el-GR" sz="2799">
                <a:solidFill>
                  <a:srgbClr val="000000"/>
                </a:solidFill>
                <a:latin typeface="Arial"/>
                <a:ea typeface="Arial"/>
                <a:cs typeface="Arial"/>
                <a:sym typeface="Arial"/>
              </a:rPr>
              <a:t>Βήμα 4: </a:t>
            </a:r>
            <a:r>
              <a:rPr lang="el-GR" sz="2799">
                <a:solidFill>
                  <a:srgbClr val="000000"/>
                </a:solidFill>
                <a:latin typeface="Arial"/>
                <a:ea typeface="Arial"/>
                <a:cs typeface="Arial"/>
                <a:sym typeface="Arial"/>
              </a:rPr>
              <a:t>Υπολογίστε την τιμή σας χρησιμοποιώντας τον τύπο: Κόστος + επιτόκιο = Σταθερή τιμή βάσης, Σταθερή τιμή βάσης * ποσοστό γενικών εξόδων = συνεισφορά γενικών εξόδων, συνεισφορά γενικών εξόδων + σταθερή τιμή βάσης = Τελική σταθερή τιμή. </a:t>
            </a:r>
            <a:endParaRPr/>
          </a:p>
          <a:p>
            <a:pPr indent="0" lvl="0" marL="0" marR="0" rtl="0" algn="l">
              <a:lnSpc>
                <a:spcPct val="170025"/>
              </a:lnSpc>
              <a:spcBef>
                <a:spcPts val="0"/>
              </a:spcBef>
              <a:spcAft>
                <a:spcPts val="0"/>
              </a:spcAft>
              <a:buNone/>
            </a:pPr>
            <a:r>
              <a:rPr b="1" lang="el-GR" sz="2799">
                <a:solidFill>
                  <a:srgbClr val="000000"/>
                </a:solidFill>
                <a:latin typeface="Arial"/>
                <a:ea typeface="Arial"/>
                <a:cs typeface="Arial"/>
                <a:sym typeface="Arial"/>
              </a:rPr>
              <a:t>Βήμα 5: </a:t>
            </a:r>
            <a:r>
              <a:rPr lang="el-GR" sz="2799">
                <a:solidFill>
                  <a:srgbClr val="000000"/>
                </a:solidFill>
                <a:latin typeface="Arial"/>
                <a:ea typeface="Arial"/>
                <a:cs typeface="Arial"/>
                <a:sym typeface="Arial"/>
              </a:rPr>
              <a:t>Προσαρμόστε την τιμή σας με βάση την ανάλυση του ανταγωνισμού και τις συνθήκες της αγοράς, διασφαλίζοντας ότι παραμένει ανταγωνιστική, καλύπτοντας ταυτόχρονα το κόστος και αποφέροντας κέρδος. Θυμηθείτε να λάβετε υπόψη τη δημιουργία κοινωνικού αντίκτυπου στη στρατηγική τιμολόγησης σας ως ιδιοκτήτης επιχείρησης κοινωνικής δικτύωσης.</a:t>
            </a:r>
            <a:endParaRPr sz="2799">
              <a:solidFill>
                <a:srgbClr val="000000"/>
              </a:solidFill>
              <a:latin typeface="Arial"/>
              <a:ea typeface="Arial"/>
              <a:cs typeface="Arial"/>
              <a:sym typeface="Arial"/>
            </a:endParaRPr>
          </a:p>
        </p:txBody>
      </p:sp>
      <p:sp>
        <p:nvSpPr>
          <p:cNvPr id="496" name="Google Shape;496;p38"/>
          <p:cNvSpPr/>
          <p:nvPr/>
        </p:nvSpPr>
        <p:spPr>
          <a:xfrm>
            <a:off x="13480580" y="9502646"/>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4"/>
          <p:cNvSpPr txBox="1"/>
          <p:nvPr/>
        </p:nvSpPr>
        <p:spPr>
          <a:xfrm>
            <a:off x="1073955" y="1431987"/>
            <a:ext cx="7097505" cy="59208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rata"/>
                <a:ea typeface="Prata"/>
                <a:cs typeface="Prata"/>
                <a:sym typeface="Prata"/>
              </a:rPr>
              <a:t>Βιώσιμοι Νέοι Επιχειρηματίες</a:t>
            </a:r>
            <a:endParaRPr sz="3399">
              <a:solidFill>
                <a:srgbClr val="000000"/>
              </a:solidFill>
              <a:latin typeface="Prata"/>
              <a:ea typeface="Prata"/>
              <a:cs typeface="Prata"/>
              <a:sym typeface="Prata"/>
            </a:endParaRPr>
          </a:p>
        </p:txBody>
      </p:sp>
      <p:sp>
        <p:nvSpPr>
          <p:cNvPr id="137" name="Google Shape;137;p4"/>
          <p:cNvSpPr txBox="1"/>
          <p:nvPr/>
        </p:nvSpPr>
        <p:spPr>
          <a:xfrm>
            <a:off x="1028700" y="476250"/>
            <a:ext cx="8389217" cy="8650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rata"/>
                <a:ea typeface="Prata"/>
                <a:cs typeface="Prata"/>
                <a:sym typeface="Prata"/>
              </a:rPr>
              <a:t>ΟΔΗΓΟΙ SUSE</a:t>
            </a:r>
            <a:endParaRPr/>
          </a:p>
        </p:txBody>
      </p:sp>
      <p:sp>
        <p:nvSpPr>
          <p:cNvPr id="138" name="Google Shape;138;p4"/>
          <p:cNvSpPr txBox="1"/>
          <p:nvPr/>
        </p:nvSpPr>
        <p:spPr>
          <a:xfrm>
            <a:off x="3438828" y="2950996"/>
            <a:ext cx="8505361" cy="56310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Περιβαλλοντική υποβάθμιση στις Επιχειρήσεις</a:t>
            </a:r>
            <a:endParaRPr sz="3399">
              <a:solidFill>
                <a:srgbClr val="000000"/>
              </a:solidFill>
              <a:latin typeface="Playfair Display"/>
              <a:ea typeface="Playfair Display"/>
              <a:cs typeface="Playfair Display"/>
              <a:sym typeface="Playfair Display"/>
            </a:endParaRPr>
          </a:p>
        </p:txBody>
      </p:sp>
      <p:sp>
        <p:nvSpPr>
          <p:cNvPr id="139" name="Google Shape;139;p4"/>
          <p:cNvSpPr txBox="1"/>
          <p:nvPr/>
        </p:nvSpPr>
        <p:spPr>
          <a:xfrm>
            <a:off x="762000" y="2469577"/>
            <a:ext cx="1959934" cy="179536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01</a:t>
            </a:r>
            <a:endParaRPr/>
          </a:p>
        </p:txBody>
      </p:sp>
      <p:sp>
        <p:nvSpPr>
          <p:cNvPr id="140" name="Google Shape;140;p4"/>
          <p:cNvSpPr txBox="1"/>
          <p:nvPr/>
        </p:nvSpPr>
        <p:spPr>
          <a:xfrm>
            <a:off x="1068110" y="3963122"/>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02</a:t>
            </a:r>
            <a:endParaRPr/>
          </a:p>
        </p:txBody>
      </p:sp>
      <p:sp>
        <p:nvSpPr>
          <p:cNvPr id="141" name="Google Shape;141;p4"/>
          <p:cNvSpPr txBox="1"/>
          <p:nvPr/>
        </p:nvSpPr>
        <p:spPr>
          <a:xfrm>
            <a:off x="832030" y="5462471"/>
            <a:ext cx="2134569" cy="179536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03</a:t>
            </a:r>
            <a:endParaRPr/>
          </a:p>
        </p:txBody>
      </p:sp>
      <p:sp>
        <p:nvSpPr>
          <p:cNvPr id="142" name="Google Shape;142;p4"/>
          <p:cNvSpPr txBox="1"/>
          <p:nvPr/>
        </p:nvSpPr>
        <p:spPr>
          <a:xfrm>
            <a:off x="3438828" y="4563110"/>
            <a:ext cx="8968309" cy="56310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Ισότητα των Φύλων στις Επιχειρήσεις</a:t>
            </a:r>
            <a:endParaRPr sz="3399">
              <a:solidFill>
                <a:srgbClr val="000000"/>
              </a:solidFill>
              <a:latin typeface="Playfair Display"/>
              <a:ea typeface="Playfair Display"/>
              <a:cs typeface="Playfair Display"/>
              <a:sym typeface="Playfair Display"/>
            </a:endParaRPr>
          </a:p>
        </p:txBody>
      </p:sp>
      <p:sp>
        <p:nvSpPr>
          <p:cNvPr id="143" name="Google Shape;143;p4"/>
          <p:cNvSpPr txBox="1"/>
          <p:nvPr/>
        </p:nvSpPr>
        <p:spPr>
          <a:xfrm>
            <a:off x="3438828" y="5878091"/>
            <a:ext cx="12706759" cy="118046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Ψηφιακά Εργαλεία στη Βιομηχανία 4.0 &amp; 5.0 Διαμόρφωση της Επιχειρηματικότητας στη Νέα Ψηφιακή Κοινωνία</a:t>
            </a:r>
            <a:endParaRPr sz="3399">
              <a:solidFill>
                <a:srgbClr val="000000"/>
              </a:solidFill>
              <a:latin typeface="Playfair Display"/>
              <a:ea typeface="Playfair Display"/>
              <a:cs typeface="Playfair Display"/>
              <a:sym typeface="Playfair Display"/>
            </a:endParaRPr>
          </a:p>
        </p:txBody>
      </p:sp>
      <p:sp>
        <p:nvSpPr>
          <p:cNvPr id="144" name="Google Shape;144;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3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3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39"/>
          <p:cNvSpPr txBox="1"/>
          <p:nvPr/>
        </p:nvSpPr>
        <p:spPr>
          <a:xfrm>
            <a:off x="0" y="897514"/>
            <a:ext cx="18288000"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Arial"/>
                <a:ea typeface="Arial"/>
                <a:cs typeface="Arial"/>
                <a:sym typeface="Arial"/>
              </a:rPr>
              <a:t>Βασικά ζητήματα τιμολόγησης κοινωνικών επιχειρήσεων</a:t>
            </a:r>
            <a:endParaRPr sz="5499">
              <a:solidFill>
                <a:srgbClr val="000000"/>
              </a:solidFill>
              <a:latin typeface="Arial"/>
              <a:ea typeface="Arial"/>
              <a:cs typeface="Arial"/>
              <a:sym typeface="Arial"/>
            </a:endParaRPr>
          </a:p>
        </p:txBody>
      </p:sp>
      <p:sp>
        <p:nvSpPr>
          <p:cNvPr id="505" name="Google Shape;505;p39"/>
          <p:cNvSpPr txBox="1"/>
          <p:nvPr/>
        </p:nvSpPr>
        <p:spPr>
          <a:xfrm>
            <a:off x="1661013" y="2582517"/>
            <a:ext cx="6724548" cy="250068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l-GR" sz="2299">
                <a:solidFill>
                  <a:srgbClr val="000000"/>
                </a:solidFill>
                <a:latin typeface="Arial"/>
                <a:ea typeface="Arial"/>
                <a:cs typeface="Arial"/>
                <a:sym typeface="Arial"/>
              </a:rPr>
              <a:t>Θεώρηση 1</a:t>
            </a:r>
            <a:r>
              <a:rPr lang="el-GR" sz="2299">
                <a:solidFill>
                  <a:srgbClr val="000000"/>
                </a:solidFill>
                <a:latin typeface="Arial"/>
                <a:ea typeface="Arial"/>
                <a:cs typeface="Arial"/>
                <a:sym typeface="Arial"/>
              </a:rPr>
              <a:t>. Κατανόηση της πρότασης κοινωνικής αξίας: οι νέοι επιχειρηματίες που ακολουθούν το πρότυπο καμβά πρέπει να γνωρίζουν και να κατανοούν τη μοναδική κοινωνική αξία που προσφέρουν τα προϊόντα ή οι υπηρεσίες τους.</a:t>
            </a:r>
            <a:endParaRPr sz="2299">
              <a:solidFill>
                <a:srgbClr val="000000"/>
              </a:solidFill>
              <a:latin typeface="Arial"/>
              <a:ea typeface="Arial"/>
              <a:cs typeface="Arial"/>
              <a:sym typeface="Arial"/>
            </a:endParaRPr>
          </a:p>
        </p:txBody>
      </p:sp>
      <p:sp>
        <p:nvSpPr>
          <p:cNvPr id="506" name="Google Shape;506;p39"/>
          <p:cNvSpPr txBox="1"/>
          <p:nvPr/>
        </p:nvSpPr>
        <p:spPr>
          <a:xfrm>
            <a:off x="8929686" y="2464120"/>
            <a:ext cx="7834314" cy="3442994"/>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l-GR" sz="2299">
                <a:solidFill>
                  <a:srgbClr val="000000"/>
                </a:solidFill>
                <a:latin typeface="Arial"/>
                <a:ea typeface="Arial"/>
                <a:cs typeface="Arial"/>
                <a:sym typeface="Arial"/>
              </a:rPr>
              <a:t>Θεώρηση 2</a:t>
            </a:r>
            <a:r>
              <a:rPr lang="el-GR" sz="2299">
                <a:solidFill>
                  <a:srgbClr val="000000"/>
                </a:solidFill>
                <a:latin typeface="Arial"/>
                <a:ea typeface="Arial"/>
                <a:cs typeface="Arial"/>
                <a:sym typeface="Arial"/>
              </a:rPr>
              <a:t>. Διαίρεση και κατηγοριοποίηση πελατών για να καταστεί δυνατή η τιμολόγηση χωρίς αποκλεισμούς: για τις κοινωνικές επιχειρήσεις πρέπει να λάβετε υπόψη σε ποιον στοχεύετε και να τιμολογήσετε ανάλογα. Η στρατηγική τιμολόγησης σας πρέπει να περιλαμβάνει αποκλεισμούς και να λαμβάνει υπόψη τις οικονομικές δυνατότητες των διαφορετικών ομάδων δικαιούχων σας.</a:t>
            </a:r>
            <a:endParaRPr sz="2299">
              <a:solidFill>
                <a:srgbClr val="000000"/>
              </a:solidFill>
              <a:latin typeface="Arial"/>
              <a:ea typeface="Arial"/>
              <a:cs typeface="Arial"/>
              <a:sym typeface="Arial"/>
            </a:endParaRPr>
          </a:p>
        </p:txBody>
      </p:sp>
      <p:sp>
        <p:nvSpPr>
          <p:cNvPr id="507" name="Google Shape;507;p39"/>
          <p:cNvSpPr txBox="1"/>
          <p:nvPr/>
        </p:nvSpPr>
        <p:spPr>
          <a:xfrm>
            <a:off x="2438400" y="6363264"/>
            <a:ext cx="13273773" cy="250068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l-GR" sz="2299">
                <a:solidFill>
                  <a:srgbClr val="000000"/>
                </a:solidFill>
                <a:latin typeface="Arial"/>
                <a:ea typeface="Arial"/>
                <a:cs typeface="Arial"/>
                <a:sym typeface="Arial"/>
              </a:rPr>
              <a:t>Θεώρηση 3</a:t>
            </a:r>
            <a:r>
              <a:rPr lang="el-GR" sz="2299">
                <a:solidFill>
                  <a:srgbClr val="000000"/>
                </a:solidFill>
                <a:latin typeface="Arial"/>
                <a:ea typeface="Arial"/>
                <a:cs typeface="Arial"/>
                <a:sym typeface="Arial"/>
              </a:rPr>
              <a:t>. Επιλέξτε τα κατάλληλα κανάλια κοινωνικού αντίκτυπου και επικοινωνίας τιμολόγησης: για τη διαδικασία τιμολόγησης αυτό σημαίνει ότι τα διαφορετικά κανάλια είναι ευκαιρίες επικοινωνίας του κοινωνικού αντίκτυπου που σχετίζονται με τα προϊόντα ή τις υπηρεσίες σας. Ως νέος επιχειρηματίας, μπορείτε να χρησιμοποιήσετε μια συναρπαστική αφήγηση που σχετίζεται με την αξία και τον σκοπό της τιμής που έχετε για τις υπηρεσίες σας.</a:t>
            </a:r>
            <a:endParaRPr sz="2299">
              <a:solidFill>
                <a:srgbClr val="000000"/>
              </a:solidFill>
              <a:latin typeface="Arial"/>
              <a:ea typeface="Arial"/>
              <a:cs typeface="Arial"/>
              <a:sym typeface="Arial"/>
            </a:endParaRPr>
          </a:p>
        </p:txBody>
      </p:sp>
      <p:sp>
        <p:nvSpPr>
          <p:cNvPr id="508" name="Google Shape;508;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4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4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40"/>
          <p:cNvSpPr txBox="1"/>
          <p:nvPr/>
        </p:nvSpPr>
        <p:spPr>
          <a:xfrm>
            <a:off x="0" y="897514"/>
            <a:ext cx="17505260"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Arial"/>
                <a:ea typeface="Arial"/>
                <a:cs typeface="Arial"/>
                <a:sym typeface="Arial"/>
              </a:rPr>
              <a:t>Βασικά ζητήματα τιμολόγησης κοινωνικών επιχειρήσεων</a:t>
            </a:r>
            <a:endParaRPr/>
          </a:p>
        </p:txBody>
      </p:sp>
      <p:sp>
        <p:nvSpPr>
          <p:cNvPr id="517" name="Google Shape;517;p40"/>
          <p:cNvSpPr txBox="1"/>
          <p:nvPr/>
        </p:nvSpPr>
        <p:spPr>
          <a:xfrm>
            <a:off x="1259816" y="2574925"/>
            <a:ext cx="6919960" cy="3000821"/>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l-GR" sz="2299">
                <a:solidFill>
                  <a:srgbClr val="000000"/>
                </a:solidFill>
                <a:latin typeface="Arial"/>
                <a:ea typeface="Arial"/>
                <a:cs typeface="Arial"/>
                <a:sym typeface="Arial"/>
              </a:rPr>
              <a:t>Θεώρηση 4</a:t>
            </a:r>
            <a:r>
              <a:rPr lang="el-GR" sz="2299">
                <a:solidFill>
                  <a:srgbClr val="000000"/>
                </a:solidFill>
                <a:latin typeface="Arial"/>
                <a:ea typeface="Arial"/>
                <a:cs typeface="Arial"/>
                <a:sym typeface="Arial"/>
              </a:rPr>
              <a:t>. Βασικοί πόροι και ποιότητα: Ως νέος επιχειρηματίας, πρέπει να καθορίσετε ποιοι από τους βασικούς σας πόρους που είναι απαραίτητοι για τη δημιουργία κοινωνικού αντίκτυπου, είναι σημαντικοί για τις αποφάσεις τιμολόγησης.</a:t>
            </a:r>
            <a:endParaRPr sz="2299">
              <a:solidFill>
                <a:srgbClr val="000000"/>
              </a:solidFill>
              <a:latin typeface="Arial"/>
              <a:ea typeface="Arial"/>
              <a:cs typeface="Arial"/>
              <a:sym typeface="Arial"/>
            </a:endParaRPr>
          </a:p>
          <a:p>
            <a:pPr indent="0" lvl="0" marL="0" marR="0" rtl="0" algn="l">
              <a:lnSpc>
                <a:spcPct val="170030"/>
              </a:lnSpc>
              <a:spcBef>
                <a:spcPts val="0"/>
              </a:spcBef>
              <a:spcAft>
                <a:spcPts val="0"/>
              </a:spcAft>
              <a:buNone/>
            </a:pPr>
            <a:r>
              <a:t/>
            </a:r>
            <a:endParaRPr sz="2299">
              <a:solidFill>
                <a:srgbClr val="000000"/>
              </a:solidFill>
              <a:latin typeface="Playfair Display"/>
              <a:ea typeface="Playfair Display"/>
              <a:cs typeface="Playfair Display"/>
              <a:sym typeface="Playfair Display"/>
            </a:endParaRPr>
          </a:p>
        </p:txBody>
      </p:sp>
      <p:sp>
        <p:nvSpPr>
          <p:cNvPr id="518" name="Google Shape;518;p40"/>
          <p:cNvSpPr txBox="1"/>
          <p:nvPr/>
        </p:nvSpPr>
        <p:spPr>
          <a:xfrm>
            <a:off x="8920005" y="2574925"/>
            <a:ext cx="8339295" cy="3500958"/>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l-GR" sz="2299">
                <a:solidFill>
                  <a:srgbClr val="000000"/>
                </a:solidFill>
                <a:latin typeface="Arial"/>
                <a:ea typeface="Arial"/>
                <a:cs typeface="Arial"/>
                <a:sym typeface="Arial"/>
              </a:rPr>
              <a:t>Θεώρηση 5</a:t>
            </a:r>
            <a:r>
              <a:rPr lang="el-GR" sz="2299">
                <a:solidFill>
                  <a:srgbClr val="000000"/>
                </a:solidFill>
                <a:latin typeface="Arial"/>
                <a:ea typeface="Arial"/>
                <a:cs typeface="Arial"/>
                <a:sym typeface="Arial"/>
              </a:rPr>
              <a:t>. Τιμολόγηση για βιωσιμότητα και βιωσιμότητα: Η στρατηγική και ο σχεδιασμός τιμολόγησης θα υποστηρίξουν τη μακροπρόθεσμη βιωσιμότητά σας. Κατανοώντας πώς τα έσοδα που παράγονται συμβάλλουν στην οικονομική βιωσιμότητα και στους κοινωνικούς σας στόχους, μπορείτε να επιλέξετε μοντέλα τιμολόγησης που διασφαλίζουν την οικονομική ευρωστία της επιχείρησής σας, ενώ συνεχίζουν τον θετικό αντίκτυπό της.</a:t>
            </a:r>
            <a:endParaRPr sz="2299">
              <a:solidFill>
                <a:srgbClr val="000000"/>
              </a:solidFill>
              <a:latin typeface="Arial"/>
              <a:ea typeface="Arial"/>
              <a:cs typeface="Arial"/>
              <a:sym typeface="Arial"/>
            </a:endParaRPr>
          </a:p>
        </p:txBody>
      </p:sp>
      <p:sp>
        <p:nvSpPr>
          <p:cNvPr id="519" name="Google Shape;519;p40"/>
          <p:cNvSpPr txBox="1"/>
          <p:nvPr/>
        </p:nvSpPr>
        <p:spPr>
          <a:xfrm>
            <a:off x="2520201" y="6340482"/>
            <a:ext cx="13273773" cy="250068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l-GR" sz="2299">
                <a:solidFill>
                  <a:srgbClr val="000000"/>
                </a:solidFill>
                <a:latin typeface="Arial"/>
                <a:ea typeface="Arial"/>
                <a:cs typeface="Arial"/>
                <a:sym typeface="Arial"/>
              </a:rPr>
              <a:t>Θεώρηση 6</a:t>
            </a:r>
            <a:r>
              <a:rPr lang="el-GR" sz="2299">
                <a:solidFill>
                  <a:srgbClr val="000000"/>
                </a:solidFill>
                <a:latin typeface="Arial"/>
                <a:ea typeface="Arial"/>
                <a:cs typeface="Arial"/>
                <a:sym typeface="Arial"/>
              </a:rPr>
              <a:t>. Ανάλυση κόστος-όφελος  για κοινωνικό αντίκτυπο: Τέλος, ως νέος επιχειρηματίας μιας κοινωνικής επιχείρησης, θα πρέπει να διεξάγετε ενεργά μια ολιστική ανάλυση κόστους-οφέλους που εκτείνεται πέρα από τις οικονομικές αποδόσεις. Οι νέοι επιχειρηματίες μπορούν να χρησιμοποιήσουν αυτήν την προσέγγιση για να αξιολογήσουν τις κοινωνικές αποδόσεις που δημιουργούνται από τα προϊόντα ή τις υπηρεσίες τους.</a:t>
            </a:r>
            <a:endParaRPr sz="2299">
              <a:solidFill>
                <a:srgbClr val="000000"/>
              </a:solidFill>
              <a:latin typeface="Playfair Display"/>
              <a:ea typeface="Playfair Display"/>
              <a:cs typeface="Playfair Display"/>
              <a:sym typeface="Playfair Display"/>
            </a:endParaRPr>
          </a:p>
        </p:txBody>
      </p:sp>
      <p:sp>
        <p:nvSpPr>
          <p:cNvPr id="520" name="Google Shape;520;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4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4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41"/>
          <p:cNvSpPr txBox="1"/>
          <p:nvPr/>
        </p:nvSpPr>
        <p:spPr>
          <a:xfrm>
            <a:off x="2720532" y="1497634"/>
            <a:ext cx="9090468" cy="17953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2.2 ΠΑΡΑΔΕΙΓΜΑ ΤΙΜΟΛΟΓΗΣΗΣ</a:t>
            </a:r>
            <a:endParaRPr sz="5000">
              <a:solidFill>
                <a:srgbClr val="000000"/>
              </a:solidFill>
              <a:latin typeface="Playfair Display"/>
              <a:ea typeface="Playfair Display"/>
              <a:cs typeface="Playfair Display"/>
              <a:sym typeface="Playfair Display"/>
            </a:endParaRPr>
          </a:p>
        </p:txBody>
      </p:sp>
      <p:sp>
        <p:nvSpPr>
          <p:cNvPr id="529" name="Google Shape;529;p41"/>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Εισαγωγή</a:t>
            </a:r>
            <a:endParaRPr sz="3399">
              <a:solidFill>
                <a:srgbClr val="000000"/>
              </a:solidFill>
              <a:latin typeface="Playfair Display"/>
              <a:ea typeface="Playfair Display"/>
              <a:cs typeface="Playfair Display"/>
              <a:sym typeface="Playfair Display"/>
            </a:endParaRPr>
          </a:p>
        </p:txBody>
      </p:sp>
      <p:sp>
        <p:nvSpPr>
          <p:cNvPr id="530" name="Google Shape;530;p41"/>
          <p:cNvSpPr txBox="1"/>
          <p:nvPr/>
        </p:nvSpPr>
        <p:spPr>
          <a:xfrm>
            <a:off x="2720532" y="4375131"/>
            <a:ext cx="13520137" cy="261610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Ας εξετάσουμε ένα πρακτικό παράδειγμα κοινωνικής επιχείρησης που παρέχει εκπαιδευτικές υπηρεσίες σε μη προνομιούχες κοινότητες. Ο στόχος είναι να παρουσιαστεί μια διαδικασία τιμολόγησης βήμα προς βήμα χρησιμοποιώντας τις αρχές του Κοινωνικού Επιχειρηματικού Μοντέλου Κάμβας  /  Canvas (ΚΕΜΚ). </a:t>
            </a:r>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l-GR" sz="2000">
                <a:solidFill>
                  <a:srgbClr val="000000"/>
                </a:solidFill>
                <a:latin typeface="Arial"/>
                <a:ea typeface="Arial"/>
                <a:cs typeface="Arial"/>
                <a:sym typeface="Arial"/>
              </a:rPr>
              <a:t>Σε αυτό το σενάριο, η κοινωνική επιχείρηση έχει δεσμευτεί να βελτιώσει την πρόσβαση σε ποιοτική εκπαίδευση σε μια γειτονιά χαμηλού εισοδήματος.</a:t>
            </a:r>
            <a:endParaRPr sz="2000">
              <a:solidFill>
                <a:srgbClr val="000000"/>
              </a:solidFill>
              <a:latin typeface="Arial"/>
              <a:ea typeface="Arial"/>
              <a:cs typeface="Arial"/>
              <a:sym typeface="Arial"/>
            </a:endParaRPr>
          </a:p>
        </p:txBody>
      </p:sp>
      <p:sp>
        <p:nvSpPr>
          <p:cNvPr id="531" name="Google Shape;531;p41"/>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Κεφάλαιο 2.2 Παράδειγμα τιμολόγησης</a:t>
            </a:r>
            <a:endParaRPr sz="3399">
              <a:solidFill>
                <a:srgbClr val="000000"/>
              </a:solidFill>
              <a:latin typeface="Playfair Display"/>
              <a:ea typeface="Playfair Display"/>
              <a:cs typeface="Playfair Display"/>
              <a:sym typeface="Playfair Display"/>
            </a:endParaRPr>
          </a:p>
        </p:txBody>
      </p:sp>
      <p:sp>
        <p:nvSpPr>
          <p:cNvPr id="532" name="Google Shape;532;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4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42"/>
          <p:cNvSpPr/>
          <p:nvPr/>
        </p:nvSpPr>
        <p:spPr>
          <a:xfrm>
            <a:off x="296357" y="7046619"/>
            <a:ext cx="2789348" cy="3008735"/>
          </a:xfrm>
          <a:custGeom>
            <a:rect b="b" l="l" r="r" t="t"/>
            <a:pathLst>
              <a:path extrusionOk="0" h="3008735" w="2789348">
                <a:moveTo>
                  <a:pt x="0" y="0"/>
                </a:moveTo>
                <a:lnTo>
                  <a:pt x="2789347" y="0"/>
                </a:lnTo>
                <a:lnTo>
                  <a:pt x="2789347" y="3008735"/>
                </a:lnTo>
                <a:lnTo>
                  <a:pt x="0" y="30087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42"/>
          <p:cNvSpPr txBox="1"/>
          <p:nvPr/>
        </p:nvSpPr>
        <p:spPr>
          <a:xfrm>
            <a:off x="19800" y="231646"/>
            <a:ext cx="17617599" cy="188859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Arial"/>
                <a:ea typeface="Arial"/>
                <a:cs typeface="Arial"/>
                <a:sym typeface="Arial"/>
              </a:rPr>
              <a:t>Βήμα προς βήμα η τιμολόγηση για μια κοινωνική επιχείρηση</a:t>
            </a:r>
            <a:endParaRPr sz="5499">
              <a:solidFill>
                <a:srgbClr val="000000"/>
              </a:solidFill>
              <a:latin typeface="Arial"/>
              <a:ea typeface="Arial"/>
              <a:cs typeface="Arial"/>
              <a:sym typeface="Arial"/>
            </a:endParaRPr>
          </a:p>
        </p:txBody>
      </p:sp>
      <p:sp>
        <p:nvSpPr>
          <p:cNvPr id="542" name="Google Shape;542;p42"/>
          <p:cNvSpPr txBox="1"/>
          <p:nvPr/>
        </p:nvSpPr>
        <p:spPr>
          <a:xfrm>
            <a:off x="1678090" y="2478844"/>
            <a:ext cx="14931817" cy="4348563"/>
          </a:xfrm>
          <a:prstGeom prst="rect">
            <a:avLst/>
          </a:prstGeom>
          <a:noFill/>
          <a:ln>
            <a:noFill/>
          </a:ln>
        </p:spPr>
        <p:txBody>
          <a:bodyPr anchorCtr="0" anchor="t" bIns="0" lIns="0" spcFirstLastPara="1" rIns="0" wrap="square" tIns="0">
            <a:spAutoFit/>
          </a:bodyPr>
          <a:lstStyle/>
          <a:p>
            <a:pPr indent="-271131" lvl="1" marL="542263"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1</a:t>
            </a:r>
            <a:r>
              <a:rPr b="0" i="0" lang="el-GR" sz="2511" u="none" cap="none" strike="noStrike">
                <a:solidFill>
                  <a:srgbClr val="000000"/>
                </a:solidFill>
                <a:latin typeface="Arial"/>
                <a:ea typeface="Arial"/>
                <a:cs typeface="Arial"/>
                <a:sym typeface="Arial"/>
              </a:rPr>
              <a:t>: Καθορίστε στόχους κοινωνικού αντίκτυπου με στόχο τη βελτίωση των ποσοστών αλφαβητισμού και των ακαδημαϊκών επιδόσεων μεταξύ των παιδιών στην κοινότητα.</a:t>
            </a:r>
            <a:endParaRPr/>
          </a:p>
          <a:p>
            <a:pPr indent="-111683" lvl="1" marL="542263"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271131" lvl="1" marL="542263"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2</a:t>
            </a:r>
            <a:r>
              <a:rPr b="0" i="0" lang="el-GR" sz="2511" u="none" cap="none" strike="noStrike">
                <a:solidFill>
                  <a:srgbClr val="000000"/>
                </a:solidFill>
                <a:latin typeface="Arial"/>
                <a:ea typeface="Arial"/>
                <a:cs typeface="Arial"/>
                <a:sym typeface="Arial"/>
              </a:rPr>
              <a:t>: Προσδιορίστε και κατηγοριοποιήστε τους δικαιούχους σας, οι οποίοι σε αυτό το σενάριο είναι παιδιά ηλικίας 6-14 ετών στην κοινότητα και οικογένειες με χαμηλή κοινωνικοοικονομική θέση.</a:t>
            </a:r>
            <a:endParaRPr/>
          </a:p>
          <a:p>
            <a:pPr indent="-111683" lvl="1" marL="542263"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271131" lvl="1" marL="542263"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3:</a:t>
            </a:r>
            <a:r>
              <a:rPr b="0" i="0" lang="el-GR" sz="2511" u="none" cap="none" strike="noStrike">
                <a:solidFill>
                  <a:srgbClr val="000000"/>
                </a:solidFill>
                <a:latin typeface="Arial"/>
                <a:ea typeface="Arial"/>
                <a:cs typeface="Arial"/>
                <a:sym typeface="Arial"/>
              </a:rPr>
              <a:t> Επιλέξτε τα κανάλια για την παροχή των υπηρεσιών σας, όπως κέντρα εκμάθησης μετά το σχολείο εντός της κοινότητας και συνεργασίες με τοπικά σχολεία για συμπληρωματική εκπαίδευση.</a:t>
            </a:r>
            <a:endParaRPr b="0" i="0" sz="2511"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4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43"/>
          <p:cNvSpPr/>
          <p:nvPr/>
        </p:nvSpPr>
        <p:spPr>
          <a:xfrm>
            <a:off x="14812170" y="9296994"/>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43"/>
          <p:cNvSpPr txBox="1"/>
          <p:nvPr/>
        </p:nvSpPr>
        <p:spPr>
          <a:xfrm>
            <a:off x="303934" y="280809"/>
            <a:ext cx="16359553" cy="189218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Arial"/>
                <a:ea typeface="Arial"/>
                <a:cs typeface="Arial"/>
                <a:sym typeface="Arial"/>
              </a:rPr>
              <a:t>Βήμα προς βήμα η τιμολόγηση για μια κοινωνική επιχείρηση</a:t>
            </a:r>
            <a:endParaRPr/>
          </a:p>
        </p:txBody>
      </p:sp>
      <p:sp>
        <p:nvSpPr>
          <p:cNvPr id="551" name="Google Shape;551;p43"/>
          <p:cNvSpPr txBox="1"/>
          <p:nvPr/>
        </p:nvSpPr>
        <p:spPr>
          <a:xfrm>
            <a:off x="1049867" y="2075969"/>
            <a:ext cx="15414023" cy="6001066"/>
          </a:xfrm>
          <a:prstGeom prst="rect">
            <a:avLst/>
          </a:prstGeom>
          <a:noFill/>
          <a:ln>
            <a:noFill/>
          </a:ln>
        </p:spPr>
        <p:txBody>
          <a:bodyPr anchorCtr="0" anchor="t" bIns="0" lIns="0" spcFirstLastPara="1" rIns="0" wrap="square" tIns="0">
            <a:spAutoFit/>
          </a:bodyPr>
          <a:lstStyle/>
          <a:p>
            <a:pPr indent="-271132" lvl="1" marL="542264"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4</a:t>
            </a:r>
            <a:r>
              <a:rPr b="0" i="0" lang="el-GR" sz="2511" u="none" cap="none" strike="noStrike">
                <a:solidFill>
                  <a:srgbClr val="000000"/>
                </a:solidFill>
                <a:latin typeface="Arial"/>
                <a:ea typeface="Arial"/>
                <a:cs typeface="Arial"/>
                <a:sym typeface="Arial"/>
              </a:rPr>
              <a:t>: Εξετάστε τη δομή του κόστους για τον κοινωνικό αντίκτυπο για να καθορίσετε το λειτουργικό σας κόστος, όπως το ενοίκιο για τα κέντρα εκμάθησης, τους μισθούς των εκπαιδευτικών και τυχόν εκπαιδευτικό υλικό και πόρους που θα χρειαστούν. Άλλα κόστη, όπως εργαλεία εκτίμησης επιπτώσεων ή αμοιβές για τα προγράμματα δέσμευσης της κοινότητας.</a:t>
            </a:r>
            <a:endParaRPr/>
          </a:p>
          <a:p>
            <a:pPr indent="-111683" lvl="1" marL="542264"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5</a:t>
            </a:r>
            <a:r>
              <a:rPr b="0" i="0" lang="el-GR" sz="2511" u="none" cap="none" strike="noStrike">
                <a:solidFill>
                  <a:srgbClr val="000000"/>
                </a:solidFill>
                <a:latin typeface="Arial"/>
                <a:ea typeface="Arial"/>
                <a:cs typeface="Arial"/>
                <a:sym typeface="Arial"/>
              </a:rPr>
              <a:t>: Ποιότητα και βασικοί πόροι που θα χρειαστούν, όπως καταρτισμένοι εκπαιδευτικοί με εξειδίκευση στο τοπικό πρόγραμμα σπουδών που θα εμπλακούν και θα αλληλεπιδράσουν με επιτυχία με το εκπαιδευτικό υλικό. Καθορίστε την τιμολόγηση με γνώμονα την ποιότητα, η οποία θα καθοριστεί ανάλογα με την ποιότητα της παρεχόμενης εκπαίδευσης και θα εξασφαλίσει ένα καλά δομημένο πρόγραμμα σπουδών και μια αποτελεσματική μαθησιακή εμπειρία.</a:t>
            </a:r>
            <a:endParaRPr/>
          </a:p>
          <a:p>
            <a:pPr indent="0" lvl="1" marL="271132" marR="0" rtl="0" algn="l">
              <a:lnSpc>
                <a:spcPct val="170011"/>
              </a:lnSpc>
              <a:spcBef>
                <a:spcPts val="0"/>
              </a:spcBef>
              <a:spcAft>
                <a:spcPts val="0"/>
              </a:spcAft>
              <a:buNone/>
            </a:pPr>
            <a:r>
              <a:rPr b="0" i="0" lang="el-GR" sz="2511" u="none" cap="none" strike="noStrike">
                <a:solidFill>
                  <a:srgbClr val="000000"/>
                </a:solidFill>
                <a:latin typeface="Arial"/>
                <a:ea typeface="Arial"/>
                <a:cs typeface="Arial"/>
                <a:sym typeface="Arial"/>
              </a:rPr>
              <a:t>.</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4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44"/>
          <p:cNvSpPr/>
          <p:nvPr/>
        </p:nvSpPr>
        <p:spPr>
          <a:xfrm>
            <a:off x="14812170" y="9296994"/>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44"/>
          <p:cNvSpPr txBox="1"/>
          <p:nvPr/>
        </p:nvSpPr>
        <p:spPr>
          <a:xfrm>
            <a:off x="303934" y="280809"/>
            <a:ext cx="16359553" cy="189218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Arial"/>
                <a:ea typeface="Arial"/>
                <a:cs typeface="Arial"/>
                <a:sym typeface="Arial"/>
              </a:rPr>
              <a:t>Βήμα προς βήμα η τιμολόγηση για μια κοινωνική επιχείρηση</a:t>
            </a:r>
            <a:endParaRPr/>
          </a:p>
        </p:txBody>
      </p:sp>
      <p:sp>
        <p:nvSpPr>
          <p:cNvPr id="560" name="Google Shape;560;p44"/>
          <p:cNvSpPr txBox="1"/>
          <p:nvPr/>
        </p:nvSpPr>
        <p:spPr>
          <a:xfrm>
            <a:off x="1049867" y="2075969"/>
            <a:ext cx="15414023" cy="5449249"/>
          </a:xfrm>
          <a:prstGeom prst="rect">
            <a:avLst/>
          </a:prstGeom>
          <a:noFill/>
          <a:ln>
            <a:noFill/>
          </a:ln>
        </p:spPr>
        <p:txBody>
          <a:bodyPr anchorCtr="0" anchor="t" bIns="0" lIns="0" spcFirstLastPara="1" rIns="0" wrap="square" tIns="0">
            <a:spAutoFit/>
          </a:bodyPr>
          <a:lstStyle/>
          <a:p>
            <a:pPr indent="-271132" lvl="1" marL="542264"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6</a:t>
            </a:r>
            <a:r>
              <a:rPr b="0" i="0" lang="el-GR" sz="2511" u="none" cap="none" strike="noStrike">
                <a:solidFill>
                  <a:srgbClr val="000000"/>
                </a:solidFill>
                <a:latin typeface="Arial"/>
                <a:ea typeface="Arial"/>
                <a:cs typeface="Arial"/>
                <a:sym typeface="Arial"/>
              </a:rPr>
              <a:t>: Δημιουργία σχέσεων με τους δικαιούχους σας μέσω τακτικών συναντήσεων γονέων και δασκάλων για την κατανόηση των ειδικών αναγκών κάθε παιδιού και διαφανούς επικοινωνίας σχετικά με τα οφέλη της εκπαίδευσης για το μέλλον των παιδιών. Αυτό μπορεί να συνεπάγεται προσφορές για ευέλικτα προγράμματα πληρωμών με βάση την οικονομική δυνατότητα κάθε οικογένειας.</a:t>
            </a:r>
            <a:endParaRPr/>
          </a:p>
          <a:p>
            <a:pPr indent="-111683" lvl="1" marL="542264"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111683" lvl="1" marL="542264"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7</a:t>
            </a:r>
            <a:r>
              <a:rPr b="0" i="0" lang="el-GR" sz="2511" u="none" cap="none" strike="noStrike">
                <a:solidFill>
                  <a:srgbClr val="000000"/>
                </a:solidFill>
                <a:latin typeface="Arial"/>
                <a:ea typeface="Arial"/>
                <a:cs typeface="Arial"/>
                <a:sym typeface="Arial"/>
              </a:rPr>
              <a:t>: Χρηματοοικονομική δομή για μακροπρόθεσμο αντίκτυπο.  Η τιμολόγησή σας θα πρέπει να καλύπτει το λειτουργικό κόστος, ενώ θα αναζητά εξωτερική υποστήριξη για πρωτοβουλίες κοινωνικού αντίκτυπου.</a:t>
            </a:r>
            <a:endParaRPr/>
          </a:p>
          <a:p>
            <a:pPr indent="-111683" lvl="1" marL="542264"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4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4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45"/>
          <p:cNvSpPr txBox="1"/>
          <p:nvPr/>
        </p:nvSpPr>
        <p:spPr>
          <a:xfrm>
            <a:off x="0" y="280809"/>
            <a:ext cx="16359553" cy="189218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Arial"/>
                <a:ea typeface="Arial"/>
                <a:cs typeface="Arial"/>
                <a:sym typeface="Arial"/>
              </a:rPr>
              <a:t>Βήμα προς βήμα η τιμολόγηση για μια κοινωνική επιχείρηση</a:t>
            </a:r>
            <a:endParaRPr/>
          </a:p>
        </p:txBody>
      </p:sp>
      <p:sp>
        <p:nvSpPr>
          <p:cNvPr id="569" name="Google Shape;569;p45"/>
          <p:cNvSpPr txBox="1"/>
          <p:nvPr/>
        </p:nvSpPr>
        <p:spPr>
          <a:xfrm>
            <a:off x="1249464" y="2223909"/>
            <a:ext cx="15789072" cy="6001066"/>
          </a:xfrm>
          <a:prstGeom prst="rect">
            <a:avLst/>
          </a:prstGeom>
          <a:noFill/>
          <a:ln>
            <a:noFill/>
          </a:ln>
        </p:spPr>
        <p:txBody>
          <a:bodyPr anchorCtr="0" anchor="t" bIns="0" lIns="0" spcFirstLastPara="1" rIns="0" wrap="square" tIns="0">
            <a:spAutoFit/>
          </a:bodyPr>
          <a:lstStyle/>
          <a:p>
            <a:pPr indent="-111683" lvl="1" marL="542264"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8</a:t>
            </a:r>
            <a:r>
              <a:rPr b="0" i="0" lang="el-GR" sz="2511" u="none" cap="none" strike="noStrike">
                <a:solidFill>
                  <a:srgbClr val="000000"/>
                </a:solidFill>
                <a:latin typeface="Arial"/>
                <a:ea typeface="Arial"/>
                <a:cs typeface="Arial"/>
                <a:sym typeface="Arial"/>
              </a:rPr>
              <a:t>: Συνεχής βελτίωση και προσαρμοστικότητα, όπως η τακτική ανατροφοδότηση από γονείς και εκπαιδευτικούς, οργάνωση περιοδικής αξιολόγησης του προγράμματος σπουδών για ευθυγράμμιση με τα εξελισσόμενα εκπαιδευτικά πρότυπα, αξιολόγηση των ποσοστών αλφαβητισμού μεταξύ των συμμετεχόντων παιδιών και πιθανή αναβάθμιση των ακαδημαϊκών τους επιδόσεων στο σχολείο. </a:t>
            </a:r>
            <a:endParaRPr/>
          </a:p>
          <a:p>
            <a:pPr indent="-111683" lvl="1" marL="542264"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1" i="0" lang="el-GR" sz="2511" u="none" cap="none" strike="noStrike">
                <a:solidFill>
                  <a:srgbClr val="000000"/>
                </a:solidFill>
                <a:latin typeface="Arial"/>
                <a:ea typeface="Arial"/>
                <a:cs typeface="Arial"/>
                <a:sym typeface="Arial"/>
              </a:rPr>
              <a:t>Βήμα 9</a:t>
            </a:r>
            <a:r>
              <a:rPr b="0" i="0" lang="el-GR" sz="2511" u="none" cap="none" strike="noStrike">
                <a:solidFill>
                  <a:srgbClr val="000000"/>
                </a:solidFill>
                <a:latin typeface="Arial"/>
                <a:ea typeface="Arial"/>
                <a:cs typeface="Arial"/>
                <a:sym typeface="Arial"/>
              </a:rPr>
              <a:t>: Συμμετέχετε την κοινότητα μέσω κοινοτικών φόρουμ για να συζητήσετε και να καθορίσετε την ενημέρωση των δομών τιμολόγησης σας και να επιτρέψετε τη συλλογική λήψη αποφάσεων σχετικά με προγράμματα οικονομικής βοήθειας και υποτροφιών. Αυτό θα πρέπει να αντικατοπτρίζεται στη στρατηγική τιμολόγησης σας, δηλαδή να αντικατοπτρίζει την προστιθέμενη αξία της ανάπτυξης δεξιοτήτων στο συνολικό μοντέλο τιμολόγησης</a:t>
            </a:r>
            <a:r>
              <a:rPr b="1" i="0" lang="el-GR" sz="2511" u="none" cap="none" strike="noStrike">
                <a:solidFill>
                  <a:srgbClr val="000000"/>
                </a:solidFill>
                <a:latin typeface="Playfair Display"/>
                <a:ea typeface="Playfair Display"/>
                <a:cs typeface="Playfair Display"/>
                <a:sym typeface="Playfair Display"/>
              </a:rPr>
              <a:t>.</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pSp>
        <p:nvGrpSpPr>
          <p:cNvPr id="574" name="Google Shape;574;p46"/>
          <p:cNvGrpSpPr/>
          <p:nvPr/>
        </p:nvGrpSpPr>
        <p:grpSpPr>
          <a:xfrm>
            <a:off x="278602" y="1462917"/>
            <a:ext cx="5458534" cy="7361166"/>
            <a:chOff x="0" y="0"/>
            <a:chExt cx="7278045" cy="9814888"/>
          </a:xfrm>
        </p:grpSpPr>
        <p:sp>
          <p:nvSpPr>
            <p:cNvPr id="575" name="Google Shape;575;p46"/>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46"/>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5122" r="-5512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7" name="Google Shape;577;p46"/>
          <p:cNvSpPr txBox="1"/>
          <p:nvPr/>
        </p:nvSpPr>
        <p:spPr>
          <a:xfrm>
            <a:off x="-932591" y="352228"/>
            <a:ext cx="20972293" cy="813108"/>
          </a:xfrm>
          <a:prstGeom prst="rect">
            <a:avLst/>
          </a:prstGeom>
          <a:noFill/>
          <a:ln>
            <a:noFill/>
          </a:ln>
        </p:spPr>
        <p:txBody>
          <a:bodyPr anchorCtr="0" anchor="t" bIns="0" lIns="0" spcFirstLastPara="1" rIns="0" wrap="square" tIns="0">
            <a:spAutoFit/>
          </a:bodyPr>
          <a:lstStyle/>
          <a:p>
            <a:pPr indent="0" lvl="0" marL="0" marR="0" rtl="0" algn="ctr">
              <a:lnSpc>
                <a:spcPct val="159090"/>
              </a:lnSpc>
              <a:spcBef>
                <a:spcPts val="0"/>
              </a:spcBef>
              <a:spcAft>
                <a:spcPts val="0"/>
              </a:spcAft>
              <a:buNone/>
            </a:pPr>
            <a:r>
              <a:rPr lang="el-GR" sz="4400">
                <a:solidFill>
                  <a:srgbClr val="06AC73"/>
                </a:solidFill>
                <a:latin typeface="Playfair Display"/>
                <a:ea typeface="Playfair Display"/>
                <a:cs typeface="Playfair Display"/>
                <a:sym typeface="Playfair Display"/>
              </a:rPr>
              <a:t>ΥΠΑΡΧΕΙ ΔΥΝΑΤΟΤΗΤΑ ΚΕΡΔΟΥΣ ΣΤΙΣ ΚΟΙΝΩΝΙΚΕΣ ΕΠΙΧΕΙΡΗΣΕΙΣ;</a:t>
            </a:r>
            <a:endParaRPr sz="4400">
              <a:solidFill>
                <a:srgbClr val="06AC73"/>
              </a:solidFill>
              <a:latin typeface="Playfair Display"/>
              <a:ea typeface="Playfair Display"/>
              <a:cs typeface="Playfair Display"/>
              <a:sym typeface="Playfair Display"/>
            </a:endParaRPr>
          </a:p>
        </p:txBody>
      </p:sp>
      <p:sp>
        <p:nvSpPr>
          <p:cNvPr id="578" name="Google Shape;578;p46"/>
          <p:cNvSpPr txBox="1"/>
          <p:nvPr/>
        </p:nvSpPr>
        <p:spPr>
          <a:xfrm>
            <a:off x="6170201" y="1709572"/>
            <a:ext cx="11705251" cy="7930056"/>
          </a:xfrm>
          <a:prstGeom prst="rect">
            <a:avLst/>
          </a:prstGeom>
          <a:noFill/>
          <a:ln>
            <a:noFill/>
          </a:ln>
        </p:spPr>
        <p:txBody>
          <a:bodyPr anchorCtr="0" anchor="t" bIns="0" lIns="0" spcFirstLastPara="1" rIns="0" wrap="square" tIns="0">
            <a:spAutoFit/>
          </a:bodyPr>
          <a:lstStyle/>
          <a:p>
            <a:pPr indent="0" lvl="0" marL="0" marR="0" rtl="0" algn="l">
              <a:lnSpc>
                <a:spcPct val="198291"/>
              </a:lnSpc>
              <a:spcBef>
                <a:spcPts val="0"/>
              </a:spcBef>
              <a:spcAft>
                <a:spcPts val="0"/>
              </a:spcAft>
              <a:buNone/>
            </a:pPr>
            <a:r>
              <a:rPr lang="el-GR" sz="2400">
                <a:solidFill>
                  <a:srgbClr val="000000"/>
                </a:solidFill>
                <a:latin typeface="Arial"/>
                <a:ea typeface="Arial"/>
                <a:cs typeface="Arial"/>
                <a:sym typeface="Arial"/>
              </a:rPr>
              <a:t>Όπως σε όλες τις επιχειρήσεις, απαιτείται πλεόνασμα για να είναι οικονομικά βιώσιμες και να έχουν μελλοντικά σχέδια επέκτασης. Υπάρχουν πολλές προσεγγίσεις κερδοφορίας που μπορεί κανείς να θεωρήσει ως νέος επιχειρηματίας κοινωνικών επιχειρήσεων. Λάβετε υπόψη τα ακόλουθα και εφαρμόστε αυτά που σχετίζονται περισσότερο με το δικό σας επιχειρηματικό εγχείρημα.</a:t>
            </a:r>
            <a:endParaRPr sz="2400">
              <a:solidFill>
                <a:srgbClr val="000000"/>
              </a:solidFill>
              <a:latin typeface="Arial"/>
              <a:ea typeface="Arial"/>
              <a:cs typeface="Arial"/>
              <a:sym typeface="Arial"/>
            </a:endParaRPr>
          </a:p>
          <a:p>
            <a:pPr indent="0" lvl="0" marL="0" marR="0" rtl="0" algn="ctr">
              <a:lnSpc>
                <a:spcPct val="169964"/>
              </a:lnSpc>
              <a:spcBef>
                <a:spcPts val="0"/>
              </a:spcBef>
              <a:spcAft>
                <a:spcPts val="0"/>
              </a:spcAft>
              <a:buNone/>
            </a:pPr>
            <a:r>
              <a:rPr b="1" lang="el-GR" sz="2800">
                <a:solidFill>
                  <a:srgbClr val="000000"/>
                </a:solidFill>
                <a:latin typeface="Arial"/>
                <a:ea typeface="Arial"/>
                <a:cs typeface="Arial"/>
                <a:sym typeface="Arial"/>
              </a:rPr>
              <a:t>Πώς μπορώ να διασφαλίσω ότι η κερδοφορία στην κοινωνική μου επιχείρηση υπερβαίνει τα οικονομικά οφέλη για να δημιουργήσω διαρκή θετική αλλαγή στις κοινότητες που υπηρετώ;</a:t>
            </a:r>
            <a:endParaRPr/>
          </a:p>
          <a:p>
            <a:pPr indent="0" lvl="0" marL="0" marR="0" rtl="0" algn="ctr">
              <a:lnSpc>
                <a:spcPct val="169964"/>
              </a:lnSpc>
              <a:spcBef>
                <a:spcPts val="0"/>
              </a:spcBef>
              <a:spcAft>
                <a:spcPts val="0"/>
              </a:spcAft>
              <a:buNone/>
            </a:pPr>
            <a:r>
              <a:t/>
            </a:r>
            <a:endParaRPr b="1" sz="2800">
              <a:solidFill>
                <a:srgbClr val="000000"/>
              </a:solidFill>
              <a:latin typeface="Arial"/>
              <a:ea typeface="Arial"/>
              <a:cs typeface="Arial"/>
              <a:sym typeface="Arial"/>
            </a:endParaRPr>
          </a:p>
          <a:p>
            <a:pPr indent="0" lvl="0" marL="0" marR="0" rtl="0" algn="ctr">
              <a:lnSpc>
                <a:spcPct val="169964"/>
              </a:lnSpc>
              <a:spcBef>
                <a:spcPts val="0"/>
              </a:spcBef>
              <a:spcAft>
                <a:spcPts val="0"/>
              </a:spcAft>
              <a:buNone/>
            </a:pPr>
            <a:r>
              <a:rPr b="1" lang="el-GR" sz="2800">
                <a:solidFill>
                  <a:srgbClr val="000000"/>
                </a:solidFill>
                <a:latin typeface="Arial"/>
                <a:ea typeface="Arial"/>
                <a:cs typeface="Arial"/>
                <a:sym typeface="Arial"/>
              </a:rPr>
              <a:t>Πώς μπορώ να συνδυάσω αποτελεσματικές στρατηγικές τιμολόγησης με καινοτόμα μοντέλα εσόδων για να διασφαλίσω τη μακροπρόθεσμη επιτυχία και τον αντίκτυπο της κοινωνικής μου επιχείρησης;</a:t>
            </a:r>
            <a:endParaRPr b="1" sz="280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4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4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47"/>
          <p:cNvSpPr txBox="1"/>
          <p:nvPr/>
        </p:nvSpPr>
        <p:spPr>
          <a:xfrm>
            <a:off x="754783" y="581025"/>
            <a:ext cx="16504517" cy="82253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ΣΚΕΦΤΕΙΤΕ ΤΙΣ ΠΑΡΑΚΑΤΩ ΣΥΝΕΡΓΑΣΙΕΣ</a:t>
            </a:r>
            <a:endParaRPr sz="5000">
              <a:solidFill>
                <a:srgbClr val="000000"/>
              </a:solidFill>
              <a:latin typeface="Playfair Display"/>
              <a:ea typeface="Playfair Display"/>
              <a:cs typeface="Playfair Display"/>
              <a:sym typeface="Playfair Display"/>
            </a:endParaRPr>
          </a:p>
        </p:txBody>
      </p:sp>
      <p:sp>
        <p:nvSpPr>
          <p:cNvPr id="586" name="Google Shape;586;p47"/>
          <p:cNvSpPr txBox="1"/>
          <p:nvPr/>
        </p:nvSpPr>
        <p:spPr>
          <a:xfrm>
            <a:off x="754783" y="1810743"/>
            <a:ext cx="17051894" cy="8030403"/>
          </a:xfrm>
          <a:prstGeom prst="rect">
            <a:avLst/>
          </a:prstGeom>
          <a:noFill/>
          <a:ln>
            <a:noFill/>
          </a:ln>
        </p:spPr>
        <p:txBody>
          <a:bodyPr anchorCtr="0" anchor="t" bIns="0" lIns="0" spcFirstLastPara="1" rIns="0" wrap="square" tIns="0">
            <a:spAutoFit/>
          </a:bodyPr>
          <a:lstStyle/>
          <a:p>
            <a:pPr indent="-345439" lvl="1" marL="690881" marR="0" rtl="0" algn="l">
              <a:lnSpc>
                <a:spcPct val="160000"/>
              </a:lnSpc>
              <a:spcBef>
                <a:spcPts val="0"/>
              </a:spcBef>
              <a:spcAft>
                <a:spcPts val="0"/>
              </a:spcAft>
              <a:buClr>
                <a:srgbClr val="000000"/>
              </a:buClr>
              <a:buSzPts val="2800"/>
              <a:buFont typeface="Arial"/>
              <a:buChar char="•"/>
            </a:pPr>
            <a:r>
              <a:rPr b="0" i="0" lang="el-GR" sz="2800" u="none" cap="none" strike="noStrike">
                <a:solidFill>
                  <a:srgbClr val="000000"/>
                </a:solidFill>
                <a:latin typeface="Arial"/>
                <a:ea typeface="Arial"/>
                <a:cs typeface="Arial"/>
                <a:sym typeface="Arial"/>
              </a:rPr>
              <a:t>Συνεργασία με κυβερνητικές πρωτοβουλίες για χρηματοδότηση.</a:t>
            </a:r>
            <a:endParaRPr/>
          </a:p>
          <a:p>
            <a:pPr indent="-167639" lvl="1" marL="690881" marR="0" rtl="0" algn="l">
              <a:lnSpc>
                <a:spcPct val="160000"/>
              </a:lnSpc>
              <a:spcBef>
                <a:spcPts val="0"/>
              </a:spcBef>
              <a:spcAft>
                <a:spcPts val="0"/>
              </a:spcAft>
              <a:buClr>
                <a:schemeClr val="dk1"/>
              </a:buClr>
              <a:buSzPts val="2800"/>
              <a:buFont typeface="Arial"/>
              <a:buNone/>
            </a:pPr>
            <a:r>
              <a:t/>
            </a:r>
            <a:endParaRPr b="0" i="0" sz="2800" u="none" cap="none" strike="noStrike">
              <a:solidFill>
                <a:srgbClr val="000000"/>
              </a:solidFill>
              <a:latin typeface="Arial"/>
              <a:ea typeface="Arial"/>
              <a:cs typeface="Arial"/>
              <a:sym typeface="Arial"/>
            </a:endParaRPr>
          </a:p>
          <a:p>
            <a:pPr indent="-345439" lvl="1" marL="690881" marR="0" rtl="0" algn="l">
              <a:lnSpc>
                <a:spcPct val="160000"/>
              </a:lnSpc>
              <a:spcBef>
                <a:spcPts val="0"/>
              </a:spcBef>
              <a:spcAft>
                <a:spcPts val="0"/>
              </a:spcAft>
              <a:buClr>
                <a:srgbClr val="000000"/>
              </a:buClr>
              <a:buSzPts val="2800"/>
              <a:buFont typeface="Arial"/>
              <a:buChar char="•"/>
            </a:pPr>
            <a:r>
              <a:rPr b="0" i="0" lang="el-GR" sz="2800" u="none" cap="none" strike="noStrike">
                <a:solidFill>
                  <a:srgbClr val="000000"/>
                </a:solidFill>
                <a:latin typeface="Arial"/>
                <a:ea typeface="Arial"/>
                <a:cs typeface="Arial"/>
                <a:sym typeface="Arial"/>
              </a:rPr>
              <a:t>Προσφέρετε υπηρεσίες ευεξίας υψηλής ποιότητας για όσους έχουν την οικονομική δυνατότητα, ενώ επιδοτούν υπηρεσίες για άτομα με χαμηλό εισόδημα.</a:t>
            </a:r>
            <a:endParaRPr/>
          </a:p>
          <a:p>
            <a:pPr indent="-167639" lvl="1" marL="690881" marR="0" rtl="0" algn="l">
              <a:lnSpc>
                <a:spcPct val="160000"/>
              </a:lnSpc>
              <a:spcBef>
                <a:spcPts val="0"/>
              </a:spcBef>
              <a:spcAft>
                <a:spcPts val="0"/>
              </a:spcAft>
              <a:buClr>
                <a:schemeClr val="dk1"/>
              </a:buClr>
              <a:buSzPts val="2800"/>
              <a:buFont typeface="Arial"/>
              <a:buNone/>
            </a:pPr>
            <a:r>
              <a:t/>
            </a:r>
            <a:endParaRPr b="0" i="0" sz="2800" u="none" cap="none" strike="noStrike">
              <a:solidFill>
                <a:srgbClr val="000000"/>
              </a:solidFill>
              <a:latin typeface="Arial"/>
              <a:ea typeface="Arial"/>
              <a:cs typeface="Arial"/>
              <a:sym typeface="Arial"/>
            </a:endParaRPr>
          </a:p>
          <a:p>
            <a:pPr indent="-345439" lvl="1" marL="690881" marR="0" rtl="0" algn="l">
              <a:lnSpc>
                <a:spcPct val="160000"/>
              </a:lnSpc>
              <a:spcBef>
                <a:spcPts val="0"/>
              </a:spcBef>
              <a:spcAft>
                <a:spcPts val="0"/>
              </a:spcAft>
              <a:buClr>
                <a:srgbClr val="000000"/>
              </a:buClr>
              <a:buSzPts val="2800"/>
              <a:buFont typeface="Arial"/>
              <a:buChar char="•"/>
            </a:pPr>
            <a:r>
              <a:rPr b="0" i="0" lang="el-GR" sz="2800" u="none" cap="none" strike="noStrike">
                <a:solidFill>
                  <a:srgbClr val="000000"/>
                </a:solidFill>
                <a:latin typeface="Arial"/>
                <a:ea typeface="Arial"/>
                <a:cs typeface="Arial"/>
                <a:sym typeface="Arial"/>
              </a:rPr>
              <a:t>Προώθηση της διατήρησης του περιβάλλοντος μέσω του φιλικού προς το περιβάλλον τουρισμού και χρέωσης πριμοδοτήσεων για πακέτα οικολογικού τουρισμού. Μπορείτε επίσης να δημιουργήσετε συνεργασίες με οικολογικά ταξιδιωτικά γραφεία και να δημιουργήσετε μοντέλα κατανομής εσόδων με τις τοπικές κοινωνίες.</a:t>
            </a:r>
            <a:endParaRPr/>
          </a:p>
          <a:p>
            <a:pPr indent="-167639" lvl="1" marL="690881" marR="0" rtl="0" algn="l">
              <a:lnSpc>
                <a:spcPct val="160000"/>
              </a:lnSpc>
              <a:spcBef>
                <a:spcPts val="0"/>
              </a:spcBef>
              <a:spcAft>
                <a:spcPts val="0"/>
              </a:spcAft>
              <a:buClr>
                <a:schemeClr val="dk1"/>
              </a:buClr>
              <a:buSzPts val="2800"/>
              <a:buFont typeface="Arial"/>
              <a:buNone/>
            </a:pPr>
            <a:r>
              <a:t/>
            </a:r>
            <a:endParaRPr b="0" i="0" sz="2800" u="none" cap="none" strike="noStrike">
              <a:solidFill>
                <a:srgbClr val="000000"/>
              </a:solidFill>
              <a:latin typeface="Arial"/>
              <a:ea typeface="Arial"/>
              <a:cs typeface="Arial"/>
              <a:sym typeface="Arial"/>
            </a:endParaRPr>
          </a:p>
          <a:p>
            <a:pPr indent="-345439" lvl="1" marL="690881" marR="0" rtl="0" algn="l">
              <a:lnSpc>
                <a:spcPct val="160000"/>
              </a:lnSpc>
              <a:spcBef>
                <a:spcPts val="0"/>
              </a:spcBef>
              <a:spcAft>
                <a:spcPts val="0"/>
              </a:spcAft>
              <a:buClr>
                <a:srgbClr val="000000"/>
              </a:buClr>
              <a:buSzPts val="2800"/>
              <a:buFont typeface="Arial"/>
              <a:buChar char="•"/>
            </a:pPr>
            <a:r>
              <a:rPr b="0" i="0" lang="el-GR" sz="2800" u="none" cap="none" strike="noStrike">
                <a:solidFill>
                  <a:srgbClr val="000000"/>
                </a:solidFill>
                <a:latin typeface="Arial"/>
                <a:ea typeface="Arial"/>
                <a:cs typeface="Arial"/>
                <a:sym typeface="Arial"/>
              </a:rPr>
              <a:t>Παρέχετε υπηρεσίες κατάρτισης και τοποθέτησης σε εργασία για ευάλωτους νέους και χρεώνετε τέλη τοποθέτησης σε επιχειρήσεις ενώ αναζητάτε κρατικές επιχορηγήσεις για πρωτοβουλίες επαγγελματικής κατάρτισης. Μπορείτε περαιτέρω να δημιουργήσετε ένα βιώσιμο μοντέλο εσόδων μέσω ιστοριών επιτυχίας αποφοίτων.</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8"/>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48"/>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48"/>
          <p:cNvSpPr txBox="1"/>
          <p:nvPr/>
        </p:nvSpPr>
        <p:spPr>
          <a:xfrm>
            <a:off x="754783" y="0"/>
            <a:ext cx="16504517" cy="850426"/>
          </a:xfrm>
          <a:prstGeom prst="rect">
            <a:avLst/>
          </a:prstGeom>
          <a:noFill/>
          <a:ln>
            <a:noFill/>
          </a:ln>
        </p:spPr>
        <p:txBody>
          <a:bodyPr anchorCtr="0" anchor="t" bIns="0" lIns="0" spcFirstLastPara="1" rIns="0" wrap="square" tIns="0">
            <a:spAutoFit/>
          </a:bodyPr>
          <a:lstStyle/>
          <a:p>
            <a:pPr indent="0" lvl="0" marL="0" marR="0" rtl="0" algn="l">
              <a:lnSpc>
                <a:spcPct val="129629"/>
              </a:lnSpc>
              <a:spcBef>
                <a:spcPts val="0"/>
              </a:spcBef>
              <a:spcAft>
                <a:spcPts val="0"/>
              </a:spcAft>
              <a:buNone/>
            </a:pPr>
            <a:r>
              <a:rPr lang="el-GR" sz="5400">
                <a:solidFill>
                  <a:schemeClr val="dk1"/>
                </a:solidFill>
                <a:latin typeface="Calibri"/>
                <a:ea typeface="Calibri"/>
                <a:cs typeface="Calibri"/>
                <a:sym typeface="Calibri"/>
              </a:rPr>
              <a:t>ΔΙΑΦΟΡΟΠΟΙΗΣΤΕ ΤΑ ΚΑΝΑΛΙΑ  ΕΣΟΔΩΝ ΣΑΣ ΩΣ ΕΞΗΣ:</a:t>
            </a:r>
            <a:endParaRPr sz="5000">
              <a:solidFill>
                <a:srgbClr val="000000"/>
              </a:solidFill>
              <a:latin typeface="Playfair Display"/>
              <a:ea typeface="Playfair Display"/>
              <a:cs typeface="Playfair Display"/>
              <a:sym typeface="Playfair Display"/>
            </a:endParaRPr>
          </a:p>
        </p:txBody>
      </p:sp>
      <p:sp>
        <p:nvSpPr>
          <p:cNvPr id="594" name="Google Shape;594;p48"/>
          <p:cNvSpPr txBox="1"/>
          <p:nvPr/>
        </p:nvSpPr>
        <p:spPr>
          <a:xfrm>
            <a:off x="618053" y="1258845"/>
            <a:ext cx="17051894" cy="8004820"/>
          </a:xfrm>
          <a:prstGeom prst="rect">
            <a:avLst/>
          </a:prstGeom>
          <a:noFill/>
          <a:ln>
            <a:noFill/>
          </a:ln>
        </p:spPr>
        <p:txBody>
          <a:bodyPr anchorCtr="0" anchor="t" bIns="0" lIns="0" spcFirstLastPara="1" rIns="0" wrap="square" tIns="0">
            <a:spAutoFit/>
          </a:bodyPr>
          <a:lstStyle/>
          <a:p>
            <a:pPr indent="-345439" lvl="1" marL="690881" marR="0" rtl="0" algn="l">
              <a:lnSpc>
                <a:spcPct val="186666"/>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Προσφέρετε υπηρεσίες υψηλής ποιότητας σε όσους έχουν την οικονομική δυνατότητα, χρησιμοποιώντας τα έσοδα για να επιδοτούν ή να παρέχουν δωρεάν υπηρεσίες.</a:t>
            </a:r>
            <a:endParaRPr/>
          </a:p>
          <a:p>
            <a:pPr indent="-193039" lvl="1" marL="690881" marR="0" rtl="0" algn="l">
              <a:lnSpc>
                <a:spcPct val="186666"/>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a:p>
            <a:pPr indent="-345439" lvl="1" marL="690881" marR="0" rtl="0" algn="l">
              <a:lnSpc>
                <a:spcPct val="186666"/>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Συνεργασίες κοινωνικών επιχειρήσεων: συνεργαστείτε με άλλες κοινωνικές επιχειρήσεις ή παραδοσιακές επιχειρήσεις που ευθυγραμμίζονται με την αποστολή σας για κοινοπραξίες ή αμοιβαία οφέλη.</a:t>
            </a:r>
            <a:endParaRPr/>
          </a:p>
          <a:p>
            <a:pPr indent="-193039" lvl="1" marL="690881" marR="0" rtl="0" algn="l">
              <a:lnSpc>
                <a:spcPct val="186666"/>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a:p>
            <a:pPr indent="-345439" lvl="1" marL="690881" marR="0" rtl="0" algn="l">
              <a:lnSpc>
                <a:spcPct val="186666"/>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Κοινοτικά επενδυτικά μοντέλα: Εισαγάγετε προγράμματα κοινοτικών επενδύσεων όπου τα μέλη της κοινότητας ή οι υποστηρικτές μπορούν να επενδύσουν στην κοινωνική επιχείρηση και να λάβουν αποδόσεις.</a:t>
            </a:r>
            <a:endParaRPr/>
          </a:p>
          <a:p>
            <a:pPr indent="-193039" lvl="1" marL="690881" marR="0" rtl="0" algn="l">
              <a:lnSpc>
                <a:spcPct val="186666"/>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a:p>
            <a:pPr indent="-345439" lvl="1" marL="690881" marR="0" rtl="0" algn="l">
              <a:lnSpc>
                <a:spcPct val="186666"/>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Οργανώστε εκδηλώσεις ή εκστρατείες που όχι μόνο συγκεντρώνουν κεφάλαια αλλά και ευαισθητοποιούν και εμπλέκουν την κοινότητα στην κοινωνική σας αποστολή.</a:t>
            </a:r>
            <a:endParaRPr/>
          </a:p>
          <a:p>
            <a:pPr indent="-193039" lvl="1" marL="690881" marR="0" rtl="0" algn="l">
              <a:lnSpc>
                <a:spcPct val="186666"/>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a:p>
            <a:pPr indent="-345439" lvl="1" marL="690881" marR="0" rtl="0" algn="l">
              <a:lnSpc>
                <a:spcPct val="186666"/>
              </a:lnSpc>
              <a:spcBef>
                <a:spcPts val="0"/>
              </a:spcBef>
              <a:spcAft>
                <a:spcPts val="0"/>
              </a:spcAft>
              <a:buClr>
                <a:srgbClr val="000000"/>
              </a:buClr>
              <a:buSzPts val="2400"/>
              <a:buFont typeface="Arial"/>
              <a:buChar char="•"/>
            </a:pPr>
            <a:r>
              <a:rPr b="0" i="0" lang="el-GR" sz="2400" u="none" cap="none" strike="noStrike">
                <a:solidFill>
                  <a:srgbClr val="000000"/>
                </a:solidFill>
                <a:latin typeface="Arial"/>
                <a:ea typeface="Arial"/>
                <a:cs typeface="Arial"/>
                <a:sym typeface="Arial"/>
              </a:rPr>
              <a:t>Βελτιστοποιήστε το λειτουργικό κόστος χωρίς να διακυβεύεται η ποιότητα των κοινωνικών επιπτώσεων. Η αποτελεσματική διαχείριση κόστους συμβάλλει στη συνολική οικονομική υγεία της κοινωνικής επιχείρησης.</a:t>
            </a:r>
            <a:endParaRPr b="0" i="0" sz="24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5"/>
          <p:cNvSpPr txBox="1"/>
          <p:nvPr/>
        </p:nvSpPr>
        <p:spPr>
          <a:xfrm>
            <a:off x="754783" y="1972989"/>
            <a:ext cx="15921615" cy="7386638"/>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l-GR" sz="2606">
                <a:solidFill>
                  <a:srgbClr val="000000"/>
                </a:solidFill>
                <a:latin typeface="Arial"/>
                <a:ea typeface="Arial"/>
                <a:cs typeface="Arial"/>
                <a:sym typeface="Arial"/>
              </a:rPr>
              <a:t>Η κοινωνική επιχειρηματικότητα αποκτά ολοένα και μεγαλύτερη επιρροή στην Ευρώπη. Ειδικά οι νέοι την αγκαλιάζουν ως εργαλείο για ουσιαστική αλλαγή. Η κοινωνική επιχειρηματικότητα είναι μια επιχειρηματική προσέγγιση που αντιμετωπίζει κοινωνικές ανάγκες με έμφαση στον κοινωνικό αντίκτυπο. Η ενότητα διερευνά τον ορισμό της κοινωνικής επιχειρηματικότητας, τα οφέλη της και τη νοοτροπία που απαιτείται για την επιτυχία, ενώ παράλληλα παρουσιάζει βέλτιστες πρακτικές μέσω μελετών περιπτώσεων και εισάγει εργαλεία όπως το Καμβάς Κοινωνικών Επιχειρήσεων. </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Κοινωνική επιχειρηματικότητα για τη νεολαία της Ευρώπης</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Σημασία και αντίκτυπος: Η κοινωνική επιχειρηματικότητα αντιμετωπίζει πιεστικές κοινωνικές ανάγκες, ενώ παράλληλα προωθεί στοχευμένο κοινωνικό αντίκτυπο και αναδεικνύει τα οφέλη της.</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Εργαλεία και νοοτροπία: Παρουσιάζονται ενδυναμωτικά εργαλεία, όπως το  Canvas Κοινωνικών Επιχειρήσεων. </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καθώς και η απαραίτητη νοοτροπία για την επιτυχία.</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Μελέτες περίπτωσης: Παρουσιάζονται οι δυνατότητες για ένα κοινωνικά συνειδητοποιημένο μέλλον μέσω επιτυχημένων μελετών περίπτωσης</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t/>
            </a:r>
            <a:endParaRPr sz="2606">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sz="2606">
              <a:solidFill>
                <a:srgbClr val="000000"/>
              </a:solidFill>
              <a:latin typeface="Playfair Display"/>
              <a:ea typeface="Playfair Display"/>
              <a:cs typeface="Playfair Display"/>
              <a:sym typeface="Playfair Display"/>
            </a:endParaRPr>
          </a:p>
        </p:txBody>
      </p:sp>
      <p:sp>
        <p:nvSpPr>
          <p:cNvPr id="152" name="Google Shape;152;p5"/>
          <p:cNvSpPr txBox="1"/>
          <p:nvPr/>
        </p:nvSpPr>
        <p:spPr>
          <a:xfrm>
            <a:off x="754783" y="933450"/>
            <a:ext cx="83892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ΕΙΣΑΓΩΓΗ</a:t>
            </a:r>
            <a:endParaRPr sz="5000">
              <a:solidFill>
                <a:srgbClr val="000000"/>
              </a:solidFill>
              <a:latin typeface="Playfair Display"/>
              <a:ea typeface="Playfair Display"/>
              <a:cs typeface="Playfair Display"/>
              <a:sym typeface="Playfair Display"/>
            </a:endParaRPr>
          </a:p>
        </p:txBody>
      </p:sp>
      <p:sp>
        <p:nvSpPr>
          <p:cNvPr id="153" name="Google Shape;153;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4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49"/>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4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4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4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49"/>
          <p:cNvSpPr txBox="1"/>
          <p:nvPr/>
        </p:nvSpPr>
        <p:spPr>
          <a:xfrm>
            <a:off x="6699673" y="3284537"/>
            <a:ext cx="2444327"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05" name="Google Shape;605;p49"/>
          <p:cNvSpPr txBox="1"/>
          <p:nvPr/>
        </p:nvSpPr>
        <p:spPr>
          <a:xfrm>
            <a:off x="9424260" y="3417887"/>
            <a:ext cx="7517251" cy="1938992"/>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Φτάσατε στο τέλος της ενότητας 2!</a:t>
            </a:r>
            <a:endParaRPr sz="5499">
              <a:solidFill>
                <a:srgbClr val="000000"/>
              </a:solidFill>
              <a:latin typeface="Prata"/>
              <a:ea typeface="Prata"/>
              <a:cs typeface="Prata"/>
              <a:sym typeface="Prata"/>
            </a:endParaRPr>
          </a:p>
        </p:txBody>
      </p:sp>
      <p:sp>
        <p:nvSpPr>
          <p:cNvPr id="606" name="Google Shape;606;p49"/>
          <p:cNvSpPr txBox="1"/>
          <p:nvPr/>
        </p:nvSpPr>
        <p:spPr>
          <a:xfrm>
            <a:off x="9424260" y="5673152"/>
            <a:ext cx="8863740" cy="4488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Prata"/>
                <a:ea typeface="Prata"/>
                <a:cs typeface="Prata"/>
                <a:sym typeface="Prata"/>
              </a:rPr>
              <a:t>Τώρα είναι ώρα για λίγη αυτοαξιολόγηση και ασκήσεις. </a:t>
            </a:r>
            <a:endParaRPr/>
          </a:p>
        </p:txBody>
      </p:sp>
      <p:grpSp>
        <p:nvGrpSpPr>
          <p:cNvPr id="607" name="Google Shape;607;p49"/>
          <p:cNvGrpSpPr/>
          <p:nvPr/>
        </p:nvGrpSpPr>
        <p:grpSpPr>
          <a:xfrm>
            <a:off x="2330512" y="2197460"/>
            <a:ext cx="4369161" cy="5892080"/>
            <a:chOff x="0" y="0"/>
            <a:chExt cx="5825547" cy="7856106"/>
          </a:xfrm>
        </p:grpSpPr>
        <p:sp>
          <p:nvSpPr>
            <p:cNvPr id="608" name="Google Shape;608;p49"/>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49"/>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55122" r="-5512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0" name="Google Shape;610;p4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50"/>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50"/>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50"/>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50"/>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19" name="Google Shape;619;p50"/>
          <p:cNvSpPr txBox="1"/>
          <p:nvPr/>
        </p:nvSpPr>
        <p:spPr>
          <a:xfrm>
            <a:off x="4706662" y="1313439"/>
            <a:ext cx="7790137"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 </a:t>
            </a:r>
            <a:endParaRPr sz="5499">
              <a:solidFill>
                <a:srgbClr val="000000"/>
              </a:solidFill>
              <a:latin typeface="Prata"/>
              <a:ea typeface="Prata"/>
              <a:cs typeface="Prata"/>
              <a:sym typeface="Prata"/>
            </a:endParaRPr>
          </a:p>
        </p:txBody>
      </p:sp>
      <p:sp>
        <p:nvSpPr>
          <p:cNvPr id="620" name="Google Shape;620;p50"/>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 </a:t>
            </a:r>
            <a:endParaRPr/>
          </a:p>
        </p:txBody>
      </p:sp>
      <p:sp>
        <p:nvSpPr>
          <p:cNvPr id="621" name="Google Shape;621;p50"/>
          <p:cNvSpPr txBox="1"/>
          <p:nvPr/>
        </p:nvSpPr>
        <p:spPr>
          <a:xfrm>
            <a:off x="2092503" y="2965451"/>
            <a:ext cx="13781524"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1: </a:t>
            </a:r>
            <a:r>
              <a:rPr lang="el-GR" sz="2499">
                <a:solidFill>
                  <a:srgbClr val="000000"/>
                </a:solidFill>
                <a:latin typeface="Arial"/>
                <a:ea typeface="Arial"/>
                <a:cs typeface="Arial"/>
                <a:sym typeface="Arial"/>
              </a:rPr>
              <a:t>Ποιος είναι ο πρωταρχικός στόχος μιας κοινωνικής επιχείρησης;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2</a:t>
            </a:r>
            <a:r>
              <a:rPr lang="el-GR" sz="2499">
                <a:solidFill>
                  <a:srgbClr val="000000"/>
                </a:solidFill>
                <a:latin typeface="Arial"/>
                <a:ea typeface="Arial"/>
                <a:cs typeface="Arial"/>
                <a:sym typeface="Arial"/>
              </a:rPr>
              <a:t>: Ποιο στοιχείο του Κοινωνικού Επιχειρηματικού Μοντέλου  Canvas εστιάζει στους τρόπους με τους οποίους μια εταιρεία επικοινωνεί και παρέχει αξία στους πελάτες της;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3: </a:t>
            </a:r>
            <a:r>
              <a:rPr lang="el-GR" sz="2499">
                <a:solidFill>
                  <a:srgbClr val="000000"/>
                </a:solidFill>
                <a:latin typeface="Arial"/>
                <a:ea typeface="Arial"/>
                <a:cs typeface="Arial"/>
                <a:sym typeface="Arial"/>
              </a:rPr>
              <a:t>Γιατί είναι κρίσιμη για μια κοινωνική επιχείρηση η κατανόηση των κοινωνικών ζητημάτων που σκοπεύετε να αντιμετωπίσετε;</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4: </a:t>
            </a:r>
            <a:r>
              <a:rPr lang="el-GR" sz="2499">
                <a:solidFill>
                  <a:srgbClr val="000000"/>
                </a:solidFill>
                <a:latin typeface="Arial"/>
                <a:ea typeface="Arial"/>
                <a:cs typeface="Arial"/>
                <a:sym typeface="Arial"/>
              </a:rPr>
              <a:t>Τι αναφέρεται μια Πρόταση Αξίας σε μια κοινωνική επιχείρηση;</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5: </a:t>
            </a:r>
            <a:r>
              <a:rPr lang="el-GR" sz="2499">
                <a:solidFill>
                  <a:srgbClr val="000000"/>
                </a:solidFill>
                <a:latin typeface="Arial"/>
                <a:ea typeface="Arial"/>
                <a:cs typeface="Arial"/>
                <a:sym typeface="Arial"/>
              </a:rPr>
              <a:t>Στο πλαίσιο του Επιχειρηματικού Μοντέλου  Canvas , σε τι αναφέρονται τα «Κανάλια»;</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6: </a:t>
            </a:r>
            <a:r>
              <a:rPr lang="el-GR" sz="2499">
                <a:solidFill>
                  <a:srgbClr val="000000"/>
                </a:solidFill>
                <a:latin typeface="Arial"/>
                <a:ea typeface="Arial"/>
                <a:cs typeface="Arial"/>
                <a:sym typeface="Arial"/>
              </a:rPr>
              <a:t>Ποιο από τα παρακάτω είναι κρίσιμος παράγοντας κατά τον προσδιορισμό του κοινού-στόχου για μια κοινωνική επιχείρηση;</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Playfair Display"/>
              <a:ea typeface="Playfair Display"/>
              <a:cs typeface="Playfair Display"/>
              <a:sym typeface="Playfair Display"/>
            </a:endParaRPr>
          </a:p>
        </p:txBody>
      </p:sp>
      <p:sp>
        <p:nvSpPr>
          <p:cNvPr id="622" name="Google Shape;622;p5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1"/>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51"/>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51"/>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51"/>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31" name="Google Shape;631;p51"/>
          <p:cNvSpPr txBox="1"/>
          <p:nvPr/>
        </p:nvSpPr>
        <p:spPr>
          <a:xfrm>
            <a:off x="4706662" y="1313439"/>
            <a:ext cx="5394007" cy="95154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632" name="Google Shape;632;p51"/>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 </a:t>
            </a:r>
            <a:endParaRPr/>
          </a:p>
        </p:txBody>
      </p:sp>
      <p:sp>
        <p:nvSpPr>
          <p:cNvPr id="633" name="Google Shape;633;p51"/>
          <p:cNvSpPr txBox="1"/>
          <p:nvPr/>
        </p:nvSpPr>
        <p:spPr>
          <a:xfrm>
            <a:off x="1916849" y="2965451"/>
            <a:ext cx="15342451" cy="444916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7: </a:t>
            </a:r>
            <a:r>
              <a:rPr lang="el-GR" sz="2499">
                <a:solidFill>
                  <a:srgbClr val="000000"/>
                </a:solidFill>
                <a:latin typeface="Arial"/>
                <a:ea typeface="Arial"/>
                <a:cs typeface="Arial"/>
                <a:sym typeface="Arial"/>
              </a:rPr>
              <a:t>Ποιος είναι ο κύριος σκοπός της πρακτικής δραστηριότητας «Χαρτογράφηση ενός καμβά κοινωνικής επιχείρησης»;</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8: </a:t>
            </a:r>
            <a:r>
              <a:rPr lang="el-GR" sz="2499">
                <a:solidFill>
                  <a:srgbClr val="000000"/>
                </a:solidFill>
                <a:latin typeface="Arial"/>
                <a:ea typeface="Arial"/>
                <a:cs typeface="Arial"/>
                <a:sym typeface="Arial"/>
              </a:rPr>
              <a:t>Γιατί είναι σημαντική η δημιουργία ενός υποστηρικτικού δικτύου για έναν κοινωνικό επιχειρηματία;</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9: </a:t>
            </a:r>
            <a:r>
              <a:rPr lang="el-GR" sz="2499">
                <a:solidFill>
                  <a:srgbClr val="000000"/>
                </a:solidFill>
                <a:latin typeface="Arial"/>
                <a:ea typeface="Arial"/>
                <a:cs typeface="Arial"/>
                <a:sym typeface="Arial"/>
              </a:rPr>
              <a:t>Σε τι αναφέρεται ο όρος «Μέτρηση αντικτύπου» στο πλαίσιο μιας κοινωνικής επιχείρησης;</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10</a:t>
            </a:r>
            <a:r>
              <a:rPr lang="el-GR" sz="2499">
                <a:solidFill>
                  <a:srgbClr val="000000"/>
                </a:solidFill>
                <a:latin typeface="Arial"/>
                <a:ea typeface="Arial"/>
                <a:cs typeface="Arial"/>
                <a:sym typeface="Arial"/>
              </a:rPr>
              <a:t>: Ποιο ρόλο παίζει η συναισθηματική νοημοσύνη στην κοινωνική επιχειρηματικότητα;</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11</a:t>
            </a:r>
            <a:r>
              <a:rPr lang="el-GR" sz="2499">
                <a:solidFill>
                  <a:srgbClr val="000000"/>
                </a:solidFill>
                <a:latin typeface="Arial"/>
                <a:ea typeface="Arial"/>
                <a:cs typeface="Arial"/>
                <a:sym typeface="Arial"/>
              </a:rPr>
              <a:t>: Ποιο στοιχείο του μοντέλου «Κοινωνικός επιχειρηματικός  Canvas » περιλαμβάνει την επιλογή των πιο αποτελεσματικών τρόπων προσέγγισης και εμπλοκής με το κοινό-στόχο σας;</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12</a:t>
            </a:r>
            <a:r>
              <a:rPr lang="el-GR" sz="2499">
                <a:solidFill>
                  <a:srgbClr val="000000"/>
                </a:solidFill>
                <a:latin typeface="Arial"/>
                <a:ea typeface="Arial"/>
                <a:cs typeface="Arial"/>
                <a:sym typeface="Arial"/>
              </a:rPr>
              <a:t>: Γιατί οι κοινωνικοί επιχειρηματίες πρέπει να έχουν υπόψη τους νομικά και ηθικά ζητήματα;</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Ερώτηση 13: </a:t>
            </a:r>
            <a:r>
              <a:rPr lang="el-GR" sz="2499">
                <a:solidFill>
                  <a:srgbClr val="000000"/>
                </a:solidFill>
                <a:latin typeface="Arial"/>
                <a:ea typeface="Arial"/>
                <a:cs typeface="Arial"/>
                <a:sym typeface="Arial"/>
              </a:rPr>
              <a:t>Τι περιλαμβάνει ο όρος «τμηματοποίηση πελατών» στο πλαίσιο μιας κοινωνικής επιχείρησης;</a:t>
            </a:r>
            <a:endParaRPr sz="2499">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2"/>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52"/>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52"/>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52"/>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42" name="Google Shape;642;p52"/>
          <p:cNvSpPr txBox="1"/>
          <p:nvPr/>
        </p:nvSpPr>
        <p:spPr>
          <a:xfrm>
            <a:off x="4706662" y="1313439"/>
            <a:ext cx="5394007" cy="95154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643" name="Google Shape;643;p52"/>
          <p:cNvSpPr txBox="1"/>
          <p:nvPr/>
        </p:nvSpPr>
        <p:spPr>
          <a:xfrm>
            <a:off x="6538952" y="3314063"/>
            <a:ext cx="10353042" cy="714163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1: Ποιος είναι ο πρωταρχικός στόχος μιας κοινωνικής επιχείρησης;</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 </a:t>
            </a:r>
            <a:r>
              <a:rPr lang="el-GR" sz="2499">
                <a:solidFill>
                  <a:srgbClr val="558051"/>
                </a:solidFill>
                <a:latin typeface="Arial"/>
                <a:ea typeface="Arial"/>
                <a:cs typeface="Arial"/>
                <a:sym typeface="Arial"/>
              </a:rPr>
              <a:t>A. Μεγιστοποίηση των κερδών για τους μετόχους </a:t>
            </a:r>
            <a:endParaRPr/>
          </a:p>
          <a:p>
            <a:pPr indent="0" lvl="0" marL="0" marR="0" rtl="0" algn="l">
              <a:lnSpc>
                <a:spcPct val="140016"/>
              </a:lnSpc>
              <a:spcBef>
                <a:spcPts val="0"/>
              </a:spcBef>
              <a:spcAft>
                <a:spcPts val="0"/>
              </a:spcAft>
              <a:buNone/>
            </a:pPr>
            <a:r>
              <a:rPr b="1" lang="el-GR" sz="2499">
                <a:solidFill>
                  <a:srgbClr val="558051"/>
                </a:solidFill>
                <a:latin typeface="Arial"/>
                <a:ea typeface="Arial"/>
                <a:cs typeface="Arial"/>
                <a:sym typeface="Arial"/>
              </a:rPr>
              <a:t>B. Αντιμετώπιση κοινωνικών ή περιβαλλοντικών ζητημάτων με παράλληλη οικονομική διατήρηση </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Γ . Δημιουργία εσόδων για προσωπικό όφελος</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Δ . Ελαχιστοποίηση του κόστους εις βάρος του κοινωνικού αντίκτυπου</a:t>
            </a:r>
            <a:endParaRPr/>
          </a:p>
          <a:p>
            <a:pPr indent="0" lvl="0" marL="0" marR="0" rtl="0" algn="l">
              <a:lnSpc>
                <a:spcPct val="140016"/>
              </a:lnSpc>
              <a:spcBef>
                <a:spcPts val="0"/>
              </a:spcBef>
              <a:spcAft>
                <a:spcPts val="0"/>
              </a:spcAft>
              <a:buNone/>
            </a:pPr>
            <a:r>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2: Ποιο στοιχείο του Μοντέλου Επιχειρηματικότητας Canvas επικεντρώνεται στους τρόπους με τους οποίους μια εταιρεία επικοινωνεί με τους πελάτες της και παρέχει αξία σε αυτούς;</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l-GR" sz="2499">
                <a:solidFill>
                  <a:srgbClr val="558051"/>
                </a:solidFill>
                <a:latin typeface="Arial"/>
                <a:ea typeface="Arial"/>
                <a:cs typeface="Arial"/>
                <a:sym typeface="Arial"/>
              </a:rPr>
              <a:t>Τμήματα πελατών</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B. Προτάσεις αξίας</a:t>
            </a:r>
            <a:endParaRPr/>
          </a:p>
          <a:p>
            <a:pPr indent="0" lvl="0" marL="0" marR="0" rtl="0" algn="l">
              <a:lnSpc>
                <a:spcPct val="140016"/>
              </a:lnSpc>
              <a:spcBef>
                <a:spcPts val="0"/>
              </a:spcBef>
              <a:spcAft>
                <a:spcPts val="0"/>
              </a:spcAft>
              <a:buNone/>
            </a:pPr>
            <a:r>
              <a:rPr b="1" lang="el-GR" sz="2499">
                <a:solidFill>
                  <a:srgbClr val="558051"/>
                </a:solidFill>
                <a:latin typeface="Arial"/>
                <a:ea typeface="Arial"/>
                <a:cs typeface="Arial"/>
                <a:sym typeface="Arial"/>
              </a:rPr>
              <a:t>Γ . Κανάλια</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Δ. Σχέσεις με τους πελάτες</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558051"/>
              </a:solidFill>
              <a:latin typeface="Playfair Display"/>
              <a:ea typeface="Playfair Display"/>
              <a:cs typeface="Playfair Display"/>
              <a:sym typeface="Playfair Display"/>
            </a:endParaRPr>
          </a:p>
        </p:txBody>
      </p:sp>
      <p:sp>
        <p:nvSpPr>
          <p:cNvPr id="644" name="Google Shape;644;p52"/>
          <p:cNvSpPr txBox="1"/>
          <p:nvPr/>
        </p:nvSpPr>
        <p:spPr>
          <a:xfrm rot="-5400000">
            <a:off x="-2553390" y="4670925"/>
            <a:ext cx="7097505" cy="59208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a:t>
            </a:r>
            <a:endParaRPr sz="3399">
              <a:solidFill>
                <a:srgbClr val="000000"/>
              </a:solidFill>
              <a:latin typeface="Prata"/>
              <a:ea typeface="Prata"/>
              <a:cs typeface="Prata"/>
              <a:sym typeface="Prata"/>
            </a:endParaRPr>
          </a:p>
        </p:txBody>
      </p:sp>
      <p:grpSp>
        <p:nvGrpSpPr>
          <p:cNvPr id="645" name="Google Shape;645;p52"/>
          <p:cNvGrpSpPr/>
          <p:nvPr/>
        </p:nvGrpSpPr>
        <p:grpSpPr>
          <a:xfrm>
            <a:off x="1657368" y="3022814"/>
            <a:ext cx="4369161" cy="5892080"/>
            <a:chOff x="0" y="0"/>
            <a:chExt cx="5825547" cy="7856106"/>
          </a:xfrm>
        </p:grpSpPr>
        <p:sp>
          <p:nvSpPr>
            <p:cNvPr id="646" name="Google Shape;646;p52"/>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52"/>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5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5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53"/>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56" name="Google Shape;656;p53"/>
          <p:cNvSpPr txBox="1"/>
          <p:nvPr/>
        </p:nvSpPr>
        <p:spPr>
          <a:xfrm>
            <a:off x="4706662" y="1313439"/>
            <a:ext cx="5394007"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657" name="Google Shape;657;p53"/>
          <p:cNvSpPr txBox="1"/>
          <p:nvPr/>
        </p:nvSpPr>
        <p:spPr>
          <a:xfrm>
            <a:off x="6655178" y="2863850"/>
            <a:ext cx="10353042" cy="62837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3: Γιατί η κατανόηση των κοινωνικών ζητημάτων που σκοπεύετε να αντιμετωπίσετε είναι ζωτικής σημασίας για μια κοινωνική επιχείρηση;</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 A. Να προσελκύσει περισσότερους επενδυτές</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B. Να οικοδομήσει αξιοπιστία και εμπιστοσύνη</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Γ. Για να δημιουργηθεί ανταγωνισμός</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Δ. Να ελαχιστοποιήσει το κόστος</a:t>
            </a:r>
            <a:endParaRPr/>
          </a:p>
          <a:p>
            <a:pPr indent="0" lvl="0" marL="0" marR="0" rtl="0" algn="l">
              <a:lnSpc>
                <a:spcPct val="140016"/>
              </a:lnSpc>
              <a:spcBef>
                <a:spcPts val="0"/>
              </a:spcBef>
              <a:spcAft>
                <a:spcPts val="0"/>
              </a:spcAft>
              <a:buNone/>
            </a:pPr>
            <a:r>
              <a:t/>
            </a:r>
            <a:endParaRPr sz="2499">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4: Σε τι αναφέρεται η Πρόταση Αξίας σε μια κοινωνική επιχείρηση;</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l-GR" sz="2499">
                <a:solidFill>
                  <a:srgbClr val="558051"/>
                </a:solidFill>
                <a:latin typeface="Arial"/>
                <a:ea typeface="Arial"/>
                <a:cs typeface="Arial"/>
                <a:sym typeface="Arial"/>
              </a:rPr>
              <a:t>Τα οικονομικά οφέλη για τον επιχειρηματία</a:t>
            </a:r>
            <a:endParaRPr/>
          </a:p>
          <a:p>
            <a:pPr indent="-457200" lvl="0" marL="457200" marR="0" rtl="0" algn="l">
              <a:lnSpc>
                <a:spcPct val="140016"/>
              </a:lnSpc>
              <a:spcBef>
                <a:spcPts val="0"/>
              </a:spcBef>
              <a:spcAft>
                <a:spcPts val="0"/>
              </a:spcAft>
              <a:buClr>
                <a:srgbClr val="558051"/>
              </a:buClr>
              <a:buSzPts val="2499"/>
              <a:buFont typeface="Arial"/>
              <a:buAutoNum type="alphaUcPeriod"/>
            </a:pPr>
            <a:r>
              <a:rPr b="1" lang="el-GR" sz="2499">
                <a:solidFill>
                  <a:srgbClr val="558051"/>
                </a:solidFill>
                <a:latin typeface="Arial"/>
                <a:ea typeface="Arial"/>
                <a:cs typeface="Arial"/>
                <a:sym typeface="Arial"/>
              </a:rPr>
              <a:t> Η μοναδική προσφορά που λύνει ένα κοινωνικό πρόβλημα</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Γ. Η διάρθρωση του κόστους της επιχείρησης</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Δ. Ο αριθμός των πελατών στους οποίους απευθύνεται</a:t>
            </a:r>
            <a:endParaRPr sz="2499">
              <a:solidFill>
                <a:srgbClr val="558051"/>
              </a:solidFill>
              <a:latin typeface="Arial"/>
              <a:ea typeface="Arial"/>
              <a:cs typeface="Arial"/>
              <a:sym typeface="Arial"/>
            </a:endParaRPr>
          </a:p>
        </p:txBody>
      </p:sp>
      <p:sp>
        <p:nvSpPr>
          <p:cNvPr id="658" name="Google Shape;658;p53"/>
          <p:cNvSpPr txBox="1"/>
          <p:nvPr/>
        </p:nvSpPr>
        <p:spPr>
          <a:xfrm rot="-5400000">
            <a:off x="-2553390" y="4670925"/>
            <a:ext cx="7097505" cy="59208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a:t>
            </a:r>
            <a:endParaRPr sz="3399">
              <a:solidFill>
                <a:srgbClr val="000000"/>
              </a:solidFill>
              <a:latin typeface="Prata"/>
              <a:ea typeface="Prata"/>
              <a:cs typeface="Prata"/>
              <a:sym typeface="Prata"/>
            </a:endParaRPr>
          </a:p>
        </p:txBody>
      </p:sp>
      <p:grpSp>
        <p:nvGrpSpPr>
          <p:cNvPr id="659" name="Google Shape;659;p53"/>
          <p:cNvGrpSpPr/>
          <p:nvPr/>
        </p:nvGrpSpPr>
        <p:grpSpPr>
          <a:xfrm>
            <a:off x="1657368" y="3022814"/>
            <a:ext cx="4369161" cy="5892080"/>
            <a:chOff x="0" y="0"/>
            <a:chExt cx="5825547" cy="7856106"/>
          </a:xfrm>
        </p:grpSpPr>
        <p:sp>
          <p:nvSpPr>
            <p:cNvPr id="660" name="Google Shape;660;p53"/>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53"/>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5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5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5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54"/>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70" name="Google Shape;670;p54"/>
          <p:cNvSpPr txBox="1"/>
          <p:nvPr/>
        </p:nvSpPr>
        <p:spPr>
          <a:xfrm>
            <a:off x="4495800" y="1280102"/>
            <a:ext cx="5867400"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671" name="Google Shape;671;p54"/>
          <p:cNvSpPr txBox="1"/>
          <p:nvPr/>
        </p:nvSpPr>
        <p:spPr>
          <a:xfrm>
            <a:off x="6655178" y="2231949"/>
            <a:ext cx="10353042"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5: Στο πλαίσιο του Μοντέλου Επιχειρηματικότητας  Canvas, σε τι αναφέρεται ο όρος «κανάλια»;</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000000"/>
              </a:buClr>
              <a:buSzPts val="2499"/>
              <a:buFont typeface="Arial"/>
              <a:buAutoNum type="alphaUcPeriod"/>
            </a:pPr>
            <a:r>
              <a:rPr b="1" lang="el-GR" sz="2499">
                <a:solidFill>
                  <a:srgbClr val="000000"/>
                </a:solidFill>
                <a:latin typeface="Arial"/>
                <a:ea typeface="Arial"/>
                <a:cs typeface="Arial"/>
                <a:sym typeface="Arial"/>
              </a:rPr>
              <a:t>Μέθοδοι διανομής και επικοινωνίας</a:t>
            </a:r>
            <a:endParaRPr/>
          </a:p>
          <a:p>
            <a:pPr indent="-457200" lvl="0" marL="457200" marR="0" rtl="0" algn="l">
              <a:lnSpc>
                <a:spcPct val="140016"/>
              </a:lnSpc>
              <a:spcBef>
                <a:spcPts val="0"/>
              </a:spcBef>
              <a:spcAft>
                <a:spcPts val="0"/>
              </a:spcAft>
              <a:buClr>
                <a:srgbClr val="000000"/>
              </a:buClr>
              <a:buSzPts val="2499"/>
              <a:buFont typeface="Arial"/>
              <a:buAutoNum type="alphaUcPeriod"/>
            </a:pPr>
            <a:r>
              <a:rPr lang="el-GR" sz="2499">
                <a:solidFill>
                  <a:srgbClr val="000000"/>
                </a:solidFill>
                <a:latin typeface="Arial"/>
                <a:ea typeface="Arial"/>
                <a:cs typeface="Arial"/>
                <a:sym typeface="Arial"/>
              </a:rPr>
              <a:t> Το κοινό-στόχο της επιχείρησης</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Γ. Οικονομικοί πόροι</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Δ. Νομικές δομές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6: Ποιος από τους ακόλουθους παράγοντες αποτελεί κρίσιμο παράγοντα κατά τον προσδιορισμό του κοινού-στόχου μιας κοινωνικής επιχείρησης;</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l-GR" sz="2499">
                <a:solidFill>
                  <a:srgbClr val="558051"/>
                </a:solidFill>
                <a:latin typeface="Arial"/>
                <a:ea typeface="Arial"/>
                <a:cs typeface="Arial"/>
                <a:sym typeface="Arial"/>
              </a:rPr>
              <a:t>Ο περιορισμός της εστία</a:t>
            </a:r>
            <a:endParaRPr/>
          </a:p>
          <a:p>
            <a:pPr indent="-457200" lvl="0" marL="457200" marR="0" rtl="0" algn="l">
              <a:lnSpc>
                <a:spcPct val="140016"/>
              </a:lnSpc>
              <a:spcBef>
                <a:spcPts val="0"/>
              </a:spcBef>
              <a:spcAft>
                <a:spcPts val="0"/>
              </a:spcAft>
              <a:buClr>
                <a:srgbClr val="558051"/>
              </a:buClr>
              <a:buSzPts val="2499"/>
              <a:buFont typeface="Arial"/>
              <a:buAutoNum type="alphaUcPeriod"/>
            </a:pPr>
            <a:r>
              <a:rPr lang="el-GR" sz="2499">
                <a:solidFill>
                  <a:srgbClr val="558051"/>
                </a:solidFill>
                <a:latin typeface="Arial"/>
                <a:ea typeface="Arial"/>
                <a:cs typeface="Arial"/>
                <a:sym typeface="Arial"/>
              </a:rPr>
              <a:t>B. Αγνόηση διαφορετικών προοπτικών</a:t>
            </a:r>
            <a:endParaRPr/>
          </a:p>
          <a:p>
            <a:pPr indent="0" lvl="0" marL="0" marR="0" rtl="0" algn="l">
              <a:lnSpc>
                <a:spcPct val="140016"/>
              </a:lnSpc>
              <a:spcBef>
                <a:spcPts val="0"/>
              </a:spcBef>
              <a:spcAft>
                <a:spcPts val="0"/>
              </a:spcAft>
              <a:buNone/>
            </a:pPr>
            <a:r>
              <a:rPr b="1" lang="el-GR" sz="2499">
                <a:solidFill>
                  <a:srgbClr val="558051"/>
                </a:solidFill>
                <a:latin typeface="Arial"/>
                <a:ea typeface="Arial"/>
                <a:cs typeface="Arial"/>
                <a:sym typeface="Arial"/>
              </a:rPr>
              <a:t>Γ. Κατανόηση των αναγκών και των προτιμήσεων των διαφόρων ενδιαφερομένων μερών</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Δ. Βασίζεται αποκλειστικά στη διαίσθηση</a:t>
            </a:r>
            <a:endParaRPr sz="2499">
              <a:solidFill>
                <a:srgbClr val="558051"/>
              </a:solidFill>
              <a:latin typeface="Arial"/>
              <a:ea typeface="Arial"/>
              <a:cs typeface="Arial"/>
              <a:sym typeface="Arial"/>
            </a:endParaRPr>
          </a:p>
        </p:txBody>
      </p:sp>
      <p:sp>
        <p:nvSpPr>
          <p:cNvPr id="672" name="Google Shape;672;p54"/>
          <p:cNvSpPr txBox="1"/>
          <p:nvPr/>
        </p:nvSpPr>
        <p:spPr>
          <a:xfrm rot="-5400000">
            <a:off x="-2553390" y="4670925"/>
            <a:ext cx="7097505" cy="59208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a:t>
            </a:r>
            <a:endParaRPr sz="3399">
              <a:solidFill>
                <a:srgbClr val="000000"/>
              </a:solidFill>
              <a:latin typeface="Prata"/>
              <a:ea typeface="Prata"/>
              <a:cs typeface="Prata"/>
              <a:sym typeface="Prata"/>
            </a:endParaRPr>
          </a:p>
        </p:txBody>
      </p:sp>
      <p:grpSp>
        <p:nvGrpSpPr>
          <p:cNvPr id="673" name="Google Shape;673;p54"/>
          <p:cNvGrpSpPr/>
          <p:nvPr/>
        </p:nvGrpSpPr>
        <p:grpSpPr>
          <a:xfrm>
            <a:off x="1657368" y="3022814"/>
            <a:ext cx="4369161" cy="5892080"/>
            <a:chOff x="0" y="0"/>
            <a:chExt cx="5825547" cy="7856106"/>
          </a:xfrm>
        </p:grpSpPr>
        <p:sp>
          <p:nvSpPr>
            <p:cNvPr id="674" name="Google Shape;674;p5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5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5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5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p5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p55"/>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84" name="Google Shape;684;p55"/>
          <p:cNvSpPr txBox="1"/>
          <p:nvPr/>
        </p:nvSpPr>
        <p:spPr>
          <a:xfrm>
            <a:off x="4706662" y="1313439"/>
            <a:ext cx="5580338"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685" name="Google Shape;685;p55"/>
          <p:cNvSpPr txBox="1"/>
          <p:nvPr/>
        </p:nvSpPr>
        <p:spPr>
          <a:xfrm>
            <a:off x="6655178" y="2965451"/>
            <a:ext cx="11126542"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7: Ποιος είναι ο κύριος σκοπός της πρακτικής δραστηριότητας «Χαρτογράφηση ενός καμβά κοινωνικής επιχείρησης»;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000000"/>
              </a:buClr>
              <a:buSzPts val="2499"/>
              <a:buFont typeface="Arial"/>
              <a:buAutoNum type="alphaUcPeriod"/>
            </a:pPr>
            <a:r>
              <a:rPr lang="el-GR" sz="2499">
                <a:solidFill>
                  <a:srgbClr val="000000"/>
                </a:solidFill>
                <a:latin typeface="Arial"/>
                <a:ea typeface="Arial"/>
                <a:cs typeface="Arial"/>
                <a:sym typeface="Arial"/>
              </a:rPr>
              <a:t>Ανάλυση περιπτωσιολογικών μελετών</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B. Εξάσκηση σε δεξιότητες διαπραγμάτευσης</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Γ. Να εφαρμόσουν το Μοντέλο Κοινωνικής Επιχειρηματικότητας  Canvas σε ένα υποθετικό σενάριο</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Δ. Να αναπτύξουν συναισθηματική νοημοσύνη</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8: Γιατί είναι σημαντική η δημιουργία ενός υποστηρικτικού δικτύου για έναν κοινωνικό επιχειρηματία;</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l-GR" sz="2499">
                <a:solidFill>
                  <a:srgbClr val="558051"/>
                </a:solidFill>
                <a:latin typeface="Arial"/>
                <a:ea typeface="Arial"/>
                <a:cs typeface="Arial"/>
                <a:sym typeface="Arial"/>
              </a:rPr>
              <a:t>Για να δημιουργηθεί ανταγωνισμός</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B. Για να ενισχύσει τη δέσμευση της κοινότητας</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Γ</a:t>
            </a:r>
            <a:r>
              <a:rPr b="1" lang="el-GR" sz="2499">
                <a:solidFill>
                  <a:srgbClr val="558051"/>
                </a:solidFill>
                <a:latin typeface="Arial"/>
                <a:ea typeface="Arial"/>
                <a:cs typeface="Arial"/>
                <a:sym typeface="Arial"/>
              </a:rPr>
              <a:t>. Πρόσβαση σε πόρους, καθοδήγηση και ευκαιρίες</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Δ. Να αποφύγει νομικές προκλήσεις</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solidFill>
                <a:srgbClr val="558051"/>
              </a:solidFill>
              <a:latin typeface="Playfair Display"/>
              <a:ea typeface="Playfair Display"/>
              <a:cs typeface="Playfair Display"/>
              <a:sym typeface="Playfair Display"/>
            </a:endParaRPr>
          </a:p>
        </p:txBody>
      </p:sp>
      <p:sp>
        <p:nvSpPr>
          <p:cNvPr id="686" name="Google Shape;686;p55"/>
          <p:cNvSpPr txBox="1"/>
          <p:nvPr/>
        </p:nvSpPr>
        <p:spPr>
          <a:xfrm rot="-5400000">
            <a:off x="-2553390" y="4670925"/>
            <a:ext cx="7097505" cy="59208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a:t>
            </a:r>
            <a:endParaRPr sz="3399">
              <a:solidFill>
                <a:srgbClr val="000000"/>
              </a:solidFill>
              <a:latin typeface="Prata"/>
              <a:ea typeface="Prata"/>
              <a:cs typeface="Prata"/>
              <a:sym typeface="Prata"/>
            </a:endParaRPr>
          </a:p>
        </p:txBody>
      </p:sp>
      <p:grpSp>
        <p:nvGrpSpPr>
          <p:cNvPr id="687" name="Google Shape;687;p55"/>
          <p:cNvGrpSpPr/>
          <p:nvPr/>
        </p:nvGrpSpPr>
        <p:grpSpPr>
          <a:xfrm>
            <a:off x="1657368" y="3022814"/>
            <a:ext cx="4369161" cy="5892080"/>
            <a:chOff x="0" y="0"/>
            <a:chExt cx="5825547" cy="7856106"/>
          </a:xfrm>
        </p:grpSpPr>
        <p:sp>
          <p:nvSpPr>
            <p:cNvPr id="688" name="Google Shape;688;p55"/>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55"/>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6"/>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56"/>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56"/>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56"/>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698" name="Google Shape;698;p56"/>
          <p:cNvSpPr txBox="1"/>
          <p:nvPr/>
        </p:nvSpPr>
        <p:spPr>
          <a:xfrm>
            <a:off x="4706662" y="1313439"/>
            <a:ext cx="5394007" cy="95154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699" name="Google Shape;699;p56"/>
          <p:cNvSpPr txBox="1"/>
          <p:nvPr/>
        </p:nvSpPr>
        <p:spPr>
          <a:xfrm>
            <a:off x="6398002" y="2427092"/>
            <a:ext cx="11307407" cy="763029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9: Σε τι αναφέρεται ο όρος «μέτρηση αντικτύπου» στο πλαίσιο μιας κοινωνικής επιχείρησης;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000000"/>
              </a:buClr>
              <a:buSzPts val="2499"/>
              <a:buFont typeface="Arial"/>
              <a:buAutoNum type="alphaUcPeriod"/>
            </a:pPr>
            <a:r>
              <a:rPr lang="el-GR" sz="2499">
                <a:solidFill>
                  <a:srgbClr val="000000"/>
                </a:solidFill>
                <a:latin typeface="Arial"/>
                <a:ea typeface="Arial"/>
                <a:cs typeface="Arial"/>
                <a:sym typeface="Arial"/>
              </a:rPr>
              <a:t>Την οικονομική επιτυχία της επιχείρησης</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B. Τη συναισθηματική νοημοσύνη του επιχειρηματία</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Γ. </a:t>
            </a:r>
            <a:r>
              <a:rPr b="1" lang="el-GR" sz="2499">
                <a:solidFill>
                  <a:srgbClr val="000000"/>
                </a:solidFill>
                <a:latin typeface="Arial"/>
                <a:ea typeface="Arial"/>
                <a:cs typeface="Arial"/>
                <a:sym typeface="Arial"/>
              </a:rPr>
              <a:t>Αξιολόγηση και ποσοτικοποίηση του κοινωνικού αντίκτυπου της επιχείρησης</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Δ. Ο αριθμός των εξασφαλισμένων συνεργασιών</a:t>
            </a:r>
            <a:endParaRPr/>
          </a:p>
          <a:p>
            <a:pPr indent="-298513" lvl="0" marL="457200" marR="0" rtl="0" algn="l">
              <a:lnSpc>
                <a:spcPct val="140016"/>
              </a:lnSpc>
              <a:spcBef>
                <a:spcPts val="0"/>
              </a:spcBef>
              <a:spcAft>
                <a:spcPts val="0"/>
              </a:spcAft>
              <a:buClr>
                <a:schemeClr val="dk1"/>
              </a:buClr>
              <a:buSzPts val="2499"/>
              <a:buFont typeface="Calibri"/>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10: Ποιο ρόλο παίζει η συναισθηματική νοημοσύνη στην κοινωνική επιχειρηματικότητα;</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l-GR" sz="2499">
                <a:solidFill>
                  <a:srgbClr val="558051"/>
                </a:solidFill>
                <a:latin typeface="Arial"/>
                <a:ea typeface="Arial"/>
                <a:cs typeface="Arial"/>
                <a:sym typeface="Arial"/>
              </a:rPr>
              <a:t>Είναι άσχετη με την επιτυχία μιας κοινωνικής επιχείρησης.</a:t>
            </a:r>
            <a:endParaRPr/>
          </a:p>
          <a:p>
            <a:pPr indent="0" lvl="0" marL="0" marR="0" rtl="0" algn="l">
              <a:lnSpc>
                <a:spcPct val="140016"/>
              </a:lnSpc>
              <a:spcBef>
                <a:spcPts val="0"/>
              </a:spcBef>
              <a:spcAft>
                <a:spcPts val="0"/>
              </a:spcAft>
              <a:buNone/>
            </a:pPr>
            <a:r>
              <a:rPr b="1" lang="el-GR" sz="2499">
                <a:solidFill>
                  <a:srgbClr val="558051"/>
                </a:solidFill>
                <a:latin typeface="Arial"/>
                <a:ea typeface="Arial"/>
                <a:cs typeface="Arial"/>
                <a:sym typeface="Arial"/>
              </a:rPr>
              <a:t>B. Βοηθά στη διαχείριση του άγχους, στην ανάπτυξη ενσυναίσθησης και στην αποτελεσματική ηγεσία</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Γ. Είναι απαραίτητη μόνο για τη δικτύωση</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Δ. Αφορά κυρίως την οικονομική διαχείριση</a:t>
            </a:r>
            <a:endParaRPr sz="2499">
              <a:solidFill>
                <a:srgbClr val="558051"/>
              </a:solidFill>
              <a:latin typeface="Arial"/>
              <a:ea typeface="Arial"/>
              <a:cs typeface="Arial"/>
              <a:sym typeface="Arial"/>
            </a:endParaRPr>
          </a:p>
        </p:txBody>
      </p:sp>
      <p:sp>
        <p:nvSpPr>
          <p:cNvPr id="700" name="Google Shape;700;p56"/>
          <p:cNvSpPr txBox="1"/>
          <p:nvPr/>
        </p:nvSpPr>
        <p:spPr>
          <a:xfrm rot="-5400000">
            <a:off x="-2553390" y="4670925"/>
            <a:ext cx="7097505" cy="59208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a:t>
            </a:r>
            <a:endParaRPr sz="3399">
              <a:solidFill>
                <a:srgbClr val="000000"/>
              </a:solidFill>
              <a:latin typeface="Prata"/>
              <a:ea typeface="Prata"/>
              <a:cs typeface="Prata"/>
              <a:sym typeface="Prata"/>
            </a:endParaRPr>
          </a:p>
        </p:txBody>
      </p:sp>
      <p:grpSp>
        <p:nvGrpSpPr>
          <p:cNvPr id="701" name="Google Shape;701;p56"/>
          <p:cNvGrpSpPr/>
          <p:nvPr/>
        </p:nvGrpSpPr>
        <p:grpSpPr>
          <a:xfrm>
            <a:off x="1657368" y="3022814"/>
            <a:ext cx="4369161" cy="5892080"/>
            <a:chOff x="0" y="0"/>
            <a:chExt cx="5825547" cy="7856106"/>
          </a:xfrm>
        </p:grpSpPr>
        <p:sp>
          <p:nvSpPr>
            <p:cNvPr id="702" name="Google Shape;702;p56"/>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3" name="Google Shape;703;p56"/>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57"/>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57"/>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57"/>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57"/>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712" name="Google Shape;712;p57"/>
          <p:cNvSpPr txBox="1"/>
          <p:nvPr/>
        </p:nvSpPr>
        <p:spPr>
          <a:xfrm>
            <a:off x="4706662" y="1313439"/>
            <a:ext cx="5394007"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713" name="Google Shape;713;p57"/>
          <p:cNvSpPr txBox="1"/>
          <p:nvPr/>
        </p:nvSpPr>
        <p:spPr>
          <a:xfrm>
            <a:off x="6398003" y="2511614"/>
            <a:ext cx="11050232" cy="807913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11: Ποιο στοιχείο του Μοντέλου Κοινωνικού Επιχειρηματικού Καμβά περιλαμβάνει την επιλογή των πιο αποτελεσματικών τρόπων προσέγγισης και συνεργασίας με το κοινό-στόχο σας;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 A. Ροές εσόδων</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Β. Βασικοί πόροι</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Γ. Κανάλια</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Δ. Βασικές συνεργασίες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12: Γιατί οι κοινωνικοί επιχειρηματίες πρέπει να λαμβάνουν υπόψη τους νομικά και ηθικά ζητήματα;</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l-GR" sz="2499">
                <a:solidFill>
                  <a:srgbClr val="558051"/>
                </a:solidFill>
                <a:latin typeface="Arial"/>
                <a:ea typeface="Arial"/>
                <a:cs typeface="Arial"/>
                <a:sym typeface="Arial"/>
              </a:rPr>
              <a:t>Για να αποφύγουν οικονομικούς κινδύνους</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B. Για να εξασφαλίσουν περισσότερες συνεργασίες</a:t>
            </a:r>
            <a:endParaRPr/>
          </a:p>
          <a:p>
            <a:pPr indent="0" lvl="0" marL="0" marR="0" rtl="0" algn="l">
              <a:lnSpc>
                <a:spcPct val="140016"/>
              </a:lnSpc>
              <a:spcBef>
                <a:spcPts val="0"/>
              </a:spcBef>
              <a:spcAft>
                <a:spcPts val="0"/>
              </a:spcAft>
              <a:buNone/>
            </a:pPr>
            <a:r>
              <a:rPr b="1" lang="el-GR" sz="2499">
                <a:solidFill>
                  <a:srgbClr val="558051"/>
                </a:solidFill>
                <a:latin typeface="Arial"/>
                <a:ea typeface="Arial"/>
                <a:cs typeface="Arial"/>
                <a:sym typeface="Arial"/>
              </a:rPr>
              <a:t>Γ. Να διατηρήσει την εμπιστοσύνη των ενδιαφερομένων και να συμμορφωθεί με τους κανονισμούς</a:t>
            </a:r>
            <a:endParaRPr/>
          </a:p>
          <a:p>
            <a:pPr indent="0" lvl="0" marL="0" marR="0" rtl="0" algn="l">
              <a:lnSpc>
                <a:spcPct val="140016"/>
              </a:lnSpc>
              <a:spcBef>
                <a:spcPts val="0"/>
              </a:spcBef>
              <a:spcAft>
                <a:spcPts val="0"/>
              </a:spcAft>
              <a:buNone/>
            </a:pPr>
            <a:r>
              <a:rPr lang="el-GR" sz="2499">
                <a:solidFill>
                  <a:srgbClr val="558051"/>
                </a:solidFill>
                <a:latin typeface="Arial"/>
                <a:ea typeface="Arial"/>
                <a:cs typeface="Arial"/>
                <a:sym typeface="Arial"/>
              </a:rPr>
              <a:t>Δ. Να ελαχιστοποιήσει τον ανταγωνισμό. </a:t>
            </a:r>
            <a:endParaRPr/>
          </a:p>
          <a:p>
            <a:pPr indent="0" lvl="0" marL="0" marR="0" rtl="0" algn="l">
              <a:lnSpc>
                <a:spcPct val="140016"/>
              </a:lnSpc>
              <a:spcBef>
                <a:spcPts val="0"/>
              </a:spcBef>
              <a:spcAft>
                <a:spcPts val="0"/>
              </a:spcAft>
              <a:buNone/>
            </a:pPr>
            <a:r>
              <a:t/>
            </a:r>
            <a:endParaRPr sz="2499">
              <a:solidFill>
                <a:srgbClr val="558051"/>
              </a:solidFill>
              <a:latin typeface="Playfair Display"/>
              <a:ea typeface="Playfair Display"/>
              <a:cs typeface="Playfair Display"/>
              <a:sym typeface="Playfair Display"/>
            </a:endParaRPr>
          </a:p>
        </p:txBody>
      </p:sp>
      <p:sp>
        <p:nvSpPr>
          <p:cNvPr id="714" name="Google Shape;714;p57"/>
          <p:cNvSpPr txBox="1"/>
          <p:nvPr/>
        </p:nvSpPr>
        <p:spPr>
          <a:xfrm rot="-5400000">
            <a:off x="-2553390" y="4670925"/>
            <a:ext cx="7097505" cy="59208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a:t>
            </a:r>
            <a:endParaRPr sz="3399">
              <a:solidFill>
                <a:srgbClr val="000000"/>
              </a:solidFill>
              <a:latin typeface="Prata"/>
              <a:ea typeface="Prata"/>
              <a:cs typeface="Prata"/>
              <a:sym typeface="Prata"/>
            </a:endParaRPr>
          </a:p>
        </p:txBody>
      </p:sp>
      <p:grpSp>
        <p:nvGrpSpPr>
          <p:cNvPr id="715" name="Google Shape;715;p57"/>
          <p:cNvGrpSpPr/>
          <p:nvPr/>
        </p:nvGrpSpPr>
        <p:grpSpPr>
          <a:xfrm>
            <a:off x="1657368" y="3022814"/>
            <a:ext cx="4369161" cy="5892080"/>
            <a:chOff x="0" y="0"/>
            <a:chExt cx="5825547" cy="7856106"/>
          </a:xfrm>
        </p:grpSpPr>
        <p:sp>
          <p:nvSpPr>
            <p:cNvPr id="716" name="Google Shape;716;p57"/>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57"/>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8"/>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3" name="Google Shape;723;p58"/>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58"/>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58"/>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726" name="Google Shape;726;p58"/>
          <p:cNvSpPr txBox="1"/>
          <p:nvPr/>
        </p:nvSpPr>
        <p:spPr>
          <a:xfrm>
            <a:off x="4706662" y="1313439"/>
            <a:ext cx="5394007" cy="95154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Αυτοαξιολόγηση</a:t>
            </a:r>
            <a:endParaRPr sz="5499">
              <a:solidFill>
                <a:srgbClr val="000000"/>
              </a:solidFill>
              <a:latin typeface="Prata"/>
              <a:ea typeface="Prata"/>
              <a:cs typeface="Prata"/>
              <a:sym typeface="Prata"/>
            </a:endParaRPr>
          </a:p>
        </p:txBody>
      </p:sp>
      <p:sp>
        <p:nvSpPr>
          <p:cNvPr id="727" name="Google Shape;727;p58"/>
          <p:cNvSpPr txBox="1"/>
          <p:nvPr/>
        </p:nvSpPr>
        <p:spPr>
          <a:xfrm>
            <a:off x="6538952" y="3314063"/>
            <a:ext cx="10353042" cy="448840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Ερώτηση 13: Τι περιλαμβάνει ο όρος «τμηματοποίηση πελατών» στο πλαίσιο μιας κοινωνικής επιχείρησης;</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 A. Προσδιορισμός του συνολικού αριθμού πελατών</a:t>
            </a:r>
            <a:endParaRPr/>
          </a:p>
          <a:p>
            <a:pPr indent="0" lvl="0" marL="0" marR="0" rtl="0" algn="l">
              <a:lnSpc>
                <a:spcPct val="140016"/>
              </a:lnSpc>
              <a:spcBef>
                <a:spcPts val="0"/>
              </a:spcBef>
              <a:spcAft>
                <a:spcPts val="0"/>
              </a:spcAft>
              <a:buNone/>
            </a:pPr>
            <a:r>
              <a:rPr b="1" lang="el-GR" sz="2499">
                <a:solidFill>
                  <a:srgbClr val="000000"/>
                </a:solidFill>
                <a:latin typeface="Arial"/>
                <a:ea typeface="Arial"/>
                <a:cs typeface="Arial"/>
                <a:sym typeface="Arial"/>
              </a:rPr>
              <a:t>B. Κατηγοριοποίηση των πελατών βάσει δημογραφικών στοιχείων, αναγκών και προτιμήσεων</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Γ. Επιλογή των πιο κερδοφόρων πελατών</a:t>
            </a:r>
            <a:endParaRPr/>
          </a:p>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Δ. Αγνοώντας την ποικιλομορφία της πελατειακής βάσης</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solidFill>
                <a:srgbClr val="000000"/>
              </a:solidFill>
              <a:latin typeface="Playfair Display"/>
              <a:ea typeface="Playfair Display"/>
              <a:cs typeface="Playfair Display"/>
              <a:sym typeface="Playfair Display"/>
            </a:endParaRPr>
          </a:p>
        </p:txBody>
      </p:sp>
      <p:sp>
        <p:nvSpPr>
          <p:cNvPr id="728" name="Google Shape;728;p58"/>
          <p:cNvSpPr txBox="1"/>
          <p:nvPr/>
        </p:nvSpPr>
        <p:spPr>
          <a:xfrm rot="-5400000">
            <a:off x="-2553390" y="4670925"/>
            <a:ext cx="7097505" cy="59208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l-GR" sz="3399">
                <a:solidFill>
                  <a:srgbClr val="000000"/>
                </a:solidFill>
                <a:latin typeface="Prata"/>
                <a:ea typeface="Prata"/>
                <a:cs typeface="Prata"/>
                <a:sym typeface="Prata"/>
              </a:rPr>
              <a:t>Αυτοαξιολόγηση</a:t>
            </a:r>
            <a:endParaRPr sz="3399">
              <a:solidFill>
                <a:srgbClr val="000000"/>
              </a:solidFill>
              <a:latin typeface="Prata"/>
              <a:ea typeface="Prata"/>
              <a:cs typeface="Prata"/>
              <a:sym typeface="Prata"/>
            </a:endParaRPr>
          </a:p>
        </p:txBody>
      </p:sp>
      <p:grpSp>
        <p:nvGrpSpPr>
          <p:cNvPr id="729" name="Google Shape;729;p58"/>
          <p:cNvGrpSpPr/>
          <p:nvPr/>
        </p:nvGrpSpPr>
        <p:grpSpPr>
          <a:xfrm>
            <a:off x="1657368" y="3022814"/>
            <a:ext cx="4369161" cy="5892080"/>
            <a:chOff x="0" y="0"/>
            <a:chExt cx="5825547" cy="7856106"/>
          </a:xfrm>
        </p:grpSpPr>
        <p:sp>
          <p:nvSpPr>
            <p:cNvPr id="730" name="Google Shape;730;p58"/>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58"/>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6"/>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6"/>
          <p:cNvSpPr txBox="1"/>
          <p:nvPr/>
        </p:nvSpPr>
        <p:spPr>
          <a:xfrm>
            <a:off x="754783" y="2058298"/>
            <a:ext cx="16939605" cy="7386638"/>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l-GR" sz="2606">
                <a:solidFill>
                  <a:srgbClr val="000000"/>
                </a:solidFill>
                <a:latin typeface="Arial"/>
                <a:ea typeface="Arial"/>
                <a:cs typeface="Arial"/>
                <a:sym typeface="Arial"/>
              </a:rPr>
              <a:t>Βασικοί τομείς εστίασης</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Αντιμετώπιση των αναγκών: Η κοινωνική επιχειρηματικότητα αντιμετωπίζει τις οικονομικές ανισότητες, τις περιβαλλοντικές προκλήσεις και προωθεί την κοινωνική ένταξη.</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Στοχευμένος αντίκτυπος: Επικεντρώνεται σε κρίσιμους τομείς όπως η εκπαίδευση, η υγειονομική περίθαλψη και η κοινοτική ανάπτυξη.</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Οφέλη: Προσφέρει στοχευμένες διαδρομές σταδιοδρομίας, προσωπική ανάπτυξη και την ευκαιρία να συμβάλει θετικά στην κοινωνία.</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lang="el-GR" sz="2606">
                <a:solidFill>
                  <a:srgbClr val="000000"/>
                </a:solidFill>
                <a:latin typeface="Arial"/>
                <a:ea typeface="Arial"/>
                <a:cs typeface="Arial"/>
                <a:sym typeface="Arial"/>
              </a:rPr>
              <a:t>Στρατηγικές επιτυχίας</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Νοοτροπία: Απαιτεί δέσμευση για καινοτομία, ανθεκτικότητα και συνεργασία.</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Εργαλεία και πρακτικές: Χρησιμοποιήστε εργαλεία όπως  το Canvas Κοινωνικών Επιχειρήσεων και μάθετε από τις υπάρχουσες βέλτιστες πρακτικές.</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Στρατηγικές τιμολόγησης: Εξισορρόπηση της οικονομικής βιωσιμότητας με την προσβασιμότητα για να διασφαλιστεί η επίτευξη των στόχων κοινωνικού αντίκτυπου.</a:t>
            </a:r>
            <a:endParaRPr/>
          </a:p>
          <a:p>
            <a:pPr indent="-457200" lvl="0" marL="457200" marR="0" rtl="0" algn="l">
              <a:lnSpc>
                <a:spcPct val="139984"/>
              </a:lnSpc>
              <a:spcBef>
                <a:spcPts val="0"/>
              </a:spcBef>
              <a:spcAft>
                <a:spcPts val="0"/>
              </a:spcAft>
              <a:buClr>
                <a:srgbClr val="000000"/>
              </a:buClr>
              <a:buSzPts val="2606"/>
              <a:buFont typeface="Arial"/>
              <a:buChar char="•"/>
            </a:pPr>
            <a:r>
              <a:rPr lang="el-GR" sz="2606">
                <a:solidFill>
                  <a:srgbClr val="000000"/>
                </a:solidFill>
                <a:latin typeface="Arial"/>
                <a:ea typeface="Arial"/>
                <a:cs typeface="Arial"/>
                <a:sym typeface="Arial"/>
              </a:rPr>
              <a:t>Συμπέρασμα: Η κοινωνική επιχειρηματικότητα ενδυναμώνει τη νεολαία της Ευρώπης για να προωθήσει την κοινωνική αλλαγή με αντίκτυπο και να δημιουργήσει ένα καλύτερο μέλλον.</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t/>
            </a:r>
            <a:endParaRPr sz="2606">
              <a:solidFill>
                <a:srgbClr val="000000"/>
              </a:solidFill>
              <a:latin typeface="Playfair Display"/>
              <a:ea typeface="Playfair Display"/>
              <a:cs typeface="Playfair Display"/>
              <a:sym typeface="Playfair Display"/>
            </a:endParaRPr>
          </a:p>
        </p:txBody>
      </p:sp>
      <p:sp>
        <p:nvSpPr>
          <p:cNvPr id="161" name="Google Shape;161;p6"/>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ΕΙΣΑΓΩΓΗ (ΣΥΝΕΧΕΙΑ)</a:t>
            </a:r>
            <a:endParaRPr/>
          </a:p>
        </p:txBody>
      </p:sp>
      <p:sp>
        <p:nvSpPr>
          <p:cNvPr id="162" name="Google Shape;162;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5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5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5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59"/>
          <p:cNvSpPr txBox="1"/>
          <p:nvPr/>
        </p:nvSpPr>
        <p:spPr>
          <a:xfrm>
            <a:off x="2271735" y="554038"/>
            <a:ext cx="1088819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ΠΡΟΣΘΕΤΕΣ ΠΗΓΕΣ</a:t>
            </a:r>
            <a:endParaRPr sz="5000">
              <a:solidFill>
                <a:srgbClr val="000000"/>
              </a:solidFill>
              <a:latin typeface="Playfair Display"/>
              <a:ea typeface="Playfair Display"/>
              <a:cs typeface="Playfair Display"/>
              <a:sym typeface="Playfair Display"/>
            </a:endParaRPr>
          </a:p>
        </p:txBody>
      </p:sp>
      <p:sp>
        <p:nvSpPr>
          <p:cNvPr id="740" name="Google Shape;740;p59"/>
          <p:cNvSpPr txBox="1"/>
          <p:nvPr/>
        </p:nvSpPr>
        <p:spPr>
          <a:xfrm>
            <a:off x="533400" y="1284536"/>
            <a:ext cx="17587182" cy="9002464"/>
          </a:xfrm>
          <a:prstGeom prst="rect">
            <a:avLst/>
          </a:prstGeom>
          <a:noFill/>
          <a:ln>
            <a:noFill/>
          </a:ln>
        </p:spPr>
        <p:txBody>
          <a:bodyPr anchorCtr="0" anchor="t" bIns="0" lIns="0" spcFirstLastPara="1" rIns="0" wrap="square" tIns="0">
            <a:spAutoFit/>
          </a:bodyPr>
          <a:lstStyle/>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https://www.the-sse.org/resources/starting/getting-your-pricing-right/</a:t>
            </a:r>
            <a:r>
              <a:rPr b="0" i="0" lang="el-GR" sz="2800" u="none" cap="none" strike="noStrike">
                <a:solidFill>
                  <a:srgbClr val="000000"/>
                </a:solidFill>
                <a:latin typeface="Playfair Display"/>
                <a:ea typeface="Playfair Display"/>
                <a:cs typeface="Playfair Display"/>
                <a:sym typeface="Playfair Display"/>
              </a:rPr>
              <a:t>: Σωστή τιμολόγηση της επιχείρησής σας</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https://www.youtube.com/watch?v=8aPGXqLZCS0&amp;ab_channel=StrategyMadeSimple</a:t>
            </a:r>
            <a:r>
              <a:rPr b="0" i="0" lang="el-GR" sz="2800" u="none" cap="none" strike="noStrike">
                <a:solidFill>
                  <a:srgbClr val="000000"/>
                </a:solidFill>
                <a:latin typeface="Playfair Display"/>
                <a:ea typeface="Playfair Display"/>
                <a:cs typeface="Playfair Display"/>
                <a:sym typeface="Playfair Display"/>
              </a:rPr>
              <a:t>: Χρήση του καμβά για τη δημιουργία ενός επιχειρηματικού σχεδίου κοινωνικής επιχείρησης.</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https://www.socialchangecentral.com/social-enterprise-resources/</a:t>
            </a:r>
            <a:r>
              <a:rPr b="0" i="0" lang="el-GR" sz="2800" u="none" cap="none" strike="noStrike">
                <a:solidFill>
                  <a:srgbClr val="000000"/>
                </a:solidFill>
                <a:latin typeface="Playfair Display"/>
                <a:ea typeface="Playfair Display"/>
                <a:cs typeface="Playfair Display"/>
                <a:sym typeface="Playfair Display"/>
              </a:rPr>
              <a:t>: Διάφοροι πόροι για μια κοινωνική επιχείρηση.</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none" cap="none" strike="noStrike">
                <a:solidFill>
                  <a:srgbClr val="000000"/>
                </a:solidFill>
                <a:latin typeface="Playfair Display"/>
                <a:ea typeface="Playfair Display"/>
                <a:cs typeface="Playfair Display"/>
                <a:sym typeface="Playfair Display"/>
              </a:rPr>
              <a:t>Κοινωνικά επιχειρηματικά μοντέλα: </a:t>
            </a:r>
            <a:r>
              <a:rPr b="0" i="0" lang="el-GR" sz="28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https://www.higherlogic.com/blog/what-is-social-business-a-definition/</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none" cap="none" strike="noStrike">
                <a:solidFill>
                  <a:srgbClr val="000000"/>
                </a:solidFill>
                <a:latin typeface="Playfair Display"/>
                <a:ea typeface="Playfair Display"/>
                <a:cs typeface="Playfair Display"/>
                <a:sym typeface="Playfair Display"/>
              </a:rPr>
              <a:t> https://gusto.com/resources/articles/business-finance/pricing-services</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none" cap="none" strike="noStrike">
                <a:solidFill>
                  <a:srgbClr val="000000"/>
                </a:solidFill>
                <a:latin typeface="Playfair Display"/>
                <a:ea typeface="Playfair Display"/>
                <a:cs typeface="Playfair Display"/>
                <a:sym typeface="Playfair Display"/>
              </a:rPr>
              <a:t>https://www.the-sse.org/resources/starting/getting-your-pricing-right/</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none" cap="none" strike="noStrike">
                <a:solidFill>
                  <a:srgbClr val="000000"/>
                </a:solidFill>
                <a:latin typeface="Playfair Display"/>
                <a:ea typeface="Playfair Display"/>
                <a:cs typeface="Playfair Display"/>
                <a:sym typeface="Playfair Display"/>
              </a:rPr>
              <a:t>Πρότυπο καμβά PDF: Κοινωνικό Επιχειρηματικό Μοντέλο Καμβά, h</a:t>
            </a:r>
            <a:r>
              <a:rPr b="0" i="0" lang="el-GR" sz="28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ttps://socialbusinessmodelcanvas.swarthmore.edu/</a:t>
            </a:r>
            <a:r>
              <a:rPr b="0" i="0" lang="el-GR" sz="2800" u="none" cap="none" strike="noStrike">
                <a:solidFill>
                  <a:srgbClr val="000000"/>
                </a:solidFill>
                <a:latin typeface="Playfair Display"/>
                <a:ea typeface="Playfair Display"/>
                <a:cs typeface="Playfair Display"/>
                <a:sym typeface="Playfair Display"/>
              </a:rPr>
              <a:t> </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https://socialenterpriseinstitute.co/wp-content/uploads/2018/12/Social-Business-Model-Canvas.pdf</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rPr>
              <a:t> https://socialbusinessmodelcanvas.swarthmore.edu/</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rPr>
              <a:t> https://socialbusinessdesign.org/what-is-a-social-business-model-canvas/</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rPr>
              <a:t> https://www.alexosterwalder.com/</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rPr>
              <a:t> https://www.eurofound.europa.eu/system/files/2015-04/ef1507en1_0.pdf</a:t>
            </a:r>
            <a:endParaRPr/>
          </a:p>
          <a:p>
            <a:pPr indent="-302261" lvl="1" marL="604523" marR="0" rtl="0" algn="l">
              <a:lnSpc>
                <a:spcPct val="140000"/>
              </a:lnSpc>
              <a:spcBef>
                <a:spcPts val="0"/>
              </a:spcBef>
              <a:spcAft>
                <a:spcPts val="0"/>
              </a:spcAft>
              <a:buClr>
                <a:srgbClr val="000000"/>
              </a:buClr>
              <a:buSzPts val="2800"/>
              <a:buFont typeface="Arial"/>
              <a:buChar char="•"/>
            </a:pPr>
            <a:r>
              <a:rPr b="0" i="0" lang="el-GR" sz="2800" u="sng" cap="none" strike="noStrike">
                <a:solidFill>
                  <a:srgbClr val="000000"/>
                </a:solidFill>
                <a:latin typeface="Playfair Display"/>
                <a:ea typeface="Playfair Display"/>
                <a:cs typeface="Playfair Display"/>
                <a:sym typeface="Playfair Display"/>
              </a:rPr>
              <a:t> https://gusto.com/resources/articles/business-finance/pricing-services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0"/>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60"/>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60"/>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8" name="Google Shape;748;p60"/>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9" name="Google Shape;749;p60"/>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60"/>
          <p:cNvSpPr txBox="1"/>
          <p:nvPr/>
        </p:nvSpPr>
        <p:spPr>
          <a:xfrm>
            <a:off x="10751410" y="1171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751" name="Google Shape;751;p60"/>
          <p:cNvSpPr txBox="1"/>
          <p:nvPr/>
        </p:nvSpPr>
        <p:spPr>
          <a:xfrm>
            <a:off x="1643921" y="1876425"/>
            <a:ext cx="14178285" cy="95154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Ολοκληρώσατε την ενότητα</a:t>
            </a:r>
            <a:endParaRPr sz="5499">
              <a:solidFill>
                <a:srgbClr val="000000"/>
              </a:solidFill>
              <a:latin typeface="Prata"/>
              <a:ea typeface="Prata"/>
              <a:cs typeface="Prata"/>
              <a:sym typeface="Prata"/>
            </a:endParaRPr>
          </a:p>
        </p:txBody>
      </p:sp>
      <p:sp>
        <p:nvSpPr>
          <p:cNvPr id="752" name="Google Shape;752;p60"/>
          <p:cNvSpPr txBox="1"/>
          <p:nvPr/>
        </p:nvSpPr>
        <p:spPr>
          <a:xfrm>
            <a:off x="1752600" y="3610048"/>
            <a:ext cx="9797415" cy="4324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Prata"/>
                <a:ea typeface="Prata"/>
                <a:cs typeface="Prata"/>
                <a:sym typeface="Prata"/>
              </a:rPr>
              <a:t>Έχετε επίσης ρίξει μια ματιά στις άλλες ενότητες και στους οδηγούς; </a:t>
            </a:r>
            <a:endParaRPr sz="2499">
              <a:solidFill>
                <a:srgbClr val="000000"/>
              </a:solidFill>
              <a:latin typeface="Prata"/>
              <a:ea typeface="Prata"/>
              <a:cs typeface="Prata"/>
              <a:sym typeface="Prata"/>
            </a:endParaRPr>
          </a:p>
        </p:txBody>
      </p:sp>
      <p:sp>
        <p:nvSpPr>
          <p:cNvPr id="753" name="Google Shape;753;p60"/>
          <p:cNvSpPr txBox="1"/>
          <p:nvPr/>
        </p:nvSpPr>
        <p:spPr>
          <a:xfrm>
            <a:off x="1848745" y="4394477"/>
            <a:ext cx="6391275" cy="287258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1" lang="el-GR" sz="2300">
                <a:solidFill>
                  <a:srgbClr val="000000"/>
                </a:solidFill>
                <a:latin typeface="Sansita"/>
                <a:ea typeface="Sansita"/>
                <a:cs typeface="Sansita"/>
                <a:sym typeface="Sansita"/>
              </a:rPr>
              <a:t>Ενότητες</a:t>
            </a:r>
            <a:endParaRPr/>
          </a:p>
          <a:p>
            <a:pPr indent="0" lvl="0" marL="0" marR="0" rtl="0" algn="l">
              <a:lnSpc>
                <a:spcPct val="140000"/>
              </a:lnSpc>
              <a:spcBef>
                <a:spcPts val="0"/>
              </a:spcBef>
              <a:spcAft>
                <a:spcPts val="0"/>
              </a:spcAft>
              <a:buNone/>
            </a:pPr>
            <a:r>
              <a:rPr lang="el-GR" sz="2300">
                <a:solidFill>
                  <a:srgbClr val="000000"/>
                </a:solidFill>
                <a:latin typeface="Prata"/>
                <a:ea typeface="Prata"/>
                <a:cs typeface="Prata"/>
                <a:sym typeface="Prata"/>
              </a:rPr>
              <a:t>01 Εισαγωγή στους ΣΒΑ </a:t>
            </a:r>
            <a:endParaRPr/>
          </a:p>
          <a:p>
            <a:pPr indent="0" lvl="0" marL="0" marR="0" rtl="0" algn="l">
              <a:lnSpc>
                <a:spcPct val="140000"/>
              </a:lnSpc>
              <a:spcBef>
                <a:spcPts val="0"/>
              </a:spcBef>
              <a:spcAft>
                <a:spcPts val="0"/>
              </a:spcAft>
              <a:buNone/>
            </a:pPr>
            <a:r>
              <a:rPr lang="el-GR" sz="2300">
                <a:solidFill>
                  <a:srgbClr val="000000"/>
                </a:solidFill>
                <a:latin typeface="Prata"/>
                <a:ea typeface="Prata"/>
                <a:cs typeface="Prata"/>
                <a:sym typeface="Prata"/>
              </a:rPr>
              <a:t>02 Κοινωνικό επιχειρηματικό μοντέλο Canvas και τιμολόγηση</a:t>
            </a:r>
            <a:endParaRPr/>
          </a:p>
          <a:p>
            <a:pPr indent="0" lvl="0" marL="0" marR="0" rtl="0" algn="l">
              <a:lnSpc>
                <a:spcPct val="140000"/>
              </a:lnSpc>
              <a:spcBef>
                <a:spcPts val="0"/>
              </a:spcBef>
              <a:spcAft>
                <a:spcPts val="0"/>
              </a:spcAft>
              <a:buNone/>
            </a:pPr>
            <a:r>
              <a:rPr lang="el-GR" sz="2300">
                <a:solidFill>
                  <a:srgbClr val="000000"/>
                </a:solidFill>
                <a:latin typeface="Prata"/>
                <a:ea typeface="Prata"/>
                <a:cs typeface="Prata"/>
                <a:sym typeface="Prata"/>
              </a:rPr>
              <a:t>03 Δικτύωση και επικοινωνία</a:t>
            </a:r>
            <a:endParaRPr/>
          </a:p>
          <a:p>
            <a:pPr indent="0" lvl="0" marL="0" marR="0" rtl="0" algn="l">
              <a:lnSpc>
                <a:spcPct val="140000"/>
              </a:lnSpc>
              <a:spcBef>
                <a:spcPts val="0"/>
              </a:spcBef>
              <a:spcAft>
                <a:spcPts val="0"/>
              </a:spcAft>
              <a:buNone/>
            </a:pPr>
            <a:r>
              <a:rPr lang="el-GR" sz="2300">
                <a:solidFill>
                  <a:srgbClr val="000000"/>
                </a:solidFill>
                <a:latin typeface="Prata"/>
                <a:ea typeface="Prata"/>
                <a:cs typeface="Prata"/>
                <a:sym typeface="Prata"/>
              </a:rPr>
              <a:t>04 Ψηφιακό μάρκετινγκ και μέσα κοινωνικής δικτύωσης</a:t>
            </a:r>
            <a:endParaRPr sz="2300">
              <a:solidFill>
                <a:srgbClr val="000000"/>
              </a:solidFill>
              <a:latin typeface="Prata"/>
              <a:ea typeface="Prata"/>
              <a:cs typeface="Prata"/>
              <a:sym typeface="Prata"/>
            </a:endParaRPr>
          </a:p>
        </p:txBody>
      </p:sp>
      <p:sp>
        <p:nvSpPr>
          <p:cNvPr id="754" name="Google Shape;754;p60"/>
          <p:cNvSpPr txBox="1"/>
          <p:nvPr/>
        </p:nvSpPr>
        <p:spPr>
          <a:xfrm>
            <a:off x="9389105" y="4523172"/>
            <a:ext cx="7046935" cy="2462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1" lang="el-GR" sz="2300">
                <a:solidFill>
                  <a:srgbClr val="000000"/>
                </a:solidFill>
                <a:latin typeface="Sansita"/>
                <a:ea typeface="Sansita"/>
                <a:cs typeface="Sansita"/>
                <a:sym typeface="Sansita"/>
              </a:rPr>
              <a:t>Οδηγοί</a:t>
            </a:r>
            <a:endParaRPr/>
          </a:p>
          <a:p>
            <a:pPr indent="0" lvl="0" marL="0" marR="0" rtl="0" algn="l">
              <a:lnSpc>
                <a:spcPct val="140000"/>
              </a:lnSpc>
              <a:spcBef>
                <a:spcPts val="0"/>
              </a:spcBef>
              <a:spcAft>
                <a:spcPts val="0"/>
              </a:spcAft>
              <a:buNone/>
            </a:pPr>
            <a:r>
              <a:rPr lang="el-GR" sz="2300">
                <a:solidFill>
                  <a:srgbClr val="000000"/>
                </a:solidFill>
                <a:latin typeface="Prata"/>
                <a:ea typeface="Prata"/>
                <a:cs typeface="Prata"/>
                <a:sym typeface="Prata"/>
              </a:rPr>
              <a:t>01 Περιβαλλοντική υποβάθμιση στις επιχειρήσεις</a:t>
            </a:r>
            <a:endParaRPr/>
          </a:p>
          <a:p>
            <a:pPr indent="0" lvl="0" marL="0" marR="0" rtl="0" algn="l">
              <a:lnSpc>
                <a:spcPct val="140000"/>
              </a:lnSpc>
              <a:spcBef>
                <a:spcPts val="0"/>
              </a:spcBef>
              <a:spcAft>
                <a:spcPts val="0"/>
              </a:spcAft>
              <a:buNone/>
            </a:pPr>
            <a:r>
              <a:rPr lang="el-GR" sz="2300">
                <a:solidFill>
                  <a:srgbClr val="000000"/>
                </a:solidFill>
                <a:latin typeface="Prata"/>
                <a:ea typeface="Prata"/>
                <a:cs typeface="Prata"/>
                <a:sym typeface="Prata"/>
              </a:rPr>
              <a:t>02 Ισότητα των φύλων στις επιχειρήσεις</a:t>
            </a:r>
            <a:endParaRPr/>
          </a:p>
          <a:p>
            <a:pPr indent="0" lvl="0" marL="0" marR="0" rtl="0" algn="l">
              <a:lnSpc>
                <a:spcPct val="140000"/>
              </a:lnSpc>
              <a:spcBef>
                <a:spcPts val="0"/>
              </a:spcBef>
              <a:spcAft>
                <a:spcPts val="0"/>
              </a:spcAft>
              <a:buNone/>
            </a:pPr>
            <a:r>
              <a:rPr lang="el-GR" sz="2300">
                <a:solidFill>
                  <a:srgbClr val="000000"/>
                </a:solidFill>
                <a:latin typeface="Prata"/>
                <a:ea typeface="Prata"/>
                <a:cs typeface="Prata"/>
                <a:sym typeface="Prata"/>
              </a:rPr>
              <a:t>03 Ψηφιακά εργαλεία στη βιομηχανία 4.0 &amp; 5.0 Διαμόρφωση της επιχειρηματικότητας στη νέα ψηφιακή κοινωνία</a:t>
            </a:r>
            <a:endParaRPr sz="2300">
              <a:solidFill>
                <a:srgbClr val="000000"/>
              </a:solidFill>
              <a:latin typeface="Prata"/>
              <a:ea typeface="Prata"/>
              <a:cs typeface="Prata"/>
              <a:sym typeface="Prata"/>
            </a:endParaRPr>
          </a:p>
        </p:txBody>
      </p:sp>
      <p:sp>
        <p:nvSpPr>
          <p:cNvPr id="755" name="Google Shape;755;p60"/>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61"/>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61"/>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61"/>
          <p:cNvSpPr/>
          <p:nvPr/>
        </p:nvSpPr>
        <p:spPr>
          <a:xfrm>
            <a:off x="5943600" y="4381500"/>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61"/>
          <p:cNvSpPr/>
          <p:nvPr/>
        </p:nvSpPr>
        <p:spPr>
          <a:xfrm>
            <a:off x="6282623" y="4757049"/>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61"/>
          <p:cNvSpPr txBox="1"/>
          <p:nvPr/>
        </p:nvSpPr>
        <p:spPr>
          <a:xfrm>
            <a:off x="2590800" y="2707175"/>
            <a:ext cx="10896898"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6AC73"/>
                </a:solidFill>
                <a:latin typeface="Prata"/>
                <a:ea typeface="Prata"/>
                <a:cs typeface="Prata"/>
                <a:sym typeface="Prata"/>
              </a:rPr>
              <a:t>https://suse-theproject.eu/</a:t>
            </a:r>
            <a:endParaRPr/>
          </a:p>
        </p:txBody>
      </p:sp>
      <p:sp>
        <p:nvSpPr>
          <p:cNvPr id="769" name="Google Shape;769;p61"/>
          <p:cNvSpPr txBox="1"/>
          <p:nvPr/>
        </p:nvSpPr>
        <p:spPr>
          <a:xfrm>
            <a:off x="2100820" y="2020300"/>
            <a:ext cx="11876857" cy="538609"/>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l-GR" sz="2999">
                <a:solidFill>
                  <a:srgbClr val="000000"/>
                </a:solidFill>
                <a:latin typeface="Prata"/>
                <a:ea typeface="Prata"/>
                <a:cs typeface="Prata"/>
                <a:sym typeface="Prata"/>
              </a:rPr>
              <a:t>Για περισσότερες πληροφορίες, επισκεφθείτε τη διεύθυνση:</a:t>
            </a:r>
            <a:endParaRPr/>
          </a:p>
        </p:txBody>
      </p:sp>
      <p:sp>
        <p:nvSpPr>
          <p:cNvPr id="770" name="Google Shape;770;p61"/>
          <p:cNvSpPr txBox="1"/>
          <p:nvPr/>
        </p:nvSpPr>
        <p:spPr>
          <a:xfrm>
            <a:off x="3048000" y="9013816"/>
            <a:ext cx="10663925"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1500">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a:p>
        </p:txBody>
      </p:sp>
      <p:sp>
        <p:nvSpPr>
          <p:cNvPr id="771" name="Google Shape;771;p61"/>
          <p:cNvSpPr/>
          <p:nvPr/>
        </p:nvSpPr>
        <p:spPr>
          <a:xfrm>
            <a:off x="6611078" y="548423"/>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7"/>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7"/>
          <p:cNvSpPr txBox="1"/>
          <p:nvPr/>
        </p:nvSpPr>
        <p:spPr>
          <a:xfrm>
            <a:off x="674196" y="1638300"/>
            <a:ext cx="16939605" cy="6885603"/>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l-GR" sz="2606">
                <a:solidFill>
                  <a:srgbClr val="000000"/>
                </a:solidFill>
                <a:latin typeface="Arial"/>
                <a:ea typeface="Arial"/>
                <a:cs typeface="Arial"/>
                <a:sym typeface="Arial"/>
              </a:rPr>
              <a:t>Έχετε ακούσει ποτέ για το Κοινωνικό Επιχειρηματικό Μοντέλο  Canvas  Στην κοινωνική επιχειρηματικότητα, το Κοινωνικό Επιχειρηματικό Μοντέλο (Social Business Model Canvas) είναι ένα απαραίτητο εργαλείο που καθοδηγεί τον στρατηγικό σχεδιασμό και τον αντίκτυπο του έργου. Η ευκολία χρήσης και η οπτική του ελκυστικότητα συγκεντρώνουν δύσκολες ιδέες και τις παρουσιάζουν με σαφήνεια, παρέχοντας έναν οδικό χάρτη προς την επιτυχία. Η χρηστικότητά του θα βοηθήσει τη συνεργασία, επιτρέποντας στις ομάδες να δημιουργήσουν κοινωνικές αποστολές και να μεγιστοποιήσουν τους στόχους αντικτύπου. Προωθώντας αυτό το σαφές όραμα, λειτουργεί ως κινητήριος μοχλός για τον εντοπισμό ιδεών και τη δημιουργία μιας σταθερής βάσης για την εργασία. Ο καμβάς ενισχύει την παραγωγικότητα παρέχοντας μια ολοκληρωμένη επισκόπηση της επιχείρησης, η οποία θα επιταχύνει τη λήψη αποφάσεων. Ενισχύει τη συνεργασία, ενθαρρύνοντας τις συζητήσεις και την ενσωμάτωση διαφορετικών προοπτικών καθ' όλη τη διάρκεια του επιχειρηματικού σας ταξιδιού.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lang="el-GR" sz="2606">
                <a:solidFill>
                  <a:srgbClr val="000000"/>
                </a:solidFill>
                <a:latin typeface="Arial"/>
                <a:ea typeface="Arial"/>
                <a:cs typeface="Arial"/>
                <a:sym typeface="Arial"/>
              </a:rPr>
              <a:t>Υπάρχουν πολλές επιτυχημένες κοινωνικές επιχειρήσεις που χρησιμοποιούν αυτό το εργαλείο και με τη βοήθειά του βρίσκουν σαφήνεια και στρατηγική κατεύθυνση, καθιστώντας το έτσι ένα απαραίτητο εργαλείο για την αλλαγή και τις επιχειρηματικές λειτουργίες. </a:t>
            </a:r>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ctr">
              <a:lnSpc>
                <a:spcPct val="139984"/>
              </a:lnSpc>
              <a:spcBef>
                <a:spcPts val="0"/>
              </a:spcBef>
              <a:spcAft>
                <a:spcPts val="0"/>
              </a:spcAft>
              <a:buNone/>
            </a:pPr>
            <a:r>
              <a:rPr lang="el-GR" sz="2606">
                <a:solidFill>
                  <a:srgbClr val="000000"/>
                </a:solidFill>
                <a:latin typeface="Arial"/>
                <a:ea typeface="Arial"/>
                <a:cs typeface="Arial"/>
                <a:sym typeface="Arial"/>
              </a:rPr>
              <a:t>Η ενότητα θα αναλύσει περαιτέρω το θέμα αυτό.</a:t>
            </a:r>
            <a:endParaRPr sz="2606">
              <a:solidFill>
                <a:srgbClr val="000000"/>
              </a:solidFill>
              <a:latin typeface="Arial"/>
              <a:ea typeface="Arial"/>
              <a:cs typeface="Arial"/>
              <a:sym typeface="Arial"/>
            </a:endParaRPr>
          </a:p>
        </p:txBody>
      </p:sp>
      <p:sp>
        <p:nvSpPr>
          <p:cNvPr id="170" name="Google Shape;170;p7"/>
          <p:cNvSpPr txBox="1"/>
          <p:nvPr/>
        </p:nvSpPr>
        <p:spPr>
          <a:xfrm>
            <a:off x="880916" y="342900"/>
            <a:ext cx="15756254" cy="17953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ΕΙΣΑΓΩΓΗ - ΚΟΙΝΩΝΙΚΟΣ ΕΠΙΧΕΙΡΗΜΑΤΙΚΟΣ ΚΑΜΒΑΣ</a:t>
            </a:r>
            <a:endParaRPr sz="5000">
              <a:solidFill>
                <a:srgbClr val="000000"/>
              </a:solidFill>
              <a:latin typeface="Playfair Display"/>
              <a:ea typeface="Playfair Display"/>
              <a:cs typeface="Playfair Display"/>
              <a:sym typeface="Playfair Display"/>
            </a:endParaRPr>
          </a:p>
        </p:txBody>
      </p:sp>
      <p:sp>
        <p:nvSpPr>
          <p:cNvPr id="171" name="Google Shape;171;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8"/>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8"/>
          <p:cNvSpPr txBox="1"/>
          <p:nvPr/>
        </p:nvSpPr>
        <p:spPr>
          <a:xfrm>
            <a:off x="754783" y="2058298"/>
            <a:ext cx="16939605" cy="6885603"/>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l-GR" sz="2606">
                <a:solidFill>
                  <a:srgbClr val="000000"/>
                </a:solidFill>
                <a:latin typeface="Arial"/>
                <a:ea typeface="Arial"/>
                <a:cs typeface="Arial"/>
                <a:sym typeface="Arial"/>
              </a:rPr>
              <a:t>Στην κοινωνική επιχειρηματικότητα υπό την ηγεσία των νέων, η αξιοποίηση βέλτιστων πρακτικών, μελετών περιπτώσεων και τοπικών επιχειρηματικών παραδειγμάτων είναι ζωτικής σημασίας. Η μελέτη τους θα σας προσφέρει πρακτική καθοδήγηση και έμπνευση, σαφείς διαδικασίες και ενδεχομένως έναν οδικό χάρτη μέσα από τις πολυπλοκότητες της ανάπτυξης κοινωνικών επιχειρήσεων. Με την υιοθέτηση αποδεδειγμένων μεθοδολογιών, οι νέοι επιχειρηματίες αποκτούν πρόσβαση σε γνώσεις, καθοδήγηση για την ελαχιστοποίηση των επιχειρηματικών τους κινδύνων. </a:t>
            </a:r>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lang="el-GR" sz="2606">
                <a:solidFill>
                  <a:srgbClr val="000000"/>
                </a:solidFill>
                <a:latin typeface="Arial"/>
                <a:ea typeface="Arial"/>
                <a:cs typeface="Arial"/>
                <a:sym typeface="Arial"/>
              </a:rPr>
              <a:t>Οι μελέτες περιπτώσεων προσφέρουν ισχυρές γνώσεις από τον πραγματικό κόσμο, ενώ οι τοπικές επιχειρήσεις επιδεικνύουν ανθεκτικότητα και προσαρμοστικότητα. Αυτοί οι πόροι ομαδοποιούν τη θεωρητική μάθηση με πρακτικές προκλήσεις, δίνοντας στους νέους τη δυνατότητα να προσαρμόσουν τις στρατηγικές στα δικά τους ατομικά πλαίσια. Παραμένουν επίκαιροι καθώς οι επιχειρήσεις αναπτύσσονται, προωθώντας συνεργατικά περιβάλλοντα μάθησης. Η χρήση αυτών των πόρων είναι απαραίτητη για τη διασφάλιση μακροπρόθεσμου αντίκτυπου και επιτυχίας στην κοινωνική επιχειρηματικότητα υπό την ηγεσία των νέων.</a:t>
            </a:r>
            <a:endParaRPr sz="2606">
              <a:solidFill>
                <a:srgbClr val="000000"/>
              </a:solidFill>
              <a:latin typeface="Arial"/>
              <a:ea typeface="Arial"/>
              <a:cs typeface="Arial"/>
              <a:sym typeface="Arial"/>
            </a:endParaRPr>
          </a:p>
          <a:p>
            <a:pPr indent="0" lvl="0" marL="0" marR="0" rtl="0" algn="ctr">
              <a:lnSpc>
                <a:spcPct val="139984"/>
              </a:lnSpc>
              <a:spcBef>
                <a:spcPts val="0"/>
              </a:spcBef>
              <a:spcAft>
                <a:spcPts val="0"/>
              </a:spcAft>
              <a:buNone/>
            </a:pPr>
            <a:r>
              <a:rPr b="1" lang="el-GR" sz="2606">
                <a:solidFill>
                  <a:srgbClr val="000000"/>
                </a:solidFill>
                <a:latin typeface="Arial"/>
                <a:ea typeface="Arial"/>
                <a:cs typeface="Arial"/>
                <a:sym typeface="Arial"/>
              </a:rPr>
              <a:t> Είστε λοιπόν έτοιμοι να ξεκινήσετε την κοινωνική σας επιχείρηση;</a:t>
            </a:r>
            <a:endParaRPr/>
          </a:p>
          <a:p>
            <a:pPr indent="0" lvl="0" marL="0" marR="0" rtl="0" algn="ctr">
              <a:lnSpc>
                <a:spcPct val="139984"/>
              </a:lnSpc>
              <a:spcBef>
                <a:spcPts val="0"/>
              </a:spcBef>
              <a:spcAft>
                <a:spcPts val="0"/>
              </a:spcAft>
              <a:buNone/>
            </a:pPr>
            <a:r>
              <a:rPr b="1" lang="el-GR" sz="2606">
                <a:solidFill>
                  <a:srgbClr val="000000"/>
                </a:solidFill>
                <a:latin typeface="Arial"/>
                <a:ea typeface="Arial"/>
                <a:cs typeface="Arial"/>
                <a:sym typeface="Arial"/>
              </a:rPr>
              <a:t> Ποιες προσωπικές αξίες και αρχές θα καθοδηγήσουν το ταξίδι σας στην κοινωνική επιχειρηματικότητα;</a:t>
            </a:r>
            <a:endParaRPr b="1" sz="2606">
              <a:solidFill>
                <a:srgbClr val="000000"/>
              </a:solidFill>
              <a:latin typeface="Arial"/>
              <a:ea typeface="Arial"/>
              <a:cs typeface="Arial"/>
              <a:sym typeface="Arial"/>
            </a:endParaRPr>
          </a:p>
        </p:txBody>
      </p:sp>
      <p:sp>
        <p:nvSpPr>
          <p:cNvPr id="179" name="Google Shape;179;p8"/>
          <p:cNvSpPr txBox="1"/>
          <p:nvPr/>
        </p:nvSpPr>
        <p:spPr>
          <a:xfrm>
            <a:off x="754783" y="933450"/>
            <a:ext cx="15756254"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ΕΙΣΑΓΩΓΗ - ΑΞΙΟΠΟΙΗΣΗ ΟΡΘΩΝ ΠΡΑΚΤΙΚΩΝ</a:t>
            </a:r>
            <a:endParaRPr sz="5000">
              <a:solidFill>
                <a:srgbClr val="000000"/>
              </a:solidFill>
              <a:latin typeface="Playfair Display"/>
              <a:ea typeface="Playfair Display"/>
              <a:cs typeface="Playfair Display"/>
              <a:sym typeface="Playfair Display"/>
            </a:endParaRPr>
          </a:p>
        </p:txBody>
      </p:sp>
      <p:sp>
        <p:nvSpPr>
          <p:cNvPr id="180" name="Google Shape;180;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9"/>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9"/>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9"/>
          <p:cNvSpPr txBox="1"/>
          <p:nvPr/>
        </p:nvSpPr>
        <p:spPr>
          <a:xfrm>
            <a:off x="1190138" y="1409700"/>
            <a:ext cx="15264137" cy="8002191"/>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κατανοήσετε τη σημασία του κοινωνικού αντίκτυπου μέσω των εργασιών μιας κοινωνικής επιχείρησης.</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παρουσιάσουν πώς οι κοινωνικές επιχειρήσεις διαφέρουν από τις συνήθεις επιχειρήσεις</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.Μάθετε πώς να αξιοποιείτε το μοντέλο Κοινωνικού Επιχειρηματικού  Canvas  και να το εφαρμόζετε στην ανάπτυξη κοινωνικών επιχειρήσεων.</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είναι σε θέση να δημιουργούν επιχειρηματικά σχέδια κοινωνικών επιχειρήσεων χρησιμοποιώντας το πρότυπο του καμβά.</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μάθετε πώς να τιμολογείτε τις υπηρεσίες και τα προϊόντα σας ως κοινωνική επιχείρηση.</a:t>
            </a:r>
            <a:endParaRPr/>
          </a:p>
          <a:p>
            <a:pPr indent="-367030" lvl="1" marL="734059" marR="0" rtl="0" algn="l">
              <a:lnSpc>
                <a:spcPct val="140011"/>
              </a:lnSpc>
              <a:spcBef>
                <a:spcPts val="0"/>
              </a:spcBef>
              <a:spcAft>
                <a:spcPts val="0"/>
              </a:spcAft>
              <a:buClr>
                <a:srgbClr val="000000"/>
              </a:buClr>
              <a:buSzPts val="3399"/>
              <a:buFont typeface="Arial"/>
              <a:buChar char="•"/>
            </a:pPr>
            <a:r>
              <a:rPr b="0" i="0" lang="el-GR" sz="3399" u="none" cap="none" strike="noStrike">
                <a:solidFill>
                  <a:srgbClr val="000000"/>
                </a:solidFill>
                <a:latin typeface="Arial"/>
                <a:ea typeface="Arial"/>
                <a:cs typeface="Arial"/>
                <a:sym typeface="Arial"/>
              </a:rPr>
              <a:t>Να αντλήσετε διδάγματα από παραδείγματα κοινωνικών επιχειρήσεων που παρέχονται.</a:t>
            </a:r>
            <a:endParaRPr/>
          </a:p>
          <a:p>
            <a:pPr indent="0" lvl="0" marL="0" marR="0" rtl="0" algn="l">
              <a:lnSpc>
                <a:spcPct val="140011"/>
              </a:lnSpc>
              <a:spcBef>
                <a:spcPts val="0"/>
              </a:spcBef>
              <a:spcAft>
                <a:spcPts val="0"/>
              </a:spcAft>
              <a:buNone/>
            </a:pPr>
            <a:r>
              <a:t/>
            </a:r>
            <a:endParaRPr sz="3399">
              <a:solidFill>
                <a:srgbClr val="000000"/>
              </a:solidFill>
              <a:latin typeface="Playfair Display"/>
              <a:ea typeface="Playfair Display"/>
              <a:cs typeface="Playfair Display"/>
              <a:sym typeface="Playfair Display"/>
            </a:endParaRPr>
          </a:p>
        </p:txBody>
      </p:sp>
      <p:sp>
        <p:nvSpPr>
          <p:cNvPr id="189" name="Google Shape;189;p9"/>
          <p:cNvSpPr txBox="1"/>
          <p:nvPr/>
        </p:nvSpPr>
        <p:spPr>
          <a:xfrm>
            <a:off x="685800" y="409197"/>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ΣΤΟΧΟΙ</a:t>
            </a:r>
            <a:endParaRPr sz="5000">
              <a:solidFill>
                <a:srgbClr val="000000"/>
              </a:solidFill>
              <a:latin typeface="Playfair Display"/>
              <a:ea typeface="Playfair Display"/>
              <a:cs typeface="Playfair Display"/>
              <a:sym typeface="Playfair Display"/>
            </a:endParaRPr>
          </a:p>
        </p:txBody>
      </p:sp>
      <p:sp>
        <p:nvSpPr>
          <p:cNvPr id="190" name="Google Shape;190;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1" name="Google Shape;191;p9"/>
          <p:cNvPicPr preferRelativeResize="0"/>
          <p:nvPr/>
        </p:nvPicPr>
        <p:blipFill rotWithShape="1">
          <a:blip r:embed="rId7">
            <a:alphaModFix/>
          </a:blip>
          <a:srcRect b="0" l="0" r="0" t="0"/>
          <a:stretch/>
        </p:blipFill>
        <p:spPr>
          <a:xfrm>
            <a:off x="20802600" y="8831262"/>
            <a:ext cx="45719" cy="854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