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Lst>
  <p:sldSz cy="10287000" cx="18288000"/>
  <p:notesSz cx="6858000" cy="9144000"/>
  <p:embeddedFontLst>
    <p:embeddedFont>
      <p:font typeface="Prata"/>
      <p:regular r:id="rId64"/>
    </p:embeddedFont>
    <p:embeddedFont>
      <p:font typeface="Playfair Display"/>
      <p:regular r:id="rId65"/>
      <p:bold r:id="rId66"/>
      <p:italic r:id="rId67"/>
      <p:boldItalic r:id="rId6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font" Target="fonts/Prata-regular.fntdata"/><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font" Target="fonts/PlayfairDisplay-bold.fntdata"/><Relationship Id="rId21" Type="http://schemas.openxmlformats.org/officeDocument/2006/relationships/slide" Target="slides/slide16.xml"/><Relationship Id="rId65" Type="http://schemas.openxmlformats.org/officeDocument/2006/relationships/font" Target="fonts/PlayfairDisplay-regular.fntdata"/><Relationship Id="rId24" Type="http://schemas.openxmlformats.org/officeDocument/2006/relationships/slide" Target="slides/slide19.xml"/><Relationship Id="rId68" Type="http://schemas.openxmlformats.org/officeDocument/2006/relationships/font" Target="fonts/PlayfairDisplay-boldItalic.fntdata"/><Relationship Id="rId23" Type="http://schemas.openxmlformats.org/officeDocument/2006/relationships/slide" Target="slides/slide18.xml"/><Relationship Id="rId67" Type="http://schemas.openxmlformats.org/officeDocument/2006/relationships/font" Target="fonts/PlayfairDisplay-italic.fntdata"/><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0: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 name="Google Shape;193;p1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 name="Google Shape;202;p1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2: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 name="Google Shape;215;p1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8" name="Google Shape;228;p1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4: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7" name="Google Shape;237;p1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6" name="Google Shape;246;p1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6: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5" name="Google Shape;255;p1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17: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4" name="Google Shape;264;p1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8: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6" name="Google Shape;276;p1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19: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9" name="Google Shape;289;p1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2: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 name="Google Shape;97;p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20: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8" name="Google Shape;298;p2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2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7" name="Google Shape;307;p2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22: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6" name="Google Shape;316;p2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2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5" name="Google Shape;325;p2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24: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4" name="Google Shape;334;p2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2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3" name="Google Shape;343;p2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26: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3" name="Google Shape;353;p2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27: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4" name="Google Shape;364;p2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28: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6" name="Google Shape;376;p2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29: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1" name="Google Shape;391;p2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 name="Google Shape;115;p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30: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9" name="Google Shape;399;p3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3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7" name="Google Shape;407;p3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32: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0" name="Google Shape;420;p3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3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2" name="Google Shape;432;p3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34: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1" name="Google Shape;441;p3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3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0" name="Google Shape;450;p3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36: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3" name="Google Shape;463;p3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37: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4" name="Google Shape;474;p3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38: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6" name="Google Shape;486;p3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39: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8" name="Google Shape;498;p3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4: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 name="Google Shape;132;p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40: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0" name="Google Shape;510;p4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4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0" name="Google Shape;520;p4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42: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9" name="Google Shape;529;p4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4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8" name="Google Shape;538;p4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p44: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7" name="Google Shape;547;p4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4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5" name="Google Shape;555;p4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p46: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3" name="Google Shape;563;p4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47: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9" name="Google Shape;579;p4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p48: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1" name="Google Shape;591;p4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p49: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2" name="Google Shape;602;p4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 name="Google Shape;147;p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p50: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6" name="Google Shape;616;p5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p5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0" name="Google Shape;630;p5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p52: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4" name="Google Shape;644;p5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p5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8" name="Google Shape;658;p5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p54: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2" name="Google Shape;672;p5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p5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6" name="Google Shape;686;p5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p56: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0" name="Google Shape;700;p5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p57: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9" name="Google Shape;709;p5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p5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724" name="Google Shape;724;p5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725" name="Google Shape;725;p58: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6" name="Google Shape;726;p5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7" name="Google Shape;727;p5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728" name="Google Shape;728;p5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6: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6" name="Google Shape;156;p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7: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 name="Google Shape;165;p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8: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 name="Google Shape;174;p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9: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 name="Google Shape;183;p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2" name="Google Shape;22;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 name="Google Shape;28;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4" name="Google Shape;34;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0" name="Google Shape;40;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1" name="Google Shape;41;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7" name="Google Shape;47;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8" name="Google Shape;48;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9" name="Google Shape;49;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0" name="Google Shape;50;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
          <p:cNvSpPr/>
          <p:nvPr>
            <p:ph idx="2" type="pic"/>
          </p:nvPr>
        </p:nvSpPr>
        <p:spPr>
          <a:xfrm>
            <a:off x="1792288" y="612775"/>
            <a:ext cx="5486400" cy="4114800"/>
          </a:xfrm>
          <a:prstGeom prst="rect">
            <a:avLst/>
          </a:prstGeom>
          <a:noFill/>
          <a:ln>
            <a:noFill/>
          </a:ln>
        </p:spPr>
      </p:sp>
      <p:sp>
        <p:nvSpPr>
          <p:cNvPr id="68" name="Google Shape;68;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6.png"/><Relationship Id="rId6" Type="http://schemas.openxmlformats.org/officeDocument/2006/relationships/image" Target="../media/image1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6.png"/><Relationship Id="rId4" Type="http://schemas.openxmlformats.org/officeDocument/2006/relationships/image" Target="../media/image20.png"/><Relationship Id="rId5"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7.png"/><Relationship Id="rId4" Type="http://schemas.openxmlformats.org/officeDocument/2006/relationships/image" Target="../media/image36.png"/><Relationship Id="rId5" Type="http://schemas.openxmlformats.org/officeDocument/2006/relationships/image" Target="../media/image31.png"/><Relationship Id="rId6" Type="http://schemas.openxmlformats.org/officeDocument/2006/relationships/image" Target="../media/image29.png"/><Relationship Id="rId7" Type="http://schemas.openxmlformats.org/officeDocument/2006/relationships/image" Target="../media/image32.png"/><Relationship Id="rId8"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0.png"/><Relationship Id="rId4" Type="http://schemas.openxmlformats.org/officeDocument/2006/relationships/image" Target="../media/image45.png"/><Relationship Id="rId5" Type="http://schemas.openxmlformats.org/officeDocument/2006/relationships/image" Target="../media/image23.png"/><Relationship Id="rId6"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hyperlink" Target="https://socialbusinessdesign.org/what-is-a-social-business-model-canvas/" TargetMode="External"/><Relationship Id="rId4" Type="http://schemas.openxmlformats.org/officeDocument/2006/relationships/image" Target="../media/image73.png"/><Relationship Id="rId5" Type="http://schemas.openxmlformats.org/officeDocument/2006/relationships/image" Target="../media/image24.png"/><Relationship Id="rId6"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6.png"/><Relationship Id="rId4" Type="http://schemas.openxmlformats.org/officeDocument/2006/relationships/image" Target="../media/image20.png"/><Relationship Id="rId5"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6.png"/><Relationship Id="rId4" Type="http://schemas.openxmlformats.org/officeDocument/2006/relationships/image" Target="../media/image20.png"/><Relationship Id="rId5"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6.png"/><Relationship Id="rId4" Type="http://schemas.openxmlformats.org/officeDocument/2006/relationships/image" Target="../media/image20.png"/><Relationship Id="rId5"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3.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29.png"/><Relationship Id="rId7"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0.png"/><Relationship Id="rId4" Type="http://schemas.openxmlformats.org/officeDocument/2006/relationships/image" Target="../media/image45.png"/><Relationship Id="rId5" Type="http://schemas.openxmlformats.org/officeDocument/2006/relationships/image" Target="../media/image23.png"/><Relationship Id="rId6"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6.png"/><Relationship Id="rId4" Type="http://schemas.openxmlformats.org/officeDocument/2006/relationships/image" Target="../media/image20.png"/><Relationship Id="rId5"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1.png"/><Relationship Id="rId11" Type="http://schemas.openxmlformats.org/officeDocument/2006/relationships/image" Target="../media/image9.png"/><Relationship Id="rId10" Type="http://schemas.openxmlformats.org/officeDocument/2006/relationships/image" Target="../media/image7.jpg"/><Relationship Id="rId9" Type="http://schemas.openxmlformats.org/officeDocument/2006/relationships/image" Target="../media/image15.png"/><Relationship Id="rId5" Type="http://schemas.openxmlformats.org/officeDocument/2006/relationships/image" Target="../media/image13.png"/><Relationship Id="rId6" Type="http://schemas.openxmlformats.org/officeDocument/2006/relationships/image" Target="../media/image3.jpg"/><Relationship Id="rId7" Type="http://schemas.openxmlformats.org/officeDocument/2006/relationships/image" Target="../media/image4.jpg"/><Relationship Id="rId8"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6.png"/><Relationship Id="rId4" Type="http://schemas.openxmlformats.org/officeDocument/2006/relationships/image" Target="../media/image20.png"/><Relationship Id="rId5"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6.png"/><Relationship Id="rId4" Type="http://schemas.openxmlformats.org/officeDocument/2006/relationships/image" Target="../media/image20.png"/><Relationship Id="rId5"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6.png"/><Relationship Id="rId4" Type="http://schemas.openxmlformats.org/officeDocument/2006/relationships/image" Target="../media/image20.png"/><Relationship Id="rId5" Type="http://schemas.openxmlformats.org/officeDocument/2006/relationships/image" Target="../media/image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6.png"/><Relationship Id="rId4" Type="http://schemas.openxmlformats.org/officeDocument/2006/relationships/image" Target="../media/image20.png"/><Relationship Id="rId5" Type="http://schemas.openxmlformats.org/officeDocument/2006/relationships/image" Target="../media/image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6.png"/><Relationship Id="rId4" Type="http://schemas.openxmlformats.org/officeDocument/2006/relationships/image" Target="../media/image20.png"/><Relationship Id="rId5" Type="http://schemas.openxmlformats.org/officeDocument/2006/relationships/image" Target="../media/image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0.png"/><Relationship Id="rId4" Type="http://schemas.openxmlformats.org/officeDocument/2006/relationships/image" Target="../media/image45.png"/><Relationship Id="rId5" Type="http://schemas.openxmlformats.org/officeDocument/2006/relationships/image" Target="../media/image23.png"/><Relationship Id="rId6" Type="http://schemas.openxmlformats.org/officeDocument/2006/relationships/image" Target="../media/image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73.png"/><Relationship Id="rId4" Type="http://schemas.openxmlformats.org/officeDocument/2006/relationships/image" Target="../media/image5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3.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29.png"/><Relationship Id="rId7" Type="http://schemas.openxmlformats.org/officeDocument/2006/relationships/image" Target="../media/image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0.png"/><Relationship Id="rId4" Type="http://schemas.openxmlformats.org/officeDocument/2006/relationships/image" Target="../media/image45.png"/><Relationship Id="rId5" Type="http://schemas.openxmlformats.org/officeDocument/2006/relationships/image" Target="../media/image23.png"/><Relationship Id="rId6" Type="http://schemas.openxmlformats.org/officeDocument/2006/relationships/image" Target="../media/image9.png"/><Relationship Id="rId7" Type="http://schemas.openxmlformats.org/officeDocument/2006/relationships/image" Target="../media/image73.png"/><Relationship Id="rId8" Type="http://schemas.openxmlformats.org/officeDocument/2006/relationships/image" Target="../media/image5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6.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6.pn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7.png"/><Relationship Id="rId4" Type="http://schemas.openxmlformats.org/officeDocument/2006/relationships/image" Target="../media/image36.png"/><Relationship Id="rId5" Type="http://schemas.openxmlformats.org/officeDocument/2006/relationships/image" Target="../media/image31.png"/><Relationship Id="rId6" Type="http://schemas.openxmlformats.org/officeDocument/2006/relationships/image" Target="../media/image29.png"/><Relationship Id="rId7" Type="http://schemas.openxmlformats.org/officeDocument/2006/relationships/image" Target="../media/image32.png"/><Relationship Id="rId8" Type="http://schemas.openxmlformats.org/officeDocument/2006/relationships/image" Target="../media/image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0.png"/><Relationship Id="rId4" Type="http://schemas.openxmlformats.org/officeDocument/2006/relationships/image" Target="../media/image45.png"/><Relationship Id="rId5" Type="http://schemas.openxmlformats.org/officeDocument/2006/relationships/image" Target="../media/image23.png"/><Relationship Id="rId6" Type="http://schemas.openxmlformats.org/officeDocument/2006/relationships/image" Target="../media/image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73.pn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6.png"/><Relationship Id="rId4" Type="http://schemas.openxmlformats.org/officeDocument/2006/relationships/image" Target="../media/image20.png"/><Relationship Id="rId5" Type="http://schemas.openxmlformats.org/officeDocument/2006/relationships/image" Target="../media/image5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57.png"/><Relationship Id="rId4" Type="http://schemas.openxmlformats.org/officeDocument/2006/relationships/image" Target="../media/image53.png"/><Relationship Id="rId5" Type="http://schemas.openxmlformats.org/officeDocument/2006/relationships/image" Target="../media/image58.png"/><Relationship Id="rId6" Type="http://schemas.openxmlformats.org/officeDocument/2006/relationships/image" Target="../media/image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57.png"/><Relationship Id="rId4" Type="http://schemas.openxmlformats.org/officeDocument/2006/relationships/image" Target="../media/image53.png"/><Relationship Id="rId5" Type="http://schemas.openxmlformats.org/officeDocument/2006/relationships/image" Target="../media/image58.png"/><Relationship Id="rId6" Type="http://schemas.openxmlformats.org/officeDocument/2006/relationships/image" Target="../media/image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57.png"/><Relationship Id="rId4" Type="http://schemas.openxmlformats.org/officeDocument/2006/relationships/image" Target="../media/image53.png"/><Relationship Id="rId5" Type="http://schemas.openxmlformats.org/officeDocument/2006/relationships/image" Target="../media/image58.png"/><Relationship Id="rId6" Type="http://schemas.openxmlformats.org/officeDocument/2006/relationships/image" Target="../media/image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57.png"/><Relationship Id="rId4" Type="http://schemas.openxmlformats.org/officeDocument/2006/relationships/image" Target="../media/image53.png"/><Relationship Id="rId5" Type="http://schemas.openxmlformats.org/officeDocument/2006/relationships/image" Target="../media/image58.png"/><Relationship Id="rId6" Type="http://schemas.openxmlformats.org/officeDocument/2006/relationships/image" Target="../media/image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0.png"/><Relationship Id="rId4" Type="http://schemas.openxmlformats.org/officeDocument/2006/relationships/image" Target="../media/image45.png"/><Relationship Id="rId5" Type="http://schemas.openxmlformats.org/officeDocument/2006/relationships/image" Target="../media/image23.png"/><Relationship Id="rId6"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57.png"/><Relationship Id="rId4" Type="http://schemas.openxmlformats.org/officeDocument/2006/relationships/image" Target="../media/image53.png"/><Relationship Id="rId5" Type="http://schemas.openxmlformats.org/officeDocument/2006/relationships/image" Target="../media/image9.png"/><Relationship Id="rId6" Type="http://schemas.openxmlformats.org/officeDocument/2006/relationships/image" Target="../media/image6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57.png"/><Relationship Id="rId4" Type="http://schemas.openxmlformats.org/officeDocument/2006/relationships/image" Target="../media/image53.png"/><Relationship Id="rId5" Type="http://schemas.openxmlformats.org/officeDocument/2006/relationships/image" Target="../media/image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57.png"/><Relationship Id="rId4" Type="http://schemas.openxmlformats.org/officeDocument/2006/relationships/image" Target="../media/image53.png"/><Relationship Id="rId5" Type="http://schemas.openxmlformats.org/officeDocument/2006/relationships/image" Target="../media/image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73.png"/><Relationship Id="rId4" Type="http://schemas.openxmlformats.org/officeDocument/2006/relationships/image" Target="../media/image6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26.png"/><Relationship Id="rId4" Type="http://schemas.openxmlformats.org/officeDocument/2006/relationships/image" Target="../media/image2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26.png"/><Relationship Id="rId4" Type="http://schemas.openxmlformats.org/officeDocument/2006/relationships/image" Target="../media/image2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72.png"/><Relationship Id="rId4" Type="http://schemas.openxmlformats.org/officeDocument/2006/relationships/image" Target="../media/image61.png"/><Relationship Id="rId10" Type="http://schemas.openxmlformats.org/officeDocument/2006/relationships/image" Target="../media/image9.png"/><Relationship Id="rId9" Type="http://schemas.openxmlformats.org/officeDocument/2006/relationships/image" Target="../media/image63.jpg"/><Relationship Id="rId5" Type="http://schemas.openxmlformats.org/officeDocument/2006/relationships/image" Target="../media/image65.png"/><Relationship Id="rId6" Type="http://schemas.openxmlformats.org/officeDocument/2006/relationships/image" Target="../media/image29.png"/><Relationship Id="rId7" Type="http://schemas.openxmlformats.org/officeDocument/2006/relationships/image" Target="../media/image67.png"/><Relationship Id="rId8" Type="http://schemas.openxmlformats.org/officeDocument/2006/relationships/image" Target="../media/image7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57.png"/><Relationship Id="rId4" Type="http://schemas.openxmlformats.org/officeDocument/2006/relationships/image" Target="../media/image64.png"/><Relationship Id="rId5" Type="http://schemas.openxmlformats.org/officeDocument/2006/relationships/image" Target="../media/image58.png"/><Relationship Id="rId6" Type="http://schemas.openxmlformats.org/officeDocument/2006/relationships/image" Target="../media/image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57.png"/><Relationship Id="rId4" Type="http://schemas.openxmlformats.org/officeDocument/2006/relationships/image" Target="../media/image64.png"/><Relationship Id="rId5" Type="http://schemas.openxmlformats.org/officeDocument/2006/relationships/image" Target="../media/image5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57.png"/><Relationship Id="rId4" Type="http://schemas.openxmlformats.org/officeDocument/2006/relationships/image" Target="../media/image64.png"/><Relationship Id="rId5" Type="http://schemas.openxmlformats.org/officeDocument/2006/relationships/image" Target="../media/image58.png"/><Relationship Id="rId6" Type="http://schemas.openxmlformats.org/officeDocument/2006/relationships/image" Target="../media/image73.png"/><Relationship Id="rId7" Type="http://schemas.openxmlformats.org/officeDocument/2006/relationships/image" Target="../media/image6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18.png"/><Relationship Id="rId5"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57.png"/><Relationship Id="rId4" Type="http://schemas.openxmlformats.org/officeDocument/2006/relationships/image" Target="../media/image64.png"/><Relationship Id="rId5" Type="http://schemas.openxmlformats.org/officeDocument/2006/relationships/image" Target="../media/image58.png"/><Relationship Id="rId6" Type="http://schemas.openxmlformats.org/officeDocument/2006/relationships/image" Target="../media/image73.png"/><Relationship Id="rId7" Type="http://schemas.openxmlformats.org/officeDocument/2006/relationships/image" Target="../media/image69.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57.png"/><Relationship Id="rId4" Type="http://schemas.openxmlformats.org/officeDocument/2006/relationships/image" Target="../media/image64.png"/><Relationship Id="rId5" Type="http://schemas.openxmlformats.org/officeDocument/2006/relationships/image" Target="../media/image58.png"/><Relationship Id="rId6" Type="http://schemas.openxmlformats.org/officeDocument/2006/relationships/image" Target="../media/image73.png"/><Relationship Id="rId7" Type="http://schemas.openxmlformats.org/officeDocument/2006/relationships/image" Target="../media/image69.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57.png"/><Relationship Id="rId4" Type="http://schemas.openxmlformats.org/officeDocument/2006/relationships/image" Target="../media/image64.png"/><Relationship Id="rId5" Type="http://schemas.openxmlformats.org/officeDocument/2006/relationships/image" Target="../media/image58.png"/><Relationship Id="rId6" Type="http://schemas.openxmlformats.org/officeDocument/2006/relationships/image" Target="../media/image73.png"/><Relationship Id="rId7" Type="http://schemas.openxmlformats.org/officeDocument/2006/relationships/image" Target="../media/image69.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57.png"/><Relationship Id="rId4" Type="http://schemas.openxmlformats.org/officeDocument/2006/relationships/image" Target="../media/image64.png"/><Relationship Id="rId5" Type="http://schemas.openxmlformats.org/officeDocument/2006/relationships/image" Target="../media/image58.png"/><Relationship Id="rId6" Type="http://schemas.openxmlformats.org/officeDocument/2006/relationships/image" Target="../media/image73.png"/><Relationship Id="rId7" Type="http://schemas.openxmlformats.org/officeDocument/2006/relationships/image" Target="../media/image69.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57.png"/><Relationship Id="rId4" Type="http://schemas.openxmlformats.org/officeDocument/2006/relationships/image" Target="../media/image64.png"/><Relationship Id="rId5" Type="http://schemas.openxmlformats.org/officeDocument/2006/relationships/image" Target="../media/image58.png"/><Relationship Id="rId6" Type="http://schemas.openxmlformats.org/officeDocument/2006/relationships/image" Target="../media/image73.png"/><Relationship Id="rId7" Type="http://schemas.openxmlformats.org/officeDocument/2006/relationships/image" Target="../media/image69.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57.png"/><Relationship Id="rId4" Type="http://schemas.openxmlformats.org/officeDocument/2006/relationships/image" Target="../media/image64.png"/><Relationship Id="rId5" Type="http://schemas.openxmlformats.org/officeDocument/2006/relationships/image" Target="../media/image58.png"/><Relationship Id="rId6" Type="http://schemas.openxmlformats.org/officeDocument/2006/relationships/image" Target="../media/image73.png"/><Relationship Id="rId7" Type="http://schemas.openxmlformats.org/officeDocument/2006/relationships/image" Target="../media/image69.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30.png"/><Relationship Id="rId4" Type="http://schemas.openxmlformats.org/officeDocument/2006/relationships/image" Target="../media/image45.png"/><Relationship Id="rId11" Type="http://schemas.openxmlformats.org/officeDocument/2006/relationships/hyperlink" Target="https://socialenterpriseinstitute.co/wp-content/uploads/2018/12/Social-Business-Model-Canvas.pdf" TargetMode="External"/><Relationship Id="rId10" Type="http://schemas.openxmlformats.org/officeDocument/2006/relationships/hyperlink" Target="https://socialbusinessmodelcanvas.swarthmore.edu/" TargetMode="External"/><Relationship Id="rId9" Type="http://schemas.openxmlformats.org/officeDocument/2006/relationships/hyperlink" Target="https://www.higherlogic.com/blog/what-is-social-business-a-definition/" TargetMode="External"/><Relationship Id="rId5" Type="http://schemas.openxmlformats.org/officeDocument/2006/relationships/image" Target="../media/image23.png"/><Relationship Id="rId6" Type="http://schemas.openxmlformats.org/officeDocument/2006/relationships/hyperlink" Target="https://www.the-sse.org/resources/starting/getting-your-pricing-right/" TargetMode="External"/><Relationship Id="rId7" Type="http://schemas.openxmlformats.org/officeDocument/2006/relationships/hyperlink" Target="https://www.youtube.com/watch?v=8aPGXqLZCS0&amp;ab_channel=StrategyMadeSimple" TargetMode="External"/><Relationship Id="rId8" Type="http://schemas.openxmlformats.org/officeDocument/2006/relationships/hyperlink" Target="https://www.socialchangecentral.com/social-enterprise-resources/"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27.png"/><Relationship Id="rId4" Type="http://schemas.openxmlformats.org/officeDocument/2006/relationships/image" Target="../media/image36.png"/><Relationship Id="rId5" Type="http://schemas.openxmlformats.org/officeDocument/2006/relationships/image" Target="../media/image31.png"/><Relationship Id="rId6" Type="http://schemas.openxmlformats.org/officeDocument/2006/relationships/image" Target="../media/image29.png"/><Relationship Id="rId7" Type="http://schemas.openxmlformats.org/officeDocument/2006/relationships/image" Target="../media/image32.png"/><Relationship Id="rId8" Type="http://schemas.openxmlformats.org/officeDocument/2006/relationships/image" Target="../media/image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8.png"/><Relationship Id="rId4" Type="http://schemas.openxmlformats.org/officeDocument/2006/relationships/image" Target="../media/image18.png"/><Relationship Id="rId5" Type="http://schemas.openxmlformats.org/officeDocument/2006/relationships/image" Target="../media/image74.png"/><Relationship Id="rId6" Type="http://schemas.openxmlformats.org/officeDocument/2006/relationships/image" Target="../media/image71.png"/><Relationship Id="rId7"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18.png"/><Relationship Id="rId5"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18.png"/><Relationship Id="rId5"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18.png"/><Relationship Id="rId5"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8.png"/><Relationship Id="rId4" Type="http://schemas.openxmlformats.org/officeDocument/2006/relationships/image" Target="../media/image22.png"/><Relationship Id="rId5" Type="http://schemas.openxmlformats.org/officeDocument/2006/relationships/image" Target="../media/image21.png"/><Relationship Id="rId6"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3"/>
          <p:cNvSpPr/>
          <p:nvPr/>
        </p:nvSpPr>
        <p:spPr>
          <a:xfrm>
            <a:off x="290470" y="346125"/>
            <a:ext cx="4892180" cy="1365149"/>
          </a:xfrm>
          <a:custGeom>
            <a:rect b="b" l="l" r="r" t="t"/>
            <a:pathLst>
              <a:path extrusionOk="0" h="1365149" w="4892180">
                <a:moveTo>
                  <a:pt x="0" y="0"/>
                </a:moveTo>
                <a:lnTo>
                  <a:pt x="4892180" y="0"/>
                </a:lnTo>
                <a:lnTo>
                  <a:pt x="4892180" y="1365150"/>
                </a:lnTo>
                <a:lnTo>
                  <a:pt x="0" y="1365150"/>
                </a:lnTo>
                <a:lnTo>
                  <a:pt x="0" y="0"/>
                </a:lnTo>
                <a:close/>
              </a:path>
            </a:pathLst>
          </a:custGeom>
          <a:blipFill rotWithShape="1">
            <a:blip r:embed="rId3">
              <a:alphaModFix/>
            </a:blip>
            <a:stretch>
              <a:fillRect b="-160181" l="-14265" r="-3278" t="-161048"/>
            </a:stretch>
          </a:blipFill>
          <a:ln>
            <a:noFill/>
          </a:ln>
        </p:spPr>
      </p:sp>
      <p:sp>
        <p:nvSpPr>
          <p:cNvPr id="89" name="Google Shape;89;p13"/>
          <p:cNvSpPr/>
          <p:nvPr/>
        </p:nvSpPr>
        <p:spPr>
          <a:xfrm rot="-5400000">
            <a:off x="108679" y="6280879"/>
            <a:ext cx="3897443" cy="4114800"/>
          </a:xfrm>
          <a:custGeom>
            <a:rect b="b" l="l" r="r" t="t"/>
            <a:pathLst>
              <a:path extrusionOk="0" h="4114800" w="3897443">
                <a:moveTo>
                  <a:pt x="0" y="0"/>
                </a:moveTo>
                <a:lnTo>
                  <a:pt x="3897442" y="0"/>
                </a:lnTo>
                <a:lnTo>
                  <a:pt x="3897442" y="4114800"/>
                </a:lnTo>
                <a:lnTo>
                  <a:pt x="0" y="4114800"/>
                </a:lnTo>
                <a:lnTo>
                  <a:pt x="0" y="0"/>
                </a:lnTo>
                <a:close/>
              </a:path>
            </a:pathLst>
          </a:custGeom>
          <a:blipFill rotWithShape="1">
            <a:blip r:embed="rId4">
              <a:alphaModFix/>
            </a:blip>
            <a:stretch>
              <a:fillRect b="0" l="0" r="0" t="0"/>
            </a:stretch>
          </a:blipFill>
          <a:ln>
            <a:noFill/>
          </a:ln>
        </p:spPr>
      </p:sp>
      <p:sp>
        <p:nvSpPr>
          <p:cNvPr id="90" name="Google Shape;90;p13"/>
          <p:cNvSpPr/>
          <p:nvPr/>
        </p:nvSpPr>
        <p:spPr>
          <a:xfrm>
            <a:off x="14546951" y="-1028700"/>
            <a:ext cx="4856524" cy="4114800"/>
          </a:xfrm>
          <a:custGeom>
            <a:rect b="b" l="l" r="r" t="t"/>
            <a:pathLst>
              <a:path extrusionOk="0" h="4114800" w="4856524">
                <a:moveTo>
                  <a:pt x="0" y="0"/>
                </a:moveTo>
                <a:lnTo>
                  <a:pt x="4856524" y="0"/>
                </a:lnTo>
                <a:lnTo>
                  <a:pt x="4856524" y="4114800"/>
                </a:lnTo>
                <a:lnTo>
                  <a:pt x="0" y="4114800"/>
                </a:lnTo>
                <a:lnTo>
                  <a:pt x="0" y="0"/>
                </a:lnTo>
                <a:close/>
              </a:path>
            </a:pathLst>
          </a:custGeom>
          <a:blipFill rotWithShape="1">
            <a:blip r:embed="rId5">
              <a:alphaModFix/>
            </a:blip>
            <a:stretch>
              <a:fillRect b="0" l="0" r="0" t="0"/>
            </a:stretch>
          </a:blipFill>
          <a:ln>
            <a:noFill/>
          </a:ln>
        </p:spPr>
      </p:sp>
      <p:sp>
        <p:nvSpPr>
          <p:cNvPr id="91" name="Google Shape;91;p13"/>
          <p:cNvSpPr txBox="1"/>
          <p:nvPr/>
        </p:nvSpPr>
        <p:spPr>
          <a:xfrm>
            <a:off x="5182650" y="2943287"/>
            <a:ext cx="6911876" cy="1256754"/>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6999" u="none" cap="none" strike="noStrike">
                <a:solidFill>
                  <a:srgbClr val="000000"/>
                </a:solidFill>
                <a:latin typeface="Arial"/>
                <a:ea typeface="Arial"/>
                <a:cs typeface="Arial"/>
                <a:sym typeface="Arial"/>
              </a:rPr>
              <a:t>SUSE projekt </a:t>
            </a:r>
            <a:endParaRPr b="0" i="0" sz="6999" u="none" cap="none" strike="noStrike">
              <a:solidFill>
                <a:srgbClr val="000000"/>
              </a:solidFill>
              <a:latin typeface="Arial"/>
              <a:ea typeface="Arial"/>
              <a:cs typeface="Arial"/>
              <a:sym typeface="Arial"/>
            </a:endParaRPr>
          </a:p>
        </p:txBody>
      </p:sp>
      <p:sp>
        <p:nvSpPr>
          <p:cNvPr id="92" name="Google Shape;92;p13"/>
          <p:cNvSpPr txBox="1"/>
          <p:nvPr/>
        </p:nvSpPr>
        <p:spPr>
          <a:xfrm>
            <a:off x="2356277" y="4605655"/>
            <a:ext cx="13575447" cy="173124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200" u="none" cap="none" strike="noStrike">
                <a:solidFill>
                  <a:srgbClr val="06AC73"/>
                </a:solidFill>
                <a:latin typeface="Arial"/>
                <a:ea typeface="Arial"/>
                <a:cs typeface="Arial"/>
                <a:sym typeface="Arial"/>
              </a:rPr>
              <a:t>2-es modul -   Társadalmi vállalkozás elindítása</a:t>
            </a:r>
            <a:endParaRPr b="0" i="0" sz="3200" u="none" cap="none" strike="noStrike">
              <a:solidFill>
                <a:srgbClr val="06AC73"/>
              </a:solidFill>
              <a:latin typeface="Arial"/>
              <a:ea typeface="Arial"/>
              <a:cs typeface="Arial"/>
              <a:sym typeface="Arial"/>
            </a:endParaRPr>
          </a:p>
          <a:p>
            <a:pPr indent="0" lvl="0" marL="0" marR="0" rtl="0" algn="ctr">
              <a:lnSpc>
                <a:spcPct val="140000"/>
              </a:lnSpc>
              <a:spcBef>
                <a:spcPts val="0"/>
              </a:spcBef>
              <a:spcAft>
                <a:spcPts val="0"/>
              </a:spcAft>
              <a:buNone/>
            </a:pPr>
            <a:r>
              <a:t/>
            </a:r>
            <a:endParaRPr b="0" i="0" sz="3200" u="none" cap="none" strike="noStrike">
              <a:solidFill>
                <a:srgbClr val="06AC73"/>
              </a:solidFill>
              <a:latin typeface="Arial"/>
              <a:ea typeface="Arial"/>
              <a:cs typeface="Arial"/>
              <a:sym typeface="Arial"/>
            </a:endParaRPr>
          </a:p>
          <a:p>
            <a:pPr indent="0" lvl="0" marL="0" marR="0" rtl="0" algn="ctr">
              <a:lnSpc>
                <a:spcPct val="140000"/>
              </a:lnSpc>
              <a:spcBef>
                <a:spcPts val="0"/>
              </a:spcBef>
              <a:spcAft>
                <a:spcPts val="0"/>
              </a:spcAft>
              <a:buNone/>
            </a:pPr>
            <a:r>
              <a:rPr b="0" i="0" lang="en-US" sz="3200" u="none" cap="none" strike="noStrike">
                <a:solidFill>
                  <a:srgbClr val="06AC73"/>
                </a:solidFill>
                <a:latin typeface="Arial"/>
                <a:ea typeface="Arial"/>
                <a:cs typeface="Arial"/>
                <a:sym typeface="Arial"/>
              </a:rPr>
              <a:t>Canvas Társadalmi Vállalkozói Modell és Árképzés</a:t>
            </a:r>
            <a:endParaRPr b="0" i="0" sz="3200" u="none" cap="none" strike="noStrike">
              <a:solidFill>
                <a:srgbClr val="06AC73"/>
              </a:solidFill>
              <a:latin typeface="Arial"/>
              <a:ea typeface="Arial"/>
              <a:cs typeface="Arial"/>
              <a:sym typeface="Arial"/>
            </a:endParaRPr>
          </a:p>
        </p:txBody>
      </p:sp>
      <p:sp>
        <p:nvSpPr>
          <p:cNvPr id="93" name="Google Shape;93;p13"/>
          <p:cNvSpPr txBox="1"/>
          <p:nvPr/>
        </p:nvSpPr>
        <p:spPr>
          <a:xfrm>
            <a:off x="7311479" y="9711187"/>
            <a:ext cx="3665041" cy="19858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200" u="none" cap="none" strike="noStrike">
                <a:solidFill>
                  <a:srgbClr val="000000"/>
                </a:solidFill>
                <a:latin typeface="Arial"/>
                <a:ea typeface="Arial"/>
                <a:cs typeface="Arial"/>
                <a:sym typeface="Arial"/>
              </a:rPr>
              <a:t>Projekt sz.: 2022-2-RO01-KA220-YOU-000102027</a:t>
            </a:r>
            <a:endParaRPr/>
          </a:p>
        </p:txBody>
      </p:sp>
      <p:pic>
        <p:nvPicPr>
          <p:cNvPr id="94" name="Google Shape;94;p13"/>
          <p:cNvPicPr preferRelativeResize="0"/>
          <p:nvPr/>
        </p:nvPicPr>
        <p:blipFill rotWithShape="1">
          <a:blip r:embed="rId6">
            <a:alphaModFix/>
          </a:blip>
          <a:srcRect b="0" l="0" r="0" t="0"/>
          <a:stretch/>
        </p:blipFill>
        <p:spPr>
          <a:xfrm>
            <a:off x="13212699" y="9143428"/>
            <a:ext cx="4587890" cy="92925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2"/>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196" name="Google Shape;196;p22"/>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197" name="Google Shape;197;p22"/>
          <p:cNvSpPr txBox="1"/>
          <p:nvPr/>
        </p:nvSpPr>
        <p:spPr>
          <a:xfrm>
            <a:off x="754783" y="933450"/>
            <a:ext cx="11780871" cy="89768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solidFill>
                  <a:srgbClr val="000000"/>
                </a:solidFill>
                <a:latin typeface="Arial"/>
                <a:ea typeface="Arial"/>
                <a:cs typeface="Arial"/>
                <a:sym typeface="Arial"/>
              </a:rPr>
              <a:t>VÁRHATÓ TANULÁSI EREDMÉNYEK</a:t>
            </a:r>
            <a:endParaRPr sz="5000">
              <a:solidFill>
                <a:srgbClr val="000000"/>
              </a:solidFill>
              <a:latin typeface="Arial"/>
              <a:ea typeface="Arial"/>
              <a:cs typeface="Arial"/>
              <a:sym typeface="Arial"/>
            </a:endParaRPr>
          </a:p>
        </p:txBody>
      </p:sp>
      <p:sp>
        <p:nvSpPr>
          <p:cNvPr id="198" name="Google Shape;198;p22"/>
          <p:cNvSpPr txBox="1"/>
          <p:nvPr/>
        </p:nvSpPr>
        <p:spPr>
          <a:xfrm>
            <a:off x="1028700" y="2317693"/>
            <a:ext cx="16623266" cy="4924425"/>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n-US" sz="3399">
                <a:solidFill>
                  <a:srgbClr val="000000"/>
                </a:solidFill>
                <a:latin typeface="Arial"/>
                <a:ea typeface="Arial"/>
                <a:cs typeface="Arial"/>
                <a:sym typeface="Arial"/>
              </a:rPr>
              <a:t>A modul elvégzése után a képzésben résztvevők képesek lesznek:</a:t>
            </a:r>
            <a:endParaRPr/>
          </a:p>
          <a:p>
            <a:pPr indent="-457200" lvl="0" marL="457200" marR="0" rtl="0" algn="l">
              <a:lnSpc>
                <a:spcPct val="140011"/>
              </a:lnSpc>
              <a:spcBef>
                <a:spcPts val="0"/>
              </a:spcBef>
              <a:spcAft>
                <a:spcPts val="0"/>
              </a:spcAft>
              <a:buClr>
                <a:srgbClr val="000000"/>
              </a:buClr>
              <a:buSzPts val="3399"/>
              <a:buFont typeface="Arial"/>
              <a:buChar char="•"/>
            </a:pPr>
            <a:r>
              <a:rPr lang="en-US" sz="3399">
                <a:solidFill>
                  <a:srgbClr val="000000"/>
                </a:solidFill>
                <a:latin typeface="Arial"/>
                <a:ea typeface="Arial"/>
                <a:cs typeface="Arial"/>
                <a:sym typeface="Arial"/>
              </a:rPr>
              <a:t>megtervezni és kidolgozni egy szociális vállalkozás üzleti tervét,</a:t>
            </a:r>
            <a:endParaRPr/>
          </a:p>
          <a:p>
            <a:pPr indent="-457200" lvl="0" marL="457200" marR="0" rtl="0" algn="l">
              <a:lnSpc>
                <a:spcPct val="140011"/>
              </a:lnSpc>
              <a:spcBef>
                <a:spcPts val="0"/>
              </a:spcBef>
              <a:spcAft>
                <a:spcPts val="0"/>
              </a:spcAft>
              <a:buClr>
                <a:srgbClr val="000000"/>
              </a:buClr>
              <a:buSzPts val="3399"/>
              <a:buFont typeface="Arial"/>
              <a:buChar char="•"/>
            </a:pPr>
            <a:r>
              <a:rPr lang="en-US" sz="3399">
                <a:solidFill>
                  <a:srgbClr val="000000"/>
                </a:solidFill>
                <a:latin typeface="Arial"/>
                <a:ea typeface="Arial"/>
                <a:cs typeface="Arial"/>
                <a:sym typeface="Arial"/>
              </a:rPr>
              <a:t>kritikusan gondolkodni, keatívnak lenni és együttműködni a hatékony társadalmi vállalkozásfejlesztés érdekében,</a:t>
            </a:r>
            <a:endParaRPr/>
          </a:p>
          <a:p>
            <a:pPr indent="-457200" lvl="0" marL="457200" marR="0" rtl="0" algn="l">
              <a:lnSpc>
                <a:spcPct val="140011"/>
              </a:lnSpc>
              <a:spcBef>
                <a:spcPts val="0"/>
              </a:spcBef>
              <a:spcAft>
                <a:spcPts val="0"/>
              </a:spcAft>
              <a:buClr>
                <a:srgbClr val="000000"/>
              </a:buClr>
              <a:buSzPts val="3399"/>
              <a:buFont typeface="Arial"/>
              <a:buChar char="•"/>
            </a:pPr>
            <a:r>
              <a:rPr lang="en-US" sz="3399">
                <a:solidFill>
                  <a:srgbClr val="000000"/>
                </a:solidFill>
                <a:latin typeface="Arial"/>
                <a:ea typeface="Arial"/>
                <a:cs typeface="Arial"/>
                <a:sym typeface="Arial"/>
              </a:rPr>
              <a:t>az elméleti ismereteket gyakorlati helyzetekben alkalmazni,árazni a szociális vállalkozás szolgáltatásait és termékeit,</a:t>
            </a:r>
            <a:endParaRPr/>
          </a:p>
          <a:p>
            <a:pPr indent="-457200" lvl="0" marL="457200" marR="0" rtl="0" algn="l">
              <a:lnSpc>
                <a:spcPct val="140011"/>
              </a:lnSpc>
              <a:spcBef>
                <a:spcPts val="0"/>
              </a:spcBef>
              <a:spcAft>
                <a:spcPts val="0"/>
              </a:spcAft>
              <a:buClr>
                <a:srgbClr val="000000"/>
              </a:buClr>
              <a:buSzPts val="3399"/>
              <a:buFont typeface="Arial"/>
              <a:buChar char="•"/>
            </a:pPr>
            <a:r>
              <a:rPr lang="en-US" sz="3399">
                <a:solidFill>
                  <a:srgbClr val="000000"/>
                </a:solidFill>
                <a:latin typeface="Arial"/>
                <a:ea typeface="Arial"/>
                <a:cs typeface="Arial"/>
                <a:sym typeface="Arial"/>
              </a:rPr>
              <a:t>megfontolni, hogyan maximalizálhatják társadalmi hatásukat társadalmi vállalkozásuk keretében.</a:t>
            </a:r>
            <a:endParaRPr sz="3399">
              <a:solidFill>
                <a:srgbClr val="000000"/>
              </a:solidFill>
              <a:latin typeface="Arial"/>
              <a:ea typeface="Arial"/>
              <a:cs typeface="Arial"/>
              <a:sym typeface="Arial"/>
            </a:endParaRPr>
          </a:p>
        </p:txBody>
      </p:sp>
      <p:sp>
        <p:nvSpPr>
          <p:cNvPr id="199" name="Google Shape;199;p22"/>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23"/>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sp>
      <p:sp>
        <p:nvSpPr>
          <p:cNvPr id="205" name="Google Shape;205;p23"/>
          <p:cNvSpPr/>
          <p:nvPr/>
        </p:nvSpPr>
        <p:spPr>
          <a:xfrm>
            <a:off x="14299437"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sp>
      <p:sp>
        <p:nvSpPr>
          <p:cNvPr id="206" name="Google Shape;206;p23"/>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sp>
      <p:sp>
        <p:nvSpPr>
          <p:cNvPr id="207" name="Google Shape;207;p23"/>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sp>
      <p:sp>
        <p:nvSpPr>
          <p:cNvPr id="208" name="Google Shape;208;p23"/>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sp>
      <p:sp>
        <p:nvSpPr>
          <p:cNvPr id="209" name="Google Shape;209;p23"/>
          <p:cNvSpPr txBox="1"/>
          <p:nvPr/>
        </p:nvSpPr>
        <p:spPr>
          <a:xfrm>
            <a:off x="1423200" y="2930524"/>
            <a:ext cx="1718667" cy="2333972"/>
          </a:xfrm>
          <a:prstGeom prst="rect">
            <a:avLst/>
          </a:prstGeom>
          <a:noFill/>
          <a:ln>
            <a:noFill/>
          </a:ln>
        </p:spPr>
        <p:txBody>
          <a:bodyPr anchorCtr="0" anchor="t" bIns="0" lIns="0" spcFirstLastPara="1" rIns="0" wrap="square" tIns="0">
            <a:spAutoFit/>
          </a:bodyPr>
          <a:lstStyle/>
          <a:p>
            <a:pPr indent="0" lvl="0" marL="0" marR="0" rtl="0" algn="ctr">
              <a:lnSpc>
                <a:spcPct val="189572"/>
              </a:lnSpc>
              <a:spcBef>
                <a:spcPts val="0"/>
              </a:spcBef>
              <a:spcAft>
                <a:spcPts val="0"/>
              </a:spcAft>
              <a:buNone/>
            </a:pPr>
            <a:r>
              <a:rPr lang="en-US" sz="9600">
                <a:solidFill>
                  <a:srgbClr val="06AC73"/>
                </a:solidFill>
                <a:latin typeface="Arial"/>
                <a:ea typeface="Arial"/>
                <a:cs typeface="Arial"/>
                <a:sym typeface="Arial"/>
              </a:rPr>
              <a:t>01</a:t>
            </a:r>
            <a:endParaRPr/>
          </a:p>
        </p:txBody>
      </p:sp>
      <p:sp>
        <p:nvSpPr>
          <p:cNvPr id="210" name="Google Shape;210;p23"/>
          <p:cNvSpPr txBox="1"/>
          <p:nvPr/>
        </p:nvSpPr>
        <p:spPr>
          <a:xfrm>
            <a:off x="3461548" y="3175438"/>
            <a:ext cx="14221242" cy="845681"/>
          </a:xfrm>
          <a:prstGeom prst="rect">
            <a:avLst/>
          </a:prstGeom>
          <a:noFill/>
          <a:ln>
            <a:noFill/>
          </a:ln>
        </p:spPr>
        <p:txBody>
          <a:bodyPr anchorCtr="0" anchor="t" bIns="0" lIns="0" spcFirstLastPara="1" rIns="0" wrap="square" tIns="0">
            <a:spAutoFit/>
          </a:bodyPr>
          <a:lstStyle/>
          <a:p>
            <a:pPr indent="0" lvl="0" marL="0" marR="0" rtl="0" algn="l">
              <a:lnSpc>
                <a:spcPct val="213861"/>
              </a:lnSpc>
              <a:spcBef>
                <a:spcPts val="0"/>
              </a:spcBef>
              <a:spcAft>
                <a:spcPts val="0"/>
              </a:spcAft>
              <a:buNone/>
            </a:pPr>
            <a:r>
              <a:rPr lang="en-US" sz="3600">
                <a:solidFill>
                  <a:srgbClr val="000000"/>
                </a:solidFill>
                <a:latin typeface="Arial"/>
                <a:ea typeface="Arial"/>
                <a:cs typeface="Arial"/>
                <a:sym typeface="Arial"/>
              </a:rPr>
              <a:t>1. fejezet - A Canvas TársadalmiÜzleti Modell (SBMC) és szakaszai </a:t>
            </a:r>
            <a:endParaRPr sz="3600">
              <a:solidFill>
                <a:srgbClr val="000000"/>
              </a:solidFill>
              <a:latin typeface="Arial"/>
              <a:ea typeface="Arial"/>
              <a:cs typeface="Arial"/>
              <a:sym typeface="Arial"/>
            </a:endParaRPr>
          </a:p>
        </p:txBody>
      </p:sp>
      <p:sp>
        <p:nvSpPr>
          <p:cNvPr id="211" name="Google Shape;211;p23"/>
          <p:cNvSpPr txBox="1"/>
          <p:nvPr/>
        </p:nvSpPr>
        <p:spPr>
          <a:xfrm>
            <a:off x="3461548" y="5543786"/>
            <a:ext cx="14960184" cy="44884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499">
                <a:solidFill>
                  <a:srgbClr val="000000"/>
                </a:solidFill>
                <a:latin typeface="Arial"/>
                <a:ea typeface="Arial"/>
                <a:cs typeface="Arial"/>
                <a:sym typeface="Arial"/>
              </a:rPr>
              <a:t>Ez a fejezet bemutatja a Canavs Társadalmi Üzleti modellt és ennek felhasználási módját.</a:t>
            </a:r>
            <a:endParaRPr/>
          </a:p>
        </p:txBody>
      </p:sp>
      <p:sp>
        <p:nvSpPr>
          <p:cNvPr id="212" name="Google Shape;212;p23"/>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8">
              <a:alphaModFix/>
            </a:blip>
            <a:stretch>
              <a:fillRect b="-160181" l="-14265" r="-3278" t="-161048"/>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24"/>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218" name="Google Shape;218;p24"/>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219" name="Google Shape;219;p24"/>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220" name="Google Shape;220;p24"/>
          <p:cNvSpPr txBox="1"/>
          <p:nvPr/>
        </p:nvSpPr>
        <p:spPr>
          <a:xfrm>
            <a:off x="2753869" y="1951706"/>
            <a:ext cx="14238731" cy="89768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solidFill>
                  <a:srgbClr val="000000"/>
                </a:solidFill>
                <a:latin typeface="Arial"/>
                <a:ea typeface="Arial"/>
                <a:cs typeface="Arial"/>
                <a:sym typeface="Arial"/>
              </a:rPr>
              <a:t>1.1 CANVAS TÁRSADALMI ÜZLETI MODELL </a:t>
            </a:r>
            <a:endParaRPr sz="5000">
              <a:solidFill>
                <a:srgbClr val="000000"/>
              </a:solidFill>
              <a:latin typeface="Arial"/>
              <a:ea typeface="Arial"/>
              <a:cs typeface="Arial"/>
              <a:sym typeface="Arial"/>
            </a:endParaRPr>
          </a:p>
        </p:txBody>
      </p:sp>
      <p:sp>
        <p:nvSpPr>
          <p:cNvPr id="221" name="Google Shape;221;p24"/>
          <p:cNvSpPr txBox="1"/>
          <p:nvPr/>
        </p:nvSpPr>
        <p:spPr>
          <a:xfrm>
            <a:off x="2720532" y="2849388"/>
            <a:ext cx="7097505" cy="560923"/>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n-US" sz="3399">
                <a:solidFill>
                  <a:srgbClr val="000000"/>
                </a:solidFill>
                <a:latin typeface="Arial"/>
                <a:ea typeface="Arial"/>
                <a:cs typeface="Arial"/>
                <a:sym typeface="Arial"/>
              </a:rPr>
              <a:t>Bevezető</a:t>
            </a:r>
            <a:endParaRPr sz="3399">
              <a:solidFill>
                <a:srgbClr val="000000"/>
              </a:solidFill>
              <a:latin typeface="Arial"/>
              <a:ea typeface="Arial"/>
              <a:cs typeface="Arial"/>
              <a:sym typeface="Arial"/>
            </a:endParaRPr>
          </a:p>
        </p:txBody>
      </p:sp>
      <p:sp>
        <p:nvSpPr>
          <p:cNvPr id="222" name="Google Shape;222;p24"/>
          <p:cNvSpPr txBox="1"/>
          <p:nvPr/>
        </p:nvSpPr>
        <p:spPr>
          <a:xfrm>
            <a:off x="2720532" y="3861416"/>
            <a:ext cx="4545747" cy="4309578"/>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lang="en-US" sz="2000">
                <a:solidFill>
                  <a:srgbClr val="000000"/>
                </a:solidFill>
                <a:latin typeface="Arial"/>
                <a:ea typeface="Arial"/>
                <a:cs typeface="Arial"/>
                <a:sym typeface="Arial"/>
              </a:rPr>
              <a:t>A Canvas Társadalmi Üzleti Modell (SBMC) egy olyan interaktív keretrendszer, amely a fiataloknak gyakorlati ismereteket nyújt, lehetővé téve számukra, hogy innovatív és társadalmilag átalakító vállalkozásokat tervezzenek a modell alapvető elemeinek bemutatásával és gyakorlati feltérképezési tevékenységek segítségével.</a:t>
            </a:r>
            <a:endParaRPr/>
          </a:p>
        </p:txBody>
      </p:sp>
      <p:sp>
        <p:nvSpPr>
          <p:cNvPr id="223" name="Google Shape;223;p24"/>
          <p:cNvSpPr txBox="1"/>
          <p:nvPr/>
        </p:nvSpPr>
        <p:spPr>
          <a:xfrm>
            <a:off x="7880059" y="3867150"/>
            <a:ext cx="4545747" cy="4309578"/>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lang="en-US" sz="2000">
                <a:solidFill>
                  <a:srgbClr val="000000"/>
                </a:solidFill>
                <a:latin typeface="Arial"/>
                <a:ea typeface="Arial"/>
                <a:cs typeface="Arial"/>
                <a:sym typeface="Arial"/>
              </a:rPr>
              <a:t>Az egymással összefüggő elemek megértése kulcsfontosságú azon fiatalok számára, akik olyan vállalkozásokat szeretnének létrehozni, amelyek nem csak a társadalmi kihívásokat kezelik, hanem a fenntarthatóságot és a pozitív változást is biztosítják. Ezen elemek összekapcsolódása képezi a sikeres társadalmi vállalkozások alapját.</a:t>
            </a:r>
            <a:endParaRPr/>
          </a:p>
        </p:txBody>
      </p:sp>
      <p:sp>
        <p:nvSpPr>
          <p:cNvPr id="224" name="Google Shape;224;p24"/>
          <p:cNvSpPr txBox="1"/>
          <p:nvPr/>
        </p:nvSpPr>
        <p:spPr>
          <a:xfrm rot="-5400000">
            <a:off x="-2553390" y="4659191"/>
            <a:ext cx="7097505" cy="615553"/>
          </a:xfrm>
          <a:prstGeom prst="rect">
            <a:avLst/>
          </a:prstGeom>
          <a:noFill/>
          <a:ln>
            <a:noFill/>
          </a:ln>
        </p:spPr>
        <p:txBody>
          <a:bodyPr anchorCtr="0" anchor="t" bIns="0" lIns="0" spcFirstLastPara="1" rIns="0" wrap="square" tIns="0">
            <a:spAutoFit/>
          </a:bodyPr>
          <a:lstStyle/>
          <a:p>
            <a:pPr indent="0" lvl="0" marL="0" marR="0" rtl="0" algn="ctr">
              <a:lnSpc>
                <a:spcPct val="198291"/>
              </a:lnSpc>
              <a:spcBef>
                <a:spcPts val="0"/>
              </a:spcBef>
              <a:spcAft>
                <a:spcPts val="0"/>
              </a:spcAft>
              <a:buNone/>
            </a:pPr>
            <a:r>
              <a:rPr lang="en-US" sz="2400">
                <a:solidFill>
                  <a:srgbClr val="000000"/>
                </a:solidFill>
                <a:latin typeface="Arial"/>
                <a:ea typeface="Arial"/>
                <a:cs typeface="Arial"/>
                <a:sym typeface="Arial"/>
              </a:rPr>
              <a:t>1.1. fejezet – Canvas Társadalmi Üzleti Modell</a:t>
            </a:r>
            <a:endParaRPr sz="2400">
              <a:solidFill>
                <a:srgbClr val="000000"/>
              </a:solidFill>
              <a:latin typeface="Arial"/>
              <a:ea typeface="Arial"/>
              <a:cs typeface="Arial"/>
              <a:sym typeface="Arial"/>
            </a:endParaRPr>
          </a:p>
        </p:txBody>
      </p:sp>
      <p:sp>
        <p:nvSpPr>
          <p:cNvPr id="225" name="Google Shape;225;p24"/>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25">
            <a:hlinkClick r:id="rId3"/>
          </p:cNvPr>
          <p:cNvSpPr/>
          <p:nvPr/>
        </p:nvSpPr>
        <p:spPr>
          <a:xfrm>
            <a:off x="0" y="0"/>
            <a:ext cx="18288000" cy="10404170"/>
          </a:xfrm>
          <a:custGeom>
            <a:rect b="b" l="l" r="r" t="t"/>
            <a:pathLst>
              <a:path extrusionOk="0" h="10404170" w="18288000">
                <a:moveTo>
                  <a:pt x="0" y="0"/>
                </a:moveTo>
                <a:lnTo>
                  <a:pt x="18288000" y="0"/>
                </a:lnTo>
                <a:lnTo>
                  <a:pt x="18288000" y="10404170"/>
                </a:lnTo>
                <a:lnTo>
                  <a:pt x="0" y="10404170"/>
                </a:lnTo>
                <a:lnTo>
                  <a:pt x="0" y="0"/>
                </a:lnTo>
                <a:close/>
              </a:path>
            </a:pathLst>
          </a:custGeom>
          <a:blipFill rotWithShape="1">
            <a:blip r:embed="rId4">
              <a:alphaModFix/>
            </a:blip>
            <a:stretch>
              <a:fillRect b="-37883" l="0" r="0" t="-37885"/>
            </a:stretch>
          </a:blipFill>
          <a:ln>
            <a:noFill/>
          </a:ln>
        </p:spPr>
      </p:sp>
      <p:sp>
        <p:nvSpPr>
          <p:cNvPr id="231" name="Google Shape;231;p25"/>
          <p:cNvSpPr/>
          <p:nvPr/>
        </p:nvSpPr>
        <p:spPr>
          <a:xfrm>
            <a:off x="2126035" y="1474814"/>
            <a:ext cx="13700292" cy="7337371"/>
          </a:xfrm>
          <a:custGeom>
            <a:rect b="b" l="l" r="r" t="t"/>
            <a:pathLst>
              <a:path extrusionOk="0" h="1412006" w="2636488">
                <a:moveTo>
                  <a:pt x="0" y="0"/>
                </a:moveTo>
                <a:lnTo>
                  <a:pt x="2636488" y="0"/>
                </a:lnTo>
                <a:lnTo>
                  <a:pt x="2636488" y="1412006"/>
                </a:lnTo>
                <a:lnTo>
                  <a:pt x="0" y="1412006"/>
                </a:lnTo>
                <a:close/>
              </a:path>
            </a:pathLst>
          </a:custGeom>
          <a:blipFill rotWithShape="1">
            <a:blip r:embed="rId5">
              <a:alphaModFix/>
            </a:blip>
            <a:stretch>
              <a:fillRect b="-6921" l="0" r="0" t="-6922"/>
            </a:stretch>
          </a:blipFill>
          <a:ln>
            <a:noFill/>
          </a:ln>
        </p:spPr>
      </p:sp>
      <p:sp>
        <p:nvSpPr>
          <p:cNvPr id="232" name="Google Shape;232;p25"/>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
        <p:nvSpPr>
          <p:cNvPr id="233" name="Google Shape;233;p25"/>
          <p:cNvSpPr txBox="1"/>
          <p:nvPr/>
        </p:nvSpPr>
        <p:spPr>
          <a:xfrm>
            <a:off x="4714594" y="8861425"/>
            <a:ext cx="8858812" cy="396875"/>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lang="en-US" sz="2000">
                <a:solidFill>
                  <a:srgbClr val="000000"/>
                </a:solidFill>
                <a:latin typeface="Arial"/>
                <a:ea typeface="Arial"/>
                <a:cs typeface="Arial"/>
                <a:sym typeface="Arial"/>
              </a:rPr>
              <a:t>https://socialbusinessdesign.org/what-is-a-social-business-model-canvas/ </a:t>
            </a:r>
            <a:endParaRPr/>
          </a:p>
        </p:txBody>
      </p:sp>
      <p:sp>
        <p:nvSpPr>
          <p:cNvPr id="234" name="Google Shape;234;p25"/>
          <p:cNvSpPr txBox="1"/>
          <p:nvPr/>
        </p:nvSpPr>
        <p:spPr>
          <a:xfrm>
            <a:off x="307767" y="373090"/>
            <a:ext cx="17672467" cy="82550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lang="en-US" sz="2000">
                <a:solidFill>
                  <a:srgbClr val="000000"/>
                </a:solidFill>
                <a:latin typeface="Arial"/>
                <a:ea typeface="Arial"/>
                <a:cs typeface="Arial"/>
                <a:sym typeface="Arial"/>
              </a:rPr>
              <a:t>Az ábra a 12 mezőből álló SBMC struktúráját mutatja be, ahol a fiatalok kitölthetnek bizonyos részeket, hogy meghatározzák társadalmi vállalkozásuk lényegét és keretét, amely az eredeti Business Model Canvas-tól eltérően abban különbözik, hogy konkrét társadalmi jellegű beavatkozásokat integrál.</a:t>
            </a:r>
            <a:endParaRPr sz="2000">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26"/>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240" name="Google Shape;240;p26"/>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241" name="Google Shape;241;p26"/>
          <p:cNvSpPr txBox="1"/>
          <p:nvPr/>
        </p:nvSpPr>
        <p:spPr>
          <a:xfrm>
            <a:off x="754783" y="933450"/>
            <a:ext cx="16504517" cy="81919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solidFill>
                  <a:srgbClr val="000000"/>
                </a:solidFill>
                <a:latin typeface="Arial"/>
                <a:ea typeface="Arial"/>
                <a:cs typeface="Arial"/>
                <a:sym typeface="Arial"/>
              </a:rPr>
              <a:t> AZ SBMC-T ALKOTÓ FŐ ELEMEK</a:t>
            </a:r>
            <a:endParaRPr/>
          </a:p>
        </p:txBody>
      </p:sp>
      <p:sp>
        <p:nvSpPr>
          <p:cNvPr id="242" name="Google Shape;242;p26"/>
          <p:cNvSpPr txBox="1"/>
          <p:nvPr/>
        </p:nvSpPr>
        <p:spPr>
          <a:xfrm>
            <a:off x="1028700" y="2317693"/>
            <a:ext cx="16623266" cy="6100901"/>
          </a:xfrm>
          <a:prstGeom prst="rect">
            <a:avLst/>
          </a:prstGeom>
          <a:noFill/>
          <a:ln>
            <a:noFill/>
          </a:ln>
        </p:spPr>
        <p:txBody>
          <a:bodyPr anchorCtr="0" anchor="t" bIns="0" lIns="0" spcFirstLastPara="1" rIns="0" wrap="square" tIns="0">
            <a:spAutoFit/>
          </a:bodyPr>
          <a:lstStyle/>
          <a:p>
            <a:pPr indent="-367030" lvl="1" marL="734059" marR="0" rtl="0" algn="l">
              <a:lnSpc>
                <a:spcPct val="140011"/>
              </a:lnSpc>
              <a:spcBef>
                <a:spcPts val="0"/>
              </a:spcBef>
              <a:spcAft>
                <a:spcPts val="0"/>
              </a:spcAft>
              <a:buClr>
                <a:srgbClr val="000000"/>
              </a:buClr>
              <a:buSzPts val="3399"/>
              <a:buFont typeface="Arial"/>
              <a:buChar char="•"/>
            </a:pPr>
            <a:r>
              <a:rPr b="0" i="0" lang="en-US" sz="3399" u="none" cap="none" strike="noStrike">
                <a:solidFill>
                  <a:srgbClr val="000000"/>
                </a:solidFill>
                <a:latin typeface="Arial"/>
                <a:ea typeface="Arial"/>
                <a:cs typeface="Arial"/>
                <a:sym typeface="Arial"/>
              </a:rPr>
              <a:t>A társadalmi hatású küldetés meghatározása: mi az a társadalmi küldetés, amelyet a vállalkozás el kíván érni (a nyereségen túl).</a:t>
            </a:r>
            <a:endParaRPr b="0" i="0" sz="3399" u="none" cap="none" strike="noStrike">
              <a:solidFill>
                <a:srgbClr val="000000"/>
              </a:solidFill>
              <a:latin typeface="Arial"/>
              <a:ea typeface="Arial"/>
              <a:cs typeface="Arial"/>
              <a:sym typeface="Arial"/>
            </a:endParaRPr>
          </a:p>
          <a:p>
            <a:pPr indent="-367030" lvl="1" marL="734059" marR="0" rtl="0" algn="l">
              <a:lnSpc>
                <a:spcPct val="140011"/>
              </a:lnSpc>
              <a:spcBef>
                <a:spcPts val="0"/>
              </a:spcBef>
              <a:spcAft>
                <a:spcPts val="0"/>
              </a:spcAft>
              <a:buClr>
                <a:srgbClr val="000000"/>
              </a:buClr>
              <a:buSzPts val="3399"/>
              <a:buFont typeface="Arial"/>
              <a:buChar char="•"/>
            </a:pPr>
            <a:r>
              <a:rPr b="0" i="0" lang="en-US" sz="3399" u="none" cap="none" strike="noStrike">
                <a:solidFill>
                  <a:srgbClr val="000000"/>
                </a:solidFill>
                <a:latin typeface="Arial"/>
                <a:ea typeface="Arial"/>
                <a:cs typeface="Arial"/>
                <a:sym typeface="Arial"/>
              </a:rPr>
              <a:t>Az érintett célközönség bemutatása: kiket céloz meg - konkrét csoportokat vagy közösségeket </a:t>
            </a:r>
            <a:endParaRPr b="0" i="0" sz="3399" u="none" cap="none" strike="noStrike">
              <a:solidFill>
                <a:srgbClr val="000000"/>
              </a:solidFill>
              <a:latin typeface="Arial"/>
              <a:ea typeface="Arial"/>
              <a:cs typeface="Arial"/>
              <a:sym typeface="Arial"/>
            </a:endParaRPr>
          </a:p>
          <a:p>
            <a:pPr indent="-367030" lvl="1" marL="734059" marR="0" rtl="0" algn="l">
              <a:lnSpc>
                <a:spcPct val="140011"/>
              </a:lnSpc>
              <a:spcBef>
                <a:spcPts val="0"/>
              </a:spcBef>
              <a:spcAft>
                <a:spcPts val="0"/>
              </a:spcAft>
              <a:buClr>
                <a:srgbClr val="000000"/>
              </a:buClr>
              <a:buSzPts val="3399"/>
              <a:buFont typeface="Arial"/>
              <a:buChar char="•"/>
            </a:pPr>
            <a:r>
              <a:rPr b="0" i="0" lang="en-US" sz="3399" u="none" cap="none" strike="noStrike">
                <a:solidFill>
                  <a:srgbClr val="000000"/>
                </a:solidFill>
                <a:latin typeface="Arial"/>
                <a:ea typeface="Arial"/>
                <a:cs typeface="Arial"/>
                <a:sym typeface="Arial"/>
              </a:rPr>
              <a:t>Javaslatok a társadalami vonatkozású problémák megoldására:  Válaszolj a kérdésre: miért létezik a vállalkozásod?</a:t>
            </a:r>
            <a:endParaRPr b="0" i="0" sz="3399" u="none" cap="none" strike="noStrike">
              <a:solidFill>
                <a:srgbClr val="000000"/>
              </a:solidFill>
              <a:latin typeface="Arial"/>
              <a:ea typeface="Arial"/>
              <a:cs typeface="Arial"/>
              <a:sym typeface="Arial"/>
            </a:endParaRPr>
          </a:p>
          <a:p>
            <a:pPr indent="-367030" lvl="1" marL="734059" marR="0" rtl="0" algn="l">
              <a:lnSpc>
                <a:spcPct val="140011"/>
              </a:lnSpc>
              <a:spcBef>
                <a:spcPts val="0"/>
              </a:spcBef>
              <a:spcAft>
                <a:spcPts val="0"/>
              </a:spcAft>
              <a:buClr>
                <a:srgbClr val="000000"/>
              </a:buClr>
              <a:buSzPts val="3399"/>
              <a:buFont typeface="Arial"/>
              <a:buChar char="•"/>
            </a:pPr>
            <a:r>
              <a:rPr b="0" i="0" lang="en-US" sz="3399" u="none" cap="none" strike="noStrike">
                <a:solidFill>
                  <a:srgbClr val="000000"/>
                </a:solidFill>
                <a:latin typeface="Arial"/>
                <a:ea typeface="Arial"/>
                <a:cs typeface="Arial"/>
                <a:sym typeface="Arial"/>
              </a:rPr>
              <a:t>Hogyan fog a vállalkozás társadalmi hatást generálni? Milyen módszereket és kommunikációs csatornákat fog használni?</a:t>
            </a:r>
            <a:endParaRPr b="0" i="0" sz="3399" u="none" cap="none" strike="noStrike">
              <a:solidFill>
                <a:srgbClr val="000000"/>
              </a:solidFill>
              <a:latin typeface="Arial"/>
              <a:ea typeface="Arial"/>
              <a:cs typeface="Arial"/>
              <a:sym typeface="Arial"/>
            </a:endParaRPr>
          </a:p>
          <a:p>
            <a:pPr indent="-367030" lvl="1" marL="734059" marR="0" rtl="0" algn="l">
              <a:lnSpc>
                <a:spcPct val="140011"/>
              </a:lnSpc>
              <a:spcBef>
                <a:spcPts val="0"/>
              </a:spcBef>
              <a:spcAft>
                <a:spcPts val="0"/>
              </a:spcAft>
              <a:buClr>
                <a:srgbClr val="000000"/>
              </a:buClr>
              <a:buSzPts val="3399"/>
              <a:buFont typeface="Arial"/>
              <a:buChar char="•"/>
            </a:pPr>
            <a:r>
              <a:rPr b="0" i="0" lang="en-US" sz="3399" u="none" cap="none" strike="noStrike">
                <a:solidFill>
                  <a:srgbClr val="000000"/>
                </a:solidFill>
                <a:latin typeface="Arial"/>
                <a:ea typeface="Arial"/>
                <a:cs typeface="Arial"/>
                <a:sym typeface="Arial"/>
              </a:rPr>
              <a:t>Válaszd ki a társadalmi vállalkozás költségmodelljét vagy struktúráját: vázold fel a kiválasztott modellt és a társadalmi vállalkozás menedzselésével járó költségeket.</a:t>
            </a:r>
            <a:endParaRPr/>
          </a:p>
        </p:txBody>
      </p:sp>
      <p:sp>
        <p:nvSpPr>
          <p:cNvPr id="243" name="Google Shape;243;p26"/>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27"/>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249" name="Google Shape;249;p27"/>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250" name="Google Shape;250;p27"/>
          <p:cNvSpPr txBox="1"/>
          <p:nvPr/>
        </p:nvSpPr>
        <p:spPr>
          <a:xfrm>
            <a:off x="754783" y="581025"/>
            <a:ext cx="16504517" cy="81817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solidFill>
                  <a:srgbClr val="000000"/>
                </a:solidFill>
                <a:latin typeface="Playfair Display"/>
                <a:ea typeface="Playfair Display"/>
                <a:cs typeface="Playfair Display"/>
                <a:sym typeface="Playfair Display"/>
              </a:rPr>
              <a:t>JÓ GYAKORLAT </a:t>
            </a:r>
            <a:endParaRPr sz="5000">
              <a:solidFill>
                <a:srgbClr val="000000"/>
              </a:solidFill>
              <a:latin typeface="Playfair Display"/>
              <a:ea typeface="Playfair Display"/>
              <a:cs typeface="Playfair Display"/>
              <a:sym typeface="Playfair Display"/>
            </a:endParaRPr>
          </a:p>
        </p:txBody>
      </p:sp>
      <p:sp>
        <p:nvSpPr>
          <p:cNvPr id="251" name="Google Shape;251;p27"/>
          <p:cNvSpPr txBox="1"/>
          <p:nvPr/>
        </p:nvSpPr>
        <p:spPr>
          <a:xfrm>
            <a:off x="832367" y="1720850"/>
            <a:ext cx="16623266" cy="7332007"/>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n-US" sz="3399">
                <a:solidFill>
                  <a:srgbClr val="000000"/>
                </a:solidFill>
                <a:latin typeface="Arial"/>
                <a:ea typeface="Arial"/>
                <a:cs typeface="Arial"/>
                <a:sym typeface="Arial"/>
              </a:rPr>
              <a:t>Létező szociális vállalkozások, amelyeket érdemes megnézni Görögországban:</a:t>
            </a:r>
            <a:endParaRPr/>
          </a:p>
          <a:p>
            <a:pPr indent="0" lvl="0" marL="0" marR="0" rtl="0" algn="l">
              <a:lnSpc>
                <a:spcPct val="140011"/>
              </a:lnSpc>
              <a:spcBef>
                <a:spcPts val="0"/>
              </a:spcBef>
              <a:spcAft>
                <a:spcPts val="0"/>
              </a:spcAft>
              <a:buNone/>
            </a:pPr>
            <a:r>
              <a:t/>
            </a:r>
            <a:endParaRPr sz="3399">
              <a:solidFill>
                <a:srgbClr val="000000"/>
              </a:solidFill>
              <a:latin typeface="Arial"/>
              <a:ea typeface="Arial"/>
              <a:cs typeface="Arial"/>
              <a:sym typeface="Arial"/>
            </a:endParaRPr>
          </a:p>
          <a:p>
            <a:pPr indent="0" lvl="0" marL="0" marR="0" rtl="0" algn="l">
              <a:lnSpc>
                <a:spcPct val="140011"/>
              </a:lnSpc>
              <a:spcBef>
                <a:spcPts val="0"/>
              </a:spcBef>
              <a:spcAft>
                <a:spcPts val="0"/>
              </a:spcAft>
              <a:buNone/>
            </a:pPr>
            <a:r>
              <a:rPr b="1" lang="en-US" sz="3399">
                <a:solidFill>
                  <a:srgbClr val="000000"/>
                </a:solidFill>
                <a:latin typeface="Arial"/>
                <a:ea typeface="Arial"/>
                <a:cs typeface="Arial"/>
                <a:sym typeface="Arial"/>
              </a:rPr>
              <a:t>Myrtillo café Athén</a:t>
            </a:r>
            <a:r>
              <a:rPr lang="en-US" sz="3399">
                <a:solidFill>
                  <a:srgbClr val="000000"/>
                </a:solidFill>
                <a:latin typeface="Arial"/>
                <a:ea typeface="Arial"/>
                <a:cs typeface="Arial"/>
                <a:sym typeface="Arial"/>
              </a:rPr>
              <a:t>: Kizárólag fogyatékkal élő embereket foglalkoztató szociális vállalkozás, akik a kávézójukban dolgoznak. Az alkalmazottakat pszichológus, szakács és menedzser segíti, valamint tanácsadást és minden egyéb szükséges támogató szolgáltatást kínálnak nekik. Társadalmi küldetésük, hogy felkészítsék a fogyatékkal élő felnőtteket arra, hogy önálló egyénekké váljanak.</a:t>
            </a:r>
            <a:endParaRPr/>
          </a:p>
          <a:p>
            <a:pPr indent="0" lvl="0" marL="0" marR="0" rtl="0" algn="l">
              <a:lnSpc>
                <a:spcPct val="140011"/>
              </a:lnSpc>
              <a:spcBef>
                <a:spcPts val="0"/>
              </a:spcBef>
              <a:spcAft>
                <a:spcPts val="0"/>
              </a:spcAft>
              <a:buNone/>
            </a:pPr>
            <a:r>
              <a:rPr lang="en-US" sz="3399">
                <a:solidFill>
                  <a:srgbClr val="000000"/>
                </a:solidFill>
                <a:latin typeface="Arial"/>
                <a:ea typeface="Arial"/>
                <a:cs typeface="Arial"/>
                <a:sym typeface="Arial"/>
              </a:rPr>
              <a:t>Szociális üzleti tervük magában foglalja a vendéglátó- és kávézószolgáltatások nyújtását, az athéni önkormányzattal való együttműködést a helyiségek bérleti díjmentes használatáért, rendezvényszervezést és képzéseket, valamint szemináriumokat. Ezen túlmenően a társadalmi vállalati felelősségvállalási programok részeként együttműködnek neves szakácsokkal az ebédmenü kiválasztásában.</a:t>
            </a:r>
            <a:endParaRPr sz="3399">
              <a:solidFill>
                <a:srgbClr val="000000"/>
              </a:solidFill>
              <a:latin typeface="Arial"/>
              <a:ea typeface="Arial"/>
              <a:cs typeface="Arial"/>
              <a:sym typeface="Arial"/>
            </a:endParaRPr>
          </a:p>
        </p:txBody>
      </p:sp>
      <p:sp>
        <p:nvSpPr>
          <p:cNvPr id="252" name="Google Shape;252;p27"/>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28"/>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258" name="Google Shape;258;p28"/>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259" name="Google Shape;259;p28"/>
          <p:cNvSpPr txBox="1"/>
          <p:nvPr/>
        </p:nvSpPr>
        <p:spPr>
          <a:xfrm>
            <a:off x="754783" y="933450"/>
            <a:ext cx="16504517" cy="81919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solidFill>
                  <a:srgbClr val="000000"/>
                </a:solidFill>
                <a:latin typeface="Arial"/>
                <a:ea typeface="Arial"/>
                <a:cs typeface="Arial"/>
                <a:sym typeface="Arial"/>
              </a:rPr>
              <a:t>MEGJEGYZÉS</a:t>
            </a:r>
            <a:endParaRPr sz="5000">
              <a:solidFill>
                <a:srgbClr val="000000"/>
              </a:solidFill>
              <a:latin typeface="Arial"/>
              <a:ea typeface="Arial"/>
              <a:cs typeface="Arial"/>
              <a:sym typeface="Arial"/>
            </a:endParaRPr>
          </a:p>
        </p:txBody>
      </p:sp>
      <p:sp>
        <p:nvSpPr>
          <p:cNvPr id="260" name="Google Shape;260;p28"/>
          <p:cNvSpPr txBox="1"/>
          <p:nvPr/>
        </p:nvSpPr>
        <p:spPr>
          <a:xfrm>
            <a:off x="1028700" y="2317693"/>
            <a:ext cx="16623266" cy="3647409"/>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n-US" sz="3399">
                <a:solidFill>
                  <a:srgbClr val="000000"/>
                </a:solidFill>
                <a:latin typeface="Arial"/>
                <a:ea typeface="Arial"/>
                <a:cs typeface="Arial"/>
                <a:sym typeface="Arial"/>
              </a:rPr>
              <a:t>Figyelembe véve ezeket az információkat, az a következtetés,  hogy a saját társadalmi vállalkozásod megtervezésénél, az általános társadalmi küldetésnek átláthatónak és jól dokumentáltnak kell lennie.</a:t>
            </a:r>
            <a:endParaRPr sz="3399">
              <a:solidFill>
                <a:srgbClr val="000000"/>
              </a:solidFill>
              <a:latin typeface="Arial"/>
              <a:ea typeface="Arial"/>
              <a:cs typeface="Arial"/>
              <a:sym typeface="Arial"/>
            </a:endParaRPr>
          </a:p>
          <a:p>
            <a:pPr indent="0" lvl="0" marL="0" marR="0" rtl="0" algn="l">
              <a:lnSpc>
                <a:spcPct val="140011"/>
              </a:lnSpc>
              <a:spcBef>
                <a:spcPts val="0"/>
              </a:spcBef>
              <a:spcAft>
                <a:spcPts val="0"/>
              </a:spcAft>
              <a:buNone/>
            </a:pPr>
            <a:r>
              <a:t/>
            </a:r>
            <a:endParaRPr sz="3399">
              <a:solidFill>
                <a:srgbClr val="000000"/>
              </a:solidFill>
              <a:latin typeface="Arial"/>
              <a:ea typeface="Arial"/>
              <a:cs typeface="Arial"/>
              <a:sym typeface="Arial"/>
            </a:endParaRPr>
          </a:p>
          <a:p>
            <a:pPr indent="0" lvl="0" marL="0" marR="0" rtl="0" algn="l">
              <a:lnSpc>
                <a:spcPct val="140011"/>
              </a:lnSpc>
              <a:spcBef>
                <a:spcPts val="0"/>
              </a:spcBef>
              <a:spcAft>
                <a:spcPts val="0"/>
              </a:spcAft>
              <a:buNone/>
            </a:pPr>
            <a:r>
              <a:rPr lang="en-US" sz="3399">
                <a:solidFill>
                  <a:srgbClr val="000000"/>
                </a:solidFill>
                <a:latin typeface="Arial"/>
                <a:ea typeface="Arial"/>
                <a:cs typeface="Arial"/>
                <a:sym typeface="Arial"/>
              </a:rPr>
              <a:t>Csak ezután kezdheted el kitölteni a Canvas modellt.</a:t>
            </a:r>
            <a:endParaRPr sz="3699">
              <a:solidFill>
                <a:srgbClr val="000000"/>
              </a:solidFill>
              <a:latin typeface="Arial"/>
              <a:ea typeface="Arial"/>
              <a:cs typeface="Arial"/>
              <a:sym typeface="Arial"/>
            </a:endParaRPr>
          </a:p>
          <a:p>
            <a:pPr indent="0" lvl="0" marL="0" marR="0" rtl="0" algn="l">
              <a:lnSpc>
                <a:spcPct val="128656"/>
              </a:lnSpc>
              <a:spcBef>
                <a:spcPts val="0"/>
              </a:spcBef>
              <a:spcAft>
                <a:spcPts val="0"/>
              </a:spcAft>
              <a:buNone/>
            </a:pPr>
            <a:r>
              <a:t/>
            </a:r>
            <a:endParaRPr sz="3699">
              <a:solidFill>
                <a:srgbClr val="000000"/>
              </a:solidFill>
              <a:latin typeface="Arial"/>
              <a:ea typeface="Arial"/>
              <a:cs typeface="Arial"/>
              <a:sym typeface="Arial"/>
            </a:endParaRPr>
          </a:p>
        </p:txBody>
      </p:sp>
      <p:sp>
        <p:nvSpPr>
          <p:cNvPr id="261" name="Google Shape;261;p28"/>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29"/>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sp>
      <p:sp>
        <p:nvSpPr>
          <p:cNvPr id="267" name="Google Shape;267;p29"/>
          <p:cNvSpPr/>
          <p:nvPr/>
        </p:nvSpPr>
        <p:spPr>
          <a:xfrm>
            <a:off x="14622211" y="-190985"/>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sp>
      <p:sp>
        <p:nvSpPr>
          <p:cNvPr id="268" name="Google Shape;268;p29"/>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sp>
      <p:sp>
        <p:nvSpPr>
          <p:cNvPr id="269" name="Google Shape;269;p29"/>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sp>
      <p:sp>
        <p:nvSpPr>
          <p:cNvPr id="270" name="Google Shape;270;p29"/>
          <p:cNvSpPr txBox="1"/>
          <p:nvPr/>
        </p:nvSpPr>
        <p:spPr>
          <a:xfrm>
            <a:off x="1447800" y="1181100"/>
            <a:ext cx="2161163"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lang="en-US" sz="12999">
                <a:solidFill>
                  <a:srgbClr val="F03B6D"/>
                </a:solidFill>
                <a:latin typeface="Arial"/>
                <a:ea typeface="Arial"/>
                <a:cs typeface="Arial"/>
                <a:sym typeface="Arial"/>
              </a:rPr>
              <a:t>02</a:t>
            </a:r>
            <a:endParaRPr/>
          </a:p>
        </p:txBody>
      </p:sp>
      <p:sp>
        <p:nvSpPr>
          <p:cNvPr id="271" name="Google Shape;271;p29"/>
          <p:cNvSpPr txBox="1"/>
          <p:nvPr/>
        </p:nvSpPr>
        <p:spPr>
          <a:xfrm>
            <a:off x="4342587" y="1509040"/>
            <a:ext cx="10375345" cy="19749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n-US" sz="5499">
                <a:solidFill>
                  <a:srgbClr val="000000"/>
                </a:solidFill>
                <a:latin typeface="Arial"/>
                <a:ea typeface="Arial"/>
                <a:cs typeface="Arial"/>
                <a:sym typeface="Arial"/>
              </a:rPr>
              <a:t> 1.1. Önreflexiv gyakorlat – gondolkodj el a következőkön:</a:t>
            </a:r>
            <a:endParaRPr sz="5499">
              <a:solidFill>
                <a:srgbClr val="000000"/>
              </a:solidFill>
              <a:latin typeface="Arial"/>
              <a:ea typeface="Arial"/>
              <a:cs typeface="Arial"/>
              <a:sym typeface="Arial"/>
            </a:endParaRPr>
          </a:p>
        </p:txBody>
      </p:sp>
      <p:sp>
        <p:nvSpPr>
          <p:cNvPr id="272" name="Google Shape;272;p29"/>
          <p:cNvSpPr txBox="1"/>
          <p:nvPr/>
        </p:nvSpPr>
        <p:spPr>
          <a:xfrm>
            <a:off x="4443983" y="5332039"/>
            <a:ext cx="12002176" cy="1756122"/>
          </a:xfrm>
          <a:prstGeom prst="rect">
            <a:avLst/>
          </a:prstGeom>
          <a:noFill/>
          <a:ln>
            <a:noFill/>
          </a:ln>
        </p:spPr>
        <p:txBody>
          <a:bodyPr anchorCtr="0" anchor="t" bIns="0" lIns="0" spcFirstLastPara="1" rIns="0" wrap="square" tIns="0">
            <a:spAutoFit/>
          </a:bodyPr>
          <a:lstStyle/>
          <a:p>
            <a:pPr indent="-269874" lvl="1" marL="539749" marR="0" rtl="0" algn="l">
              <a:lnSpc>
                <a:spcPct val="140016"/>
              </a:lnSpc>
              <a:spcBef>
                <a:spcPts val="0"/>
              </a:spcBef>
              <a:spcAft>
                <a:spcPts val="0"/>
              </a:spcAft>
              <a:buClr>
                <a:srgbClr val="000000"/>
              </a:buClr>
              <a:buSzPts val="2499"/>
              <a:buFont typeface="Arial"/>
              <a:buChar char="•"/>
            </a:pPr>
            <a:r>
              <a:rPr b="0" i="0" lang="en-US" sz="2499" u="none" cap="none" strike="noStrike">
                <a:solidFill>
                  <a:srgbClr val="000000"/>
                </a:solidFill>
                <a:latin typeface="Arial"/>
                <a:ea typeface="Arial"/>
                <a:cs typeface="Arial"/>
                <a:sym typeface="Arial"/>
              </a:rPr>
              <a:t>Miért akarok szociális vállalkozást indítani?</a:t>
            </a:r>
            <a:endParaRPr b="0" i="0" sz="2499" u="none" cap="none" strike="noStrike">
              <a:solidFill>
                <a:srgbClr val="000000"/>
              </a:solidFill>
              <a:latin typeface="Arial"/>
              <a:ea typeface="Arial"/>
              <a:cs typeface="Arial"/>
              <a:sym typeface="Arial"/>
            </a:endParaRPr>
          </a:p>
          <a:p>
            <a:pPr indent="-269874" lvl="1" marL="539749" marR="0" rtl="0" algn="l">
              <a:lnSpc>
                <a:spcPct val="140016"/>
              </a:lnSpc>
              <a:spcBef>
                <a:spcPts val="0"/>
              </a:spcBef>
              <a:spcAft>
                <a:spcPts val="0"/>
              </a:spcAft>
              <a:buClr>
                <a:srgbClr val="000000"/>
              </a:buClr>
              <a:buSzPts val="2499"/>
              <a:buFont typeface="Arial"/>
              <a:buChar char="•"/>
            </a:pPr>
            <a:r>
              <a:rPr b="0" i="0" lang="en-US" sz="2499" u="none" cap="none" strike="noStrike">
                <a:solidFill>
                  <a:srgbClr val="000000"/>
                </a:solidFill>
                <a:latin typeface="Arial"/>
                <a:ea typeface="Arial"/>
                <a:cs typeface="Arial"/>
                <a:sym typeface="Arial"/>
              </a:rPr>
              <a:t>Mit jelent számomra a siker üzleti és társadalmi hatás szempontjából?</a:t>
            </a:r>
            <a:endParaRPr b="0" i="0" sz="2499" u="none" cap="none" strike="noStrike">
              <a:solidFill>
                <a:srgbClr val="000000"/>
              </a:solidFill>
              <a:latin typeface="Arial"/>
              <a:ea typeface="Arial"/>
              <a:cs typeface="Arial"/>
              <a:sym typeface="Arial"/>
            </a:endParaRPr>
          </a:p>
          <a:p>
            <a:pPr indent="-269874" lvl="1" marL="539749" marR="0" rtl="0" algn="l">
              <a:lnSpc>
                <a:spcPct val="140016"/>
              </a:lnSpc>
              <a:spcBef>
                <a:spcPts val="0"/>
              </a:spcBef>
              <a:spcAft>
                <a:spcPts val="0"/>
              </a:spcAft>
              <a:buClr>
                <a:srgbClr val="000000"/>
              </a:buClr>
              <a:buSzPts val="2499"/>
              <a:buFont typeface="Arial"/>
              <a:buChar char="•"/>
            </a:pPr>
            <a:r>
              <a:rPr b="0" i="0" lang="en-US" sz="2499" u="none" cap="none" strike="noStrike">
                <a:solidFill>
                  <a:srgbClr val="000000"/>
                </a:solidFill>
                <a:latin typeface="Arial"/>
                <a:ea typeface="Arial"/>
                <a:cs typeface="Arial"/>
                <a:sym typeface="Arial"/>
              </a:rPr>
              <a:t>Hogyan építhetek ki egy támogató hálózatot és közösséget hasonlóan gondolkodó egyénekből a társadalmi vállalkozói térben?</a:t>
            </a:r>
            <a:endParaRPr/>
          </a:p>
        </p:txBody>
      </p:sp>
      <p:sp>
        <p:nvSpPr>
          <p:cNvPr id="273" name="Google Shape;273;p29"/>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7">
              <a:alphaModFix/>
            </a:blip>
            <a:stretch>
              <a:fillRect b="-160181" l="-14265" r="-3278" t="-161048"/>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30"/>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279" name="Google Shape;279;p30"/>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280" name="Google Shape;280;p30"/>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281" name="Google Shape;281;p30"/>
          <p:cNvSpPr txBox="1"/>
          <p:nvPr/>
        </p:nvSpPr>
        <p:spPr>
          <a:xfrm>
            <a:off x="2720532" y="1497634"/>
            <a:ext cx="15567468" cy="179536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solidFill>
                  <a:srgbClr val="000000"/>
                </a:solidFill>
                <a:latin typeface="Arial"/>
                <a:ea typeface="Arial"/>
                <a:cs typeface="Arial"/>
                <a:sym typeface="Arial"/>
              </a:rPr>
              <a:t>1.2 ÚTMUTATÓ A CANVAS TÁRSADALMI ÜZLETI MODELL HASZNÁLATÁHOZ</a:t>
            </a:r>
            <a:endParaRPr sz="5000">
              <a:solidFill>
                <a:srgbClr val="000000"/>
              </a:solidFill>
              <a:latin typeface="Arial"/>
              <a:ea typeface="Arial"/>
              <a:cs typeface="Arial"/>
              <a:sym typeface="Arial"/>
            </a:endParaRPr>
          </a:p>
        </p:txBody>
      </p:sp>
      <p:sp>
        <p:nvSpPr>
          <p:cNvPr id="282" name="Google Shape;282;p30"/>
          <p:cNvSpPr txBox="1"/>
          <p:nvPr/>
        </p:nvSpPr>
        <p:spPr>
          <a:xfrm>
            <a:off x="2720532" y="3363103"/>
            <a:ext cx="7097505" cy="615553"/>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n-US" sz="3399">
                <a:solidFill>
                  <a:srgbClr val="000000"/>
                </a:solidFill>
                <a:latin typeface="Arial"/>
                <a:ea typeface="Arial"/>
                <a:cs typeface="Arial"/>
                <a:sym typeface="Arial"/>
              </a:rPr>
              <a:t>Bevezetés </a:t>
            </a:r>
            <a:endParaRPr sz="3399">
              <a:solidFill>
                <a:srgbClr val="000000"/>
              </a:solidFill>
              <a:latin typeface="Arial"/>
              <a:ea typeface="Arial"/>
              <a:cs typeface="Arial"/>
              <a:sym typeface="Arial"/>
            </a:endParaRPr>
          </a:p>
        </p:txBody>
      </p:sp>
      <p:sp>
        <p:nvSpPr>
          <p:cNvPr id="283" name="Google Shape;283;p30"/>
          <p:cNvSpPr txBox="1"/>
          <p:nvPr/>
        </p:nvSpPr>
        <p:spPr>
          <a:xfrm>
            <a:off x="2720532" y="4375131"/>
            <a:ext cx="4545747" cy="3488134"/>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lang="en-US" sz="2000">
                <a:solidFill>
                  <a:srgbClr val="000000"/>
                </a:solidFill>
                <a:latin typeface="Arial"/>
                <a:ea typeface="Arial"/>
                <a:cs typeface="Arial"/>
                <a:sym typeface="Arial"/>
              </a:rPr>
              <a:t>A társadalmi vállalkozói út egy stratégiai terv elkészítésével kezdődik, amely összehangolja a társadalmi célokat és a pozitív változásokra vonatkozó elképzeléseket egy fenntartható üzleti modellel. A stratégiat terv elkészítéséhez, használd a Canvas Társadalmi Üzleti Modell sablonját. </a:t>
            </a:r>
            <a:endParaRPr/>
          </a:p>
        </p:txBody>
      </p:sp>
      <p:sp>
        <p:nvSpPr>
          <p:cNvPr id="284" name="Google Shape;284;p30"/>
          <p:cNvSpPr txBox="1"/>
          <p:nvPr/>
        </p:nvSpPr>
        <p:spPr>
          <a:xfrm>
            <a:off x="7655424" y="4375131"/>
            <a:ext cx="5697683" cy="3924151"/>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lang="en-US" sz="2000">
                <a:solidFill>
                  <a:srgbClr val="000000"/>
                </a:solidFill>
                <a:latin typeface="Arial"/>
                <a:ea typeface="Arial"/>
                <a:cs typeface="Arial"/>
                <a:sym typeface="Arial"/>
              </a:rPr>
              <a:t>Az SBMC segítségével egy érthető és egyszerű társadalmi üzleti tervet tudsz készíteni, amely megkönnyíti az üzleti célok kommunikációját a célközönség, és biztosítja a hosszú távú sikert a tervezés révén. Ez lehetővé teszi a a vállalkozás  folyamatos fejlesztését, az alkalmazkodóképességet és a relevanciát, biztosítva a társadalmi vállalkozás dinamikus fejlődését.</a:t>
            </a:r>
            <a:endParaRPr sz="2000">
              <a:solidFill>
                <a:srgbClr val="000000"/>
              </a:solidFill>
              <a:latin typeface="Arial"/>
              <a:ea typeface="Arial"/>
              <a:cs typeface="Arial"/>
              <a:sym typeface="Arial"/>
            </a:endParaRPr>
          </a:p>
        </p:txBody>
      </p:sp>
      <p:sp>
        <p:nvSpPr>
          <p:cNvPr id="285" name="Google Shape;285;p30"/>
          <p:cNvSpPr txBox="1"/>
          <p:nvPr/>
        </p:nvSpPr>
        <p:spPr>
          <a:xfrm rot="-5400000">
            <a:off x="-2553390" y="4351414"/>
            <a:ext cx="7097505" cy="1231106"/>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n-US" sz="3399">
                <a:solidFill>
                  <a:srgbClr val="000000"/>
                </a:solidFill>
                <a:latin typeface="Arial"/>
                <a:ea typeface="Arial"/>
                <a:cs typeface="Arial"/>
                <a:sym typeface="Arial"/>
              </a:rPr>
              <a:t>1.2. fejezet – A Canavs Társadalmi Üzleti Modell használata </a:t>
            </a:r>
            <a:endParaRPr sz="3399">
              <a:solidFill>
                <a:srgbClr val="000000"/>
              </a:solidFill>
              <a:latin typeface="Arial"/>
              <a:ea typeface="Arial"/>
              <a:cs typeface="Arial"/>
              <a:sym typeface="Arial"/>
            </a:endParaRPr>
          </a:p>
        </p:txBody>
      </p:sp>
      <p:sp>
        <p:nvSpPr>
          <p:cNvPr id="286" name="Google Shape;286;p30"/>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31"/>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292" name="Google Shape;292;p31"/>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293" name="Google Shape;293;p31"/>
          <p:cNvSpPr txBox="1"/>
          <p:nvPr/>
        </p:nvSpPr>
        <p:spPr>
          <a:xfrm>
            <a:off x="754783" y="581025"/>
            <a:ext cx="16504517" cy="789190"/>
          </a:xfrm>
          <a:prstGeom prst="rect">
            <a:avLst/>
          </a:prstGeom>
          <a:noFill/>
          <a:ln>
            <a:noFill/>
          </a:ln>
        </p:spPr>
        <p:txBody>
          <a:bodyPr anchorCtr="0" anchor="t" bIns="0" lIns="0" spcFirstLastPara="1" rIns="0" wrap="square" tIns="0">
            <a:spAutoFit/>
          </a:bodyPr>
          <a:lstStyle/>
          <a:p>
            <a:pPr indent="0" lvl="0" marL="0" marR="0" rtl="0" algn="l">
              <a:lnSpc>
                <a:spcPct val="175000"/>
              </a:lnSpc>
              <a:spcBef>
                <a:spcPts val="0"/>
              </a:spcBef>
              <a:spcAft>
                <a:spcPts val="0"/>
              </a:spcAft>
              <a:buNone/>
            </a:pPr>
            <a:r>
              <a:rPr lang="en-US" sz="4000">
                <a:solidFill>
                  <a:srgbClr val="000000"/>
                </a:solidFill>
                <a:latin typeface="Arial"/>
                <a:ea typeface="Arial"/>
                <a:cs typeface="Arial"/>
                <a:sym typeface="Arial"/>
              </a:rPr>
              <a:t>AZ SBMC SABLON KITÖLTÉSÉNEK JAVASOLT SORRENDJE</a:t>
            </a:r>
            <a:endParaRPr/>
          </a:p>
        </p:txBody>
      </p:sp>
      <p:sp>
        <p:nvSpPr>
          <p:cNvPr id="294" name="Google Shape;294;p31"/>
          <p:cNvSpPr txBox="1"/>
          <p:nvPr/>
        </p:nvSpPr>
        <p:spPr>
          <a:xfrm>
            <a:off x="832367" y="1720850"/>
            <a:ext cx="17051894" cy="8617744"/>
          </a:xfrm>
          <a:prstGeom prst="rect">
            <a:avLst/>
          </a:prstGeom>
          <a:noFill/>
          <a:ln>
            <a:noFill/>
          </a:ln>
        </p:spPr>
        <p:txBody>
          <a:bodyPr anchorCtr="0" anchor="t" bIns="0" lIns="0" spcFirstLastPara="1" rIns="0" wrap="square" tIns="0">
            <a:spAutoFit/>
          </a:bodyPr>
          <a:lstStyle/>
          <a:p>
            <a:pPr indent="0" lvl="1" marL="367029" marR="0" rtl="0" algn="l">
              <a:lnSpc>
                <a:spcPct val="148718"/>
              </a:lnSpc>
              <a:spcBef>
                <a:spcPts val="0"/>
              </a:spcBef>
              <a:spcAft>
                <a:spcPts val="0"/>
              </a:spcAft>
              <a:buNone/>
            </a:pPr>
            <a:r>
              <a:rPr b="1" i="0" lang="en-US" sz="3200" u="none" cap="none" strike="noStrike">
                <a:solidFill>
                  <a:srgbClr val="000000"/>
                </a:solidFill>
                <a:latin typeface="Arial"/>
                <a:ea typeface="Arial"/>
                <a:cs typeface="Arial"/>
                <a:sym typeface="Arial"/>
              </a:rPr>
              <a:t>1. Társadalmi hatású küldetés (Social Impact Mission)</a:t>
            </a:r>
            <a:r>
              <a:rPr b="0" i="0" lang="en-US" sz="3200" u="none" cap="none" strike="noStrike">
                <a:solidFill>
                  <a:srgbClr val="000000"/>
                </a:solidFill>
                <a:latin typeface="Arial"/>
                <a:ea typeface="Arial"/>
                <a:cs typeface="Arial"/>
                <a:sym typeface="Arial"/>
              </a:rPr>
              <a:t>: A szociális vállalkozásokat a pozitív társadalmi változások előmozdítása és a társadalomhoz való érdemi hozzájárulás iránti elkötelezettség hajtja. </a:t>
            </a:r>
            <a:endParaRPr b="0" i="0" sz="3200" u="none" cap="none" strike="noStrike">
              <a:solidFill>
                <a:srgbClr val="000000"/>
              </a:solidFill>
              <a:latin typeface="Arial"/>
              <a:ea typeface="Arial"/>
              <a:cs typeface="Arial"/>
              <a:sym typeface="Arial"/>
            </a:endParaRPr>
          </a:p>
          <a:p>
            <a:pPr indent="0" lvl="1" marL="367029" marR="0" rtl="0" algn="l">
              <a:lnSpc>
                <a:spcPct val="148718"/>
              </a:lnSpc>
              <a:spcBef>
                <a:spcPts val="0"/>
              </a:spcBef>
              <a:spcAft>
                <a:spcPts val="0"/>
              </a:spcAft>
              <a:buNone/>
            </a:pPr>
            <a:r>
              <a:rPr b="0" i="0" lang="en-US" sz="3200" u="none" cap="none" strike="noStrike">
                <a:solidFill>
                  <a:srgbClr val="000000"/>
                </a:solidFill>
                <a:latin typeface="Arial"/>
                <a:ea typeface="Arial"/>
                <a:cs typeface="Arial"/>
                <a:sym typeface="Arial"/>
              </a:rPr>
              <a:t>Ebben a mezőben a következő kérdésekre kell válaszolni: Mi az én társadalmi vállalkozásom hosszú távú hatása? Mi az elképzelésem egy jobb társadalmi változásról és célról?</a:t>
            </a:r>
            <a:endParaRPr/>
          </a:p>
          <a:p>
            <a:pPr indent="0" lvl="1" marL="367029" marR="0" rtl="0" algn="l">
              <a:lnSpc>
                <a:spcPct val="148718"/>
              </a:lnSpc>
              <a:spcBef>
                <a:spcPts val="0"/>
              </a:spcBef>
              <a:spcAft>
                <a:spcPts val="0"/>
              </a:spcAft>
              <a:buNone/>
            </a:pPr>
            <a:r>
              <a:t/>
            </a:r>
            <a:endParaRPr b="0" i="0" sz="3200" u="none" cap="none" strike="noStrike">
              <a:solidFill>
                <a:srgbClr val="000000"/>
              </a:solidFill>
              <a:latin typeface="Arial"/>
              <a:ea typeface="Arial"/>
              <a:cs typeface="Arial"/>
              <a:sym typeface="Arial"/>
            </a:endParaRPr>
          </a:p>
          <a:p>
            <a:pPr indent="0" lvl="1" marL="367029" marR="0" rtl="0" algn="l">
              <a:lnSpc>
                <a:spcPct val="148718"/>
              </a:lnSpc>
              <a:spcBef>
                <a:spcPts val="0"/>
              </a:spcBef>
              <a:spcAft>
                <a:spcPts val="0"/>
              </a:spcAft>
              <a:buNone/>
            </a:pPr>
            <a:r>
              <a:rPr b="1" i="0" lang="en-US" sz="3200" u="none" cap="none" strike="noStrike">
                <a:solidFill>
                  <a:srgbClr val="000000"/>
                </a:solidFill>
                <a:latin typeface="Arial"/>
                <a:ea typeface="Arial"/>
                <a:cs typeface="Arial"/>
                <a:sym typeface="Arial"/>
              </a:rPr>
              <a:t>2. Kedvezményezettek (Beneficiaries, Customers) </a:t>
            </a:r>
            <a:r>
              <a:rPr b="0" i="0" lang="en-US" sz="3200" u="none" cap="none" strike="noStrike">
                <a:solidFill>
                  <a:srgbClr val="000000"/>
                </a:solidFill>
                <a:latin typeface="Arial"/>
                <a:ea typeface="Arial"/>
                <a:cs typeface="Arial"/>
                <a:sym typeface="Arial"/>
              </a:rPr>
              <a:t>nevű mező, a fő célcsoportokra utal, amelyekre a kitűzött társadalmi célok leginkább hatással lesznek. A következő kérdésekre kell válaszolni: Kiket célzok meg / kik azok az ügyfeleim, akiknek segíteni szeretnék? Kik fognak leginkább profitálni abból, amit kínálok? Ezek az emberek képviselik azokat, akiknek az életén az te vállalkozásod szeretne javítani. A fenti kérdések megválaszolásakor figyelembe kell venni a célközönség demográfiai, földrajzi, pszichográfiai és viselkedési jellemzőit. </a:t>
            </a:r>
            <a:endParaRPr b="0" i="0" sz="3200" u="none" cap="none" strike="noStrike">
              <a:solidFill>
                <a:srgbClr val="000000"/>
              </a:solidFill>
              <a:latin typeface="Arial"/>
              <a:ea typeface="Arial"/>
              <a:cs typeface="Arial"/>
              <a:sym typeface="Arial"/>
            </a:endParaRPr>
          </a:p>
        </p:txBody>
      </p:sp>
      <p:sp>
        <p:nvSpPr>
          <p:cNvPr id="295" name="Google Shape;295;p31"/>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4"/>
          <p:cNvSpPr/>
          <p:nvPr/>
        </p:nvSpPr>
        <p:spPr>
          <a:xfrm>
            <a:off x="-1970090" y="7058556"/>
            <a:ext cx="4030989" cy="4114800"/>
          </a:xfrm>
          <a:custGeom>
            <a:rect b="b" l="l" r="r" t="t"/>
            <a:pathLst>
              <a:path extrusionOk="0" h="4114800" w="4030989">
                <a:moveTo>
                  <a:pt x="0" y="0"/>
                </a:moveTo>
                <a:lnTo>
                  <a:pt x="4030989" y="0"/>
                </a:lnTo>
                <a:lnTo>
                  <a:pt x="4030989" y="4114800"/>
                </a:lnTo>
                <a:lnTo>
                  <a:pt x="0" y="4114800"/>
                </a:lnTo>
                <a:lnTo>
                  <a:pt x="0" y="0"/>
                </a:lnTo>
                <a:close/>
              </a:path>
            </a:pathLst>
          </a:custGeom>
          <a:blipFill rotWithShape="1">
            <a:blip r:embed="rId3">
              <a:alphaModFix/>
            </a:blip>
            <a:stretch>
              <a:fillRect b="0" l="0" r="0" t="0"/>
            </a:stretch>
          </a:blipFill>
          <a:ln>
            <a:noFill/>
          </a:ln>
        </p:spPr>
      </p:sp>
      <p:sp>
        <p:nvSpPr>
          <p:cNvPr id="100" name="Google Shape;100;p14"/>
          <p:cNvSpPr/>
          <p:nvPr/>
        </p:nvSpPr>
        <p:spPr>
          <a:xfrm>
            <a:off x="15023216" y="-13018"/>
            <a:ext cx="3508802" cy="4114800"/>
          </a:xfrm>
          <a:custGeom>
            <a:rect b="b" l="l" r="r" t="t"/>
            <a:pathLst>
              <a:path extrusionOk="0" h="4114800" w="3508802">
                <a:moveTo>
                  <a:pt x="0" y="0"/>
                </a:moveTo>
                <a:lnTo>
                  <a:pt x="3508802" y="0"/>
                </a:lnTo>
                <a:lnTo>
                  <a:pt x="3508802" y="4114800"/>
                </a:lnTo>
                <a:lnTo>
                  <a:pt x="0" y="4114800"/>
                </a:lnTo>
                <a:lnTo>
                  <a:pt x="0" y="0"/>
                </a:lnTo>
                <a:close/>
              </a:path>
            </a:pathLst>
          </a:custGeom>
          <a:blipFill rotWithShape="1">
            <a:blip r:embed="rId4">
              <a:alphaModFix/>
            </a:blip>
            <a:stretch>
              <a:fillRect b="0" l="0" r="0" t="0"/>
            </a:stretch>
          </a:blipFill>
          <a:ln>
            <a:noFill/>
          </a:ln>
        </p:spPr>
      </p:sp>
      <p:grpSp>
        <p:nvGrpSpPr>
          <p:cNvPr id="101" name="Google Shape;101;p14"/>
          <p:cNvGrpSpPr/>
          <p:nvPr/>
        </p:nvGrpSpPr>
        <p:grpSpPr>
          <a:xfrm>
            <a:off x="9144000" y="8980975"/>
            <a:ext cx="8767540" cy="941424"/>
            <a:chOff x="0" y="0"/>
            <a:chExt cx="11690053" cy="1255231"/>
          </a:xfrm>
        </p:grpSpPr>
        <p:sp>
          <p:nvSpPr>
            <p:cNvPr id="102" name="Google Shape;102;p14"/>
            <p:cNvSpPr/>
            <p:nvPr/>
          </p:nvSpPr>
          <p:spPr>
            <a:xfrm>
              <a:off x="8673388" y="138410"/>
              <a:ext cx="3016665" cy="1103347"/>
            </a:xfrm>
            <a:custGeom>
              <a:rect b="b" l="l" r="r" t="t"/>
              <a:pathLst>
                <a:path extrusionOk="0" h="1103347" w="3016665">
                  <a:moveTo>
                    <a:pt x="0" y="0"/>
                  </a:moveTo>
                  <a:lnTo>
                    <a:pt x="3016665" y="0"/>
                  </a:lnTo>
                  <a:lnTo>
                    <a:pt x="3016665" y="1103346"/>
                  </a:lnTo>
                  <a:lnTo>
                    <a:pt x="0" y="1103346"/>
                  </a:lnTo>
                  <a:lnTo>
                    <a:pt x="0" y="0"/>
                  </a:lnTo>
                  <a:close/>
                </a:path>
              </a:pathLst>
            </a:custGeom>
            <a:blipFill rotWithShape="1">
              <a:blip r:embed="rId5">
                <a:alphaModFix/>
              </a:blip>
              <a:stretch>
                <a:fillRect b="-56479" l="-16112" r="-2999" t="-51862"/>
              </a:stretch>
            </a:blipFill>
            <a:ln>
              <a:noFill/>
            </a:ln>
          </p:spPr>
        </p:sp>
        <p:sp>
          <p:nvSpPr>
            <p:cNvPr id="103" name="Google Shape;103;p14"/>
            <p:cNvSpPr/>
            <p:nvPr/>
          </p:nvSpPr>
          <p:spPr>
            <a:xfrm>
              <a:off x="7355026" y="138410"/>
              <a:ext cx="1172392" cy="1103347"/>
            </a:xfrm>
            <a:custGeom>
              <a:rect b="b" l="l" r="r" t="t"/>
              <a:pathLst>
                <a:path extrusionOk="0" h="1103347" w="1172392">
                  <a:moveTo>
                    <a:pt x="0" y="0"/>
                  </a:moveTo>
                  <a:lnTo>
                    <a:pt x="1172392" y="0"/>
                  </a:lnTo>
                  <a:lnTo>
                    <a:pt x="1172392" y="1103346"/>
                  </a:lnTo>
                  <a:lnTo>
                    <a:pt x="0" y="1103346"/>
                  </a:lnTo>
                  <a:lnTo>
                    <a:pt x="0" y="0"/>
                  </a:lnTo>
                  <a:close/>
                </a:path>
              </a:pathLst>
            </a:custGeom>
            <a:blipFill rotWithShape="1">
              <a:blip r:embed="rId6">
                <a:alphaModFix/>
              </a:blip>
              <a:stretch>
                <a:fillRect b="0" l="0" r="0" t="0"/>
              </a:stretch>
            </a:blipFill>
            <a:ln>
              <a:noFill/>
            </a:ln>
          </p:spPr>
        </p:sp>
        <p:sp>
          <p:nvSpPr>
            <p:cNvPr id="104" name="Google Shape;104;p14"/>
            <p:cNvSpPr/>
            <p:nvPr/>
          </p:nvSpPr>
          <p:spPr>
            <a:xfrm>
              <a:off x="5828429" y="138410"/>
              <a:ext cx="1377374" cy="1116821"/>
            </a:xfrm>
            <a:custGeom>
              <a:rect b="b" l="l" r="r" t="t"/>
              <a:pathLst>
                <a:path extrusionOk="0" h="1116821" w="1377374">
                  <a:moveTo>
                    <a:pt x="0" y="0"/>
                  </a:moveTo>
                  <a:lnTo>
                    <a:pt x="1377374" y="0"/>
                  </a:lnTo>
                  <a:lnTo>
                    <a:pt x="1377374" y="1116820"/>
                  </a:lnTo>
                  <a:lnTo>
                    <a:pt x="0" y="1116820"/>
                  </a:lnTo>
                  <a:lnTo>
                    <a:pt x="0" y="0"/>
                  </a:lnTo>
                  <a:close/>
                </a:path>
              </a:pathLst>
            </a:custGeom>
            <a:blipFill rotWithShape="1">
              <a:blip r:embed="rId7">
                <a:alphaModFix/>
              </a:blip>
              <a:stretch>
                <a:fillRect b="0" l="0" r="0" t="0"/>
              </a:stretch>
            </a:blipFill>
            <a:ln>
              <a:noFill/>
            </a:ln>
          </p:spPr>
        </p:sp>
        <p:sp>
          <p:nvSpPr>
            <p:cNvPr id="105" name="Google Shape;105;p14"/>
            <p:cNvSpPr/>
            <p:nvPr/>
          </p:nvSpPr>
          <p:spPr>
            <a:xfrm>
              <a:off x="3068539" y="612227"/>
              <a:ext cx="2569507" cy="629529"/>
            </a:xfrm>
            <a:custGeom>
              <a:rect b="b" l="l" r="r" t="t"/>
              <a:pathLst>
                <a:path extrusionOk="0" h="629529" w="2569507">
                  <a:moveTo>
                    <a:pt x="0" y="0"/>
                  </a:moveTo>
                  <a:lnTo>
                    <a:pt x="2569506" y="0"/>
                  </a:lnTo>
                  <a:lnTo>
                    <a:pt x="2569506" y="629529"/>
                  </a:lnTo>
                  <a:lnTo>
                    <a:pt x="0" y="629529"/>
                  </a:lnTo>
                  <a:lnTo>
                    <a:pt x="0" y="0"/>
                  </a:lnTo>
                  <a:close/>
                </a:path>
              </a:pathLst>
            </a:custGeom>
            <a:blipFill rotWithShape="1">
              <a:blip r:embed="rId8">
                <a:alphaModFix/>
              </a:blip>
              <a:stretch>
                <a:fillRect b="0" l="0" r="0" t="0"/>
              </a:stretch>
            </a:blipFill>
            <a:ln>
              <a:noFill/>
            </a:ln>
          </p:spPr>
        </p:sp>
        <p:sp>
          <p:nvSpPr>
            <p:cNvPr id="106" name="Google Shape;106;p14"/>
            <p:cNvSpPr/>
            <p:nvPr/>
          </p:nvSpPr>
          <p:spPr>
            <a:xfrm>
              <a:off x="1526597" y="134017"/>
              <a:ext cx="1356625" cy="956421"/>
            </a:xfrm>
            <a:custGeom>
              <a:rect b="b" l="l" r="r" t="t"/>
              <a:pathLst>
                <a:path extrusionOk="0" h="956421" w="1356625">
                  <a:moveTo>
                    <a:pt x="0" y="0"/>
                  </a:moveTo>
                  <a:lnTo>
                    <a:pt x="1356626" y="0"/>
                  </a:lnTo>
                  <a:lnTo>
                    <a:pt x="1356626" y="956421"/>
                  </a:lnTo>
                  <a:lnTo>
                    <a:pt x="0" y="956421"/>
                  </a:lnTo>
                  <a:lnTo>
                    <a:pt x="0" y="0"/>
                  </a:lnTo>
                  <a:close/>
                </a:path>
              </a:pathLst>
            </a:custGeom>
            <a:blipFill rotWithShape="1">
              <a:blip r:embed="rId9">
                <a:alphaModFix/>
              </a:blip>
              <a:stretch>
                <a:fillRect b="0" l="0" r="0" t="0"/>
              </a:stretch>
            </a:blipFill>
            <a:ln>
              <a:noFill/>
            </a:ln>
          </p:spPr>
        </p:sp>
        <p:sp>
          <p:nvSpPr>
            <p:cNvPr id="107" name="Google Shape;107;p14"/>
            <p:cNvSpPr/>
            <p:nvPr/>
          </p:nvSpPr>
          <p:spPr>
            <a:xfrm>
              <a:off x="0" y="0"/>
              <a:ext cx="1297194" cy="1224454"/>
            </a:xfrm>
            <a:custGeom>
              <a:rect b="b" l="l" r="r" t="t"/>
              <a:pathLst>
                <a:path extrusionOk="0" h="1224454" w="1297194">
                  <a:moveTo>
                    <a:pt x="0" y="0"/>
                  </a:moveTo>
                  <a:lnTo>
                    <a:pt x="1297194" y="0"/>
                  </a:lnTo>
                  <a:lnTo>
                    <a:pt x="1297194" y="1224454"/>
                  </a:lnTo>
                  <a:lnTo>
                    <a:pt x="0" y="1224454"/>
                  </a:lnTo>
                  <a:lnTo>
                    <a:pt x="0" y="0"/>
                  </a:lnTo>
                  <a:close/>
                </a:path>
              </a:pathLst>
            </a:custGeom>
            <a:blipFill rotWithShape="1">
              <a:blip r:embed="rId10">
                <a:alphaModFix/>
              </a:blip>
              <a:stretch>
                <a:fillRect b="-32322" l="-62721" r="-63180" t="-52619"/>
              </a:stretch>
            </a:blipFill>
            <a:ln>
              <a:noFill/>
            </a:ln>
          </p:spPr>
        </p:sp>
      </p:grpSp>
      <p:sp>
        <p:nvSpPr>
          <p:cNvPr id="108" name="Google Shape;108;p14"/>
          <p:cNvSpPr txBox="1"/>
          <p:nvPr/>
        </p:nvSpPr>
        <p:spPr>
          <a:xfrm>
            <a:off x="1090169" y="1656335"/>
            <a:ext cx="8389217" cy="68942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3200"/>
              <a:buFont typeface="Calibri"/>
              <a:buNone/>
            </a:pPr>
            <a:r>
              <a:rPr b="0" i="0" lang="en-US" sz="3200" u="none" cap="none" strike="noStrike">
                <a:solidFill>
                  <a:srgbClr val="000000"/>
                </a:solidFill>
                <a:latin typeface="Calibri"/>
                <a:ea typeface="Calibri"/>
                <a:cs typeface="Calibri"/>
                <a:sym typeface="Calibri"/>
              </a:rPr>
              <a:t>RÖVIDEN</a:t>
            </a:r>
            <a:r>
              <a:rPr b="0" i="0" lang="en-US" sz="3200" u="none" cap="none" strike="noStrike">
                <a:solidFill>
                  <a:srgbClr val="000000"/>
                </a:solidFill>
                <a:latin typeface="Playfair Display"/>
                <a:ea typeface="Playfair Display"/>
                <a:cs typeface="Playfair Display"/>
                <a:sym typeface="Playfair Display"/>
              </a:rPr>
              <a:t> A SUSE PROJEKTRŐL</a:t>
            </a:r>
            <a:endParaRPr b="0" i="0" sz="3200" u="none" cap="none" strike="noStrike">
              <a:solidFill>
                <a:schemeClr val="dk1"/>
              </a:solidFill>
              <a:latin typeface="Calibri"/>
              <a:ea typeface="Calibri"/>
              <a:cs typeface="Calibri"/>
              <a:sym typeface="Calibri"/>
            </a:endParaRPr>
          </a:p>
        </p:txBody>
      </p:sp>
      <p:sp>
        <p:nvSpPr>
          <p:cNvPr id="109" name="Google Shape;109;p14"/>
          <p:cNvSpPr txBox="1"/>
          <p:nvPr/>
        </p:nvSpPr>
        <p:spPr>
          <a:xfrm>
            <a:off x="1266752" y="2863726"/>
            <a:ext cx="6134400" cy="4185761"/>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US" sz="2000" u="none" cap="none" strike="noStrike">
                <a:solidFill>
                  <a:schemeClr val="dk1"/>
                </a:solidFill>
                <a:latin typeface="Playfair Display"/>
                <a:ea typeface="Playfair Display"/>
                <a:cs typeface="Playfair Display"/>
                <a:sym typeface="Playfair Display"/>
              </a:rPr>
              <a:t>A SUSE program, célja javítani a fiatalok munkavállalási képességét, lehetőséget nyújtani </a:t>
            </a:r>
            <a:r>
              <a:rPr b="0" i="0" lang="en-US" sz="2000" u="none" cap="none" strike="noStrike">
                <a:solidFill>
                  <a:schemeClr val="dk1"/>
                </a:solidFill>
                <a:latin typeface="Calibri"/>
                <a:ea typeface="Calibri"/>
                <a:cs typeface="Calibri"/>
                <a:sym typeface="Calibri"/>
              </a:rPr>
              <a:t>nekik</a:t>
            </a:r>
            <a:r>
              <a:rPr b="0" i="0" lang="en-US" sz="2000" u="none" cap="none" strike="noStrike">
                <a:solidFill>
                  <a:schemeClr val="dk1"/>
                </a:solidFill>
                <a:latin typeface="Playfair Display"/>
                <a:ea typeface="Playfair Display"/>
                <a:cs typeface="Playfair Display"/>
                <a:sym typeface="Playfair Display"/>
              </a:rPr>
              <a:t>, hogy megismerkedjenek a társadalmi vállalkozással, hogy önálló vállalkozóként tevékenykedjenek, és ezzel párhuzamosan a társadalom környezeti problémáin dolgozzanak. Ez a helyi megközelítés arra ösztönzi a fiatalokat, hogy a közösség aktív állampolgárává váljanak. </a:t>
            </a:r>
            <a:endParaRPr b="0" i="0" sz="1800" u="none" cap="none" strike="noStrike">
              <a:solidFill>
                <a:schemeClr val="dk1"/>
              </a:solidFill>
              <a:latin typeface="Calibri"/>
              <a:ea typeface="Calibri"/>
              <a:cs typeface="Calibri"/>
              <a:sym typeface="Calibri"/>
            </a:endParaRPr>
          </a:p>
        </p:txBody>
      </p:sp>
      <p:sp>
        <p:nvSpPr>
          <p:cNvPr id="110" name="Google Shape;110;p14"/>
          <p:cNvSpPr txBox="1"/>
          <p:nvPr/>
        </p:nvSpPr>
        <p:spPr>
          <a:xfrm>
            <a:off x="7262262" y="9253249"/>
            <a:ext cx="1578381" cy="3492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000"/>
              <a:buFont typeface="Prata"/>
              <a:buNone/>
            </a:pPr>
            <a:r>
              <a:rPr b="0" i="0" lang="en-US" sz="2000" u="none" cap="none" strike="noStrike">
                <a:solidFill>
                  <a:srgbClr val="000000"/>
                </a:solidFill>
                <a:latin typeface="Prata"/>
                <a:ea typeface="Prata"/>
                <a:cs typeface="Prata"/>
                <a:sym typeface="Prata"/>
              </a:rPr>
              <a:t>Powered by:</a:t>
            </a:r>
            <a:endParaRPr b="0" i="0" sz="1800" u="none" cap="none" strike="noStrike">
              <a:solidFill>
                <a:schemeClr val="dk1"/>
              </a:solidFill>
              <a:latin typeface="Calibri"/>
              <a:ea typeface="Calibri"/>
              <a:cs typeface="Calibri"/>
              <a:sym typeface="Calibri"/>
            </a:endParaRPr>
          </a:p>
        </p:txBody>
      </p:sp>
      <p:sp>
        <p:nvSpPr>
          <p:cNvPr id="111" name="Google Shape;111;p14"/>
          <p:cNvSpPr txBox="1"/>
          <p:nvPr/>
        </p:nvSpPr>
        <p:spPr>
          <a:xfrm>
            <a:off x="7731485" y="1656335"/>
            <a:ext cx="9046132" cy="7063472"/>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US" sz="1800" u="none" cap="none" strike="noStrike">
                <a:solidFill>
                  <a:schemeClr val="dk1"/>
                </a:solidFill>
                <a:latin typeface="Calibri"/>
                <a:ea typeface="Calibri"/>
                <a:cs typeface="Calibri"/>
                <a:sym typeface="Calibri"/>
              </a:rPr>
              <a:t>Célok:</a:t>
            </a:r>
            <a:endParaRPr b="0" i="0" sz="1800" u="none" cap="none" strike="noStrike">
              <a:solidFill>
                <a:schemeClr val="dk1"/>
              </a:solidFill>
              <a:latin typeface="Calibri"/>
              <a:ea typeface="Calibri"/>
              <a:cs typeface="Calibri"/>
              <a:sym typeface="Calibri"/>
            </a:endParaRPr>
          </a:p>
          <a:p>
            <a:pPr indent="-285750" lvl="0" marL="285750" marR="0" rtl="0" algn="l">
              <a:lnSpc>
                <a:spcPct val="17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a társadalmi vállalkozás, mint jövőbeli (ön)foglalkoztatási lehetőség tudatosítása a fiatalok körében, valamint a munkavállalási képesség növelése rövid és hosszú távon.</a:t>
            </a:r>
            <a:endParaRPr b="0" i="0" sz="1800" u="none" cap="none" strike="noStrike">
              <a:solidFill>
                <a:schemeClr val="dk1"/>
              </a:solidFill>
              <a:latin typeface="Calibri"/>
              <a:ea typeface="Calibri"/>
              <a:cs typeface="Calibri"/>
              <a:sym typeface="Calibri"/>
            </a:endParaRPr>
          </a:p>
          <a:p>
            <a:pPr indent="-285750" lvl="0" marL="285750" marR="0" rtl="0" algn="l">
              <a:lnSpc>
                <a:spcPct val="17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a fiatalok vállalkozói készségeinek fejlesztése, a vállalkozói lehetőségek bővítése érdekében, valamint a fiatalok esélyének növelés, hogy társadalmi vállakozóként tevékenykedjenek. </a:t>
            </a:r>
            <a:endParaRPr b="0" i="0" sz="1800" u="none" cap="none" strike="noStrike">
              <a:solidFill>
                <a:schemeClr val="dk1"/>
              </a:solidFill>
              <a:latin typeface="Calibri"/>
              <a:ea typeface="Calibri"/>
              <a:cs typeface="Calibri"/>
              <a:sym typeface="Calibri"/>
            </a:endParaRPr>
          </a:p>
          <a:p>
            <a:pPr indent="-285750" lvl="0" marL="285750" marR="0" rtl="0" algn="l">
              <a:lnSpc>
                <a:spcPct val="17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az ifjúsági munkanélküliség elleni küzdelem egész Európában</a:t>
            </a:r>
            <a:endParaRPr b="0" i="0" sz="1800" u="none" cap="none" strike="noStrike">
              <a:solidFill>
                <a:schemeClr val="dk1"/>
              </a:solidFill>
              <a:latin typeface="Calibri"/>
              <a:ea typeface="Calibri"/>
              <a:cs typeface="Calibri"/>
              <a:sym typeface="Calibri"/>
            </a:endParaRPr>
          </a:p>
          <a:p>
            <a:pPr indent="-285750" lvl="0" marL="285750" marR="0" rtl="0" algn="l">
              <a:lnSpc>
                <a:spcPct val="17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a fiatalok mozgósítása azáltal, hogy bevonjuk őket a helyi közösségben felmerülő társadalmi problémák megoldásának keresésébe, a fenntarthatóságra összpontosítva.</a:t>
            </a:r>
            <a:endParaRPr b="0" i="0" sz="1800" u="none" cap="none" strike="noStrike">
              <a:solidFill>
                <a:schemeClr val="dk1"/>
              </a:solidFill>
              <a:latin typeface="Calibri"/>
              <a:ea typeface="Calibri"/>
              <a:cs typeface="Calibri"/>
              <a:sym typeface="Calibri"/>
            </a:endParaRPr>
          </a:p>
          <a:p>
            <a:pPr indent="-285750" lvl="0" marL="285750" marR="0" rtl="0" algn="l">
              <a:lnSpc>
                <a:spcPct val="17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az ifjúsággal foglalkozó szakemberek ösztönzése arra, hogy irányítsák és támogassák a fiatalokat abban, hogy aktív szerepet vállaljanak a társadalomban</a:t>
            </a:r>
            <a:endParaRPr b="0" i="0" sz="1800" u="none" cap="none" strike="noStrike">
              <a:solidFill>
                <a:schemeClr val="dk1"/>
              </a:solidFill>
              <a:latin typeface="Calibri"/>
              <a:ea typeface="Calibri"/>
              <a:cs typeface="Calibri"/>
              <a:sym typeface="Calibri"/>
            </a:endParaRPr>
          </a:p>
          <a:p>
            <a:pPr indent="-285750" lvl="0" marL="285750" marR="0" rtl="0" algn="l">
              <a:lnSpc>
                <a:spcPct val="17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felhívni a figyelmet arra, hogy a fiatalokat társadalmi vállalkozói szerepvállalásra kell ösztönözni.</a:t>
            </a:r>
            <a:endParaRPr b="0" i="0" sz="1800" u="none" cap="none" strike="noStrike">
              <a:solidFill>
                <a:schemeClr val="dk1"/>
              </a:solidFill>
              <a:latin typeface="Calibri"/>
              <a:ea typeface="Calibri"/>
              <a:cs typeface="Calibri"/>
              <a:sym typeface="Calibri"/>
            </a:endParaRPr>
          </a:p>
          <a:p>
            <a:pPr indent="-285750" lvl="0" marL="285750" marR="0" rtl="0" algn="l">
              <a:lnSpc>
                <a:spcPct val="17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közelebb hozni az üzleti életet a fiatalokhoz, a fiatalok és a vállalkozók összekapcsolása révén.</a:t>
            </a:r>
            <a:endParaRPr b="0" i="0" sz="1800" u="none" cap="none" strike="noStrike">
              <a:solidFill>
                <a:schemeClr val="dk1"/>
              </a:solidFill>
              <a:latin typeface="Calibri"/>
              <a:ea typeface="Calibri"/>
              <a:cs typeface="Calibri"/>
              <a:sym typeface="Calibri"/>
            </a:endParaRPr>
          </a:p>
        </p:txBody>
      </p:sp>
      <p:sp>
        <p:nvSpPr>
          <p:cNvPr id="112" name="Google Shape;112;p14"/>
          <p:cNvSpPr/>
          <p:nvPr/>
        </p:nvSpPr>
        <p:spPr>
          <a:xfrm>
            <a:off x="444641" y="506857"/>
            <a:ext cx="2856339" cy="797054"/>
          </a:xfrm>
          <a:custGeom>
            <a:rect b="b" l="l" r="r" t="t"/>
            <a:pathLst>
              <a:path extrusionOk="0" h="797054" w="2856339">
                <a:moveTo>
                  <a:pt x="0" y="0"/>
                </a:moveTo>
                <a:lnTo>
                  <a:pt x="2856339" y="0"/>
                </a:lnTo>
                <a:lnTo>
                  <a:pt x="2856339" y="797053"/>
                </a:lnTo>
                <a:lnTo>
                  <a:pt x="0" y="797053"/>
                </a:lnTo>
                <a:lnTo>
                  <a:pt x="0" y="0"/>
                </a:lnTo>
                <a:close/>
              </a:path>
            </a:pathLst>
          </a:custGeom>
          <a:blipFill rotWithShape="1">
            <a:blip r:embed="rId11">
              <a:alphaModFix/>
            </a:blip>
            <a:stretch>
              <a:fillRect b="-160167" l="-14263" r="-3277" t="-161026"/>
            </a:stretch>
          </a:blipFill>
          <a:ln>
            <a:noFill/>
          </a:ln>
        </p:spPr>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32"/>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301" name="Google Shape;301;p32"/>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302" name="Google Shape;302;p32"/>
          <p:cNvSpPr txBox="1"/>
          <p:nvPr/>
        </p:nvSpPr>
        <p:spPr>
          <a:xfrm>
            <a:off x="754783" y="581025"/>
            <a:ext cx="16504517" cy="897682"/>
          </a:xfrm>
          <a:prstGeom prst="rect">
            <a:avLst/>
          </a:prstGeom>
          <a:noFill/>
          <a:ln>
            <a:noFill/>
          </a:ln>
        </p:spPr>
        <p:txBody>
          <a:bodyPr anchorCtr="0" anchor="t" bIns="0" lIns="0" spcFirstLastPara="1" rIns="0" wrap="square" tIns="0">
            <a:spAutoFit/>
          </a:bodyPr>
          <a:lstStyle/>
          <a:p>
            <a:pPr indent="0" lvl="0" marL="0" marR="0" rtl="0" algn="l">
              <a:lnSpc>
                <a:spcPct val="250000"/>
              </a:lnSpc>
              <a:spcBef>
                <a:spcPts val="0"/>
              </a:spcBef>
              <a:spcAft>
                <a:spcPts val="0"/>
              </a:spcAft>
              <a:buNone/>
            </a:pPr>
            <a:r>
              <a:rPr lang="en-US" sz="2800">
                <a:solidFill>
                  <a:srgbClr val="000000"/>
                </a:solidFill>
                <a:latin typeface="Arial"/>
                <a:ea typeface="Arial"/>
                <a:cs typeface="Arial"/>
                <a:sym typeface="Arial"/>
              </a:rPr>
              <a:t>AZ SBMC SABLON KITÖLTÉSÉNEK JAVASOLT SORRENDJE</a:t>
            </a:r>
            <a:endParaRPr sz="2800">
              <a:solidFill>
                <a:srgbClr val="000000"/>
              </a:solidFill>
              <a:latin typeface="Arial"/>
              <a:ea typeface="Arial"/>
              <a:cs typeface="Arial"/>
              <a:sym typeface="Arial"/>
            </a:endParaRPr>
          </a:p>
        </p:txBody>
      </p:sp>
      <p:sp>
        <p:nvSpPr>
          <p:cNvPr id="303" name="Google Shape;303;p32"/>
          <p:cNvSpPr txBox="1"/>
          <p:nvPr/>
        </p:nvSpPr>
        <p:spPr>
          <a:xfrm>
            <a:off x="832367" y="1720850"/>
            <a:ext cx="17051894" cy="7386638"/>
          </a:xfrm>
          <a:prstGeom prst="rect">
            <a:avLst/>
          </a:prstGeom>
          <a:noFill/>
          <a:ln>
            <a:noFill/>
          </a:ln>
        </p:spPr>
        <p:txBody>
          <a:bodyPr anchorCtr="0" anchor="t" bIns="0" lIns="0" spcFirstLastPara="1" rIns="0" wrap="square" tIns="0">
            <a:spAutoFit/>
          </a:bodyPr>
          <a:lstStyle/>
          <a:p>
            <a:pPr indent="0" lvl="0" marL="0" marR="0" rtl="0" algn="l">
              <a:lnSpc>
                <a:spcPct val="169964"/>
              </a:lnSpc>
              <a:spcBef>
                <a:spcPts val="0"/>
              </a:spcBef>
              <a:spcAft>
                <a:spcPts val="0"/>
              </a:spcAft>
              <a:buNone/>
            </a:pPr>
            <a:r>
              <a:rPr lang="en-US" sz="2800">
                <a:solidFill>
                  <a:srgbClr val="000000"/>
                </a:solidFill>
                <a:latin typeface="Arial"/>
                <a:ea typeface="Arial"/>
                <a:cs typeface="Arial"/>
                <a:sym typeface="Arial"/>
              </a:rPr>
              <a:t>3. </a:t>
            </a:r>
            <a:r>
              <a:rPr b="1" lang="en-US" sz="2800">
                <a:solidFill>
                  <a:srgbClr val="000000"/>
                </a:solidFill>
                <a:latin typeface="Arial"/>
                <a:ea typeface="Arial"/>
                <a:cs typeface="Arial"/>
                <a:sym typeface="Arial"/>
              </a:rPr>
              <a:t>Alapvető beavatkozások (Core Interventions)</a:t>
            </a:r>
            <a:r>
              <a:rPr lang="en-US" sz="2800">
                <a:solidFill>
                  <a:srgbClr val="000000"/>
                </a:solidFill>
                <a:latin typeface="Arial"/>
                <a:ea typeface="Arial"/>
                <a:cs typeface="Arial"/>
                <a:sym typeface="Arial"/>
              </a:rPr>
              <a:t>: Ez a rész az üzleti modell középpontja, és a vállalkozás által kínált egyedi megoldást mutatja az adott társadalmi problémára. A megoldás magában foglalhat termékeket, szolgáltatásokat, platformokat vagy eseményeket. A fő kérdés, amelyre itt választ kell adni, a következő: Milyen egyedi megoldást kínálok valójában? Ebben a mezőben meg kell határozni azt az eredeti és megkülönböztető megoldást, amelyet vállalkozásod kínál. Ez a mező mutatja a vállalkozásod egyediségét, ez különböztet meg a versenytársaktól. </a:t>
            </a:r>
            <a:endParaRPr sz="2800">
              <a:solidFill>
                <a:srgbClr val="000000"/>
              </a:solidFill>
              <a:latin typeface="Arial"/>
              <a:ea typeface="Arial"/>
              <a:cs typeface="Arial"/>
              <a:sym typeface="Arial"/>
            </a:endParaRPr>
          </a:p>
          <a:p>
            <a:pPr indent="0" lvl="0" marL="0" marR="0" rtl="0" algn="l">
              <a:lnSpc>
                <a:spcPct val="169964"/>
              </a:lnSpc>
              <a:spcBef>
                <a:spcPts val="0"/>
              </a:spcBef>
              <a:spcAft>
                <a:spcPts val="0"/>
              </a:spcAft>
              <a:buNone/>
            </a:pPr>
            <a:r>
              <a:t/>
            </a:r>
            <a:endParaRPr sz="2800">
              <a:solidFill>
                <a:srgbClr val="000000"/>
              </a:solidFill>
              <a:latin typeface="Arial"/>
              <a:ea typeface="Arial"/>
              <a:cs typeface="Arial"/>
              <a:sym typeface="Arial"/>
            </a:endParaRPr>
          </a:p>
          <a:p>
            <a:pPr indent="0" lvl="0" marL="0" marR="0" rtl="0" algn="l">
              <a:lnSpc>
                <a:spcPct val="169964"/>
              </a:lnSpc>
              <a:spcBef>
                <a:spcPts val="0"/>
              </a:spcBef>
              <a:spcAft>
                <a:spcPts val="0"/>
              </a:spcAft>
              <a:buNone/>
            </a:pPr>
            <a:r>
              <a:rPr lang="en-US" sz="2800">
                <a:solidFill>
                  <a:srgbClr val="000000"/>
                </a:solidFill>
                <a:latin typeface="Arial"/>
                <a:ea typeface="Arial"/>
                <a:cs typeface="Arial"/>
                <a:sym typeface="Arial"/>
              </a:rPr>
              <a:t>4. </a:t>
            </a:r>
            <a:r>
              <a:rPr b="1" lang="en-US" sz="2800">
                <a:solidFill>
                  <a:srgbClr val="000000"/>
                </a:solidFill>
                <a:latin typeface="Arial"/>
                <a:ea typeface="Arial"/>
                <a:cs typeface="Arial"/>
                <a:sym typeface="Arial"/>
              </a:rPr>
              <a:t>Érték a kedvezményezettek számára (Value for Beneficiaries)</a:t>
            </a:r>
            <a:r>
              <a:rPr lang="en-US" sz="2800">
                <a:solidFill>
                  <a:srgbClr val="000000"/>
                </a:solidFill>
                <a:latin typeface="Arial"/>
                <a:ea typeface="Arial"/>
                <a:cs typeface="Arial"/>
                <a:sym typeface="Arial"/>
              </a:rPr>
              <a:t>: Ahhoz, hogy kitűnj és érdemben hatást gyakorolj, a társadalmi vállalkozásodnak különleges értéket kell nyújtani a kedvezményezettek számára. Ebben a mezőben a következőkre kell válaszolni: Milyen kihívásokat és problémákat próbálsz megoldani? Milyen előnyöket kínálsz a szolgáltatásaid révén? Ezeknek a kérdéseknek az alapos feltárásával vállalkozásod versenyelőnyt teremt, és a kedvezményezettek igényeinek mély megértésére fókuszál. </a:t>
            </a:r>
            <a:endParaRPr sz="2800">
              <a:solidFill>
                <a:srgbClr val="000000"/>
              </a:solidFill>
              <a:latin typeface="Arial"/>
              <a:ea typeface="Arial"/>
              <a:cs typeface="Arial"/>
              <a:sym typeface="Arial"/>
            </a:endParaRPr>
          </a:p>
        </p:txBody>
      </p:sp>
      <p:sp>
        <p:nvSpPr>
          <p:cNvPr id="304" name="Google Shape;304;p32"/>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33"/>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310" name="Google Shape;310;p33"/>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311" name="Google Shape;311;p33"/>
          <p:cNvSpPr txBox="1"/>
          <p:nvPr/>
        </p:nvSpPr>
        <p:spPr>
          <a:xfrm>
            <a:off x="754783" y="581025"/>
            <a:ext cx="16504517" cy="897682"/>
          </a:xfrm>
          <a:prstGeom prst="rect">
            <a:avLst/>
          </a:prstGeom>
          <a:noFill/>
          <a:ln>
            <a:noFill/>
          </a:ln>
        </p:spPr>
        <p:txBody>
          <a:bodyPr anchorCtr="0" anchor="t" bIns="0" lIns="0" spcFirstLastPara="1" rIns="0" wrap="square" tIns="0">
            <a:spAutoFit/>
          </a:bodyPr>
          <a:lstStyle/>
          <a:p>
            <a:pPr indent="0" lvl="0" marL="0" marR="0" rtl="0" algn="l">
              <a:lnSpc>
                <a:spcPct val="194444"/>
              </a:lnSpc>
              <a:spcBef>
                <a:spcPts val="0"/>
              </a:spcBef>
              <a:spcAft>
                <a:spcPts val="0"/>
              </a:spcAft>
              <a:buNone/>
            </a:pPr>
            <a:r>
              <a:rPr lang="en-US" sz="3600">
                <a:solidFill>
                  <a:srgbClr val="000000"/>
                </a:solidFill>
                <a:latin typeface="Arial"/>
                <a:ea typeface="Arial"/>
                <a:cs typeface="Arial"/>
                <a:sym typeface="Arial"/>
              </a:rPr>
              <a:t>AZ SBMC SABLON KITÖLTÉSÉNEK JAVASOLT SORRENDJE</a:t>
            </a:r>
            <a:endParaRPr sz="3600">
              <a:solidFill>
                <a:srgbClr val="000000"/>
              </a:solidFill>
              <a:latin typeface="Arial"/>
              <a:ea typeface="Arial"/>
              <a:cs typeface="Arial"/>
              <a:sym typeface="Arial"/>
            </a:endParaRPr>
          </a:p>
        </p:txBody>
      </p:sp>
      <p:sp>
        <p:nvSpPr>
          <p:cNvPr id="312" name="Google Shape;312;p33"/>
          <p:cNvSpPr txBox="1"/>
          <p:nvPr/>
        </p:nvSpPr>
        <p:spPr>
          <a:xfrm>
            <a:off x="832367" y="1720850"/>
            <a:ext cx="17051894" cy="8002191"/>
          </a:xfrm>
          <a:prstGeom prst="rect">
            <a:avLst/>
          </a:prstGeom>
          <a:noFill/>
          <a:ln>
            <a:noFill/>
          </a:ln>
        </p:spPr>
        <p:txBody>
          <a:bodyPr anchorCtr="0" anchor="t" bIns="0" lIns="0" spcFirstLastPara="1" rIns="0" wrap="square" tIns="0">
            <a:spAutoFit/>
          </a:bodyPr>
          <a:lstStyle/>
          <a:p>
            <a:pPr indent="0" lvl="0" marL="0" marR="0" rtl="0" algn="l">
              <a:lnSpc>
                <a:spcPct val="169964"/>
              </a:lnSpc>
              <a:spcBef>
                <a:spcPts val="0"/>
              </a:spcBef>
              <a:spcAft>
                <a:spcPts val="0"/>
              </a:spcAft>
              <a:buNone/>
            </a:pPr>
            <a:r>
              <a:rPr lang="en-US" sz="2800">
                <a:solidFill>
                  <a:srgbClr val="000000"/>
                </a:solidFill>
                <a:latin typeface="Arial"/>
                <a:ea typeface="Arial"/>
                <a:cs typeface="Arial"/>
                <a:sym typeface="Arial"/>
              </a:rPr>
              <a:t>5. </a:t>
            </a:r>
            <a:r>
              <a:rPr b="1" lang="en-US" sz="2400">
                <a:solidFill>
                  <a:srgbClr val="000000"/>
                </a:solidFill>
                <a:latin typeface="Arial"/>
                <a:ea typeface="Arial"/>
                <a:cs typeface="Arial"/>
                <a:sym typeface="Arial"/>
              </a:rPr>
              <a:t>Érték az ügyfelek számára (Value for Customers)</a:t>
            </a:r>
            <a:r>
              <a:rPr lang="en-US" sz="2400">
                <a:solidFill>
                  <a:srgbClr val="000000"/>
                </a:solidFill>
                <a:latin typeface="Arial"/>
                <a:ea typeface="Arial"/>
                <a:cs typeface="Arial"/>
                <a:sym typeface="Arial"/>
              </a:rPr>
              <a:t>: a társadalmi vállalkozásban tervezett és fejlesztett szolgáltatásokat nem biztos, hogy a kedvezményezettek anyagilag megengedhetik maguknak. Ezért ez a mező lehetővé teszi a harmadik fél, mint például a vállalatok, magánszemélyek, alapítványok vagy hatóságok bevonását, azzal a céllal hogy a kedvezményezettek/ügyfelek számára fedezzék a költségeket. </a:t>
            </a:r>
            <a:endParaRPr sz="2400">
              <a:solidFill>
                <a:srgbClr val="000000"/>
              </a:solidFill>
              <a:latin typeface="Arial"/>
              <a:ea typeface="Arial"/>
              <a:cs typeface="Arial"/>
              <a:sym typeface="Arial"/>
            </a:endParaRPr>
          </a:p>
          <a:p>
            <a:pPr indent="0" lvl="0" marL="0" marR="0" rtl="0" algn="l">
              <a:lnSpc>
                <a:spcPct val="198291"/>
              </a:lnSpc>
              <a:spcBef>
                <a:spcPts val="0"/>
              </a:spcBef>
              <a:spcAft>
                <a:spcPts val="0"/>
              </a:spcAft>
              <a:buNone/>
            </a:pPr>
            <a:r>
              <a:t/>
            </a:r>
            <a:endParaRPr sz="2400">
              <a:solidFill>
                <a:srgbClr val="000000"/>
              </a:solidFill>
              <a:latin typeface="Arial"/>
              <a:ea typeface="Arial"/>
              <a:cs typeface="Arial"/>
              <a:sym typeface="Arial"/>
            </a:endParaRPr>
          </a:p>
          <a:p>
            <a:pPr indent="0" lvl="0" marL="0" marR="0" rtl="0" algn="l">
              <a:lnSpc>
                <a:spcPct val="198291"/>
              </a:lnSpc>
              <a:spcBef>
                <a:spcPts val="0"/>
              </a:spcBef>
              <a:spcAft>
                <a:spcPts val="0"/>
              </a:spcAft>
              <a:buNone/>
            </a:pPr>
            <a:r>
              <a:rPr lang="en-US" sz="2400">
                <a:solidFill>
                  <a:srgbClr val="000000"/>
                </a:solidFill>
                <a:latin typeface="Arial"/>
                <a:ea typeface="Arial"/>
                <a:cs typeface="Arial"/>
                <a:sym typeface="Arial"/>
              </a:rPr>
              <a:t>Ebben a részben a következő kérdésekre kell válaszolni: Ki engedheti meg magának és ki tudja kifizetni az adott terméket/szolgáltatást? Milyen értéket és előnyt biztosít számukra? Erre a két kérdésre adott válaszok lehetővé teszik a társadalmi stratégia kiigazítását és a társadalmi küldetésnyilatkozat meghatározását, melyek elősegítik ugyanakkor a vállalkozás fenntarthatóságát is.</a:t>
            </a:r>
            <a:endParaRPr sz="2400">
              <a:solidFill>
                <a:srgbClr val="000000"/>
              </a:solidFill>
              <a:latin typeface="Arial"/>
              <a:ea typeface="Arial"/>
              <a:cs typeface="Arial"/>
              <a:sym typeface="Arial"/>
            </a:endParaRPr>
          </a:p>
          <a:p>
            <a:pPr indent="0" lvl="0" marL="0" marR="0" rtl="0" algn="l">
              <a:lnSpc>
                <a:spcPct val="198291"/>
              </a:lnSpc>
              <a:spcBef>
                <a:spcPts val="0"/>
              </a:spcBef>
              <a:spcAft>
                <a:spcPts val="0"/>
              </a:spcAft>
              <a:buNone/>
            </a:pPr>
            <a:r>
              <a:t/>
            </a:r>
            <a:endParaRPr sz="2400">
              <a:solidFill>
                <a:srgbClr val="000000"/>
              </a:solidFill>
              <a:latin typeface="Arial"/>
              <a:ea typeface="Arial"/>
              <a:cs typeface="Arial"/>
              <a:sym typeface="Arial"/>
            </a:endParaRPr>
          </a:p>
          <a:p>
            <a:pPr indent="0" lvl="0" marL="0" marR="0" rtl="0" algn="l">
              <a:lnSpc>
                <a:spcPct val="198291"/>
              </a:lnSpc>
              <a:spcBef>
                <a:spcPts val="0"/>
              </a:spcBef>
              <a:spcAft>
                <a:spcPts val="0"/>
              </a:spcAft>
              <a:buNone/>
            </a:pPr>
            <a:r>
              <a:rPr lang="en-US" sz="2400">
                <a:solidFill>
                  <a:srgbClr val="000000"/>
                </a:solidFill>
                <a:latin typeface="Arial"/>
                <a:ea typeface="Arial"/>
                <a:cs typeface="Arial"/>
                <a:sym typeface="Arial"/>
              </a:rPr>
              <a:t>6. </a:t>
            </a:r>
            <a:r>
              <a:rPr b="1" lang="en-US" sz="2400">
                <a:solidFill>
                  <a:srgbClr val="000000"/>
                </a:solidFill>
                <a:latin typeface="Arial"/>
                <a:ea typeface="Arial"/>
                <a:cs typeface="Arial"/>
                <a:sym typeface="Arial"/>
              </a:rPr>
              <a:t>Csatornák (Channels)</a:t>
            </a:r>
            <a:r>
              <a:rPr lang="en-US" sz="2400">
                <a:solidFill>
                  <a:srgbClr val="000000"/>
                </a:solidFill>
                <a:latin typeface="Arial"/>
                <a:ea typeface="Arial"/>
                <a:cs typeface="Arial"/>
                <a:sym typeface="Arial"/>
              </a:rPr>
              <a:t>: Hogyan fogja elérni a kedvezményezetteket és az ügyfeleit? Milyen csatornákat és milyen együttműködési hálózatokat fog használni? Az ezekre a kérdésekre adott válaszok segíteni fognak az értékesítésben, a marketingben, az elérésben és az üzlet hírnevének növelésében.</a:t>
            </a:r>
            <a:endParaRPr sz="2400">
              <a:solidFill>
                <a:srgbClr val="000000"/>
              </a:solidFill>
              <a:latin typeface="Arial"/>
              <a:ea typeface="Arial"/>
              <a:cs typeface="Arial"/>
              <a:sym typeface="Arial"/>
            </a:endParaRPr>
          </a:p>
        </p:txBody>
      </p:sp>
      <p:sp>
        <p:nvSpPr>
          <p:cNvPr id="313" name="Google Shape;313;p33"/>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34"/>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319" name="Google Shape;319;p34"/>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320" name="Google Shape;320;p34"/>
          <p:cNvSpPr txBox="1"/>
          <p:nvPr/>
        </p:nvSpPr>
        <p:spPr>
          <a:xfrm>
            <a:off x="754783" y="581025"/>
            <a:ext cx="16504517" cy="766685"/>
          </a:xfrm>
          <a:prstGeom prst="rect">
            <a:avLst/>
          </a:prstGeom>
          <a:noFill/>
          <a:ln>
            <a:noFill/>
          </a:ln>
        </p:spPr>
        <p:txBody>
          <a:bodyPr anchorCtr="0" anchor="t" bIns="0" lIns="0" spcFirstLastPara="1" rIns="0" wrap="square" tIns="0">
            <a:spAutoFit/>
          </a:bodyPr>
          <a:lstStyle/>
          <a:p>
            <a:pPr indent="0" lvl="0" marL="0" marR="0" rtl="0" algn="l">
              <a:lnSpc>
                <a:spcPct val="218750"/>
              </a:lnSpc>
              <a:spcBef>
                <a:spcPts val="0"/>
              </a:spcBef>
              <a:spcAft>
                <a:spcPts val="0"/>
              </a:spcAft>
              <a:buNone/>
            </a:pPr>
            <a:r>
              <a:rPr lang="en-US" sz="3200">
                <a:solidFill>
                  <a:srgbClr val="000000"/>
                </a:solidFill>
                <a:latin typeface="Arial"/>
                <a:ea typeface="Arial"/>
                <a:cs typeface="Arial"/>
                <a:sym typeface="Arial"/>
              </a:rPr>
              <a:t>AZ SBMC SABLON KITÖLTÉSÉNEK JAVASOLT SORRENDJE</a:t>
            </a:r>
            <a:endParaRPr sz="3200">
              <a:solidFill>
                <a:srgbClr val="000000"/>
              </a:solidFill>
              <a:latin typeface="Arial"/>
              <a:ea typeface="Arial"/>
              <a:cs typeface="Arial"/>
              <a:sym typeface="Arial"/>
            </a:endParaRPr>
          </a:p>
        </p:txBody>
      </p:sp>
      <p:sp>
        <p:nvSpPr>
          <p:cNvPr id="321" name="Google Shape;321;p34"/>
          <p:cNvSpPr txBox="1"/>
          <p:nvPr/>
        </p:nvSpPr>
        <p:spPr>
          <a:xfrm>
            <a:off x="832367" y="1720850"/>
            <a:ext cx="17051894" cy="7386638"/>
          </a:xfrm>
          <a:prstGeom prst="rect">
            <a:avLst/>
          </a:prstGeom>
          <a:noFill/>
          <a:ln>
            <a:noFill/>
          </a:ln>
        </p:spPr>
        <p:txBody>
          <a:bodyPr anchorCtr="0" anchor="t" bIns="0" lIns="0" spcFirstLastPara="1" rIns="0" wrap="square" tIns="0">
            <a:spAutoFit/>
          </a:bodyPr>
          <a:lstStyle/>
          <a:p>
            <a:pPr indent="0" lvl="0" marL="0" marR="0" rtl="0" algn="l">
              <a:lnSpc>
                <a:spcPct val="169964"/>
              </a:lnSpc>
              <a:spcBef>
                <a:spcPts val="0"/>
              </a:spcBef>
              <a:spcAft>
                <a:spcPts val="0"/>
              </a:spcAft>
              <a:buNone/>
            </a:pPr>
            <a:r>
              <a:rPr lang="en-US" sz="2800">
                <a:solidFill>
                  <a:srgbClr val="000000"/>
                </a:solidFill>
                <a:latin typeface="Arial"/>
                <a:ea typeface="Arial"/>
                <a:cs typeface="Arial"/>
                <a:sym typeface="Arial"/>
              </a:rPr>
              <a:t>7. </a:t>
            </a:r>
            <a:r>
              <a:rPr b="1" lang="en-US" sz="2800">
                <a:solidFill>
                  <a:srgbClr val="000000"/>
                </a:solidFill>
                <a:latin typeface="Arial"/>
                <a:ea typeface="Arial"/>
                <a:cs typeface="Arial"/>
                <a:sym typeface="Arial"/>
              </a:rPr>
              <a:t>Kulcsfontosságú tevékenységek (Key Activities)</a:t>
            </a:r>
            <a:r>
              <a:rPr lang="en-US" sz="2800">
                <a:solidFill>
                  <a:srgbClr val="000000"/>
                </a:solidFill>
                <a:latin typeface="Arial"/>
                <a:ea typeface="Arial"/>
                <a:cs typeface="Arial"/>
                <a:sym typeface="Arial"/>
              </a:rPr>
              <a:t>: a szociális vállalkozás sikere olyan alapvető tevékenységeken múlik, mint a termelés, a marketing, valamint a kutatás-fejlesztés (K+F). Ezek biztosítják a vállalkozás hatékonyságát. A termelés magában foglalja a megoldások megvalósítását, míg a marketing kulcsfontosságú a tudatosság, a közönség interakciója és bevonása szempontjából. A legfontosabb kérdés, amelyre ebben a szakaszban választ kell adnia, a következő: Melyek azok a kulcsfontosságú tevékenységek, amelyeket a szociális vállalkozásnak meg kell szerveznie a siker fenntartása érdekében? A hatékony irányítás és a teljesítmény maximalizálása érdekében azonosítani és rangsorolni kell ezeket a tevékenységeket.</a:t>
            </a:r>
            <a:endParaRPr sz="2800">
              <a:solidFill>
                <a:srgbClr val="000000"/>
              </a:solidFill>
              <a:latin typeface="Arial"/>
              <a:ea typeface="Arial"/>
              <a:cs typeface="Arial"/>
              <a:sym typeface="Arial"/>
            </a:endParaRPr>
          </a:p>
          <a:p>
            <a:pPr indent="0" lvl="0" marL="0" marR="0" rtl="0" algn="l">
              <a:lnSpc>
                <a:spcPct val="169964"/>
              </a:lnSpc>
              <a:spcBef>
                <a:spcPts val="0"/>
              </a:spcBef>
              <a:spcAft>
                <a:spcPts val="0"/>
              </a:spcAft>
              <a:buNone/>
            </a:pPr>
            <a:r>
              <a:t/>
            </a:r>
            <a:endParaRPr sz="2800">
              <a:solidFill>
                <a:srgbClr val="000000"/>
              </a:solidFill>
              <a:latin typeface="Arial"/>
              <a:ea typeface="Arial"/>
              <a:cs typeface="Arial"/>
              <a:sym typeface="Arial"/>
            </a:endParaRPr>
          </a:p>
          <a:p>
            <a:pPr indent="0" lvl="0" marL="0" marR="0" rtl="0" algn="l">
              <a:lnSpc>
                <a:spcPct val="169964"/>
              </a:lnSpc>
              <a:spcBef>
                <a:spcPts val="0"/>
              </a:spcBef>
              <a:spcAft>
                <a:spcPts val="0"/>
              </a:spcAft>
              <a:buNone/>
            </a:pPr>
            <a:r>
              <a:rPr lang="en-US" sz="2800">
                <a:solidFill>
                  <a:srgbClr val="000000"/>
                </a:solidFill>
                <a:latin typeface="Arial"/>
                <a:ea typeface="Arial"/>
                <a:cs typeface="Arial"/>
                <a:sym typeface="Arial"/>
              </a:rPr>
              <a:t>8. </a:t>
            </a:r>
            <a:r>
              <a:rPr b="1" lang="en-US" sz="2800">
                <a:solidFill>
                  <a:srgbClr val="000000"/>
                </a:solidFill>
                <a:latin typeface="Arial"/>
                <a:ea typeface="Arial"/>
                <a:cs typeface="Arial"/>
                <a:sym typeface="Arial"/>
              </a:rPr>
              <a:t>Kulcsfontosságú erőforrások (Key resources)</a:t>
            </a:r>
            <a:r>
              <a:rPr lang="en-US" sz="2800">
                <a:solidFill>
                  <a:srgbClr val="000000"/>
                </a:solidFill>
                <a:latin typeface="Arial"/>
                <a:ea typeface="Arial"/>
                <a:cs typeface="Arial"/>
                <a:sym typeface="Arial"/>
              </a:rPr>
              <a:t>: Társadalmi vállalkozóként különböző erőforrásokra lesz szükséged.  Fel kell tedd a kérdést, hogy melyek a legfontosabb erőforrásaid? Ezek stratégiai irányítása lehetővé teszi, hogy a szociális vállalkozás leküzdje a kihívásokat.</a:t>
            </a:r>
            <a:endParaRPr/>
          </a:p>
        </p:txBody>
      </p:sp>
      <p:sp>
        <p:nvSpPr>
          <p:cNvPr id="322" name="Google Shape;322;p34"/>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35"/>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328" name="Google Shape;328;p35"/>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329" name="Google Shape;329;p35"/>
          <p:cNvSpPr txBox="1"/>
          <p:nvPr/>
        </p:nvSpPr>
        <p:spPr>
          <a:xfrm>
            <a:off x="754783" y="581025"/>
            <a:ext cx="16504517" cy="778355"/>
          </a:xfrm>
          <a:prstGeom prst="rect">
            <a:avLst/>
          </a:prstGeom>
          <a:noFill/>
          <a:ln>
            <a:noFill/>
          </a:ln>
        </p:spPr>
        <p:txBody>
          <a:bodyPr anchorCtr="0" anchor="t" bIns="0" lIns="0" spcFirstLastPara="1" rIns="0" wrap="square" tIns="0">
            <a:spAutoFit/>
          </a:bodyPr>
          <a:lstStyle/>
          <a:p>
            <a:pPr indent="0" lvl="0" marL="0" marR="0" rtl="0" algn="l">
              <a:lnSpc>
                <a:spcPct val="194444"/>
              </a:lnSpc>
              <a:spcBef>
                <a:spcPts val="0"/>
              </a:spcBef>
              <a:spcAft>
                <a:spcPts val="0"/>
              </a:spcAft>
              <a:buNone/>
            </a:pPr>
            <a:r>
              <a:rPr lang="en-US" sz="3600">
                <a:solidFill>
                  <a:srgbClr val="000000"/>
                </a:solidFill>
                <a:latin typeface="Arial"/>
                <a:ea typeface="Arial"/>
                <a:cs typeface="Arial"/>
                <a:sym typeface="Arial"/>
              </a:rPr>
              <a:t>AZ SBMC SABLON KITÖLTÉSÉNEK JAVASOLT SORRENDJE </a:t>
            </a:r>
            <a:endParaRPr sz="3600">
              <a:solidFill>
                <a:srgbClr val="000000"/>
              </a:solidFill>
              <a:latin typeface="Arial"/>
              <a:ea typeface="Arial"/>
              <a:cs typeface="Arial"/>
              <a:sym typeface="Arial"/>
            </a:endParaRPr>
          </a:p>
        </p:txBody>
      </p:sp>
      <p:sp>
        <p:nvSpPr>
          <p:cNvPr id="330" name="Google Shape;330;p35"/>
          <p:cNvSpPr txBox="1"/>
          <p:nvPr/>
        </p:nvSpPr>
        <p:spPr>
          <a:xfrm>
            <a:off x="832367" y="1720850"/>
            <a:ext cx="17051894" cy="8002191"/>
          </a:xfrm>
          <a:prstGeom prst="rect">
            <a:avLst/>
          </a:prstGeom>
          <a:noFill/>
          <a:ln>
            <a:noFill/>
          </a:ln>
        </p:spPr>
        <p:txBody>
          <a:bodyPr anchorCtr="0" anchor="t" bIns="0" lIns="0" spcFirstLastPara="1" rIns="0" wrap="square" tIns="0">
            <a:spAutoFit/>
          </a:bodyPr>
          <a:lstStyle/>
          <a:p>
            <a:pPr indent="0" lvl="0" marL="0" marR="0" rtl="0" algn="l">
              <a:lnSpc>
                <a:spcPct val="169964"/>
              </a:lnSpc>
              <a:spcBef>
                <a:spcPts val="0"/>
              </a:spcBef>
              <a:spcAft>
                <a:spcPts val="0"/>
              </a:spcAft>
              <a:buNone/>
            </a:pPr>
            <a:r>
              <a:rPr lang="en-US" sz="2800">
                <a:solidFill>
                  <a:srgbClr val="000000"/>
                </a:solidFill>
                <a:latin typeface="Arial"/>
                <a:ea typeface="Arial"/>
                <a:cs typeface="Arial"/>
                <a:sym typeface="Arial"/>
              </a:rPr>
              <a:t>9. </a:t>
            </a:r>
            <a:r>
              <a:rPr b="1" lang="en-US" sz="2800">
                <a:solidFill>
                  <a:srgbClr val="000000"/>
                </a:solidFill>
                <a:latin typeface="Arial"/>
                <a:ea typeface="Arial"/>
                <a:cs typeface="Arial"/>
                <a:sym typeface="Arial"/>
              </a:rPr>
              <a:t>Kulcsfontosságú partnerek és érdekeltek (Key Partners and Stakeholders)</a:t>
            </a:r>
            <a:r>
              <a:rPr lang="en-US" sz="2800">
                <a:solidFill>
                  <a:srgbClr val="000000"/>
                </a:solidFill>
                <a:latin typeface="Arial"/>
                <a:ea typeface="Arial"/>
                <a:cs typeface="Arial"/>
                <a:sym typeface="Arial"/>
              </a:rPr>
              <a:t>: Ebben a mezőben kell meghatározni a legfontosabb külső partnereket, akik erőforrásokat biztosítanak, támogatják vagy befolyásolják az üzleti modelled. A következő kérdésre kell válaszolni: Kik azok a szereplők vagy szervezetek, akik hozzájárulhatnak vállalkozásom működéséhez és sikeréhez? Ezen külső felek jelentőségének felismerése és megértése segít abban, hogy optimalizáld az erőforrásaidat, támogatást nyerj, és az optimális hatékonyság és fenntarthatóság érdekében kiigazítsd vagy módosítsd az üzleti modellt.</a:t>
            </a:r>
            <a:endParaRPr/>
          </a:p>
          <a:p>
            <a:pPr indent="0" lvl="0" marL="0" marR="0" rtl="0" algn="l">
              <a:lnSpc>
                <a:spcPct val="169964"/>
              </a:lnSpc>
              <a:spcBef>
                <a:spcPts val="0"/>
              </a:spcBef>
              <a:spcAft>
                <a:spcPts val="0"/>
              </a:spcAft>
              <a:buNone/>
            </a:pPr>
            <a:r>
              <a:t/>
            </a:r>
            <a:endParaRPr sz="2800">
              <a:solidFill>
                <a:srgbClr val="000000"/>
              </a:solidFill>
              <a:latin typeface="Arial"/>
              <a:ea typeface="Arial"/>
              <a:cs typeface="Arial"/>
              <a:sym typeface="Arial"/>
            </a:endParaRPr>
          </a:p>
          <a:p>
            <a:pPr indent="0" lvl="0" marL="0" marR="0" rtl="0" algn="l">
              <a:lnSpc>
                <a:spcPct val="169964"/>
              </a:lnSpc>
              <a:spcBef>
                <a:spcPts val="0"/>
              </a:spcBef>
              <a:spcAft>
                <a:spcPts val="0"/>
              </a:spcAft>
              <a:buNone/>
            </a:pPr>
            <a:r>
              <a:rPr lang="en-US" sz="2800">
                <a:solidFill>
                  <a:srgbClr val="000000"/>
                </a:solidFill>
                <a:latin typeface="Arial"/>
                <a:ea typeface="Arial"/>
                <a:cs typeface="Arial"/>
                <a:sym typeface="Arial"/>
              </a:rPr>
              <a:t>10. </a:t>
            </a:r>
            <a:r>
              <a:rPr b="1" lang="en-US" sz="2800">
                <a:solidFill>
                  <a:srgbClr val="000000"/>
                </a:solidFill>
                <a:latin typeface="Arial"/>
                <a:ea typeface="Arial"/>
                <a:cs typeface="Arial"/>
                <a:sym typeface="Arial"/>
              </a:rPr>
              <a:t>Költségszerkezet (Cost Structure)</a:t>
            </a:r>
            <a:r>
              <a:rPr lang="en-US" sz="2800">
                <a:solidFill>
                  <a:srgbClr val="000000"/>
                </a:solidFill>
                <a:latin typeface="Arial"/>
                <a:ea typeface="Arial"/>
                <a:cs typeface="Arial"/>
                <a:sym typeface="Arial"/>
              </a:rPr>
              <a:t>: Nevezd meg a vállalkozásod működése során felmerülő költségek legfontosabb összetevőit. Olyan költségek, mint a személyzet fizetése, a technológia, az infrastruktúra és a reklámköltségek. Válaszolj a kérdésekre: Melyek a költségeim, és hogyan tudom azonosítani és elemezni őket? Hogyan tudom fenntartani a pénzügyi fenntarthatóságot és biztosítani a tevékenységeim sikeres végrehajtását?</a:t>
            </a:r>
            <a:endParaRPr sz="2800">
              <a:solidFill>
                <a:srgbClr val="000000"/>
              </a:solidFill>
              <a:latin typeface="Arial"/>
              <a:ea typeface="Arial"/>
              <a:cs typeface="Arial"/>
              <a:sym typeface="Arial"/>
            </a:endParaRPr>
          </a:p>
        </p:txBody>
      </p:sp>
      <p:sp>
        <p:nvSpPr>
          <p:cNvPr id="331" name="Google Shape;331;p35"/>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36"/>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337" name="Google Shape;337;p36"/>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338" name="Google Shape;338;p36"/>
          <p:cNvSpPr txBox="1"/>
          <p:nvPr/>
        </p:nvSpPr>
        <p:spPr>
          <a:xfrm>
            <a:off x="754783" y="581025"/>
            <a:ext cx="16504517" cy="778355"/>
          </a:xfrm>
          <a:prstGeom prst="rect">
            <a:avLst/>
          </a:prstGeom>
          <a:noFill/>
          <a:ln>
            <a:noFill/>
          </a:ln>
        </p:spPr>
        <p:txBody>
          <a:bodyPr anchorCtr="0" anchor="t" bIns="0" lIns="0" spcFirstLastPara="1" rIns="0" wrap="square" tIns="0">
            <a:spAutoFit/>
          </a:bodyPr>
          <a:lstStyle/>
          <a:p>
            <a:pPr indent="0" lvl="0" marL="0" marR="0" rtl="0" algn="l">
              <a:lnSpc>
                <a:spcPct val="250000"/>
              </a:lnSpc>
              <a:spcBef>
                <a:spcPts val="0"/>
              </a:spcBef>
              <a:spcAft>
                <a:spcPts val="0"/>
              </a:spcAft>
              <a:buNone/>
            </a:pPr>
            <a:r>
              <a:rPr lang="en-US" sz="2800">
                <a:solidFill>
                  <a:srgbClr val="000000"/>
                </a:solidFill>
                <a:latin typeface="Arial"/>
                <a:ea typeface="Arial"/>
                <a:cs typeface="Arial"/>
                <a:sym typeface="Arial"/>
              </a:rPr>
              <a:t>AZ SBMC SABLON KITÖLTÉSÉNEK JAVASOLT SORRENDJE </a:t>
            </a:r>
            <a:endParaRPr sz="2800">
              <a:solidFill>
                <a:srgbClr val="000000"/>
              </a:solidFill>
              <a:latin typeface="Arial"/>
              <a:ea typeface="Arial"/>
              <a:cs typeface="Arial"/>
              <a:sym typeface="Arial"/>
            </a:endParaRPr>
          </a:p>
        </p:txBody>
      </p:sp>
      <p:sp>
        <p:nvSpPr>
          <p:cNvPr id="339" name="Google Shape;339;p36"/>
          <p:cNvSpPr txBox="1"/>
          <p:nvPr/>
        </p:nvSpPr>
        <p:spPr>
          <a:xfrm>
            <a:off x="832367" y="1720850"/>
            <a:ext cx="17051894" cy="6771084"/>
          </a:xfrm>
          <a:prstGeom prst="rect">
            <a:avLst/>
          </a:prstGeom>
          <a:noFill/>
          <a:ln>
            <a:noFill/>
          </a:ln>
        </p:spPr>
        <p:txBody>
          <a:bodyPr anchorCtr="0" anchor="t" bIns="0" lIns="0" spcFirstLastPara="1" rIns="0" wrap="square" tIns="0">
            <a:spAutoFit/>
          </a:bodyPr>
          <a:lstStyle/>
          <a:p>
            <a:pPr indent="0" lvl="0" marL="0" marR="0" rtl="0" algn="l">
              <a:lnSpc>
                <a:spcPct val="169964"/>
              </a:lnSpc>
              <a:spcBef>
                <a:spcPts val="0"/>
              </a:spcBef>
              <a:spcAft>
                <a:spcPts val="0"/>
              </a:spcAft>
              <a:buNone/>
            </a:pPr>
            <a:r>
              <a:rPr lang="en-US" sz="2800">
                <a:solidFill>
                  <a:srgbClr val="000000"/>
                </a:solidFill>
                <a:latin typeface="Arial"/>
                <a:ea typeface="Arial"/>
                <a:cs typeface="Arial"/>
                <a:sym typeface="Arial"/>
              </a:rPr>
              <a:t>11. </a:t>
            </a:r>
            <a:r>
              <a:rPr b="1" lang="en-US" sz="2800">
                <a:solidFill>
                  <a:srgbClr val="000000"/>
                </a:solidFill>
                <a:latin typeface="Arial"/>
                <a:ea typeface="Arial"/>
                <a:cs typeface="Arial"/>
                <a:sym typeface="Arial"/>
              </a:rPr>
              <a:t>Bevételi források (Revenue Engines)</a:t>
            </a:r>
            <a:r>
              <a:rPr lang="en-US" sz="2800">
                <a:solidFill>
                  <a:srgbClr val="000000"/>
                </a:solidFill>
                <a:latin typeface="Arial"/>
                <a:ea typeface="Arial"/>
                <a:cs typeface="Arial"/>
                <a:sym typeface="Arial"/>
              </a:rPr>
              <a:t>:  Válaszolj az alábbi kérdésekre: Honnan származik a jövedelmem? Milyen bevételi forrásaim lehetnek? Nevezd meg a bevételi forrásokat, amelyek lehetnek egyszeri vagy ismétlődő kifizetések, és próbálj meg további bevételi forrásokat azonosítani, például ajánlási díjakat, szponzorációkat, uniós vagy állami finanszírozást, esetleg adományokat. Térj ki a fő bevételi forrásokra vonatkozó kérdésekre, valamint arra, hogy hogyan állítod be az árképzési és számlázási szempontokat az ügyfélfizetések biztosítása érdekében.</a:t>
            </a:r>
            <a:endParaRPr/>
          </a:p>
          <a:p>
            <a:pPr indent="0" lvl="0" marL="0" marR="0" rtl="0" algn="l">
              <a:lnSpc>
                <a:spcPct val="169964"/>
              </a:lnSpc>
              <a:spcBef>
                <a:spcPts val="0"/>
              </a:spcBef>
              <a:spcAft>
                <a:spcPts val="0"/>
              </a:spcAft>
              <a:buNone/>
            </a:pPr>
            <a:r>
              <a:t/>
            </a:r>
            <a:endParaRPr sz="2800">
              <a:solidFill>
                <a:srgbClr val="000000"/>
              </a:solidFill>
              <a:latin typeface="Arial"/>
              <a:ea typeface="Arial"/>
              <a:cs typeface="Arial"/>
              <a:sym typeface="Arial"/>
            </a:endParaRPr>
          </a:p>
          <a:p>
            <a:pPr indent="0" lvl="0" marL="0" marR="0" rtl="0" algn="l">
              <a:lnSpc>
                <a:spcPct val="169964"/>
              </a:lnSpc>
              <a:spcBef>
                <a:spcPts val="0"/>
              </a:spcBef>
              <a:spcAft>
                <a:spcPts val="0"/>
              </a:spcAft>
              <a:buNone/>
            </a:pPr>
            <a:r>
              <a:rPr lang="en-US" sz="2800">
                <a:solidFill>
                  <a:srgbClr val="000000"/>
                </a:solidFill>
                <a:latin typeface="Arial"/>
                <a:ea typeface="Arial"/>
                <a:cs typeface="Arial"/>
                <a:sym typeface="Arial"/>
              </a:rPr>
              <a:t>12. </a:t>
            </a:r>
            <a:r>
              <a:rPr b="1" lang="en-US" sz="2800">
                <a:solidFill>
                  <a:srgbClr val="000000"/>
                </a:solidFill>
                <a:latin typeface="Arial"/>
                <a:ea typeface="Arial"/>
                <a:cs typeface="Arial"/>
                <a:sym typeface="Arial"/>
              </a:rPr>
              <a:t>Többlet (Surplus)</a:t>
            </a:r>
            <a:r>
              <a:rPr lang="en-US" sz="2800">
                <a:solidFill>
                  <a:srgbClr val="000000"/>
                </a:solidFill>
                <a:latin typeface="Arial"/>
                <a:ea typeface="Arial"/>
                <a:cs typeface="Arial"/>
                <a:sym typeface="Arial"/>
              </a:rPr>
              <a:t>: Ez a mező a többletforrások esetleges újrabefektetésére vonatkozó tervvel foglalkozik, ha a bevételeid meghaladják a keletkezett költségeket. Ez segít abban, hogy kiterjeszd a vállalkozásod hatókörét, de abban is, hogy újra befektess és népszerűsítsd a társadalmi ügyeket. A kérdés, amelyre válaszolni kell, a következő: Mit fogsz tenni a többlettel?</a:t>
            </a:r>
            <a:endParaRPr sz="2800">
              <a:solidFill>
                <a:srgbClr val="000000"/>
              </a:solidFill>
              <a:latin typeface="Arial"/>
              <a:ea typeface="Arial"/>
              <a:cs typeface="Arial"/>
              <a:sym typeface="Arial"/>
            </a:endParaRPr>
          </a:p>
        </p:txBody>
      </p:sp>
      <p:sp>
        <p:nvSpPr>
          <p:cNvPr id="340" name="Google Shape;340;p36"/>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37"/>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346" name="Google Shape;346;p37"/>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347" name="Google Shape;347;p37"/>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348" name="Google Shape;348;p37"/>
          <p:cNvSpPr txBox="1"/>
          <p:nvPr/>
        </p:nvSpPr>
        <p:spPr>
          <a:xfrm>
            <a:off x="2720532" y="1497634"/>
            <a:ext cx="15567468" cy="17168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solidFill>
                  <a:srgbClr val="000000"/>
                </a:solidFill>
                <a:latin typeface="Arial"/>
                <a:ea typeface="Arial"/>
                <a:cs typeface="Arial"/>
                <a:sym typeface="Arial"/>
              </a:rPr>
              <a:t>MIRE KELL FIGYELNI A AZ SBMC SABLON KITÖLTÉSEKOR?</a:t>
            </a:r>
            <a:endParaRPr sz="5000">
              <a:solidFill>
                <a:srgbClr val="000000"/>
              </a:solidFill>
              <a:latin typeface="Arial"/>
              <a:ea typeface="Arial"/>
              <a:cs typeface="Arial"/>
              <a:sym typeface="Arial"/>
            </a:endParaRPr>
          </a:p>
        </p:txBody>
      </p:sp>
      <p:sp>
        <p:nvSpPr>
          <p:cNvPr id="349" name="Google Shape;349;p37"/>
          <p:cNvSpPr txBox="1"/>
          <p:nvPr/>
        </p:nvSpPr>
        <p:spPr>
          <a:xfrm>
            <a:off x="2720532" y="3582988"/>
            <a:ext cx="14312025" cy="4060535"/>
          </a:xfrm>
          <a:prstGeom prst="rect">
            <a:avLst/>
          </a:prstGeom>
          <a:noFill/>
          <a:ln>
            <a:noFill/>
          </a:ln>
        </p:spPr>
        <p:txBody>
          <a:bodyPr anchorCtr="0" anchor="t" bIns="0" lIns="0" spcFirstLastPara="1" rIns="0" wrap="square" tIns="0">
            <a:spAutoFit/>
          </a:bodyPr>
          <a:lstStyle/>
          <a:p>
            <a:pPr indent="-291463" lvl="1" marL="582927" marR="0" rtl="0" algn="l">
              <a:lnSpc>
                <a:spcPct val="170025"/>
              </a:lnSpc>
              <a:spcBef>
                <a:spcPts val="0"/>
              </a:spcBef>
              <a:spcAft>
                <a:spcPts val="0"/>
              </a:spcAft>
              <a:buClr>
                <a:srgbClr val="000000"/>
              </a:buClr>
              <a:buSzPts val="2699"/>
              <a:buFont typeface="Arial"/>
              <a:buChar char="•"/>
            </a:pPr>
            <a:r>
              <a:rPr b="0" i="0" lang="en-US" sz="2699" u="none" cap="none" strike="noStrike">
                <a:solidFill>
                  <a:srgbClr val="000000"/>
                </a:solidFill>
                <a:latin typeface="Arial"/>
                <a:ea typeface="Arial"/>
                <a:cs typeface="Arial"/>
                <a:sym typeface="Arial"/>
              </a:rPr>
              <a:t>Próbálj meg a lehető legtömörebben fogalmazni, és világos, részletes leírásokat adni a mezőkben. Különösen figyelj a Kedvezményezettek és ügyfelek mezőre.</a:t>
            </a:r>
            <a:endParaRPr b="0" i="0" sz="2699" u="none" cap="none" strike="noStrike">
              <a:solidFill>
                <a:srgbClr val="000000"/>
              </a:solidFill>
              <a:latin typeface="Arial"/>
              <a:ea typeface="Arial"/>
              <a:cs typeface="Arial"/>
              <a:sym typeface="Arial"/>
            </a:endParaRPr>
          </a:p>
          <a:p>
            <a:pPr indent="-291463" lvl="1" marL="582927" marR="0" rtl="0" algn="l">
              <a:lnSpc>
                <a:spcPct val="170025"/>
              </a:lnSpc>
              <a:spcBef>
                <a:spcPts val="0"/>
              </a:spcBef>
              <a:spcAft>
                <a:spcPts val="0"/>
              </a:spcAft>
              <a:buClr>
                <a:srgbClr val="000000"/>
              </a:buClr>
              <a:buSzPts val="2699"/>
              <a:buFont typeface="Arial"/>
              <a:buChar char="•"/>
            </a:pPr>
            <a:r>
              <a:rPr b="0" i="0" lang="en-US" sz="2699" u="none" cap="none" strike="noStrike">
                <a:solidFill>
                  <a:srgbClr val="000000"/>
                </a:solidFill>
                <a:latin typeface="Arial"/>
                <a:ea typeface="Arial"/>
                <a:cs typeface="Arial"/>
                <a:sym typeface="Arial"/>
              </a:rPr>
              <a:t>A sablont minőségi megközelítésből használd, azaz ne számokat és mutatókat adj, hanem inkább magyarázd el és írd le a struktúrákat, perspektívákat, megközelítéseket, konkrét csatornákat stb.</a:t>
            </a:r>
            <a:endParaRPr b="0" i="0" sz="2699" u="none" cap="none" strike="noStrike">
              <a:solidFill>
                <a:srgbClr val="000000"/>
              </a:solidFill>
              <a:latin typeface="Arial"/>
              <a:ea typeface="Arial"/>
              <a:cs typeface="Arial"/>
              <a:sym typeface="Arial"/>
            </a:endParaRPr>
          </a:p>
          <a:p>
            <a:pPr indent="-291463" lvl="1" marL="582927" marR="0" rtl="0" algn="l">
              <a:lnSpc>
                <a:spcPct val="170025"/>
              </a:lnSpc>
              <a:spcBef>
                <a:spcPts val="0"/>
              </a:spcBef>
              <a:spcAft>
                <a:spcPts val="0"/>
              </a:spcAft>
              <a:buClr>
                <a:srgbClr val="000000"/>
              </a:buClr>
              <a:buSzPts val="2699"/>
              <a:buFont typeface="Arial"/>
              <a:buChar char="•"/>
            </a:pPr>
            <a:r>
              <a:rPr b="0" i="0" lang="en-US" sz="2699" u="none" cap="none" strike="noStrike">
                <a:solidFill>
                  <a:srgbClr val="000000"/>
                </a:solidFill>
                <a:latin typeface="Arial"/>
                <a:ea typeface="Arial"/>
                <a:cs typeface="Arial"/>
                <a:sym typeface="Arial"/>
              </a:rPr>
              <a:t>Rendszeresen frissítsd az üzleti tervet, különösen akkor, ha nagyobb beavatkozásokat vagy új szolgáltatásokat/termékeket tervezel indítani.</a:t>
            </a:r>
            <a:endParaRPr b="0" i="0" sz="2699" u="none" cap="none" strike="noStrike">
              <a:solidFill>
                <a:srgbClr val="000000"/>
              </a:solidFill>
              <a:latin typeface="Playfair Display"/>
              <a:ea typeface="Playfair Display"/>
              <a:cs typeface="Playfair Display"/>
              <a:sym typeface="Playfair Display"/>
            </a:endParaRPr>
          </a:p>
        </p:txBody>
      </p:sp>
      <p:sp>
        <p:nvSpPr>
          <p:cNvPr id="350" name="Google Shape;350;p37"/>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38"/>
          <p:cNvSpPr txBox="1"/>
          <p:nvPr/>
        </p:nvSpPr>
        <p:spPr>
          <a:xfrm rot="-5400000">
            <a:off x="-2865960" y="4588062"/>
            <a:ext cx="7097505" cy="615553"/>
          </a:xfrm>
          <a:prstGeom prst="rect">
            <a:avLst/>
          </a:prstGeom>
          <a:noFill/>
          <a:ln>
            <a:noFill/>
          </a:ln>
        </p:spPr>
        <p:txBody>
          <a:bodyPr anchorCtr="0" anchor="t" bIns="0" lIns="0" spcFirstLastPara="1" rIns="0" wrap="square" tIns="0">
            <a:spAutoFit/>
          </a:bodyPr>
          <a:lstStyle/>
          <a:p>
            <a:pPr indent="0" lvl="0" marL="0" marR="0" rtl="0" algn="ctr">
              <a:lnSpc>
                <a:spcPct val="169964"/>
              </a:lnSpc>
              <a:spcBef>
                <a:spcPts val="0"/>
              </a:spcBef>
              <a:spcAft>
                <a:spcPts val="0"/>
              </a:spcAft>
              <a:buNone/>
            </a:pPr>
            <a:r>
              <a:rPr lang="en-US" sz="2800">
                <a:solidFill>
                  <a:srgbClr val="000000"/>
                </a:solidFill>
                <a:latin typeface="Arial"/>
                <a:ea typeface="Arial"/>
                <a:cs typeface="Arial"/>
                <a:sym typeface="Arial"/>
              </a:rPr>
              <a:t>Gyakorlat – Tevékenységek oktatók számára </a:t>
            </a:r>
            <a:endParaRPr sz="2800">
              <a:solidFill>
                <a:srgbClr val="000000"/>
              </a:solidFill>
              <a:latin typeface="Arial"/>
              <a:ea typeface="Arial"/>
              <a:cs typeface="Arial"/>
              <a:sym typeface="Arial"/>
            </a:endParaRPr>
          </a:p>
        </p:txBody>
      </p:sp>
      <p:grpSp>
        <p:nvGrpSpPr>
          <p:cNvPr id="356" name="Google Shape;356;p38"/>
          <p:cNvGrpSpPr/>
          <p:nvPr/>
        </p:nvGrpSpPr>
        <p:grpSpPr>
          <a:xfrm>
            <a:off x="1455411" y="1347086"/>
            <a:ext cx="5143500" cy="6899594"/>
            <a:chOff x="0" y="0"/>
            <a:chExt cx="7278045" cy="9814888"/>
          </a:xfrm>
        </p:grpSpPr>
        <p:sp>
          <p:nvSpPr>
            <p:cNvPr id="357" name="Google Shape;357;p38"/>
            <p:cNvSpPr/>
            <p:nvPr/>
          </p:nvSpPr>
          <p:spPr>
            <a:xfrm>
              <a:off x="0" y="0"/>
              <a:ext cx="6677274" cy="9189541"/>
            </a:xfrm>
            <a:custGeom>
              <a:rect b="b" l="l" r="r" t="t"/>
              <a:pathLst>
                <a:path extrusionOk="0" h="9189541" w="6677274">
                  <a:moveTo>
                    <a:pt x="0" y="0"/>
                  </a:moveTo>
                  <a:lnTo>
                    <a:pt x="6677274" y="0"/>
                  </a:lnTo>
                  <a:lnTo>
                    <a:pt x="6677274" y="9189541"/>
                  </a:lnTo>
                  <a:lnTo>
                    <a:pt x="0" y="9189541"/>
                  </a:lnTo>
                  <a:lnTo>
                    <a:pt x="0" y="0"/>
                  </a:lnTo>
                  <a:close/>
                </a:path>
              </a:pathLst>
            </a:custGeom>
            <a:blipFill rotWithShape="1">
              <a:blip r:embed="rId3">
                <a:alphaModFix/>
              </a:blip>
              <a:stretch>
                <a:fillRect b="-13803" l="0" r="-99660" t="-31268"/>
              </a:stretch>
            </a:blipFill>
            <a:ln>
              <a:noFill/>
            </a:ln>
          </p:spPr>
        </p:sp>
        <p:sp>
          <p:nvSpPr>
            <p:cNvPr id="358" name="Google Shape;358;p38"/>
            <p:cNvSpPr/>
            <p:nvPr/>
          </p:nvSpPr>
          <p:spPr>
            <a:xfrm>
              <a:off x="689447" y="615736"/>
              <a:ext cx="6588598" cy="9199152"/>
            </a:xfrm>
            <a:custGeom>
              <a:rect b="b" l="l" r="r" t="t"/>
              <a:pathLst>
                <a:path extrusionOk="0" h="1068892" w="765560">
                  <a:moveTo>
                    <a:pt x="0" y="0"/>
                  </a:moveTo>
                  <a:lnTo>
                    <a:pt x="765560" y="0"/>
                  </a:lnTo>
                  <a:lnTo>
                    <a:pt x="765560" y="1068892"/>
                  </a:lnTo>
                  <a:lnTo>
                    <a:pt x="0" y="1068892"/>
                  </a:lnTo>
                  <a:close/>
                </a:path>
              </a:pathLst>
            </a:custGeom>
            <a:blipFill rotWithShape="1">
              <a:blip r:embed="rId4">
                <a:alphaModFix/>
              </a:blip>
              <a:stretch>
                <a:fillRect b="0" l="-54633" r="-54633" t="0"/>
              </a:stretch>
            </a:blipFill>
            <a:ln>
              <a:noFill/>
            </a:ln>
          </p:spPr>
        </p:sp>
      </p:grpSp>
      <p:sp>
        <p:nvSpPr>
          <p:cNvPr id="359" name="Google Shape;359;p38"/>
          <p:cNvSpPr txBox="1"/>
          <p:nvPr/>
        </p:nvSpPr>
        <p:spPr>
          <a:xfrm>
            <a:off x="7019311" y="285431"/>
            <a:ext cx="7481292" cy="755015"/>
          </a:xfrm>
          <a:prstGeom prst="rect">
            <a:avLst/>
          </a:prstGeom>
          <a:noFill/>
          <a:ln>
            <a:noFill/>
          </a:ln>
        </p:spPr>
        <p:txBody>
          <a:bodyPr anchorCtr="0" anchor="t" bIns="0" lIns="0" spcFirstLastPara="1" rIns="0" wrap="square" tIns="0">
            <a:spAutoFit/>
          </a:bodyPr>
          <a:lstStyle/>
          <a:p>
            <a:pPr indent="0" lvl="0" marL="0" marR="0" rtl="0" algn="ctr">
              <a:lnSpc>
                <a:spcPct val="250000"/>
              </a:lnSpc>
              <a:spcBef>
                <a:spcPts val="0"/>
              </a:spcBef>
              <a:spcAft>
                <a:spcPts val="0"/>
              </a:spcAft>
              <a:buNone/>
            </a:pPr>
            <a:r>
              <a:rPr lang="en-US" sz="2800">
                <a:solidFill>
                  <a:srgbClr val="06AC73"/>
                </a:solidFill>
                <a:latin typeface="Arial"/>
                <a:ea typeface="Arial"/>
                <a:cs typeface="Arial"/>
                <a:sym typeface="Arial"/>
              </a:rPr>
              <a:t>TEVÉKENYSÉGEK KÉPZŐK SZÁMÁRA </a:t>
            </a:r>
            <a:endParaRPr sz="2800">
              <a:solidFill>
                <a:srgbClr val="06AC73"/>
              </a:solidFill>
              <a:latin typeface="Arial"/>
              <a:ea typeface="Arial"/>
              <a:cs typeface="Arial"/>
              <a:sym typeface="Arial"/>
            </a:endParaRPr>
          </a:p>
        </p:txBody>
      </p:sp>
      <p:sp>
        <p:nvSpPr>
          <p:cNvPr id="360" name="Google Shape;360;p38"/>
          <p:cNvSpPr txBox="1"/>
          <p:nvPr/>
        </p:nvSpPr>
        <p:spPr>
          <a:xfrm>
            <a:off x="7019311" y="1280412"/>
            <a:ext cx="11035521" cy="1107996"/>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2400">
                <a:solidFill>
                  <a:srgbClr val="000000"/>
                </a:solidFill>
                <a:latin typeface="Arial"/>
                <a:ea typeface="Arial"/>
                <a:cs typeface="Arial"/>
                <a:sym typeface="Arial"/>
              </a:rPr>
              <a:t>Hogyan tudja használni egy képző a Canvas Társadalmi Üzleti modellt az osztályban? Próbálja ki ezt a gyakorlatot: Canvas Társadalmi Üzleti modell feltérképezése</a:t>
            </a:r>
            <a:endParaRPr b="1" sz="2400">
              <a:solidFill>
                <a:srgbClr val="000000"/>
              </a:solidFill>
              <a:latin typeface="Arial"/>
              <a:ea typeface="Arial"/>
              <a:cs typeface="Arial"/>
              <a:sym typeface="Arial"/>
            </a:endParaRPr>
          </a:p>
        </p:txBody>
      </p:sp>
      <p:sp>
        <p:nvSpPr>
          <p:cNvPr id="361" name="Google Shape;361;p38"/>
          <p:cNvSpPr txBox="1"/>
          <p:nvPr/>
        </p:nvSpPr>
        <p:spPr>
          <a:xfrm>
            <a:off x="6961805" y="2628374"/>
            <a:ext cx="11093027" cy="7117333"/>
          </a:xfrm>
          <a:prstGeom prst="rect">
            <a:avLst/>
          </a:prstGeom>
          <a:noFill/>
          <a:ln>
            <a:noFill/>
          </a:ln>
        </p:spPr>
        <p:txBody>
          <a:bodyPr anchorCtr="0" anchor="t" bIns="0" lIns="0" spcFirstLastPara="1" rIns="0" wrap="square" tIns="0">
            <a:spAutoFit/>
          </a:bodyPr>
          <a:lstStyle/>
          <a:p>
            <a:pPr indent="0" lvl="0" marL="0" marR="0" rtl="0" algn="l">
              <a:lnSpc>
                <a:spcPct val="170031"/>
              </a:lnSpc>
              <a:spcBef>
                <a:spcPts val="0"/>
              </a:spcBef>
              <a:spcAft>
                <a:spcPts val="0"/>
              </a:spcAft>
              <a:buNone/>
            </a:pPr>
            <a:r>
              <a:rPr lang="en-US" sz="2199">
                <a:solidFill>
                  <a:srgbClr val="000000"/>
                </a:solidFill>
                <a:latin typeface="Arial"/>
                <a:ea typeface="Arial"/>
                <a:cs typeface="Arial"/>
                <a:sym typeface="Arial"/>
              </a:rPr>
              <a:t>Ez a tevékenység lehetővé teszi az oktatók számára, hogy egy valós forgatókönyv vagy esettanulmány mintájára alkallmazzák a Canvas társadalmi úzleti modell sablonját. </a:t>
            </a:r>
            <a:endParaRPr sz="2199">
              <a:solidFill>
                <a:srgbClr val="000000"/>
              </a:solidFill>
              <a:latin typeface="Arial"/>
              <a:ea typeface="Arial"/>
              <a:cs typeface="Arial"/>
              <a:sym typeface="Arial"/>
            </a:endParaRPr>
          </a:p>
          <a:p>
            <a:pPr indent="0" lvl="0" marL="0" marR="0" rtl="0" algn="l">
              <a:lnSpc>
                <a:spcPct val="170031"/>
              </a:lnSpc>
              <a:spcBef>
                <a:spcPts val="0"/>
              </a:spcBef>
              <a:spcAft>
                <a:spcPts val="0"/>
              </a:spcAft>
              <a:buNone/>
            </a:pPr>
            <a:r>
              <a:rPr lang="en-US" sz="2199">
                <a:solidFill>
                  <a:srgbClr val="000000"/>
                </a:solidFill>
                <a:latin typeface="Arial"/>
                <a:ea typeface="Arial"/>
                <a:cs typeface="Arial"/>
                <a:sym typeface="Arial"/>
              </a:rPr>
              <a:t>Az oktató követi az alábbi lépéseket: </a:t>
            </a:r>
            <a:endParaRPr sz="2199">
              <a:solidFill>
                <a:srgbClr val="000000"/>
              </a:solidFill>
              <a:latin typeface="Arial"/>
              <a:ea typeface="Arial"/>
              <a:cs typeface="Arial"/>
              <a:sym typeface="Arial"/>
            </a:endParaRPr>
          </a:p>
          <a:p>
            <a:pPr indent="-457200" lvl="0" marL="457200" marR="0" rtl="0" algn="l">
              <a:lnSpc>
                <a:spcPct val="170031"/>
              </a:lnSpc>
              <a:spcBef>
                <a:spcPts val="0"/>
              </a:spcBef>
              <a:spcAft>
                <a:spcPts val="0"/>
              </a:spcAft>
              <a:buClr>
                <a:srgbClr val="000000"/>
              </a:buClr>
              <a:buSzPts val="2199"/>
              <a:buFont typeface="Arial"/>
              <a:buAutoNum type="arabicPeriod"/>
            </a:pPr>
            <a:r>
              <a:rPr lang="en-US" sz="2199">
                <a:solidFill>
                  <a:srgbClr val="000000"/>
                </a:solidFill>
                <a:latin typeface="Arial"/>
                <a:ea typeface="Arial"/>
                <a:cs typeface="Arial"/>
                <a:sym typeface="Arial"/>
              </a:rPr>
              <a:t>lépés: </a:t>
            </a:r>
            <a:r>
              <a:rPr b="1" lang="en-US" sz="2199">
                <a:solidFill>
                  <a:srgbClr val="000000"/>
                </a:solidFill>
                <a:latin typeface="Arial"/>
                <a:ea typeface="Arial"/>
                <a:cs typeface="Arial"/>
                <a:sym typeface="Arial"/>
              </a:rPr>
              <a:t>Válasszon ki egy forgatókönyvet</a:t>
            </a:r>
            <a:r>
              <a:rPr lang="en-US" sz="2199">
                <a:solidFill>
                  <a:srgbClr val="000000"/>
                </a:solidFill>
                <a:latin typeface="Arial"/>
                <a:ea typeface="Arial"/>
                <a:cs typeface="Arial"/>
                <a:sym typeface="Arial"/>
              </a:rPr>
              <a:t>: Válasszon ki egy egyszerű és alkalmazható forgatókönyvet a gyakorlati tevékenységhez. Ez lehet egy hipotetikus társadalmi vállalkozás vagy egy már létező vállalkozás esettanulmánya.</a:t>
            </a:r>
            <a:endParaRPr/>
          </a:p>
          <a:p>
            <a:pPr indent="-457200" lvl="0" marL="457200" marR="0" rtl="0" algn="l">
              <a:lnSpc>
                <a:spcPct val="170031"/>
              </a:lnSpc>
              <a:spcBef>
                <a:spcPts val="0"/>
              </a:spcBef>
              <a:spcAft>
                <a:spcPts val="0"/>
              </a:spcAft>
              <a:buClr>
                <a:srgbClr val="000000"/>
              </a:buClr>
              <a:buSzPts val="2199"/>
              <a:buFont typeface="Arial"/>
              <a:buAutoNum type="arabicPeriod"/>
            </a:pPr>
            <a:r>
              <a:rPr lang="en-US" sz="2199">
                <a:solidFill>
                  <a:srgbClr val="000000"/>
                </a:solidFill>
                <a:latin typeface="Arial"/>
                <a:ea typeface="Arial"/>
                <a:cs typeface="Arial"/>
                <a:sym typeface="Arial"/>
              </a:rPr>
              <a:t>lépés: </a:t>
            </a:r>
            <a:r>
              <a:rPr b="1" lang="en-US" sz="2199">
                <a:solidFill>
                  <a:srgbClr val="000000"/>
                </a:solidFill>
                <a:latin typeface="Arial"/>
                <a:ea typeface="Arial"/>
                <a:cs typeface="Arial"/>
                <a:sym typeface="Arial"/>
              </a:rPr>
              <a:t>Canva sablon</a:t>
            </a:r>
            <a:r>
              <a:rPr lang="en-US" sz="2199">
                <a:solidFill>
                  <a:srgbClr val="000000"/>
                </a:solidFill>
                <a:latin typeface="Arial"/>
                <a:ea typeface="Arial"/>
                <a:cs typeface="Arial"/>
                <a:sym typeface="Arial"/>
              </a:rPr>
              <a:t>: Vezesse végig a fiatalokat a kiválasztott forgatókönyvhöz tartozó Canvas társadalmi üzleti modell lépésein. Bátorítsa őket, hogy közösen vitassák meg és elemezzék az egyes kérdéseket és mezőket.</a:t>
            </a:r>
            <a:endParaRPr/>
          </a:p>
          <a:p>
            <a:pPr indent="-457200" lvl="0" marL="457200" marR="0" rtl="0" algn="l">
              <a:lnSpc>
                <a:spcPct val="170031"/>
              </a:lnSpc>
              <a:spcBef>
                <a:spcPts val="0"/>
              </a:spcBef>
              <a:spcAft>
                <a:spcPts val="0"/>
              </a:spcAft>
              <a:buClr>
                <a:srgbClr val="000000"/>
              </a:buClr>
              <a:buSzPts val="2199"/>
              <a:buFont typeface="Arial"/>
              <a:buAutoNum type="arabicPeriod"/>
            </a:pPr>
            <a:r>
              <a:rPr lang="en-US" sz="2199">
                <a:solidFill>
                  <a:srgbClr val="000000"/>
                </a:solidFill>
                <a:latin typeface="Arial"/>
                <a:ea typeface="Arial"/>
                <a:cs typeface="Arial"/>
                <a:sym typeface="Arial"/>
              </a:rPr>
              <a:t>lépés: </a:t>
            </a:r>
            <a:r>
              <a:rPr b="1" lang="en-US" sz="2199">
                <a:solidFill>
                  <a:srgbClr val="000000"/>
                </a:solidFill>
                <a:latin typeface="Arial"/>
                <a:ea typeface="Arial"/>
                <a:cs typeface="Arial"/>
                <a:sym typeface="Arial"/>
              </a:rPr>
              <a:t>Megbeszélés és reflexió</a:t>
            </a:r>
            <a:r>
              <a:rPr lang="en-US" sz="2199">
                <a:solidFill>
                  <a:srgbClr val="000000"/>
                </a:solidFill>
                <a:latin typeface="Arial"/>
                <a:ea typeface="Arial"/>
                <a:cs typeface="Arial"/>
                <a:sym typeface="Arial"/>
              </a:rPr>
              <a:t>: Moderálja a tevékenységet követő megbeszélést, amely lehetővé teszi a fiatalok számára, hogy megosszák ötleteiket, észrevételeiket, megbeszéljék a felmerült kihívásokat és a levont tanulságokat.</a:t>
            </a:r>
            <a:endParaRPr/>
          </a:p>
          <a:p>
            <a:pPr indent="0" lvl="0" marL="0" marR="0" rtl="0" algn="l">
              <a:lnSpc>
                <a:spcPct val="170031"/>
              </a:lnSpc>
              <a:spcBef>
                <a:spcPts val="0"/>
              </a:spcBef>
              <a:spcAft>
                <a:spcPts val="0"/>
              </a:spcAft>
              <a:buNone/>
            </a:pPr>
            <a:r>
              <a:t/>
            </a:r>
            <a:endParaRPr sz="2199">
              <a:solidFill>
                <a:srgbClr val="000000"/>
              </a:solidFill>
              <a:latin typeface="Arial"/>
              <a:ea typeface="Arial"/>
              <a:cs typeface="Arial"/>
              <a:sym typeface="Arial"/>
            </a:endParaRPr>
          </a:p>
          <a:p>
            <a:pPr indent="0" lvl="0" marL="0" marR="0" rtl="0" algn="l">
              <a:lnSpc>
                <a:spcPct val="170031"/>
              </a:lnSpc>
              <a:spcBef>
                <a:spcPts val="0"/>
              </a:spcBef>
              <a:spcAft>
                <a:spcPts val="0"/>
              </a:spcAft>
              <a:buNone/>
            </a:pPr>
            <a:r>
              <a:rPr lang="en-US" sz="2199">
                <a:solidFill>
                  <a:srgbClr val="000000"/>
                </a:solidFill>
                <a:latin typeface="Arial"/>
                <a:ea typeface="Arial"/>
                <a:cs typeface="Arial"/>
                <a:sym typeface="Arial"/>
              </a:rPr>
              <a:t>Ez a gyakorlati tevékenység elősegíti a kritikus gondolkodást, a problémamegoldást és a csapatmunkával kapcsolatos készségeket.</a:t>
            </a:r>
            <a:endParaRPr sz="2199">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39"/>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sp>
      <p:sp>
        <p:nvSpPr>
          <p:cNvPr id="367" name="Google Shape;367;p39"/>
          <p:cNvSpPr/>
          <p:nvPr/>
        </p:nvSpPr>
        <p:spPr>
          <a:xfrm>
            <a:off x="14622211" y="-190985"/>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sp>
      <p:sp>
        <p:nvSpPr>
          <p:cNvPr id="368" name="Google Shape;368;p39"/>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sp>
      <p:sp>
        <p:nvSpPr>
          <p:cNvPr id="369" name="Google Shape;369;p39"/>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sp>
      <p:sp>
        <p:nvSpPr>
          <p:cNvPr id="370" name="Google Shape;370;p39"/>
          <p:cNvSpPr txBox="1"/>
          <p:nvPr/>
        </p:nvSpPr>
        <p:spPr>
          <a:xfrm>
            <a:off x="1752600" y="759927"/>
            <a:ext cx="2161163"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lang="en-US" sz="12999">
                <a:solidFill>
                  <a:srgbClr val="F03B6D"/>
                </a:solidFill>
                <a:latin typeface="Arial"/>
                <a:ea typeface="Arial"/>
                <a:cs typeface="Arial"/>
                <a:sym typeface="Arial"/>
              </a:rPr>
              <a:t>02</a:t>
            </a:r>
            <a:endParaRPr/>
          </a:p>
        </p:txBody>
      </p:sp>
      <p:sp>
        <p:nvSpPr>
          <p:cNvPr id="371" name="Google Shape;371;p39"/>
          <p:cNvSpPr txBox="1"/>
          <p:nvPr/>
        </p:nvSpPr>
        <p:spPr>
          <a:xfrm>
            <a:off x="4572000" y="1398102"/>
            <a:ext cx="8447544" cy="98745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n-US" sz="5499">
                <a:solidFill>
                  <a:srgbClr val="000000"/>
                </a:solidFill>
                <a:latin typeface="Arial"/>
                <a:ea typeface="Arial"/>
                <a:cs typeface="Arial"/>
                <a:sym typeface="Arial"/>
              </a:rPr>
              <a:t>1.2. Önreflexív gyakorlat </a:t>
            </a:r>
            <a:endParaRPr sz="5499">
              <a:solidFill>
                <a:srgbClr val="000000"/>
              </a:solidFill>
              <a:latin typeface="Arial"/>
              <a:ea typeface="Arial"/>
              <a:cs typeface="Arial"/>
              <a:sym typeface="Arial"/>
            </a:endParaRPr>
          </a:p>
        </p:txBody>
      </p:sp>
      <p:sp>
        <p:nvSpPr>
          <p:cNvPr id="372" name="Google Shape;372;p39"/>
          <p:cNvSpPr txBox="1"/>
          <p:nvPr/>
        </p:nvSpPr>
        <p:spPr>
          <a:xfrm>
            <a:off x="1998337" y="3597553"/>
            <a:ext cx="12815317" cy="2653803"/>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499">
                <a:solidFill>
                  <a:srgbClr val="000000"/>
                </a:solidFill>
                <a:latin typeface="Arial"/>
                <a:ea typeface="Arial"/>
                <a:cs typeface="Arial"/>
                <a:sym typeface="Arial"/>
              </a:rPr>
              <a:t>Hogyan járulhat hozzá a SBCM megértése a társadalmi vállalkozói  készségeim és tudásom fejlesztéséhez?</a:t>
            </a:r>
            <a:endParaRPr sz="2499">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t/>
            </a:r>
            <a:endParaRPr sz="2499">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rPr lang="en-US" sz="2499">
                <a:solidFill>
                  <a:srgbClr val="000000"/>
                </a:solidFill>
                <a:latin typeface="Arial"/>
                <a:ea typeface="Arial"/>
                <a:cs typeface="Arial"/>
                <a:sym typeface="Arial"/>
              </a:rPr>
              <a:t>Milyen módon adhat ez a tudás lehetőséget arra, hogy olyan társadalmi átalakulással járó vállalkozást hozzak létre, amely érdemben hozzájárul a társadalmi jóléthez, biztosítva a fenntarthatóságot és a pozitív társadalmi változást?</a:t>
            </a:r>
            <a:endParaRPr/>
          </a:p>
        </p:txBody>
      </p:sp>
      <p:sp>
        <p:nvSpPr>
          <p:cNvPr id="373" name="Google Shape;373;p39"/>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7">
              <a:alphaModFix/>
            </a:blip>
            <a:stretch>
              <a:fillRect b="-160181" l="-14265" r="-3278" t="-161048"/>
            </a:stretch>
          </a:blipFill>
          <a:ln>
            <a:noFill/>
          </a:ln>
        </p:spPr>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40"/>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379" name="Google Shape;379;p40"/>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380" name="Google Shape;380;p40"/>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381" name="Google Shape;381;p40"/>
          <p:cNvSpPr txBox="1"/>
          <p:nvPr/>
        </p:nvSpPr>
        <p:spPr>
          <a:xfrm>
            <a:off x="2720532" y="1497634"/>
            <a:ext cx="15567468" cy="179536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solidFill>
                  <a:srgbClr val="000000"/>
                </a:solidFill>
                <a:latin typeface="Arial"/>
                <a:ea typeface="Arial"/>
                <a:cs typeface="Arial"/>
                <a:sym typeface="Arial"/>
              </a:rPr>
              <a:t>1.3 A LEHETŐSÉGEK KIAKNÁZÁSA: A HELYI TÁRSADALMI HATÁS MAXIMALIZÁLÁSA</a:t>
            </a:r>
            <a:endParaRPr/>
          </a:p>
        </p:txBody>
      </p:sp>
      <p:sp>
        <p:nvSpPr>
          <p:cNvPr id="382" name="Google Shape;382;p40"/>
          <p:cNvSpPr txBox="1"/>
          <p:nvPr/>
        </p:nvSpPr>
        <p:spPr>
          <a:xfrm>
            <a:off x="2720532" y="3363103"/>
            <a:ext cx="7097505" cy="560923"/>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n-US" sz="3399">
                <a:solidFill>
                  <a:srgbClr val="000000"/>
                </a:solidFill>
                <a:latin typeface="Arial"/>
                <a:ea typeface="Arial"/>
                <a:cs typeface="Arial"/>
                <a:sym typeface="Arial"/>
              </a:rPr>
              <a:t>Bevezető</a:t>
            </a:r>
            <a:endParaRPr sz="3399">
              <a:solidFill>
                <a:srgbClr val="000000"/>
              </a:solidFill>
              <a:latin typeface="Arial"/>
              <a:ea typeface="Arial"/>
              <a:cs typeface="Arial"/>
              <a:sym typeface="Arial"/>
            </a:endParaRPr>
          </a:p>
        </p:txBody>
      </p:sp>
      <p:sp>
        <p:nvSpPr>
          <p:cNvPr id="383" name="Google Shape;383;p40"/>
          <p:cNvSpPr txBox="1"/>
          <p:nvPr/>
        </p:nvSpPr>
        <p:spPr>
          <a:xfrm>
            <a:off x="2720532" y="4375131"/>
            <a:ext cx="5322634" cy="4745594"/>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lang="en-US" sz="2000">
                <a:solidFill>
                  <a:srgbClr val="000000"/>
                </a:solidFill>
                <a:latin typeface="Arial"/>
                <a:ea typeface="Arial"/>
                <a:cs typeface="Arial"/>
                <a:sym typeface="Arial"/>
              </a:rPr>
              <a:t>A szociális vállalkozások létrehozása olyan stratégiai gondolkodásmódot igényel, amely a társadalmi és pénzügyi szempontokat egyaránt magában foglalja, és arra ösztönzi a fiatal vállalkozókat, hogy a társadalmi hatást integrálja helyi vállalkozásaikba. Ez magában foglalja az olyan kulcsfontosságú elemek meghatározását, mint a helyi társadalmi célkitűzések, kedvezményezettek és értékteremtési javaslatok, az adott Canvas modell segítségével.</a:t>
            </a:r>
            <a:endParaRPr sz="2000">
              <a:solidFill>
                <a:srgbClr val="000000"/>
              </a:solidFill>
              <a:latin typeface="Arial"/>
              <a:ea typeface="Arial"/>
              <a:cs typeface="Arial"/>
              <a:sym typeface="Arial"/>
            </a:endParaRPr>
          </a:p>
        </p:txBody>
      </p:sp>
      <p:sp>
        <p:nvSpPr>
          <p:cNvPr id="384" name="Google Shape;384;p40"/>
          <p:cNvSpPr txBox="1"/>
          <p:nvPr/>
        </p:nvSpPr>
        <p:spPr>
          <a:xfrm rot="-5400000">
            <a:off x="-2553390" y="4351414"/>
            <a:ext cx="7097505" cy="1231106"/>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n-US" sz="3399">
                <a:solidFill>
                  <a:srgbClr val="000000"/>
                </a:solidFill>
                <a:latin typeface="Arial"/>
                <a:ea typeface="Arial"/>
                <a:cs typeface="Arial"/>
                <a:sym typeface="Arial"/>
              </a:rPr>
              <a:t>1.3. fejezet – Hogy használd a SBCM</a:t>
            </a:r>
            <a:endParaRPr sz="3399">
              <a:solidFill>
                <a:srgbClr val="000000"/>
              </a:solidFill>
              <a:latin typeface="Arial"/>
              <a:ea typeface="Arial"/>
              <a:cs typeface="Arial"/>
              <a:sym typeface="Arial"/>
            </a:endParaRPr>
          </a:p>
        </p:txBody>
      </p:sp>
      <p:sp>
        <p:nvSpPr>
          <p:cNvPr id="385" name="Google Shape;385;p40"/>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grpSp>
        <p:nvGrpSpPr>
          <p:cNvPr id="386" name="Google Shape;386;p40"/>
          <p:cNvGrpSpPr/>
          <p:nvPr/>
        </p:nvGrpSpPr>
        <p:grpSpPr>
          <a:xfrm>
            <a:off x="9818036" y="3429778"/>
            <a:ext cx="3799833" cy="5124308"/>
            <a:chOff x="0" y="0"/>
            <a:chExt cx="5066444" cy="6832410"/>
          </a:xfrm>
        </p:grpSpPr>
        <p:sp>
          <p:nvSpPr>
            <p:cNvPr id="387" name="Google Shape;387;p40"/>
            <p:cNvSpPr/>
            <p:nvPr/>
          </p:nvSpPr>
          <p:spPr>
            <a:xfrm>
              <a:off x="0" y="0"/>
              <a:ext cx="4648231" cy="6397089"/>
            </a:xfrm>
            <a:custGeom>
              <a:rect b="b" l="l" r="r" t="t"/>
              <a:pathLst>
                <a:path extrusionOk="0" h="6397089" w="4648231">
                  <a:moveTo>
                    <a:pt x="0" y="0"/>
                  </a:moveTo>
                  <a:lnTo>
                    <a:pt x="4648231" y="0"/>
                  </a:lnTo>
                  <a:lnTo>
                    <a:pt x="4648231" y="6397089"/>
                  </a:lnTo>
                  <a:lnTo>
                    <a:pt x="0" y="6397089"/>
                  </a:lnTo>
                  <a:lnTo>
                    <a:pt x="0" y="0"/>
                  </a:lnTo>
                  <a:close/>
                </a:path>
              </a:pathLst>
            </a:custGeom>
            <a:blipFill rotWithShape="1">
              <a:blip r:embed="rId7">
                <a:alphaModFix/>
              </a:blip>
              <a:stretch>
                <a:fillRect b="-13803" l="0" r="-99660" t="-31268"/>
              </a:stretch>
            </a:blipFill>
            <a:ln>
              <a:noFill/>
            </a:ln>
          </p:spPr>
        </p:sp>
        <p:sp>
          <p:nvSpPr>
            <p:cNvPr id="388" name="Google Shape;388;p40"/>
            <p:cNvSpPr/>
            <p:nvPr/>
          </p:nvSpPr>
          <p:spPr>
            <a:xfrm>
              <a:off x="479942" y="428631"/>
              <a:ext cx="4586502" cy="6403779"/>
            </a:xfrm>
            <a:custGeom>
              <a:rect b="b" l="l" r="r" t="t"/>
              <a:pathLst>
                <a:path extrusionOk="0" h="1068892" w="765560">
                  <a:moveTo>
                    <a:pt x="0" y="0"/>
                  </a:moveTo>
                  <a:lnTo>
                    <a:pt x="765560" y="0"/>
                  </a:lnTo>
                  <a:lnTo>
                    <a:pt x="765560" y="1068892"/>
                  </a:lnTo>
                  <a:lnTo>
                    <a:pt x="0" y="1068892"/>
                  </a:lnTo>
                  <a:close/>
                </a:path>
              </a:pathLst>
            </a:custGeom>
            <a:blipFill rotWithShape="1">
              <a:blip r:embed="rId8">
                <a:alphaModFix/>
              </a:blip>
              <a:stretch>
                <a:fillRect b="0" l="-54755" r="-54755" t="0"/>
              </a:stretch>
            </a:blipFill>
            <a:ln>
              <a:noFill/>
            </a:ln>
          </p:spPr>
        </p:sp>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41"/>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394" name="Google Shape;394;p41"/>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395" name="Google Shape;395;p41"/>
          <p:cNvSpPr txBox="1"/>
          <p:nvPr/>
        </p:nvSpPr>
        <p:spPr>
          <a:xfrm>
            <a:off x="754783" y="581025"/>
            <a:ext cx="16504517" cy="790024"/>
          </a:xfrm>
          <a:prstGeom prst="rect">
            <a:avLst/>
          </a:prstGeom>
          <a:noFill/>
          <a:ln>
            <a:noFill/>
          </a:ln>
        </p:spPr>
        <p:txBody>
          <a:bodyPr anchorCtr="0" anchor="t" bIns="0" lIns="0" spcFirstLastPara="1" rIns="0" wrap="square" tIns="0">
            <a:spAutoFit/>
          </a:bodyPr>
          <a:lstStyle/>
          <a:p>
            <a:pPr indent="0" lvl="0" marL="0" marR="0" rtl="0" algn="l">
              <a:lnSpc>
                <a:spcPct val="175000"/>
              </a:lnSpc>
              <a:spcBef>
                <a:spcPts val="0"/>
              </a:spcBef>
              <a:spcAft>
                <a:spcPts val="0"/>
              </a:spcAft>
              <a:buNone/>
            </a:pPr>
            <a:r>
              <a:rPr lang="en-US" sz="4000">
                <a:solidFill>
                  <a:srgbClr val="000000"/>
                </a:solidFill>
                <a:latin typeface="Arial"/>
                <a:ea typeface="Arial"/>
                <a:cs typeface="Arial"/>
                <a:sym typeface="Arial"/>
              </a:rPr>
              <a:t>A TÁRSADALMI HATÁS MAXIMALIZÁLÁSA</a:t>
            </a:r>
            <a:endParaRPr sz="4000">
              <a:solidFill>
                <a:srgbClr val="000000"/>
              </a:solidFill>
              <a:latin typeface="Arial"/>
              <a:ea typeface="Arial"/>
              <a:cs typeface="Arial"/>
              <a:sym typeface="Arial"/>
            </a:endParaRPr>
          </a:p>
        </p:txBody>
      </p:sp>
      <p:sp>
        <p:nvSpPr>
          <p:cNvPr id="396" name="Google Shape;396;p41"/>
          <p:cNvSpPr txBox="1"/>
          <p:nvPr/>
        </p:nvSpPr>
        <p:spPr>
          <a:xfrm>
            <a:off x="832367" y="1730375"/>
            <a:ext cx="17051894" cy="8581965"/>
          </a:xfrm>
          <a:prstGeom prst="rect">
            <a:avLst/>
          </a:prstGeom>
          <a:noFill/>
          <a:ln>
            <a:noFill/>
          </a:ln>
        </p:spPr>
        <p:txBody>
          <a:bodyPr anchorCtr="0" anchor="t" bIns="0" lIns="0" spcFirstLastPara="1" rIns="0" wrap="square" tIns="0">
            <a:spAutoFit/>
          </a:bodyPr>
          <a:lstStyle/>
          <a:p>
            <a:pPr indent="0" lvl="0" marL="0" marR="0" rtl="0" algn="l">
              <a:lnSpc>
                <a:spcPct val="186666"/>
              </a:lnSpc>
              <a:spcBef>
                <a:spcPts val="0"/>
              </a:spcBef>
              <a:spcAft>
                <a:spcPts val="0"/>
              </a:spcAft>
              <a:buNone/>
            </a:pPr>
            <a:r>
              <a:rPr lang="en-US" sz="2400">
                <a:solidFill>
                  <a:srgbClr val="000000"/>
                </a:solidFill>
                <a:latin typeface="Arial"/>
                <a:ea typeface="Arial"/>
                <a:cs typeface="Arial"/>
                <a:sym typeface="Arial"/>
              </a:rPr>
              <a:t>Ezenkívül olyan készségekre is szükség lesz, mint például a társadalmi változások stratégiai tervezése, hogy segítsék őket abban, hogy a társadalmi változásokra vonatkozó elképzeléseiket, törekvéseiket és tevékenységeiket összehangolják egy életképes üzleti stratégiával. A Canvas modell mint stratégiai tervezési eszköz segít nekik eligazodni a bonyolult üzleti tervezésben, és segít a megfelelő üzleti modell kiválasztásában. A vizuális ábrázolás hozzájárul az olyan kritikus kérdésekkel kapcsolatos információk megszerzéséhez, mint például, hogy milyen csatornákat használjanak a társadalmi hatás eléréséhez, hogy a kedvezményezettek és az ügyfelek hogyan fognak profitálni a szolgáltatásokból és a termékekből, de azt is, hogy milyen együttműködéseket támogassanak az optimális társadalmi hatás biztosítása érdekében.</a:t>
            </a:r>
            <a:endParaRPr/>
          </a:p>
          <a:p>
            <a:pPr indent="0" lvl="0" marL="0" marR="0" rtl="0" algn="l">
              <a:lnSpc>
                <a:spcPct val="186666"/>
              </a:lnSpc>
              <a:spcBef>
                <a:spcPts val="0"/>
              </a:spcBef>
              <a:spcAft>
                <a:spcPts val="0"/>
              </a:spcAft>
              <a:buNone/>
            </a:pPr>
            <a:r>
              <a:t/>
            </a:r>
            <a:endParaRPr sz="2400">
              <a:solidFill>
                <a:srgbClr val="000000"/>
              </a:solidFill>
              <a:latin typeface="Arial"/>
              <a:ea typeface="Arial"/>
              <a:cs typeface="Arial"/>
              <a:sym typeface="Arial"/>
            </a:endParaRPr>
          </a:p>
          <a:p>
            <a:pPr indent="0" lvl="0" marL="0" marR="0" rtl="0" algn="l">
              <a:lnSpc>
                <a:spcPct val="186666"/>
              </a:lnSpc>
              <a:spcBef>
                <a:spcPts val="0"/>
              </a:spcBef>
              <a:spcAft>
                <a:spcPts val="0"/>
              </a:spcAft>
              <a:buNone/>
            </a:pPr>
            <a:r>
              <a:rPr lang="en-US" sz="2400">
                <a:solidFill>
                  <a:srgbClr val="000000"/>
                </a:solidFill>
                <a:latin typeface="Arial"/>
                <a:ea typeface="Arial"/>
                <a:cs typeface="Arial"/>
                <a:sym typeface="Arial"/>
              </a:rPr>
              <a:t>A társadalmi hatásnak pénzügyi fenntarthatóságra van szüksége: ha a vállalkozás nem életképes vagy stabil pénzügyileg, akkor nehéz lesz bármilyen társadalmi hatást nyújtani a kedvezményezetteknek vagy az ügyfeleknek. A társadalmi hatásra vonatkozó értékajánlat és a kiválasztott társadalmi hatás csatornái segíteni fogják a fiatal vállalkozókat abban, hogy olyan vállalkozásokat tervezzenek, amelyek valóban megfelelnek a célcsoport és a közösség igényeinek. Ezek és a reális pénzügyi célkitűzések közötti egyensúly megteremtése kulcsfontosságú, ezért a szociális vállalkozások tervezéséhez átfogó, holisztikus megközelítésre van szükség. Ez mind az üzletet, mind a társadalmi küldetést előre fogja vinni.</a:t>
            </a:r>
            <a:endParaRPr sz="2400">
              <a:solidFill>
                <a:srgbClr val="000000"/>
              </a:solidFill>
              <a:latin typeface="Arial"/>
              <a:ea typeface="Arial"/>
              <a:cs typeface="Arial"/>
              <a:sym typeface="Arial"/>
            </a:endParaRPr>
          </a:p>
          <a:p>
            <a:pPr indent="0" lvl="0" marL="0" marR="0" rtl="0" algn="l">
              <a:lnSpc>
                <a:spcPct val="186666"/>
              </a:lnSpc>
              <a:spcBef>
                <a:spcPts val="0"/>
              </a:spcBef>
              <a:spcAft>
                <a:spcPts val="0"/>
              </a:spcAft>
              <a:buNone/>
            </a:pPr>
            <a:r>
              <a:t/>
            </a:r>
            <a:endParaRPr sz="2400">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15"/>
          <p:cNvSpPr/>
          <p:nvPr/>
        </p:nvSpPr>
        <p:spPr>
          <a:xfrm>
            <a:off x="-1970090" y="7058556"/>
            <a:ext cx="4030989" cy="4114800"/>
          </a:xfrm>
          <a:custGeom>
            <a:rect b="b" l="l" r="r" t="t"/>
            <a:pathLst>
              <a:path extrusionOk="0" h="4114800" w="4030989">
                <a:moveTo>
                  <a:pt x="0" y="0"/>
                </a:moveTo>
                <a:lnTo>
                  <a:pt x="4030989" y="0"/>
                </a:lnTo>
                <a:lnTo>
                  <a:pt x="4030989" y="4114800"/>
                </a:lnTo>
                <a:lnTo>
                  <a:pt x="0" y="4114800"/>
                </a:lnTo>
                <a:lnTo>
                  <a:pt x="0" y="0"/>
                </a:lnTo>
                <a:close/>
              </a:path>
            </a:pathLst>
          </a:custGeom>
          <a:blipFill rotWithShape="1">
            <a:blip r:embed="rId3">
              <a:alphaModFix/>
            </a:blip>
            <a:stretch>
              <a:fillRect b="0" l="0" r="0" t="0"/>
            </a:stretch>
          </a:blipFill>
          <a:ln>
            <a:noFill/>
          </a:ln>
        </p:spPr>
      </p:sp>
      <p:sp>
        <p:nvSpPr>
          <p:cNvPr id="118" name="Google Shape;118;p15"/>
          <p:cNvSpPr/>
          <p:nvPr/>
        </p:nvSpPr>
        <p:spPr>
          <a:xfrm>
            <a:off x="15023216" y="-13018"/>
            <a:ext cx="3508802" cy="4114800"/>
          </a:xfrm>
          <a:custGeom>
            <a:rect b="b" l="l" r="r" t="t"/>
            <a:pathLst>
              <a:path extrusionOk="0" h="4114800" w="3508802">
                <a:moveTo>
                  <a:pt x="0" y="0"/>
                </a:moveTo>
                <a:lnTo>
                  <a:pt x="3508802" y="0"/>
                </a:lnTo>
                <a:lnTo>
                  <a:pt x="3508802" y="4114800"/>
                </a:lnTo>
                <a:lnTo>
                  <a:pt x="0" y="4114800"/>
                </a:lnTo>
                <a:lnTo>
                  <a:pt x="0" y="0"/>
                </a:lnTo>
                <a:close/>
              </a:path>
            </a:pathLst>
          </a:custGeom>
          <a:blipFill rotWithShape="1">
            <a:blip r:embed="rId4">
              <a:alphaModFix/>
            </a:blip>
            <a:stretch>
              <a:fillRect b="0" l="0" r="0" t="0"/>
            </a:stretch>
          </a:blipFill>
          <a:ln>
            <a:noFill/>
          </a:ln>
        </p:spPr>
      </p:sp>
      <p:sp>
        <p:nvSpPr>
          <p:cNvPr id="119" name="Google Shape;119;p15"/>
          <p:cNvSpPr txBox="1"/>
          <p:nvPr/>
        </p:nvSpPr>
        <p:spPr>
          <a:xfrm>
            <a:off x="2320413" y="1720850"/>
            <a:ext cx="7097505" cy="732316"/>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Prata"/>
              <a:buNone/>
            </a:pPr>
            <a:r>
              <a:rPr b="0" i="0" lang="en-US" sz="3399" u="none" cap="none" strike="noStrike">
                <a:solidFill>
                  <a:srgbClr val="000000"/>
                </a:solidFill>
                <a:latin typeface="Prata"/>
                <a:ea typeface="Prata"/>
                <a:cs typeface="Prata"/>
                <a:sym typeface="Prata"/>
              </a:rPr>
              <a:t>Fiatal </a:t>
            </a:r>
            <a:r>
              <a:rPr b="0" i="0" lang="en-US" sz="3399" u="none" cap="none" strike="noStrike">
                <a:solidFill>
                  <a:srgbClr val="000000"/>
                </a:solidFill>
                <a:latin typeface="Calibri"/>
                <a:ea typeface="Calibri"/>
                <a:cs typeface="Calibri"/>
                <a:sym typeface="Calibri"/>
              </a:rPr>
              <a:t>Társadalmi</a:t>
            </a:r>
            <a:r>
              <a:rPr b="0" i="0" lang="en-US" sz="3399" u="none" cap="none" strike="noStrike">
                <a:solidFill>
                  <a:srgbClr val="000000"/>
                </a:solidFill>
                <a:latin typeface="Prata"/>
                <a:ea typeface="Prata"/>
                <a:cs typeface="Prata"/>
                <a:sym typeface="Prata"/>
              </a:rPr>
              <a:t> Vállalkozók</a:t>
            </a:r>
            <a:endParaRPr b="0" i="0" sz="1800" u="none" cap="none" strike="noStrike">
              <a:solidFill>
                <a:schemeClr val="dk1"/>
              </a:solidFill>
              <a:latin typeface="Calibri"/>
              <a:ea typeface="Calibri"/>
              <a:cs typeface="Calibri"/>
              <a:sym typeface="Calibri"/>
            </a:endParaRPr>
          </a:p>
        </p:txBody>
      </p:sp>
      <p:sp>
        <p:nvSpPr>
          <p:cNvPr id="120" name="Google Shape;120;p15"/>
          <p:cNvSpPr txBox="1"/>
          <p:nvPr/>
        </p:nvSpPr>
        <p:spPr>
          <a:xfrm>
            <a:off x="1028700" y="933450"/>
            <a:ext cx="8389217" cy="107721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Calibri"/>
              <a:buNone/>
            </a:pPr>
            <a:r>
              <a:rPr b="0" i="0" lang="en-US" sz="5000" u="none" cap="none" strike="noStrike">
                <a:solidFill>
                  <a:srgbClr val="000000"/>
                </a:solidFill>
                <a:latin typeface="Calibri"/>
                <a:ea typeface="Calibri"/>
                <a:cs typeface="Calibri"/>
                <a:sym typeface="Calibri"/>
              </a:rPr>
              <a:t>SUSE MODULOK</a:t>
            </a:r>
            <a:endParaRPr b="0" i="0" sz="1800" u="none" cap="none" strike="noStrike">
              <a:solidFill>
                <a:schemeClr val="dk1"/>
              </a:solidFill>
              <a:latin typeface="Calibri"/>
              <a:ea typeface="Calibri"/>
              <a:cs typeface="Calibri"/>
              <a:sym typeface="Calibri"/>
            </a:endParaRPr>
          </a:p>
        </p:txBody>
      </p:sp>
      <p:sp>
        <p:nvSpPr>
          <p:cNvPr id="121" name="Google Shape;121;p15"/>
          <p:cNvSpPr txBox="1"/>
          <p:nvPr/>
        </p:nvSpPr>
        <p:spPr>
          <a:xfrm>
            <a:off x="3438827" y="2950996"/>
            <a:ext cx="12477448" cy="732508"/>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400" u="none" cap="none" strike="noStrike">
                <a:solidFill>
                  <a:schemeClr val="dk1"/>
                </a:solidFill>
                <a:latin typeface="Calibri"/>
                <a:ea typeface="Calibri"/>
                <a:cs typeface="Calibri"/>
                <a:sym typeface="Calibri"/>
              </a:rPr>
              <a:t>A Fenntartható Fejlődési Célok (FFC) általános bemutatója</a:t>
            </a:r>
            <a:endParaRPr b="0" i="0" sz="3400" u="none" cap="none" strike="noStrike">
              <a:solidFill>
                <a:schemeClr val="dk1"/>
              </a:solidFill>
              <a:latin typeface="Calibri"/>
              <a:ea typeface="Calibri"/>
              <a:cs typeface="Calibri"/>
              <a:sym typeface="Calibri"/>
            </a:endParaRPr>
          </a:p>
        </p:txBody>
      </p:sp>
      <p:sp>
        <p:nvSpPr>
          <p:cNvPr id="122" name="Google Shape;122;p15"/>
          <p:cNvSpPr txBox="1"/>
          <p:nvPr/>
        </p:nvSpPr>
        <p:spPr>
          <a:xfrm>
            <a:off x="1399874" y="2469575"/>
            <a:ext cx="1671300" cy="2154244"/>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Clr>
                <a:srgbClr val="06AC73"/>
              </a:buClr>
              <a:buSzPts val="9999"/>
              <a:buFont typeface="Calibri"/>
              <a:buNone/>
            </a:pPr>
            <a:r>
              <a:rPr b="0" i="0" lang="en-US" sz="9999" u="none" cap="none" strike="noStrike">
                <a:solidFill>
                  <a:srgbClr val="06AC73"/>
                </a:solidFill>
                <a:latin typeface="Calibri"/>
                <a:ea typeface="Calibri"/>
                <a:cs typeface="Calibri"/>
                <a:sym typeface="Calibri"/>
              </a:rPr>
              <a:t>01</a:t>
            </a:r>
            <a:endParaRPr b="0" i="0" sz="1800" u="none" cap="none" strike="noStrike">
              <a:solidFill>
                <a:schemeClr val="dk1"/>
              </a:solidFill>
              <a:latin typeface="Calibri"/>
              <a:ea typeface="Calibri"/>
              <a:cs typeface="Calibri"/>
              <a:sym typeface="Calibri"/>
            </a:endParaRPr>
          </a:p>
        </p:txBody>
      </p:sp>
      <p:sp>
        <p:nvSpPr>
          <p:cNvPr id="123" name="Google Shape;123;p15"/>
          <p:cNvSpPr txBox="1"/>
          <p:nvPr/>
        </p:nvSpPr>
        <p:spPr>
          <a:xfrm>
            <a:off x="1229694" y="3987227"/>
            <a:ext cx="1662410" cy="2154244"/>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Clr>
                <a:srgbClr val="06AC73"/>
              </a:buClr>
              <a:buSzPts val="9999"/>
              <a:buFont typeface="Calibri"/>
              <a:buNone/>
            </a:pPr>
            <a:r>
              <a:rPr b="0" i="0" lang="en-US" sz="9999" u="none" cap="none" strike="noStrike">
                <a:solidFill>
                  <a:srgbClr val="06AC73"/>
                </a:solidFill>
                <a:latin typeface="Calibri"/>
                <a:ea typeface="Calibri"/>
                <a:cs typeface="Calibri"/>
                <a:sym typeface="Calibri"/>
              </a:rPr>
              <a:t>02</a:t>
            </a:r>
            <a:endParaRPr b="0" i="0" sz="1800" u="none" cap="none" strike="noStrike">
              <a:solidFill>
                <a:schemeClr val="dk1"/>
              </a:solidFill>
              <a:latin typeface="Calibri"/>
              <a:ea typeface="Calibri"/>
              <a:cs typeface="Calibri"/>
              <a:sym typeface="Calibri"/>
            </a:endParaRPr>
          </a:p>
        </p:txBody>
      </p:sp>
      <p:sp>
        <p:nvSpPr>
          <p:cNvPr id="124" name="Google Shape;124;p15"/>
          <p:cNvSpPr txBox="1"/>
          <p:nvPr/>
        </p:nvSpPr>
        <p:spPr>
          <a:xfrm>
            <a:off x="1225229" y="5504878"/>
            <a:ext cx="1671340" cy="2154244"/>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Clr>
                <a:srgbClr val="06AC73"/>
              </a:buClr>
              <a:buSzPts val="9999"/>
              <a:buFont typeface="Calibri"/>
              <a:buNone/>
            </a:pPr>
            <a:r>
              <a:rPr b="0" i="0" lang="en-US" sz="9999" u="none" cap="none" strike="noStrike">
                <a:solidFill>
                  <a:srgbClr val="06AC73"/>
                </a:solidFill>
                <a:latin typeface="Calibri"/>
                <a:ea typeface="Calibri"/>
                <a:cs typeface="Calibri"/>
                <a:sym typeface="Calibri"/>
              </a:rPr>
              <a:t>03</a:t>
            </a:r>
            <a:endParaRPr b="0" i="0" sz="1800" u="none" cap="none" strike="noStrike">
              <a:solidFill>
                <a:schemeClr val="dk1"/>
              </a:solidFill>
              <a:latin typeface="Calibri"/>
              <a:ea typeface="Calibri"/>
              <a:cs typeface="Calibri"/>
              <a:sym typeface="Calibri"/>
            </a:endParaRPr>
          </a:p>
        </p:txBody>
      </p:sp>
      <p:sp>
        <p:nvSpPr>
          <p:cNvPr id="125" name="Google Shape;125;p15"/>
          <p:cNvSpPr txBox="1"/>
          <p:nvPr/>
        </p:nvSpPr>
        <p:spPr>
          <a:xfrm>
            <a:off x="1247479" y="7022528"/>
            <a:ext cx="1626840" cy="2154244"/>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Clr>
                <a:srgbClr val="06AC73"/>
              </a:buClr>
              <a:buSzPts val="9999"/>
              <a:buFont typeface="Calibri"/>
              <a:buNone/>
            </a:pPr>
            <a:r>
              <a:rPr b="0" i="0" lang="en-US" sz="9999" u="none" cap="none" strike="noStrike">
                <a:solidFill>
                  <a:srgbClr val="06AC73"/>
                </a:solidFill>
                <a:latin typeface="Calibri"/>
                <a:ea typeface="Calibri"/>
                <a:cs typeface="Calibri"/>
                <a:sym typeface="Calibri"/>
              </a:rPr>
              <a:t>04</a:t>
            </a:r>
            <a:endParaRPr b="0" i="0" sz="1800" u="none" cap="none" strike="noStrike">
              <a:solidFill>
                <a:schemeClr val="dk1"/>
              </a:solidFill>
              <a:latin typeface="Calibri"/>
              <a:ea typeface="Calibri"/>
              <a:cs typeface="Calibri"/>
              <a:sym typeface="Calibri"/>
            </a:endParaRPr>
          </a:p>
        </p:txBody>
      </p:sp>
      <p:sp>
        <p:nvSpPr>
          <p:cNvPr id="126" name="Google Shape;126;p15"/>
          <p:cNvSpPr txBox="1"/>
          <p:nvPr/>
        </p:nvSpPr>
        <p:spPr>
          <a:xfrm>
            <a:off x="3438828" y="4563110"/>
            <a:ext cx="11763072" cy="732508"/>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chemeClr val="dk1"/>
              </a:buClr>
              <a:buSzPts val="3400"/>
              <a:buFont typeface="Calibri"/>
              <a:buNone/>
            </a:pPr>
            <a:r>
              <a:rPr b="1" i="0" lang="en-US" sz="3400" u="none" cap="none" strike="noStrike">
                <a:solidFill>
                  <a:schemeClr val="dk1"/>
                </a:solidFill>
                <a:latin typeface="Calibri"/>
                <a:ea typeface="Calibri"/>
                <a:cs typeface="Calibri"/>
                <a:sym typeface="Calibri"/>
              </a:rPr>
              <a:t>Canvas</a:t>
            </a:r>
            <a:r>
              <a:rPr b="1" i="0" lang="en-US" sz="2800" u="none" cap="none" strike="noStrike">
                <a:solidFill>
                  <a:schemeClr val="dk1"/>
                </a:solidFill>
                <a:latin typeface="Calibri"/>
                <a:ea typeface="Calibri"/>
                <a:cs typeface="Calibri"/>
                <a:sym typeface="Calibri"/>
              </a:rPr>
              <a:t> </a:t>
            </a:r>
            <a:r>
              <a:rPr b="1" i="0" lang="en-US" sz="3400" u="none" cap="none" strike="noStrike">
                <a:solidFill>
                  <a:schemeClr val="dk1"/>
                </a:solidFill>
                <a:latin typeface="Calibri"/>
                <a:ea typeface="Calibri"/>
                <a:cs typeface="Calibri"/>
                <a:sym typeface="Calibri"/>
              </a:rPr>
              <a:t>Társadalmi Vállalkozói Modell és árképzés</a:t>
            </a:r>
            <a:endParaRPr b="1" i="0" sz="3400" u="none" cap="none" strike="noStrike">
              <a:solidFill>
                <a:schemeClr val="dk1"/>
              </a:solidFill>
              <a:latin typeface="Calibri"/>
              <a:ea typeface="Calibri"/>
              <a:cs typeface="Calibri"/>
              <a:sym typeface="Calibri"/>
            </a:endParaRPr>
          </a:p>
        </p:txBody>
      </p:sp>
      <p:sp>
        <p:nvSpPr>
          <p:cNvPr id="127" name="Google Shape;127;p15"/>
          <p:cNvSpPr txBox="1"/>
          <p:nvPr/>
        </p:nvSpPr>
        <p:spPr>
          <a:xfrm>
            <a:off x="3438828" y="6121146"/>
            <a:ext cx="7097505" cy="732316"/>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Calibri"/>
              <a:buNone/>
            </a:pPr>
            <a:r>
              <a:rPr b="0" i="0" lang="en-US" sz="3399" u="none" cap="none" strike="noStrike">
                <a:solidFill>
                  <a:srgbClr val="000000"/>
                </a:solidFill>
                <a:latin typeface="Calibri"/>
                <a:ea typeface="Calibri"/>
                <a:cs typeface="Calibri"/>
                <a:sym typeface="Calibri"/>
              </a:rPr>
              <a:t>Hálózatépítés és Kommunikáció </a:t>
            </a:r>
            <a:endParaRPr b="0" i="0" sz="1800" u="none" cap="none" strike="noStrike">
              <a:solidFill>
                <a:schemeClr val="dk1"/>
              </a:solidFill>
              <a:latin typeface="Calibri"/>
              <a:ea typeface="Calibri"/>
              <a:cs typeface="Calibri"/>
              <a:sym typeface="Calibri"/>
            </a:endParaRPr>
          </a:p>
        </p:txBody>
      </p:sp>
      <p:sp>
        <p:nvSpPr>
          <p:cNvPr id="128" name="Google Shape;128;p15"/>
          <p:cNvSpPr txBox="1"/>
          <p:nvPr/>
        </p:nvSpPr>
        <p:spPr>
          <a:xfrm>
            <a:off x="3438828" y="7638796"/>
            <a:ext cx="7911000" cy="732316"/>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Calibri"/>
              <a:buNone/>
            </a:pPr>
            <a:r>
              <a:rPr b="0" i="0" lang="en-US" sz="3399" u="none" cap="none" strike="noStrike">
                <a:solidFill>
                  <a:srgbClr val="000000"/>
                </a:solidFill>
                <a:latin typeface="Calibri"/>
                <a:ea typeface="Calibri"/>
                <a:cs typeface="Calibri"/>
                <a:sym typeface="Calibri"/>
              </a:rPr>
              <a:t>Digitális Marketing és Közösségi Média </a:t>
            </a:r>
            <a:endParaRPr b="0" i="0" sz="1800" u="none" cap="none" strike="noStrike">
              <a:solidFill>
                <a:schemeClr val="dk1"/>
              </a:solidFill>
              <a:latin typeface="Calibri"/>
              <a:ea typeface="Calibri"/>
              <a:cs typeface="Calibri"/>
              <a:sym typeface="Calibri"/>
            </a:endParaRPr>
          </a:p>
        </p:txBody>
      </p:sp>
      <p:sp>
        <p:nvSpPr>
          <p:cNvPr id="129" name="Google Shape;129;p15"/>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67" l="-14263" r="-3277" t="-161026"/>
            </a:stretch>
          </a:blipFill>
          <a:ln>
            <a:noFill/>
          </a:ln>
        </p:spPr>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42"/>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402" name="Google Shape;402;p42"/>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403" name="Google Shape;403;p42"/>
          <p:cNvSpPr txBox="1"/>
          <p:nvPr/>
        </p:nvSpPr>
        <p:spPr>
          <a:xfrm>
            <a:off x="754783" y="581025"/>
            <a:ext cx="16504517" cy="790024"/>
          </a:xfrm>
          <a:prstGeom prst="rect">
            <a:avLst/>
          </a:prstGeom>
          <a:noFill/>
          <a:ln>
            <a:noFill/>
          </a:ln>
        </p:spPr>
        <p:txBody>
          <a:bodyPr anchorCtr="0" anchor="t" bIns="0" lIns="0" spcFirstLastPara="1" rIns="0" wrap="square" tIns="0">
            <a:spAutoFit/>
          </a:bodyPr>
          <a:lstStyle/>
          <a:p>
            <a:pPr indent="0" lvl="0" marL="0" marR="0" rtl="0" algn="l">
              <a:lnSpc>
                <a:spcPct val="175000"/>
              </a:lnSpc>
              <a:spcBef>
                <a:spcPts val="0"/>
              </a:spcBef>
              <a:spcAft>
                <a:spcPts val="0"/>
              </a:spcAft>
              <a:buNone/>
            </a:pPr>
            <a:r>
              <a:rPr lang="en-US" sz="4000">
                <a:solidFill>
                  <a:srgbClr val="000000"/>
                </a:solidFill>
                <a:latin typeface="Arial"/>
                <a:ea typeface="Arial"/>
                <a:cs typeface="Arial"/>
                <a:sym typeface="Arial"/>
              </a:rPr>
              <a:t>A TÁRSADALMI HATÁS MAXIMALIZÁLÁSA</a:t>
            </a:r>
            <a:endParaRPr sz="4000">
              <a:solidFill>
                <a:srgbClr val="000000"/>
              </a:solidFill>
              <a:latin typeface="Arial"/>
              <a:ea typeface="Arial"/>
              <a:cs typeface="Arial"/>
              <a:sym typeface="Arial"/>
            </a:endParaRPr>
          </a:p>
        </p:txBody>
      </p:sp>
      <p:sp>
        <p:nvSpPr>
          <p:cNvPr id="404" name="Google Shape;404;p42"/>
          <p:cNvSpPr txBox="1"/>
          <p:nvPr/>
        </p:nvSpPr>
        <p:spPr>
          <a:xfrm>
            <a:off x="832367" y="1730375"/>
            <a:ext cx="17051894" cy="571996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3200">
                <a:solidFill>
                  <a:srgbClr val="000000"/>
                </a:solidFill>
                <a:latin typeface="Arial"/>
                <a:ea typeface="Arial"/>
                <a:cs typeface="Arial"/>
                <a:sym typeface="Arial"/>
              </a:rPr>
              <a:t>Az átláthatóság és az etikus magatartás alapvető fontosságú a szociális vállalkozásokban, hangsúlyt kell fektetni az olyan szempontokra, mint a kedvezményezettekkel való kapcsolatok, a kulcsfontosságú együttműködések és a költségszerkezetek, hogy biztosítsák az integritást és az etikus döntéshozatalt, lehetővé téve a fiatal vállalkozók számára, hogy a magas etikai normák betartása mellett hatásos vállalkozásokat tervezzenek. </a:t>
            </a:r>
            <a:endParaRPr sz="3200">
              <a:solidFill>
                <a:srgbClr val="000000"/>
              </a:solidFill>
              <a:latin typeface="Arial"/>
              <a:ea typeface="Arial"/>
              <a:cs typeface="Arial"/>
              <a:sym typeface="Arial"/>
            </a:endParaRPr>
          </a:p>
          <a:p>
            <a:pPr indent="0" lvl="0" marL="0" marR="0" rtl="0" algn="l">
              <a:lnSpc>
                <a:spcPct val="140000"/>
              </a:lnSpc>
              <a:spcBef>
                <a:spcPts val="0"/>
              </a:spcBef>
              <a:spcAft>
                <a:spcPts val="0"/>
              </a:spcAft>
              <a:buNone/>
            </a:pPr>
            <a:r>
              <a:t/>
            </a:r>
            <a:endParaRPr sz="3200">
              <a:solidFill>
                <a:srgbClr val="000000"/>
              </a:solidFill>
              <a:latin typeface="Arial"/>
              <a:ea typeface="Arial"/>
              <a:cs typeface="Arial"/>
              <a:sym typeface="Arial"/>
            </a:endParaRPr>
          </a:p>
          <a:p>
            <a:pPr indent="0" lvl="0" marL="0" marR="0" rtl="0" algn="l">
              <a:lnSpc>
                <a:spcPct val="140000"/>
              </a:lnSpc>
              <a:spcBef>
                <a:spcPts val="0"/>
              </a:spcBef>
              <a:spcAft>
                <a:spcPts val="0"/>
              </a:spcAft>
              <a:buNone/>
            </a:pPr>
            <a:r>
              <a:rPr lang="en-US" sz="3200">
                <a:solidFill>
                  <a:srgbClr val="000000"/>
                </a:solidFill>
                <a:latin typeface="Arial"/>
                <a:ea typeface="Arial"/>
                <a:cs typeface="Arial"/>
                <a:sym typeface="Arial"/>
              </a:rPr>
              <a:t>A különböző finanszírozási lehetőségek, például az üzleti pitchek kihasználása és a Canvas modell alkalmazása a jövőkép és a hatás kommunikálása érdekében elősegíti a hálózatépítést, a közösségi szerepvállalást és a prezentációs készségeket, képessé teszi a vállalkozókat arra, hogy magabiztosan fejtsék ki üzleti történetüket és ötleteiket.</a:t>
            </a:r>
            <a:endParaRPr sz="3200">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43"/>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sp>
      <p:sp>
        <p:nvSpPr>
          <p:cNvPr id="410" name="Google Shape;410;p43"/>
          <p:cNvSpPr/>
          <p:nvPr/>
        </p:nvSpPr>
        <p:spPr>
          <a:xfrm>
            <a:off x="14299437"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sp>
      <p:sp>
        <p:nvSpPr>
          <p:cNvPr id="411" name="Google Shape;411;p43"/>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sp>
      <p:sp>
        <p:nvSpPr>
          <p:cNvPr id="412" name="Google Shape;412;p43"/>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sp>
      <p:sp>
        <p:nvSpPr>
          <p:cNvPr id="413" name="Google Shape;413;p43"/>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sp>
      <p:sp>
        <p:nvSpPr>
          <p:cNvPr id="414" name="Google Shape;414;p43"/>
          <p:cNvSpPr txBox="1"/>
          <p:nvPr/>
        </p:nvSpPr>
        <p:spPr>
          <a:xfrm>
            <a:off x="2061285" y="2930524"/>
            <a:ext cx="2161163"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lang="en-US" sz="12999">
                <a:solidFill>
                  <a:srgbClr val="06AC73"/>
                </a:solidFill>
                <a:latin typeface="Arial"/>
                <a:ea typeface="Arial"/>
                <a:cs typeface="Arial"/>
                <a:sym typeface="Arial"/>
              </a:rPr>
              <a:t>02</a:t>
            </a:r>
            <a:endParaRPr/>
          </a:p>
        </p:txBody>
      </p:sp>
      <p:sp>
        <p:nvSpPr>
          <p:cNvPr id="415" name="Google Shape;415;p43"/>
          <p:cNvSpPr txBox="1"/>
          <p:nvPr/>
        </p:nvSpPr>
        <p:spPr>
          <a:xfrm>
            <a:off x="4659140" y="3019863"/>
            <a:ext cx="11083648" cy="987450"/>
          </a:xfrm>
          <a:prstGeom prst="rect">
            <a:avLst/>
          </a:prstGeom>
          <a:noFill/>
          <a:ln>
            <a:noFill/>
          </a:ln>
        </p:spPr>
        <p:txBody>
          <a:bodyPr anchorCtr="0" anchor="t" bIns="0" lIns="0" spcFirstLastPara="1" rIns="0" wrap="square" tIns="0">
            <a:spAutoFit/>
          </a:bodyPr>
          <a:lstStyle/>
          <a:p>
            <a:pPr indent="0" lvl="0" marL="0" marR="0" rtl="0" algn="l">
              <a:lnSpc>
                <a:spcPct val="240593"/>
              </a:lnSpc>
              <a:spcBef>
                <a:spcPts val="0"/>
              </a:spcBef>
              <a:spcAft>
                <a:spcPts val="0"/>
              </a:spcAft>
              <a:buNone/>
            </a:pPr>
            <a:r>
              <a:rPr lang="en-US" sz="3200">
                <a:solidFill>
                  <a:srgbClr val="000000"/>
                </a:solidFill>
                <a:latin typeface="Arial"/>
                <a:ea typeface="Arial"/>
                <a:cs typeface="Arial"/>
                <a:sym typeface="Arial"/>
              </a:rPr>
              <a:t>2. Fejezet - A termékek és szolgáltatások árképzésa</a:t>
            </a:r>
            <a:endParaRPr sz="3200">
              <a:solidFill>
                <a:srgbClr val="000000"/>
              </a:solidFill>
              <a:latin typeface="Arial"/>
              <a:ea typeface="Arial"/>
              <a:cs typeface="Arial"/>
              <a:sym typeface="Arial"/>
            </a:endParaRPr>
          </a:p>
        </p:txBody>
      </p:sp>
      <p:sp>
        <p:nvSpPr>
          <p:cNvPr id="416" name="Google Shape;416;p43"/>
          <p:cNvSpPr txBox="1"/>
          <p:nvPr/>
        </p:nvSpPr>
        <p:spPr>
          <a:xfrm>
            <a:off x="4659140" y="5235002"/>
            <a:ext cx="11412813" cy="130728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499">
                <a:solidFill>
                  <a:srgbClr val="000000"/>
                </a:solidFill>
                <a:latin typeface="Arial"/>
                <a:ea typeface="Arial"/>
                <a:cs typeface="Arial"/>
                <a:sym typeface="Arial"/>
              </a:rPr>
              <a:t>Ez a fejezet bemutatja, hogy az SBCM hogyan segíti a termékek és szolgáltatások hatékony árképzési stratégiáinak kidolgozását a társadalmi vállalkozás kontextusában.</a:t>
            </a:r>
            <a:endParaRPr/>
          </a:p>
        </p:txBody>
      </p:sp>
      <p:sp>
        <p:nvSpPr>
          <p:cNvPr id="417" name="Google Shape;417;p43"/>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8">
              <a:alphaModFix/>
            </a:blip>
            <a:stretch>
              <a:fillRect b="-160181" l="-14265" r="-3278" t="-161048"/>
            </a:stretch>
          </a:blipFill>
          <a:ln>
            <a:noFill/>
          </a:ln>
        </p:spPr>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44"/>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423" name="Google Shape;423;p44"/>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424" name="Google Shape;424;p44"/>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425" name="Google Shape;425;p44"/>
          <p:cNvSpPr txBox="1"/>
          <p:nvPr/>
        </p:nvSpPr>
        <p:spPr>
          <a:xfrm>
            <a:off x="2720532" y="1497634"/>
            <a:ext cx="15253395" cy="89768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solidFill>
                  <a:srgbClr val="000000"/>
                </a:solidFill>
                <a:latin typeface="Playfair Display"/>
                <a:ea typeface="Playfair Display"/>
                <a:cs typeface="Playfair Display"/>
                <a:sym typeface="Playfair Display"/>
              </a:rPr>
              <a:t>2.1 </a:t>
            </a:r>
            <a:r>
              <a:rPr lang="en-US" sz="3200">
                <a:solidFill>
                  <a:srgbClr val="000000"/>
                </a:solidFill>
                <a:latin typeface="Playfair Display"/>
                <a:ea typeface="Playfair Display"/>
                <a:cs typeface="Playfair Display"/>
                <a:sym typeface="Playfair Display"/>
              </a:rPr>
              <a:t>A TÁRSADALMI VÁLLALKOZÁS SZOLGÁLTATÁSAINAK ÁRKÉPZÉSE </a:t>
            </a:r>
            <a:endParaRPr sz="3200">
              <a:solidFill>
                <a:srgbClr val="000000"/>
              </a:solidFill>
              <a:latin typeface="Playfair Display"/>
              <a:ea typeface="Playfair Display"/>
              <a:cs typeface="Playfair Display"/>
              <a:sym typeface="Playfair Display"/>
            </a:endParaRPr>
          </a:p>
        </p:txBody>
      </p:sp>
      <p:sp>
        <p:nvSpPr>
          <p:cNvPr id="426" name="Google Shape;426;p44"/>
          <p:cNvSpPr txBox="1"/>
          <p:nvPr/>
        </p:nvSpPr>
        <p:spPr>
          <a:xfrm>
            <a:off x="2720532" y="3363103"/>
            <a:ext cx="7097505" cy="58039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n-US" sz="3399">
                <a:solidFill>
                  <a:srgbClr val="000000"/>
                </a:solidFill>
                <a:latin typeface="Playfair Display"/>
                <a:ea typeface="Playfair Display"/>
                <a:cs typeface="Playfair Display"/>
                <a:sym typeface="Playfair Display"/>
              </a:rPr>
              <a:t>Bevezető</a:t>
            </a:r>
            <a:endParaRPr sz="3399">
              <a:solidFill>
                <a:srgbClr val="000000"/>
              </a:solidFill>
              <a:latin typeface="Playfair Display"/>
              <a:ea typeface="Playfair Display"/>
              <a:cs typeface="Playfair Display"/>
              <a:sym typeface="Playfair Display"/>
            </a:endParaRPr>
          </a:p>
        </p:txBody>
      </p:sp>
      <p:sp>
        <p:nvSpPr>
          <p:cNvPr id="427" name="Google Shape;427;p44"/>
          <p:cNvSpPr txBox="1"/>
          <p:nvPr/>
        </p:nvSpPr>
        <p:spPr>
          <a:xfrm>
            <a:off x="2720532" y="4375131"/>
            <a:ext cx="13520137" cy="872034"/>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lang="en-US" sz="2000">
                <a:solidFill>
                  <a:srgbClr val="000000"/>
                </a:solidFill>
                <a:latin typeface="Playfair Display"/>
                <a:ea typeface="Playfair Display"/>
                <a:cs typeface="Playfair Display"/>
                <a:sym typeface="Playfair Display"/>
              </a:rPr>
              <a:t>A termékek és szolgáltatások árképzésa társadalmi vállalkozás keretében egyensúlyt követel a pénzügyi fenntarthatóság és a társadalmi hatás között. Nézzük meg az árképzés különböző stratégiáit és megközelítési módjait.</a:t>
            </a:r>
            <a:endParaRPr/>
          </a:p>
        </p:txBody>
      </p:sp>
      <p:sp>
        <p:nvSpPr>
          <p:cNvPr id="428" name="Google Shape;428;p44"/>
          <p:cNvSpPr txBox="1"/>
          <p:nvPr/>
        </p:nvSpPr>
        <p:spPr>
          <a:xfrm rot="-5400000">
            <a:off x="-2553390" y="4351415"/>
            <a:ext cx="7097505" cy="1231106"/>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n-US" sz="3399">
                <a:solidFill>
                  <a:srgbClr val="000000"/>
                </a:solidFill>
                <a:latin typeface="Playfair Display"/>
                <a:ea typeface="Playfair Display"/>
                <a:cs typeface="Playfair Display"/>
                <a:sym typeface="Playfair Display"/>
              </a:rPr>
              <a:t>2.1. fejezet – A szolgáltatások árképzése </a:t>
            </a:r>
            <a:endParaRPr sz="3399">
              <a:solidFill>
                <a:srgbClr val="000000"/>
              </a:solidFill>
              <a:latin typeface="Playfair Display"/>
              <a:ea typeface="Playfair Display"/>
              <a:cs typeface="Playfair Display"/>
              <a:sym typeface="Playfair Display"/>
            </a:endParaRPr>
          </a:p>
        </p:txBody>
      </p:sp>
      <p:sp>
        <p:nvSpPr>
          <p:cNvPr id="429" name="Google Shape;429;p44"/>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grpSp>
        <p:nvGrpSpPr>
          <p:cNvPr id="434" name="Google Shape;434;p45"/>
          <p:cNvGrpSpPr/>
          <p:nvPr/>
        </p:nvGrpSpPr>
        <p:grpSpPr>
          <a:xfrm>
            <a:off x="1028700" y="1139506"/>
            <a:ext cx="5458534" cy="7361166"/>
            <a:chOff x="0" y="0"/>
            <a:chExt cx="7278045" cy="9814888"/>
          </a:xfrm>
        </p:grpSpPr>
        <p:sp>
          <p:nvSpPr>
            <p:cNvPr id="435" name="Google Shape;435;p45"/>
            <p:cNvSpPr/>
            <p:nvPr/>
          </p:nvSpPr>
          <p:spPr>
            <a:xfrm>
              <a:off x="0" y="0"/>
              <a:ext cx="6677274" cy="9189541"/>
            </a:xfrm>
            <a:custGeom>
              <a:rect b="b" l="l" r="r" t="t"/>
              <a:pathLst>
                <a:path extrusionOk="0" h="9189541" w="6677274">
                  <a:moveTo>
                    <a:pt x="0" y="0"/>
                  </a:moveTo>
                  <a:lnTo>
                    <a:pt x="6677274" y="0"/>
                  </a:lnTo>
                  <a:lnTo>
                    <a:pt x="6677274" y="9189541"/>
                  </a:lnTo>
                  <a:lnTo>
                    <a:pt x="0" y="9189541"/>
                  </a:lnTo>
                  <a:lnTo>
                    <a:pt x="0" y="0"/>
                  </a:lnTo>
                  <a:close/>
                </a:path>
              </a:pathLst>
            </a:custGeom>
            <a:blipFill rotWithShape="1">
              <a:blip r:embed="rId3">
                <a:alphaModFix/>
              </a:blip>
              <a:stretch>
                <a:fillRect b="-13803" l="0" r="-99660" t="-31268"/>
              </a:stretch>
            </a:blipFill>
            <a:ln>
              <a:noFill/>
            </a:ln>
          </p:spPr>
        </p:sp>
        <p:sp>
          <p:nvSpPr>
            <p:cNvPr id="436" name="Google Shape;436;p45"/>
            <p:cNvSpPr/>
            <p:nvPr/>
          </p:nvSpPr>
          <p:spPr>
            <a:xfrm>
              <a:off x="689447" y="615736"/>
              <a:ext cx="6588598" cy="9199152"/>
            </a:xfrm>
            <a:custGeom>
              <a:rect b="b" l="l" r="r" t="t"/>
              <a:pathLst>
                <a:path extrusionOk="0" h="1068892" w="765560">
                  <a:moveTo>
                    <a:pt x="0" y="0"/>
                  </a:moveTo>
                  <a:lnTo>
                    <a:pt x="765560" y="0"/>
                  </a:lnTo>
                  <a:lnTo>
                    <a:pt x="765560" y="1068892"/>
                  </a:lnTo>
                  <a:lnTo>
                    <a:pt x="0" y="1068892"/>
                  </a:lnTo>
                  <a:close/>
                </a:path>
              </a:pathLst>
            </a:custGeom>
            <a:blipFill rotWithShape="1">
              <a:blip r:embed="rId4">
                <a:alphaModFix/>
              </a:blip>
              <a:stretch>
                <a:fillRect b="0" l="-19810" r="-19809" t="0"/>
              </a:stretch>
            </a:blipFill>
            <a:ln>
              <a:noFill/>
            </a:ln>
          </p:spPr>
        </p:sp>
      </p:grpSp>
      <p:sp>
        <p:nvSpPr>
          <p:cNvPr id="437" name="Google Shape;437;p45"/>
          <p:cNvSpPr txBox="1"/>
          <p:nvPr/>
        </p:nvSpPr>
        <p:spPr>
          <a:xfrm>
            <a:off x="7022793" y="933450"/>
            <a:ext cx="10122207" cy="897682"/>
          </a:xfrm>
          <a:prstGeom prst="rect">
            <a:avLst/>
          </a:prstGeom>
          <a:noFill/>
          <a:ln>
            <a:noFill/>
          </a:ln>
        </p:spPr>
        <p:txBody>
          <a:bodyPr anchorCtr="0" anchor="t" bIns="0" lIns="0" spcFirstLastPara="1" rIns="0" wrap="square" tIns="0">
            <a:spAutoFit/>
          </a:bodyPr>
          <a:lstStyle/>
          <a:p>
            <a:pPr indent="0" lvl="0" marL="0" marR="0" rtl="0" algn="ctr">
              <a:lnSpc>
                <a:spcPct val="175000"/>
              </a:lnSpc>
              <a:spcBef>
                <a:spcPts val="0"/>
              </a:spcBef>
              <a:spcAft>
                <a:spcPts val="0"/>
              </a:spcAft>
              <a:buNone/>
            </a:pPr>
            <a:r>
              <a:rPr lang="en-US" sz="4000">
                <a:solidFill>
                  <a:srgbClr val="06AC73"/>
                </a:solidFill>
                <a:latin typeface="Arial"/>
                <a:ea typeface="Arial"/>
                <a:cs typeface="Arial"/>
                <a:sym typeface="Arial"/>
              </a:rPr>
              <a:t>SZOLGÁLTATÁSOK ÁRKÉPZÉSE </a:t>
            </a:r>
            <a:endParaRPr sz="4000">
              <a:solidFill>
                <a:srgbClr val="06AC73"/>
              </a:solidFill>
              <a:latin typeface="Arial"/>
              <a:ea typeface="Arial"/>
              <a:cs typeface="Arial"/>
              <a:sym typeface="Arial"/>
            </a:endParaRPr>
          </a:p>
        </p:txBody>
      </p:sp>
      <p:sp>
        <p:nvSpPr>
          <p:cNvPr id="438" name="Google Shape;438;p45"/>
          <p:cNvSpPr txBox="1"/>
          <p:nvPr/>
        </p:nvSpPr>
        <p:spPr>
          <a:xfrm>
            <a:off x="7008505" y="3092949"/>
            <a:ext cx="11035521" cy="4924425"/>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n-US" sz="3399">
                <a:solidFill>
                  <a:srgbClr val="000000"/>
                </a:solidFill>
                <a:latin typeface="Arial"/>
                <a:ea typeface="Arial"/>
                <a:cs typeface="Arial"/>
                <a:sym typeface="Arial"/>
              </a:rPr>
              <a:t>A SBCM felbecsülhetetlen értékű eszköz a fiatal vállalkozók számára, amely eligazítja őket az árképzési döntések bonyolult világában, és ugyanakkor összehangolja a nyereség és a pozitív változás célkitűzéseit.</a:t>
            </a:r>
            <a:endParaRPr/>
          </a:p>
          <a:p>
            <a:pPr indent="0" lvl="0" marL="0" marR="0" rtl="0" algn="l">
              <a:lnSpc>
                <a:spcPct val="140011"/>
              </a:lnSpc>
              <a:spcBef>
                <a:spcPts val="0"/>
              </a:spcBef>
              <a:spcAft>
                <a:spcPts val="0"/>
              </a:spcAft>
              <a:buNone/>
            </a:pPr>
            <a:r>
              <a:t/>
            </a:r>
            <a:endParaRPr sz="3399">
              <a:solidFill>
                <a:srgbClr val="000000"/>
              </a:solidFill>
              <a:latin typeface="Arial"/>
              <a:ea typeface="Arial"/>
              <a:cs typeface="Arial"/>
              <a:sym typeface="Arial"/>
            </a:endParaRPr>
          </a:p>
          <a:p>
            <a:pPr indent="0" lvl="0" marL="0" marR="0" rtl="0" algn="l">
              <a:lnSpc>
                <a:spcPct val="140011"/>
              </a:lnSpc>
              <a:spcBef>
                <a:spcPts val="0"/>
              </a:spcBef>
              <a:spcAft>
                <a:spcPts val="0"/>
              </a:spcAft>
              <a:buNone/>
            </a:pPr>
            <a:r>
              <a:rPr b="1" lang="en-US" sz="3399">
                <a:solidFill>
                  <a:srgbClr val="000000"/>
                </a:solidFill>
                <a:latin typeface="Arial"/>
                <a:ea typeface="Arial"/>
                <a:cs typeface="Arial"/>
                <a:sym typeface="Arial"/>
              </a:rPr>
              <a:t>Tehát:  Milyen árat adsz a szolgáltatásaidnak és termékeidnek?</a:t>
            </a:r>
            <a:endParaRPr b="1" sz="3399">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46"/>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444" name="Google Shape;444;p46"/>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445" name="Google Shape;445;p46"/>
          <p:cNvSpPr/>
          <p:nvPr/>
        </p:nvSpPr>
        <p:spPr>
          <a:xfrm>
            <a:off x="10139688" y="6286339"/>
            <a:ext cx="3957944" cy="2637599"/>
          </a:xfrm>
          <a:custGeom>
            <a:rect b="b" l="l" r="r" t="t"/>
            <a:pathLst>
              <a:path extrusionOk="0" h="2637599" w="3957944">
                <a:moveTo>
                  <a:pt x="0" y="0"/>
                </a:moveTo>
                <a:lnTo>
                  <a:pt x="3957944" y="0"/>
                </a:lnTo>
                <a:lnTo>
                  <a:pt x="3957944" y="2637598"/>
                </a:lnTo>
                <a:lnTo>
                  <a:pt x="0" y="2637598"/>
                </a:lnTo>
                <a:lnTo>
                  <a:pt x="0" y="0"/>
                </a:lnTo>
                <a:close/>
              </a:path>
            </a:pathLst>
          </a:custGeom>
          <a:blipFill rotWithShape="1">
            <a:blip r:embed="rId5">
              <a:alphaModFix/>
            </a:blip>
            <a:stretch>
              <a:fillRect b="0" l="0" r="0" t="0"/>
            </a:stretch>
          </a:blipFill>
          <a:ln>
            <a:noFill/>
          </a:ln>
        </p:spPr>
      </p:sp>
      <p:sp>
        <p:nvSpPr>
          <p:cNvPr id="446" name="Google Shape;446;p46"/>
          <p:cNvSpPr txBox="1"/>
          <p:nvPr/>
        </p:nvSpPr>
        <p:spPr>
          <a:xfrm>
            <a:off x="754783" y="581025"/>
            <a:ext cx="16504517" cy="81817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solidFill>
                  <a:srgbClr val="000000"/>
                </a:solidFill>
                <a:latin typeface="Arial"/>
                <a:ea typeface="Arial"/>
                <a:cs typeface="Arial"/>
                <a:sym typeface="Arial"/>
              </a:rPr>
              <a:t>ÁRKÉPZÉSI MODELLEK</a:t>
            </a:r>
            <a:endParaRPr sz="5000">
              <a:solidFill>
                <a:srgbClr val="000000"/>
              </a:solidFill>
              <a:latin typeface="Arial"/>
              <a:ea typeface="Arial"/>
              <a:cs typeface="Arial"/>
              <a:sym typeface="Arial"/>
            </a:endParaRPr>
          </a:p>
        </p:txBody>
      </p:sp>
      <p:sp>
        <p:nvSpPr>
          <p:cNvPr id="447" name="Google Shape;447;p46"/>
          <p:cNvSpPr txBox="1"/>
          <p:nvPr/>
        </p:nvSpPr>
        <p:spPr>
          <a:xfrm>
            <a:off x="754783" y="2078635"/>
            <a:ext cx="17051894" cy="403956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3200">
                <a:solidFill>
                  <a:srgbClr val="000000"/>
                </a:solidFill>
                <a:latin typeface="Arial"/>
                <a:ea typeface="Arial"/>
                <a:cs typeface="Arial"/>
                <a:sym typeface="Arial"/>
              </a:rPr>
              <a:t>Többféle árképzési modell közül választhatsz, amelyek különböző nehézségűek és részletességűek. Mindegyiknek közös célja: a költségek kiszámítása és a szolgáltatások és termékek becsült értékének meghatározása.</a:t>
            </a:r>
            <a:endParaRPr/>
          </a:p>
          <a:p>
            <a:pPr indent="0" lvl="0" marL="0" marR="0" rtl="0" algn="ctr">
              <a:lnSpc>
                <a:spcPct val="140000"/>
              </a:lnSpc>
              <a:spcBef>
                <a:spcPts val="0"/>
              </a:spcBef>
              <a:spcAft>
                <a:spcPts val="0"/>
              </a:spcAft>
              <a:buNone/>
            </a:pPr>
            <a:r>
              <a:t/>
            </a:r>
            <a:endParaRPr sz="3200">
              <a:solidFill>
                <a:srgbClr val="000000"/>
              </a:solidFill>
              <a:latin typeface="Arial"/>
              <a:ea typeface="Arial"/>
              <a:cs typeface="Arial"/>
              <a:sym typeface="Arial"/>
            </a:endParaRPr>
          </a:p>
          <a:p>
            <a:pPr indent="0" lvl="0" marL="0" marR="0" rtl="0" algn="l">
              <a:lnSpc>
                <a:spcPct val="140000"/>
              </a:lnSpc>
              <a:spcBef>
                <a:spcPts val="0"/>
              </a:spcBef>
              <a:spcAft>
                <a:spcPts val="0"/>
              </a:spcAft>
              <a:buNone/>
            </a:pPr>
            <a:r>
              <a:rPr lang="en-US" sz="3200">
                <a:solidFill>
                  <a:srgbClr val="000000"/>
                </a:solidFill>
                <a:latin typeface="Arial"/>
                <a:ea typeface="Arial"/>
                <a:cs typeface="Arial"/>
                <a:sym typeface="Arial"/>
              </a:rPr>
              <a:t>1. MODELL: Költség plusz </a:t>
            </a:r>
            <a:endParaRPr sz="3200">
              <a:solidFill>
                <a:srgbClr val="000000"/>
              </a:solidFill>
              <a:latin typeface="Arial"/>
              <a:ea typeface="Arial"/>
              <a:cs typeface="Arial"/>
              <a:sym typeface="Arial"/>
            </a:endParaRPr>
          </a:p>
          <a:p>
            <a:pPr indent="0" lvl="0" marL="0" marR="0" rtl="0" algn="l">
              <a:lnSpc>
                <a:spcPct val="140000"/>
              </a:lnSpc>
              <a:spcBef>
                <a:spcPts val="0"/>
              </a:spcBef>
              <a:spcAft>
                <a:spcPts val="0"/>
              </a:spcAft>
              <a:buNone/>
            </a:pPr>
            <a:r>
              <a:t/>
            </a:r>
            <a:endParaRPr sz="3200">
              <a:solidFill>
                <a:srgbClr val="000000"/>
              </a:solidFill>
              <a:latin typeface="Arial"/>
              <a:ea typeface="Arial"/>
              <a:cs typeface="Arial"/>
              <a:sym typeface="Arial"/>
            </a:endParaRPr>
          </a:p>
          <a:p>
            <a:pPr indent="0" lvl="0" marL="0" marR="0" rtl="0" algn="l">
              <a:lnSpc>
                <a:spcPct val="140000"/>
              </a:lnSpc>
              <a:spcBef>
                <a:spcPts val="0"/>
              </a:spcBef>
              <a:spcAft>
                <a:spcPts val="0"/>
              </a:spcAft>
              <a:buNone/>
            </a:pPr>
            <a:r>
              <a:rPr lang="en-US" sz="3200">
                <a:solidFill>
                  <a:srgbClr val="000000"/>
                </a:solidFill>
                <a:latin typeface="Arial"/>
                <a:ea typeface="Arial"/>
                <a:cs typeface="Arial"/>
                <a:sym typeface="Arial"/>
              </a:rPr>
              <a:t>2. MODELL: 5 lépéses árképzési stratégia</a:t>
            </a:r>
            <a:endParaRPr sz="3200">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47"/>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453" name="Google Shape;453;p47"/>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454" name="Google Shape;454;p47"/>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455" name="Google Shape;455;p47"/>
          <p:cNvSpPr txBox="1"/>
          <p:nvPr/>
        </p:nvSpPr>
        <p:spPr>
          <a:xfrm>
            <a:off x="0" y="897514"/>
            <a:ext cx="9608668" cy="901144"/>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lang="en-US" sz="5499">
                <a:solidFill>
                  <a:srgbClr val="000000"/>
                </a:solidFill>
                <a:latin typeface="Arial"/>
                <a:ea typeface="Arial"/>
                <a:cs typeface="Arial"/>
                <a:sym typeface="Arial"/>
              </a:rPr>
              <a:t>1. Modell: Költség plusz</a:t>
            </a:r>
            <a:endParaRPr sz="5499">
              <a:solidFill>
                <a:srgbClr val="000000"/>
              </a:solidFill>
              <a:latin typeface="Arial"/>
              <a:ea typeface="Arial"/>
              <a:cs typeface="Arial"/>
              <a:sym typeface="Arial"/>
            </a:endParaRPr>
          </a:p>
        </p:txBody>
      </p:sp>
      <p:sp>
        <p:nvSpPr>
          <p:cNvPr id="456" name="Google Shape;456;p47"/>
          <p:cNvSpPr txBox="1"/>
          <p:nvPr/>
        </p:nvSpPr>
        <p:spPr>
          <a:xfrm rot="-5400000">
            <a:off x="-2553390" y="4659191"/>
            <a:ext cx="7097505" cy="615553"/>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n-US" sz="3399">
                <a:solidFill>
                  <a:srgbClr val="000000"/>
                </a:solidFill>
                <a:latin typeface="Arial"/>
                <a:ea typeface="Arial"/>
                <a:cs typeface="Arial"/>
                <a:sym typeface="Arial"/>
              </a:rPr>
              <a:t>1. Modell – Költség plusz</a:t>
            </a:r>
            <a:endParaRPr sz="3399">
              <a:solidFill>
                <a:srgbClr val="000000"/>
              </a:solidFill>
              <a:latin typeface="Arial"/>
              <a:ea typeface="Arial"/>
              <a:cs typeface="Arial"/>
              <a:sym typeface="Arial"/>
            </a:endParaRPr>
          </a:p>
        </p:txBody>
      </p:sp>
      <p:sp>
        <p:nvSpPr>
          <p:cNvPr id="457" name="Google Shape;457;p47"/>
          <p:cNvSpPr txBox="1"/>
          <p:nvPr/>
        </p:nvSpPr>
        <p:spPr>
          <a:xfrm>
            <a:off x="1929547" y="2214384"/>
            <a:ext cx="14082711" cy="2191306"/>
          </a:xfrm>
          <a:prstGeom prst="rect">
            <a:avLst/>
          </a:prstGeom>
          <a:noFill/>
          <a:ln>
            <a:noFill/>
          </a:ln>
        </p:spPr>
        <p:txBody>
          <a:bodyPr anchorCtr="0" anchor="t" bIns="0" lIns="0" spcFirstLastPara="1" rIns="0" wrap="square" tIns="0">
            <a:spAutoFit/>
          </a:bodyPr>
          <a:lstStyle/>
          <a:p>
            <a:pPr indent="0" lvl="0" marL="0" marR="0" rtl="0" algn="l">
              <a:lnSpc>
                <a:spcPct val="170026"/>
              </a:lnSpc>
              <a:spcBef>
                <a:spcPts val="0"/>
              </a:spcBef>
              <a:spcAft>
                <a:spcPts val="0"/>
              </a:spcAft>
              <a:buNone/>
            </a:pPr>
            <a:r>
              <a:rPr lang="en-US" sz="2599">
                <a:solidFill>
                  <a:srgbClr val="000000"/>
                </a:solidFill>
                <a:latin typeface="Arial"/>
                <a:ea typeface="Arial"/>
                <a:cs typeface="Arial"/>
                <a:sym typeface="Arial"/>
              </a:rPr>
              <a:t>Ennek a modellnek az a lényege, hogy kiszámolja az összes költséget, majd a fennmaradó összeghez hozzáad egy százalékot a nyereséghez. Általában a haszonkulcsnak 20% körülinek kell lennie, hogy a többletet a társadalmi vállalkozásba való újbóli befektetésre, de új termékek vagy szolgáltatások kifejlesztésére is fordíthasd.</a:t>
            </a:r>
            <a:endParaRPr/>
          </a:p>
        </p:txBody>
      </p:sp>
      <p:sp>
        <p:nvSpPr>
          <p:cNvPr id="458" name="Google Shape;458;p47"/>
          <p:cNvSpPr txBox="1"/>
          <p:nvPr/>
        </p:nvSpPr>
        <p:spPr>
          <a:xfrm>
            <a:off x="3591769" y="4479924"/>
            <a:ext cx="11505684" cy="2821285"/>
          </a:xfrm>
          <a:prstGeom prst="rect">
            <a:avLst/>
          </a:prstGeom>
          <a:noFill/>
          <a:ln>
            <a:noFill/>
          </a:ln>
        </p:spPr>
        <p:txBody>
          <a:bodyPr anchorCtr="0" anchor="t" bIns="0" lIns="0" spcFirstLastPara="1" rIns="0" wrap="square" tIns="0">
            <a:spAutoFit/>
          </a:bodyPr>
          <a:lstStyle/>
          <a:p>
            <a:pPr indent="-514350" lvl="1" marL="795018" marR="0" rtl="0" algn="l">
              <a:lnSpc>
                <a:spcPct val="170026"/>
              </a:lnSpc>
              <a:spcBef>
                <a:spcPts val="0"/>
              </a:spcBef>
              <a:spcAft>
                <a:spcPts val="0"/>
              </a:spcAft>
              <a:buClr>
                <a:srgbClr val="000000"/>
              </a:buClr>
              <a:buSzPts val="2599"/>
              <a:buFont typeface="Arial"/>
              <a:buAutoNum type="arabicPeriod"/>
            </a:pPr>
            <a:r>
              <a:rPr b="0" i="0" lang="en-US" sz="2599" u="none" cap="none" strike="noStrike">
                <a:solidFill>
                  <a:srgbClr val="000000"/>
                </a:solidFill>
                <a:latin typeface="Arial"/>
                <a:ea typeface="Arial"/>
                <a:cs typeface="Arial"/>
                <a:sym typeface="Arial"/>
              </a:rPr>
              <a:t>Számítsd ki a szolgáltatással kapcsolatos összes költséget.</a:t>
            </a:r>
            <a:endParaRPr b="0" i="0" sz="2599" u="none" cap="none" strike="noStrike">
              <a:solidFill>
                <a:srgbClr val="000000"/>
              </a:solidFill>
              <a:latin typeface="Arial"/>
              <a:ea typeface="Arial"/>
              <a:cs typeface="Arial"/>
              <a:sym typeface="Arial"/>
            </a:endParaRPr>
          </a:p>
          <a:p>
            <a:pPr indent="-514350" lvl="1" marL="795018" marR="0" rtl="0" algn="l">
              <a:lnSpc>
                <a:spcPct val="170026"/>
              </a:lnSpc>
              <a:spcBef>
                <a:spcPts val="0"/>
              </a:spcBef>
              <a:spcAft>
                <a:spcPts val="0"/>
              </a:spcAft>
              <a:buClr>
                <a:srgbClr val="000000"/>
              </a:buClr>
              <a:buSzPts val="2599"/>
              <a:buFont typeface="Arial"/>
              <a:buAutoNum type="arabicPeriod"/>
            </a:pPr>
            <a:r>
              <a:rPr b="0" i="0" lang="en-US" sz="2599" u="none" cap="none" strike="noStrike">
                <a:solidFill>
                  <a:srgbClr val="000000"/>
                </a:solidFill>
                <a:latin typeface="Arial"/>
                <a:ea typeface="Arial"/>
                <a:cs typeface="Arial"/>
                <a:sym typeface="Arial"/>
              </a:rPr>
              <a:t>Határozd meg a kívánt haszonkulcsot.</a:t>
            </a:r>
            <a:endParaRPr b="0" i="0" sz="2599" u="none" cap="none" strike="noStrike">
              <a:solidFill>
                <a:srgbClr val="000000"/>
              </a:solidFill>
              <a:latin typeface="Arial"/>
              <a:ea typeface="Arial"/>
              <a:cs typeface="Arial"/>
              <a:sym typeface="Arial"/>
            </a:endParaRPr>
          </a:p>
          <a:p>
            <a:pPr indent="-514350" lvl="1" marL="795018" marR="0" rtl="0" algn="l">
              <a:lnSpc>
                <a:spcPct val="170026"/>
              </a:lnSpc>
              <a:spcBef>
                <a:spcPts val="0"/>
              </a:spcBef>
              <a:spcAft>
                <a:spcPts val="0"/>
              </a:spcAft>
              <a:buClr>
                <a:srgbClr val="000000"/>
              </a:buClr>
              <a:buSzPts val="2599"/>
              <a:buFont typeface="Arial"/>
              <a:buAutoNum type="arabicPeriod"/>
            </a:pPr>
            <a:r>
              <a:rPr b="0" i="0" lang="en-US" sz="2599" u="none" cap="none" strike="noStrike">
                <a:solidFill>
                  <a:srgbClr val="000000"/>
                </a:solidFill>
                <a:latin typeface="Arial"/>
                <a:ea typeface="Arial"/>
                <a:cs typeface="Arial"/>
                <a:sym typeface="Arial"/>
              </a:rPr>
              <a:t>Add hozzá a kívánt haszonkulcsot az összes költséghez.</a:t>
            </a:r>
            <a:endParaRPr b="0" i="0" sz="2599" u="none" cap="none" strike="noStrike">
              <a:solidFill>
                <a:srgbClr val="000000"/>
              </a:solidFill>
              <a:latin typeface="Arial"/>
              <a:ea typeface="Arial"/>
              <a:cs typeface="Arial"/>
              <a:sym typeface="Arial"/>
            </a:endParaRPr>
          </a:p>
          <a:p>
            <a:pPr indent="-514350" lvl="1" marL="795018" marR="0" rtl="0" algn="l">
              <a:lnSpc>
                <a:spcPct val="170026"/>
              </a:lnSpc>
              <a:spcBef>
                <a:spcPts val="0"/>
              </a:spcBef>
              <a:spcAft>
                <a:spcPts val="0"/>
              </a:spcAft>
              <a:buClr>
                <a:srgbClr val="000000"/>
              </a:buClr>
              <a:buSzPts val="2599"/>
              <a:buFont typeface="Arial"/>
              <a:buAutoNum type="arabicPeriod"/>
            </a:pPr>
            <a:r>
              <a:rPr b="0" i="0" lang="en-US" sz="2599" u="none" cap="none" strike="noStrike">
                <a:solidFill>
                  <a:srgbClr val="000000"/>
                </a:solidFill>
                <a:latin typeface="Arial"/>
                <a:ea typeface="Arial"/>
                <a:cs typeface="Arial"/>
                <a:sym typeface="Arial"/>
              </a:rPr>
              <a:t>Állítsd be a szolgáltatás árát a költségek és a haszonkulcs összege alapján.</a:t>
            </a:r>
            <a:endParaRPr/>
          </a:p>
        </p:txBody>
      </p:sp>
      <p:sp>
        <p:nvSpPr>
          <p:cNvPr id="459" name="Google Shape;459;p47"/>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
        <p:nvSpPr>
          <p:cNvPr id="460" name="Google Shape;460;p47"/>
          <p:cNvSpPr txBox="1"/>
          <p:nvPr/>
        </p:nvSpPr>
        <p:spPr>
          <a:xfrm>
            <a:off x="3403065" y="7543800"/>
            <a:ext cx="11505684" cy="1436291"/>
          </a:xfrm>
          <a:prstGeom prst="rect">
            <a:avLst/>
          </a:prstGeom>
          <a:noFill/>
          <a:ln>
            <a:noFill/>
          </a:ln>
        </p:spPr>
        <p:txBody>
          <a:bodyPr anchorCtr="0" anchor="t" bIns="0" lIns="0" spcFirstLastPara="1" rIns="0" wrap="square" tIns="0">
            <a:spAutoFit/>
          </a:bodyPr>
          <a:lstStyle/>
          <a:p>
            <a:pPr indent="0" lvl="0" marL="0" marR="0" rtl="0" algn="l">
              <a:lnSpc>
                <a:spcPct val="170021"/>
              </a:lnSpc>
              <a:spcBef>
                <a:spcPts val="0"/>
              </a:spcBef>
              <a:spcAft>
                <a:spcPts val="0"/>
              </a:spcAft>
              <a:buNone/>
            </a:pPr>
            <a:r>
              <a:rPr lang="en-US" sz="3299">
                <a:solidFill>
                  <a:srgbClr val="000000"/>
                </a:solidFill>
                <a:latin typeface="Arial"/>
                <a:ea typeface="Arial"/>
                <a:cs typeface="Arial"/>
                <a:sym typeface="Arial"/>
              </a:rPr>
              <a:t>Tedd fel a kérdést: Megtduják engedni maguknak ezeket az árakat a klienseid?</a:t>
            </a:r>
            <a:endParaRPr sz="3299">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48"/>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466" name="Google Shape;466;p48"/>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467" name="Google Shape;467;p48"/>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468" name="Google Shape;468;p48"/>
          <p:cNvSpPr txBox="1"/>
          <p:nvPr/>
        </p:nvSpPr>
        <p:spPr>
          <a:xfrm>
            <a:off x="771842" y="896759"/>
            <a:ext cx="9608668" cy="899926"/>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lang="en-US" sz="5499">
                <a:solidFill>
                  <a:srgbClr val="000000"/>
                </a:solidFill>
                <a:latin typeface="Arial"/>
                <a:ea typeface="Arial"/>
                <a:cs typeface="Arial"/>
                <a:sym typeface="Arial"/>
              </a:rPr>
              <a:t>2. modell: 5 lépéses stratégia </a:t>
            </a:r>
            <a:endParaRPr sz="5499">
              <a:solidFill>
                <a:srgbClr val="000000"/>
              </a:solidFill>
              <a:latin typeface="Arial"/>
              <a:ea typeface="Arial"/>
              <a:cs typeface="Arial"/>
              <a:sym typeface="Arial"/>
            </a:endParaRPr>
          </a:p>
        </p:txBody>
      </p:sp>
      <p:sp>
        <p:nvSpPr>
          <p:cNvPr id="469" name="Google Shape;469;p48"/>
          <p:cNvSpPr txBox="1"/>
          <p:nvPr/>
        </p:nvSpPr>
        <p:spPr>
          <a:xfrm rot="-5400000">
            <a:off x="-2553390" y="4676772"/>
            <a:ext cx="7097505" cy="58039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n-US" sz="3399">
                <a:solidFill>
                  <a:srgbClr val="000000"/>
                </a:solidFill>
                <a:latin typeface="Arial"/>
                <a:ea typeface="Arial"/>
                <a:cs typeface="Arial"/>
                <a:sym typeface="Arial"/>
              </a:rPr>
              <a:t>2, modell: 5 lépéses stratégia </a:t>
            </a:r>
            <a:endParaRPr sz="3399">
              <a:solidFill>
                <a:srgbClr val="000000"/>
              </a:solidFill>
              <a:latin typeface="Arial"/>
              <a:ea typeface="Arial"/>
              <a:cs typeface="Arial"/>
              <a:sym typeface="Arial"/>
            </a:endParaRPr>
          </a:p>
        </p:txBody>
      </p:sp>
      <p:sp>
        <p:nvSpPr>
          <p:cNvPr id="470" name="Google Shape;470;p48"/>
          <p:cNvSpPr txBox="1"/>
          <p:nvPr/>
        </p:nvSpPr>
        <p:spPr>
          <a:xfrm>
            <a:off x="1929547" y="2214384"/>
            <a:ext cx="15957956" cy="6771084"/>
          </a:xfrm>
          <a:prstGeom prst="rect">
            <a:avLst/>
          </a:prstGeom>
          <a:noFill/>
          <a:ln>
            <a:noFill/>
          </a:ln>
        </p:spPr>
        <p:txBody>
          <a:bodyPr anchorCtr="0" anchor="t" bIns="0" lIns="0" spcFirstLastPara="1" rIns="0" wrap="square" tIns="0">
            <a:spAutoFit/>
          </a:bodyPr>
          <a:lstStyle/>
          <a:p>
            <a:pPr indent="-514350" lvl="0" marL="514350" marR="0" rtl="0" algn="l">
              <a:lnSpc>
                <a:spcPct val="170025"/>
              </a:lnSpc>
              <a:spcBef>
                <a:spcPts val="0"/>
              </a:spcBef>
              <a:spcAft>
                <a:spcPts val="0"/>
              </a:spcAft>
              <a:buClr>
                <a:srgbClr val="000000"/>
              </a:buClr>
              <a:buSzPts val="2799"/>
              <a:buFont typeface="Arial"/>
              <a:buAutoNum type="arabicPeriod"/>
            </a:pPr>
            <a:r>
              <a:rPr lang="en-US" sz="2799">
                <a:solidFill>
                  <a:srgbClr val="000000"/>
                </a:solidFill>
                <a:latin typeface="Arial"/>
                <a:ea typeface="Arial"/>
                <a:cs typeface="Arial"/>
                <a:sym typeface="Arial"/>
              </a:rPr>
              <a:t>lépés: Számítsd ki a szolgáltatással kapcsolatos összes költséget, beleértve a személyzeti és egyéb költségeket.</a:t>
            </a:r>
            <a:endParaRPr sz="2799">
              <a:solidFill>
                <a:srgbClr val="000000"/>
              </a:solidFill>
              <a:latin typeface="Arial"/>
              <a:ea typeface="Arial"/>
              <a:cs typeface="Arial"/>
              <a:sym typeface="Arial"/>
            </a:endParaRPr>
          </a:p>
          <a:p>
            <a:pPr indent="-514350" lvl="0" marL="514350" marR="0" rtl="0" algn="l">
              <a:lnSpc>
                <a:spcPct val="170025"/>
              </a:lnSpc>
              <a:spcBef>
                <a:spcPts val="0"/>
              </a:spcBef>
              <a:spcAft>
                <a:spcPts val="0"/>
              </a:spcAft>
              <a:buClr>
                <a:srgbClr val="000000"/>
              </a:buClr>
              <a:buSzPts val="2799"/>
              <a:buFont typeface="Arial"/>
              <a:buAutoNum type="arabicPeriod"/>
            </a:pPr>
            <a:r>
              <a:rPr lang="en-US" sz="2799">
                <a:solidFill>
                  <a:srgbClr val="000000"/>
                </a:solidFill>
                <a:latin typeface="Arial"/>
                <a:ea typeface="Arial"/>
                <a:cs typeface="Arial"/>
                <a:sym typeface="Arial"/>
              </a:rPr>
              <a:t>lépés: Határozd meg a rezsiköltségek százalékos arányát úgy, hogy a kiadásokat elosztod a bruttó árbevétellel, és megszorzod 100-zal.</a:t>
            </a:r>
            <a:endParaRPr sz="2799">
              <a:solidFill>
                <a:srgbClr val="000000"/>
              </a:solidFill>
              <a:latin typeface="Arial"/>
              <a:ea typeface="Arial"/>
              <a:cs typeface="Arial"/>
              <a:sym typeface="Arial"/>
            </a:endParaRPr>
          </a:p>
          <a:p>
            <a:pPr indent="-514350" lvl="0" marL="514350" marR="0" rtl="0" algn="l">
              <a:lnSpc>
                <a:spcPct val="170025"/>
              </a:lnSpc>
              <a:spcBef>
                <a:spcPts val="0"/>
              </a:spcBef>
              <a:spcAft>
                <a:spcPts val="0"/>
              </a:spcAft>
              <a:buClr>
                <a:srgbClr val="000000"/>
              </a:buClr>
              <a:buSzPts val="2799"/>
              <a:buFont typeface="Arial"/>
              <a:buAutoNum type="arabicPeriod"/>
            </a:pPr>
            <a:r>
              <a:rPr lang="en-US" sz="2799">
                <a:solidFill>
                  <a:srgbClr val="000000"/>
                </a:solidFill>
                <a:latin typeface="Arial"/>
                <a:ea typeface="Arial"/>
                <a:cs typeface="Arial"/>
                <a:sym typeface="Arial"/>
              </a:rPr>
              <a:t>lépés: Határozd meg a szolgáltatás kívánt díját vagy árát.</a:t>
            </a:r>
            <a:endParaRPr sz="2799">
              <a:solidFill>
                <a:srgbClr val="000000"/>
              </a:solidFill>
              <a:latin typeface="Arial"/>
              <a:ea typeface="Arial"/>
              <a:cs typeface="Arial"/>
              <a:sym typeface="Arial"/>
            </a:endParaRPr>
          </a:p>
          <a:p>
            <a:pPr indent="-514350" lvl="0" marL="514350" marR="0" rtl="0" algn="l">
              <a:lnSpc>
                <a:spcPct val="170025"/>
              </a:lnSpc>
              <a:spcBef>
                <a:spcPts val="0"/>
              </a:spcBef>
              <a:spcAft>
                <a:spcPts val="0"/>
              </a:spcAft>
              <a:buClr>
                <a:srgbClr val="000000"/>
              </a:buClr>
              <a:buSzPts val="2799"/>
              <a:buFont typeface="Arial"/>
              <a:buAutoNum type="arabicPeriod"/>
            </a:pPr>
            <a:r>
              <a:rPr lang="en-US" sz="2799">
                <a:solidFill>
                  <a:srgbClr val="000000"/>
                </a:solidFill>
                <a:latin typeface="Arial"/>
                <a:ea typeface="Arial"/>
                <a:cs typeface="Arial"/>
                <a:sym typeface="Arial"/>
              </a:rPr>
              <a:t>lépés: Számítsd ki az árat a képlet segítségével: költségek + ráta = alap fix ár, alap fix ár * rezsi százalék = rezsi hozzájárulás, rezsi hozzájárulás + alap fix ár = végleges fix ár.</a:t>
            </a:r>
            <a:endParaRPr sz="2799">
              <a:solidFill>
                <a:srgbClr val="000000"/>
              </a:solidFill>
              <a:latin typeface="Arial"/>
              <a:ea typeface="Arial"/>
              <a:cs typeface="Arial"/>
              <a:sym typeface="Arial"/>
            </a:endParaRPr>
          </a:p>
          <a:p>
            <a:pPr indent="-514350" lvl="0" marL="514350" marR="0" rtl="0" algn="l">
              <a:lnSpc>
                <a:spcPct val="170025"/>
              </a:lnSpc>
              <a:spcBef>
                <a:spcPts val="0"/>
              </a:spcBef>
              <a:spcAft>
                <a:spcPts val="0"/>
              </a:spcAft>
              <a:buClr>
                <a:srgbClr val="000000"/>
              </a:buClr>
              <a:buSzPts val="2799"/>
              <a:buFont typeface="Arial"/>
              <a:buAutoNum type="arabicPeriod"/>
            </a:pPr>
            <a:r>
              <a:rPr lang="en-US" sz="2799">
                <a:solidFill>
                  <a:srgbClr val="000000"/>
                </a:solidFill>
                <a:latin typeface="Arial"/>
                <a:ea typeface="Arial"/>
                <a:cs typeface="Arial"/>
                <a:sym typeface="Arial"/>
              </a:rPr>
              <a:t>lépés: A versenytársak elemzése és a piaci feltételek alapján igazítsd az árat, biztosítva, hogy az versenyképes maradjon, miközben fedezi a költségeket és nyereséget termel. Ne feledd, hogy szociális vállalkozóként az árképzési stratégiában figyelembe kell venni a társadalmi hatás generálását.</a:t>
            </a:r>
            <a:endParaRPr/>
          </a:p>
        </p:txBody>
      </p:sp>
      <p:sp>
        <p:nvSpPr>
          <p:cNvPr id="471" name="Google Shape;471;p48"/>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49"/>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477" name="Google Shape;477;p49"/>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478" name="Google Shape;478;p49"/>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479" name="Google Shape;479;p49"/>
          <p:cNvSpPr txBox="1"/>
          <p:nvPr/>
        </p:nvSpPr>
        <p:spPr>
          <a:xfrm>
            <a:off x="0" y="897514"/>
            <a:ext cx="16359553" cy="856517"/>
          </a:xfrm>
          <a:prstGeom prst="rect">
            <a:avLst/>
          </a:prstGeom>
          <a:noFill/>
          <a:ln>
            <a:noFill/>
          </a:ln>
        </p:spPr>
        <p:txBody>
          <a:bodyPr anchorCtr="0" anchor="t" bIns="0" lIns="0" spcFirstLastPara="1" rIns="0" wrap="square" tIns="0">
            <a:spAutoFit/>
          </a:bodyPr>
          <a:lstStyle/>
          <a:p>
            <a:pPr indent="0" lvl="0" marL="0" marR="0" rtl="0" algn="ctr">
              <a:lnSpc>
                <a:spcPct val="192474"/>
              </a:lnSpc>
              <a:spcBef>
                <a:spcPts val="0"/>
              </a:spcBef>
              <a:spcAft>
                <a:spcPts val="0"/>
              </a:spcAft>
              <a:buNone/>
            </a:pPr>
            <a:r>
              <a:rPr lang="en-US" sz="4000">
                <a:solidFill>
                  <a:srgbClr val="000000"/>
                </a:solidFill>
                <a:latin typeface="Arial"/>
                <a:ea typeface="Arial"/>
                <a:cs typeface="Arial"/>
                <a:sym typeface="Arial"/>
              </a:rPr>
              <a:t>A legfontosabb árképzési szempontok a társadalmi vállalkozásban</a:t>
            </a:r>
            <a:endParaRPr sz="4000">
              <a:solidFill>
                <a:srgbClr val="000000"/>
              </a:solidFill>
              <a:latin typeface="Arial"/>
              <a:ea typeface="Arial"/>
              <a:cs typeface="Arial"/>
              <a:sym typeface="Arial"/>
            </a:endParaRPr>
          </a:p>
        </p:txBody>
      </p:sp>
      <p:sp>
        <p:nvSpPr>
          <p:cNvPr id="480" name="Google Shape;480;p49"/>
          <p:cNvSpPr txBox="1"/>
          <p:nvPr/>
        </p:nvSpPr>
        <p:spPr>
          <a:xfrm>
            <a:off x="1661013" y="2582517"/>
            <a:ext cx="6724548" cy="2442272"/>
          </a:xfrm>
          <a:prstGeom prst="rect">
            <a:avLst/>
          </a:prstGeom>
          <a:noFill/>
          <a:ln>
            <a:noFill/>
          </a:ln>
        </p:spPr>
        <p:txBody>
          <a:bodyPr anchorCtr="0" anchor="t" bIns="0" lIns="0" spcFirstLastPara="1" rIns="0" wrap="square" tIns="0">
            <a:spAutoFit/>
          </a:bodyPr>
          <a:lstStyle/>
          <a:p>
            <a:pPr indent="0" lvl="0" marL="0" marR="0" rtl="0" algn="l">
              <a:lnSpc>
                <a:spcPct val="170030"/>
              </a:lnSpc>
              <a:spcBef>
                <a:spcPts val="0"/>
              </a:spcBef>
              <a:spcAft>
                <a:spcPts val="0"/>
              </a:spcAft>
              <a:buNone/>
            </a:pPr>
            <a:r>
              <a:rPr b="1" lang="en-US" sz="2299">
                <a:solidFill>
                  <a:srgbClr val="000000"/>
                </a:solidFill>
                <a:latin typeface="Arial"/>
                <a:ea typeface="Arial"/>
                <a:cs typeface="Arial"/>
                <a:sym typeface="Arial"/>
              </a:rPr>
              <a:t>1. szempont: </a:t>
            </a:r>
            <a:r>
              <a:rPr lang="en-US" sz="2299">
                <a:solidFill>
                  <a:srgbClr val="000000"/>
                </a:solidFill>
                <a:latin typeface="Arial"/>
                <a:ea typeface="Arial"/>
                <a:cs typeface="Arial"/>
                <a:sym typeface="Arial"/>
              </a:rPr>
              <a:t>A társadalmi értékjavaslat megértése: A Canvas modellt alkalmazó fiatal vállalkozóknak fel kell ismerni és meg kell érteni a termékeik vagy szolgáltatásaik által kínált egyedi társadalmi értéket.</a:t>
            </a:r>
            <a:endParaRPr/>
          </a:p>
        </p:txBody>
      </p:sp>
      <p:sp>
        <p:nvSpPr>
          <p:cNvPr id="481" name="Google Shape;481;p49"/>
          <p:cNvSpPr txBox="1"/>
          <p:nvPr/>
        </p:nvSpPr>
        <p:spPr>
          <a:xfrm>
            <a:off x="8929686" y="2464120"/>
            <a:ext cx="7267726" cy="3442994"/>
          </a:xfrm>
          <a:prstGeom prst="rect">
            <a:avLst/>
          </a:prstGeom>
          <a:noFill/>
          <a:ln>
            <a:noFill/>
          </a:ln>
        </p:spPr>
        <p:txBody>
          <a:bodyPr anchorCtr="0" anchor="t" bIns="0" lIns="0" spcFirstLastPara="1" rIns="0" wrap="square" tIns="0">
            <a:spAutoFit/>
          </a:bodyPr>
          <a:lstStyle/>
          <a:p>
            <a:pPr indent="0" lvl="0" marL="0" marR="0" rtl="0" algn="l">
              <a:lnSpc>
                <a:spcPct val="170030"/>
              </a:lnSpc>
              <a:spcBef>
                <a:spcPts val="0"/>
              </a:spcBef>
              <a:spcAft>
                <a:spcPts val="0"/>
              </a:spcAft>
              <a:buNone/>
            </a:pPr>
            <a:r>
              <a:rPr b="1" lang="en-US" sz="2299">
                <a:solidFill>
                  <a:srgbClr val="000000"/>
                </a:solidFill>
                <a:latin typeface="Arial"/>
                <a:ea typeface="Arial"/>
                <a:cs typeface="Arial"/>
                <a:sym typeface="Arial"/>
              </a:rPr>
              <a:t>2. szempont: </a:t>
            </a:r>
            <a:r>
              <a:rPr lang="en-US" sz="2299">
                <a:solidFill>
                  <a:srgbClr val="000000"/>
                </a:solidFill>
                <a:latin typeface="Arial"/>
                <a:ea typeface="Arial"/>
                <a:cs typeface="Arial"/>
                <a:sym typeface="Arial"/>
              </a:rPr>
              <a:t>Az ügyfelek csoportosítása és osztályozása az inkluzív árképzés érdekében: a társadalmi vállalkozónak meg kell fontolni, hogy kiket céloz meg, és ennek megfelelően kell áraznia. Árképzési stratégiájának inkluzívnak kell lennie, és figyelembe kell vennie a különböző kedvezményezett csoportok gazdasági képességeit.</a:t>
            </a:r>
            <a:endParaRPr/>
          </a:p>
        </p:txBody>
      </p:sp>
      <p:sp>
        <p:nvSpPr>
          <p:cNvPr id="482" name="Google Shape;482;p49"/>
          <p:cNvSpPr txBox="1"/>
          <p:nvPr/>
        </p:nvSpPr>
        <p:spPr>
          <a:xfrm>
            <a:off x="2292800" y="6042345"/>
            <a:ext cx="13273773" cy="1942583"/>
          </a:xfrm>
          <a:prstGeom prst="rect">
            <a:avLst/>
          </a:prstGeom>
          <a:noFill/>
          <a:ln>
            <a:noFill/>
          </a:ln>
        </p:spPr>
        <p:txBody>
          <a:bodyPr anchorCtr="0" anchor="t" bIns="0" lIns="0" spcFirstLastPara="1" rIns="0" wrap="square" tIns="0">
            <a:spAutoFit/>
          </a:bodyPr>
          <a:lstStyle/>
          <a:p>
            <a:pPr indent="0" lvl="0" marL="0" marR="0" rtl="0" algn="l">
              <a:lnSpc>
                <a:spcPct val="170030"/>
              </a:lnSpc>
              <a:spcBef>
                <a:spcPts val="0"/>
              </a:spcBef>
              <a:spcAft>
                <a:spcPts val="0"/>
              </a:spcAft>
              <a:buNone/>
            </a:pPr>
            <a:r>
              <a:rPr b="1" lang="en-US" sz="2299">
                <a:solidFill>
                  <a:srgbClr val="000000"/>
                </a:solidFill>
                <a:latin typeface="Arial"/>
                <a:ea typeface="Arial"/>
                <a:cs typeface="Arial"/>
                <a:sym typeface="Arial"/>
              </a:rPr>
              <a:t>3. szempont. </a:t>
            </a:r>
            <a:r>
              <a:rPr lang="en-US" sz="2299">
                <a:solidFill>
                  <a:srgbClr val="000000"/>
                </a:solidFill>
                <a:latin typeface="Arial"/>
                <a:ea typeface="Arial"/>
                <a:cs typeface="Arial"/>
                <a:sym typeface="Arial"/>
              </a:rPr>
              <a:t>Válaszd ki a megfelelő társadalmi hatás- és árkommunikációs csatornákat: az árképzési folyamat esetében ez azt jelenti, hogy a különböző csatornák a termékeidhez vagy szolgáltatásaidhoz kapcsolódó társadalmi hatás kommunikációs lehetőségei. Fiatal vállalkozóként használhatsz egy megragadó narratívát a szolgáltatásaid értékére és céljára vonatkozóan. </a:t>
            </a:r>
            <a:endParaRPr/>
          </a:p>
        </p:txBody>
      </p:sp>
      <p:sp>
        <p:nvSpPr>
          <p:cNvPr id="483" name="Google Shape;483;p49"/>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50"/>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489" name="Google Shape;489;p50"/>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490" name="Google Shape;490;p50"/>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491" name="Google Shape;491;p50"/>
          <p:cNvSpPr txBox="1"/>
          <p:nvPr/>
        </p:nvSpPr>
        <p:spPr>
          <a:xfrm>
            <a:off x="0" y="897514"/>
            <a:ext cx="16359553" cy="857351"/>
          </a:xfrm>
          <a:prstGeom prst="rect">
            <a:avLst/>
          </a:prstGeom>
          <a:noFill/>
          <a:ln>
            <a:noFill/>
          </a:ln>
        </p:spPr>
        <p:txBody>
          <a:bodyPr anchorCtr="0" anchor="t" bIns="0" lIns="0" spcFirstLastPara="1" rIns="0" wrap="square" tIns="0">
            <a:spAutoFit/>
          </a:bodyPr>
          <a:lstStyle/>
          <a:p>
            <a:pPr indent="0" lvl="0" marL="0" marR="0" rtl="0" algn="ctr">
              <a:lnSpc>
                <a:spcPct val="192474"/>
              </a:lnSpc>
              <a:spcBef>
                <a:spcPts val="0"/>
              </a:spcBef>
              <a:spcAft>
                <a:spcPts val="0"/>
              </a:spcAft>
              <a:buNone/>
            </a:pPr>
            <a:r>
              <a:rPr lang="en-US" sz="4000">
                <a:solidFill>
                  <a:srgbClr val="000000"/>
                </a:solidFill>
                <a:latin typeface="Arial"/>
                <a:ea typeface="Arial"/>
                <a:cs typeface="Arial"/>
                <a:sym typeface="Arial"/>
              </a:rPr>
              <a:t>A legfontosabb árképzési szempontok a társadalmi vállalkozásban</a:t>
            </a:r>
            <a:endParaRPr sz="4000">
              <a:solidFill>
                <a:srgbClr val="000000"/>
              </a:solidFill>
              <a:latin typeface="Arial"/>
              <a:ea typeface="Arial"/>
              <a:cs typeface="Arial"/>
              <a:sym typeface="Arial"/>
            </a:endParaRPr>
          </a:p>
        </p:txBody>
      </p:sp>
      <p:sp>
        <p:nvSpPr>
          <p:cNvPr id="492" name="Google Shape;492;p50"/>
          <p:cNvSpPr txBox="1"/>
          <p:nvPr/>
        </p:nvSpPr>
        <p:spPr>
          <a:xfrm>
            <a:off x="1259816" y="2574925"/>
            <a:ext cx="6919960" cy="3500958"/>
          </a:xfrm>
          <a:prstGeom prst="rect">
            <a:avLst/>
          </a:prstGeom>
          <a:noFill/>
          <a:ln>
            <a:noFill/>
          </a:ln>
        </p:spPr>
        <p:txBody>
          <a:bodyPr anchorCtr="0" anchor="t" bIns="0" lIns="0" spcFirstLastPara="1" rIns="0" wrap="square" tIns="0">
            <a:spAutoFit/>
          </a:bodyPr>
          <a:lstStyle/>
          <a:p>
            <a:pPr indent="0" lvl="0" marL="0" marR="0" rtl="0" algn="l">
              <a:lnSpc>
                <a:spcPct val="170030"/>
              </a:lnSpc>
              <a:spcBef>
                <a:spcPts val="0"/>
              </a:spcBef>
              <a:spcAft>
                <a:spcPts val="0"/>
              </a:spcAft>
              <a:buNone/>
            </a:pPr>
            <a:r>
              <a:rPr b="1" lang="en-US" sz="2299">
                <a:solidFill>
                  <a:srgbClr val="000000"/>
                </a:solidFill>
                <a:latin typeface="Arial"/>
                <a:ea typeface="Arial"/>
                <a:cs typeface="Arial"/>
                <a:sym typeface="Arial"/>
              </a:rPr>
              <a:t>4. szempont. </a:t>
            </a:r>
            <a:r>
              <a:rPr lang="en-US" sz="2299">
                <a:solidFill>
                  <a:srgbClr val="000000"/>
                </a:solidFill>
                <a:latin typeface="Arial"/>
                <a:ea typeface="Arial"/>
                <a:cs typeface="Arial"/>
                <a:sym typeface="Arial"/>
              </a:rPr>
              <a:t>Kulcsfontosságú erőforrások és minőség: Fiatal vállalkozóként meg kell határozni, hogy a társadalmi hatás megteremtéséhez nélkülözhetetlen kulcsfontosságú erőforrások közül melyek fontosak az árképzési döntések szempontjából.</a:t>
            </a:r>
            <a:endParaRPr/>
          </a:p>
          <a:p>
            <a:pPr indent="0" lvl="0" marL="0" marR="0" rtl="0" algn="l">
              <a:lnSpc>
                <a:spcPct val="170030"/>
              </a:lnSpc>
              <a:spcBef>
                <a:spcPts val="0"/>
              </a:spcBef>
              <a:spcAft>
                <a:spcPts val="0"/>
              </a:spcAft>
              <a:buNone/>
            </a:pPr>
            <a:r>
              <a:t/>
            </a:r>
            <a:endParaRPr sz="2299">
              <a:solidFill>
                <a:srgbClr val="000000"/>
              </a:solidFill>
              <a:latin typeface="Arial"/>
              <a:ea typeface="Arial"/>
              <a:cs typeface="Arial"/>
              <a:sym typeface="Arial"/>
            </a:endParaRPr>
          </a:p>
        </p:txBody>
      </p:sp>
      <p:sp>
        <p:nvSpPr>
          <p:cNvPr id="493" name="Google Shape;493;p50"/>
          <p:cNvSpPr txBox="1"/>
          <p:nvPr/>
        </p:nvSpPr>
        <p:spPr>
          <a:xfrm>
            <a:off x="8920005" y="2574925"/>
            <a:ext cx="8339295" cy="3442994"/>
          </a:xfrm>
          <a:prstGeom prst="rect">
            <a:avLst/>
          </a:prstGeom>
          <a:noFill/>
          <a:ln>
            <a:noFill/>
          </a:ln>
        </p:spPr>
        <p:txBody>
          <a:bodyPr anchorCtr="0" anchor="t" bIns="0" lIns="0" spcFirstLastPara="1" rIns="0" wrap="square" tIns="0">
            <a:spAutoFit/>
          </a:bodyPr>
          <a:lstStyle/>
          <a:p>
            <a:pPr indent="0" lvl="0" marL="0" marR="0" rtl="0" algn="l">
              <a:lnSpc>
                <a:spcPct val="170030"/>
              </a:lnSpc>
              <a:spcBef>
                <a:spcPts val="0"/>
              </a:spcBef>
              <a:spcAft>
                <a:spcPts val="0"/>
              </a:spcAft>
              <a:buNone/>
            </a:pPr>
            <a:r>
              <a:rPr b="1" lang="en-US" sz="2299">
                <a:solidFill>
                  <a:srgbClr val="000000"/>
                </a:solidFill>
                <a:latin typeface="Arial"/>
                <a:ea typeface="Arial"/>
                <a:cs typeface="Arial"/>
                <a:sym typeface="Arial"/>
              </a:rPr>
              <a:t>5. szempont</a:t>
            </a:r>
            <a:r>
              <a:rPr lang="en-US" sz="2299">
                <a:solidFill>
                  <a:srgbClr val="000000"/>
                </a:solidFill>
                <a:latin typeface="Arial"/>
                <a:ea typeface="Arial"/>
                <a:cs typeface="Arial"/>
                <a:sym typeface="Arial"/>
              </a:rPr>
              <a:t>. Az életképesség és fenntarthatóság árazása: Az árképzési stratégia és az ártervezés elősegíti a vállalkozás hosszú távú életképességét. Ha megérted, hogy a megtermelt bevétel hogyan járul hozzá a pénzügyi fenntarthatósághoz és a társadalmi célkitűzéseidhez, olyan árképzési modelleket választhatsz, amelyek biztosítják vállalkozásod pénzügyi egészségét, miközben továbbra is pozitív hatást gyakorolsz.</a:t>
            </a:r>
            <a:endParaRPr sz="2299">
              <a:solidFill>
                <a:srgbClr val="000000"/>
              </a:solidFill>
              <a:latin typeface="Arial"/>
              <a:ea typeface="Arial"/>
              <a:cs typeface="Arial"/>
              <a:sym typeface="Arial"/>
            </a:endParaRPr>
          </a:p>
        </p:txBody>
      </p:sp>
      <p:sp>
        <p:nvSpPr>
          <p:cNvPr id="494" name="Google Shape;494;p50"/>
          <p:cNvSpPr txBox="1"/>
          <p:nvPr/>
        </p:nvSpPr>
        <p:spPr>
          <a:xfrm>
            <a:off x="2520201" y="6478915"/>
            <a:ext cx="13273773" cy="1442446"/>
          </a:xfrm>
          <a:prstGeom prst="rect">
            <a:avLst/>
          </a:prstGeom>
          <a:noFill/>
          <a:ln>
            <a:noFill/>
          </a:ln>
        </p:spPr>
        <p:txBody>
          <a:bodyPr anchorCtr="0" anchor="t" bIns="0" lIns="0" spcFirstLastPara="1" rIns="0" wrap="square" tIns="0">
            <a:spAutoFit/>
          </a:bodyPr>
          <a:lstStyle/>
          <a:p>
            <a:pPr indent="0" lvl="0" marL="0" marR="0" rtl="0" algn="l">
              <a:lnSpc>
                <a:spcPct val="170030"/>
              </a:lnSpc>
              <a:spcBef>
                <a:spcPts val="0"/>
              </a:spcBef>
              <a:spcAft>
                <a:spcPts val="0"/>
              </a:spcAft>
              <a:buNone/>
            </a:pPr>
            <a:r>
              <a:rPr b="1" lang="en-US" sz="2299">
                <a:solidFill>
                  <a:srgbClr val="000000"/>
                </a:solidFill>
                <a:latin typeface="Arial"/>
                <a:ea typeface="Arial"/>
                <a:cs typeface="Arial"/>
                <a:sym typeface="Arial"/>
              </a:rPr>
              <a:t>6. szempont. </a:t>
            </a:r>
            <a:r>
              <a:rPr lang="en-US" sz="2299">
                <a:solidFill>
                  <a:srgbClr val="000000"/>
                </a:solidFill>
                <a:latin typeface="Arial"/>
                <a:ea typeface="Arial"/>
                <a:cs typeface="Arial"/>
                <a:sym typeface="Arial"/>
              </a:rPr>
              <a:t>A társadalmi hatás költség-haszon elemzése: fiatal társadalmi vállalkozóként, el kell végezned egy holisztikus költség-haszon elemzést, amely túlmutat a pénzügyi megtérülésen, vagyis megmutatja a termékek vagy szolgáltatások által generált társadalmi megtérülés értékét.</a:t>
            </a:r>
            <a:endParaRPr/>
          </a:p>
        </p:txBody>
      </p:sp>
      <p:sp>
        <p:nvSpPr>
          <p:cNvPr id="495" name="Google Shape;495;p50"/>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51"/>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501" name="Google Shape;501;p51"/>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502" name="Google Shape;502;p51"/>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503" name="Google Shape;503;p51"/>
          <p:cNvSpPr txBox="1"/>
          <p:nvPr/>
        </p:nvSpPr>
        <p:spPr>
          <a:xfrm>
            <a:off x="2720531" y="1497634"/>
            <a:ext cx="12290999" cy="89768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solidFill>
                  <a:srgbClr val="000000"/>
                </a:solidFill>
                <a:latin typeface="Arial"/>
                <a:ea typeface="Arial"/>
                <a:cs typeface="Arial"/>
                <a:sym typeface="Arial"/>
              </a:rPr>
              <a:t>2.2 PÉLDÁK ÁRKÉPZÉSRE</a:t>
            </a:r>
            <a:endParaRPr sz="5000">
              <a:solidFill>
                <a:srgbClr val="000000"/>
              </a:solidFill>
              <a:latin typeface="Arial"/>
              <a:ea typeface="Arial"/>
              <a:cs typeface="Arial"/>
              <a:sym typeface="Arial"/>
            </a:endParaRPr>
          </a:p>
        </p:txBody>
      </p:sp>
      <p:sp>
        <p:nvSpPr>
          <p:cNvPr id="504" name="Google Shape;504;p51"/>
          <p:cNvSpPr txBox="1"/>
          <p:nvPr/>
        </p:nvSpPr>
        <p:spPr>
          <a:xfrm>
            <a:off x="2720532" y="3363103"/>
            <a:ext cx="7097505" cy="615553"/>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n-US" sz="3399">
                <a:solidFill>
                  <a:srgbClr val="000000"/>
                </a:solidFill>
                <a:latin typeface="Arial"/>
                <a:ea typeface="Arial"/>
                <a:cs typeface="Arial"/>
                <a:sym typeface="Arial"/>
              </a:rPr>
              <a:t>Bevezető</a:t>
            </a:r>
            <a:endParaRPr sz="3399">
              <a:solidFill>
                <a:srgbClr val="000000"/>
              </a:solidFill>
              <a:latin typeface="Arial"/>
              <a:ea typeface="Arial"/>
              <a:cs typeface="Arial"/>
              <a:sym typeface="Arial"/>
            </a:endParaRPr>
          </a:p>
        </p:txBody>
      </p:sp>
      <p:sp>
        <p:nvSpPr>
          <p:cNvPr id="505" name="Google Shape;505;p51"/>
          <p:cNvSpPr txBox="1"/>
          <p:nvPr/>
        </p:nvSpPr>
        <p:spPr>
          <a:xfrm>
            <a:off x="2720532" y="4375131"/>
            <a:ext cx="13520137" cy="2180084"/>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lang="en-US" sz="2000">
                <a:solidFill>
                  <a:srgbClr val="000000"/>
                </a:solidFill>
                <a:latin typeface="Arial"/>
                <a:ea typeface="Arial"/>
                <a:cs typeface="Arial"/>
                <a:sym typeface="Arial"/>
              </a:rPr>
              <a:t>Nézzünk egy gyakorlati példát: hátrányos helyzetű közösségeknek oktatási szolgáltatásokat nyújtó társadalmi vállalkozás. A feladat célja bemutatni lépésről lépésre az árképzési folyamatot az SBCM segítségével. </a:t>
            </a:r>
            <a:endParaRPr sz="2000">
              <a:solidFill>
                <a:srgbClr val="000000"/>
              </a:solidFill>
              <a:latin typeface="Arial"/>
              <a:ea typeface="Arial"/>
              <a:cs typeface="Arial"/>
              <a:sym typeface="Arial"/>
            </a:endParaRPr>
          </a:p>
          <a:p>
            <a:pPr indent="0" lvl="0" marL="0" marR="0" rtl="0" algn="l">
              <a:lnSpc>
                <a:spcPct val="170000"/>
              </a:lnSpc>
              <a:spcBef>
                <a:spcPts val="0"/>
              </a:spcBef>
              <a:spcAft>
                <a:spcPts val="0"/>
              </a:spcAft>
              <a:buNone/>
            </a:pPr>
            <a:r>
              <a:t/>
            </a:r>
            <a:endParaRPr sz="2000">
              <a:solidFill>
                <a:srgbClr val="000000"/>
              </a:solidFill>
              <a:latin typeface="Arial"/>
              <a:ea typeface="Arial"/>
              <a:cs typeface="Arial"/>
              <a:sym typeface="Arial"/>
            </a:endParaRPr>
          </a:p>
          <a:p>
            <a:pPr indent="0" lvl="0" marL="0" marR="0" rtl="0" algn="l">
              <a:lnSpc>
                <a:spcPct val="170000"/>
              </a:lnSpc>
              <a:spcBef>
                <a:spcPts val="0"/>
              </a:spcBef>
              <a:spcAft>
                <a:spcPts val="0"/>
              </a:spcAft>
              <a:buNone/>
            </a:pPr>
            <a:r>
              <a:rPr lang="en-US" sz="2000">
                <a:solidFill>
                  <a:srgbClr val="000000"/>
                </a:solidFill>
                <a:latin typeface="Arial"/>
                <a:ea typeface="Arial"/>
                <a:cs typeface="Arial"/>
                <a:sym typeface="Arial"/>
              </a:rPr>
              <a:t>Ebben a forgatókönyvben a társadalmi vállalkozás elkötelezett a minőségi oktatáshoz való hozzáférés elősegítésében egy mélyszegény környéken.</a:t>
            </a:r>
            <a:endParaRPr sz="2000">
              <a:solidFill>
                <a:srgbClr val="000000"/>
              </a:solidFill>
              <a:latin typeface="Arial"/>
              <a:ea typeface="Arial"/>
              <a:cs typeface="Arial"/>
              <a:sym typeface="Arial"/>
            </a:endParaRPr>
          </a:p>
        </p:txBody>
      </p:sp>
      <p:sp>
        <p:nvSpPr>
          <p:cNvPr id="506" name="Google Shape;506;p51"/>
          <p:cNvSpPr txBox="1"/>
          <p:nvPr/>
        </p:nvSpPr>
        <p:spPr>
          <a:xfrm rot="-5400000">
            <a:off x="-2553390" y="4659191"/>
            <a:ext cx="7097505" cy="615553"/>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n-US" sz="3399">
                <a:solidFill>
                  <a:srgbClr val="000000"/>
                </a:solidFill>
                <a:latin typeface="Arial"/>
                <a:ea typeface="Arial"/>
                <a:cs typeface="Arial"/>
                <a:sym typeface="Arial"/>
              </a:rPr>
              <a:t>2.2 Fejezet – Példák árképzésre</a:t>
            </a:r>
            <a:endParaRPr sz="3399">
              <a:solidFill>
                <a:srgbClr val="000000"/>
              </a:solidFill>
              <a:latin typeface="Arial"/>
              <a:ea typeface="Arial"/>
              <a:cs typeface="Arial"/>
              <a:sym typeface="Arial"/>
            </a:endParaRPr>
          </a:p>
        </p:txBody>
      </p:sp>
      <p:sp>
        <p:nvSpPr>
          <p:cNvPr id="507" name="Google Shape;507;p51"/>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16"/>
          <p:cNvSpPr/>
          <p:nvPr/>
        </p:nvSpPr>
        <p:spPr>
          <a:xfrm>
            <a:off x="-1970090" y="7058556"/>
            <a:ext cx="4036018" cy="4114800"/>
          </a:xfrm>
          <a:custGeom>
            <a:rect b="b" l="l" r="r" t="t"/>
            <a:pathLst>
              <a:path extrusionOk="0" h="4114800" w="4030989">
                <a:moveTo>
                  <a:pt x="0" y="0"/>
                </a:moveTo>
                <a:lnTo>
                  <a:pt x="4030989" y="0"/>
                </a:lnTo>
                <a:lnTo>
                  <a:pt x="4030989" y="4114800"/>
                </a:lnTo>
                <a:lnTo>
                  <a:pt x="0" y="4114800"/>
                </a:lnTo>
                <a:lnTo>
                  <a:pt x="0" y="0"/>
                </a:lnTo>
                <a:close/>
              </a:path>
            </a:pathLst>
          </a:custGeom>
          <a:blipFill rotWithShape="1">
            <a:blip r:embed="rId3">
              <a:alphaModFix/>
            </a:blip>
            <a:stretch>
              <a:fillRect b="0" l="0" r="0" t="0"/>
            </a:stretch>
          </a:blipFill>
          <a:ln>
            <a:noFill/>
          </a:ln>
        </p:spPr>
      </p:sp>
      <p:sp>
        <p:nvSpPr>
          <p:cNvPr id="135" name="Google Shape;135;p16"/>
          <p:cNvSpPr/>
          <p:nvPr/>
        </p:nvSpPr>
        <p:spPr>
          <a:xfrm>
            <a:off x="15023216" y="-13018"/>
            <a:ext cx="3513180" cy="4114800"/>
          </a:xfrm>
          <a:custGeom>
            <a:rect b="b" l="l" r="r" t="t"/>
            <a:pathLst>
              <a:path extrusionOk="0" h="4114800" w="3508802">
                <a:moveTo>
                  <a:pt x="0" y="0"/>
                </a:moveTo>
                <a:lnTo>
                  <a:pt x="3508802" y="0"/>
                </a:lnTo>
                <a:lnTo>
                  <a:pt x="3508802" y="4114800"/>
                </a:lnTo>
                <a:lnTo>
                  <a:pt x="0" y="4114800"/>
                </a:lnTo>
                <a:lnTo>
                  <a:pt x="0" y="0"/>
                </a:lnTo>
                <a:close/>
              </a:path>
            </a:pathLst>
          </a:custGeom>
          <a:blipFill rotWithShape="1">
            <a:blip r:embed="rId4">
              <a:alphaModFix/>
            </a:blip>
            <a:stretch>
              <a:fillRect b="0" l="0" r="0" t="0"/>
            </a:stretch>
          </a:blipFill>
          <a:ln>
            <a:noFill/>
          </a:ln>
        </p:spPr>
      </p:sp>
      <p:sp>
        <p:nvSpPr>
          <p:cNvPr id="136" name="Google Shape;136;p16"/>
          <p:cNvSpPr txBox="1"/>
          <p:nvPr/>
        </p:nvSpPr>
        <p:spPr>
          <a:xfrm>
            <a:off x="2320413" y="1720850"/>
            <a:ext cx="7106360" cy="68942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200"/>
              <a:buFont typeface="Calibri"/>
              <a:buNone/>
            </a:pPr>
            <a:r>
              <a:rPr b="0" i="0" lang="en-US" sz="3200" u="none" cap="none" strike="noStrike">
                <a:solidFill>
                  <a:srgbClr val="000000"/>
                </a:solidFill>
                <a:latin typeface="Calibri"/>
                <a:ea typeface="Calibri"/>
                <a:cs typeface="Calibri"/>
                <a:sym typeface="Calibri"/>
              </a:rPr>
              <a:t>Fiatal Társadalmi Vállalkozók</a:t>
            </a:r>
            <a:endParaRPr b="0" i="0" sz="3200" u="none" cap="none" strike="noStrike">
              <a:solidFill>
                <a:schemeClr val="dk1"/>
              </a:solidFill>
              <a:latin typeface="Calibri"/>
              <a:ea typeface="Calibri"/>
              <a:cs typeface="Calibri"/>
              <a:sym typeface="Calibri"/>
            </a:endParaRPr>
          </a:p>
        </p:txBody>
      </p:sp>
      <p:sp>
        <p:nvSpPr>
          <p:cNvPr id="137" name="Google Shape;137;p16"/>
          <p:cNvSpPr txBox="1"/>
          <p:nvPr/>
        </p:nvSpPr>
        <p:spPr>
          <a:xfrm>
            <a:off x="1225228" y="933450"/>
            <a:ext cx="8202909" cy="68942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3200"/>
              <a:buFont typeface="Calibri"/>
              <a:buNone/>
            </a:pPr>
            <a:r>
              <a:rPr b="0" i="0" lang="en-US" sz="3200" u="none" cap="none" strike="noStrike">
                <a:solidFill>
                  <a:srgbClr val="000000"/>
                </a:solidFill>
                <a:latin typeface="Calibri"/>
                <a:ea typeface="Calibri"/>
                <a:cs typeface="Calibri"/>
                <a:sym typeface="Calibri"/>
              </a:rPr>
              <a:t>SUSE </a:t>
            </a:r>
            <a:r>
              <a:rPr b="0" i="0" lang="en-US" sz="3200" u="none" cap="none" strike="noStrike">
                <a:solidFill>
                  <a:schemeClr val="dk1"/>
                </a:solidFill>
                <a:latin typeface="Calibri"/>
                <a:ea typeface="Calibri"/>
                <a:cs typeface="Calibri"/>
                <a:sym typeface="Calibri"/>
              </a:rPr>
              <a:t>Ú</a:t>
            </a:r>
            <a:r>
              <a:rPr b="0" i="0" lang="en-US" sz="3200" u="none" cap="none" strike="noStrike">
                <a:solidFill>
                  <a:srgbClr val="000000"/>
                </a:solidFill>
                <a:latin typeface="Calibri"/>
                <a:ea typeface="Calibri"/>
                <a:cs typeface="Calibri"/>
                <a:sym typeface="Calibri"/>
              </a:rPr>
              <a:t>TMUTATÓK</a:t>
            </a:r>
            <a:endParaRPr b="0" i="0" sz="3200" u="none" cap="none" strike="noStrike">
              <a:solidFill>
                <a:schemeClr val="dk1"/>
              </a:solidFill>
              <a:latin typeface="Calibri"/>
              <a:ea typeface="Calibri"/>
              <a:cs typeface="Calibri"/>
              <a:sym typeface="Calibri"/>
            </a:endParaRPr>
          </a:p>
        </p:txBody>
      </p:sp>
      <p:sp>
        <p:nvSpPr>
          <p:cNvPr id="138" name="Google Shape;138;p16"/>
          <p:cNvSpPr txBox="1"/>
          <p:nvPr/>
        </p:nvSpPr>
        <p:spPr>
          <a:xfrm>
            <a:off x="3438827" y="2950996"/>
            <a:ext cx="12763197" cy="68942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200" u="none" cap="none" strike="noStrike">
                <a:solidFill>
                  <a:schemeClr val="dk1"/>
                </a:solidFill>
                <a:latin typeface="Calibri"/>
                <a:ea typeface="Calibri"/>
                <a:cs typeface="Calibri"/>
                <a:sym typeface="Calibri"/>
              </a:rPr>
              <a:t>Útmutató az üzleti szféra környezetet károsító hatásának megértéséhez</a:t>
            </a:r>
            <a:endParaRPr b="0" i="0" sz="3200" u="none" cap="none" strike="noStrike">
              <a:solidFill>
                <a:schemeClr val="dk1"/>
              </a:solidFill>
              <a:latin typeface="Calibri"/>
              <a:ea typeface="Calibri"/>
              <a:cs typeface="Calibri"/>
              <a:sym typeface="Calibri"/>
            </a:endParaRPr>
          </a:p>
        </p:txBody>
      </p:sp>
      <p:sp>
        <p:nvSpPr>
          <p:cNvPr id="139" name="Google Shape;139;p16"/>
          <p:cNvSpPr txBox="1"/>
          <p:nvPr/>
        </p:nvSpPr>
        <p:spPr>
          <a:xfrm>
            <a:off x="1464738" y="2934175"/>
            <a:ext cx="1323719" cy="68942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Clr>
                <a:srgbClr val="06AC73"/>
              </a:buClr>
              <a:buSzPts val="3200"/>
              <a:buFont typeface="Calibri"/>
              <a:buNone/>
            </a:pPr>
            <a:r>
              <a:rPr b="0" i="0" lang="en-US" sz="3200" u="none" cap="none" strike="noStrike">
                <a:solidFill>
                  <a:srgbClr val="06AC73"/>
                </a:solidFill>
                <a:latin typeface="Calibri"/>
                <a:ea typeface="Calibri"/>
                <a:cs typeface="Calibri"/>
                <a:sym typeface="Calibri"/>
              </a:rPr>
              <a:t>01</a:t>
            </a:r>
            <a:endParaRPr b="0" i="0" sz="3200" u="none" cap="none" strike="noStrike">
              <a:solidFill>
                <a:schemeClr val="dk1"/>
              </a:solidFill>
              <a:latin typeface="Calibri"/>
              <a:ea typeface="Calibri"/>
              <a:cs typeface="Calibri"/>
              <a:sym typeface="Calibri"/>
            </a:endParaRPr>
          </a:p>
        </p:txBody>
      </p:sp>
      <p:sp>
        <p:nvSpPr>
          <p:cNvPr id="140" name="Google Shape;140;p16"/>
          <p:cNvSpPr txBox="1"/>
          <p:nvPr/>
        </p:nvSpPr>
        <p:spPr>
          <a:xfrm>
            <a:off x="1229480" y="4563110"/>
            <a:ext cx="1664484" cy="68942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Clr>
                <a:srgbClr val="06AC73"/>
              </a:buClr>
              <a:buSzPts val="3200"/>
              <a:buFont typeface="Calibri"/>
              <a:buNone/>
            </a:pPr>
            <a:r>
              <a:rPr b="0" i="0" lang="en-US" sz="3200" u="none" cap="none" strike="noStrike">
                <a:solidFill>
                  <a:srgbClr val="06AC73"/>
                </a:solidFill>
                <a:latin typeface="Calibri"/>
                <a:ea typeface="Calibri"/>
                <a:cs typeface="Calibri"/>
                <a:sym typeface="Calibri"/>
              </a:rPr>
              <a:t>02</a:t>
            </a:r>
            <a:endParaRPr b="0" i="0" sz="3200" u="none" cap="none" strike="noStrike">
              <a:solidFill>
                <a:schemeClr val="dk1"/>
              </a:solidFill>
              <a:latin typeface="Calibri"/>
              <a:ea typeface="Calibri"/>
              <a:cs typeface="Calibri"/>
              <a:sym typeface="Calibri"/>
            </a:endParaRPr>
          </a:p>
        </p:txBody>
      </p:sp>
      <p:sp>
        <p:nvSpPr>
          <p:cNvPr id="141" name="Google Shape;141;p16"/>
          <p:cNvSpPr txBox="1"/>
          <p:nvPr/>
        </p:nvSpPr>
        <p:spPr>
          <a:xfrm>
            <a:off x="1399863" y="6121145"/>
            <a:ext cx="1673425" cy="68942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Clr>
                <a:srgbClr val="06AC73"/>
              </a:buClr>
              <a:buSzPts val="3200"/>
              <a:buFont typeface="Calibri"/>
              <a:buNone/>
            </a:pPr>
            <a:r>
              <a:rPr b="0" i="0" lang="en-US" sz="3200" u="none" cap="none" strike="noStrike">
                <a:solidFill>
                  <a:srgbClr val="06AC73"/>
                </a:solidFill>
                <a:latin typeface="Calibri"/>
                <a:ea typeface="Calibri"/>
                <a:cs typeface="Calibri"/>
                <a:sym typeface="Calibri"/>
              </a:rPr>
              <a:t>03</a:t>
            </a:r>
            <a:endParaRPr b="0" i="0" sz="3200" u="none" cap="none" strike="noStrike">
              <a:solidFill>
                <a:schemeClr val="dk1"/>
              </a:solidFill>
              <a:latin typeface="Calibri"/>
              <a:ea typeface="Calibri"/>
              <a:cs typeface="Calibri"/>
              <a:sym typeface="Calibri"/>
            </a:endParaRPr>
          </a:p>
        </p:txBody>
      </p:sp>
      <p:sp>
        <p:nvSpPr>
          <p:cNvPr id="142" name="Google Shape;142;p16"/>
          <p:cNvSpPr txBox="1"/>
          <p:nvPr/>
        </p:nvSpPr>
        <p:spPr>
          <a:xfrm>
            <a:off x="3438828" y="4563110"/>
            <a:ext cx="12867972" cy="984885"/>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US" sz="3200" u="none" cap="none" strike="noStrike">
                <a:solidFill>
                  <a:schemeClr val="dk1"/>
                </a:solidFill>
                <a:latin typeface="Calibri"/>
                <a:ea typeface="Calibri"/>
                <a:cs typeface="Calibri"/>
                <a:sym typeface="Calibri"/>
              </a:rPr>
              <a:t>Útmutató a nemek közötti egyenlőség megértéséhez a munkahelyen</a:t>
            </a:r>
            <a:br>
              <a:rPr b="0" i="0" lang="en-US" sz="3200" u="none" cap="none" strike="noStrike">
                <a:solidFill>
                  <a:schemeClr val="dk1"/>
                </a:solidFill>
                <a:latin typeface="Calibri"/>
                <a:ea typeface="Calibri"/>
                <a:cs typeface="Calibri"/>
                <a:sym typeface="Calibri"/>
              </a:rPr>
            </a:br>
            <a:endParaRPr sz="3200">
              <a:solidFill>
                <a:schemeClr val="dk1"/>
              </a:solidFill>
              <a:latin typeface="Calibri"/>
              <a:ea typeface="Calibri"/>
              <a:cs typeface="Calibri"/>
              <a:sym typeface="Calibri"/>
            </a:endParaRPr>
          </a:p>
        </p:txBody>
      </p:sp>
      <p:sp>
        <p:nvSpPr>
          <p:cNvPr id="143" name="Google Shape;143;p16"/>
          <p:cNvSpPr txBox="1"/>
          <p:nvPr/>
        </p:nvSpPr>
        <p:spPr>
          <a:xfrm>
            <a:off x="3438827" y="6121146"/>
            <a:ext cx="12763197" cy="68942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n-US" sz="3200">
                <a:solidFill>
                  <a:schemeClr val="dk1"/>
                </a:solidFill>
                <a:latin typeface="Calibri"/>
                <a:ea typeface="Calibri"/>
                <a:cs typeface="Calibri"/>
                <a:sym typeface="Calibri"/>
              </a:rPr>
              <a:t>Digitális vállalkozás a 4.0 és 5.0 Ipar korában</a:t>
            </a:r>
            <a:endParaRPr b="0" i="0" sz="3200" u="none" cap="none" strike="noStrike">
              <a:solidFill>
                <a:srgbClr val="000000"/>
              </a:solidFill>
              <a:latin typeface="Calibri"/>
              <a:ea typeface="Calibri"/>
              <a:cs typeface="Calibri"/>
              <a:sym typeface="Calibri"/>
            </a:endParaRPr>
          </a:p>
        </p:txBody>
      </p:sp>
      <p:sp>
        <p:nvSpPr>
          <p:cNvPr id="144" name="Google Shape;144;p16"/>
          <p:cNvSpPr/>
          <p:nvPr/>
        </p:nvSpPr>
        <p:spPr>
          <a:xfrm>
            <a:off x="7715830" y="9258300"/>
            <a:ext cx="2859903"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67" l="-14263" r="-3277" t="-161026"/>
            </a:stretch>
          </a:blipFill>
          <a:ln>
            <a:noFill/>
          </a:ln>
        </p:spPr>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52"/>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513" name="Google Shape;513;p52"/>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514" name="Google Shape;514;p52"/>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
        <p:nvSpPr>
          <p:cNvPr id="515" name="Google Shape;515;p52"/>
          <p:cNvSpPr/>
          <p:nvPr/>
        </p:nvSpPr>
        <p:spPr>
          <a:xfrm>
            <a:off x="296357" y="7046619"/>
            <a:ext cx="2789348" cy="3008735"/>
          </a:xfrm>
          <a:custGeom>
            <a:rect b="b" l="l" r="r" t="t"/>
            <a:pathLst>
              <a:path extrusionOk="0" h="3008735" w="2789348">
                <a:moveTo>
                  <a:pt x="0" y="0"/>
                </a:moveTo>
                <a:lnTo>
                  <a:pt x="2789347" y="0"/>
                </a:lnTo>
                <a:lnTo>
                  <a:pt x="2789347" y="3008735"/>
                </a:lnTo>
                <a:lnTo>
                  <a:pt x="0" y="3008735"/>
                </a:lnTo>
                <a:lnTo>
                  <a:pt x="0" y="0"/>
                </a:lnTo>
                <a:close/>
              </a:path>
            </a:pathLst>
          </a:custGeom>
          <a:blipFill rotWithShape="1">
            <a:blip r:embed="rId6">
              <a:alphaModFix/>
            </a:blip>
            <a:stretch>
              <a:fillRect b="0" l="0" r="0" t="0"/>
            </a:stretch>
          </a:blipFill>
          <a:ln>
            <a:noFill/>
          </a:ln>
        </p:spPr>
      </p:sp>
      <p:sp>
        <p:nvSpPr>
          <p:cNvPr id="516" name="Google Shape;516;p52"/>
          <p:cNvSpPr txBox="1"/>
          <p:nvPr/>
        </p:nvSpPr>
        <p:spPr>
          <a:xfrm>
            <a:off x="0" y="897514"/>
            <a:ext cx="16359553" cy="98745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lang="en-US" sz="5499">
                <a:solidFill>
                  <a:srgbClr val="000000"/>
                </a:solidFill>
                <a:latin typeface="Arial"/>
                <a:ea typeface="Arial"/>
                <a:cs typeface="Arial"/>
                <a:sym typeface="Arial"/>
              </a:rPr>
              <a:t>Társadalmi vállalkozás árképzése lépésről lépésre</a:t>
            </a:r>
            <a:endParaRPr sz="5499">
              <a:solidFill>
                <a:srgbClr val="000000"/>
              </a:solidFill>
              <a:latin typeface="Arial"/>
              <a:ea typeface="Arial"/>
              <a:cs typeface="Arial"/>
              <a:sym typeface="Arial"/>
            </a:endParaRPr>
          </a:p>
        </p:txBody>
      </p:sp>
      <p:sp>
        <p:nvSpPr>
          <p:cNvPr id="517" name="Google Shape;517;p52"/>
          <p:cNvSpPr txBox="1"/>
          <p:nvPr/>
        </p:nvSpPr>
        <p:spPr>
          <a:xfrm>
            <a:off x="1678091" y="2223909"/>
            <a:ext cx="14931817" cy="3243517"/>
          </a:xfrm>
          <a:prstGeom prst="rect">
            <a:avLst/>
          </a:prstGeom>
          <a:noFill/>
          <a:ln>
            <a:noFill/>
          </a:ln>
        </p:spPr>
        <p:txBody>
          <a:bodyPr anchorCtr="0" anchor="t" bIns="0" lIns="0" spcFirstLastPara="1" rIns="0" wrap="square" tIns="0">
            <a:spAutoFit/>
          </a:bodyPr>
          <a:lstStyle/>
          <a:p>
            <a:pPr indent="-271131" lvl="1" marL="542263" marR="0" rtl="0" algn="l">
              <a:lnSpc>
                <a:spcPct val="170011"/>
              </a:lnSpc>
              <a:spcBef>
                <a:spcPts val="0"/>
              </a:spcBef>
              <a:spcAft>
                <a:spcPts val="0"/>
              </a:spcAft>
              <a:buClr>
                <a:srgbClr val="000000"/>
              </a:buClr>
              <a:buSzPts val="2511"/>
              <a:buFont typeface="Arial"/>
              <a:buChar char="•"/>
            </a:pPr>
            <a:r>
              <a:rPr b="0" i="0" lang="en-US" sz="2511" u="none" cap="none" strike="noStrike">
                <a:solidFill>
                  <a:srgbClr val="000000"/>
                </a:solidFill>
                <a:latin typeface="Arial"/>
                <a:ea typeface="Arial"/>
                <a:cs typeface="Arial"/>
                <a:sym typeface="Arial"/>
              </a:rPr>
              <a:t>1. lépés: Társadalmi hatású célok meghatározása azzal a céllal, hogy javuljon a közösségben élő gyermekek írni-olvasni tudásának aránya és tanulmányi teljesítménye.</a:t>
            </a:r>
            <a:endParaRPr/>
          </a:p>
          <a:p>
            <a:pPr indent="-271131" lvl="1" marL="542263" marR="0" rtl="0" algn="l">
              <a:lnSpc>
                <a:spcPct val="170011"/>
              </a:lnSpc>
              <a:spcBef>
                <a:spcPts val="0"/>
              </a:spcBef>
              <a:spcAft>
                <a:spcPts val="0"/>
              </a:spcAft>
              <a:buClr>
                <a:srgbClr val="000000"/>
              </a:buClr>
              <a:buSzPts val="2511"/>
              <a:buFont typeface="Arial"/>
              <a:buChar char="•"/>
            </a:pPr>
            <a:r>
              <a:rPr b="0" i="0" lang="en-US" sz="2511" u="none" cap="none" strike="noStrike">
                <a:solidFill>
                  <a:srgbClr val="000000"/>
                </a:solidFill>
                <a:latin typeface="Arial"/>
                <a:ea typeface="Arial"/>
                <a:cs typeface="Arial"/>
                <a:sym typeface="Arial"/>
              </a:rPr>
              <a:t>2. lépés: Határozd meg és kategorizáld a kedvezményezetteket, vagyis az ebben a közösségben élő 6-14 éves gyermekek illetve az alacsony társadalmi-gazdasági státuszú családok.</a:t>
            </a:r>
            <a:endParaRPr/>
          </a:p>
          <a:p>
            <a:pPr indent="-271131" lvl="1" marL="542263" marR="0" rtl="0" algn="l">
              <a:lnSpc>
                <a:spcPct val="170011"/>
              </a:lnSpc>
              <a:spcBef>
                <a:spcPts val="0"/>
              </a:spcBef>
              <a:spcAft>
                <a:spcPts val="0"/>
              </a:spcAft>
              <a:buClr>
                <a:srgbClr val="000000"/>
              </a:buClr>
              <a:buSzPts val="2511"/>
              <a:buFont typeface="Arial"/>
              <a:buChar char="•"/>
            </a:pPr>
            <a:r>
              <a:rPr b="0" i="0" lang="en-US" sz="2511" u="none" cap="none" strike="noStrike">
                <a:solidFill>
                  <a:srgbClr val="000000"/>
                </a:solidFill>
                <a:latin typeface="Arial"/>
                <a:ea typeface="Arial"/>
                <a:cs typeface="Arial"/>
                <a:sym typeface="Arial"/>
              </a:rPr>
              <a:t>3. lépés: Válaszd ki a szolgáltatásnyújtás csatornáit, például ebben a környékben működő, iskolától független/iskolákkal egyyüttműködő tanulási központokat</a:t>
            </a:r>
            <a:endParaRPr b="0" i="0" sz="2511"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53"/>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523" name="Google Shape;523;p53"/>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524" name="Google Shape;524;p53"/>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
        <p:nvSpPr>
          <p:cNvPr id="525" name="Google Shape;525;p53"/>
          <p:cNvSpPr txBox="1"/>
          <p:nvPr/>
        </p:nvSpPr>
        <p:spPr>
          <a:xfrm>
            <a:off x="0" y="897514"/>
            <a:ext cx="16359553" cy="936625"/>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lang="en-US" sz="5499">
                <a:solidFill>
                  <a:srgbClr val="000000"/>
                </a:solidFill>
                <a:latin typeface="Arial"/>
                <a:ea typeface="Arial"/>
                <a:cs typeface="Arial"/>
                <a:sym typeface="Arial"/>
              </a:rPr>
              <a:t>Társadalmi vállalkozás árképzése lépésről lépésre</a:t>
            </a:r>
            <a:endParaRPr sz="5499">
              <a:solidFill>
                <a:srgbClr val="000000"/>
              </a:solidFill>
              <a:latin typeface="Arial"/>
              <a:ea typeface="Arial"/>
              <a:cs typeface="Arial"/>
              <a:sym typeface="Arial"/>
            </a:endParaRPr>
          </a:p>
        </p:txBody>
      </p:sp>
      <p:sp>
        <p:nvSpPr>
          <p:cNvPr id="526" name="Google Shape;526;p53"/>
          <p:cNvSpPr txBox="1"/>
          <p:nvPr/>
        </p:nvSpPr>
        <p:spPr>
          <a:xfrm>
            <a:off x="1249464" y="2223909"/>
            <a:ext cx="15414023" cy="7168629"/>
          </a:xfrm>
          <a:prstGeom prst="rect">
            <a:avLst/>
          </a:prstGeom>
          <a:noFill/>
          <a:ln>
            <a:noFill/>
          </a:ln>
        </p:spPr>
        <p:txBody>
          <a:bodyPr anchorCtr="0" anchor="t" bIns="0" lIns="0" spcFirstLastPara="1" rIns="0" wrap="square" tIns="0">
            <a:spAutoFit/>
          </a:bodyPr>
          <a:lstStyle/>
          <a:p>
            <a:pPr indent="-271132" lvl="1" marL="542264" marR="0" rtl="0" algn="l">
              <a:lnSpc>
                <a:spcPct val="170011"/>
              </a:lnSpc>
              <a:spcBef>
                <a:spcPts val="0"/>
              </a:spcBef>
              <a:spcAft>
                <a:spcPts val="0"/>
              </a:spcAft>
              <a:buClr>
                <a:srgbClr val="000000"/>
              </a:buClr>
              <a:buSzPts val="2511"/>
              <a:buFont typeface="Arial"/>
              <a:buChar char="•"/>
            </a:pPr>
            <a:r>
              <a:rPr b="0" i="0" lang="en-US" sz="2511" u="none" cap="none" strike="noStrike">
                <a:solidFill>
                  <a:srgbClr val="000000"/>
                </a:solidFill>
                <a:latin typeface="Arial"/>
                <a:ea typeface="Arial"/>
                <a:cs typeface="Arial"/>
                <a:sym typeface="Arial"/>
              </a:rPr>
              <a:t>4. lépés: vedd figyelembe a társadalmi hatás költségszerkezetét, hogy meghatározza a működési költségeket, például a tanulási központok bérleti díját, a pedagógusok fizetését, valamint a szükséges oktatási anyagokat és forrásokat. Egyéb költségek, például a hatásmérési eszközök vagy a közösségi programok díjai.</a:t>
            </a:r>
            <a:endParaRPr b="0" i="0" sz="2511" u="none" cap="none" strike="noStrike">
              <a:solidFill>
                <a:srgbClr val="000000"/>
              </a:solidFill>
              <a:latin typeface="Arial"/>
              <a:ea typeface="Arial"/>
              <a:cs typeface="Arial"/>
              <a:sym typeface="Arial"/>
            </a:endParaRPr>
          </a:p>
          <a:p>
            <a:pPr indent="0" lvl="0" marL="0" marR="0" rtl="0" algn="l">
              <a:lnSpc>
                <a:spcPct val="170011"/>
              </a:lnSpc>
              <a:spcBef>
                <a:spcPts val="0"/>
              </a:spcBef>
              <a:spcAft>
                <a:spcPts val="0"/>
              </a:spcAft>
              <a:buNone/>
            </a:pPr>
            <a:r>
              <a:t/>
            </a:r>
            <a:endParaRPr sz="2511">
              <a:solidFill>
                <a:srgbClr val="000000"/>
              </a:solidFill>
              <a:latin typeface="Arial"/>
              <a:ea typeface="Arial"/>
              <a:cs typeface="Arial"/>
              <a:sym typeface="Arial"/>
            </a:endParaRPr>
          </a:p>
          <a:p>
            <a:pPr indent="-271132" lvl="1" marL="542264" marR="0" rtl="0" algn="l">
              <a:lnSpc>
                <a:spcPct val="170011"/>
              </a:lnSpc>
              <a:spcBef>
                <a:spcPts val="0"/>
              </a:spcBef>
              <a:spcAft>
                <a:spcPts val="0"/>
              </a:spcAft>
              <a:buClr>
                <a:srgbClr val="000000"/>
              </a:buClr>
              <a:buSzPts val="2511"/>
              <a:buFont typeface="Arial"/>
              <a:buChar char="•"/>
            </a:pPr>
            <a:r>
              <a:rPr b="0" i="0" lang="en-US" sz="2511" u="none" cap="none" strike="noStrike">
                <a:solidFill>
                  <a:srgbClr val="000000"/>
                </a:solidFill>
                <a:latin typeface="Arial"/>
                <a:ea typeface="Arial"/>
                <a:cs typeface="Arial"/>
                <a:sym typeface="Arial"/>
              </a:rPr>
              <a:t>5. lépés: minőségi erőforrások, amelyekre szükség lesz, mint például a helyi tantervben jártas, képzett pedagógusok. Határozza meg a minőségorientált árképzést, amelyet az oktatás minősége határoz meg, és amely biztosítja a jól strukturált tananyagot és a tanulási élményt.</a:t>
            </a:r>
            <a:endParaRPr b="0" i="0" sz="2511" u="none" cap="none" strike="noStrike">
              <a:solidFill>
                <a:srgbClr val="000000"/>
              </a:solidFill>
              <a:latin typeface="Arial"/>
              <a:ea typeface="Arial"/>
              <a:cs typeface="Arial"/>
              <a:sym typeface="Arial"/>
            </a:endParaRPr>
          </a:p>
          <a:p>
            <a:pPr indent="0" lvl="1" marL="271132" marR="0" rtl="0" algn="l">
              <a:lnSpc>
                <a:spcPct val="170011"/>
              </a:lnSpc>
              <a:spcBef>
                <a:spcPts val="0"/>
              </a:spcBef>
              <a:spcAft>
                <a:spcPts val="0"/>
              </a:spcAft>
              <a:buNone/>
            </a:pPr>
            <a:r>
              <a:t/>
            </a:r>
            <a:endParaRPr b="0" i="0" sz="2511" u="none" cap="none" strike="noStrike">
              <a:solidFill>
                <a:srgbClr val="000000"/>
              </a:solidFill>
              <a:latin typeface="Arial"/>
              <a:ea typeface="Arial"/>
              <a:cs typeface="Arial"/>
              <a:sym typeface="Arial"/>
            </a:endParaRPr>
          </a:p>
          <a:p>
            <a:pPr indent="-271132" lvl="1" marL="542264" marR="0" rtl="0" algn="l">
              <a:lnSpc>
                <a:spcPct val="170011"/>
              </a:lnSpc>
              <a:spcBef>
                <a:spcPts val="0"/>
              </a:spcBef>
              <a:spcAft>
                <a:spcPts val="0"/>
              </a:spcAft>
              <a:buClr>
                <a:srgbClr val="000000"/>
              </a:buClr>
              <a:buSzPts val="2511"/>
              <a:buFont typeface="Arial"/>
              <a:buChar char="•"/>
            </a:pPr>
            <a:r>
              <a:rPr b="0" i="0" lang="en-US" sz="2511" u="none" cap="none" strike="noStrike">
                <a:solidFill>
                  <a:srgbClr val="000000"/>
                </a:solidFill>
                <a:latin typeface="Arial"/>
                <a:ea typeface="Arial"/>
                <a:cs typeface="Arial"/>
                <a:sym typeface="Arial"/>
              </a:rPr>
              <a:t>6. lépés: Kapcsolatépítés a kedvezményezettekkel: rendszeres szülő-tanár találkozók révén, hogy megértsük az egyes gyermekek speciális igényeit, átlátható kommunikáció az oktatás előnyeiről a gyermekek jövője szempontjából. Ez jelentheti az egyes családok anyagi lehetőségein alapuló rugalmas fizetési módok felajánlását is.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54"/>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532" name="Google Shape;532;p54"/>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533" name="Google Shape;533;p54"/>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
        <p:nvSpPr>
          <p:cNvPr id="534" name="Google Shape;534;p54"/>
          <p:cNvSpPr txBox="1"/>
          <p:nvPr/>
        </p:nvSpPr>
        <p:spPr>
          <a:xfrm>
            <a:off x="0" y="897514"/>
            <a:ext cx="16359553" cy="936625"/>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lang="en-US" sz="5499">
                <a:solidFill>
                  <a:srgbClr val="000000"/>
                </a:solidFill>
                <a:latin typeface="Arial"/>
                <a:ea typeface="Arial"/>
                <a:cs typeface="Arial"/>
                <a:sym typeface="Arial"/>
              </a:rPr>
              <a:t>Társadalmi vállalkozás árképzése lépésről lépésre</a:t>
            </a:r>
            <a:endParaRPr sz="5499">
              <a:solidFill>
                <a:srgbClr val="000000"/>
              </a:solidFill>
              <a:latin typeface="Arial"/>
              <a:ea typeface="Arial"/>
              <a:cs typeface="Arial"/>
              <a:sym typeface="Arial"/>
            </a:endParaRPr>
          </a:p>
        </p:txBody>
      </p:sp>
      <p:sp>
        <p:nvSpPr>
          <p:cNvPr id="535" name="Google Shape;535;p54"/>
          <p:cNvSpPr txBox="1"/>
          <p:nvPr/>
        </p:nvSpPr>
        <p:spPr>
          <a:xfrm>
            <a:off x="1249464" y="2223909"/>
            <a:ext cx="15789072" cy="6065763"/>
          </a:xfrm>
          <a:prstGeom prst="rect">
            <a:avLst/>
          </a:prstGeom>
          <a:noFill/>
          <a:ln>
            <a:noFill/>
          </a:ln>
        </p:spPr>
        <p:txBody>
          <a:bodyPr anchorCtr="0" anchor="t" bIns="0" lIns="0" spcFirstLastPara="1" rIns="0" wrap="square" tIns="0">
            <a:spAutoFit/>
          </a:bodyPr>
          <a:lstStyle/>
          <a:p>
            <a:pPr indent="-271132" lvl="1" marL="542264" marR="0" rtl="0" algn="l">
              <a:lnSpc>
                <a:spcPct val="170011"/>
              </a:lnSpc>
              <a:spcBef>
                <a:spcPts val="0"/>
              </a:spcBef>
              <a:spcAft>
                <a:spcPts val="0"/>
              </a:spcAft>
              <a:buClr>
                <a:srgbClr val="000000"/>
              </a:buClr>
              <a:buSzPts val="2511"/>
              <a:buFont typeface="Arial"/>
              <a:buChar char="•"/>
            </a:pPr>
            <a:r>
              <a:rPr b="0" i="0" lang="en-US" sz="2511" u="none" cap="none" strike="noStrike">
                <a:solidFill>
                  <a:srgbClr val="000000"/>
                </a:solidFill>
                <a:latin typeface="Arial"/>
                <a:ea typeface="Arial"/>
                <a:cs typeface="Arial"/>
                <a:sym typeface="Arial"/>
              </a:rPr>
              <a:t>7. lépés: Pénzügyi struktúra a hosszú távú hatás érdekében.  Az árképzésnek fedeznie kell a működési költségeket, miközben külső támogatást keres a társadalmi vonatkozású kezdeményezésekhez.</a:t>
            </a:r>
            <a:endParaRPr/>
          </a:p>
          <a:p>
            <a:pPr indent="-111683" lvl="1" marL="542264" marR="0" rtl="0" algn="l">
              <a:lnSpc>
                <a:spcPct val="170011"/>
              </a:lnSpc>
              <a:spcBef>
                <a:spcPts val="0"/>
              </a:spcBef>
              <a:spcAft>
                <a:spcPts val="0"/>
              </a:spcAft>
              <a:buClr>
                <a:schemeClr val="dk1"/>
              </a:buClr>
              <a:buSzPts val="2511"/>
              <a:buFont typeface="Arial"/>
              <a:buNone/>
            </a:pPr>
            <a:r>
              <a:t/>
            </a:r>
            <a:endParaRPr b="0" i="0" sz="2511" u="none" cap="none" strike="noStrike">
              <a:solidFill>
                <a:srgbClr val="000000"/>
              </a:solidFill>
              <a:latin typeface="Arial"/>
              <a:ea typeface="Arial"/>
              <a:cs typeface="Arial"/>
              <a:sym typeface="Arial"/>
            </a:endParaRPr>
          </a:p>
          <a:p>
            <a:pPr indent="-271132" lvl="1" marL="542264" marR="0" rtl="0" algn="l">
              <a:lnSpc>
                <a:spcPct val="170011"/>
              </a:lnSpc>
              <a:spcBef>
                <a:spcPts val="0"/>
              </a:spcBef>
              <a:spcAft>
                <a:spcPts val="0"/>
              </a:spcAft>
              <a:buClr>
                <a:srgbClr val="000000"/>
              </a:buClr>
              <a:buSzPts val="2511"/>
              <a:buFont typeface="Arial"/>
              <a:buChar char="•"/>
            </a:pPr>
            <a:r>
              <a:rPr b="0" i="0" lang="en-US" sz="2511" u="none" cap="none" strike="noStrike">
                <a:solidFill>
                  <a:srgbClr val="000000"/>
                </a:solidFill>
                <a:latin typeface="Arial"/>
                <a:ea typeface="Arial"/>
                <a:cs typeface="Arial"/>
                <a:sym typeface="Arial"/>
              </a:rPr>
              <a:t>8. lépés: Folyamatos fejlesztés és alkalmazkodóképesség, például rendszeres visszajelzés a szülőktől és a pedagógusoktól, a tanterv időszakos értékelésének megszervezése a fejlődő oktatási normákhoz való igazodás érdekében, a részt vevő gyermekek írni-olvasni tudásának értékelése és iskolai teljesítményük esetleges javítása.</a:t>
            </a:r>
            <a:endParaRPr b="0" i="0" sz="2511" u="none" cap="none" strike="noStrike">
              <a:solidFill>
                <a:srgbClr val="000000"/>
              </a:solidFill>
              <a:latin typeface="Arial"/>
              <a:ea typeface="Arial"/>
              <a:cs typeface="Arial"/>
              <a:sym typeface="Arial"/>
            </a:endParaRPr>
          </a:p>
          <a:p>
            <a:pPr indent="0" lvl="1" marL="271132" marR="0" rtl="0" algn="l">
              <a:lnSpc>
                <a:spcPct val="170011"/>
              </a:lnSpc>
              <a:spcBef>
                <a:spcPts val="0"/>
              </a:spcBef>
              <a:spcAft>
                <a:spcPts val="0"/>
              </a:spcAft>
              <a:buNone/>
            </a:pPr>
            <a:r>
              <a:t/>
            </a:r>
            <a:endParaRPr b="0" i="0" sz="2511" u="none" cap="none" strike="noStrike">
              <a:solidFill>
                <a:srgbClr val="000000"/>
              </a:solidFill>
              <a:latin typeface="Arial"/>
              <a:ea typeface="Arial"/>
              <a:cs typeface="Arial"/>
              <a:sym typeface="Arial"/>
            </a:endParaRPr>
          </a:p>
          <a:p>
            <a:pPr indent="-271132" lvl="1" marL="542264" marR="0" rtl="0" algn="l">
              <a:lnSpc>
                <a:spcPct val="170011"/>
              </a:lnSpc>
              <a:spcBef>
                <a:spcPts val="0"/>
              </a:spcBef>
              <a:spcAft>
                <a:spcPts val="0"/>
              </a:spcAft>
              <a:buClr>
                <a:srgbClr val="000000"/>
              </a:buClr>
              <a:buSzPts val="2511"/>
              <a:buFont typeface="Arial"/>
              <a:buChar char="•"/>
            </a:pPr>
            <a:r>
              <a:rPr b="0" i="0" lang="en-US" sz="2511" u="none" cap="none" strike="noStrike">
                <a:solidFill>
                  <a:srgbClr val="000000"/>
                </a:solidFill>
                <a:latin typeface="Arial"/>
                <a:ea typeface="Arial"/>
                <a:cs typeface="Arial"/>
                <a:sym typeface="Arial"/>
              </a:rPr>
              <a:t>9. lépés: A közösség bevonása közösségi fórumokon keresztül, hogy megvitassák és meghatározzák az árképzési struktúrák frissítését, és lehetővé tegyék a pénzügyi támogatással és ösztöndíjprogramokkal kapcsolatos közös döntéshozatalt. Ennek tükröződnie kell az árképzési stratégiában.</a:t>
            </a:r>
            <a:endParaRPr b="0" i="0" sz="2511" u="none" cap="none" strike="noStrik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grpSp>
        <p:nvGrpSpPr>
          <p:cNvPr id="540" name="Google Shape;540;p55"/>
          <p:cNvGrpSpPr/>
          <p:nvPr/>
        </p:nvGrpSpPr>
        <p:grpSpPr>
          <a:xfrm>
            <a:off x="278602" y="1462917"/>
            <a:ext cx="5458534" cy="7361166"/>
            <a:chOff x="0" y="0"/>
            <a:chExt cx="7278045" cy="9814888"/>
          </a:xfrm>
        </p:grpSpPr>
        <p:sp>
          <p:nvSpPr>
            <p:cNvPr id="541" name="Google Shape;541;p55"/>
            <p:cNvSpPr/>
            <p:nvPr/>
          </p:nvSpPr>
          <p:spPr>
            <a:xfrm>
              <a:off x="0" y="0"/>
              <a:ext cx="6677274" cy="9189541"/>
            </a:xfrm>
            <a:custGeom>
              <a:rect b="b" l="l" r="r" t="t"/>
              <a:pathLst>
                <a:path extrusionOk="0" h="9189541" w="6677274">
                  <a:moveTo>
                    <a:pt x="0" y="0"/>
                  </a:moveTo>
                  <a:lnTo>
                    <a:pt x="6677274" y="0"/>
                  </a:lnTo>
                  <a:lnTo>
                    <a:pt x="6677274" y="9189541"/>
                  </a:lnTo>
                  <a:lnTo>
                    <a:pt x="0" y="9189541"/>
                  </a:lnTo>
                  <a:lnTo>
                    <a:pt x="0" y="0"/>
                  </a:lnTo>
                  <a:close/>
                </a:path>
              </a:pathLst>
            </a:custGeom>
            <a:blipFill rotWithShape="1">
              <a:blip r:embed="rId3">
                <a:alphaModFix/>
              </a:blip>
              <a:stretch>
                <a:fillRect b="-13803" l="0" r="-99660" t="-31268"/>
              </a:stretch>
            </a:blipFill>
            <a:ln>
              <a:noFill/>
            </a:ln>
          </p:spPr>
        </p:sp>
        <p:sp>
          <p:nvSpPr>
            <p:cNvPr id="542" name="Google Shape;542;p55"/>
            <p:cNvSpPr/>
            <p:nvPr/>
          </p:nvSpPr>
          <p:spPr>
            <a:xfrm>
              <a:off x="689447" y="615736"/>
              <a:ext cx="6588598" cy="9199152"/>
            </a:xfrm>
            <a:custGeom>
              <a:rect b="b" l="l" r="r" t="t"/>
              <a:pathLst>
                <a:path extrusionOk="0" h="1068892" w="765560">
                  <a:moveTo>
                    <a:pt x="0" y="0"/>
                  </a:moveTo>
                  <a:lnTo>
                    <a:pt x="765560" y="0"/>
                  </a:lnTo>
                  <a:lnTo>
                    <a:pt x="765560" y="1068892"/>
                  </a:lnTo>
                  <a:lnTo>
                    <a:pt x="0" y="1068892"/>
                  </a:lnTo>
                  <a:close/>
                </a:path>
              </a:pathLst>
            </a:custGeom>
            <a:blipFill rotWithShape="1">
              <a:blip r:embed="rId4">
                <a:alphaModFix/>
              </a:blip>
              <a:stretch>
                <a:fillRect b="0" l="-55122" r="-55124" t="0"/>
              </a:stretch>
            </a:blipFill>
            <a:ln>
              <a:noFill/>
            </a:ln>
          </p:spPr>
        </p:sp>
      </p:grpSp>
      <p:sp>
        <p:nvSpPr>
          <p:cNvPr id="543" name="Google Shape;543;p55"/>
          <p:cNvSpPr txBox="1"/>
          <p:nvPr/>
        </p:nvSpPr>
        <p:spPr>
          <a:xfrm>
            <a:off x="-932591" y="352228"/>
            <a:ext cx="20972293" cy="818173"/>
          </a:xfrm>
          <a:prstGeom prst="rect">
            <a:avLst/>
          </a:prstGeom>
          <a:noFill/>
          <a:ln>
            <a:noFill/>
          </a:ln>
        </p:spPr>
        <p:txBody>
          <a:bodyPr anchorCtr="0" anchor="t" bIns="0" lIns="0" spcFirstLastPara="1" rIns="0" wrap="square" tIns="0">
            <a:spAutoFit/>
          </a:bodyPr>
          <a:lstStyle/>
          <a:p>
            <a:pPr indent="0" lvl="0" marL="0" marR="0" rtl="0" algn="ctr">
              <a:lnSpc>
                <a:spcPct val="159090"/>
              </a:lnSpc>
              <a:spcBef>
                <a:spcPts val="0"/>
              </a:spcBef>
              <a:spcAft>
                <a:spcPts val="0"/>
              </a:spcAft>
              <a:buNone/>
            </a:pPr>
            <a:r>
              <a:rPr lang="en-US" sz="4400">
                <a:solidFill>
                  <a:srgbClr val="06AC73"/>
                </a:solidFill>
                <a:latin typeface="Arial"/>
                <a:ea typeface="Arial"/>
                <a:cs typeface="Arial"/>
                <a:sym typeface="Arial"/>
              </a:rPr>
              <a:t>VAN PROFITLEHETŐSÉG A TÁRSADALMI VÁLLALKOZÁSOKBAN?</a:t>
            </a:r>
            <a:endParaRPr sz="4400">
              <a:solidFill>
                <a:srgbClr val="06AC73"/>
              </a:solidFill>
              <a:latin typeface="Arial"/>
              <a:ea typeface="Arial"/>
              <a:cs typeface="Arial"/>
              <a:sym typeface="Arial"/>
            </a:endParaRPr>
          </a:p>
        </p:txBody>
      </p:sp>
      <p:sp>
        <p:nvSpPr>
          <p:cNvPr id="544" name="Google Shape;544;p55"/>
          <p:cNvSpPr txBox="1"/>
          <p:nvPr/>
        </p:nvSpPr>
        <p:spPr>
          <a:xfrm>
            <a:off x="6282796" y="1373305"/>
            <a:ext cx="11705251" cy="8002191"/>
          </a:xfrm>
          <a:prstGeom prst="rect">
            <a:avLst/>
          </a:prstGeom>
          <a:noFill/>
          <a:ln>
            <a:noFill/>
          </a:ln>
        </p:spPr>
        <p:txBody>
          <a:bodyPr anchorCtr="0" anchor="t" bIns="0" lIns="0" spcFirstLastPara="1" rIns="0" wrap="square" tIns="0">
            <a:spAutoFit/>
          </a:bodyPr>
          <a:lstStyle/>
          <a:p>
            <a:pPr indent="0" lvl="0" marL="0" marR="0" rtl="0" algn="l">
              <a:lnSpc>
                <a:spcPct val="198291"/>
              </a:lnSpc>
              <a:spcBef>
                <a:spcPts val="0"/>
              </a:spcBef>
              <a:spcAft>
                <a:spcPts val="0"/>
              </a:spcAft>
              <a:buNone/>
            </a:pPr>
            <a:r>
              <a:rPr lang="en-US" sz="2400">
                <a:solidFill>
                  <a:srgbClr val="000000"/>
                </a:solidFill>
                <a:latin typeface="Arial"/>
                <a:ea typeface="Arial"/>
                <a:cs typeface="Arial"/>
                <a:sym typeface="Arial"/>
              </a:rPr>
              <a:t>Mint minden vállalkozás esetében, a pénzügyi életképesség biztosításához és a jövőbeli fejlesztési tervekhez nyereségre van szükség. Számos profitorientált megközelítés létezik, amelyet fiatal társadalmi vállalkozóként fontolóra lehet venni. Tanulmányozd át az alábbiakat lehetőségeket, és alkalmazd azt amelyik a legjobban megfelel a vállalkozásodra. </a:t>
            </a:r>
            <a:endParaRPr sz="2400">
              <a:solidFill>
                <a:srgbClr val="000000"/>
              </a:solidFill>
              <a:latin typeface="Arial"/>
              <a:ea typeface="Arial"/>
              <a:cs typeface="Arial"/>
              <a:sym typeface="Arial"/>
            </a:endParaRPr>
          </a:p>
          <a:p>
            <a:pPr indent="0" lvl="0" marL="0" marR="0" rtl="0" algn="l">
              <a:lnSpc>
                <a:spcPct val="198291"/>
              </a:lnSpc>
              <a:spcBef>
                <a:spcPts val="0"/>
              </a:spcBef>
              <a:spcAft>
                <a:spcPts val="0"/>
              </a:spcAft>
              <a:buNone/>
            </a:pPr>
            <a:r>
              <a:t/>
            </a:r>
            <a:endParaRPr sz="2400">
              <a:solidFill>
                <a:srgbClr val="000000"/>
              </a:solidFill>
              <a:latin typeface="Arial"/>
              <a:ea typeface="Arial"/>
              <a:cs typeface="Arial"/>
              <a:sym typeface="Arial"/>
            </a:endParaRPr>
          </a:p>
          <a:p>
            <a:pPr indent="0" lvl="0" marL="0" marR="0" rtl="0" algn="l">
              <a:lnSpc>
                <a:spcPct val="198291"/>
              </a:lnSpc>
              <a:spcBef>
                <a:spcPts val="0"/>
              </a:spcBef>
              <a:spcAft>
                <a:spcPts val="0"/>
              </a:spcAft>
              <a:buNone/>
            </a:pPr>
            <a:r>
              <a:rPr b="1" lang="en-US" sz="2400">
                <a:solidFill>
                  <a:srgbClr val="000000"/>
                </a:solidFill>
                <a:latin typeface="Arial"/>
                <a:ea typeface="Arial"/>
                <a:cs typeface="Arial"/>
                <a:sym typeface="Arial"/>
              </a:rPr>
              <a:t>Hogyan biztosíthatom, hogy a társadalmi vállalkozásom jövedelme a pénzügyi nyereségen túl, tartós pozitív változást hoz létre az általam szolgált közösségekben?</a:t>
            </a:r>
            <a:endParaRPr b="1" sz="2400">
              <a:solidFill>
                <a:srgbClr val="000000"/>
              </a:solidFill>
              <a:latin typeface="Arial"/>
              <a:ea typeface="Arial"/>
              <a:cs typeface="Arial"/>
              <a:sym typeface="Arial"/>
            </a:endParaRPr>
          </a:p>
          <a:p>
            <a:pPr indent="0" lvl="0" marL="0" marR="0" rtl="0" algn="l">
              <a:lnSpc>
                <a:spcPct val="198291"/>
              </a:lnSpc>
              <a:spcBef>
                <a:spcPts val="0"/>
              </a:spcBef>
              <a:spcAft>
                <a:spcPts val="0"/>
              </a:spcAft>
              <a:buNone/>
            </a:pPr>
            <a:r>
              <a:t/>
            </a:r>
            <a:endParaRPr b="1" sz="2400">
              <a:solidFill>
                <a:srgbClr val="000000"/>
              </a:solidFill>
              <a:latin typeface="Arial"/>
              <a:ea typeface="Arial"/>
              <a:cs typeface="Arial"/>
              <a:sym typeface="Arial"/>
            </a:endParaRPr>
          </a:p>
          <a:p>
            <a:pPr indent="0" lvl="0" marL="0" marR="0" rtl="0" algn="l">
              <a:lnSpc>
                <a:spcPct val="198291"/>
              </a:lnSpc>
              <a:spcBef>
                <a:spcPts val="0"/>
              </a:spcBef>
              <a:spcAft>
                <a:spcPts val="0"/>
              </a:spcAft>
              <a:buNone/>
            </a:pPr>
            <a:r>
              <a:rPr b="1" lang="en-US" sz="2400">
                <a:solidFill>
                  <a:srgbClr val="000000"/>
                </a:solidFill>
                <a:latin typeface="Arial"/>
                <a:ea typeface="Arial"/>
                <a:cs typeface="Arial"/>
                <a:sym typeface="Arial"/>
              </a:rPr>
              <a:t>Hogyan kombinálhatom a hatékony árképzési stratégiákat innovatív bevételi modellekkel, annak érdekében, hogy biztosítsam társadalmi vállalkozásom hosszú távú sikerét és hatását?</a:t>
            </a:r>
            <a:endParaRPr b="1" sz="2400">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p56"/>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550" name="Google Shape;550;p56"/>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551" name="Google Shape;551;p56"/>
          <p:cNvSpPr txBox="1"/>
          <p:nvPr/>
        </p:nvSpPr>
        <p:spPr>
          <a:xfrm>
            <a:off x="754783" y="581025"/>
            <a:ext cx="16504517" cy="81887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solidFill>
                  <a:srgbClr val="000000"/>
                </a:solidFill>
                <a:latin typeface="Arial"/>
                <a:ea typeface="Arial"/>
                <a:cs typeface="Arial"/>
                <a:sym typeface="Arial"/>
              </a:rPr>
              <a:t>FONTOLD MEG AZ ALÁBBI EGYÜTTMŰKÖDÉSEKET</a:t>
            </a:r>
            <a:endParaRPr sz="5000">
              <a:solidFill>
                <a:srgbClr val="000000"/>
              </a:solidFill>
              <a:latin typeface="Arial"/>
              <a:ea typeface="Arial"/>
              <a:cs typeface="Arial"/>
              <a:sym typeface="Arial"/>
            </a:endParaRPr>
          </a:p>
        </p:txBody>
      </p:sp>
      <p:sp>
        <p:nvSpPr>
          <p:cNvPr id="552" name="Google Shape;552;p56"/>
          <p:cNvSpPr txBox="1"/>
          <p:nvPr/>
        </p:nvSpPr>
        <p:spPr>
          <a:xfrm>
            <a:off x="754783" y="1810743"/>
            <a:ext cx="17051894" cy="6347892"/>
          </a:xfrm>
          <a:prstGeom prst="rect">
            <a:avLst/>
          </a:prstGeom>
          <a:noFill/>
          <a:ln>
            <a:noFill/>
          </a:ln>
        </p:spPr>
        <p:txBody>
          <a:bodyPr anchorCtr="0" anchor="t" bIns="0" lIns="0" spcFirstLastPara="1" rIns="0" wrap="square" tIns="0">
            <a:spAutoFit/>
          </a:bodyPr>
          <a:lstStyle/>
          <a:p>
            <a:pPr indent="-345439" lvl="1" marL="690881" marR="0" rtl="0" algn="l">
              <a:lnSpc>
                <a:spcPct val="140000"/>
              </a:lnSpc>
              <a:spcBef>
                <a:spcPts val="0"/>
              </a:spcBef>
              <a:spcAft>
                <a:spcPts val="0"/>
              </a:spcAft>
              <a:buClr>
                <a:srgbClr val="000000"/>
              </a:buClr>
              <a:buSzPts val="3200"/>
              <a:buFont typeface="Arial"/>
              <a:buChar char="•"/>
            </a:pPr>
            <a:r>
              <a:rPr b="0" i="0" lang="en-US" sz="3200" u="none" cap="none" strike="noStrike">
                <a:solidFill>
                  <a:srgbClr val="000000"/>
                </a:solidFill>
                <a:latin typeface="Arial"/>
                <a:ea typeface="Arial"/>
                <a:cs typeface="Arial"/>
                <a:sym typeface="Arial"/>
              </a:rPr>
              <a:t>Kormányzati kezdeményezésekkel való együttműködés a finanszírozás érdekében.-Prémium wellness-szolgáltatások felajánlása azok számára, akik megengedhetik maguknak, ezzel párhuzamosan pedig az alacsony jövedelműek számára nyújtott szolgáltatások támogatása.</a:t>
            </a:r>
            <a:endParaRPr/>
          </a:p>
          <a:p>
            <a:pPr indent="-345439" lvl="1" marL="690881" marR="0" rtl="0" algn="l">
              <a:lnSpc>
                <a:spcPct val="140000"/>
              </a:lnSpc>
              <a:spcBef>
                <a:spcPts val="0"/>
              </a:spcBef>
              <a:spcAft>
                <a:spcPts val="0"/>
              </a:spcAft>
              <a:buClr>
                <a:srgbClr val="000000"/>
              </a:buClr>
              <a:buSzPts val="3200"/>
              <a:buFont typeface="Arial"/>
              <a:buChar char="•"/>
            </a:pPr>
            <a:r>
              <a:rPr b="0" i="0" lang="en-US" sz="3200" u="none" cap="none" strike="noStrike">
                <a:solidFill>
                  <a:srgbClr val="000000"/>
                </a:solidFill>
                <a:latin typeface="Arial"/>
                <a:ea typeface="Arial"/>
                <a:cs typeface="Arial"/>
                <a:sym typeface="Arial"/>
              </a:rPr>
              <a:t>A környezetvédelem előmozdítása környezetbarát turizmus révén, illetve felár számítás az ökoturisztikai csomagokért. Emellett partnerséget köthetsz környezettudatos utazási irodákkal, és bevételmegosztási modelleket hozhatsz létre a helyi közösségekkel.</a:t>
            </a:r>
            <a:endParaRPr/>
          </a:p>
          <a:p>
            <a:pPr indent="-345439" lvl="1" marL="690881" marR="0" rtl="0" algn="l">
              <a:lnSpc>
                <a:spcPct val="140000"/>
              </a:lnSpc>
              <a:spcBef>
                <a:spcPts val="0"/>
              </a:spcBef>
              <a:spcAft>
                <a:spcPts val="0"/>
              </a:spcAft>
              <a:buClr>
                <a:srgbClr val="000000"/>
              </a:buClr>
              <a:buSzPts val="3200"/>
              <a:buFont typeface="Arial"/>
              <a:buChar char="•"/>
            </a:pPr>
            <a:r>
              <a:rPr b="0" i="0" lang="en-US" sz="3200" u="none" cap="none" strike="noStrike">
                <a:solidFill>
                  <a:srgbClr val="000000"/>
                </a:solidFill>
                <a:latin typeface="Arial"/>
                <a:ea typeface="Arial"/>
                <a:cs typeface="Arial"/>
                <a:sym typeface="Arial"/>
              </a:rPr>
              <a:t>Munkahelyi képzés és munkaközvetítési szolgáltatások nyújtása a kiszolgáltatott fiatalok számára. Munkaközvetítési díjakat számíthatsz fel a vállalkozásoknak, miközben kormányzati támogatásokat kérhetsz a munkahelyi képzések megszervezésére. Az öregdiákok sikertörténetein keresztül további fenntartható bevételi modellt hozhatsz létre.</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57"/>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558" name="Google Shape;558;p57"/>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559" name="Google Shape;559;p57"/>
          <p:cNvSpPr txBox="1"/>
          <p:nvPr/>
        </p:nvSpPr>
        <p:spPr>
          <a:xfrm>
            <a:off x="754783" y="581025"/>
            <a:ext cx="16504517" cy="1716880"/>
          </a:xfrm>
          <a:prstGeom prst="rect">
            <a:avLst/>
          </a:prstGeom>
          <a:noFill/>
          <a:ln>
            <a:noFill/>
          </a:ln>
        </p:spPr>
        <p:txBody>
          <a:bodyPr anchorCtr="0" anchor="t" bIns="0" lIns="0" spcFirstLastPara="1" rIns="0" wrap="square" tIns="0">
            <a:spAutoFit/>
          </a:bodyPr>
          <a:lstStyle/>
          <a:p>
            <a:pPr indent="0" lvl="0" marL="0" marR="0" rtl="0" algn="l">
              <a:lnSpc>
                <a:spcPct val="218750"/>
              </a:lnSpc>
              <a:spcBef>
                <a:spcPts val="0"/>
              </a:spcBef>
              <a:spcAft>
                <a:spcPts val="0"/>
              </a:spcAft>
              <a:buNone/>
            </a:pPr>
            <a:r>
              <a:rPr b="1" lang="en-US" sz="3200">
                <a:solidFill>
                  <a:srgbClr val="000000"/>
                </a:solidFill>
                <a:latin typeface="Arial"/>
                <a:ea typeface="Arial"/>
                <a:cs typeface="Arial"/>
                <a:sym typeface="Arial"/>
              </a:rPr>
              <a:t>TEDD VÁLTOZATOSABBÁ A BEVÉTELI FORRÁSAIDAT AZ ALÁBBIAK SZERINT :</a:t>
            </a:r>
            <a:endParaRPr b="1" sz="3200">
              <a:solidFill>
                <a:srgbClr val="000000"/>
              </a:solidFill>
              <a:latin typeface="Arial"/>
              <a:ea typeface="Arial"/>
              <a:cs typeface="Arial"/>
              <a:sym typeface="Arial"/>
            </a:endParaRPr>
          </a:p>
          <a:p>
            <a:pPr indent="0" lvl="0" marL="0" marR="0" rtl="0" algn="l">
              <a:lnSpc>
                <a:spcPct val="140000"/>
              </a:lnSpc>
              <a:spcBef>
                <a:spcPts val="0"/>
              </a:spcBef>
              <a:spcAft>
                <a:spcPts val="0"/>
              </a:spcAft>
              <a:buNone/>
            </a:pPr>
            <a:r>
              <a:t/>
            </a:r>
            <a:endParaRPr sz="5000">
              <a:solidFill>
                <a:srgbClr val="000000"/>
              </a:solidFill>
              <a:latin typeface="Arial"/>
              <a:ea typeface="Arial"/>
              <a:cs typeface="Arial"/>
              <a:sym typeface="Arial"/>
            </a:endParaRPr>
          </a:p>
        </p:txBody>
      </p:sp>
      <p:sp>
        <p:nvSpPr>
          <p:cNvPr id="560" name="Google Shape;560;p57"/>
          <p:cNvSpPr txBox="1"/>
          <p:nvPr/>
        </p:nvSpPr>
        <p:spPr>
          <a:xfrm>
            <a:off x="754783" y="1810743"/>
            <a:ext cx="17051894" cy="7502054"/>
          </a:xfrm>
          <a:prstGeom prst="rect">
            <a:avLst/>
          </a:prstGeom>
          <a:noFill/>
          <a:ln>
            <a:noFill/>
          </a:ln>
        </p:spPr>
        <p:txBody>
          <a:bodyPr anchorCtr="0" anchor="t" bIns="0" lIns="0" spcFirstLastPara="1" rIns="0" wrap="square" tIns="0">
            <a:spAutoFit/>
          </a:bodyPr>
          <a:lstStyle/>
          <a:p>
            <a:pPr indent="-345439" lvl="1" marL="690881" marR="0" rtl="0" algn="l">
              <a:lnSpc>
                <a:spcPct val="140000"/>
              </a:lnSpc>
              <a:spcBef>
                <a:spcPts val="0"/>
              </a:spcBef>
              <a:spcAft>
                <a:spcPts val="0"/>
              </a:spcAft>
              <a:buClr>
                <a:srgbClr val="000000"/>
              </a:buClr>
              <a:buSzPts val="3200"/>
              <a:buFont typeface="Arial"/>
              <a:buChar char="•"/>
            </a:pPr>
            <a:r>
              <a:rPr b="0" i="0" lang="en-US" sz="3200" u="none" cap="none" strike="noStrike">
                <a:solidFill>
                  <a:srgbClr val="000000"/>
                </a:solidFill>
                <a:latin typeface="Arial"/>
                <a:ea typeface="Arial"/>
                <a:cs typeface="Arial"/>
                <a:sym typeface="Arial"/>
              </a:rPr>
              <a:t>Kínálj prémium szolgáltatásokat azoknak, akik megengedhetik maguknak, és a bevételt használd fel ingyenes szolgáltatások biztosítására vagy támogatására.</a:t>
            </a:r>
            <a:endParaRPr/>
          </a:p>
          <a:p>
            <a:pPr indent="-345439" lvl="1" marL="690881" marR="0" rtl="0" algn="l">
              <a:lnSpc>
                <a:spcPct val="140000"/>
              </a:lnSpc>
              <a:spcBef>
                <a:spcPts val="0"/>
              </a:spcBef>
              <a:spcAft>
                <a:spcPts val="0"/>
              </a:spcAft>
              <a:buClr>
                <a:srgbClr val="000000"/>
              </a:buClr>
              <a:buSzPts val="3200"/>
              <a:buFont typeface="Arial"/>
              <a:buChar char="•"/>
            </a:pPr>
            <a:r>
              <a:rPr b="0" i="0" lang="en-US" sz="3200" u="none" cap="none" strike="noStrike">
                <a:solidFill>
                  <a:srgbClr val="000000"/>
                </a:solidFill>
                <a:latin typeface="Arial"/>
                <a:ea typeface="Arial"/>
                <a:cs typeface="Arial"/>
                <a:sym typeface="Arial"/>
              </a:rPr>
              <a:t>Társadalmi vállalkozói partnerségek: működj együtt más társadalmi vagy hagyományos vállalkozókkal, amelyek összhangban vannak a küldetéseddel, közös vállalkozások vagy kölcsönös előnyök céljából.</a:t>
            </a:r>
            <a:endParaRPr/>
          </a:p>
          <a:p>
            <a:pPr indent="-345439" lvl="1" marL="690881" marR="0" rtl="0" algn="l">
              <a:lnSpc>
                <a:spcPct val="140000"/>
              </a:lnSpc>
              <a:spcBef>
                <a:spcPts val="0"/>
              </a:spcBef>
              <a:spcAft>
                <a:spcPts val="0"/>
              </a:spcAft>
              <a:buClr>
                <a:srgbClr val="000000"/>
              </a:buClr>
              <a:buSzPts val="3200"/>
              <a:buFont typeface="Arial"/>
              <a:buChar char="•"/>
            </a:pPr>
            <a:r>
              <a:rPr b="0" i="0" lang="en-US" sz="3200" u="none" cap="none" strike="noStrike">
                <a:solidFill>
                  <a:srgbClr val="000000"/>
                </a:solidFill>
                <a:latin typeface="Arial"/>
                <a:ea typeface="Arial"/>
                <a:cs typeface="Arial"/>
                <a:sym typeface="Arial"/>
              </a:rPr>
              <a:t>Közösségi befektetési modellek: Vezess be közösségi befektetési programokat, ahol a közösség tagjai vagy támogatói befektethetnek a szociális vállalkozásba, és ezért részesülnek a bevételből.</a:t>
            </a:r>
            <a:endParaRPr/>
          </a:p>
          <a:p>
            <a:pPr indent="-345439" lvl="1" marL="690881" marR="0" rtl="0" algn="l">
              <a:lnSpc>
                <a:spcPct val="140000"/>
              </a:lnSpc>
              <a:spcBef>
                <a:spcPts val="0"/>
              </a:spcBef>
              <a:spcAft>
                <a:spcPts val="0"/>
              </a:spcAft>
              <a:buClr>
                <a:srgbClr val="000000"/>
              </a:buClr>
              <a:buSzPts val="3200"/>
              <a:buFont typeface="Arial"/>
              <a:buChar char="•"/>
            </a:pPr>
            <a:r>
              <a:rPr b="0" i="0" lang="en-US" sz="3200" u="none" cap="none" strike="noStrike">
                <a:solidFill>
                  <a:srgbClr val="000000"/>
                </a:solidFill>
                <a:latin typeface="Arial"/>
                <a:ea typeface="Arial"/>
                <a:cs typeface="Arial"/>
                <a:sym typeface="Arial"/>
              </a:rPr>
              <a:t>Események vagy kampányok szervezése, amelyek nem csak pénzalapokat gyűjtenek, hanem tudatosságot is teremtenek, és bevonják a közösséget a társadalmi küldetésbe.</a:t>
            </a:r>
            <a:endParaRPr/>
          </a:p>
          <a:p>
            <a:pPr indent="-345439" lvl="1" marL="690881" marR="0" rtl="0" algn="l">
              <a:lnSpc>
                <a:spcPct val="140000"/>
              </a:lnSpc>
              <a:spcBef>
                <a:spcPts val="0"/>
              </a:spcBef>
              <a:spcAft>
                <a:spcPts val="0"/>
              </a:spcAft>
              <a:buClr>
                <a:srgbClr val="000000"/>
              </a:buClr>
              <a:buSzPts val="3200"/>
              <a:buFont typeface="Arial"/>
              <a:buChar char="•"/>
            </a:pPr>
            <a:r>
              <a:rPr b="0" i="0" lang="en-US" sz="3200" u="none" cap="none" strike="noStrike">
                <a:solidFill>
                  <a:srgbClr val="000000"/>
                </a:solidFill>
                <a:latin typeface="Arial"/>
                <a:ea typeface="Arial"/>
                <a:cs typeface="Arial"/>
                <a:sym typeface="Arial"/>
              </a:rPr>
              <a:t>Optimalizáld a működési költségeket anélkül, hogy a társadalmi hatás minőségét veszélyeztetnéd. A hatékony költséggazdálkodás hozzájárul a szociális vállalkozás általános pénzügyi helyzetéhez.</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58"/>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sp>
      <p:sp>
        <p:nvSpPr>
          <p:cNvPr id="566" name="Google Shape;566;p58"/>
          <p:cNvSpPr/>
          <p:nvPr/>
        </p:nvSpPr>
        <p:spPr>
          <a:xfrm>
            <a:off x="14165705"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sp>
      <p:sp>
        <p:nvSpPr>
          <p:cNvPr id="567" name="Google Shape;567;p58"/>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sp>
      <p:sp>
        <p:nvSpPr>
          <p:cNvPr id="568" name="Google Shape;568;p58"/>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sp>
      <p:sp>
        <p:nvSpPr>
          <p:cNvPr id="569" name="Google Shape;569;p58"/>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sp>
      <p:sp>
        <p:nvSpPr>
          <p:cNvPr id="570" name="Google Shape;570;p58"/>
          <p:cNvSpPr txBox="1"/>
          <p:nvPr/>
        </p:nvSpPr>
        <p:spPr>
          <a:xfrm>
            <a:off x="6699673" y="3284537"/>
            <a:ext cx="2444327" cy="2333972"/>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lang="en-US" sz="12999">
                <a:solidFill>
                  <a:srgbClr val="06AC73"/>
                </a:solidFill>
                <a:latin typeface="Arial"/>
                <a:ea typeface="Arial"/>
                <a:cs typeface="Arial"/>
                <a:sym typeface="Arial"/>
              </a:rPr>
              <a:t>02</a:t>
            </a:r>
            <a:endParaRPr/>
          </a:p>
        </p:txBody>
      </p:sp>
      <p:sp>
        <p:nvSpPr>
          <p:cNvPr id="571" name="Google Shape;571;p58"/>
          <p:cNvSpPr txBox="1"/>
          <p:nvPr/>
        </p:nvSpPr>
        <p:spPr>
          <a:xfrm>
            <a:off x="9424260" y="3417887"/>
            <a:ext cx="7517251" cy="1888594"/>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n-US" sz="5499">
                <a:solidFill>
                  <a:srgbClr val="000000"/>
                </a:solidFill>
                <a:latin typeface="Arial"/>
                <a:ea typeface="Arial"/>
                <a:cs typeface="Arial"/>
                <a:sym typeface="Arial"/>
              </a:rPr>
              <a:t>A 2. modul végére érkeztél!</a:t>
            </a:r>
            <a:endParaRPr sz="5499">
              <a:solidFill>
                <a:srgbClr val="000000"/>
              </a:solidFill>
              <a:latin typeface="Arial"/>
              <a:ea typeface="Arial"/>
              <a:cs typeface="Arial"/>
              <a:sym typeface="Arial"/>
            </a:endParaRPr>
          </a:p>
        </p:txBody>
      </p:sp>
      <p:sp>
        <p:nvSpPr>
          <p:cNvPr id="572" name="Google Shape;572;p58"/>
          <p:cNvSpPr txBox="1"/>
          <p:nvPr/>
        </p:nvSpPr>
        <p:spPr>
          <a:xfrm>
            <a:off x="9424260" y="5673152"/>
            <a:ext cx="8863740" cy="858440"/>
          </a:xfrm>
          <a:prstGeom prst="rect">
            <a:avLst/>
          </a:prstGeom>
          <a:noFill/>
          <a:ln>
            <a:noFill/>
          </a:ln>
        </p:spPr>
        <p:txBody>
          <a:bodyPr anchorCtr="0" anchor="t" bIns="0" lIns="0" spcFirstLastPara="1" rIns="0" wrap="square" tIns="0">
            <a:spAutoFit/>
          </a:bodyPr>
          <a:lstStyle/>
          <a:p>
            <a:pPr indent="0" lvl="0" marL="0" marR="0" rtl="0" algn="l">
              <a:lnSpc>
                <a:spcPct val="145791"/>
              </a:lnSpc>
              <a:spcBef>
                <a:spcPts val="0"/>
              </a:spcBef>
              <a:spcAft>
                <a:spcPts val="0"/>
              </a:spcAft>
              <a:buNone/>
            </a:pPr>
            <a:r>
              <a:rPr lang="en-US" sz="2400">
                <a:solidFill>
                  <a:srgbClr val="000000"/>
                </a:solidFill>
                <a:latin typeface="Arial"/>
                <a:ea typeface="Arial"/>
                <a:cs typeface="Arial"/>
                <a:sym typeface="Arial"/>
              </a:rPr>
              <a:t>Itt az idő a önértékelésre és a </a:t>
            </a:r>
            <a:r>
              <a:rPr lang="en-US" sz="2400">
                <a:solidFill>
                  <a:schemeClr val="dk1"/>
                </a:solidFill>
                <a:latin typeface="Arial"/>
                <a:ea typeface="Arial"/>
                <a:cs typeface="Arial"/>
                <a:sym typeface="Arial"/>
              </a:rPr>
              <a:t>tanultak gyakorlatba ültetésére</a:t>
            </a:r>
            <a:r>
              <a:rPr lang="en-US" sz="2400">
                <a:solidFill>
                  <a:srgbClr val="000000"/>
                </a:solidFill>
                <a:latin typeface="Arial"/>
                <a:ea typeface="Arial"/>
                <a:cs typeface="Arial"/>
                <a:sym typeface="Arial"/>
              </a:rPr>
              <a:t>. </a:t>
            </a:r>
            <a:endParaRPr sz="2400">
              <a:solidFill>
                <a:schemeClr val="dk1"/>
              </a:solidFill>
              <a:latin typeface="Arial"/>
              <a:ea typeface="Arial"/>
              <a:cs typeface="Arial"/>
              <a:sym typeface="Arial"/>
            </a:endParaRPr>
          </a:p>
          <a:p>
            <a:pPr indent="0" lvl="0" marL="0" marR="0" rtl="0" algn="l">
              <a:lnSpc>
                <a:spcPct val="140016"/>
              </a:lnSpc>
              <a:spcBef>
                <a:spcPts val="0"/>
              </a:spcBef>
              <a:spcAft>
                <a:spcPts val="0"/>
              </a:spcAft>
              <a:buNone/>
            </a:pPr>
            <a:r>
              <a:rPr lang="en-US" sz="2499">
                <a:solidFill>
                  <a:srgbClr val="000000"/>
                </a:solidFill>
                <a:latin typeface="Arial"/>
                <a:ea typeface="Arial"/>
                <a:cs typeface="Arial"/>
                <a:sym typeface="Arial"/>
              </a:rPr>
              <a:t>. </a:t>
            </a:r>
            <a:endParaRPr sz="2499">
              <a:solidFill>
                <a:srgbClr val="000000"/>
              </a:solidFill>
              <a:latin typeface="Arial"/>
              <a:ea typeface="Arial"/>
              <a:cs typeface="Arial"/>
              <a:sym typeface="Arial"/>
            </a:endParaRPr>
          </a:p>
        </p:txBody>
      </p:sp>
      <p:grpSp>
        <p:nvGrpSpPr>
          <p:cNvPr id="573" name="Google Shape;573;p58"/>
          <p:cNvGrpSpPr/>
          <p:nvPr/>
        </p:nvGrpSpPr>
        <p:grpSpPr>
          <a:xfrm>
            <a:off x="2330512" y="2197460"/>
            <a:ext cx="4369161" cy="5892080"/>
            <a:chOff x="0" y="0"/>
            <a:chExt cx="5825547" cy="7856106"/>
          </a:xfrm>
        </p:grpSpPr>
        <p:sp>
          <p:nvSpPr>
            <p:cNvPr id="574" name="Google Shape;574;p58"/>
            <p:cNvSpPr/>
            <p:nvPr/>
          </p:nvSpPr>
          <p:spPr>
            <a:xfrm>
              <a:off x="0" y="0"/>
              <a:ext cx="5344674" cy="7355562"/>
            </a:xfrm>
            <a:custGeom>
              <a:rect b="b" l="l" r="r" t="t"/>
              <a:pathLst>
                <a:path extrusionOk="0" h="7355562" w="5344674">
                  <a:moveTo>
                    <a:pt x="0" y="0"/>
                  </a:moveTo>
                  <a:lnTo>
                    <a:pt x="5344674" y="0"/>
                  </a:lnTo>
                  <a:lnTo>
                    <a:pt x="5344674" y="7355562"/>
                  </a:lnTo>
                  <a:lnTo>
                    <a:pt x="0" y="7355562"/>
                  </a:lnTo>
                  <a:lnTo>
                    <a:pt x="0" y="0"/>
                  </a:lnTo>
                  <a:close/>
                </a:path>
              </a:pathLst>
            </a:custGeom>
            <a:blipFill rotWithShape="1">
              <a:blip r:embed="rId8">
                <a:alphaModFix/>
              </a:blip>
              <a:stretch>
                <a:fillRect b="-13803" l="0" r="-99660" t="-31268"/>
              </a:stretch>
            </a:blipFill>
            <a:ln>
              <a:noFill/>
            </a:ln>
          </p:spPr>
        </p:sp>
        <p:sp>
          <p:nvSpPr>
            <p:cNvPr id="575" name="Google Shape;575;p58"/>
            <p:cNvSpPr/>
            <p:nvPr/>
          </p:nvSpPr>
          <p:spPr>
            <a:xfrm>
              <a:off x="551852" y="492852"/>
              <a:ext cx="5273695" cy="7363254"/>
            </a:xfrm>
            <a:custGeom>
              <a:rect b="b" l="l" r="r" t="t"/>
              <a:pathLst>
                <a:path extrusionOk="0" h="1068892" w="765560">
                  <a:moveTo>
                    <a:pt x="0" y="0"/>
                  </a:moveTo>
                  <a:lnTo>
                    <a:pt x="765560" y="0"/>
                  </a:lnTo>
                  <a:lnTo>
                    <a:pt x="765560" y="1068892"/>
                  </a:lnTo>
                  <a:lnTo>
                    <a:pt x="0" y="1068892"/>
                  </a:lnTo>
                  <a:close/>
                </a:path>
              </a:pathLst>
            </a:custGeom>
            <a:blipFill rotWithShape="1">
              <a:blip r:embed="rId9">
                <a:alphaModFix/>
              </a:blip>
              <a:stretch>
                <a:fillRect b="0" l="-55122" r="-55124" t="0"/>
              </a:stretch>
            </a:blipFill>
            <a:ln>
              <a:noFill/>
            </a:ln>
          </p:spPr>
        </p:sp>
      </p:grpSp>
      <p:sp>
        <p:nvSpPr>
          <p:cNvPr id="576" name="Google Shape;576;p58"/>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10">
              <a:alphaModFix/>
            </a:blip>
            <a:stretch>
              <a:fillRect b="-160181" l="-14265" r="-3278" t="-161048"/>
            </a:stretch>
          </a:blipFill>
          <a:ln>
            <a:noFill/>
          </a:ln>
        </p:spPr>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59"/>
          <p:cNvSpPr/>
          <p:nvPr/>
        </p:nvSpPr>
        <p:spPr>
          <a:xfrm rot="-1526634">
            <a:off x="15808861" y="6857494"/>
            <a:ext cx="3793097" cy="4114800"/>
          </a:xfrm>
          <a:custGeom>
            <a:rect b="b" l="l" r="r" t="t"/>
            <a:pathLst>
              <a:path extrusionOk="0" h="4114800" w="3793097">
                <a:moveTo>
                  <a:pt x="0" y="0"/>
                </a:moveTo>
                <a:lnTo>
                  <a:pt x="3793098" y="0"/>
                </a:lnTo>
                <a:lnTo>
                  <a:pt x="3793098" y="4114800"/>
                </a:lnTo>
                <a:lnTo>
                  <a:pt x="0" y="4114800"/>
                </a:lnTo>
                <a:lnTo>
                  <a:pt x="0" y="0"/>
                </a:lnTo>
                <a:close/>
              </a:path>
            </a:pathLst>
          </a:custGeom>
          <a:blipFill rotWithShape="1">
            <a:blip r:embed="rId3">
              <a:alphaModFix/>
            </a:blip>
            <a:stretch>
              <a:fillRect b="0" l="0" r="0" t="0"/>
            </a:stretch>
          </a:blipFill>
          <a:ln>
            <a:noFill/>
          </a:ln>
        </p:spPr>
      </p:sp>
      <p:sp>
        <p:nvSpPr>
          <p:cNvPr id="582" name="Google Shape;582;p59"/>
          <p:cNvSpPr/>
          <p:nvPr/>
        </p:nvSpPr>
        <p:spPr>
          <a:xfrm rot="6998860">
            <a:off x="-1294852" y="-1832721"/>
            <a:ext cx="4647105" cy="4114800"/>
          </a:xfrm>
          <a:custGeom>
            <a:rect b="b" l="l" r="r" t="t"/>
            <a:pathLst>
              <a:path extrusionOk="0" h="4114800" w="4647105">
                <a:moveTo>
                  <a:pt x="0" y="0"/>
                </a:moveTo>
                <a:lnTo>
                  <a:pt x="4647104" y="0"/>
                </a:lnTo>
                <a:lnTo>
                  <a:pt x="4647104" y="4114800"/>
                </a:lnTo>
                <a:lnTo>
                  <a:pt x="0" y="4114800"/>
                </a:lnTo>
                <a:lnTo>
                  <a:pt x="0" y="0"/>
                </a:lnTo>
                <a:close/>
              </a:path>
            </a:pathLst>
          </a:custGeom>
          <a:blipFill rotWithShape="1">
            <a:blip r:embed="rId4">
              <a:alphaModFix/>
            </a:blip>
            <a:stretch>
              <a:fillRect b="0" l="0" r="0" t="0"/>
            </a:stretch>
          </a:blipFill>
          <a:ln>
            <a:noFill/>
          </a:ln>
        </p:spPr>
      </p:sp>
      <p:sp>
        <p:nvSpPr>
          <p:cNvPr id="583" name="Google Shape;583;p59"/>
          <p:cNvSpPr/>
          <p:nvPr/>
        </p:nvSpPr>
        <p:spPr>
          <a:xfrm>
            <a:off x="15261520" y="-1673912"/>
            <a:ext cx="5040401" cy="4114800"/>
          </a:xfrm>
          <a:custGeom>
            <a:rect b="b" l="l" r="r" t="t"/>
            <a:pathLst>
              <a:path extrusionOk="0" h="4114800" w="5040401">
                <a:moveTo>
                  <a:pt x="0" y="0"/>
                </a:moveTo>
                <a:lnTo>
                  <a:pt x="5040401" y="0"/>
                </a:lnTo>
                <a:lnTo>
                  <a:pt x="5040401" y="4114800"/>
                </a:lnTo>
                <a:lnTo>
                  <a:pt x="0" y="4114800"/>
                </a:lnTo>
                <a:lnTo>
                  <a:pt x="0" y="0"/>
                </a:lnTo>
                <a:close/>
              </a:path>
            </a:pathLst>
          </a:custGeom>
          <a:blipFill rotWithShape="1">
            <a:blip r:embed="rId5">
              <a:alphaModFix/>
            </a:blip>
            <a:stretch>
              <a:fillRect b="0" l="0" r="0" t="0"/>
            </a:stretch>
          </a:blipFill>
          <a:ln>
            <a:noFill/>
          </a:ln>
        </p:spPr>
      </p:sp>
      <p:sp>
        <p:nvSpPr>
          <p:cNvPr id="584" name="Google Shape;584;p59"/>
          <p:cNvSpPr txBox="1"/>
          <p:nvPr/>
        </p:nvSpPr>
        <p:spPr>
          <a:xfrm>
            <a:off x="1916849" y="790575"/>
            <a:ext cx="2161163"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lang="en-US" sz="12999">
                <a:solidFill>
                  <a:srgbClr val="06AC73"/>
                </a:solidFill>
                <a:latin typeface="Arial"/>
                <a:ea typeface="Arial"/>
                <a:cs typeface="Arial"/>
                <a:sym typeface="Arial"/>
              </a:rPr>
              <a:t>02</a:t>
            </a:r>
            <a:endParaRPr/>
          </a:p>
        </p:txBody>
      </p:sp>
      <p:sp>
        <p:nvSpPr>
          <p:cNvPr id="585" name="Google Shape;585;p59"/>
          <p:cNvSpPr txBox="1"/>
          <p:nvPr/>
        </p:nvSpPr>
        <p:spPr>
          <a:xfrm>
            <a:off x="4706662" y="1313439"/>
            <a:ext cx="5394007" cy="901144"/>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n-US" sz="5499">
                <a:solidFill>
                  <a:srgbClr val="000000"/>
                </a:solidFill>
                <a:latin typeface="Arial"/>
                <a:ea typeface="Arial"/>
                <a:cs typeface="Arial"/>
                <a:sym typeface="Arial"/>
              </a:rPr>
              <a:t>Önértékelő</a:t>
            </a:r>
            <a:endParaRPr sz="5499">
              <a:solidFill>
                <a:srgbClr val="000000"/>
              </a:solidFill>
              <a:latin typeface="Arial"/>
              <a:ea typeface="Arial"/>
              <a:cs typeface="Arial"/>
              <a:sym typeface="Arial"/>
            </a:endParaRPr>
          </a:p>
        </p:txBody>
      </p:sp>
      <p:sp>
        <p:nvSpPr>
          <p:cNvPr id="586" name="Google Shape;586;p59"/>
          <p:cNvSpPr txBox="1"/>
          <p:nvPr/>
        </p:nvSpPr>
        <p:spPr>
          <a:xfrm rot="-5400000">
            <a:off x="-2553390" y="4659191"/>
            <a:ext cx="7097505" cy="615553"/>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n-US" sz="3399">
                <a:solidFill>
                  <a:srgbClr val="000000"/>
                </a:solidFill>
                <a:latin typeface="Arial"/>
                <a:ea typeface="Arial"/>
                <a:cs typeface="Arial"/>
                <a:sym typeface="Arial"/>
              </a:rPr>
              <a:t>Önértékelő</a:t>
            </a:r>
            <a:endParaRPr sz="3399">
              <a:solidFill>
                <a:srgbClr val="000000"/>
              </a:solidFill>
              <a:latin typeface="Arial"/>
              <a:ea typeface="Arial"/>
              <a:cs typeface="Arial"/>
              <a:sym typeface="Arial"/>
            </a:endParaRPr>
          </a:p>
        </p:txBody>
      </p:sp>
      <p:sp>
        <p:nvSpPr>
          <p:cNvPr id="587" name="Google Shape;587;p59"/>
          <p:cNvSpPr txBox="1"/>
          <p:nvPr/>
        </p:nvSpPr>
        <p:spPr>
          <a:xfrm>
            <a:off x="2092503" y="2965451"/>
            <a:ext cx="13781524" cy="628377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499">
                <a:solidFill>
                  <a:srgbClr val="000000"/>
                </a:solidFill>
                <a:latin typeface="Arial"/>
                <a:ea typeface="Arial"/>
                <a:cs typeface="Arial"/>
                <a:sym typeface="Arial"/>
              </a:rPr>
              <a:t>1. kérdés: Mi a társadalmi vállalkozás elsődleges célja?</a:t>
            </a:r>
            <a:endParaRPr sz="2499">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t/>
            </a:r>
            <a:endParaRPr sz="2499">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rPr lang="en-US" sz="2499">
                <a:solidFill>
                  <a:srgbClr val="000000"/>
                </a:solidFill>
                <a:latin typeface="Arial"/>
                <a:ea typeface="Arial"/>
                <a:cs typeface="Arial"/>
                <a:sym typeface="Arial"/>
              </a:rPr>
              <a:t>2. kérdés: A Canvas Üzleti Modell melyik része foglalkozik azzal, hogy egy cég hogyan kommunikál az ügyfeleivel és milyen értéket nyújt nekik?</a:t>
            </a:r>
            <a:endParaRPr sz="2499">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t/>
            </a:r>
            <a:endParaRPr sz="2499">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rPr lang="en-US" sz="2499">
                <a:solidFill>
                  <a:srgbClr val="000000"/>
                </a:solidFill>
                <a:latin typeface="Arial"/>
                <a:ea typeface="Arial"/>
                <a:cs typeface="Arial"/>
                <a:sym typeface="Arial"/>
              </a:rPr>
              <a:t>3. kérdés: Miért kulcsfontosságú egy társadalmi vállalkozás számára, megérteni azokat a társadalmi problémákat, amelyekkel foglalkozni kíván?</a:t>
            </a:r>
            <a:endParaRPr sz="2499">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t/>
            </a:r>
            <a:endParaRPr sz="2499">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rPr lang="en-US" sz="2499">
                <a:solidFill>
                  <a:srgbClr val="000000"/>
                </a:solidFill>
                <a:latin typeface="Arial"/>
                <a:ea typeface="Arial"/>
                <a:cs typeface="Arial"/>
                <a:sym typeface="Arial"/>
              </a:rPr>
              <a:t>4. kérdés: Mit jelent egy társadalmi vállalkozásban az értékjavaslat?</a:t>
            </a:r>
            <a:endParaRPr sz="2499">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t/>
            </a:r>
            <a:endParaRPr sz="2499">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rPr lang="en-US" sz="2499">
                <a:solidFill>
                  <a:srgbClr val="000000"/>
                </a:solidFill>
                <a:latin typeface="Arial"/>
                <a:ea typeface="Arial"/>
                <a:cs typeface="Arial"/>
                <a:sym typeface="Arial"/>
              </a:rPr>
              <a:t>5. kérdés: A Canvas Üzleti Modell szempontjából mire utal a "Források" kifejezés?</a:t>
            </a:r>
            <a:endParaRPr sz="2499">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t/>
            </a:r>
            <a:endParaRPr sz="2499">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rPr lang="en-US" sz="2499">
                <a:solidFill>
                  <a:srgbClr val="000000"/>
                </a:solidFill>
                <a:latin typeface="Arial"/>
                <a:ea typeface="Arial"/>
                <a:cs typeface="Arial"/>
                <a:sym typeface="Arial"/>
              </a:rPr>
              <a:t>6. kérdés: Az alábbiak közül melyik a döntő tényező egy társadalmi vállalkozás célközönségének meghatározásakor?</a:t>
            </a:r>
            <a:endParaRPr sz="2499">
              <a:solidFill>
                <a:srgbClr val="000000"/>
              </a:solidFill>
              <a:latin typeface="Arial"/>
              <a:ea typeface="Arial"/>
              <a:cs typeface="Arial"/>
              <a:sym typeface="Arial"/>
            </a:endParaRPr>
          </a:p>
        </p:txBody>
      </p:sp>
      <p:sp>
        <p:nvSpPr>
          <p:cNvPr id="588" name="Google Shape;588;p59"/>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60"/>
          <p:cNvSpPr/>
          <p:nvPr/>
        </p:nvSpPr>
        <p:spPr>
          <a:xfrm rot="-1526634">
            <a:off x="15808861" y="6857494"/>
            <a:ext cx="3793097" cy="4114800"/>
          </a:xfrm>
          <a:custGeom>
            <a:rect b="b" l="l" r="r" t="t"/>
            <a:pathLst>
              <a:path extrusionOk="0" h="4114800" w="3793097">
                <a:moveTo>
                  <a:pt x="0" y="0"/>
                </a:moveTo>
                <a:lnTo>
                  <a:pt x="3793098" y="0"/>
                </a:lnTo>
                <a:lnTo>
                  <a:pt x="3793098" y="4114800"/>
                </a:lnTo>
                <a:lnTo>
                  <a:pt x="0" y="4114800"/>
                </a:lnTo>
                <a:lnTo>
                  <a:pt x="0" y="0"/>
                </a:lnTo>
                <a:close/>
              </a:path>
            </a:pathLst>
          </a:custGeom>
          <a:blipFill rotWithShape="1">
            <a:blip r:embed="rId3">
              <a:alphaModFix/>
            </a:blip>
            <a:stretch>
              <a:fillRect b="0" l="0" r="0" t="0"/>
            </a:stretch>
          </a:blipFill>
          <a:ln>
            <a:noFill/>
          </a:ln>
        </p:spPr>
      </p:sp>
      <p:sp>
        <p:nvSpPr>
          <p:cNvPr id="594" name="Google Shape;594;p60"/>
          <p:cNvSpPr/>
          <p:nvPr/>
        </p:nvSpPr>
        <p:spPr>
          <a:xfrm rot="6998860">
            <a:off x="-1294852" y="-1832721"/>
            <a:ext cx="4647105" cy="4114800"/>
          </a:xfrm>
          <a:custGeom>
            <a:rect b="b" l="l" r="r" t="t"/>
            <a:pathLst>
              <a:path extrusionOk="0" h="4114800" w="4647105">
                <a:moveTo>
                  <a:pt x="0" y="0"/>
                </a:moveTo>
                <a:lnTo>
                  <a:pt x="4647104" y="0"/>
                </a:lnTo>
                <a:lnTo>
                  <a:pt x="4647104" y="4114800"/>
                </a:lnTo>
                <a:lnTo>
                  <a:pt x="0" y="4114800"/>
                </a:lnTo>
                <a:lnTo>
                  <a:pt x="0" y="0"/>
                </a:lnTo>
                <a:close/>
              </a:path>
            </a:pathLst>
          </a:custGeom>
          <a:blipFill rotWithShape="1">
            <a:blip r:embed="rId4">
              <a:alphaModFix/>
            </a:blip>
            <a:stretch>
              <a:fillRect b="0" l="0" r="0" t="0"/>
            </a:stretch>
          </a:blipFill>
          <a:ln>
            <a:noFill/>
          </a:ln>
        </p:spPr>
      </p:sp>
      <p:sp>
        <p:nvSpPr>
          <p:cNvPr id="595" name="Google Shape;595;p60"/>
          <p:cNvSpPr/>
          <p:nvPr/>
        </p:nvSpPr>
        <p:spPr>
          <a:xfrm>
            <a:off x="15261520" y="-1673912"/>
            <a:ext cx="5040401" cy="4114800"/>
          </a:xfrm>
          <a:custGeom>
            <a:rect b="b" l="l" r="r" t="t"/>
            <a:pathLst>
              <a:path extrusionOk="0" h="4114800" w="5040401">
                <a:moveTo>
                  <a:pt x="0" y="0"/>
                </a:moveTo>
                <a:lnTo>
                  <a:pt x="5040401" y="0"/>
                </a:lnTo>
                <a:lnTo>
                  <a:pt x="5040401" y="4114800"/>
                </a:lnTo>
                <a:lnTo>
                  <a:pt x="0" y="4114800"/>
                </a:lnTo>
                <a:lnTo>
                  <a:pt x="0" y="0"/>
                </a:lnTo>
                <a:close/>
              </a:path>
            </a:pathLst>
          </a:custGeom>
          <a:blipFill rotWithShape="1">
            <a:blip r:embed="rId5">
              <a:alphaModFix/>
            </a:blip>
            <a:stretch>
              <a:fillRect b="0" l="0" r="0" t="0"/>
            </a:stretch>
          </a:blipFill>
          <a:ln>
            <a:noFill/>
          </a:ln>
        </p:spPr>
      </p:sp>
      <p:sp>
        <p:nvSpPr>
          <p:cNvPr id="596" name="Google Shape;596;p60"/>
          <p:cNvSpPr txBox="1"/>
          <p:nvPr/>
        </p:nvSpPr>
        <p:spPr>
          <a:xfrm>
            <a:off x="1916849" y="790575"/>
            <a:ext cx="2161163"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lang="en-US" sz="12999">
                <a:solidFill>
                  <a:srgbClr val="06AC73"/>
                </a:solidFill>
                <a:latin typeface="Arial"/>
                <a:ea typeface="Arial"/>
                <a:cs typeface="Arial"/>
                <a:sym typeface="Arial"/>
              </a:rPr>
              <a:t>02</a:t>
            </a:r>
            <a:endParaRPr/>
          </a:p>
        </p:txBody>
      </p:sp>
      <p:sp>
        <p:nvSpPr>
          <p:cNvPr id="597" name="Google Shape;597;p60"/>
          <p:cNvSpPr txBox="1"/>
          <p:nvPr/>
        </p:nvSpPr>
        <p:spPr>
          <a:xfrm>
            <a:off x="4706662" y="1313439"/>
            <a:ext cx="5394007" cy="936625"/>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n-US" sz="5499">
                <a:solidFill>
                  <a:srgbClr val="000000"/>
                </a:solidFill>
                <a:latin typeface="Arial"/>
                <a:ea typeface="Arial"/>
                <a:cs typeface="Arial"/>
                <a:sym typeface="Arial"/>
              </a:rPr>
              <a:t>Önértékelő</a:t>
            </a:r>
            <a:endParaRPr sz="5499">
              <a:solidFill>
                <a:srgbClr val="000000"/>
              </a:solidFill>
              <a:latin typeface="Arial"/>
              <a:ea typeface="Arial"/>
              <a:cs typeface="Arial"/>
              <a:sym typeface="Arial"/>
            </a:endParaRPr>
          </a:p>
        </p:txBody>
      </p:sp>
      <p:sp>
        <p:nvSpPr>
          <p:cNvPr id="598" name="Google Shape;598;p60"/>
          <p:cNvSpPr txBox="1"/>
          <p:nvPr/>
        </p:nvSpPr>
        <p:spPr>
          <a:xfrm rot="-5400000">
            <a:off x="-2553390" y="4686506"/>
            <a:ext cx="7097505" cy="560923"/>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n-US" sz="3399">
                <a:solidFill>
                  <a:srgbClr val="000000"/>
                </a:solidFill>
                <a:latin typeface="Arial"/>
                <a:ea typeface="Arial"/>
                <a:cs typeface="Arial"/>
                <a:sym typeface="Arial"/>
              </a:rPr>
              <a:t>Önértékelő</a:t>
            </a:r>
            <a:endParaRPr sz="3399">
              <a:solidFill>
                <a:srgbClr val="000000"/>
              </a:solidFill>
              <a:latin typeface="Arial"/>
              <a:ea typeface="Arial"/>
              <a:cs typeface="Arial"/>
              <a:sym typeface="Arial"/>
            </a:endParaRPr>
          </a:p>
        </p:txBody>
      </p:sp>
      <p:sp>
        <p:nvSpPr>
          <p:cNvPr id="599" name="Google Shape;599;p60"/>
          <p:cNvSpPr txBox="1"/>
          <p:nvPr/>
        </p:nvSpPr>
        <p:spPr>
          <a:xfrm>
            <a:off x="1916849" y="2965451"/>
            <a:ext cx="15342451" cy="7181453"/>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499">
                <a:solidFill>
                  <a:srgbClr val="000000"/>
                </a:solidFill>
                <a:latin typeface="Arial"/>
                <a:ea typeface="Arial"/>
                <a:cs typeface="Arial"/>
                <a:sym typeface="Arial"/>
              </a:rPr>
              <a:t>7. kérdés: Mi a fő célja a "Canvas Társadalmi Vállalkozás Modell feltérképezése" elnevezésű gyakorlati tevékenységnek?</a:t>
            </a:r>
            <a:endParaRPr/>
          </a:p>
          <a:p>
            <a:pPr indent="0" lvl="0" marL="0" marR="0" rtl="0" algn="l">
              <a:lnSpc>
                <a:spcPct val="140016"/>
              </a:lnSpc>
              <a:spcBef>
                <a:spcPts val="0"/>
              </a:spcBef>
              <a:spcAft>
                <a:spcPts val="0"/>
              </a:spcAft>
              <a:buNone/>
            </a:pPr>
            <a:r>
              <a:t/>
            </a:r>
            <a:endParaRPr sz="2499">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rPr lang="en-US" sz="2499">
                <a:solidFill>
                  <a:srgbClr val="000000"/>
                </a:solidFill>
                <a:latin typeface="Arial"/>
                <a:ea typeface="Arial"/>
                <a:cs typeface="Arial"/>
                <a:sym typeface="Arial"/>
              </a:rPr>
              <a:t>8. kérdés:  Miért fontos egy támogató hálózat kiépítése egy társadalmi vállalkozó számára?</a:t>
            </a:r>
            <a:endParaRPr sz="2499">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t/>
            </a:r>
            <a:endParaRPr sz="2499">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rPr lang="en-US" sz="2499">
                <a:solidFill>
                  <a:srgbClr val="000000"/>
                </a:solidFill>
                <a:latin typeface="Arial"/>
                <a:ea typeface="Arial"/>
                <a:cs typeface="Arial"/>
                <a:sym typeface="Arial"/>
              </a:rPr>
              <a:t>9. kérdés: Mit jelent a "hatásmérés" kifejezés egy társadalmi vállalkozás esetében?</a:t>
            </a:r>
            <a:endParaRPr sz="2499">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t/>
            </a:r>
            <a:endParaRPr sz="2499">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rPr lang="en-US" sz="2499">
                <a:solidFill>
                  <a:srgbClr val="000000"/>
                </a:solidFill>
                <a:latin typeface="Arial"/>
                <a:ea typeface="Arial"/>
                <a:cs typeface="Arial"/>
                <a:sym typeface="Arial"/>
              </a:rPr>
              <a:t>10. kérdés: Milyen szerepet játszik az érzelmi intelligencia a társadalmi vállalkozásban?</a:t>
            </a:r>
            <a:endParaRPr sz="2499">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t/>
            </a:r>
            <a:endParaRPr sz="2499">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rPr lang="en-US" sz="2499">
                <a:solidFill>
                  <a:srgbClr val="000000"/>
                </a:solidFill>
                <a:latin typeface="Arial"/>
                <a:ea typeface="Arial"/>
                <a:cs typeface="Arial"/>
                <a:sym typeface="Arial"/>
              </a:rPr>
              <a:t>11. kérdés: Melyik SBCM elem tartalmazza a célközönség elérésének és a velük való kapcsolatfelvél hatékony módjainak kiválasztását?</a:t>
            </a:r>
            <a:endParaRPr sz="2499">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t/>
            </a:r>
            <a:endParaRPr sz="2499">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rPr lang="en-US" sz="2499">
                <a:solidFill>
                  <a:srgbClr val="000000"/>
                </a:solidFill>
                <a:latin typeface="Arial"/>
                <a:ea typeface="Arial"/>
                <a:cs typeface="Arial"/>
                <a:sym typeface="Arial"/>
              </a:rPr>
              <a:t>12. kérdés: Miért kell a társadalmi vállalkozóknak ügyelni a jogi és etikai kérdésekre?</a:t>
            </a:r>
            <a:endParaRPr sz="2499">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t/>
            </a:r>
            <a:endParaRPr sz="2499">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rPr lang="en-US" sz="2499">
                <a:solidFill>
                  <a:srgbClr val="000000"/>
                </a:solidFill>
                <a:latin typeface="Arial"/>
                <a:ea typeface="Arial"/>
                <a:cs typeface="Arial"/>
                <a:sym typeface="Arial"/>
              </a:rPr>
              <a:t>13. kérdés: Mit jelent az "ügyfélszegmentálás" kifejezés egy társadalmi vállalkozással összefüggésben?</a:t>
            </a:r>
            <a:endParaRPr sz="2499">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t/>
            </a:r>
            <a:endParaRPr sz="2499">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61"/>
          <p:cNvSpPr/>
          <p:nvPr/>
        </p:nvSpPr>
        <p:spPr>
          <a:xfrm rot="-1526634">
            <a:off x="15808861" y="6857494"/>
            <a:ext cx="3793097" cy="4114800"/>
          </a:xfrm>
          <a:custGeom>
            <a:rect b="b" l="l" r="r" t="t"/>
            <a:pathLst>
              <a:path extrusionOk="0" h="4114800" w="3793097">
                <a:moveTo>
                  <a:pt x="0" y="0"/>
                </a:moveTo>
                <a:lnTo>
                  <a:pt x="3793098" y="0"/>
                </a:lnTo>
                <a:lnTo>
                  <a:pt x="3793098" y="4114800"/>
                </a:lnTo>
                <a:lnTo>
                  <a:pt x="0" y="4114800"/>
                </a:lnTo>
                <a:lnTo>
                  <a:pt x="0" y="0"/>
                </a:lnTo>
                <a:close/>
              </a:path>
            </a:pathLst>
          </a:custGeom>
          <a:blipFill rotWithShape="1">
            <a:blip r:embed="rId3">
              <a:alphaModFix/>
            </a:blip>
            <a:stretch>
              <a:fillRect b="0" l="0" r="0" t="0"/>
            </a:stretch>
          </a:blipFill>
          <a:ln>
            <a:noFill/>
          </a:ln>
        </p:spPr>
      </p:sp>
      <p:sp>
        <p:nvSpPr>
          <p:cNvPr id="605" name="Google Shape;605;p61"/>
          <p:cNvSpPr/>
          <p:nvPr/>
        </p:nvSpPr>
        <p:spPr>
          <a:xfrm rot="6998860">
            <a:off x="-1294852" y="-1832721"/>
            <a:ext cx="4647105" cy="4114800"/>
          </a:xfrm>
          <a:custGeom>
            <a:rect b="b" l="l" r="r" t="t"/>
            <a:pathLst>
              <a:path extrusionOk="0" h="4114800" w="4647105">
                <a:moveTo>
                  <a:pt x="0" y="0"/>
                </a:moveTo>
                <a:lnTo>
                  <a:pt x="4647104" y="0"/>
                </a:lnTo>
                <a:lnTo>
                  <a:pt x="4647104" y="4114800"/>
                </a:lnTo>
                <a:lnTo>
                  <a:pt x="0" y="4114800"/>
                </a:lnTo>
                <a:lnTo>
                  <a:pt x="0" y="0"/>
                </a:lnTo>
                <a:close/>
              </a:path>
            </a:pathLst>
          </a:custGeom>
          <a:blipFill rotWithShape="1">
            <a:blip r:embed="rId4">
              <a:alphaModFix/>
            </a:blip>
            <a:stretch>
              <a:fillRect b="0" l="0" r="0" t="0"/>
            </a:stretch>
          </a:blipFill>
          <a:ln>
            <a:noFill/>
          </a:ln>
        </p:spPr>
      </p:sp>
      <p:sp>
        <p:nvSpPr>
          <p:cNvPr id="606" name="Google Shape;606;p61"/>
          <p:cNvSpPr/>
          <p:nvPr/>
        </p:nvSpPr>
        <p:spPr>
          <a:xfrm>
            <a:off x="15261520" y="-1673912"/>
            <a:ext cx="5040401" cy="4114800"/>
          </a:xfrm>
          <a:custGeom>
            <a:rect b="b" l="l" r="r" t="t"/>
            <a:pathLst>
              <a:path extrusionOk="0" h="4114800" w="5040401">
                <a:moveTo>
                  <a:pt x="0" y="0"/>
                </a:moveTo>
                <a:lnTo>
                  <a:pt x="5040401" y="0"/>
                </a:lnTo>
                <a:lnTo>
                  <a:pt x="5040401" y="4114800"/>
                </a:lnTo>
                <a:lnTo>
                  <a:pt x="0" y="4114800"/>
                </a:lnTo>
                <a:lnTo>
                  <a:pt x="0" y="0"/>
                </a:lnTo>
                <a:close/>
              </a:path>
            </a:pathLst>
          </a:custGeom>
          <a:blipFill rotWithShape="1">
            <a:blip r:embed="rId5">
              <a:alphaModFix/>
            </a:blip>
            <a:stretch>
              <a:fillRect b="0" l="0" r="0" t="0"/>
            </a:stretch>
          </a:blipFill>
          <a:ln>
            <a:noFill/>
          </a:ln>
        </p:spPr>
      </p:sp>
      <p:sp>
        <p:nvSpPr>
          <p:cNvPr id="607" name="Google Shape;607;p61"/>
          <p:cNvSpPr txBox="1"/>
          <p:nvPr/>
        </p:nvSpPr>
        <p:spPr>
          <a:xfrm>
            <a:off x="1916849" y="790575"/>
            <a:ext cx="2161163"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lang="en-US" sz="12999">
                <a:solidFill>
                  <a:srgbClr val="06AC73"/>
                </a:solidFill>
                <a:latin typeface="Arial"/>
                <a:ea typeface="Arial"/>
                <a:cs typeface="Arial"/>
                <a:sym typeface="Arial"/>
              </a:rPr>
              <a:t>02</a:t>
            </a:r>
            <a:endParaRPr/>
          </a:p>
        </p:txBody>
      </p:sp>
      <p:sp>
        <p:nvSpPr>
          <p:cNvPr id="608" name="Google Shape;608;p61"/>
          <p:cNvSpPr txBox="1"/>
          <p:nvPr/>
        </p:nvSpPr>
        <p:spPr>
          <a:xfrm>
            <a:off x="4706662" y="1313439"/>
            <a:ext cx="5394007" cy="936625"/>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n-US" sz="5499">
                <a:solidFill>
                  <a:srgbClr val="000000"/>
                </a:solidFill>
                <a:latin typeface="Arial"/>
                <a:ea typeface="Arial"/>
                <a:cs typeface="Arial"/>
                <a:sym typeface="Arial"/>
              </a:rPr>
              <a:t>Önértékelő</a:t>
            </a:r>
            <a:endParaRPr sz="5499">
              <a:solidFill>
                <a:srgbClr val="000000"/>
              </a:solidFill>
              <a:latin typeface="Arial"/>
              <a:ea typeface="Arial"/>
              <a:cs typeface="Arial"/>
              <a:sym typeface="Arial"/>
            </a:endParaRPr>
          </a:p>
        </p:txBody>
      </p:sp>
      <p:sp>
        <p:nvSpPr>
          <p:cNvPr id="609" name="Google Shape;609;p61"/>
          <p:cNvSpPr txBox="1"/>
          <p:nvPr/>
        </p:nvSpPr>
        <p:spPr>
          <a:xfrm>
            <a:off x="6538952" y="3314063"/>
            <a:ext cx="10353042" cy="7630294"/>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499">
                <a:solidFill>
                  <a:srgbClr val="000000"/>
                </a:solidFill>
                <a:latin typeface="Arial"/>
                <a:ea typeface="Arial"/>
                <a:cs typeface="Arial"/>
                <a:sym typeface="Arial"/>
              </a:rPr>
              <a:t>1. kérdés: Mi a társadalmi vállalkozás elsődleges célja?</a:t>
            </a:r>
            <a:endParaRPr/>
          </a:p>
          <a:p>
            <a:pPr indent="0" lvl="0" marL="0" marR="0" rtl="0" algn="l">
              <a:lnSpc>
                <a:spcPct val="140016"/>
              </a:lnSpc>
              <a:spcBef>
                <a:spcPts val="0"/>
              </a:spcBef>
              <a:spcAft>
                <a:spcPts val="0"/>
              </a:spcAft>
              <a:buNone/>
            </a:pPr>
            <a:r>
              <a:t/>
            </a:r>
            <a:endParaRPr sz="2499">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rPr lang="en-US" sz="2499">
                <a:solidFill>
                  <a:srgbClr val="558051"/>
                </a:solidFill>
                <a:latin typeface="Arial"/>
                <a:ea typeface="Arial"/>
                <a:cs typeface="Arial"/>
                <a:sym typeface="Arial"/>
              </a:rPr>
              <a:t>A. Maximális nyereség a részvényesek számára</a:t>
            </a:r>
            <a:endParaRPr sz="2499">
              <a:solidFill>
                <a:srgbClr val="558051"/>
              </a:solidFill>
              <a:latin typeface="Arial"/>
              <a:ea typeface="Arial"/>
              <a:cs typeface="Arial"/>
              <a:sym typeface="Arial"/>
            </a:endParaRPr>
          </a:p>
          <a:p>
            <a:pPr indent="0" lvl="0" marL="0" marR="0" rtl="0" algn="l">
              <a:lnSpc>
                <a:spcPct val="140016"/>
              </a:lnSpc>
              <a:spcBef>
                <a:spcPts val="0"/>
              </a:spcBef>
              <a:spcAft>
                <a:spcPts val="0"/>
              </a:spcAft>
              <a:buNone/>
            </a:pPr>
            <a:r>
              <a:rPr lang="en-US" sz="2499">
                <a:solidFill>
                  <a:srgbClr val="558051"/>
                </a:solidFill>
                <a:latin typeface="Arial"/>
                <a:ea typeface="Arial"/>
                <a:cs typeface="Arial"/>
                <a:sym typeface="Arial"/>
              </a:rPr>
              <a:t>B. Társadalmi vagy környezeti kérdések kezelése a pénzügyi fenntarthatóság mellett.</a:t>
            </a:r>
            <a:endParaRPr sz="2499">
              <a:solidFill>
                <a:srgbClr val="558051"/>
              </a:solidFill>
              <a:latin typeface="Arial"/>
              <a:ea typeface="Arial"/>
              <a:cs typeface="Arial"/>
              <a:sym typeface="Arial"/>
            </a:endParaRPr>
          </a:p>
          <a:p>
            <a:pPr indent="0" lvl="0" marL="0" marR="0" rtl="0" algn="l">
              <a:lnSpc>
                <a:spcPct val="140016"/>
              </a:lnSpc>
              <a:spcBef>
                <a:spcPts val="0"/>
              </a:spcBef>
              <a:spcAft>
                <a:spcPts val="0"/>
              </a:spcAft>
              <a:buNone/>
            </a:pPr>
            <a:r>
              <a:rPr lang="en-US" sz="2499">
                <a:solidFill>
                  <a:srgbClr val="558051"/>
                </a:solidFill>
                <a:latin typeface="Arial"/>
                <a:ea typeface="Arial"/>
                <a:cs typeface="Arial"/>
                <a:sym typeface="Arial"/>
              </a:rPr>
              <a:t>C. Személyes célú jövedelemtermelés</a:t>
            </a:r>
            <a:endParaRPr sz="2499">
              <a:solidFill>
                <a:srgbClr val="558051"/>
              </a:solidFill>
              <a:latin typeface="Arial"/>
              <a:ea typeface="Arial"/>
              <a:cs typeface="Arial"/>
              <a:sym typeface="Arial"/>
            </a:endParaRPr>
          </a:p>
          <a:p>
            <a:pPr indent="0" lvl="0" marL="0" marR="0" rtl="0" algn="l">
              <a:lnSpc>
                <a:spcPct val="140016"/>
              </a:lnSpc>
              <a:spcBef>
                <a:spcPts val="0"/>
              </a:spcBef>
              <a:spcAft>
                <a:spcPts val="0"/>
              </a:spcAft>
              <a:buNone/>
            </a:pPr>
            <a:r>
              <a:rPr lang="en-US" sz="2499">
                <a:solidFill>
                  <a:srgbClr val="558051"/>
                </a:solidFill>
                <a:latin typeface="Arial"/>
                <a:ea typeface="Arial"/>
                <a:cs typeface="Arial"/>
                <a:sym typeface="Arial"/>
              </a:rPr>
              <a:t>D. A költségek minimalizálása a társadalmi hatás rovására.</a:t>
            </a:r>
            <a:endParaRPr sz="2499">
              <a:solidFill>
                <a:srgbClr val="558051"/>
              </a:solidFill>
              <a:latin typeface="Arial"/>
              <a:ea typeface="Arial"/>
              <a:cs typeface="Arial"/>
              <a:sym typeface="Arial"/>
            </a:endParaRPr>
          </a:p>
          <a:p>
            <a:pPr indent="0" lvl="0" marL="0" marR="0" rtl="0" algn="l">
              <a:lnSpc>
                <a:spcPct val="140016"/>
              </a:lnSpc>
              <a:spcBef>
                <a:spcPts val="0"/>
              </a:spcBef>
              <a:spcAft>
                <a:spcPts val="0"/>
              </a:spcAft>
              <a:buNone/>
            </a:pPr>
            <a:r>
              <a:t/>
            </a:r>
            <a:endParaRPr sz="2499">
              <a:solidFill>
                <a:srgbClr val="558051"/>
              </a:solidFill>
              <a:latin typeface="Arial"/>
              <a:ea typeface="Arial"/>
              <a:cs typeface="Arial"/>
              <a:sym typeface="Arial"/>
            </a:endParaRPr>
          </a:p>
          <a:p>
            <a:pPr indent="0" lvl="0" marL="0" marR="0" rtl="0" algn="l">
              <a:lnSpc>
                <a:spcPct val="140016"/>
              </a:lnSpc>
              <a:spcBef>
                <a:spcPts val="0"/>
              </a:spcBef>
              <a:spcAft>
                <a:spcPts val="0"/>
              </a:spcAft>
              <a:buNone/>
            </a:pPr>
            <a:r>
              <a:rPr lang="en-US" sz="2499">
                <a:solidFill>
                  <a:srgbClr val="000000"/>
                </a:solidFill>
                <a:latin typeface="Arial"/>
                <a:ea typeface="Arial"/>
                <a:cs typeface="Arial"/>
                <a:sym typeface="Arial"/>
              </a:rPr>
              <a:t>2. kérdés: A Canvas Üzleti Modell melyik része foglalkozik azzal, hogy egy cég hogyan kommunikál az ügyfeleivel és milyen értéket nyújt nekik?</a:t>
            </a:r>
            <a:endParaRPr/>
          </a:p>
          <a:p>
            <a:pPr indent="0" lvl="0" marL="0" marR="0" rtl="0" algn="l">
              <a:lnSpc>
                <a:spcPct val="140016"/>
              </a:lnSpc>
              <a:spcBef>
                <a:spcPts val="0"/>
              </a:spcBef>
              <a:spcAft>
                <a:spcPts val="0"/>
              </a:spcAft>
              <a:buNone/>
            </a:pPr>
            <a:r>
              <a:t/>
            </a:r>
            <a:endParaRPr sz="2499">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rPr lang="en-US" sz="2499">
                <a:solidFill>
                  <a:srgbClr val="558051"/>
                </a:solidFill>
                <a:latin typeface="Arial"/>
                <a:ea typeface="Arial"/>
                <a:cs typeface="Arial"/>
                <a:sym typeface="Arial"/>
              </a:rPr>
              <a:t>A. Ügyfelek</a:t>
            </a:r>
            <a:endParaRPr sz="2499">
              <a:solidFill>
                <a:srgbClr val="558051"/>
              </a:solidFill>
              <a:latin typeface="Arial"/>
              <a:ea typeface="Arial"/>
              <a:cs typeface="Arial"/>
              <a:sym typeface="Arial"/>
            </a:endParaRPr>
          </a:p>
          <a:p>
            <a:pPr indent="0" lvl="0" marL="0" marR="0" rtl="0" algn="l">
              <a:lnSpc>
                <a:spcPct val="140016"/>
              </a:lnSpc>
              <a:spcBef>
                <a:spcPts val="0"/>
              </a:spcBef>
              <a:spcAft>
                <a:spcPts val="0"/>
              </a:spcAft>
              <a:buNone/>
            </a:pPr>
            <a:r>
              <a:rPr lang="en-US" sz="2499">
                <a:solidFill>
                  <a:srgbClr val="558051"/>
                </a:solidFill>
                <a:latin typeface="Arial"/>
                <a:ea typeface="Arial"/>
                <a:cs typeface="Arial"/>
                <a:sym typeface="Arial"/>
              </a:rPr>
              <a:t>B. Érték ajánlat </a:t>
            </a:r>
            <a:endParaRPr sz="2499">
              <a:solidFill>
                <a:srgbClr val="558051"/>
              </a:solidFill>
              <a:latin typeface="Arial"/>
              <a:ea typeface="Arial"/>
              <a:cs typeface="Arial"/>
              <a:sym typeface="Arial"/>
            </a:endParaRPr>
          </a:p>
          <a:p>
            <a:pPr indent="0" lvl="0" marL="0" marR="0" rtl="0" algn="l">
              <a:lnSpc>
                <a:spcPct val="140016"/>
              </a:lnSpc>
              <a:spcBef>
                <a:spcPts val="0"/>
              </a:spcBef>
              <a:spcAft>
                <a:spcPts val="0"/>
              </a:spcAft>
              <a:buNone/>
            </a:pPr>
            <a:r>
              <a:rPr lang="en-US" sz="2499">
                <a:solidFill>
                  <a:srgbClr val="558051"/>
                </a:solidFill>
                <a:latin typeface="Arial"/>
                <a:ea typeface="Arial"/>
                <a:cs typeface="Arial"/>
                <a:sym typeface="Arial"/>
              </a:rPr>
              <a:t>C. Csatornák </a:t>
            </a:r>
            <a:endParaRPr sz="2499">
              <a:solidFill>
                <a:srgbClr val="558051"/>
              </a:solidFill>
              <a:latin typeface="Arial"/>
              <a:ea typeface="Arial"/>
              <a:cs typeface="Arial"/>
              <a:sym typeface="Arial"/>
            </a:endParaRPr>
          </a:p>
          <a:p>
            <a:pPr indent="0" lvl="0" marL="0" marR="0" rtl="0" algn="l">
              <a:lnSpc>
                <a:spcPct val="140016"/>
              </a:lnSpc>
              <a:spcBef>
                <a:spcPts val="0"/>
              </a:spcBef>
              <a:spcAft>
                <a:spcPts val="0"/>
              </a:spcAft>
              <a:buNone/>
            </a:pPr>
            <a:r>
              <a:rPr lang="en-US" sz="2499">
                <a:solidFill>
                  <a:srgbClr val="558051"/>
                </a:solidFill>
                <a:latin typeface="Arial"/>
                <a:ea typeface="Arial"/>
                <a:cs typeface="Arial"/>
                <a:sym typeface="Arial"/>
              </a:rPr>
              <a:t>D. Kapcsolat az ügyfelekkel </a:t>
            </a:r>
            <a:endParaRPr sz="2499">
              <a:solidFill>
                <a:srgbClr val="558051"/>
              </a:solidFill>
              <a:latin typeface="Arial"/>
              <a:ea typeface="Arial"/>
              <a:cs typeface="Arial"/>
              <a:sym typeface="Arial"/>
            </a:endParaRPr>
          </a:p>
          <a:p>
            <a:pPr indent="0" lvl="0" marL="0" marR="0" rtl="0" algn="l">
              <a:lnSpc>
                <a:spcPct val="140016"/>
              </a:lnSpc>
              <a:spcBef>
                <a:spcPts val="0"/>
              </a:spcBef>
              <a:spcAft>
                <a:spcPts val="0"/>
              </a:spcAft>
              <a:buNone/>
            </a:pPr>
            <a:r>
              <a:t/>
            </a:r>
            <a:endParaRPr sz="2499">
              <a:solidFill>
                <a:srgbClr val="558051"/>
              </a:solidFill>
              <a:latin typeface="Arial"/>
              <a:ea typeface="Arial"/>
              <a:cs typeface="Arial"/>
              <a:sym typeface="Arial"/>
            </a:endParaRPr>
          </a:p>
          <a:p>
            <a:pPr indent="0" lvl="0" marL="0" marR="0" rtl="0" algn="l">
              <a:lnSpc>
                <a:spcPct val="140016"/>
              </a:lnSpc>
              <a:spcBef>
                <a:spcPts val="0"/>
              </a:spcBef>
              <a:spcAft>
                <a:spcPts val="0"/>
              </a:spcAft>
              <a:buNone/>
            </a:pPr>
            <a:r>
              <a:t/>
            </a:r>
            <a:endParaRPr sz="2499">
              <a:solidFill>
                <a:srgbClr val="558051"/>
              </a:solidFill>
              <a:latin typeface="Arial"/>
              <a:ea typeface="Arial"/>
              <a:cs typeface="Arial"/>
              <a:sym typeface="Arial"/>
            </a:endParaRPr>
          </a:p>
        </p:txBody>
      </p:sp>
      <p:sp>
        <p:nvSpPr>
          <p:cNvPr id="610" name="Google Shape;610;p61"/>
          <p:cNvSpPr txBox="1"/>
          <p:nvPr/>
        </p:nvSpPr>
        <p:spPr>
          <a:xfrm rot="-5400000">
            <a:off x="-2553390" y="4659191"/>
            <a:ext cx="7097505" cy="615553"/>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n-US" sz="3399">
                <a:solidFill>
                  <a:srgbClr val="000000"/>
                </a:solidFill>
                <a:latin typeface="Arial"/>
                <a:ea typeface="Arial"/>
                <a:cs typeface="Arial"/>
                <a:sym typeface="Arial"/>
              </a:rPr>
              <a:t>Önértékelő</a:t>
            </a:r>
            <a:endParaRPr sz="3399">
              <a:solidFill>
                <a:srgbClr val="000000"/>
              </a:solidFill>
              <a:latin typeface="Arial"/>
              <a:ea typeface="Arial"/>
              <a:cs typeface="Arial"/>
              <a:sym typeface="Arial"/>
            </a:endParaRPr>
          </a:p>
        </p:txBody>
      </p:sp>
      <p:grpSp>
        <p:nvGrpSpPr>
          <p:cNvPr id="611" name="Google Shape;611;p61"/>
          <p:cNvGrpSpPr/>
          <p:nvPr/>
        </p:nvGrpSpPr>
        <p:grpSpPr>
          <a:xfrm>
            <a:off x="1657368" y="3022814"/>
            <a:ext cx="4369161" cy="5892080"/>
            <a:chOff x="0" y="0"/>
            <a:chExt cx="5825547" cy="7856106"/>
          </a:xfrm>
        </p:grpSpPr>
        <p:sp>
          <p:nvSpPr>
            <p:cNvPr id="612" name="Google Shape;612;p61"/>
            <p:cNvSpPr/>
            <p:nvPr/>
          </p:nvSpPr>
          <p:spPr>
            <a:xfrm>
              <a:off x="0" y="0"/>
              <a:ext cx="5344674" cy="7355562"/>
            </a:xfrm>
            <a:custGeom>
              <a:rect b="b" l="l" r="r" t="t"/>
              <a:pathLst>
                <a:path extrusionOk="0" h="7355562" w="5344674">
                  <a:moveTo>
                    <a:pt x="0" y="0"/>
                  </a:moveTo>
                  <a:lnTo>
                    <a:pt x="5344674" y="0"/>
                  </a:lnTo>
                  <a:lnTo>
                    <a:pt x="5344674" y="7355562"/>
                  </a:lnTo>
                  <a:lnTo>
                    <a:pt x="0" y="7355562"/>
                  </a:lnTo>
                  <a:lnTo>
                    <a:pt x="0" y="0"/>
                  </a:lnTo>
                  <a:close/>
                </a:path>
              </a:pathLst>
            </a:custGeom>
            <a:blipFill rotWithShape="1">
              <a:blip r:embed="rId6">
                <a:alphaModFix/>
              </a:blip>
              <a:stretch>
                <a:fillRect b="-13803" l="0" r="-99660" t="-31268"/>
              </a:stretch>
            </a:blipFill>
            <a:ln>
              <a:noFill/>
            </a:ln>
          </p:spPr>
        </p:sp>
        <p:sp>
          <p:nvSpPr>
            <p:cNvPr id="613" name="Google Shape;613;p61"/>
            <p:cNvSpPr/>
            <p:nvPr/>
          </p:nvSpPr>
          <p:spPr>
            <a:xfrm>
              <a:off x="551852" y="492852"/>
              <a:ext cx="5273695" cy="7363254"/>
            </a:xfrm>
            <a:custGeom>
              <a:rect b="b" l="l" r="r" t="t"/>
              <a:pathLst>
                <a:path extrusionOk="0" h="1068892" w="765560">
                  <a:moveTo>
                    <a:pt x="0" y="0"/>
                  </a:moveTo>
                  <a:lnTo>
                    <a:pt x="765560" y="0"/>
                  </a:lnTo>
                  <a:lnTo>
                    <a:pt x="765560" y="1068892"/>
                  </a:lnTo>
                  <a:lnTo>
                    <a:pt x="0" y="1068892"/>
                  </a:lnTo>
                  <a:close/>
                </a:path>
              </a:pathLst>
            </a:custGeom>
            <a:blipFill rotWithShape="1">
              <a:blip r:embed="rId7">
                <a:alphaModFix/>
              </a:blip>
              <a:stretch>
                <a:fillRect b="-3714" l="0" r="0" t="-3713"/>
              </a:stretch>
            </a:blipFill>
            <a:ln>
              <a:noFill/>
            </a:ln>
          </p:spPr>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17"/>
          <p:cNvSpPr/>
          <p:nvPr/>
        </p:nvSpPr>
        <p:spPr>
          <a:xfrm rot="-5400000">
            <a:off x="14796702" y="6306866"/>
            <a:ext cx="3845468" cy="4114800"/>
          </a:xfrm>
          <a:custGeom>
            <a:rect b="b" l="l" r="r" t="t"/>
            <a:pathLst>
              <a:path extrusionOk="0" h="4114800" w="3845468">
                <a:moveTo>
                  <a:pt x="0" y="0"/>
                </a:moveTo>
                <a:lnTo>
                  <a:pt x="3845468" y="0"/>
                </a:lnTo>
                <a:lnTo>
                  <a:pt x="3845468" y="4114800"/>
                </a:lnTo>
                <a:lnTo>
                  <a:pt x="0" y="4114800"/>
                </a:lnTo>
                <a:lnTo>
                  <a:pt x="0" y="0"/>
                </a:lnTo>
                <a:close/>
              </a:path>
            </a:pathLst>
          </a:custGeom>
          <a:blipFill rotWithShape="1">
            <a:blip r:embed="rId3">
              <a:alphaModFix/>
            </a:blip>
            <a:stretch>
              <a:fillRect b="0" l="0" r="0" t="0"/>
            </a:stretch>
          </a:blipFill>
          <a:ln>
            <a:noFill/>
          </a:ln>
        </p:spPr>
      </p:sp>
      <p:sp>
        <p:nvSpPr>
          <p:cNvPr id="150" name="Google Shape;150;p17"/>
          <p:cNvSpPr/>
          <p:nvPr/>
        </p:nvSpPr>
        <p:spPr>
          <a:xfrm rot="-8711088">
            <a:off x="-1689986" y="7679876"/>
            <a:ext cx="4199950" cy="4114800"/>
          </a:xfrm>
          <a:custGeom>
            <a:rect b="b" l="l" r="r" t="t"/>
            <a:pathLst>
              <a:path extrusionOk="0" h="4114800" w="4199950">
                <a:moveTo>
                  <a:pt x="0" y="0"/>
                </a:moveTo>
                <a:lnTo>
                  <a:pt x="4199949" y="0"/>
                </a:lnTo>
                <a:lnTo>
                  <a:pt x="4199949" y="4114800"/>
                </a:lnTo>
                <a:lnTo>
                  <a:pt x="0" y="4114800"/>
                </a:lnTo>
                <a:lnTo>
                  <a:pt x="0" y="0"/>
                </a:lnTo>
                <a:close/>
              </a:path>
            </a:pathLst>
          </a:custGeom>
          <a:blipFill rotWithShape="1">
            <a:blip r:embed="rId4">
              <a:alphaModFix/>
            </a:blip>
            <a:stretch>
              <a:fillRect b="0" l="0" r="0" t="0"/>
            </a:stretch>
          </a:blipFill>
          <a:ln>
            <a:noFill/>
          </a:ln>
        </p:spPr>
      </p:sp>
      <p:sp>
        <p:nvSpPr>
          <p:cNvPr id="151" name="Google Shape;151;p17"/>
          <p:cNvSpPr txBox="1"/>
          <p:nvPr/>
        </p:nvSpPr>
        <p:spPr>
          <a:xfrm>
            <a:off x="754783" y="1972989"/>
            <a:ext cx="15921615" cy="7848302"/>
          </a:xfrm>
          <a:prstGeom prst="rect">
            <a:avLst/>
          </a:prstGeom>
          <a:noFill/>
          <a:ln>
            <a:noFill/>
          </a:ln>
        </p:spPr>
        <p:txBody>
          <a:bodyPr anchorCtr="0" anchor="t" bIns="0" lIns="0" spcFirstLastPara="1" rIns="0" wrap="square" tIns="0">
            <a:spAutoFit/>
          </a:bodyPr>
          <a:lstStyle/>
          <a:p>
            <a:pPr indent="0" lvl="0" marL="0" marR="0" rtl="0" algn="l">
              <a:lnSpc>
                <a:spcPct val="139984"/>
              </a:lnSpc>
              <a:spcBef>
                <a:spcPts val="0"/>
              </a:spcBef>
              <a:spcAft>
                <a:spcPts val="0"/>
              </a:spcAft>
              <a:buNone/>
            </a:pPr>
            <a:r>
              <a:rPr lang="en-US" sz="2606">
                <a:solidFill>
                  <a:srgbClr val="000000"/>
                </a:solidFill>
                <a:latin typeface="Arial"/>
                <a:ea typeface="Arial"/>
                <a:cs typeface="Arial"/>
                <a:sym typeface="Arial"/>
              </a:rPr>
              <a:t>A társadalmi vállalkozás egyre nagyobb befolyással bír Európában. Különösen a fiatalok körében terjedt el, mint a változás egyik eszköze. A társadalmi vállalkozói szellem olyan üzleti megközelítés, amely a társadalmi szükségleteket a társadalmi hatásra összpontosítva kezeli. A modul a társadalmi vállalkozói szellem meghatározását, előnyeit és a sikerhez szükséges gondolkodásmódot vizsgálja, miközben esettanulmányokon keresztül bemutatja a legjobb gyakorlatokat, és olyan eszközöket mutat be, mint a Canvas Társadalmi Üzleti Modell.</a:t>
            </a:r>
            <a:endParaRPr sz="2606">
              <a:solidFill>
                <a:srgbClr val="000000"/>
              </a:solidFill>
              <a:latin typeface="Arial"/>
              <a:ea typeface="Arial"/>
              <a:cs typeface="Arial"/>
              <a:sym typeface="Arial"/>
            </a:endParaRPr>
          </a:p>
          <a:p>
            <a:pPr indent="0" lvl="0" marL="0" marR="0" rtl="0" algn="l">
              <a:lnSpc>
                <a:spcPct val="139984"/>
              </a:lnSpc>
              <a:spcBef>
                <a:spcPts val="0"/>
              </a:spcBef>
              <a:spcAft>
                <a:spcPts val="0"/>
              </a:spcAft>
              <a:buNone/>
            </a:pPr>
            <a:r>
              <a:t/>
            </a:r>
            <a:endParaRPr sz="2606">
              <a:solidFill>
                <a:srgbClr val="000000"/>
              </a:solidFill>
              <a:latin typeface="Arial"/>
              <a:ea typeface="Arial"/>
              <a:cs typeface="Arial"/>
              <a:sym typeface="Arial"/>
            </a:endParaRPr>
          </a:p>
          <a:p>
            <a:pPr indent="0" lvl="0" marL="0" marR="0" rtl="0" algn="l">
              <a:lnSpc>
                <a:spcPct val="139984"/>
              </a:lnSpc>
              <a:spcBef>
                <a:spcPts val="0"/>
              </a:spcBef>
              <a:spcAft>
                <a:spcPts val="0"/>
              </a:spcAft>
              <a:buNone/>
            </a:pPr>
            <a:r>
              <a:rPr lang="en-US" sz="2606">
                <a:solidFill>
                  <a:srgbClr val="000000"/>
                </a:solidFill>
                <a:latin typeface="Arial"/>
                <a:ea typeface="Arial"/>
                <a:cs typeface="Arial"/>
                <a:sym typeface="Arial"/>
              </a:rPr>
              <a:t>Társadalmi vállalkozás az európai fiatalok számára</a:t>
            </a:r>
            <a:endParaRPr sz="2606">
              <a:solidFill>
                <a:srgbClr val="000000"/>
              </a:solidFill>
              <a:latin typeface="Arial"/>
              <a:ea typeface="Arial"/>
              <a:cs typeface="Arial"/>
              <a:sym typeface="Arial"/>
            </a:endParaRPr>
          </a:p>
          <a:p>
            <a:pPr indent="-457200" lvl="0" marL="457200" marR="0" rtl="0" algn="l">
              <a:lnSpc>
                <a:spcPct val="139984"/>
              </a:lnSpc>
              <a:spcBef>
                <a:spcPts val="0"/>
              </a:spcBef>
              <a:spcAft>
                <a:spcPts val="0"/>
              </a:spcAft>
              <a:buClr>
                <a:srgbClr val="000000"/>
              </a:buClr>
              <a:buSzPts val="2606"/>
              <a:buFont typeface="Arial"/>
              <a:buChar char="•"/>
            </a:pPr>
            <a:r>
              <a:rPr b="1" lang="en-US" sz="2606">
                <a:solidFill>
                  <a:srgbClr val="000000"/>
                </a:solidFill>
                <a:latin typeface="Arial"/>
                <a:ea typeface="Arial"/>
                <a:cs typeface="Arial"/>
                <a:sym typeface="Arial"/>
              </a:rPr>
              <a:t>jelentősége és hatása</a:t>
            </a:r>
            <a:r>
              <a:rPr lang="en-US" sz="2606">
                <a:solidFill>
                  <a:srgbClr val="000000"/>
                </a:solidFill>
                <a:latin typeface="Arial"/>
                <a:ea typeface="Arial"/>
                <a:cs typeface="Arial"/>
                <a:sym typeface="Arial"/>
              </a:rPr>
              <a:t>: A társadalmi vállalkozói szellem a sürgető társadalmi igényekre ad választ, miközben célzott társadalmi hatást segít elő, és kiemeli annak előnyeit.</a:t>
            </a:r>
            <a:endParaRPr sz="2606">
              <a:solidFill>
                <a:srgbClr val="000000"/>
              </a:solidFill>
              <a:latin typeface="Arial"/>
              <a:ea typeface="Arial"/>
              <a:cs typeface="Arial"/>
              <a:sym typeface="Arial"/>
            </a:endParaRPr>
          </a:p>
          <a:p>
            <a:pPr indent="-457200" lvl="0" marL="457200" marR="0" rtl="0" algn="l">
              <a:lnSpc>
                <a:spcPct val="139984"/>
              </a:lnSpc>
              <a:spcBef>
                <a:spcPts val="0"/>
              </a:spcBef>
              <a:spcAft>
                <a:spcPts val="0"/>
              </a:spcAft>
              <a:buClr>
                <a:srgbClr val="000000"/>
              </a:buClr>
              <a:buSzPts val="2606"/>
              <a:buFont typeface="Arial"/>
              <a:buChar char="•"/>
            </a:pPr>
            <a:r>
              <a:rPr b="1" lang="en-US" sz="2606">
                <a:solidFill>
                  <a:srgbClr val="000000"/>
                </a:solidFill>
                <a:latin typeface="Arial"/>
                <a:ea typeface="Arial"/>
                <a:cs typeface="Arial"/>
                <a:sym typeface="Arial"/>
              </a:rPr>
              <a:t>eszközök és gondolkodásmód</a:t>
            </a:r>
            <a:r>
              <a:rPr lang="en-US" sz="2606">
                <a:solidFill>
                  <a:srgbClr val="000000"/>
                </a:solidFill>
                <a:latin typeface="Arial"/>
                <a:ea typeface="Arial"/>
                <a:cs typeface="Arial"/>
                <a:sym typeface="Arial"/>
              </a:rPr>
              <a:t>: A sikerhez szükséges gondolkodásmóddal együtt olyan hatékony eszközök is bemutatásra kerülnek, mint a Canvas Társadalmi Üzleti Modell (Social Business Model Canvas).</a:t>
            </a:r>
            <a:endParaRPr sz="2606">
              <a:solidFill>
                <a:srgbClr val="000000"/>
              </a:solidFill>
              <a:latin typeface="Arial"/>
              <a:ea typeface="Arial"/>
              <a:cs typeface="Arial"/>
              <a:sym typeface="Arial"/>
            </a:endParaRPr>
          </a:p>
          <a:p>
            <a:pPr indent="-457200" lvl="0" marL="457200" marR="0" rtl="0" algn="l">
              <a:lnSpc>
                <a:spcPct val="139984"/>
              </a:lnSpc>
              <a:spcBef>
                <a:spcPts val="0"/>
              </a:spcBef>
              <a:spcAft>
                <a:spcPts val="0"/>
              </a:spcAft>
              <a:buClr>
                <a:srgbClr val="000000"/>
              </a:buClr>
              <a:buSzPts val="2606"/>
              <a:buFont typeface="Arial"/>
              <a:buChar char="•"/>
            </a:pPr>
            <a:r>
              <a:rPr b="1" lang="en-US" sz="2606">
                <a:solidFill>
                  <a:srgbClr val="000000"/>
                </a:solidFill>
                <a:latin typeface="Arial"/>
                <a:ea typeface="Arial"/>
                <a:cs typeface="Arial"/>
                <a:sym typeface="Arial"/>
              </a:rPr>
              <a:t>esettanulmányok</a:t>
            </a:r>
            <a:r>
              <a:rPr lang="en-US" sz="2606">
                <a:solidFill>
                  <a:srgbClr val="000000"/>
                </a:solidFill>
                <a:latin typeface="Arial"/>
                <a:ea typeface="Arial"/>
                <a:cs typeface="Arial"/>
                <a:sym typeface="Arial"/>
              </a:rPr>
              <a:t>: Sikeres esettanulmányokon keresztül mutatja be a társadalmi tudatosságú jövő lehetőségeit.</a:t>
            </a:r>
            <a:endParaRPr/>
          </a:p>
          <a:p>
            <a:pPr indent="0" lvl="0" marL="0" marR="0" rtl="0" algn="l">
              <a:lnSpc>
                <a:spcPct val="139984"/>
              </a:lnSpc>
              <a:spcBef>
                <a:spcPts val="0"/>
              </a:spcBef>
              <a:spcAft>
                <a:spcPts val="0"/>
              </a:spcAft>
              <a:buNone/>
            </a:pPr>
            <a:r>
              <a:t/>
            </a:r>
            <a:endParaRPr sz="2606">
              <a:solidFill>
                <a:srgbClr val="000000"/>
              </a:solidFill>
              <a:latin typeface="Arial"/>
              <a:ea typeface="Arial"/>
              <a:cs typeface="Arial"/>
              <a:sym typeface="Arial"/>
            </a:endParaRPr>
          </a:p>
          <a:p>
            <a:pPr indent="0" lvl="0" marL="0" marR="0" rtl="0" algn="l">
              <a:lnSpc>
                <a:spcPct val="139984"/>
              </a:lnSpc>
              <a:spcBef>
                <a:spcPts val="0"/>
              </a:spcBef>
              <a:spcAft>
                <a:spcPts val="0"/>
              </a:spcAft>
              <a:buNone/>
            </a:pPr>
            <a:r>
              <a:t/>
            </a:r>
            <a:endParaRPr sz="2606">
              <a:solidFill>
                <a:srgbClr val="000000"/>
              </a:solidFill>
              <a:latin typeface="Arial"/>
              <a:ea typeface="Arial"/>
              <a:cs typeface="Arial"/>
              <a:sym typeface="Arial"/>
            </a:endParaRPr>
          </a:p>
        </p:txBody>
      </p:sp>
      <p:sp>
        <p:nvSpPr>
          <p:cNvPr id="152" name="Google Shape;152;p17"/>
          <p:cNvSpPr txBox="1"/>
          <p:nvPr/>
        </p:nvSpPr>
        <p:spPr>
          <a:xfrm>
            <a:off x="754783" y="933450"/>
            <a:ext cx="8389217" cy="81817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solidFill>
                  <a:srgbClr val="000000"/>
                </a:solidFill>
                <a:latin typeface="Arial"/>
                <a:ea typeface="Arial"/>
                <a:cs typeface="Arial"/>
                <a:sym typeface="Arial"/>
              </a:rPr>
              <a:t>BEVEZETŐ</a:t>
            </a:r>
            <a:endParaRPr sz="5000">
              <a:solidFill>
                <a:srgbClr val="000000"/>
              </a:solidFill>
              <a:latin typeface="Arial"/>
              <a:ea typeface="Arial"/>
              <a:cs typeface="Arial"/>
              <a:sym typeface="Arial"/>
            </a:endParaRPr>
          </a:p>
        </p:txBody>
      </p:sp>
      <p:sp>
        <p:nvSpPr>
          <p:cNvPr id="153" name="Google Shape;153;p17"/>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p62"/>
          <p:cNvSpPr/>
          <p:nvPr/>
        </p:nvSpPr>
        <p:spPr>
          <a:xfrm rot="-1526634">
            <a:off x="15808861" y="6857494"/>
            <a:ext cx="3793097" cy="4114800"/>
          </a:xfrm>
          <a:custGeom>
            <a:rect b="b" l="l" r="r" t="t"/>
            <a:pathLst>
              <a:path extrusionOk="0" h="4114800" w="3793097">
                <a:moveTo>
                  <a:pt x="0" y="0"/>
                </a:moveTo>
                <a:lnTo>
                  <a:pt x="3793098" y="0"/>
                </a:lnTo>
                <a:lnTo>
                  <a:pt x="3793098" y="4114800"/>
                </a:lnTo>
                <a:lnTo>
                  <a:pt x="0" y="4114800"/>
                </a:lnTo>
                <a:lnTo>
                  <a:pt x="0" y="0"/>
                </a:lnTo>
                <a:close/>
              </a:path>
            </a:pathLst>
          </a:custGeom>
          <a:blipFill rotWithShape="1">
            <a:blip r:embed="rId3">
              <a:alphaModFix/>
            </a:blip>
            <a:stretch>
              <a:fillRect b="0" l="0" r="0" t="0"/>
            </a:stretch>
          </a:blipFill>
          <a:ln>
            <a:noFill/>
          </a:ln>
        </p:spPr>
      </p:sp>
      <p:sp>
        <p:nvSpPr>
          <p:cNvPr id="619" name="Google Shape;619;p62"/>
          <p:cNvSpPr/>
          <p:nvPr/>
        </p:nvSpPr>
        <p:spPr>
          <a:xfrm rot="6998860">
            <a:off x="-1294852" y="-1832721"/>
            <a:ext cx="4647105" cy="4114800"/>
          </a:xfrm>
          <a:custGeom>
            <a:rect b="b" l="l" r="r" t="t"/>
            <a:pathLst>
              <a:path extrusionOk="0" h="4114800" w="4647105">
                <a:moveTo>
                  <a:pt x="0" y="0"/>
                </a:moveTo>
                <a:lnTo>
                  <a:pt x="4647104" y="0"/>
                </a:lnTo>
                <a:lnTo>
                  <a:pt x="4647104" y="4114800"/>
                </a:lnTo>
                <a:lnTo>
                  <a:pt x="0" y="4114800"/>
                </a:lnTo>
                <a:lnTo>
                  <a:pt x="0" y="0"/>
                </a:lnTo>
                <a:close/>
              </a:path>
            </a:pathLst>
          </a:custGeom>
          <a:blipFill rotWithShape="1">
            <a:blip r:embed="rId4">
              <a:alphaModFix/>
            </a:blip>
            <a:stretch>
              <a:fillRect b="0" l="0" r="0" t="0"/>
            </a:stretch>
          </a:blipFill>
          <a:ln>
            <a:noFill/>
          </a:ln>
        </p:spPr>
      </p:sp>
      <p:sp>
        <p:nvSpPr>
          <p:cNvPr id="620" name="Google Shape;620;p62"/>
          <p:cNvSpPr/>
          <p:nvPr/>
        </p:nvSpPr>
        <p:spPr>
          <a:xfrm>
            <a:off x="15261520" y="-1673912"/>
            <a:ext cx="5040401" cy="4114800"/>
          </a:xfrm>
          <a:custGeom>
            <a:rect b="b" l="l" r="r" t="t"/>
            <a:pathLst>
              <a:path extrusionOk="0" h="4114800" w="5040401">
                <a:moveTo>
                  <a:pt x="0" y="0"/>
                </a:moveTo>
                <a:lnTo>
                  <a:pt x="5040401" y="0"/>
                </a:lnTo>
                <a:lnTo>
                  <a:pt x="5040401" y="4114800"/>
                </a:lnTo>
                <a:lnTo>
                  <a:pt x="0" y="4114800"/>
                </a:lnTo>
                <a:lnTo>
                  <a:pt x="0" y="0"/>
                </a:lnTo>
                <a:close/>
              </a:path>
            </a:pathLst>
          </a:custGeom>
          <a:blipFill rotWithShape="1">
            <a:blip r:embed="rId5">
              <a:alphaModFix/>
            </a:blip>
            <a:stretch>
              <a:fillRect b="0" l="0" r="0" t="0"/>
            </a:stretch>
          </a:blipFill>
          <a:ln>
            <a:noFill/>
          </a:ln>
        </p:spPr>
      </p:sp>
      <p:sp>
        <p:nvSpPr>
          <p:cNvPr id="621" name="Google Shape;621;p62"/>
          <p:cNvSpPr txBox="1"/>
          <p:nvPr/>
        </p:nvSpPr>
        <p:spPr>
          <a:xfrm>
            <a:off x="1916849" y="790575"/>
            <a:ext cx="2161163" cy="2333972"/>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lang="en-US" sz="12999">
                <a:solidFill>
                  <a:srgbClr val="06AC73"/>
                </a:solidFill>
                <a:latin typeface="Arial"/>
                <a:ea typeface="Arial"/>
                <a:cs typeface="Arial"/>
                <a:sym typeface="Arial"/>
              </a:rPr>
              <a:t>02</a:t>
            </a:r>
            <a:endParaRPr/>
          </a:p>
        </p:txBody>
      </p:sp>
      <p:sp>
        <p:nvSpPr>
          <p:cNvPr id="622" name="Google Shape;622;p62"/>
          <p:cNvSpPr txBox="1"/>
          <p:nvPr/>
        </p:nvSpPr>
        <p:spPr>
          <a:xfrm>
            <a:off x="4706662" y="1313439"/>
            <a:ext cx="5394007" cy="936625"/>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n-US" sz="5499">
                <a:solidFill>
                  <a:srgbClr val="000000"/>
                </a:solidFill>
                <a:latin typeface="Arial"/>
                <a:ea typeface="Arial"/>
                <a:cs typeface="Arial"/>
                <a:sym typeface="Arial"/>
              </a:rPr>
              <a:t>Önértékelő</a:t>
            </a:r>
            <a:endParaRPr sz="5499">
              <a:solidFill>
                <a:srgbClr val="000000"/>
              </a:solidFill>
              <a:latin typeface="Arial"/>
              <a:ea typeface="Arial"/>
              <a:cs typeface="Arial"/>
              <a:sym typeface="Arial"/>
            </a:endParaRPr>
          </a:p>
        </p:txBody>
      </p:sp>
      <p:sp>
        <p:nvSpPr>
          <p:cNvPr id="623" name="Google Shape;623;p62"/>
          <p:cNvSpPr txBox="1"/>
          <p:nvPr/>
        </p:nvSpPr>
        <p:spPr>
          <a:xfrm>
            <a:off x="6655178" y="2863850"/>
            <a:ext cx="10353042" cy="7181453"/>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499">
                <a:solidFill>
                  <a:srgbClr val="000000"/>
                </a:solidFill>
                <a:latin typeface="Arial"/>
                <a:ea typeface="Arial"/>
                <a:cs typeface="Arial"/>
                <a:sym typeface="Arial"/>
              </a:rPr>
              <a:t>3. kérdés: Miért kulcsfontosságú egy társadalmi vállalkozás számára, megérteni azokat a társadalmi problémákat, amelyekkel foglalkozni kíván?</a:t>
            </a:r>
            <a:endParaRPr/>
          </a:p>
          <a:p>
            <a:pPr indent="0" lvl="0" marL="0" marR="0" rtl="0" algn="l">
              <a:lnSpc>
                <a:spcPct val="140016"/>
              </a:lnSpc>
              <a:spcBef>
                <a:spcPts val="0"/>
              </a:spcBef>
              <a:spcAft>
                <a:spcPts val="0"/>
              </a:spcAft>
              <a:buNone/>
            </a:pPr>
            <a:r>
              <a:t/>
            </a:r>
            <a:endParaRPr sz="2499">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rPr lang="en-US" sz="2499">
                <a:solidFill>
                  <a:srgbClr val="558051"/>
                </a:solidFill>
                <a:latin typeface="Arial"/>
                <a:ea typeface="Arial"/>
                <a:cs typeface="Arial"/>
                <a:sym typeface="Arial"/>
              </a:rPr>
              <a:t>A. Több befektető bevonása </a:t>
            </a:r>
            <a:endParaRPr sz="2499">
              <a:solidFill>
                <a:srgbClr val="558051"/>
              </a:solidFill>
              <a:latin typeface="Arial"/>
              <a:ea typeface="Arial"/>
              <a:cs typeface="Arial"/>
              <a:sym typeface="Arial"/>
            </a:endParaRPr>
          </a:p>
          <a:p>
            <a:pPr indent="0" lvl="0" marL="0" marR="0" rtl="0" algn="l">
              <a:lnSpc>
                <a:spcPct val="140016"/>
              </a:lnSpc>
              <a:spcBef>
                <a:spcPts val="0"/>
              </a:spcBef>
              <a:spcAft>
                <a:spcPts val="0"/>
              </a:spcAft>
              <a:buNone/>
            </a:pPr>
            <a:r>
              <a:rPr lang="en-US" sz="2499">
                <a:solidFill>
                  <a:srgbClr val="558051"/>
                </a:solidFill>
                <a:latin typeface="Arial"/>
                <a:ea typeface="Arial"/>
                <a:cs typeface="Arial"/>
                <a:sym typeface="Arial"/>
              </a:rPr>
              <a:t>B. Hitelesség és bizalom építése </a:t>
            </a:r>
            <a:endParaRPr sz="2499">
              <a:solidFill>
                <a:srgbClr val="558051"/>
              </a:solidFill>
              <a:latin typeface="Arial"/>
              <a:ea typeface="Arial"/>
              <a:cs typeface="Arial"/>
              <a:sym typeface="Arial"/>
            </a:endParaRPr>
          </a:p>
          <a:p>
            <a:pPr indent="0" lvl="0" marL="0" marR="0" rtl="0" algn="l">
              <a:lnSpc>
                <a:spcPct val="140016"/>
              </a:lnSpc>
              <a:spcBef>
                <a:spcPts val="0"/>
              </a:spcBef>
              <a:spcAft>
                <a:spcPts val="0"/>
              </a:spcAft>
              <a:buNone/>
            </a:pPr>
            <a:r>
              <a:rPr lang="en-US" sz="2499">
                <a:solidFill>
                  <a:srgbClr val="558051"/>
                </a:solidFill>
                <a:latin typeface="Arial"/>
                <a:ea typeface="Arial"/>
                <a:cs typeface="Arial"/>
                <a:sym typeface="Arial"/>
              </a:rPr>
              <a:t>C. Versenyhelyzet teremtése </a:t>
            </a:r>
            <a:endParaRPr/>
          </a:p>
          <a:p>
            <a:pPr indent="0" lvl="0" marL="0" marR="0" rtl="0" algn="l">
              <a:lnSpc>
                <a:spcPct val="140016"/>
              </a:lnSpc>
              <a:spcBef>
                <a:spcPts val="0"/>
              </a:spcBef>
              <a:spcAft>
                <a:spcPts val="0"/>
              </a:spcAft>
              <a:buNone/>
            </a:pPr>
            <a:r>
              <a:rPr lang="en-US" sz="2499">
                <a:solidFill>
                  <a:srgbClr val="558051"/>
                </a:solidFill>
                <a:latin typeface="Arial"/>
                <a:ea typeface="Arial"/>
                <a:cs typeface="Arial"/>
                <a:sym typeface="Arial"/>
              </a:rPr>
              <a:t>D. Költségek csökkentés</a:t>
            </a:r>
            <a:endParaRPr sz="2499">
              <a:solidFill>
                <a:srgbClr val="558051"/>
              </a:solidFill>
              <a:latin typeface="Arial"/>
              <a:ea typeface="Arial"/>
              <a:cs typeface="Arial"/>
              <a:sym typeface="Arial"/>
            </a:endParaRPr>
          </a:p>
          <a:p>
            <a:pPr indent="0" lvl="0" marL="0" marR="0" rtl="0" algn="l">
              <a:lnSpc>
                <a:spcPct val="140016"/>
              </a:lnSpc>
              <a:spcBef>
                <a:spcPts val="0"/>
              </a:spcBef>
              <a:spcAft>
                <a:spcPts val="0"/>
              </a:spcAft>
              <a:buNone/>
            </a:pPr>
            <a:r>
              <a:t/>
            </a:r>
            <a:endParaRPr sz="2499">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rPr lang="en-US" sz="2499">
                <a:solidFill>
                  <a:srgbClr val="000000"/>
                </a:solidFill>
                <a:latin typeface="Arial"/>
                <a:ea typeface="Arial"/>
                <a:cs typeface="Arial"/>
                <a:sym typeface="Arial"/>
              </a:rPr>
              <a:t>4. kérdés: Mit jelent egy társadalmi vállalkozásban az értékjavaslat?</a:t>
            </a:r>
            <a:endParaRPr sz="2499">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t/>
            </a:r>
            <a:endParaRPr sz="2499">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rPr lang="en-US" sz="2499">
                <a:solidFill>
                  <a:srgbClr val="558051"/>
                </a:solidFill>
                <a:latin typeface="Arial"/>
                <a:ea typeface="Arial"/>
                <a:cs typeface="Arial"/>
                <a:sym typeface="Arial"/>
              </a:rPr>
              <a:t>A. Pénzügyi előny a vállalkozónak</a:t>
            </a:r>
            <a:endParaRPr sz="2499">
              <a:solidFill>
                <a:srgbClr val="558051"/>
              </a:solidFill>
              <a:latin typeface="Arial"/>
              <a:ea typeface="Arial"/>
              <a:cs typeface="Arial"/>
              <a:sym typeface="Arial"/>
            </a:endParaRPr>
          </a:p>
          <a:p>
            <a:pPr indent="0" lvl="0" marL="0" marR="0" rtl="0" algn="l">
              <a:lnSpc>
                <a:spcPct val="140016"/>
              </a:lnSpc>
              <a:spcBef>
                <a:spcPts val="0"/>
              </a:spcBef>
              <a:spcAft>
                <a:spcPts val="0"/>
              </a:spcAft>
              <a:buNone/>
            </a:pPr>
            <a:r>
              <a:rPr lang="en-US" sz="2499">
                <a:solidFill>
                  <a:srgbClr val="558051"/>
                </a:solidFill>
                <a:latin typeface="Arial"/>
                <a:ea typeface="Arial"/>
                <a:cs typeface="Arial"/>
                <a:sym typeface="Arial"/>
              </a:rPr>
              <a:t>B. Egyedi megoldás a társadalmi problémára </a:t>
            </a:r>
            <a:endParaRPr/>
          </a:p>
          <a:p>
            <a:pPr indent="0" lvl="0" marL="0" marR="0" rtl="0" algn="l">
              <a:lnSpc>
                <a:spcPct val="140016"/>
              </a:lnSpc>
              <a:spcBef>
                <a:spcPts val="0"/>
              </a:spcBef>
              <a:spcAft>
                <a:spcPts val="0"/>
              </a:spcAft>
              <a:buNone/>
            </a:pPr>
            <a:r>
              <a:rPr lang="en-US" sz="2499">
                <a:solidFill>
                  <a:srgbClr val="558051"/>
                </a:solidFill>
                <a:latin typeface="Arial"/>
                <a:ea typeface="Arial"/>
                <a:cs typeface="Arial"/>
                <a:sym typeface="Arial"/>
              </a:rPr>
              <a:t>C. A vállalkozás költségszerkezete </a:t>
            </a:r>
            <a:endParaRPr sz="2499">
              <a:solidFill>
                <a:srgbClr val="558051"/>
              </a:solidFill>
              <a:latin typeface="Arial"/>
              <a:ea typeface="Arial"/>
              <a:cs typeface="Arial"/>
              <a:sym typeface="Arial"/>
            </a:endParaRPr>
          </a:p>
          <a:p>
            <a:pPr indent="0" lvl="0" marL="0" marR="0" rtl="0" algn="l">
              <a:lnSpc>
                <a:spcPct val="140016"/>
              </a:lnSpc>
              <a:spcBef>
                <a:spcPts val="0"/>
              </a:spcBef>
              <a:spcAft>
                <a:spcPts val="0"/>
              </a:spcAft>
              <a:buNone/>
            </a:pPr>
            <a:r>
              <a:rPr lang="en-US" sz="2499">
                <a:solidFill>
                  <a:srgbClr val="558051"/>
                </a:solidFill>
                <a:latin typeface="Arial"/>
                <a:ea typeface="Arial"/>
                <a:cs typeface="Arial"/>
                <a:sym typeface="Arial"/>
              </a:rPr>
              <a:t>D. A célközönség száma </a:t>
            </a:r>
            <a:endParaRPr sz="2499">
              <a:solidFill>
                <a:srgbClr val="558051"/>
              </a:solidFill>
              <a:latin typeface="Arial"/>
              <a:ea typeface="Arial"/>
              <a:cs typeface="Arial"/>
              <a:sym typeface="Arial"/>
            </a:endParaRPr>
          </a:p>
          <a:p>
            <a:pPr indent="0" lvl="0" marL="0" marR="0" rtl="0" algn="l">
              <a:lnSpc>
                <a:spcPct val="140016"/>
              </a:lnSpc>
              <a:spcBef>
                <a:spcPts val="0"/>
              </a:spcBef>
              <a:spcAft>
                <a:spcPts val="0"/>
              </a:spcAft>
              <a:buNone/>
            </a:pPr>
            <a:r>
              <a:t/>
            </a:r>
            <a:endParaRPr sz="2499">
              <a:solidFill>
                <a:srgbClr val="558051"/>
              </a:solidFill>
              <a:latin typeface="Arial"/>
              <a:ea typeface="Arial"/>
              <a:cs typeface="Arial"/>
              <a:sym typeface="Arial"/>
            </a:endParaRPr>
          </a:p>
        </p:txBody>
      </p:sp>
      <p:sp>
        <p:nvSpPr>
          <p:cNvPr id="624" name="Google Shape;624;p62"/>
          <p:cNvSpPr txBox="1"/>
          <p:nvPr/>
        </p:nvSpPr>
        <p:spPr>
          <a:xfrm rot="-5400000">
            <a:off x="-2553390" y="4686506"/>
            <a:ext cx="7097505" cy="560923"/>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n-US" sz="3399">
                <a:solidFill>
                  <a:srgbClr val="000000"/>
                </a:solidFill>
                <a:latin typeface="Arial"/>
                <a:ea typeface="Arial"/>
                <a:cs typeface="Arial"/>
                <a:sym typeface="Arial"/>
              </a:rPr>
              <a:t>Önértékelő</a:t>
            </a:r>
            <a:endParaRPr sz="3399">
              <a:solidFill>
                <a:srgbClr val="000000"/>
              </a:solidFill>
              <a:latin typeface="Arial"/>
              <a:ea typeface="Arial"/>
              <a:cs typeface="Arial"/>
              <a:sym typeface="Arial"/>
            </a:endParaRPr>
          </a:p>
        </p:txBody>
      </p:sp>
      <p:grpSp>
        <p:nvGrpSpPr>
          <p:cNvPr id="625" name="Google Shape;625;p62"/>
          <p:cNvGrpSpPr/>
          <p:nvPr/>
        </p:nvGrpSpPr>
        <p:grpSpPr>
          <a:xfrm>
            <a:off x="1657368" y="3022814"/>
            <a:ext cx="4369161" cy="5892080"/>
            <a:chOff x="0" y="0"/>
            <a:chExt cx="5825547" cy="7856106"/>
          </a:xfrm>
        </p:grpSpPr>
        <p:sp>
          <p:nvSpPr>
            <p:cNvPr id="626" name="Google Shape;626;p62"/>
            <p:cNvSpPr/>
            <p:nvPr/>
          </p:nvSpPr>
          <p:spPr>
            <a:xfrm>
              <a:off x="0" y="0"/>
              <a:ext cx="5344674" cy="7355562"/>
            </a:xfrm>
            <a:custGeom>
              <a:rect b="b" l="l" r="r" t="t"/>
              <a:pathLst>
                <a:path extrusionOk="0" h="7355562" w="5344674">
                  <a:moveTo>
                    <a:pt x="0" y="0"/>
                  </a:moveTo>
                  <a:lnTo>
                    <a:pt x="5344674" y="0"/>
                  </a:lnTo>
                  <a:lnTo>
                    <a:pt x="5344674" y="7355562"/>
                  </a:lnTo>
                  <a:lnTo>
                    <a:pt x="0" y="7355562"/>
                  </a:lnTo>
                  <a:lnTo>
                    <a:pt x="0" y="0"/>
                  </a:lnTo>
                  <a:close/>
                </a:path>
              </a:pathLst>
            </a:custGeom>
            <a:blipFill rotWithShape="1">
              <a:blip r:embed="rId6">
                <a:alphaModFix/>
              </a:blip>
              <a:stretch>
                <a:fillRect b="-13803" l="0" r="-99660" t="-31268"/>
              </a:stretch>
            </a:blipFill>
            <a:ln>
              <a:noFill/>
            </a:ln>
          </p:spPr>
        </p:sp>
        <p:sp>
          <p:nvSpPr>
            <p:cNvPr id="627" name="Google Shape;627;p62"/>
            <p:cNvSpPr/>
            <p:nvPr/>
          </p:nvSpPr>
          <p:spPr>
            <a:xfrm>
              <a:off x="551852" y="492852"/>
              <a:ext cx="5273695" cy="7363254"/>
            </a:xfrm>
            <a:custGeom>
              <a:rect b="b" l="l" r="r" t="t"/>
              <a:pathLst>
                <a:path extrusionOk="0" h="1068892" w="765560">
                  <a:moveTo>
                    <a:pt x="0" y="0"/>
                  </a:moveTo>
                  <a:lnTo>
                    <a:pt x="765560" y="0"/>
                  </a:lnTo>
                  <a:lnTo>
                    <a:pt x="765560" y="1068892"/>
                  </a:lnTo>
                  <a:lnTo>
                    <a:pt x="0" y="1068892"/>
                  </a:lnTo>
                  <a:close/>
                </a:path>
              </a:pathLst>
            </a:custGeom>
            <a:blipFill rotWithShape="1">
              <a:blip r:embed="rId7">
                <a:alphaModFix/>
              </a:blip>
              <a:stretch>
                <a:fillRect b="-3714" l="0" r="0" t="-3713"/>
              </a:stretch>
            </a:blipFill>
            <a:ln>
              <a:noFill/>
            </a:ln>
          </p:spPr>
        </p:sp>
      </p:gr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63"/>
          <p:cNvSpPr/>
          <p:nvPr/>
        </p:nvSpPr>
        <p:spPr>
          <a:xfrm rot="-1526634">
            <a:off x="15808861" y="6857494"/>
            <a:ext cx="3793097" cy="4114800"/>
          </a:xfrm>
          <a:custGeom>
            <a:rect b="b" l="l" r="r" t="t"/>
            <a:pathLst>
              <a:path extrusionOk="0" h="4114800" w="3793097">
                <a:moveTo>
                  <a:pt x="0" y="0"/>
                </a:moveTo>
                <a:lnTo>
                  <a:pt x="3793098" y="0"/>
                </a:lnTo>
                <a:lnTo>
                  <a:pt x="3793098" y="4114800"/>
                </a:lnTo>
                <a:lnTo>
                  <a:pt x="0" y="4114800"/>
                </a:lnTo>
                <a:lnTo>
                  <a:pt x="0" y="0"/>
                </a:lnTo>
                <a:close/>
              </a:path>
            </a:pathLst>
          </a:custGeom>
          <a:blipFill rotWithShape="1">
            <a:blip r:embed="rId3">
              <a:alphaModFix/>
            </a:blip>
            <a:stretch>
              <a:fillRect b="0" l="0" r="0" t="0"/>
            </a:stretch>
          </a:blipFill>
          <a:ln>
            <a:noFill/>
          </a:ln>
        </p:spPr>
      </p:sp>
      <p:sp>
        <p:nvSpPr>
          <p:cNvPr id="633" name="Google Shape;633;p63"/>
          <p:cNvSpPr/>
          <p:nvPr/>
        </p:nvSpPr>
        <p:spPr>
          <a:xfrm rot="6998860">
            <a:off x="-1294852" y="-1832721"/>
            <a:ext cx="4647105" cy="4114800"/>
          </a:xfrm>
          <a:custGeom>
            <a:rect b="b" l="l" r="r" t="t"/>
            <a:pathLst>
              <a:path extrusionOk="0" h="4114800" w="4647105">
                <a:moveTo>
                  <a:pt x="0" y="0"/>
                </a:moveTo>
                <a:lnTo>
                  <a:pt x="4647104" y="0"/>
                </a:lnTo>
                <a:lnTo>
                  <a:pt x="4647104" y="4114800"/>
                </a:lnTo>
                <a:lnTo>
                  <a:pt x="0" y="4114800"/>
                </a:lnTo>
                <a:lnTo>
                  <a:pt x="0" y="0"/>
                </a:lnTo>
                <a:close/>
              </a:path>
            </a:pathLst>
          </a:custGeom>
          <a:blipFill rotWithShape="1">
            <a:blip r:embed="rId4">
              <a:alphaModFix/>
            </a:blip>
            <a:stretch>
              <a:fillRect b="0" l="0" r="0" t="0"/>
            </a:stretch>
          </a:blipFill>
          <a:ln>
            <a:noFill/>
          </a:ln>
        </p:spPr>
      </p:sp>
      <p:sp>
        <p:nvSpPr>
          <p:cNvPr id="634" name="Google Shape;634;p63"/>
          <p:cNvSpPr/>
          <p:nvPr/>
        </p:nvSpPr>
        <p:spPr>
          <a:xfrm>
            <a:off x="15261520" y="-1673912"/>
            <a:ext cx="5040401" cy="4114800"/>
          </a:xfrm>
          <a:custGeom>
            <a:rect b="b" l="l" r="r" t="t"/>
            <a:pathLst>
              <a:path extrusionOk="0" h="4114800" w="5040401">
                <a:moveTo>
                  <a:pt x="0" y="0"/>
                </a:moveTo>
                <a:lnTo>
                  <a:pt x="5040401" y="0"/>
                </a:lnTo>
                <a:lnTo>
                  <a:pt x="5040401" y="4114800"/>
                </a:lnTo>
                <a:lnTo>
                  <a:pt x="0" y="4114800"/>
                </a:lnTo>
                <a:lnTo>
                  <a:pt x="0" y="0"/>
                </a:lnTo>
                <a:close/>
              </a:path>
            </a:pathLst>
          </a:custGeom>
          <a:blipFill rotWithShape="1">
            <a:blip r:embed="rId5">
              <a:alphaModFix/>
            </a:blip>
            <a:stretch>
              <a:fillRect b="0" l="0" r="0" t="0"/>
            </a:stretch>
          </a:blipFill>
          <a:ln>
            <a:noFill/>
          </a:ln>
        </p:spPr>
      </p:sp>
      <p:sp>
        <p:nvSpPr>
          <p:cNvPr id="635" name="Google Shape;635;p63"/>
          <p:cNvSpPr txBox="1"/>
          <p:nvPr/>
        </p:nvSpPr>
        <p:spPr>
          <a:xfrm>
            <a:off x="1916849" y="790575"/>
            <a:ext cx="2161163"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lang="en-US" sz="12999">
                <a:solidFill>
                  <a:srgbClr val="06AC73"/>
                </a:solidFill>
                <a:latin typeface="Arial"/>
                <a:ea typeface="Arial"/>
                <a:cs typeface="Arial"/>
                <a:sym typeface="Arial"/>
              </a:rPr>
              <a:t>02</a:t>
            </a:r>
            <a:endParaRPr/>
          </a:p>
        </p:txBody>
      </p:sp>
      <p:sp>
        <p:nvSpPr>
          <p:cNvPr id="636" name="Google Shape;636;p63"/>
          <p:cNvSpPr txBox="1"/>
          <p:nvPr/>
        </p:nvSpPr>
        <p:spPr>
          <a:xfrm>
            <a:off x="4706662" y="1313439"/>
            <a:ext cx="5394007" cy="936625"/>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n-US" sz="5499">
                <a:solidFill>
                  <a:srgbClr val="000000"/>
                </a:solidFill>
                <a:latin typeface="Arial"/>
                <a:ea typeface="Arial"/>
                <a:cs typeface="Arial"/>
                <a:sym typeface="Arial"/>
              </a:rPr>
              <a:t>Önértékelő</a:t>
            </a:r>
            <a:endParaRPr sz="5499">
              <a:solidFill>
                <a:srgbClr val="000000"/>
              </a:solidFill>
              <a:latin typeface="Arial"/>
              <a:ea typeface="Arial"/>
              <a:cs typeface="Arial"/>
              <a:sym typeface="Arial"/>
            </a:endParaRPr>
          </a:p>
        </p:txBody>
      </p:sp>
      <p:sp>
        <p:nvSpPr>
          <p:cNvPr id="637" name="Google Shape;637;p63"/>
          <p:cNvSpPr txBox="1"/>
          <p:nvPr/>
        </p:nvSpPr>
        <p:spPr>
          <a:xfrm>
            <a:off x="6510211" y="2875933"/>
            <a:ext cx="10353042" cy="6732612"/>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499">
                <a:solidFill>
                  <a:srgbClr val="000000"/>
                </a:solidFill>
                <a:latin typeface="Arial"/>
                <a:ea typeface="Arial"/>
                <a:cs typeface="Arial"/>
                <a:sym typeface="Arial"/>
              </a:rPr>
              <a:t>5. kérdés: A Canvas Üzleti Modell szempontjából mire utal a "Források" kifejezés?</a:t>
            </a:r>
            <a:endParaRPr sz="2499">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t/>
            </a:r>
            <a:endParaRPr sz="2499">
              <a:solidFill>
                <a:srgbClr val="000000"/>
              </a:solidFill>
              <a:latin typeface="Arial"/>
              <a:ea typeface="Arial"/>
              <a:cs typeface="Arial"/>
              <a:sym typeface="Arial"/>
            </a:endParaRPr>
          </a:p>
          <a:p>
            <a:pPr indent="-457200" lvl="0" marL="457200" marR="0" rtl="0" algn="l">
              <a:lnSpc>
                <a:spcPct val="140016"/>
              </a:lnSpc>
              <a:spcBef>
                <a:spcPts val="0"/>
              </a:spcBef>
              <a:spcAft>
                <a:spcPts val="0"/>
              </a:spcAft>
              <a:buClr>
                <a:srgbClr val="558051"/>
              </a:buClr>
              <a:buSzPts val="2499"/>
              <a:buFont typeface="Arial"/>
              <a:buAutoNum type="alphaUcPeriod"/>
            </a:pPr>
            <a:r>
              <a:rPr lang="en-US" sz="2499">
                <a:solidFill>
                  <a:srgbClr val="558051"/>
                </a:solidFill>
                <a:latin typeface="Arial"/>
                <a:ea typeface="Arial"/>
                <a:cs typeface="Arial"/>
                <a:sym typeface="Arial"/>
              </a:rPr>
              <a:t>Forgalmazási és kommunikációs módszerek</a:t>
            </a:r>
            <a:endParaRPr sz="2499">
              <a:solidFill>
                <a:srgbClr val="558051"/>
              </a:solidFill>
              <a:latin typeface="Arial"/>
              <a:ea typeface="Arial"/>
              <a:cs typeface="Arial"/>
              <a:sym typeface="Arial"/>
            </a:endParaRPr>
          </a:p>
          <a:p>
            <a:pPr indent="-457200" lvl="0" marL="457200" marR="0" rtl="0" algn="l">
              <a:lnSpc>
                <a:spcPct val="140016"/>
              </a:lnSpc>
              <a:spcBef>
                <a:spcPts val="0"/>
              </a:spcBef>
              <a:spcAft>
                <a:spcPts val="0"/>
              </a:spcAft>
              <a:buClr>
                <a:srgbClr val="558051"/>
              </a:buClr>
              <a:buSzPts val="2499"/>
              <a:buFont typeface="Arial"/>
              <a:buAutoNum type="alphaUcPeriod"/>
            </a:pPr>
            <a:r>
              <a:rPr lang="en-US" sz="2499">
                <a:solidFill>
                  <a:srgbClr val="558051"/>
                </a:solidFill>
                <a:latin typeface="Arial"/>
                <a:ea typeface="Arial"/>
                <a:cs typeface="Arial"/>
                <a:sym typeface="Arial"/>
              </a:rPr>
              <a:t>B. A vállalkozás célközönsége</a:t>
            </a:r>
            <a:endParaRPr sz="2499">
              <a:solidFill>
                <a:srgbClr val="558051"/>
              </a:solidFill>
              <a:latin typeface="Arial"/>
              <a:ea typeface="Arial"/>
              <a:cs typeface="Arial"/>
              <a:sym typeface="Arial"/>
            </a:endParaRPr>
          </a:p>
          <a:p>
            <a:pPr indent="-457200" lvl="0" marL="457200" marR="0" rtl="0" algn="l">
              <a:lnSpc>
                <a:spcPct val="140016"/>
              </a:lnSpc>
              <a:spcBef>
                <a:spcPts val="0"/>
              </a:spcBef>
              <a:spcAft>
                <a:spcPts val="0"/>
              </a:spcAft>
              <a:buClr>
                <a:srgbClr val="558051"/>
              </a:buClr>
              <a:buSzPts val="2499"/>
              <a:buFont typeface="Arial"/>
              <a:buAutoNum type="alphaUcPeriod"/>
            </a:pPr>
            <a:r>
              <a:rPr lang="en-US" sz="2499">
                <a:solidFill>
                  <a:srgbClr val="558051"/>
                </a:solidFill>
                <a:latin typeface="Arial"/>
                <a:ea typeface="Arial"/>
                <a:cs typeface="Arial"/>
                <a:sym typeface="Arial"/>
              </a:rPr>
              <a:t>C. Pénzügyi források</a:t>
            </a:r>
            <a:endParaRPr sz="2499">
              <a:solidFill>
                <a:srgbClr val="558051"/>
              </a:solidFill>
              <a:latin typeface="Arial"/>
              <a:ea typeface="Arial"/>
              <a:cs typeface="Arial"/>
              <a:sym typeface="Arial"/>
            </a:endParaRPr>
          </a:p>
          <a:p>
            <a:pPr indent="-457200" lvl="0" marL="457200" marR="0" rtl="0" algn="l">
              <a:lnSpc>
                <a:spcPct val="140016"/>
              </a:lnSpc>
              <a:spcBef>
                <a:spcPts val="0"/>
              </a:spcBef>
              <a:spcAft>
                <a:spcPts val="0"/>
              </a:spcAft>
              <a:buClr>
                <a:srgbClr val="558051"/>
              </a:buClr>
              <a:buSzPts val="2499"/>
              <a:buFont typeface="Arial"/>
              <a:buAutoNum type="alphaUcPeriod"/>
            </a:pPr>
            <a:r>
              <a:rPr lang="en-US" sz="2499">
                <a:solidFill>
                  <a:srgbClr val="558051"/>
                </a:solidFill>
                <a:latin typeface="Arial"/>
                <a:ea typeface="Arial"/>
                <a:cs typeface="Arial"/>
                <a:sym typeface="Arial"/>
              </a:rPr>
              <a:t>D. Jogi struktúrák</a:t>
            </a:r>
            <a:endParaRPr sz="2499">
              <a:solidFill>
                <a:srgbClr val="558051"/>
              </a:solidFill>
              <a:latin typeface="Arial"/>
              <a:ea typeface="Arial"/>
              <a:cs typeface="Arial"/>
              <a:sym typeface="Arial"/>
            </a:endParaRPr>
          </a:p>
          <a:p>
            <a:pPr indent="0" lvl="0" marL="0" marR="0" rtl="0" algn="l">
              <a:lnSpc>
                <a:spcPct val="140016"/>
              </a:lnSpc>
              <a:spcBef>
                <a:spcPts val="0"/>
              </a:spcBef>
              <a:spcAft>
                <a:spcPts val="0"/>
              </a:spcAft>
              <a:buNone/>
            </a:pPr>
            <a:r>
              <a:t/>
            </a:r>
            <a:endParaRPr sz="2499">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rPr lang="en-US" sz="2499">
                <a:solidFill>
                  <a:srgbClr val="000000"/>
                </a:solidFill>
                <a:latin typeface="Arial"/>
                <a:ea typeface="Arial"/>
                <a:cs typeface="Arial"/>
                <a:sym typeface="Arial"/>
              </a:rPr>
              <a:t>6. kérdés: Az alábbiak közül melyik a döntő tényező egy társadalmi vállalkozás célközönségének meghatározásakor?</a:t>
            </a:r>
            <a:endParaRPr/>
          </a:p>
          <a:p>
            <a:pPr indent="0" lvl="0" marL="0" marR="0" rtl="0" algn="l">
              <a:lnSpc>
                <a:spcPct val="140016"/>
              </a:lnSpc>
              <a:spcBef>
                <a:spcPts val="0"/>
              </a:spcBef>
              <a:spcAft>
                <a:spcPts val="0"/>
              </a:spcAft>
              <a:buNone/>
            </a:pPr>
            <a:r>
              <a:t/>
            </a:r>
            <a:endParaRPr sz="2499">
              <a:solidFill>
                <a:srgbClr val="000000"/>
              </a:solidFill>
              <a:latin typeface="Arial"/>
              <a:ea typeface="Arial"/>
              <a:cs typeface="Arial"/>
              <a:sym typeface="Arial"/>
            </a:endParaRPr>
          </a:p>
          <a:p>
            <a:pPr indent="-457200" lvl="0" marL="457200" marR="0" rtl="0" algn="l">
              <a:lnSpc>
                <a:spcPct val="140016"/>
              </a:lnSpc>
              <a:spcBef>
                <a:spcPts val="0"/>
              </a:spcBef>
              <a:spcAft>
                <a:spcPts val="0"/>
              </a:spcAft>
              <a:buClr>
                <a:srgbClr val="558051"/>
              </a:buClr>
              <a:buSzPts val="2499"/>
              <a:buFont typeface="Arial"/>
              <a:buAutoNum type="alphaUcPeriod"/>
            </a:pPr>
            <a:r>
              <a:rPr lang="en-US" sz="2499">
                <a:solidFill>
                  <a:srgbClr val="558051"/>
                </a:solidFill>
                <a:latin typeface="Arial"/>
                <a:ea typeface="Arial"/>
                <a:cs typeface="Arial"/>
                <a:sym typeface="Arial"/>
              </a:rPr>
              <a:t>A fókusz leszűkítése egyetlen demográfiai csoportra</a:t>
            </a:r>
            <a:endParaRPr/>
          </a:p>
          <a:p>
            <a:pPr indent="-457200" lvl="0" marL="457200" marR="0" rtl="0" algn="l">
              <a:lnSpc>
                <a:spcPct val="140016"/>
              </a:lnSpc>
              <a:spcBef>
                <a:spcPts val="0"/>
              </a:spcBef>
              <a:spcAft>
                <a:spcPts val="0"/>
              </a:spcAft>
              <a:buClr>
                <a:srgbClr val="558051"/>
              </a:buClr>
              <a:buSzPts val="2499"/>
              <a:buFont typeface="Arial"/>
              <a:buAutoNum type="alphaUcPeriod"/>
            </a:pPr>
            <a:r>
              <a:rPr lang="en-US" sz="2499">
                <a:solidFill>
                  <a:srgbClr val="558051"/>
                </a:solidFill>
                <a:latin typeface="Arial"/>
                <a:ea typeface="Arial"/>
                <a:cs typeface="Arial"/>
                <a:sym typeface="Arial"/>
              </a:rPr>
              <a:t>A különböző nézőpontok figyelmen kívül hagyása</a:t>
            </a:r>
            <a:endParaRPr/>
          </a:p>
          <a:p>
            <a:pPr indent="-457200" lvl="0" marL="457200" marR="0" rtl="0" algn="l">
              <a:lnSpc>
                <a:spcPct val="140016"/>
              </a:lnSpc>
              <a:spcBef>
                <a:spcPts val="0"/>
              </a:spcBef>
              <a:spcAft>
                <a:spcPts val="0"/>
              </a:spcAft>
              <a:buClr>
                <a:srgbClr val="558051"/>
              </a:buClr>
              <a:buSzPts val="2499"/>
              <a:buFont typeface="Arial"/>
              <a:buAutoNum type="alphaUcPeriod"/>
            </a:pPr>
            <a:r>
              <a:rPr lang="en-US" sz="2499">
                <a:solidFill>
                  <a:srgbClr val="558051"/>
                </a:solidFill>
                <a:latin typeface="Arial"/>
                <a:ea typeface="Arial"/>
                <a:cs typeface="Arial"/>
                <a:sym typeface="Arial"/>
              </a:rPr>
              <a:t>A különböző érdekeltek igényeinek és preferenciáinak megértése</a:t>
            </a:r>
            <a:endParaRPr/>
          </a:p>
          <a:p>
            <a:pPr indent="-457200" lvl="0" marL="457200" marR="0" rtl="0" algn="l">
              <a:lnSpc>
                <a:spcPct val="140016"/>
              </a:lnSpc>
              <a:spcBef>
                <a:spcPts val="0"/>
              </a:spcBef>
              <a:spcAft>
                <a:spcPts val="0"/>
              </a:spcAft>
              <a:buClr>
                <a:srgbClr val="558051"/>
              </a:buClr>
              <a:buSzPts val="2499"/>
              <a:buFont typeface="Arial"/>
              <a:buAutoNum type="alphaUcPeriod"/>
            </a:pPr>
            <a:r>
              <a:rPr lang="en-US" sz="2499">
                <a:solidFill>
                  <a:srgbClr val="558051"/>
                </a:solidFill>
                <a:latin typeface="Arial"/>
                <a:ea typeface="Arial"/>
                <a:cs typeface="Arial"/>
                <a:sym typeface="Arial"/>
              </a:rPr>
              <a:t>Kizárólag az ösztönökre való hagyatkozás</a:t>
            </a:r>
            <a:endParaRPr sz="2499">
              <a:solidFill>
                <a:srgbClr val="558051"/>
              </a:solidFill>
              <a:latin typeface="Arial"/>
              <a:ea typeface="Arial"/>
              <a:cs typeface="Arial"/>
              <a:sym typeface="Arial"/>
            </a:endParaRPr>
          </a:p>
        </p:txBody>
      </p:sp>
      <p:sp>
        <p:nvSpPr>
          <p:cNvPr id="638" name="Google Shape;638;p63"/>
          <p:cNvSpPr txBox="1"/>
          <p:nvPr/>
        </p:nvSpPr>
        <p:spPr>
          <a:xfrm rot="-5400000">
            <a:off x="-2553390" y="4686506"/>
            <a:ext cx="7097505" cy="560923"/>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n-US" sz="3399">
                <a:solidFill>
                  <a:srgbClr val="000000"/>
                </a:solidFill>
                <a:latin typeface="Arial"/>
                <a:ea typeface="Arial"/>
                <a:cs typeface="Arial"/>
                <a:sym typeface="Arial"/>
              </a:rPr>
              <a:t>Önértékelő</a:t>
            </a:r>
            <a:endParaRPr sz="3399">
              <a:solidFill>
                <a:srgbClr val="000000"/>
              </a:solidFill>
              <a:latin typeface="Arial"/>
              <a:ea typeface="Arial"/>
              <a:cs typeface="Arial"/>
              <a:sym typeface="Arial"/>
            </a:endParaRPr>
          </a:p>
        </p:txBody>
      </p:sp>
      <p:grpSp>
        <p:nvGrpSpPr>
          <p:cNvPr id="639" name="Google Shape;639;p63"/>
          <p:cNvGrpSpPr/>
          <p:nvPr/>
        </p:nvGrpSpPr>
        <p:grpSpPr>
          <a:xfrm>
            <a:off x="1657368" y="3022814"/>
            <a:ext cx="4369161" cy="5892080"/>
            <a:chOff x="0" y="0"/>
            <a:chExt cx="5825547" cy="7856106"/>
          </a:xfrm>
        </p:grpSpPr>
        <p:sp>
          <p:nvSpPr>
            <p:cNvPr id="640" name="Google Shape;640;p63"/>
            <p:cNvSpPr/>
            <p:nvPr/>
          </p:nvSpPr>
          <p:spPr>
            <a:xfrm>
              <a:off x="0" y="0"/>
              <a:ext cx="5344674" cy="7355562"/>
            </a:xfrm>
            <a:custGeom>
              <a:rect b="b" l="l" r="r" t="t"/>
              <a:pathLst>
                <a:path extrusionOk="0" h="7355562" w="5344674">
                  <a:moveTo>
                    <a:pt x="0" y="0"/>
                  </a:moveTo>
                  <a:lnTo>
                    <a:pt x="5344674" y="0"/>
                  </a:lnTo>
                  <a:lnTo>
                    <a:pt x="5344674" y="7355562"/>
                  </a:lnTo>
                  <a:lnTo>
                    <a:pt x="0" y="7355562"/>
                  </a:lnTo>
                  <a:lnTo>
                    <a:pt x="0" y="0"/>
                  </a:lnTo>
                  <a:close/>
                </a:path>
              </a:pathLst>
            </a:custGeom>
            <a:blipFill rotWithShape="1">
              <a:blip r:embed="rId6">
                <a:alphaModFix/>
              </a:blip>
              <a:stretch>
                <a:fillRect b="-13803" l="0" r="-99660" t="-31268"/>
              </a:stretch>
            </a:blipFill>
            <a:ln>
              <a:noFill/>
            </a:ln>
          </p:spPr>
        </p:sp>
        <p:sp>
          <p:nvSpPr>
            <p:cNvPr id="641" name="Google Shape;641;p63"/>
            <p:cNvSpPr/>
            <p:nvPr/>
          </p:nvSpPr>
          <p:spPr>
            <a:xfrm>
              <a:off x="551852" y="492852"/>
              <a:ext cx="5273695" cy="7363254"/>
            </a:xfrm>
            <a:custGeom>
              <a:rect b="b" l="l" r="r" t="t"/>
              <a:pathLst>
                <a:path extrusionOk="0" h="1068892" w="765560">
                  <a:moveTo>
                    <a:pt x="0" y="0"/>
                  </a:moveTo>
                  <a:lnTo>
                    <a:pt x="765560" y="0"/>
                  </a:lnTo>
                  <a:lnTo>
                    <a:pt x="765560" y="1068892"/>
                  </a:lnTo>
                  <a:lnTo>
                    <a:pt x="0" y="1068892"/>
                  </a:lnTo>
                  <a:close/>
                </a:path>
              </a:pathLst>
            </a:custGeom>
            <a:blipFill rotWithShape="1">
              <a:blip r:embed="rId7">
                <a:alphaModFix/>
              </a:blip>
              <a:stretch>
                <a:fillRect b="-3714" l="0" r="0" t="-3713"/>
              </a:stretch>
            </a:blipFill>
            <a:ln>
              <a:noFill/>
            </a:ln>
          </p:spPr>
        </p:sp>
      </p:gr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64"/>
          <p:cNvSpPr/>
          <p:nvPr/>
        </p:nvSpPr>
        <p:spPr>
          <a:xfrm rot="-1526634">
            <a:off x="15808861" y="6857494"/>
            <a:ext cx="3793097" cy="4114800"/>
          </a:xfrm>
          <a:custGeom>
            <a:rect b="b" l="l" r="r" t="t"/>
            <a:pathLst>
              <a:path extrusionOk="0" h="4114800" w="3793097">
                <a:moveTo>
                  <a:pt x="0" y="0"/>
                </a:moveTo>
                <a:lnTo>
                  <a:pt x="3793098" y="0"/>
                </a:lnTo>
                <a:lnTo>
                  <a:pt x="3793098" y="4114800"/>
                </a:lnTo>
                <a:lnTo>
                  <a:pt x="0" y="4114800"/>
                </a:lnTo>
                <a:lnTo>
                  <a:pt x="0" y="0"/>
                </a:lnTo>
                <a:close/>
              </a:path>
            </a:pathLst>
          </a:custGeom>
          <a:blipFill rotWithShape="1">
            <a:blip r:embed="rId3">
              <a:alphaModFix/>
            </a:blip>
            <a:stretch>
              <a:fillRect b="0" l="0" r="0" t="0"/>
            </a:stretch>
          </a:blipFill>
          <a:ln>
            <a:noFill/>
          </a:ln>
        </p:spPr>
      </p:sp>
      <p:sp>
        <p:nvSpPr>
          <p:cNvPr id="647" name="Google Shape;647;p64"/>
          <p:cNvSpPr/>
          <p:nvPr/>
        </p:nvSpPr>
        <p:spPr>
          <a:xfrm rot="6998860">
            <a:off x="-1294852" y="-1832721"/>
            <a:ext cx="4647105" cy="4114800"/>
          </a:xfrm>
          <a:custGeom>
            <a:rect b="b" l="l" r="r" t="t"/>
            <a:pathLst>
              <a:path extrusionOk="0" h="4114800" w="4647105">
                <a:moveTo>
                  <a:pt x="0" y="0"/>
                </a:moveTo>
                <a:lnTo>
                  <a:pt x="4647104" y="0"/>
                </a:lnTo>
                <a:lnTo>
                  <a:pt x="4647104" y="4114800"/>
                </a:lnTo>
                <a:lnTo>
                  <a:pt x="0" y="4114800"/>
                </a:lnTo>
                <a:lnTo>
                  <a:pt x="0" y="0"/>
                </a:lnTo>
                <a:close/>
              </a:path>
            </a:pathLst>
          </a:custGeom>
          <a:blipFill rotWithShape="1">
            <a:blip r:embed="rId4">
              <a:alphaModFix/>
            </a:blip>
            <a:stretch>
              <a:fillRect b="0" l="0" r="0" t="0"/>
            </a:stretch>
          </a:blipFill>
          <a:ln>
            <a:noFill/>
          </a:ln>
        </p:spPr>
      </p:sp>
      <p:sp>
        <p:nvSpPr>
          <p:cNvPr id="648" name="Google Shape;648;p64"/>
          <p:cNvSpPr/>
          <p:nvPr/>
        </p:nvSpPr>
        <p:spPr>
          <a:xfrm>
            <a:off x="15261520" y="-1673912"/>
            <a:ext cx="5040401" cy="4114800"/>
          </a:xfrm>
          <a:custGeom>
            <a:rect b="b" l="l" r="r" t="t"/>
            <a:pathLst>
              <a:path extrusionOk="0" h="4114800" w="5040401">
                <a:moveTo>
                  <a:pt x="0" y="0"/>
                </a:moveTo>
                <a:lnTo>
                  <a:pt x="5040401" y="0"/>
                </a:lnTo>
                <a:lnTo>
                  <a:pt x="5040401" y="4114800"/>
                </a:lnTo>
                <a:lnTo>
                  <a:pt x="0" y="4114800"/>
                </a:lnTo>
                <a:lnTo>
                  <a:pt x="0" y="0"/>
                </a:lnTo>
                <a:close/>
              </a:path>
            </a:pathLst>
          </a:custGeom>
          <a:blipFill rotWithShape="1">
            <a:blip r:embed="rId5">
              <a:alphaModFix/>
            </a:blip>
            <a:stretch>
              <a:fillRect b="0" l="0" r="0" t="0"/>
            </a:stretch>
          </a:blipFill>
          <a:ln>
            <a:noFill/>
          </a:ln>
        </p:spPr>
      </p:sp>
      <p:sp>
        <p:nvSpPr>
          <p:cNvPr id="649" name="Google Shape;649;p64"/>
          <p:cNvSpPr txBox="1"/>
          <p:nvPr/>
        </p:nvSpPr>
        <p:spPr>
          <a:xfrm>
            <a:off x="1916849" y="790575"/>
            <a:ext cx="2161163" cy="2333972"/>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lang="en-US" sz="12999">
                <a:solidFill>
                  <a:srgbClr val="06AC73"/>
                </a:solidFill>
                <a:latin typeface="Arial"/>
                <a:ea typeface="Arial"/>
                <a:cs typeface="Arial"/>
                <a:sym typeface="Arial"/>
              </a:rPr>
              <a:t>02</a:t>
            </a:r>
            <a:endParaRPr/>
          </a:p>
        </p:txBody>
      </p:sp>
      <p:sp>
        <p:nvSpPr>
          <p:cNvPr id="650" name="Google Shape;650;p64"/>
          <p:cNvSpPr txBox="1"/>
          <p:nvPr/>
        </p:nvSpPr>
        <p:spPr>
          <a:xfrm>
            <a:off x="4706662" y="1313439"/>
            <a:ext cx="5394007" cy="936625"/>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n-US" sz="5499">
                <a:solidFill>
                  <a:srgbClr val="000000"/>
                </a:solidFill>
                <a:latin typeface="Arial"/>
                <a:ea typeface="Arial"/>
                <a:cs typeface="Arial"/>
                <a:sym typeface="Arial"/>
              </a:rPr>
              <a:t>Önértékelő</a:t>
            </a:r>
            <a:endParaRPr sz="5499">
              <a:solidFill>
                <a:srgbClr val="000000"/>
              </a:solidFill>
              <a:latin typeface="Arial"/>
              <a:ea typeface="Arial"/>
              <a:cs typeface="Arial"/>
              <a:sym typeface="Arial"/>
            </a:endParaRPr>
          </a:p>
        </p:txBody>
      </p:sp>
      <p:sp>
        <p:nvSpPr>
          <p:cNvPr id="651" name="Google Shape;651;p64"/>
          <p:cNvSpPr txBox="1"/>
          <p:nvPr/>
        </p:nvSpPr>
        <p:spPr>
          <a:xfrm>
            <a:off x="6655178" y="2965451"/>
            <a:ext cx="11126542" cy="7181453"/>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499">
                <a:solidFill>
                  <a:srgbClr val="000000"/>
                </a:solidFill>
                <a:latin typeface="Arial"/>
                <a:ea typeface="Arial"/>
                <a:cs typeface="Arial"/>
                <a:sym typeface="Arial"/>
              </a:rPr>
              <a:t>7. kérdés: Mi a fő célja a "Canvas Társadalmi Vállalkozás Modell feltérképezése" elnevezésű gyakorlati tevékenységnek?</a:t>
            </a:r>
            <a:endParaRPr/>
          </a:p>
          <a:p>
            <a:pPr indent="0" lvl="0" marL="0" marR="0" rtl="0" algn="l">
              <a:lnSpc>
                <a:spcPct val="140016"/>
              </a:lnSpc>
              <a:spcBef>
                <a:spcPts val="0"/>
              </a:spcBef>
              <a:spcAft>
                <a:spcPts val="0"/>
              </a:spcAft>
              <a:buNone/>
            </a:pPr>
            <a:r>
              <a:t/>
            </a:r>
            <a:endParaRPr sz="2499">
              <a:solidFill>
                <a:srgbClr val="000000"/>
              </a:solidFill>
              <a:latin typeface="Arial"/>
              <a:ea typeface="Arial"/>
              <a:cs typeface="Arial"/>
              <a:sym typeface="Arial"/>
            </a:endParaRPr>
          </a:p>
          <a:p>
            <a:pPr indent="-457200" lvl="0" marL="457200" marR="0" rtl="0" algn="l">
              <a:lnSpc>
                <a:spcPct val="140016"/>
              </a:lnSpc>
              <a:spcBef>
                <a:spcPts val="0"/>
              </a:spcBef>
              <a:spcAft>
                <a:spcPts val="0"/>
              </a:spcAft>
              <a:buClr>
                <a:srgbClr val="558051"/>
              </a:buClr>
              <a:buSzPts val="2499"/>
              <a:buFont typeface="Arial"/>
              <a:buAutoNum type="alphaUcPeriod"/>
            </a:pPr>
            <a:r>
              <a:rPr lang="en-US" sz="2499">
                <a:solidFill>
                  <a:srgbClr val="558051"/>
                </a:solidFill>
                <a:latin typeface="Arial"/>
                <a:ea typeface="Arial"/>
                <a:cs typeface="Arial"/>
                <a:sym typeface="Arial"/>
              </a:rPr>
              <a:t>Esettanulmányok elemzése</a:t>
            </a:r>
            <a:endParaRPr sz="2499">
              <a:solidFill>
                <a:srgbClr val="558051"/>
              </a:solidFill>
              <a:latin typeface="Arial"/>
              <a:ea typeface="Arial"/>
              <a:cs typeface="Arial"/>
              <a:sym typeface="Arial"/>
            </a:endParaRPr>
          </a:p>
          <a:p>
            <a:pPr indent="-457200" lvl="0" marL="457200" marR="0" rtl="0" algn="l">
              <a:lnSpc>
                <a:spcPct val="140016"/>
              </a:lnSpc>
              <a:spcBef>
                <a:spcPts val="0"/>
              </a:spcBef>
              <a:spcAft>
                <a:spcPts val="0"/>
              </a:spcAft>
              <a:buClr>
                <a:srgbClr val="558051"/>
              </a:buClr>
              <a:buSzPts val="2499"/>
              <a:buFont typeface="Arial"/>
              <a:buAutoNum type="alphaUcPeriod"/>
            </a:pPr>
            <a:r>
              <a:rPr lang="en-US" sz="2499">
                <a:solidFill>
                  <a:srgbClr val="558051"/>
                </a:solidFill>
                <a:latin typeface="Arial"/>
                <a:ea typeface="Arial"/>
                <a:cs typeface="Arial"/>
                <a:sym typeface="Arial"/>
              </a:rPr>
              <a:t>A tárgyalási készségek gyakorlása</a:t>
            </a:r>
            <a:endParaRPr sz="2499">
              <a:solidFill>
                <a:srgbClr val="558051"/>
              </a:solidFill>
              <a:latin typeface="Arial"/>
              <a:ea typeface="Arial"/>
              <a:cs typeface="Arial"/>
              <a:sym typeface="Arial"/>
            </a:endParaRPr>
          </a:p>
          <a:p>
            <a:pPr indent="-457200" lvl="0" marL="457200" marR="0" rtl="0" algn="l">
              <a:lnSpc>
                <a:spcPct val="140016"/>
              </a:lnSpc>
              <a:spcBef>
                <a:spcPts val="0"/>
              </a:spcBef>
              <a:spcAft>
                <a:spcPts val="0"/>
              </a:spcAft>
              <a:buClr>
                <a:srgbClr val="558051"/>
              </a:buClr>
              <a:buSzPts val="2499"/>
              <a:buFont typeface="Arial"/>
              <a:buAutoNum type="alphaUcPeriod"/>
            </a:pPr>
            <a:r>
              <a:rPr lang="en-US" sz="2499">
                <a:solidFill>
                  <a:srgbClr val="558051"/>
                </a:solidFill>
                <a:latin typeface="Arial"/>
                <a:ea typeface="Arial"/>
                <a:cs typeface="Arial"/>
                <a:sym typeface="Arial"/>
              </a:rPr>
              <a:t>Az SBCM alkalmazása egy hipotetikus forgatókönyvre.</a:t>
            </a:r>
            <a:endParaRPr sz="2499">
              <a:solidFill>
                <a:srgbClr val="558051"/>
              </a:solidFill>
              <a:latin typeface="Arial"/>
              <a:ea typeface="Arial"/>
              <a:cs typeface="Arial"/>
              <a:sym typeface="Arial"/>
            </a:endParaRPr>
          </a:p>
          <a:p>
            <a:pPr indent="-457200" lvl="0" marL="457200" marR="0" rtl="0" algn="l">
              <a:lnSpc>
                <a:spcPct val="140016"/>
              </a:lnSpc>
              <a:spcBef>
                <a:spcPts val="0"/>
              </a:spcBef>
              <a:spcAft>
                <a:spcPts val="0"/>
              </a:spcAft>
              <a:buClr>
                <a:srgbClr val="558051"/>
              </a:buClr>
              <a:buSzPts val="2499"/>
              <a:buFont typeface="Arial"/>
              <a:buAutoNum type="alphaUcPeriod"/>
            </a:pPr>
            <a:r>
              <a:rPr lang="en-US" sz="2499">
                <a:solidFill>
                  <a:srgbClr val="558051"/>
                </a:solidFill>
                <a:latin typeface="Arial"/>
                <a:ea typeface="Arial"/>
                <a:cs typeface="Arial"/>
                <a:sym typeface="Arial"/>
              </a:rPr>
              <a:t>Az érzelmi intelligencia fejlesztése</a:t>
            </a:r>
            <a:endParaRPr sz="2499">
              <a:solidFill>
                <a:srgbClr val="558051"/>
              </a:solidFill>
              <a:latin typeface="Arial"/>
              <a:ea typeface="Arial"/>
              <a:cs typeface="Arial"/>
              <a:sym typeface="Arial"/>
            </a:endParaRPr>
          </a:p>
          <a:p>
            <a:pPr indent="0" lvl="0" marL="0" marR="0" rtl="0" algn="l">
              <a:lnSpc>
                <a:spcPct val="140016"/>
              </a:lnSpc>
              <a:spcBef>
                <a:spcPts val="0"/>
              </a:spcBef>
              <a:spcAft>
                <a:spcPts val="0"/>
              </a:spcAft>
              <a:buNone/>
            </a:pPr>
            <a:r>
              <a:t/>
            </a:r>
            <a:endParaRPr sz="2499">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rPr lang="en-US" sz="2499">
                <a:solidFill>
                  <a:srgbClr val="000000"/>
                </a:solidFill>
                <a:latin typeface="Arial"/>
                <a:ea typeface="Arial"/>
                <a:cs typeface="Arial"/>
                <a:sym typeface="Arial"/>
              </a:rPr>
              <a:t>8. kérdés:  Miért fontos egy támogató hálózat kiépítése egy társadalmi vállalkozó számára?</a:t>
            </a:r>
            <a:endParaRPr sz="2499">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t/>
            </a:r>
            <a:endParaRPr sz="2499">
              <a:solidFill>
                <a:srgbClr val="000000"/>
              </a:solidFill>
              <a:latin typeface="Arial"/>
              <a:ea typeface="Arial"/>
              <a:cs typeface="Arial"/>
              <a:sym typeface="Arial"/>
            </a:endParaRPr>
          </a:p>
          <a:p>
            <a:pPr indent="-457200" lvl="0" marL="457200" marR="0" rtl="0" algn="l">
              <a:lnSpc>
                <a:spcPct val="140016"/>
              </a:lnSpc>
              <a:spcBef>
                <a:spcPts val="0"/>
              </a:spcBef>
              <a:spcAft>
                <a:spcPts val="0"/>
              </a:spcAft>
              <a:buClr>
                <a:srgbClr val="558051"/>
              </a:buClr>
              <a:buSzPts val="2499"/>
              <a:buFont typeface="Arial"/>
              <a:buAutoNum type="alphaUcPeriod"/>
            </a:pPr>
            <a:r>
              <a:rPr lang="en-US" sz="2499">
                <a:solidFill>
                  <a:srgbClr val="558051"/>
                </a:solidFill>
                <a:latin typeface="Arial"/>
                <a:ea typeface="Arial"/>
                <a:cs typeface="Arial"/>
                <a:sym typeface="Arial"/>
              </a:rPr>
              <a:t>Versenyt teremteni</a:t>
            </a:r>
            <a:endParaRPr sz="2499">
              <a:solidFill>
                <a:srgbClr val="558051"/>
              </a:solidFill>
              <a:latin typeface="Arial"/>
              <a:ea typeface="Arial"/>
              <a:cs typeface="Arial"/>
              <a:sym typeface="Arial"/>
            </a:endParaRPr>
          </a:p>
          <a:p>
            <a:pPr indent="-457200" lvl="0" marL="457200" marR="0" rtl="0" algn="l">
              <a:lnSpc>
                <a:spcPct val="140016"/>
              </a:lnSpc>
              <a:spcBef>
                <a:spcPts val="0"/>
              </a:spcBef>
              <a:spcAft>
                <a:spcPts val="0"/>
              </a:spcAft>
              <a:buClr>
                <a:srgbClr val="558051"/>
              </a:buClr>
              <a:buSzPts val="2499"/>
              <a:buFont typeface="Arial"/>
              <a:buAutoNum type="alphaUcPeriod"/>
            </a:pPr>
            <a:r>
              <a:rPr lang="en-US" sz="2499">
                <a:solidFill>
                  <a:srgbClr val="558051"/>
                </a:solidFill>
                <a:latin typeface="Arial"/>
                <a:ea typeface="Arial"/>
                <a:cs typeface="Arial"/>
                <a:sym typeface="Arial"/>
              </a:rPr>
              <a:t>A közösségi elkötelezettség fokozása</a:t>
            </a:r>
            <a:endParaRPr sz="2499">
              <a:solidFill>
                <a:srgbClr val="558051"/>
              </a:solidFill>
              <a:latin typeface="Arial"/>
              <a:ea typeface="Arial"/>
              <a:cs typeface="Arial"/>
              <a:sym typeface="Arial"/>
            </a:endParaRPr>
          </a:p>
          <a:p>
            <a:pPr indent="-457200" lvl="0" marL="457200" marR="0" rtl="0" algn="l">
              <a:lnSpc>
                <a:spcPct val="140016"/>
              </a:lnSpc>
              <a:spcBef>
                <a:spcPts val="0"/>
              </a:spcBef>
              <a:spcAft>
                <a:spcPts val="0"/>
              </a:spcAft>
              <a:buClr>
                <a:srgbClr val="558051"/>
              </a:buClr>
              <a:buSzPts val="2499"/>
              <a:buFont typeface="Arial"/>
              <a:buAutoNum type="alphaUcPeriod"/>
            </a:pPr>
            <a:r>
              <a:rPr lang="en-US" sz="2499">
                <a:solidFill>
                  <a:srgbClr val="558051"/>
                </a:solidFill>
                <a:latin typeface="Arial"/>
                <a:ea typeface="Arial"/>
                <a:cs typeface="Arial"/>
                <a:sym typeface="Arial"/>
              </a:rPr>
              <a:t>Forrásokhoz, mentoráláshoz és lehetőségekhez való hozzáférés</a:t>
            </a:r>
            <a:endParaRPr sz="2499">
              <a:solidFill>
                <a:srgbClr val="558051"/>
              </a:solidFill>
              <a:latin typeface="Arial"/>
              <a:ea typeface="Arial"/>
              <a:cs typeface="Arial"/>
              <a:sym typeface="Arial"/>
            </a:endParaRPr>
          </a:p>
          <a:p>
            <a:pPr indent="-457200" lvl="0" marL="457200" marR="0" rtl="0" algn="l">
              <a:lnSpc>
                <a:spcPct val="140016"/>
              </a:lnSpc>
              <a:spcBef>
                <a:spcPts val="0"/>
              </a:spcBef>
              <a:spcAft>
                <a:spcPts val="0"/>
              </a:spcAft>
              <a:buClr>
                <a:srgbClr val="558051"/>
              </a:buClr>
              <a:buSzPts val="2499"/>
              <a:buFont typeface="Arial"/>
              <a:buAutoNum type="alphaUcPeriod"/>
            </a:pPr>
            <a:r>
              <a:rPr lang="en-US" sz="2499">
                <a:solidFill>
                  <a:srgbClr val="558051"/>
                </a:solidFill>
                <a:latin typeface="Arial"/>
                <a:ea typeface="Arial"/>
                <a:cs typeface="Arial"/>
                <a:sym typeface="Arial"/>
              </a:rPr>
              <a:t>A jogi kihívások elkerülése</a:t>
            </a:r>
            <a:endParaRPr sz="2499">
              <a:solidFill>
                <a:srgbClr val="558051"/>
              </a:solidFill>
              <a:latin typeface="Arial"/>
              <a:ea typeface="Arial"/>
              <a:cs typeface="Arial"/>
              <a:sym typeface="Arial"/>
            </a:endParaRPr>
          </a:p>
          <a:p>
            <a:pPr indent="0" lvl="0" marL="0" marR="0" rtl="0" algn="l">
              <a:lnSpc>
                <a:spcPct val="140016"/>
              </a:lnSpc>
              <a:spcBef>
                <a:spcPts val="0"/>
              </a:spcBef>
              <a:spcAft>
                <a:spcPts val="0"/>
              </a:spcAft>
              <a:buNone/>
            </a:pPr>
            <a:r>
              <a:t/>
            </a:r>
            <a:endParaRPr sz="2499">
              <a:solidFill>
                <a:srgbClr val="558051"/>
              </a:solidFill>
              <a:latin typeface="Arial"/>
              <a:ea typeface="Arial"/>
              <a:cs typeface="Arial"/>
              <a:sym typeface="Arial"/>
            </a:endParaRPr>
          </a:p>
        </p:txBody>
      </p:sp>
      <p:sp>
        <p:nvSpPr>
          <p:cNvPr id="652" name="Google Shape;652;p64"/>
          <p:cNvSpPr txBox="1"/>
          <p:nvPr/>
        </p:nvSpPr>
        <p:spPr>
          <a:xfrm rot="-5400000">
            <a:off x="-2553390" y="4659191"/>
            <a:ext cx="7097505" cy="615553"/>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n-US" sz="3399">
                <a:solidFill>
                  <a:srgbClr val="000000"/>
                </a:solidFill>
                <a:latin typeface="Arial"/>
                <a:ea typeface="Arial"/>
                <a:cs typeface="Arial"/>
                <a:sym typeface="Arial"/>
              </a:rPr>
              <a:t>Önértékelő</a:t>
            </a:r>
            <a:endParaRPr sz="3399">
              <a:solidFill>
                <a:srgbClr val="000000"/>
              </a:solidFill>
              <a:latin typeface="Arial"/>
              <a:ea typeface="Arial"/>
              <a:cs typeface="Arial"/>
              <a:sym typeface="Arial"/>
            </a:endParaRPr>
          </a:p>
        </p:txBody>
      </p:sp>
      <p:grpSp>
        <p:nvGrpSpPr>
          <p:cNvPr id="653" name="Google Shape;653;p64"/>
          <p:cNvGrpSpPr/>
          <p:nvPr/>
        </p:nvGrpSpPr>
        <p:grpSpPr>
          <a:xfrm>
            <a:off x="1657368" y="3022814"/>
            <a:ext cx="4369161" cy="5892080"/>
            <a:chOff x="0" y="0"/>
            <a:chExt cx="5825547" cy="7856106"/>
          </a:xfrm>
        </p:grpSpPr>
        <p:sp>
          <p:nvSpPr>
            <p:cNvPr id="654" name="Google Shape;654;p64"/>
            <p:cNvSpPr/>
            <p:nvPr/>
          </p:nvSpPr>
          <p:spPr>
            <a:xfrm>
              <a:off x="0" y="0"/>
              <a:ext cx="5344674" cy="7355562"/>
            </a:xfrm>
            <a:custGeom>
              <a:rect b="b" l="l" r="r" t="t"/>
              <a:pathLst>
                <a:path extrusionOk="0" h="7355562" w="5344674">
                  <a:moveTo>
                    <a:pt x="0" y="0"/>
                  </a:moveTo>
                  <a:lnTo>
                    <a:pt x="5344674" y="0"/>
                  </a:lnTo>
                  <a:lnTo>
                    <a:pt x="5344674" y="7355562"/>
                  </a:lnTo>
                  <a:lnTo>
                    <a:pt x="0" y="7355562"/>
                  </a:lnTo>
                  <a:lnTo>
                    <a:pt x="0" y="0"/>
                  </a:lnTo>
                  <a:close/>
                </a:path>
              </a:pathLst>
            </a:custGeom>
            <a:blipFill rotWithShape="1">
              <a:blip r:embed="rId6">
                <a:alphaModFix/>
              </a:blip>
              <a:stretch>
                <a:fillRect b="-13803" l="0" r="-99660" t="-31268"/>
              </a:stretch>
            </a:blipFill>
            <a:ln>
              <a:noFill/>
            </a:ln>
          </p:spPr>
        </p:sp>
        <p:sp>
          <p:nvSpPr>
            <p:cNvPr id="655" name="Google Shape;655;p64"/>
            <p:cNvSpPr/>
            <p:nvPr/>
          </p:nvSpPr>
          <p:spPr>
            <a:xfrm>
              <a:off x="551852" y="492852"/>
              <a:ext cx="5273695" cy="7363254"/>
            </a:xfrm>
            <a:custGeom>
              <a:rect b="b" l="l" r="r" t="t"/>
              <a:pathLst>
                <a:path extrusionOk="0" h="1068892" w="765560">
                  <a:moveTo>
                    <a:pt x="0" y="0"/>
                  </a:moveTo>
                  <a:lnTo>
                    <a:pt x="765560" y="0"/>
                  </a:lnTo>
                  <a:lnTo>
                    <a:pt x="765560" y="1068892"/>
                  </a:lnTo>
                  <a:lnTo>
                    <a:pt x="0" y="1068892"/>
                  </a:lnTo>
                  <a:close/>
                </a:path>
              </a:pathLst>
            </a:custGeom>
            <a:blipFill rotWithShape="1">
              <a:blip r:embed="rId7">
                <a:alphaModFix/>
              </a:blip>
              <a:stretch>
                <a:fillRect b="-3714" l="0" r="0" t="-3713"/>
              </a:stretch>
            </a:blipFill>
            <a:ln>
              <a:noFill/>
            </a:ln>
          </p:spPr>
        </p:sp>
      </p:gr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65"/>
          <p:cNvSpPr/>
          <p:nvPr/>
        </p:nvSpPr>
        <p:spPr>
          <a:xfrm rot="-1526634">
            <a:off x="15808861" y="6857494"/>
            <a:ext cx="3793097" cy="4114800"/>
          </a:xfrm>
          <a:custGeom>
            <a:rect b="b" l="l" r="r" t="t"/>
            <a:pathLst>
              <a:path extrusionOk="0" h="4114800" w="3793097">
                <a:moveTo>
                  <a:pt x="0" y="0"/>
                </a:moveTo>
                <a:lnTo>
                  <a:pt x="3793098" y="0"/>
                </a:lnTo>
                <a:lnTo>
                  <a:pt x="3793098" y="4114800"/>
                </a:lnTo>
                <a:lnTo>
                  <a:pt x="0" y="4114800"/>
                </a:lnTo>
                <a:lnTo>
                  <a:pt x="0" y="0"/>
                </a:lnTo>
                <a:close/>
              </a:path>
            </a:pathLst>
          </a:custGeom>
          <a:blipFill rotWithShape="1">
            <a:blip r:embed="rId3">
              <a:alphaModFix/>
            </a:blip>
            <a:stretch>
              <a:fillRect b="0" l="0" r="0" t="0"/>
            </a:stretch>
          </a:blipFill>
          <a:ln>
            <a:noFill/>
          </a:ln>
        </p:spPr>
      </p:sp>
      <p:sp>
        <p:nvSpPr>
          <p:cNvPr id="661" name="Google Shape;661;p65"/>
          <p:cNvSpPr/>
          <p:nvPr/>
        </p:nvSpPr>
        <p:spPr>
          <a:xfrm rot="6998860">
            <a:off x="-1294852" y="-1832721"/>
            <a:ext cx="4647105" cy="4114800"/>
          </a:xfrm>
          <a:custGeom>
            <a:rect b="b" l="l" r="r" t="t"/>
            <a:pathLst>
              <a:path extrusionOk="0" h="4114800" w="4647105">
                <a:moveTo>
                  <a:pt x="0" y="0"/>
                </a:moveTo>
                <a:lnTo>
                  <a:pt x="4647104" y="0"/>
                </a:lnTo>
                <a:lnTo>
                  <a:pt x="4647104" y="4114800"/>
                </a:lnTo>
                <a:lnTo>
                  <a:pt x="0" y="4114800"/>
                </a:lnTo>
                <a:lnTo>
                  <a:pt x="0" y="0"/>
                </a:lnTo>
                <a:close/>
              </a:path>
            </a:pathLst>
          </a:custGeom>
          <a:blipFill rotWithShape="1">
            <a:blip r:embed="rId4">
              <a:alphaModFix/>
            </a:blip>
            <a:stretch>
              <a:fillRect b="0" l="0" r="0" t="0"/>
            </a:stretch>
          </a:blipFill>
          <a:ln>
            <a:noFill/>
          </a:ln>
        </p:spPr>
      </p:sp>
      <p:sp>
        <p:nvSpPr>
          <p:cNvPr id="662" name="Google Shape;662;p65"/>
          <p:cNvSpPr/>
          <p:nvPr/>
        </p:nvSpPr>
        <p:spPr>
          <a:xfrm>
            <a:off x="15261520" y="-1673912"/>
            <a:ext cx="5040401" cy="4114800"/>
          </a:xfrm>
          <a:custGeom>
            <a:rect b="b" l="l" r="r" t="t"/>
            <a:pathLst>
              <a:path extrusionOk="0" h="4114800" w="5040401">
                <a:moveTo>
                  <a:pt x="0" y="0"/>
                </a:moveTo>
                <a:lnTo>
                  <a:pt x="5040401" y="0"/>
                </a:lnTo>
                <a:lnTo>
                  <a:pt x="5040401" y="4114800"/>
                </a:lnTo>
                <a:lnTo>
                  <a:pt x="0" y="4114800"/>
                </a:lnTo>
                <a:lnTo>
                  <a:pt x="0" y="0"/>
                </a:lnTo>
                <a:close/>
              </a:path>
            </a:pathLst>
          </a:custGeom>
          <a:blipFill rotWithShape="1">
            <a:blip r:embed="rId5">
              <a:alphaModFix/>
            </a:blip>
            <a:stretch>
              <a:fillRect b="0" l="0" r="0" t="0"/>
            </a:stretch>
          </a:blipFill>
          <a:ln>
            <a:noFill/>
          </a:ln>
        </p:spPr>
      </p:sp>
      <p:sp>
        <p:nvSpPr>
          <p:cNvPr id="663" name="Google Shape;663;p65"/>
          <p:cNvSpPr txBox="1"/>
          <p:nvPr/>
        </p:nvSpPr>
        <p:spPr>
          <a:xfrm>
            <a:off x="1916849" y="790575"/>
            <a:ext cx="2161163" cy="2333972"/>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lang="en-US" sz="12999">
                <a:solidFill>
                  <a:srgbClr val="06AC73"/>
                </a:solidFill>
                <a:latin typeface="Arial"/>
                <a:ea typeface="Arial"/>
                <a:cs typeface="Arial"/>
                <a:sym typeface="Arial"/>
              </a:rPr>
              <a:t>02</a:t>
            </a:r>
            <a:endParaRPr/>
          </a:p>
        </p:txBody>
      </p:sp>
      <p:sp>
        <p:nvSpPr>
          <p:cNvPr id="664" name="Google Shape;664;p65"/>
          <p:cNvSpPr txBox="1"/>
          <p:nvPr/>
        </p:nvSpPr>
        <p:spPr>
          <a:xfrm>
            <a:off x="4706662" y="1313439"/>
            <a:ext cx="5394007" cy="936625"/>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n-US" sz="5499">
                <a:solidFill>
                  <a:srgbClr val="000000"/>
                </a:solidFill>
                <a:latin typeface="Arial"/>
                <a:ea typeface="Arial"/>
                <a:cs typeface="Arial"/>
                <a:sym typeface="Arial"/>
              </a:rPr>
              <a:t>Önértékelő</a:t>
            </a:r>
            <a:endParaRPr sz="5499">
              <a:solidFill>
                <a:srgbClr val="000000"/>
              </a:solidFill>
              <a:latin typeface="Arial"/>
              <a:ea typeface="Arial"/>
              <a:cs typeface="Arial"/>
              <a:sym typeface="Arial"/>
            </a:endParaRPr>
          </a:p>
        </p:txBody>
      </p:sp>
      <p:sp>
        <p:nvSpPr>
          <p:cNvPr id="665" name="Google Shape;665;p65"/>
          <p:cNvSpPr txBox="1"/>
          <p:nvPr/>
        </p:nvSpPr>
        <p:spPr>
          <a:xfrm>
            <a:off x="6398003" y="2863850"/>
            <a:ext cx="11307407" cy="7181453"/>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499">
                <a:solidFill>
                  <a:srgbClr val="000000"/>
                </a:solidFill>
                <a:latin typeface="Arial"/>
                <a:ea typeface="Arial"/>
                <a:cs typeface="Arial"/>
                <a:sym typeface="Arial"/>
              </a:rPr>
              <a:t>9. kérdés: Mit jelent a "hatásmérés" kifejezés egy társadalmi vállalkozás esetében?</a:t>
            </a:r>
            <a:endParaRPr sz="2499">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t/>
            </a:r>
            <a:endParaRPr sz="2499">
              <a:solidFill>
                <a:srgbClr val="000000"/>
              </a:solidFill>
              <a:latin typeface="Arial"/>
              <a:ea typeface="Arial"/>
              <a:cs typeface="Arial"/>
              <a:sym typeface="Arial"/>
            </a:endParaRPr>
          </a:p>
          <a:p>
            <a:pPr indent="-457200" lvl="0" marL="457200" marR="0" rtl="0" algn="l">
              <a:lnSpc>
                <a:spcPct val="140016"/>
              </a:lnSpc>
              <a:spcBef>
                <a:spcPts val="0"/>
              </a:spcBef>
              <a:spcAft>
                <a:spcPts val="0"/>
              </a:spcAft>
              <a:buClr>
                <a:srgbClr val="558051"/>
              </a:buClr>
              <a:buSzPts val="2499"/>
              <a:buFont typeface="Arial"/>
              <a:buAutoNum type="alphaUcPeriod"/>
            </a:pPr>
            <a:r>
              <a:rPr lang="en-US" sz="2499">
                <a:solidFill>
                  <a:srgbClr val="558051"/>
                </a:solidFill>
                <a:latin typeface="Arial"/>
                <a:ea typeface="Arial"/>
                <a:cs typeface="Arial"/>
                <a:sym typeface="Arial"/>
              </a:rPr>
              <a:t>A vállalkozás pénzügyi sikere</a:t>
            </a:r>
            <a:endParaRPr/>
          </a:p>
          <a:p>
            <a:pPr indent="-457200" lvl="0" marL="457200" marR="0" rtl="0" algn="l">
              <a:lnSpc>
                <a:spcPct val="140016"/>
              </a:lnSpc>
              <a:spcBef>
                <a:spcPts val="0"/>
              </a:spcBef>
              <a:spcAft>
                <a:spcPts val="0"/>
              </a:spcAft>
              <a:buClr>
                <a:srgbClr val="558051"/>
              </a:buClr>
              <a:buSzPts val="2499"/>
              <a:buFont typeface="Arial"/>
              <a:buAutoNum type="alphaUcPeriod"/>
            </a:pPr>
            <a:r>
              <a:rPr lang="en-US" sz="2499">
                <a:solidFill>
                  <a:srgbClr val="558051"/>
                </a:solidFill>
                <a:latin typeface="Arial"/>
                <a:ea typeface="Arial"/>
                <a:cs typeface="Arial"/>
                <a:sym typeface="Arial"/>
              </a:rPr>
              <a:t>A vállalkozó érzelmi intelligenciája</a:t>
            </a:r>
            <a:endParaRPr/>
          </a:p>
          <a:p>
            <a:pPr indent="-457200" lvl="0" marL="457200" marR="0" rtl="0" algn="l">
              <a:lnSpc>
                <a:spcPct val="140016"/>
              </a:lnSpc>
              <a:spcBef>
                <a:spcPts val="0"/>
              </a:spcBef>
              <a:spcAft>
                <a:spcPts val="0"/>
              </a:spcAft>
              <a:buClr>
                <a:srgbClr val="558051"/>
              </a:buClr>
              <a:buSzPts val="2499"/>
              <a:buFont typeface="Arial"/>
              <a:buAutoNum type="alphaUcPeriod"/>
            </a:pPr>
            <a:r>
              <a:rPr lang="en-US" sz="2499">
                <a:solidFill>
                  <a:srgbClr val="558051"/>
                </a:solidFill>
                <a:latin typeface="Arial"/>
                <a:ea typeface="Arial"/>
                <a:cs typeface="Arial"/>
                <a:sym typeface="Arial"/>
              </a:rPr>
              <a:t>A vállalkozás társadalmi hatásának értékelése és számszerűsítése</a:t>
            </a:r>
            <a:endParaRPr/>
          </a:p>
          <a:p>
            <a:pPr indent="-457200" lvl="0" marL="457200" marR="0" rtl="0" algn="l">
              <a:lnSpc>
                <a:spcPct val="140016"/>
              </a:lnSpc>
              <a:spcBef>
                <a:spcPts val="0"/>
              </a:spcBef>
              <a:spcAft>
                <a:spcPts val="0"/>
              </a:spcAft>
              <a:buClr>
                <a:srgbClr val="558051"/>
              </a:buClr>
              <a:buSzPts val="2499"/>
              <a:buFont typeface="Arial"/>
              <a:buAutoNum type="alphaUcPeriod"/>
            </a:pPr>
            <a:r>
              <a:rPr lang="en-US" sz="2499">
                <a:solidFill>
                  <a:srgbClr val="558051"/>
                </a:solidFill>
                <a:latin typeface="Arial"/>
                <a:ea typeface="Arial"/>
                <a:cs typeface="Arial"/>
                <a:sym typeface="Arial"/>
              </a:rPr>
              <a:t>A biztosított partnerségek száma</a:t>
            </a:r>
            <a:endParaRPr/>
          </a:p>
          <a:p>
            <a:pPr indent="0" lvl="0" marL="0" marR="0" rtl="0" algn="l">
              <a:lnSpc>
                <a:spcPct val="140016"/>
              </a:lnSpc>
              <a:spcBef>
                <a:spcPts val="0"/>
              </a:spcBef>
              <a:spcAft>
                <a:spcPts val="0"/>
              </a:spcAft>
              <a:buNone/>
            </a:pPr>
            <a:r>
              <a:t/>
            </a:r>
            <a:endParaRPr sz="2499">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rPr lang="en-US" sz="2499">
                <a:solidFill>
                  <a:srgbClr val="000000"/>
                </a:solidFill>
                <a:latin typeface="Arial"/>
                <a:ea typeface="Arial"/>
                <a:cs typeface="Arial"/>
                <a:sym typeface="Arial"/>
              </a:rPr>
              <a:t>10. kérdés: Milyen szerepet játszik az érzelmi intelligencia a társadalmi vállalkozásban?</a:t>
            </a:r>
            <a:endParaRPr sz="2499">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t/>
            </a:r>
            <a:endParaRPr sz="2499">
              <a:solidFill>
                <a:srgbClr val="000000"/>
              </a:solidFill>
              <a:latin typeface="Arial"/>
              <a:ea typeface="Arial"/>
              <a:cs typeface="Arial"/>
              <a:sym typeface="Arial"/>
            </a:endParaRPr>
          </a:p>
          <a:p>
            <a:pPr indent="-457200" lvl="0" marL="457200" marR="0" rtl="0" algn="l">
              <a:lnSpc>
                <a:spcPct val="140016"/>
              </a:lnSpc>
              <a:spcBef>
                <a:spcPts val="0"/>
              </a:spcBef>
              <a:spcAft>
                <a:spcPts val="0"/>
              </a:spcAft>
              <a:buClr>
                <a:srgbClr val="558051"/>
              </a:buClr>
              <a:buSzPts val="2499"/>
              <a:buFont typeface="Arial"/>
              <a:buAutoNum type="alphaUcPeriod"/>
            </a:pPr>
            <a:r>
              <a:rPr lang="en-US" sz="2499">
                <a:solidFill>
                  <a:srgbClr val="558051"/>
                </a:solidFill>
                <a:latin typeface="Arial"/>
                <a:ea typeface="Arial"/>
                <a:cs typeface="Arial"/>
                <a:sym typeface="Arial"/>
              </a:rPr>
              <a:t>A társadalmi vállalkozás sikere szempontjából lényegtelen.</a:t>
            </a:r>
            <a:endParaRPr sz="2499">
              <a:solidFill>
                <a:srgbClr val="558051"/>
              </a:solidFill>
              <a:latin typeface="Arial"/>
              <a:ea typeface="Arial"/>
              <a:cs typeface="Arial"/>
              <a:sym typeface="Arial"/>
            </a:endParaRPr>
          </a:p>
          <a:p>
            <a:pPr indent="-457200" lvl="0" marL="457200" marR="0" rtl="0" algn="l">
              <a:lnSpc>
                <a:spcPct val="140016"/>
              </a:lnSpc>
              <a:spcBef>
                <a:spcPts val="0"/>
              </a:spcBef>
              <a:spcAft>
                <a:spcPts val="0"/>
              </a:spcAft>
              <a:buClr>
                <a:srgbClr val="558051"/>
              </a:buClr>
              <a:buSzPts val="2499"/>
              <a:buFont typeface="Arial"/>
              <a:buAutoNum type="alphaUcPeriod"/>
            </a:pPr>
            <a:r>
              <a:rPr lang="en-US" sz="2499">
                <a:solidFill>
                  <a:srgbClr val="558051"/>
                </a:solidFill>
                <a:latin typeface="Arial"/>
                <a:ea typeface="Arial"/>
                <a:cs typeface="Arial"/>
                <a:sym typeface="Arial"/>
              </a:rPr>
              <a:t>Segít a stressz kezelésében, az empátia kialakításában és a hatékony vezetésben.</a:t>
            </a:r>
            <a:endParaRPr sz="2499">
              <a:solidFill>
                <a:srgbClr val="558051"/>
              </a:solidFill>
              <a:latin typeface="Arial"/>
              <a:ea typeface="Arial"/>
              <a:cs typeface="Arial"/>
              <a:sym typeface="Arial"/>
            </a:endParaRPr>
          </a:p>
          <a:p>
            <a:pPr indent="-457200" lvl="0" marL="457200" marR="0" rtl="0" algn="l">
              <a:lnSpc>
                <a:spcPct val="140016"/>
              </a:lnSpc>
              <a:spcBef>
                <a:spcPts val="0"/>
              </a:spcBef>
              <a:spcAft>
                <a:spcPts val="0"/>
              </a:spcAft>
              <a:buClr>
                <a:srgbClr val="558051"/>
              </a:buClr>
              <a:buSzPts val="2499"/>
              <a:buFont typeface="Arial"/>
              <a:buAutoNum type="alphaUcPeriod"/>
            </a:pPr>
            <a:r>
              <a:rPr lang="en-US" sz="2499">
                <a:solidFill>
                  <a:srgbClr val="558051"/>
                </a:solidFill>
                <a:latin typeface="Arial"/>
                <a:ea typeface="Arial"/>
                <a:cs typeface="Arial"/>
                <a:sym typeface="Arial"/>
              </a:rPr>
              <a:t>Csak a kapcsolatépítéshez szükséges</a:t>
            </a:r>
            <a:endParaRPr sz="2499">
              <a:solidFill>
                <a:srgbClr val="558051"/>
              </a:solidFill>
              <a:latin typeface="Arial"/>
              <a:ea typeface="Arial"/>
              <a:cs typeface="Arial"/>
              <a:sym typeface="Arial"/>
            </a:endParaRPr>
          </a:p>
          <a:p>
            <a:pPr indent="-457200" lvl="0" marL="457200" marR="0" rtl="0" algn="l">
              <a:lnSpc>
                <a:spcPct val="140016"/>
              </a:lnSpc>
              <a:spcBef>
                <a:spcPts val="0"/>
              </a:spcBef>
              <a:spcAft>
                <a:spcPts val="0"/>
              </a:spcAft>
              <a:buClr>
                <a:srgbClr val="558051"/>
              </a:buClr>
              <a:buSzPts val="2499"/>
              <a:buFont typeface="Arial"/>
              <a:buAutoNum type="alphaUcPeriod"/>
            </a:pPr>
            <a:r>
              <a:rPr lang="en-US" sz="2499">
                <a:solidFill>
                  <a:srgbClr val="558051"/>
                </a:solidFill>
                <a:latin typeface="Arial"/>
                <a:ea typeface="Arial"/>
                <a:cs typeface="Arial"/>
                <a:sym typeface="Arial"/>
              </a:rPr>
              <a:t>Elsősorban a pénzügyi menedzsmentről szól</a:t>
            </a:r>
            <a:endParaRPr sz="2499">
              <a:solidFill>
                <a:srgbClr val="558051"/>
              </a:solidFill>
              <a:latin typeface="Arial"/>
              <a:ea typeface="Arial"/>
              <a:cs typeface="Arial"/>
              <a:sym typeface="Arial"/>
            </a:endParaRPr>
          </a:p>
        </p:txBody>
      </p:sp>
      <p:sp>
        <p:nvSpPr>
          <p:cNvPr id="666" name="Google Shape;666;p65"/>
          <p:cNvSpPr txBox="1"/>
          <p:nvPr/>
        </p:nvSpPr>
        <p:spPr>
          <a:xfrm rot="-5400000">
            <a:off x="-2553390" y="4676772"/>
            <a:ext cx="7097505" cy="58039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n-US" sz="3399">
                <a:solidFill>
                  <a:srgbClr val="000000"/>
                </a:solidFill>
                <a:latin typeface="Arial"/>
                <a:ea typeface="Arial"/>
                <a:cs typeface="Arial"/>
                <a:sym typeface="Arial"/>
              </a:rPr>
              <a:t>Önértékelő</a:t>
            </a:r>
            <a:endParaRPr sz="3399">
              <a:solidFill>
                <a:srgbClr val="000000"/>
              </a:solidFill>
              <a:latin typeface="Arial"/>
              <a:ea typeface="Arial"/>
              <a:cs typeface="Arial"/>
              <a:sym typeface="Arial"/>
            </a:endParaRPr>
          </a:p>
        </p:txBody>
      </p:sp>
      <p:grpSp>
        <p:nvGrpSpPr>
          <p:cNvPr id="667" name="Google Shape;667;p65"/>
          <p:cNvGrpSpPr/>
          <p:nvPr/>
        </p:nvGrpSpPr>
        <p:grpSpPr>
          <a:xfrm>
            <a:off x="1657368" y="3022814"/>
            <a:ext cx="4369161" cy="5892080"/>
            <a:chOff x="0" y="0"/>
            <a:chExt cx="5825547" cy="7856106"/>
          </a:xfrm>
        </p:grpSpPr>
        <p:sp>
          <p:nvSpPr>
            <p:cNvPr id="668" name="Google Shape;668;p65"/>
            <p:cNvSpPr/>
            <p:nvPr/>
          </p:nvSpPr>
          <p:spPr>
            <a:xfrm>
              <a:off x="0" y="0"/>
              <a:ext cx="5344674" cy="7355562"/>
            </a:xfrm>
            <a:custGeom>
              <a:rect b="b" l="l" r="r" t="t"/>
              <a:pathLst>
                <a:path extrusionOk="0" h="7355562" w="5344674">
                  <a:moveTo>
                    <a:pt x="0" y="0"/>
                  </a:moveTo>
                  <a:lnTo>
                    <a:pt x="5344674" y="0"/>
                  </a:lnTo>
                  <a:lnTo>
                    <a:pt x="5344674" y="7355562"/>
                  </a:lnTo>
                  <a:lnTo>
                    <a:pt x="0" y="7355562"/>
                  </a:lnTo>
                  <a:lnTo>
                    <a:pt x="0" y="0"/>
                  </a:lnTo>
                  <a:close/>
                </a:path>
              </a:pathLst>
            </a:custGeom>
            <a:blipFill rotWithShape="1">
              <a:blip r:embed="rId6">
                <a:alphaModFix/>
              </a:blip>
              <a:stretch>
                <a:fillRect b="-13803" l="0" r="-99660" t="-31268"/>
              </a:stretch>
            </a:blipFill>
            <a:ln>
              <a:noFill/>
            </a:ln>
          </p:spPr>
        </p:sp>
        <p:sp>
          <p:nvSpPr>
            <p:cNvPr id="669" name="Google Shape;669;p65"/>
            <p:cNvSpPr/>
            <p:nvPr/>
          </p:nvSpPr>
          <p:spPr>
            <a:xfrm>
              <a:off x="551852" y="492852"/>
              <a:ext cx="5273695" cy="7363254"/>
            </a:xfrm>
            <a:custGeom>
              <a:rect b="b" l="l" r="r" t="t"/>
              <a:pathLst>
                <a:path extrusionOk="0" h="1068892" w="765560">
                  <a:moveTo>
                    <a:pt x="0" y="0"/>
                  </a:moveTo>
                  <a:lnTo>
                    <a:pt x="765560" y="0"/>
                  </a:lnTo>
                  <a:lnTo>
                    <a:pt x="765560" y="1068892"/>
                  </a:lnTo>
                  <a:lnTo>
                    <a:pt x="0" y="1068892"/>
                  </a:lnTo>
                  <a:close/>
                </a:path>
              </a:pathLst>
            </a:custGeom>
            <a:blipFill rotWithShape="1">
              <a:blip r:embed="rId7">
                <a:alphaModFix/>
              </a:blip>
              <a:stretch>
                <a:fillRect b="-3714" l="0" r="0" t="-3713"/>
              </a:stretch>
            </a:blipFill>
            <a:ln>
              <a:noFill/>
            </a:ln>
          </p:spPr>
        </p:sp>
      </p:gr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p66"/>
          <p:cNvSpPr/>
          <p:nvPr/>
        </p:nvSpPr>
        <p:spPr>
          <a:xfrm rot="-1526634">
            <a:off x="15808861" y="6857494"/>
            <a:ext cx="3793097" cy="4114800"/>
          </a:xfrm>
          <a:custGeom>
            <a:rect b="b" l="l" r="r" t="t"/>
            <a:pathLst>
              <a:path extrusionOk="0" h="4114800" w="3793097">
                <a:moveTo>
                  <a:pt x="0" y="0"/>
                </a:moveTo>
                <a:lnTo>
                  <a:pt x="3793098" y="0"/>
                </a:lnTo>
                <a:lnTo>
                  <a:pt x="3793098" y="4114800"/>
                </a:lnTo>
                <a:lnTo>
                  <a:pt x="0" y="4114800"/>
                </a:lnTo>
                <a:lnTo>
                  <a:pt x="0" y="0"/>
                </a:lnTo>
                <a:close/>
              </a:path>
            </a:pathLst>
          </a:custGeom>
          <a:blipFill rotWithShape="1">
            <a:blip r:embed="rId3">
              <a:alphaModFix/>
            </a:blip>
            <a:stretch>
              <a:fillRect b="0" l="0" r="0" t="0"/>
            </a:stretch>
          </a:blipFill>
          <a:ln>
            <a:noFill/>
          </a:ln>
        </p:spPr>
      </p:sp>
      <p:sp>
        <p:nvSpPr>
          <p:cNvPr id="675" name="Google Shape;675;p66"/>
          <p:cNvSpPr/>
          <p:nvPr/>
        </p:nvSpPr>
        <p:spPr>
          <a:xfrm rot="6998860">
            <a:off x="-1294852" y="-1832721"/>
            <a:ext cx="4647105" cy="4114800"/>
          </a:xfrm>
          <a:custGeom>
            <a:rect b="b" l="l" r="r" t="t"/>
            <a:pathLst>
              <a:path extrusionOk="0" h="4114800" w="4647105">
                <a:moveTo>
                  <a:pt x="0" y="0"/>
                </a:moveTo>
                <a:lnTo>
                  <a:pt x="4647104" y="0"/>
                </a:lnTo>
                <a:lnTo>
                  <a:pt x="4647104" y="4114800"/>
                </a:lnTo>
                <a:lnTo>
                  <a:pt x="0" y="4114800"/>
                </a:lnTo>
                <a:lnTo>
                  <a:pt x="0" y="0"/>
                </a:lnTo>
                <a:close/>
              </a:path>
            </a:pathLst>
          </a:custGeom>
          <a:blipFill rotWithShape="1">
            <a:blip r:embed="rId4">
              <a:alphaModFix/>
            </a:blip>
            <a:stretch>
              <a:fillRect b="0" l="0" r="0" t="0"/>
            </a:stretch>
          </a:blipFill>
          <a:ln>
            <a:noFill/>
          </a:ln>
        </p:spPr>
      </p:sp>
      <p:sp>
        <p:nvSpPr>
          <p:cNvPr id="676" name="Google Shape;676;p66"/>
          <p:cNvSpPr/>
          <p:nvPr/>
        </p:nvSpPr>
        <p:spPr>
          <a:xfrm>
            <a:off x="15261520" y="-1673912"/>
            <a:ext cx="5040401" cy="4114800"/>
          </a:xfrm>
          <a:custGeom>
            <a:rect b="b" l="l" r="r" t="t"/>
            <a:pathLst>
              <a:path extrusionOk="0" h="4114800" w="5040401">
                <a:moveTo>
                  <a:pt x="0" y="0"/>
                </a:moveTo>
                <a:lnTo>
                  <a:pt x="5040401" y="0"/>
                </a:lnTo>
                <a:lnTo>
                  <a:pt x="5040401" y="4114800"/>
                </a:lnTo>
                <a:lnTo>
                  <a:pt x="0" y="4114800"/>
                </a:lnTo>
                <a:lnTo>
                  <a:pt x="0" y="0"/>
                </a:lnTo>
                <a:close/>
              </a:path>
            </a:pathLst>
          </a:custGeom>
          <a:blipFill rotWithShape="1">
            <a:blip r:embed="rId5">
              <a:alphaModFix/>
            </a:blip>
            <a:stretch>
              <a:fillRect b="0" l="0" r="0" t="0"/>
            </a:stretch>
          </a:blipFill>
          <a:ln>
            <a:noFill/>
          </a:ln>
        </p:spPr>
      </p:sp>
      <p:sp>
        <p:nvSpPr>
          <p:cNvPr id="677" name="Google Shape;677;p66"/>
          <p:cNvSpPr txBox="1"/>
          <p:nvPr/>
        </p:nvSpPr>
        <p:spPr>
          <a:xfrm>
            <a:off x="1916849" y="790575"/>
            <a:ext cx="2161163"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lang="en-US" sz="12999">
                <a:solidFill>
                  <a:srgbClr val="06AC73"/>
                </a:solidFill>
                <a:latin typeface="Arial"/>
                <a:ea typeface="Arial"/>
                <a:cs typeface="Arial"/>
                <a:sym typeface="Arial"/>
              </a:rPr>
              <a:t>02</a:t>
            </a:r>
            <a:endParaRPr/>
          </a:p>
        </p:txBody>
      </p:sp>
      <p:sp>
        <p:nvSpPr>
          <p:cNvPr id="678" name="Google Shape;678;p66"/>
          <p:cNvSpPr txBox="1"/>
          <p:nvPr/>
        </p:nvSpPr>
        <p:spPr>
          <a:xfrm>
            <a:off x="4706662" y="1313439"/>
            <a:ext cx="5394007" cy="936625"/>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n-US" sz="5499">
                <a:solidFill>
                  <a:srgbClr val="000000"/>
                </a:solidFill>
                <a:latin typeface="Arial"/>
                <a:ea typeface="Arial"/>
                <a:cs typeface="Arial"/>
                <a:sym typeface="Arial"/>
              </a:rPr>
              <a:t>Önértékelő</a:t>
            </a:r>
            <a:endParaRPr sz="5499">
              <a:solidFill>
                <a:srgbClr val="000000"/>
              </a:solidFill>
              <a:latin typeface="Arial"/>
              <a:ea typeface="Arial"/>
              <a:cs typeface="Arial"/>
              <a:sym typeface="Arial"/>
            </a:endParaRPr>
          </a:p>
        </p:txBody>
      </p:sp>
      <p:sp>
        <p:nvSpPr>
          <p:cNvPr id="679" name="Google Shape;679;p66"/>
          <p:cNvSpPr txBox="1"/>
          <p:nvPr/>
        </p:nvSpPr>
        <p:spPr>
          <a:xfrm>
            <a:off x="6408100" y="2440888"/>
            <a:ext cx="11050232" cy="7181453"/>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499">
                <a:solidFill>
                  <a:srgbClr val="000000"/>
                </a:solidFill>
                <a:latin typeface="Arial"/>
                <a:ea typeface="Arial"/>
                <a:cs typeface="Arial"/>
                <a:sym typeface="Arial"/>
              </a:rPr>
              <a:t>11. kérdés: Melyik SBCM elem tartalmazza a célközönség elérésének és a velük való kapcsolatfelvél hatékony módjainak kiválasztását?</a:t>
            </a:r>
            <a:endParaRPr sz="2499">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t/>
            </a:r>
            <a:endParaRPr sz="2499">
              <a:solidFill>
                <a:srgbClr val="000000"/>
              </a:solidFill>
              <a:latin typeface="Arial"/>
              <a:ea typeface="Arial"/>
              <a:cs typeface="Arial"/>
              <a:sym typeface="Arial"/>
            </a:endParaRPr>
          </a:p>
          <a:p>
            <a:pPr indent="-457200" lvl="0" marL="457200" marR="0" rtl="0" algn="l">
              <a:lnSpc>
                <a:spcPct val="140016"/>
              </a:lnSpc>
              <a:spcBef>
                <a:spcPts val="0"/>
              </a:spcBef>
              <a:spcAft>
                <a:spcPts val="0"/>
              </a:spcAft>
              <a:buClr>
                <a:srgbClr val="558051"/>
              </a:buClr>
              <a:buSzPts val="2499"/>
              <a:buFont typeface="Arial"/>
              <a:buAutoNum type="alphaUcPeriod"/>
            </a:pPr>
            <a:r>
              <a:rPr lang="en-US" sz="2499">
                <a:solidFill>
                  <a:srgbClr val="558051"/>
                </a:solidFill>
                <a:latin typeface="Arial"/>
                <a:ea typeface="Arial"/>
                <a:cs typeface="Arial"/>
                <a:sym typeface="Arial"/>
              </a:rPr>
              <a:t>Bevételi források</a:t>
            </a:r>
            <a:endParaRPr sz="2499">
              <a:solidFill>
                <a:srgbClr val="558051"/>
              </a:solidFill>
              <a:latin typeface="Arial"/>
              <a:ea typeface="Arial"/>
              <a:cs typeface="Arial"/>
              <a:sym typeface="Arial"/>
            </a:endParaRPr>
          </a:p>
          <a:p>
            <a:pPr indent="-457200" lvl="0" marL="457200" marR="0" rtl="0" algn="l">
              <a:lnSpc>
                <a:spcPct val="140016"/>
              </a:lnSpc>
              <a:spcBef>
                <a:spcPts val="0"/>
              </a:spcBef>
              <a:spcAft>
                <a:spcPts val="0"/>
              </a:spcAft>
              <a:buClr>
                <a:srgbClr val="558051"/>
              </a:buClr>
              <a:buSzPts val="2499"/>
              <a:buFont typeface="Arial"/>
              <a:buAutoNum type="alphaUcPeriod"/>
            </a:pPr>
            <a:r>
              <a:rPr lang="en-US" sz="2499">
                <a:solidFill>
                  <a:srgbClr val="558051"/>
                </a:solidFill>
                <a:latin typeface="Arial"/>
                <a:ea typeface="Arial"/>
                <a:cs typeface="Arial"/>
                <a:sym typeface="Arial"/>
              </a:rPr>
              <a:t>Kulcsfontosságú erőforrások</a:t>
            </a:r>
            <a:endParaRPr sz="2499">
              <a:solidFill>
                <a:srgbClr val="558051"/>
              </a:solidFill>
              <a:latin typeface="Arial"/>
              <a:ea typeface="Arial"/>
              <a:cs typeface="Arial"/>
              <a:sym typeface="Arial"/>
            </a:endParaRPr>
          </a:p>
          <a:p>
            <a:pPr indent="-457200" lvl="0" marL="457200" marR="0" rtl="0" algn="l">
              <a:lnSpc>
                <a:spcPct val="140016"/>
              </a:lnSpc>
              <a:spcBef>
                <a:spcPts val="0"/>
              </a:spcBef>
              <a:spcAft>
                <a:spcPts val="0"/>
              </a:spcAft>
              <a:buClr>
                <a:srgbClr val="558051"/>
              </a:buClr>
              <a:buSzPts val="2499"/>
              <a:buFont typeface="Arial"/>
              <a:buAutoNum type="alphaUcPeriod"/>
            </a:pPr>
            <a:r>
              <a:rPr lang="en-US" sz="2499">
                <a:solidFill>
                  <a:srgbClr val="558051"/>
                </a:solidFill>
                <a:latin typeface="Arial"/>
                <a:ea typeface="Arial"/>
                <a:cs typeface="Arial"/>
                <a:sym typeface="Arial"/>
              </a:rPr>
              <a:t>Csatornák</a:t>
            </a:r>
            <a:endParaRPr sz="2499">
              <a:solidFill>
                <a:srgbClr val="558051"/>
              </a:solidFill>
              <a:latin typeface="Arial"/>
              <a:ea typeface="Arial"/>
              <a:cs typeface="Arial"/>
              <a:sym typeface="Arial"/>
            </a:endParaRPr>
          </a:p>
          <a:p>
            <a:pPr indent="-457200" lvl="0" marL="457200" marR="0" rtl="0" algn="l">
              <a:lnSpc>
                <a:spcPct val="140016"/>
              </a:lnSpc>
              <a:spcBef>
                <a:spcPts val="0"/>
              </a:spcBef>
              <a:spcAft>
                <a:spcPts val="0"/>
              </a:spcAft>
              <a:buClr>
                <a:srgbClr val="558051"/>
              </a:buClr>
              <a:buSzPts val="2499"/>
              <a:buFont typeface="Arial"/>
              <a:buAutoNum type="alphaUcPeriod"/>
            </a:pPr>
            <a:r>
              <a:rPr lang="en-US" sz="2499">
                <a:solidFill>
                  <a:srgbClr val="558051"/>
                </a:solidFill>
                <a:latin typeface="Arial"/>
                <a:ea typeface="Arial"/>
                <a:cs typeface="Arial"/>
                <a:sym typeface="Arial"/>
              </a:rPr>
              <a:t>Kulcsfontosságú partnerségek</a:t>
            </a:r>
            <a:endParaRPr sz="2499">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t/>
            </a:r>
            <a:endParaRPr sz="2499">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rPr lang="en-US" sz="2499">
                <a:solidFill>
                  <a:srgbClr val="000000"/>
                </a:solidFill>
                <a:latin typeface="Arial"/>
                <a:ea typeface="Arial"/>
                <a:cs typeface="Arial"/>
                <a:sym typeface="Arial"/>
              </a:rPr>
              <a:t>12. kérdés: Miért kell a társadalmi vállalkozóknak ügyelni a jogi és etikai kérdésekre?</a:t>
            </a:r>
            <a:endParaRPr sz="2499">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t/>
            </a:r>
            <a:endParaRPr sz="2499">
              <a:solidFill>
                <a:srgbClr val="000000"/>
              </a:solidFill>
              <a:latin typeface="Arial"/>
              <a:ea typeface="Arial"/>
              <a:cs typeface="Arial"/>
              <a:sym typeface="Arial"/>
            </a:endParaRPr>
          </a:p>
          <a:p>
            <a:pPr indent="-457200" lvl="0" marL="457200" marR="0" rtl="0" algn="l">
              <a:lnSpc>
                <a:spcPct val="140016"/>
              </a:lnSpc>
              <a:spcBef>
                <a:spcPts val="0"/>
              </a:spcBef>
              <a:spcAft>
                <a:spcPts val="0"/>
              </a:spcAft>
              <a:buClr>
                <a:srgbClr val="558051"/>
              </a:buClr>
              <a:buSzPts val="2499"/>
              <a:buFont typeface="Arial"/>
              <a:buAutoNum type="alphaUcPeriod"/>
            </a:pPr>
            <a:r>
              <a:rPr lang="en-US" sz="2499">
                <a:solidFill>
                  <a:srgbClr val="558051"/>
                </a:solidFill>
                <a:latin typeface="Arial"/>
                <a:ea typeface="Arial"/>
                <a:cs typeface="Arial"/>
                <a:sym typeface="Arial"/>
              </a:rPr>
              <a:t>A pénzügyi kockázatok elkerülése érdekében</a:t>
            </a:r>
            <a:endParaRPr sz="2499">
              <a:solidFill>
                <a:srgbClr val="558051"/>
              </a:solidFill>
              <a:latin typeface="Arial"/>
              <a:ea typeface="Arial"/>
              <a:cs typeface="Arial"/>
              <a:sym typeface="Arial"/>
            </a:endParaRPr>
          </a:p>
          <a:p>
            <a:pPr indent="-457200" lvl="0" marL="457200" marR="0" rtl="0" algn="l">
              <a:lnSpc>
                <a:spcPct val="140016"/>
              </a:lnSpc>
              <a:spcBef>
                <a:spcPts val="0"/>
              </a:spcBef>
              <a:spcAft>
                <a:spcPts val="0"/>
              </a:spcAft>
              <a:buClr>
                <a:srgbClr val="558051"/>
              </a:buClr>
              <a:buSzPts val="2499"/>
              <a:buFont typeface="Arial"/>
              <a:buAutoNum type="alphaUcPeriod"/>
            </a:pPr>
            <a:r>
              <a:rPr lang="en-US" sz="2499">
                <a:solidFill>
                  <a:srgbClr val="558051"/>
                </a:solidFill>
                <a:latin typeface="Arial"/>
                <a:ea typeface="Arial"/>
                <a:cs typeface="Arial"/>
                <a:sym typeface="Arial"/>
              </a:rPr>
              <a:t>Több partnerség biztosítása</a:t>
            </a:r>
            <a:endParaRPr sz="2499">
              <a:solidFill>
                <a:srgbClr val="558051"/>
              </a:solidFill>
              <a:latin typeface="Arial"/>
              <a:ea typeface="Arial"/>
              <a:cs typeface="Arial"/>
              <a:sym typeface="Arial"/>
            </a:endParaRPr>
          </a:p>
          <a:p>
            <a:pPr indent="-457200" lvl="0" marL="457200" marR="0" rtl="0" algn="l">
              <a:lnSpc>
                <a:spcPct val="140016"/>
              </a:lnSpc>
              <a:spcBef>
                <a:spcPts val="0"/>
              </a:spcBef>
              <a:spcAft>
                <a:spcPts val="0"/>
              </a:spcAft>
              <a:buClr>
                <a:srgbClr val="558051"/>
              </a:buClr>
              <a:buSzPts val="2499"/>
              <a:buFont typeface="Arial"/>
              <a:buAutoNum type="alphaUcPeriod"/>
            </a:pPr>
            <a:r>
              <a:rPr lang="en-US" sz="2499">
                <a:solidFill>
                  <a:srgbClr val="558051"/>
                </a:solidFill>
                <a:latin typeface="Arial"/>
                <a:ea typeface="Arial"/>
                <a:cs typeface="Arial"/>
                <a:sym typeface="Arial"/>
              </a:rPr>
              <a:t>Az érdekelt felek bizalmának fenntartása és a szabályozások betartása.</a:t>
            </a:r>
            <a:endParaRPr sz="2499">
              <a:solidFill>
                <a:srgbClr val="558051"/>
              </a:solidFill>
              <a:latin typeface="Arial"/>
              <a:ea typeface="Arial"/>
              <a:cs typeface="Arial"/>
              <a:sym typeface="Arial"/>
            </a:endParaRPr>
          </a:p>
          <a:p>
            <a:pPr indent="-457200" lvl="0" marL="457200" marR="0" rtl="0" algn="l">
              <a:lnSpc>
                <a:spcPct val="140016"/>
              </a:lnSpc>
              <a:spcBef>
                <a:spcPts val="0"/>
              </a:spcBef>
              <a:spcAft>
                <a:spcPts val="0"/>
              </a:spcAft>
              <a:buClr>
                <a:srgbClr val="558051"/>
              </a:buClr>
              <a:buSzPts val="2499"/>
              <a:buFont typeface="Arial"/>
              <a:buAutoNum type="alphaUcPeriod"/>
            </a:pPr>
            <a:r>
              <a:rPr lang="en-US" sz="2499">
                <a:solidFill>
                  <a:srgbClr val="558051"/>
                </a:solidFill>
                <a:latin typeface="Arial"/>
                <a:ea typeface="Arial"/>
                <a:cs typeface="Arial"/>
                <a:sym typeface="Arial"/>
              </a:rPr>
              <a:t>A verseny minimalizálása</a:t>
            </a:r>
            <a:endParaRPr sz="2499">
              <a:solidFill>
                <a:srgbClr val="558051"/>
              </a:solidFill>
              <a:latin typeface="Arial"/>
              <a:ea typeface="Arial"/>
              <a:cs typeface="Arial"/>
              <a:sym typeface="Arial"/>
            </a:endParaRPr>
          </a:p>
          <a:p>
            <a:pPr indent="0" lvl="0" marL="0" marR="0" rtl="0" algn="l">
              <a:lnSpc>
                <a:spcPct val="140016"/>
              </a:lnSpc>
              <a:spcBef>
                <a:spcPts val="0"/>
              </a:spcBef>
              <a:spcAft>
                <a:spcPts val="0"/>
              </a:spcAft>
              <a:buNone/>
            </a:pPr>
            <a:r>
              <a:t/>
            </a:r>
            <a:endParaRPr sz="2499">
              <a:solidFill>
                <a:srgbClr val="558051"/>
              </a:solidFill>
              <a:latin typeface="Arial"/>
              <a:ea typeface="Arial"/>
              <a:cs typeface="Arial"/>
              <a:sym typeface="Arial"/>
            </a:endParaRPr>
          </a:p>
        </p:txBody>
      </p:sp>
      <p:sp>
        <p:nvSpPr>
          <p:cNvPr id="680" name="Google Shape;680;p66"/>
          <p:cNvSpPr txBox="1"/>
          <p:nvPr/>
        </p:nvSpPr>
        <p:spPr>
          <a:xfrm rot="-5400000">
            <a:off x="-2553390" y="4686505"/>
            <a:ext cx="7097505" cy="560923"/>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n-US" sz="3399">
                <a:solidFill>
                  <a:srgbClr val="000000"/>
                </a:solidFill>
                <a:latin typeface="Arial"/>
                <a:ea typeface="Arial"/>
                <a:cs typeface="Arial"/>
                <a:sym typeface="Arial"/>
              </a:rPr>
              <a:t>Önértékelő</a:t>
            </a:r>
            <a:endParaRPr sz="3399">
              <a:solidFill>
                <a:srgbClr val="000000"/>
              </a:solidFill>
              <a:latin typeface="Arial"/>
              <a:ea typeface="Arial"/>
              <a:cs typeface="Arial"/>
              <a:sym typeface="Arial"/>
            </a:endParaRPr>
          </a:p>
        </p:txBody>
      </p:sp>
      <p:grpSp>
        <p:nvGrpSpPr>
          <p:cNvPr id="681" name="Google Shape;681;p66"/>
          <p:cNvGrpSpPr/>
          <p:nvPr/>
        </p:nvGrpSpPr>
        <p:grpSpPr>
          <a:xfrm>
            <a:off x="1657368" y="3022814"/>
            <a:ext cx="4369161" cy="5892080"/>
            <a:chOff x="0" y="0"/>
            <a:chExt cx="5825547" cy="7856106"/>
          </a:xfrm>
        </p:grpSpPr>
        <p:sp>
          <p:nvSpPr>
            <p:cNvPr id="682" name="Google Shape;682;p66"/>
            <p:cNvSpPr/>
            <p:nvPr/>
          </p:nvSpPr>
          <p:spPr>
            <a:xfrm>
              <a:off x="0" y="0"/>
              <a:ext cx="5344674" cy="7355562"/>
            </a:xfrm>
            <a:custGeom>
              <a:rect b="b" l="l" r="r" t="t"/>
              <a:pathLst>
                <a:path extrusionOk="0" h="7355562" w="5344674">
                  <a:moveTo>
                    <a:pt x="0" y="0"/>
                  </a:moveTo>
                  <a:lnTo>
                    <a:pt x="5344674" y="0"/>
                  </a:lnTo>
                  <a:lnTo>
                    <a:pt x="5344674" y="7355562"/>
                  </a:lnTo>
                  <a:lnTo>
                    <a:pt x="0" y="7355562"/>
                  </a:lnTo>
                  <a:lnTo>
                    <a:pt x="0" y="0"/>
                  </a:lnTo>
                  <a:close/>
                </a:path>
              </a:pathLst>
            </a:custGeom>
            <a:blipFill rotWithShape="1">
              <a:blip r:embed="rId6">
                <a:alphaModFix/>
              </a:blip>
              <a:stretch>
                <a:fillRect b="-13803" l="0" r="-99660" t="-31268"/>
              </a:stretch>
            </a:blipFill>
            <a:ln>
              <a:noFill/>
            </a:ln>
          </p:spPr>
        </p:sp>
        <p:sp>
          <p:nvSpPr>
            <p:cNvPr id="683" name="Google Shape;683;p66"/>
            <p:cNvSpPr/>
            <p:nvPr/>
          </p:nvSpPr>
          <p:spPr>
            <a:xfrm>
              <a:off x="551852" y="492852"/>
              <a:ext cx="5273695" cy="7363254"/>
            </a:xfrm>
            <a:custGeom>
              <a:rect b="b" l="l" r="r" t="t"/>
              <a:pathLst>
                <a:path extrusionOk="0" h="1068892" w="765560">
                  <a:moveTo>
                    <a:pt x="0" y="0"/>
                  </a:moveTo>
                  <a:lnTo>
                    <a:pt x="765560" y="0"/>
                  </a:lnTo>
                  <a:lnTo>
                    <a:pt x="765560" y="1068892"/>
                  </a:lnTo>
                  <a:lnTo>
                    <a:pt x="0" y="1068892"/>
                  </a:lnTo>
                  <a:close/>
                </a:path>
              </a:pathLst>
            </a:custGeom>
            <a:blipFill rotWithShape="1">
              <a:blip r:embed="rId7">
                <a:alphaModFix/>
              </a:blip>
              <a:stretch>
                <a:fillRect b="-3714" l="0" r="0" t="-3713"/>
              </a:stretch>
            </a:blipFill>
            <a:ln>
              <a:noFill/>
            </a:ln>
          </p:spPr>
        </p:sp>
      </p:gr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p67"/>
          <p:cNvSpPr/>
          <p:nvPr/>
        </p:nvSpPr>
        <p:spPr>
          <a:xfrm rot="-1526634">
            <a:off x="15808861" y="6857494"/>
            <a:ext cx="3793097" cy="4114800"/>
          </a:xfrm>
          <a:custGeom>
            <a:rect b="b" l="l" r="r" t="t"/>
            <a:pathLst>
              <a:path extrusionOk="0" h="4114800" w="3793097">
                <a:moveTo>
                  <a:pt x="0" y="0"/>
                </a:moveTo>
                <a:lnTo>
                  <a:pt x="3793098" y="0"/>
                </a:lnTo>
                <a:lnTo>
                  <a:pt x="3793098" y="4114800"/>
                </a:lnTo>
                <a:lnTo>
                  <a:pt x="0" y="4114800"/>
                </a:lnTo>
                <a:lnTo>
                  <a:pt x="0" y="0"/>
                </a:lnTo>
                <a:close/>
              </a:path>
            </a:pathLst>
          </a:custGeom>
          <a:blipFill rotWithShape="1">
            <a:blip r:embed="rId3">
              <a:alphaModFix/>
            </a:blip>
            <a:stretch>
              <a:fillRect b="0" l="0" r="0" t="0"/>
            </a:stretch>
          </a:blipFill>
          <a:ln>
            <a:noFill/>
          </a:ln>
        </p:spPr>
      </p:sp>
      <p:sp>
        <p:nvSpPr>
          <p:cNvPr id="689" name="Google Shape;689;p67"/>
          <p:cNvSpPr/>
          <p:nvPr/>
        </p:nvSpPr>
        <p:spPr>
          <a:xfrm rot="6998860">
            <a:off x="-1294852" y="-1832721"/>
            <a:ext cx="4647105" cy="4114800"/>
          </a:xfrm>
          <a:custGeom>
            <a:rect b="b" l="l" r="r" t="t"/>
            <a:pathLst>
              <a:path extrusionOk="0" h="4114800" w="4647105">
                <a:moveTo>
                  <a:pt x="0" y="0"/>
                </a:moveTo>
                <a:lnTo>
                  <a:pt x="4647104" y="0"/>
                </a:lnTo>
                <a:lnTo>
                  <a:pt x="4647104" y="4114800"/>
                </a:lnTo>
                <a:lnTo>
                  <a:pt x="0" y="4114800"/>
                </a:lnTo>
                <a:lnTo>
                  <a:pt x="0" y="0"/>
                </a:lnTo>
                <a:close/>
              </a:path>
            </a:pathLst>
          </a:custGeom>
          <a:blipFill rotWithShape="1">
            <a:blip r:embed="rId4">
              <a:alphaModFix/>
            </a:blip>
            <a:stretch>
              <a:fillRect b="0" l="0" r="0" t="0"/>
            </a:stretch>
          </a:blipFill>
          <a:ln>
            <a:noFill/>
          </a:ln>
        </p:spPr>
      </p:sp>
      <p:sp>
        <p:nvSpPr>
          <p:cNvPr id="690" name="Google Shape;690;p67"/>
          <p:cNvSpPr/>
          <p:nvPr/>
        </p:nvSpPr>
        <p:spPr>
          <a:xfrm>
            <a:off x="15261520" y="-1673912"/>
            <a:ext cx="5040401" cy="4114800"/>
          </a:xfrm>
          <a:custGeom>
            <a:rect b="b" l="l" r="r" t="t"/>
            <a:pathLst>
              <a:path extrusionOk="0" h="4114800" w="5040401">
                <a:moveTo>
                  <a:pt x="0" y="0"/>
                </a:moveTo>
                <a:lnTo>
                  <a:pt x="5040401" y="0"/>
                </a:lnTo>
                <a:lnTo>
                  <a:pt x="5040401" y="4114800"/>
                </a:lnTo>
                <a:lnTo>
                  <a:pt x="0" y="4114800"/>
                </a:lnTo>
                <a:lnTo>
                  <a:pt x="0" y="0"/>
                </a:lnTo>
                <a:close/>
              </a:path>
            </a:pathLst>
          </a:custGeom>
          <a:blipFill rotWithShape="1">
            <a:blip r:embed="rId5">
              <a:alphaModFix/>
            </a:blip>
            <a:stretch>
              <a:fillRect b="0" l="0" r="0" t="0"/>
            </a:stretch>
          </a:blipFill>
          <a:ln>
            <a:noFill/>
          </a:ln>
        </p:spPr>
      </p:sp>
      <p:sp>
        <p:nvSpPr>
          <p:cNvPr id="691" name="Google Shape;691;p67"/>
          <p:cNvSpPr txBox="1"/>
          <p:nvPr/>
        </p:nvSpPr>
        <p:spPr>
          <a:xfrm>
            <a:off x="1916849" y="790575"/>
            <a:ext cx="2161163"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lang="en-US" sz="12999">
                <a:solidFill>
                  <a:srgbClr val="06AC73"/>
                </a:solidFill>
                <a:latin typeface="Arial"/>
                <a:ea typeface="Arial"/>
                <a:cs typeface="Arial"/>
                <a:sym typeface="Arial"/>
              </a:rPr>
              <a:t>02</a:t>
            </a:r>
            <a:endParaRPr/>
          </a:p>
        </p:txBody>
      </p:sp>
      <p:sp>
        <p:nvSpPr>
          <p:cNvPr id="692" name="Google Shape;692;p67"/>
          <p:cNvSpPr txBox="1"/>
          <p:nvPr/>
        </p:nvSpPr>
        <p:spPr>
          <a:xfrm>
            <a:off x="4706662" y="1313439"/>
            <a:ext cx="5394007" cy="901144"/>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n-US" sz="5499">
                <a:solidFill>
                  <a:srgbClr val="000000"/>
                </a:solidFill>
                <a:latin typeface="Arial"/>
                <a:ea typeface="Arial"/>
                <a:cs typeface="Arial"/>
                <a:sym typeface="Arial"/>
              </a:rPr>
              <a:t>Önértékelő </a:t>
            </a:r>
            <a:endParaRPr sz="5499">
              <a:solidFill>
                <a:srgbClr val="000000"/>
              </a:solidFill>
              <a:latin typeface="Arial"/>
              <a:ea typeface="Arial"/>
              <a:cs typeface="Arial"/>
              <a:sym typeface="Arial"/>
            </a:endParaRPr>
          </a:p>
        </p:txBody>
      </p:sp>
      <p:sp>
        <p:nvSpPr>
          <p:cNvPr id="693" name="Google Shape;693;p67"/>
          <p:cNvSpPr txBox="1"/>
          <p:nvPr/>
        </p:nvSpPr>
        <p:spPr>
          <a:xfrm>
            <a:off x="6781800" y="3421028"/>
            <a:ext cx="10353042" cy="4488408"/>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499">
                <a:solidFill>
                  <a:srgbClr val="000000"/>
                </a:solidFill>
                <a:latin typeface="Arial"/>
                <a:ea typeface="Arial"/>
                <a:cs typeface="Arial"/>
                <a:sym typeface="Arial"/>
              </a:rPr>
              <a:t>13. kérdés: Mit jelent az "ügyfélszegmentálás" kifejezés egy társadalmi vállalkozással összefüggésben?</a:t>
            </a:r>
            <a:endParaRPr sz="2499">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t/>
            </a:r>
            <a:endParaRPr sz="2499">
              <a:solidFill>
                <a:srgbClr val="000000"/>
              </a:solidFill>
              <a:latin typeface="Arial"/>
              <a:ea typeface="Arial"/>
              <a:cs typeface="Arial"/>
              <a:sym typeface="Arial"/>
            </a:endParaRPr>
          </a:p>
          <a:p>
            <a:pPr indent="-457200" lvl="0" marL="457200" marR="0" rtl="0" algn="l">
              <a:lnSpc>
                <a:spcPct val="140016"/>
              </a:lnSpc>
              <a:spcBef>
                <a:spcPts val="0"/>
              </a:spcBef>
              <a:spcAft>
                <a:spcPts val="0"/>
              </a:spcAft>
              <a:buClr>
                <a:srgbClr val="558051"/>
              </a:buClr>
              <a:buSzPts val="2499"/>
              <a:buFont typeface="Arial"/>
              <a:buAutoNum type="alphaUcPeriod"/>
            </a:pPr>
            <a:r>
              <a:rPr lang="en-US" sz="2499">
                <a:solidFill>
                  <a:srgbClr val="558051"/>
                </a:solidFill>
                <a:latin typeface="Arial"/>
                <a:ea typeface="Arial"/>
                <a:cs typeface="Arial"/>
                <a:sym typeface="Arial"/>
              </a:rPr>
              <a:t>Az ügyfelek teljes számának meghatározása</a:t>
            </a:r>
            <a:endParaRPr sz="2499">
              <a:solidFill>
                <a:srgbClr val="558051"/>
              </a:solidFill>
              <a:latin typeface="Arial"/>
              <a:ea typeface="Arial"/>
              <a:cs typeface="Arial"/>
              <a:sym typeface="Arial"/>
            </a:endParaRPr>
          </a:p>
          <a:p>
            <a:pPr indent="-457200" lvl="0" marL="457200" marR="0" rtl="0" algn="l">
              <a:lnSpc>
                <a:spcPct val="140016"/>
              </a:lnSpc>
              <a:spcBef>
                <a:spcPts val="0"/>
              </a:spcBef>
              <a:spcAft>
                <a:spcPts val="0"/>
              </a:spcAft>
              <a:buClr>
                <a:srgbClr val="558051"/>
              </a:buClr>
              <a:buSzPts val="2499"/>
              <a:buFont typeface="Arial"/>
              <a:buAutoNum type="alphaUcPeriod"/>
            </a:pPr>
            <a:r>
              <a:rPr lang="en-US" sz="2499">
                <a:solidFill>
                  <a:srgbClr val="558051"/>
                </a:solidFill>
                <a:latin typeface="Arial"/>
                <a:ea typeface="Arial"/>
                <a:cs typeface="Arial"/>
                <a:sym typeface="Arial"/>
              </a:rPr>
              <a:t>Az ügyfelek kategorizálása demográfiai adatok, igények és preferenciák alapján.</a:t>
            </a:r>
            <a:endParaRPr sz="2499">
              <a:solidFill>
                <a:srgbClr val="558051"/>
              </a:solidFill>
              <a:latin typeface="Arial"/>
              <a:ea typeface="Arial"/>
              <a:cs typeface="Arial"/>
              <a:sym typeface="Arial"/>
            </a:endParaRPr>
          </a:p>
          <a:p>
            <a:pPr indent="-457200" lvl="0" marL="457200" marR="0" rtl="0" algn="l">
              <a:lnSpc>
                <a:spcPct val="140016"/>
              </a:lnSpc>
              <a:spcBef>
                <a:spcPts val="0"/>
              </a:spcBef>
              <a:spcAft>
                <a:spcPts val="0"/>
              </a:spcAft>
              <a:buClr>
                <a:srgbClr val="558051"/>
              </a:buClr>
              <a:buSzPts val="2499"/>
              <a:buFont typeface="Arial"/>
              <a:buAutoNum type="alphaUcPeriod"/>
            </a:pPr>
            <a:r>
              <a:rPr lang="en-US" sz="2499">
                <a:solidFill>
                  <a:srgbClr val="558051"/>
                </a:solidFill>
                <a:latin typeface="Arial"/>
                <a:ea typeface="Arial"/>
                <a:cs typeface="Arial"/>
                <a:sym typeface="Arial"/>
              </a:rPr>
              <a:t>A legjövedelmezőbb ügyfelek kiválasztása</a:t>
            </a:r>
            <a:endParaRPr sz="2499">
              <a:solidFill>
                <a:srgbClr val="558051"/>
              </a:solidFill>
              <a:latin typeface="Arial"/>
              <a:ea typeface="Arial"/>
              <a:cs typeface="Arial"/>
              <a:sym typeface="Arial"/>
            </a:endParaRPr>
          </a:p>
          <a:p>
            <a:pPr indent="-457200" lvl="0" marL="457200" marR="0" rtl="0" algn="l">
              <a:lnSpc>
                <a:spcPct val="140016"/>
              </a:lnSpc>
              <a:spcBef>
                <a:spcPts val="0"/>
              </a:spcBef>
              <a:spcAft>
                <a:spcPts val="0"/>
              </a:spcAft>
              <a:buClr>
                <a:srgbClr val="558051"/>
              </a:buClr>
              <a:buSzPts val="2499"/>
              <a:buFont typeface="Arial"/>
              <a:buAutoNum type="alphaUcPeriod"/>
            </a:pPr>
            <a:r>
              <a:rPr lang="en-US" sz="2499">
                <a:solidFill>
                  <a:srgbClr val="558051"/>
                </a:solidFill>
                <a:latin typeface="Arial"/>
                <a:ea typeface="Arial"/>
                <a:cs typeface="Arial"/>
                <a:sym typeface="Arial"/>
              </a:rPr>
              <a:t>Az ügyfélkör sokféleségének figyelmen kívül hagyása</a:t>
            </a:r>
            <a:endParaRPr sz="2499">
              <a:solidFill>
                <a:srgbClr val="558051"/>
              </a:solidFill>
              <a:latin typeface="Arial"/>
              <a:ea typeface="Arial"/>
              <a:cs typeface="Arial"/>
              <a:sym typeface="Arial"/>
            </a:endParaRPr>
          </a:p>
          <a:p>
            <a:pPr indent="0" lvl="0" marL="0" marR="0" rtl="0" algn="l">
              <a:lnSpc>
                <a:spcPct val="140016"/>
              </a:lnSpc>
              <a:spcBef>
                <a:spcPts val="0"/>
              </a:spcBef>
              <a:spcAft>
                <a:spcPts val="0"/>
              </a:spcAft>
              <a:buNone/>
            </a:pPr>
            <a:r>
              <a:t/>
            </a:r>
            <a:endParaRPr sz="2499">
              <a:solidFill>
                <a:srgbClr val="000000"/>
              </a:solidFill>
              <a:latin typeface="Arial"/>
              <a:ea typeface="Arial"/>
              <a:cs typeface="Arial"/>
              <a:sym typeface="Arial"/>
            </a:endParaRPr>
          </a:p>
          <a:p>
            <a:pPr indent="0" lvl="0" marL="0" marR="0" rtl="0" algn="l">
              <a:lnSpc>
                <a:spcPct val="140016"/>
              </a:lnSpc>
              <a:spcBef>
                <a:spcPts val="0"/>
              </a:spcBef>
              <a:spcAft>
                <a:spcPts val="0"/>
              </a:spcAft>
              <a:buNone/>
            </a:pPr>
            <a:r>
              <a:t/>
            </a:r>
            <a:endParaRPr sz="2499">
              <a:solidFill>
                <a:srgbClr val="000000"/>
              </a:solidFill>
              <a:latin typeface="Arial"/>
              <a:ea typeface="Arial"/>
              <a:cs typeface="Arial"/>
              <a:sym typeface="Arial"/>
            </a:endParaRPr>
          </a:p>
        </p:txBody>
      </p:sp>
      <p:sp>
        <p:nvSpPr>
          <p:cNvPr id="694" name="Google Shape;694;p67"/>
          <p:cNvSpPr txBox="1"/>
          <p:nvPr/>
        </p:nvSpPr>
        <p:spPr>
          <a:xfrm rot="-5400000">
            <a:off x="-2553390" y="4686505"/>
            <a:ext cx="7097505" cy="560923"/>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n-US" sz="3399">
                <a:solidFill>
                  <a:srgbClr val="000000"/>
                </a:solidFill>
                <a:latin typeface="Arial"/>
                <a:ea typeface="Arial"/>
                <a:cs typeface="Arial"/>
                <a:sym typeface="Arial"/>
              </a:rPr>
              <a:t>Önértékelő</a:t>
            </a:r>
            <a:endParaRPr sz="3399">
              <a:solidFill>
                <a:srgbClr val="000000"/>
              </a:solidFill>
              <a:latin typeface="Arial"/>
              <a:ea typeface="Arial"/>
              <a:cs typeface="Arial"/>
              <a:sym typeface="Arial"/>
            </a:endParaRPr>
          </a:p>
        </p:txBody>
      </p:sp>
      <p:grpSp>
        <p:nvGrpSpPr>
          <p:cNvPr id="695" name="Google Shape;695;p67"/>
          <p:cNvGrpSpPr/>
          <p:nvPr/>
        </p:nvGrpSpPr>
        <p:grpSpPr>
          <a:xfrm>
            <a:off x="1657368" y="3022814"/>
            <a:ext cx="4369161" cy="5892080"/>
            <a:chOff x="0" y="0"/>
            <a:chExt cx="5825547" cy="7856106"/>
          </a:xfrm>
        </p:grpSpPr>
        <p:sp>
          <p:nvSpPr>
            <p:cNvPr id="696" name="Google Shape;696;p67"/>
            <p:cNvSpPr/>
            <p:nvPr/>
          </p:nvSpPr>
          <p:spPr>
            <a:xfrm>
              <a:off x="0" y="0"/>
              <a:ext cx="5344674" cy="7355562"/>
            </a:xfrm>
            <a:custGeom>
              <a:rect b="b" l="l" r="r" t="t"/>
              <a:pathLst>
                <a:path extrusionOk="0" h="7355562" w="5344674">
                  <a:moveTo>
                    <a:pt x="0" y="0"/>
                  </a:moveTo>
                  <a:lnTo>
                    <a:pt x="5344674" y="0"/>
                  </a:lnTo>
                  <a:lnTo>
                    <a:pt x="5344674" y="7355562"/>
                  </a:lnTo>
                  <a:lnTo>
                    <a:pt x="0" y="7355562"/>
                  </a:lnTo>
                  <a:lnTo>
                    <a:pt x="0" y="0"/>
                  </a:lnTo>
                  <a:close/>
                </a:path>
              </a:pathLst>
            </a:custGeom>
            <a:blipFill rotWithShape="1">
              <a:blip r:embed="rId6">
                <a:alphaModFix/>
              </a:blip>
              <a:stretch>
                <a:fillRect b="-13803" l="0" r="-99660" t="-31268"/>
              </a:stretch>
            </a:blipFill>
            <a:ln>
              <a:noFill/>
            </a:ln>
          </p:spPr>
        </p:sp>
        <p:sp>
          <p:nvSpPr>
            <p:cNvPr id="697" name="Google Shape;697;p67"/>
            <p:cNvSpPr/>
            <p:nvPr/>
          </p:nvSpPr>
          <p:spPr>
            <a:xfrm>
              <a:off x="551852" y="492852"/>
              <a:ext cx="5273695" cy="7363254"/>
            </a:xfrm>
            <a:custGeom>
              <a:rect b="b" l="l" r="r" t="t"/>
              <a:pathLst>
                <a:path extrusionOk="0" h="1068892" w="765560">
                  <a:moveTo>
                    <a:pt x="0" y="0"/>
                  </a:moveTo>
                  <a:lnTo>
                    <a:pt x="765560" y="0"/>
                  </a:lnTo>
                  <a:lnTo>
                    <a:pt x="765560" y="1068892"/>
                  </a:lnTo>
                  <a:lnTo>
                    <a:pt x="0" y="1068892"/>
                  </a:lnTo>
                  <a:close/>
                </a:path>
              </a:pathLst>
            </a:custGeom>
            <a:blipFill rotWithShape="1">
              <a:blip r:embed="rId7">
                <a:alphaModFix/>
              </a:blip>
              <a:stretch>
                <a:fillRect b="-3714" l="0" r="0" t="-3713"/>
              </a:stretch>
            </a:blipFill>
            <a:ln>
              <a:noFill/>
            </a:ln>
          </p:spPr>
        </p:sp>
      </p:gr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p68"/>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703" name="Google Shape;703;p68"/>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704" name="Google Shape;704;p68"/>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705" name="Google Shape;705;p68"/>
          <p:cNvSpPr txBox="1"/>
          <p:nvPr/>
        </p:nvSpPr>
        <p:spPr>
          <a:xfrm>
            <a:off x="2271735" y="554038"/>
            <a:ext cx="10888191" cy="81817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5000">
                <a:solidFill>
                  <a:srgbClr val="000000"/>
                </a:solidFill>
                <a:latin typeface="Playfair Display"/>
                <a:ea typeface="Playfair Display"/>
                <a:cs typeface="Playfair Display"/>
                <a:sym typeface="Playfair Display"/>
              </a:rPr>
              <a:t>TOVÁBBI FORRÁSOK</a:t>
            </a:r>
            <a:endParaRPr sz="5000">
              <a:solidFill>
                <a:srgbClr val="000000"/>
              </a:solidFill>
              <a:latin typeface="Playfair Display"/>
              <a:ea typeface="Playfair Display"/>
              <a:cs typeface="Playfair Display"/>
              <a:sym typeface="Playfair Display"/>
            </a:endParaRPr>
          </a:p>
        </p:txBody>
      </p:sp>
      <p:sp>
        <p:nvSpPr>
          <p:cNvPr id="706" name="Google Shape;706;p68"/>
          <p:cNvSpPr txBox="1"/>
          <p:nvPr/>
        </p:nvSpPr>
        <p:spPr>
          <a:xfrm>
            <a:off x="350409" y="1856095"/>
            <a:ext cx="17587182" cy="7406005"/>
          </a:xfrm>
          <a:prstGeom prst="rect">
            <a:avLst/>
          </a:prstGeom>
          <a:noFill/>
          <a:ln>
            <a:noFill/>
          </a:ln>
        </p:spPr>
        <p:txBody>
          <a:bodyPr anchorCtr="0" anchor="t" bIns="0" lIns="0" spcFirstLastPara="1" rIns="0" wrap="square" tIns="0">
            <a:spAutoFit/>
          </a:bodyPr>
          <a:lstStyle/>
          <a:p>
            <a:pPr indent="-302261" lvl="1" marL="604523" marR="0" rtl="0" algn="l">
              <a:lnSpc>
                <a:spcPct val="140000"/>
              </a:lnSpc>
              <a:spcBef>
                <a:spcPts val="0"/>
              </a:spcBef>
              <a:spcAft>
                <a:spcPts val="0"/>
              </a:spcAft>
              <a:buClr>
                <a:srgbClr val="000000"/>
              </a:buClr>
              <a:buSzPts val="2800"/>
              <a:buFont typeface="Arial"/>
              <a:buChar char="•"/>
            </a:pPr>
            <a:r>
              <a:rPr b="0" i="0" lang="en-US" sz="2800" u="sng" cap="none" strike="noStrike">
                <a:solidFill>
                  <a:schemeClr val="hlink"/>
                </a:solidFill>
                <a:latin typeface="Playfair Display"/>
                <a:ea typeface="Playfair Display"/>
                <a:cs typeface="Playfair Display"/>
                <a:sym typeface="Playfair Display"/>
                <a:hlinkClick r:id="rId6"/>
              </a:rPr>
              <a:t>https://www.the-sse.org/resources/starting/getting-your-pricing-right/</a:t>
            </a:r>
            <a:r>
              <a:rPr b="0" i="0" lang="en-US" sz="2800" u="none" cap="none" strike="noStrike">
                <a:solidFill>
                  <a:srgbClr val="000000"/>
                </a:solidFill>
                <a:latin typeface="Playfair Display"/>
                <a:ea typeface="Playfair Display"/>
                <a:cs typeface="Playfair Display"/>
                <a:sym typeface="Playfair Display"/>
              </a:rPr>
              <a:t>: Getting your pricing right</a:t>
            </a:r>
            <a:endParaRPr/>
          </a:p>
          <a:p>
            <a:pPr indent="-302261" lvl="1" marL="604523" marR="0" rtl="0" algn="l">
              <a:lnSpc>
                <a:spcPct val="140000"/>
              </a:lnSpc>
              <a:spcBef>
                <a:spcPts val="0"/>
              </a:spcBef>
              <a:spcAft>
                <a:spcPts val="0"/>
              </a:spcAft>
              <a:buClr>
                <a:srgbClr val="000000"/>
              </a:buClr>
              <a:buSzPts val="2800"/>
              <a:buFont typeface="Arial"/>
              <a:buChar char="•"/>
            </a:pPr>
            <a:r>
              <a:rPr b="0" i="0" lang="en-US" sz="2800" u="sng" cap="none" strike="noStrike">
                <a:solidFill>
                  <a:schemeClr val="hlink"/>
                </a:solidFill>
                <a:latin typeface="Playfair Display"/>
                <a:ea typeface="Playfair Display"/>
                <a:cs typeface="Playfair Display"/>
                <a:sym typeface="Playfair Display"/>
                <a:hlinkClick r:id="rId7"/>
              </a:rPr>
              <a:t>https://www.youtube.com/watch?v=8aPGXqLZCS0&amp;ab_channel=StrategyMadeSimple</a:t>
            </a:r>
            <a:r>
              <a:rPr b="0" i="0" lang="en-US" sz="2800" u="none" cap="none" strike="noStrike">
                <a:solidFill>
                  <a:srgbClr val="000000"/>
                </a:solidFill>
                <a:latin typeface="Playfair Display"/>
                <a:ea typeface="Playfair Display"/>
                <a:cs typeface="Playfair Display"/>
                <a:sym typeface="Playfair Display"/>
              </a:rPr>
              <a:t>: Using the canvas to create a social enterprise business plan.</a:t>
            </a:r>
            <a:endParaRPr/>
          </a:p>
          <a:p>
            <a:pPr indent="-302261" lvl="1" marL="604523" marR="0" rtl="0" algn="l">
              <a:lnSpc>
                <a:spcPct val="140000"/>
              </a:lnSpc>
              <a:spcBef>
                <a:spcPts val="0"/>
              </a:spcBef>
              <a:spcAft>
                <a:spcPts val="0"/>
              </a:spcAft>
              <a:buClr>
                <a:srgbClr val="000000"/>
              </a:buClr>
              <a:buSzPts val="2800"/>
              <a:buFont typeface="Arial"/>
              <a:buChar char="•"/>
            </a:pPr>
            <a:r>
              <a:rPr b="0" i="0" lang="en-US" sz="2800" u="sng" cap="none" strike="noStrike">
                <a:solidFill>
                  <a:schemeClr val="hlink"/>
                </a:solidFill>
                <a:latin typeface="Playfair Display"/>
                <a:ea typeface="Playfair Display"/>
                <a:cs typeface="Playfair Display"/>
                <a:sym typeface="Playfair Display"/>
                <a:hlinkClick r:id="rId8"/>
              </a:rPr>
              <a:t>https://www.socialchangecentral.com/social-enterprise-resources/</a:t>
            </a:r>
            <a:r>
              <a:rPr b="0" i="0" lang="en-US" sz="2800" u="none" cap="none" strike="noStrike">
                <a:solidFill>
                  <a:srgbClr val="000000"/>
                </a:solidFill>
                <a:latin typeface="Playfair Display"/>
                <a:ea typeface="Playfair Display"/>
                <a:cs typeface="Playfair Display"/>
                <a:sym typeface="Playfair Display"/>
              </a:rPr>
              <a:t>: Various resources for a social enterprise.</a:t>
            </a:r>
            <a:endParaRPr/>
          </a:p>
          <a:p>
            <a:pPr indent="-302261" lvl="1" marL="604523" marR="0" rtl="0" algn="l">
              <a:lnSpc>
                <a:spcPct val="140000"/>
              </a:lnSpc>
              <a:spcBef>
                <a:spcPts val="0"/>
              </a:spcBef>
              <a:spcAft>
                <a:spcPts val="0"/>
              </a:spcAft>
              <a:buClr>
                <a:srgbClr val="000000"/>
              </a:buClr>
              <a:buSzPts val="2800"/>
              <a:buFont typeface="Arial"/>
              <a:buChar char="•"/>
            </a:pPr>
            <a:r>
              <a:rPr b="0" i="0" lang="en-US" sz="2800" u="none" cap="none" strike="noStrike">
                <a:solidFill>
                  <a:srgbClr val="000000"/>
                </a:solidFill>
                <a:latin typeface="Playfair Display"/>
                <a:ea typeface="Playfair Display"/>
                <a:cs typeface="Playfair Display"/>
                <a:sym typeface="Playfair Display"/>
              </a:rPr>
              <a:t>Social business models: </a:t>
            </a:r>
            <a:r>
              <a:rPr b="0" i="0" lang="en-US" sz="2800" u="sng" cap="none" strike="noStrike">
                <a:solidFill>
                  <a:schemeClr val="hlink"/>
                </a:solidFill>
                <a:latin typeface="Playfair Display"/>
                <a:ea typeface="Playfair Display"/>
                <a:cs typeface="Playfair Display"/>
                <a:sym typeface="Playfair Display"/>
                <a:hlinkClick r:id="rId9"/>
              </a:rPr>
              <a:t>https://www.higherlogic.com/blog/what-is-social-business-a-definition/</a:t>
            </a:r>
            <a:endParaRPr/>
          </a:p>
          <a:p>
            <a:pPr indent="-302261" lvl="1" marL="604523" marR="0" rtl="0" algn="l">
              <a:lnSpc>
                <a:spcPct val="140000"/>
              </a:lnSpc>
              <a:spcBef>
                <a:spcPts val="0"/>
              </a:spcBef>
              <a:spcAft>
                <a:spcPts val="0"/>
              </a:spcAft>
              <a:buClr>
                <a:srgbClr val="000000"/>
              </a:buClr>
              <a:buSzPts val="2800"/>
              <a:buFont typeface="Arial"/>
              <a:buChar char="•"/>
            </a:pPr>
            <a:r>
              <a:rPr b="0" i="0" lang="en-US" sz="2800" u="none" cap="none" strike="noStrike">
                <a:solidFill>
                  <a:srgbClr val="000000"/>
                </a:solidFill>
                <a:latin typeface="Playfair Display"/>
                <a:ea typeface="Playfair Display"/>
                <a:cs typeface="Playfair Display"/>
                <a:sym typeface="Playfair Display"/>
              </a:rPr>
              <a:t> https://gusto.com/resources/articles/business-finance/pricing-services</a:t>
            </a:r>
            <a:endParaRPr/>
          </a:p>
          <a:p>
            <a:pPr indent="-302261" lvl="1" marL="604523" marR="0" rtl="0" algn="l">
              <a:lnSpc>
                <a:spcPct val="140000"/>
              </a:lnSpc>
              <a:spcBef>
                <a:spcPts val="0"/>
              </a:spcBef>
              <a:spcAft>
                <a:spcPts val="0"/>
              </a:spcAft>
              <a:buClr>
                <a:srgbClr val="000000"/>
              </a:buClr>
              <a:buSzPts val="2800"/>
              <a:buFont typeface="Arial"/>
              <a:buChar char="•"/>
            </a:pPr>
            <a:r>
              <a:rPr b="0" i="0" lang="en-US" sz="2800" u="none" cap="none" strike="noStrike">
                <a:solidFill>
                  <a:srgbClr val="000000"/>
                </a:solidFill>
                <a:latin typeface="Playfair Display"/>
                <a:ea typeface="Playfair Display"/>
                <a:cs typeface="Playfair Display"/>
                <a:sym typeface="Playfair Display"/>
              </a:rPr>
              <a:t>https://www.the-sse.org/resources/starting/getting-your-pricing-right/</a:t>
            </a:r>
            <a:endParaRPr/>
          </a:p>
          <a:p>
            <a:pPr indent="-302261" lvl="1" marL="604523" marR="0" rtl="0" algn="l">
              <a:lnSpc>
                <a:spcPct val="140000"/>
              </a:lnSpc>
              <a:spcBef>
                <a:spcPts val="0"/>
              </a:spcBef>
              <a:spcAft>
                <a:spcPts val="0"/>
              </a:spcAft>
              <a:buClr>
                <a:srgbClr val="000000"/>
              </a:buClr>
              <a:buSzPts val="2800"/>
              <a:buFont typeface="Arial"/>
              <a:buChar char="•"/>
            </a:pPr>
            <a:r>
              <a:rPr b="0" i="0" lang="en-US" sz="2800" u="none" cap="none" strike="noStrike">
                <a:solidFill>
                  <a:srgbClr val="000000"/>
                </a:solidFill>
                <a:latin typeface="Playfair Display"/>
                <a:ea typeface="Playfair Display"/>
                <a:cs typeface="Playfair Display"/>
                <a:sym typeface="Playfair Display"/>
              </a:rPr>
              <a:t>PDF canvas template: Social Business Model Canvas, h</a:t>
            </a:r>
            <a:r>
              <a:rPr b="0" i="0" lang="en-US" sz="2800" u="sng" cap="none" strike="noStrike">
                <a:solidFill>
                  <a:schemeClr val="hlink"/>
                </a:solidFill>
                <a:latin typeface="Playfair Display"/>
                <a:ea typeface="Playfair Display"/>
                <a:cs typeface="Playfair Display"/>
                <a:sym typeface="Playfair Display"/>
                <a:hlinkClick r:id="rId10"/>
              </a:rPr>
              <a:t>ttps://socialbusinessmodelcanvas.swarthmore.edu/</a:t>
            </a:r>
            <a:r>
              <a:rPr b="0" i="0" lang="en-US" sz="2800" u="none" cap="none" strike="noStrike">
                <a:solidFill>
                  <a:srgbClr val="000000"/>
                </a:solidFill>
                <a:latin typeface="Playfair Display"/>
                <a:ea typeface="Playfair Display"/>
                <a:cs typeface="Playfair Display"/>
                <a:sym typeface="Playfair Display"/>
              </a:rPr>
              <a:t> </a:t>
            </a:r>
            <a:endParaRPr/>
          </a:p>
          <a:p>
            <a:pPr indent="-302261" lvl="1" marL="604523" marR="0" rtl="0" algn="l">
              <a:lnSpc>
                <a:spcPct val="140000"/>
              </a:lnSpc>
              <a:spcBef>
                <a:spcPts val="0"/>
              </a:spcBef>
              <a:spcAft>
                <a:spcPts val="0"/>
              </a:spcAft>
              <a:buClr>
                <a:srgbClr val="000000"/>
              </a:buClr>
              <a:buSzPts val="2800"/>
              <a:buFont typeface="Arial"/>
              <a:buChar char="•"/>
            </a:pPr>
            <a:r>
              <a:rPr b="0" i="0" lang="en-US" sz="2800" u="sng" cap="none" strike="noStrike">
                <a:solidFill>
                  <a:schemeClr val="hlink"/>
                </a:solidFill>
                <a:latin typeface="Playfair Display"/>
                <a:ea typeface="Playfair Display"/>
                <a:cs typeface="Playfair Display"/>
                <a:sym typeface="Playfair Display"/>
                <a:hlinkClick r:id="rId11"/>
              </a:rPr>
              <a:t>https://socialenterpriseinstitute.co/wp-content/uploads/2018/12/Social-Business-Model-Canvas.pdf</a:t>
            </a:r>
            <a:endParaRPr/>
          </a:p>
          <a:p>
            <a:pPr indent="-302261" lvl="1" marL="604523" marR="0" rtl="0" algn="l">
              <a:lnSpc>
                <a:spcPct val="140000"/>
              </a:lnSpc>
              <a:spcBef>
                <a:spcPts val="0"/>
              </a:spcBef>
              <a:spcAft>
                <a:spcPts val="0"/>
              </a:spcAft>
              <a:buClr>
                <a:srgbClr val="000000"/>
              </a:buClr>
              <a:buSzPts val="2800"/>
              <a:buFont typeface="Arial"/>
              <a:buChar char="•"/>
            </a:pPr>
            <a:r>
              <a:rPr b="0" i="0" lang="en-US" sz="2800" u="sng" cap="none" strike="noStrike">
                <a:solidFill>
                  <a:srgbClr val="000000"/>
                </a:solidFill>
                <a:latin typeface="Playfair Display"/>
                <a:ea typeface="Playfair Display"/>
                <a:cs typeface="Playfair Display"/>
                <a:sym typeface="Playfair Display"/>
              </a:rPr>
              <a:t> https://socialbusinessmodelcanvas.swarthmore.edu/</a:t>
            </a:r>
            <a:endParaRPr/>
          </a:p>
          <a:p>
            <a:pPr indent="-302261" lvl="1" marL="604523" marR="0" rtl="0" algn="l">
              <a:lnSpc>
                <a:spcPct val="140000"/>
              </a:lnSpc>
              <a:spcBef>
                <a:spcPts val="0"/>
              </a:spcBef>
              <a:spcAft>
                <a:spcPts val="0"/>
              </a:spcAft>
              <a:buClr>
                <a:srgbClr val="000000"/>
              </a:buClr>
              <a:buSzPts val="2800"/>
              <a:buFont typeface="Arial"/>
              <a:buChar char="•"/>
            </a:pPr>
            <a:r>
              <a:rPr b="0" i="0" lang="en-US" sz="2800" u="sng" cap="none" strike="noStrike">
                <a:solidFill>
                  <a:srgbClr val="000000"/>
                </a:solidFill>
                <a:latin typeface="Playfair Display"/>
                <a:ea typeface="Playfair Display"/>
                <a:cs typeface="Playfair Display"/>
                <a:sym typeface="Playfair Display"/>
              </a:rPr>
              <a:t> https://socialbusinessdesign.org/what-is-a-social-business-model-canvas/</a:t>
            </a:r>
            <a:endParaRPr/>
          </a:p>
          <a:p>
            <a:pPr indent="-302261" lvl="1" marL="604523" marR="0" rtl="0" algn="l">
              <a:lnSpc>
                <a:spcPct val="140000"/>
              </a:lnSpc>
              <a:spcBef>
                <a:spcPts val="0"/>
              </a:spcBef>
              <a:spcAft>
                <a:spcPts val="0"/>
              </a:spcAft>
              <a:buClr>
                <a:srgbClr val="000000"/>
              </a:buClr>
              <a:buSzPts val="2800"/>
              <a:buFont typeface="Arial"/>
              <a:buChar char="•"/>
            </a:pPr>
            <a:r>
              <a:rPr b="0" i="0" lang="en-US" sz="2800" u="sng" cap="none" strike="noStrike">
                <a:solidFill>
                  <a:srgbClr val="000000"/>
                </a:solidFill>
                <a:latin typeface="Playfair Display"/>
                <a:ea typeface="Playfair Display"/>
                <a:cs typeface="Playfair Display"/>
                <a:sym typeface="Playfair Display"/>
              </a:rPr>
              <a:t> https://www.alexosterwalder.com/</a:t>
            </a:r>
            <a:endParaRPr/>
          </a:p>
          <a:p>
            <a:pPr indent="-302261" lvl="1" marL="604523" marR="0" rtl="0" algn="l">
              <a:lnSpc>
                <a:spcPct val="140000"/>
              </a:lnSpc>
              <a:spcBef>
                <a:spcPts val="0"/>
              </a:spcBef>
              <a:spcAft>
                <a:spcPts val="0"/>
              </a:spcAft>
              <a:buClr>
                <a:srgbClr val="000000"/>
              </a:buClr>
              <a:buSzPts val="2800"/>
              <a:buFont typeface="Arial"/>
              <a:buChar char="•"/>
            </a:pPr>
            <a:r>
              <a:rPr b="0" i="0" lang="en-US" sz="2800" u="sng" cap="none" strike="noStrike">
                <a:solidFill>
                  <a:srgbClr val="000000"/>
                </a:solidFill>
                <a:latin typeface="Playfair Display"/>
                <a:ea typeface="Playfair Display"/>
                <a:cs typeface="Playfair Display"/>
                <a:sym typeface="Playfair Display"/>
              </a:rPr>
              <a:t> https://www.eurofound.europa.eu/system/files/2015-04/ef1507en1_0.pdf</a:t>
            </a:r>
            <a:endParaRPr/>
          </a:p>
          <a:p>
            <a:pPr indent="-302261" lvl="1" marL="604523" marR="0" rtl="0" algn="l">
              <a:lnSpc>
                <a:spcPct val="140000"/>
              </a:lnSpc>
              <a:spcBef>
                <a:spcPts val="0"/>
              </a:spcBef>
              <a:spcAft>
                <a:spcPts val="0"/>
              </a:spcAft>
              <a:buClr>
                <a:srgbClr val="000000"/>
              </a:buClr>
              <a:buSzPts val="2800"/>
              <a:buFont typeface="Arial"/>
              <a:buChar char="•"/>
            </a:pPr>
            <a:r>
              <a:rPr b="0" i="0" lang="en-US" sz="2800" u="sng" cap="none" strike="noStrike">
                <a:solidFill>
                  <a:srgbClr val="000000"/>
                </a:solidFill>
                <a:latin typeface="Playfair Display"/>
                <a:ea typeface="Playfair Display"/>
                <a:cs typeface="Playfair Display"/>
                <a:sym typeface="Playfair Display"/>
              </a:rPr>
              <a:t> https://gusto.com/resources/articles/business-finance/pricing-services</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sp>
        <p:nvSpPr>
          <p:cNvPr id="711" name="Google Shape;711;p69"/>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sp>
      <p:sp>
        <p:nvSpPr>
          <p:cNvPr id="712" name="Google Shape;712;p69"/>
          <p:cNvSpPr/>
          <p:nvPr/>
        </p:nvSpPr>
        <p:spPr>
          <a:xfrm>
            <a:off x="14299437"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sp>
      <p:sp>
        <p:nvSpPr>
          <p:cNvPr id="713" name="Google Shape;713;p69"/>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sp>
      <p:sp>
        <p:nvSpPr>
          <p:cNvPr id="714" name="Google Shape;714;p69"/>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sp>
      <p:sp>
        <p:nvSpPr>
          <p:cNvPr id="715" name="Google Shape;715;p69"/>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sp>
      <p:sp>
        <p:nvSpPr>
          <p:cNvPr id="716" name="Google Shape;716;p69"/>
          <p:cNvSpPr txBox="1"/>
          <p:nvPr/>
        </p:nvSpPr>
        <p:spPr>
          <a:xfrm>
            <a:off x="10747704" y="1059356"/>
            <a:ext cx="2115000" cy="2800575"/>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Clr>
                <a:srgbClr val="06AC73"/>
              </a:buClr>
              <a:buSzPts val="12999"/>
              <a:buFont typeface="Calibri"/>
              <a:buNone/>
            </a:pPr>
            <a:r>
              <a:rPr b="0" i="0" lang="en-US" sz="12999" u="none" cap="none" strike="noStrike">
                <a:solidFill>
                  <a:srgbClr val="06AC73"/>
                </a:solidFill>
                <a:latin typeface="Calibri"/>
                <a:ea typeface="Calibri"/>
                <a:cs typeface="Calibri"/>
                <a:sym typeface="Calibri"/>
              </a:rPr>
              <a:t>02</a:t>
            </a:r>
            <a:endParaRPr sz="1800">
              <a:solidFill>
                <a:schemeClr val="dk1"/>
              </a:solidFill>
              <a:latin typeface="Calibri"/>
              <a:ea typeface="Calibri"/>
              <a:cs typeface="Calibri"/>
              <a:sym typeface="Calibri"/>
            </a:endParaRPr>
          </a:p>
        </p:txBody>
      </p:sp>
      <p:sp>
        <p:nvSpPr>
          <p:cNvPr id="717" name="Google Shape;717;p69"/>
          <p:cNvSpPr txBox="1"/>
          <p:nvPr/>
        </p:nvSpPr>
        <p:spPr>
          <a:xfrm>
            <a:off x="2054857" y="1764206"/>
            <a:ext cx="14178285" cy="1184748"/>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Clr>
                <a:schemeClr val="dk1"/>
              </a:buClr>
              <a:buSzPts val="5499"/>
              <a:buFont typeface="Calibri"/>
              <a:buNone/>
            </a:pPr>
            <a:r>
              <a:rPr lang="en-US" sz="5499">
                <a:solidFill>
                  <a:schemeClr val="dk1"/>
                </a:solidFill>
                <a:latin typeface="Calibri"/>
                <a:ea typeface="Calibri"/>
                <a:cs typeface="Calibri"/>
                <a:sym typeface="Calibri"/>
              </a:rPr>
              <a:t>A 2-es modul végére értél</a:t>
            </a:r>
            <a:endParaRPr sz="1800">
              <a:solidFill>
                <a:schemeClr val="dk1"/>
              </a:solidFill>
              <a:latin typeface="Calibri"/>
              <a:ea typeface="Calibri"/>
              <a:cs typeface="Calibri"/>
              <a:sym typeface="Calibri"/>
            </a:endParaRPr>
          </a:p>
        </p:txBody>
      </p:sp>
      <p:sp>
        <p:nvSpPr>
          <p:cNvPr id="718" name="Google Shape;718;p69"/>
          <p:cNvSpPr txBox="1"/>
          <p:nvPr/>
        </p:nvSpPr>
        <p:spPr>
          <a:xfrm>
            <a:off x="7307825" y="3889375"/>
            <a:ext cx="9797415" cy="1076833"/>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Clr>
                <a:srgbClr val="000000"/>
              </a:buClr>
              <a:buSzPts val="2499"/>
              <a:buFont typeface="Calibri"/>
              <a:buNone/>
            </a:pPr>
            <a:r>
              <a:rPr b="0" i="0" lang="en-US" sz="2499" u="none" cap="none" strike="noStrike">
                <a:solidFill>
                  <a:srgbClr val="000000"/>
                </a:solidFill>
                <a:latin typeface="Calibri"/>
                <a:ea typeface="Calibri"/>
                <a:cs typeface="Calibri"/>
                <a:sym typeface="Calibri"/>
              </a:rPr>
              <a:t>További részletekért a témával kapcsolatban tanulmányozd át a többi modult és az útmutatókat </a:t>
            </a:r>
            <a:endParaRPr sz="1800">
              <a:solidFill>
                <a:schemeClr val="dk1"/>
              </a:solidFill>
              <a:latin typeface="Calibri"/>
              <a:ea typeface="Calibri"/>
              <a:cs typeface="Calibri"/>
              <a:sym typeface="Calibri"/>
            </a:endParaRPr>
          </a:p>
        </p:txBody>
      </p:sp>
      <p:sp>
        <p:nvSpPr>
          <p:cNvPr id="719" name="Google Shape;719;p69"/>
          <p:cNvSpPr txBox="1"/>
          <p:nvPr/>
        </p:nvSpPr>
        <p:spPr>
          <a:xfrm>
            <a:off x="1179621" y="4805404"/>
            <a:ext cx="8230962" cy="252069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300"/>
              <a:buFont typeface="Calibri"/>
              <a:buNone/>
            </a:pPr>
            <a:r>
              <a:rPr b="1" i="0" lang="en-US" sz="2300" u="none" cap="none" strike="noStrike">
                <a:solidFill>
                  <a:srgbClr val="000000"/>
                </a:solidFill>
                <a:latin typeface="Calibri"/>
                <a:ea typeface="Calibri"/>
                <a:cs typeface="Calibri"/>
                <a:sym typeface="Calibri"/>
              </a:rPr>
              <a:t>Modulok</a:t>
            </a:r>
            <a:endParaRPr/>
          </a:p>
          <a:p>
            <a:pPr indent="0" lvl="0" marL="0" marR="0" rtl="0" algn="l">
              <a:lnSpc>
                <a:spcPct val="140000"/>
              </a:lnSpc>
              <a:spcBef>
                <a:spcPts val="0"/>
              </a:spcBef>
              <a:spcAft>
                <a:spcPts val="0"/>
              </a:spcAft>
              <a:buNone/>
            </a:pPr>
            <a:r>
              <a:rPr lang="en-US" sz="2400">
                <a:solidFill>
                  <a:schemeClr val="dk1"/>
                </a:solidFill>
                <a:latin typeface="Calibri"/>
                <a:ea typeface="Calibri"/>
                <a:cs typeface="Calibri"/>
                <a:sym typeface="Calibri"/>
              </a:rPr>
              <a:t>01 A Fenntartható Fejlődési Célok (FFC) általános bemutatója</a:t>
            </a:r>
            <a:endParaRPr sz="2400">
              <a:solidFill>
                <a:schemeClr val="dk1"/>
              </a:solidFill>
              <a:latin typeface="Calibri"/>
              <a:ea typeface="Calibri"/>
              <a:cs typeface="Calibri"/>
              <a:sym typeface="Calibri"/>
            </a:endParaRPr>
          </a:p>
          <a:p>
            <a:pPr indent="0" lvl="0" marL="0" marR="0" rtl="0" algn="l">
              <a:lnSpc>
                <a:spcPct val="140011"/>
              </a:lnSpc>
              <a:spcBef>
                <a:spcPts val="0"/>
              </a:spcBef>
              <a:spcAft>
                <a:spcPts val="0"/>
              </a:spcAft>
              <a:buNone/>
            </a:pPr>
            <a:r>
              <a:rPr b="0" i="0" lang="en-US" sz="2300" u="none" cap="none" strike="noStrike">
                <a:solidFill>
                  <a:srgbClr val="000000"/>
                </a:solidFill>
                <a:latin typeface="Calibri"/>
                <a:ea typeface="Calibri"/>
                <a:cs typeface="Calibri"/>
                <a:sym typeface="Calibri"/>
              </a:rPr>
              <a:t>02 </a:t>
            </a:r>
            <a:r>
              <a:rPr b="1" lang="en-US" sz="2400">
                <a:solidFill>
                  <a:schemeClr val="dk1"/>
                </a:solidFill>
                <a:latin typeface="Calibri"/>
                <a:ea typeface="Calibri"/>
                <a:cs typeface="Calibri"/>
                <a:sym typeface="Calibri"/>
              </a:rPr>
              <a:t>Canvas</a:t>
            </a:r>
            <a:r>
              <a:rPr b="1" lang="en-US" sz="1800">
                <a:solidFill>
                  <a:schemeClr val="dk1"/>
                </a:solidFill>
                <a:latin typeface="Calibri"/>
                <a:ea typeface="Calibri"/>
                <a:cs typeface="Calibri"/>
                <a:sym typeface="Calibri"/>
              </a:rPr>
              <a:t> </a:t>
            </a:r>
            <a:r>
              <a:rPr b="1" lang="en-US" sz="2400">
                <a:solidFill>
                  <a:schemeClr val="dk1"/>
                </a:solidFill>
                <a:latin typeface="Calibri"/>
                <a:ea typeface="Calibri"/>
                <a:cs typeface="Calibri"/>
                <a:sym typeface="Calibri"/>
              </a:rPr>
              <a:t>Társadalmi Vállalkozói Model és Árazás</a:t>
            </a:r>
            <a:endParaRPr b="1" sz="2400">
              <a:solidFill>
                <a:schemeClr val="dk1"/>
              </a:solidFill>
              <a:latin typeface="Calibri"/>
              <a:ea typeface="Calibri"/>
              <a:cs typeface="Calibri"/>
              <a:sym typeface="Calibri"/>
            </a:endParaRPr>
          </a:p>
          <a:p>
            <a:pPr indent="0" lvl="0" marL="0" marR="0" rtl="0" algn="l">
              <a:lnSpc>
                <a:spcPct val="140000"/>
              </a:lnSpc>
              <a:spcBef>
                <a:spcPts val="0"/>
              </a:spcBef>
              <a:spcAft>
                <a:spcPts val="0"/>
              </a:spcAft>
              <a:buClr>
                <a:srgbClr val="000000"/>
              </a:buClr>
              <a:buSzPts val="2300"/>
              <a:buFont typeface="Calibri"/>
              <a:buNone/>
            </a:pPr>
            <a:r>
              <a:rPr b="0" i="0" lang="en-US" sz="2300" u="none" cap="none" strike="noStrike">
                <a:solidFill>
                  <a:srgbClr val="000000"/>
                </a:solidFill>
                <a:latin typeface="Calibri"/>
                <a:ea typeface="Calibri"/>
                <a:cs typeface="Calibri"/>
                <a:sym typeface="Calibri"/>
              </a:rPr>
              <a:t>03 Hálózatépítés és Kommunikáció</a:t>
            </a:r>
            <a:endParaRPr sz="1800">
              <a:solidFill>
                <a:schemeClr val="dk1"/>
              </a:solidFill>
              <a:latin typeface="Calibri"/>
              <a:ea typeface="Calibri"/>
              <a:cs typeface="Calibri"/>
              <a:sym typeface="Calibri"/>
            </a:endParaRPr>
          </a:p>
          <a:p>
            <a:pPr indent="0" lvl="0" marL="0" marR="0" rtl="0" algn="l">
              <a:lnSpc>
                <a:spcPct val="140000"/>
              </a:lnSpc>
              <a:spcBef>
                <a:spcPts val="0"/>
              </a:spcBef>
              <a:spcAft>
                <a:spcPts val="0"/>
              </a:spcAft>
              <a:buClr>
                <a:srgbClr val="000000"/>
              </a:buClr>
              <a:buSzPts val="2300"/>
              <a:buFont typeface="Calibri"/>
              <a:buNone/>
            </a:pPr>
            <a:r>
              <a:rPr b="0" i="0" lang="en-US" sz="2300" u="none" cap="none" strike="noStrike">
                <a:solidFill>
                  <a:srgbClr val="000000"/>
                </a:solidFill>
                <a:latin typeface="Calibri"/>
                <a:ea typeface="Calibri"/>
                <a:cs typeface="Calibri"/>
                <a:sym typeface="Calibri"/>
              </a:rPr>
              <a:t>04 Digitális Marketing és Közösségi Média</a:t>
            </a:r>
            <a:endParaRPr sz="1800">
              <a:solidFill>
                <a:schemeClr val="dk1"/>
              </a:solidFill>
              <a:latin typeface="Calibri"/>
              <a:ea typeface="Calibri"/>
              <a:cs typeface="Calibri"/>
              <a:sym typeface="Calibri"/>
            </a:endParaRPr>
          </a:p>
        </p:txBody>
      </p:sp>
      <p:sp>
        <p:nvSpPr>
          <p:cNvPr id="720" name="Google Shape;720;p69"/>
          <p:cNvSpPr txBox="1"/>
          <p:nvPr/>
        </p:nvSpPr>
        <p:spPr>
          <a:xfrm>
            <a:off x="7530602" y="7197521"/>
            <a:ext cx="8549204" cy="254223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chemeClr val="dk1"/>
              </a:buClr>
              <a:buSzPts val="2300"/>
              <a:buFont typeface="Calibri"/>
              <a:buNone/>
            </a:pPr>
            <a:r>
              <a:rPr b="1" lang="en-US" sz="2300">
                <a:solidFill>
                  <a:schemeClr val="dk1"/>
                </a:solidFill>
                <a:latin typeface="Calibri"/>
                <a:ea typeface="Calibri"/>
                <a:cs typeface="Calibri"/>
                <a:sym typeface="Calibri"/>
              </a:rPr>
              <a:t>Ú</a:t>
            </a:r>
            <a:r>
              <a:rPr b="1" i="0" lang="en-US" sz="2300" u="none" cap="none" strike="noStrike">
                <a:solidFill>
                  <a:srgbClr val="000000"/>
                </a:solidFill>
                <a:latin typeface="Calibri"/>
                <a:ea typeface="Calibri"/>
                <a:cs typeface="Calibri"/>
                <a:sym typeface="Calibri"/>
              </a:rPr>
              <a:t>tmutatók</a:t>
            </a:r>
            <a:endParaRPr b="1" sz="1800">
              <a:solidFill>
                <a:schemeClr val="dk1"/>
              </a:solidFill>
              <a:latin typeface="Calibri"/>
              <a:ea typeface="Calibri"/>
              <a:cs typeface="Calibri"/>
              <a:sym typeface="Calibri"/>
            </a:endParaRPr>
          </a:p>
          <a:p>
            <a:pPr indent="0" lvl="0" marL="0" marR="0" rtl="0" algn="l">
              <a:lnSpc>
                <a:spcPct val="140000"/>
              </a:lnSpc>
              <a:spcBef>
                <a:spcPts val="0"/>
              </a:spcBef>
              <a:spcAft>
                <a:spcPts val="0"/>
              </a:spcAft>
              <a:buNone/>
            </a:pPr>
            <a:r>
              <a:rPr b="0" i="0" lang="en-US" sz="2300" u="none" cap="none" strike="noStrike">
                <a:solidFill>
                  <a:srgbClr val="000000"/>
                </a:solidFill>
                <a:latin typeface="Calibri"/>
                <a:ea typeface="Calibri"/>
                <a:cs typeface="Calibri"/>
                <a:sym typeface="Calibri"/>
              </a:rPr>
              <a:t>01  </a:t>
            </a:r>
            <a:r>
              <a:rPr lang="en-US" sz="2400">
                <a:solidFill>
                  <a:schemeClr val="dk1"/>
                </a:solidFill>
                <a:latin typeface="Calibri"/>
                <a:ea typeface="Calibri"/>
                <a:cs typeface="Calibri"/>
                <a:sym typeface="Calibri"/>
              </a:rPr>
              <a:t>Az üzleti szféra károsító hatása a környezetre</a:t>
            </a:r>
            <a:endParaRPr sz="1800">
              <a:solidFill>
                <a:schemeClr val="dk1"/>
              </a:solidFill>
              <a:latin typeface="Calibri"/>
              <a:ea typeface="Calibri"/>
              <a:cs typeface="Calibri"/>
              <a:sym typeface="Calibri"/>
            </a:endParaRPr>
          </a:p>
          <a:p>
            <a:pPr indent="0" lvl="0" marL="0" marR="0" rtl="0" algn="l">
              <a:lnSpc>
                <a:spcPct val="140000"/>
              </a:lnSpc>
              <a:spcBef>
                <a:spcPts val="0"/>
              </a:spcBef>
              <a:spcAft>
                <a:spcPts val="0"/>
              </a:spcAft>
              <a:buClr>
                <a:srgbClr val="000000"/>
              </a:buClr>
              <a:buSzPts val="2300"/>
              <a:buFont typeface="Calibri"/>
              <a:buNone/>
            </a:pPr>
            <a:r>
              <a:rPr b="0" i="0" lang="en-US" sz="2300" u="none" cap="none" strike="noStrike">
                <a:solidFill>
                  <a:srgbClr val="000000"/>
                </a:solidFill>
                <a:latin typeface="Calibri"/>
                <a:ea typeface="Calibri"/>
                <a:cs typeface="Calibri"/>
                <a:sym typeface="Calibri"/>
              </a:rPr>
              <a:t>02 Nemi egyenlőség az üzleti szférában</a:t>
            </a:r>
            <a:endParaRPr sz="1800">
              <a:solidFill>
                <a:schemeClr val="dk1"/>
              </a:solidFill>
              <a:latin typeface="Calibri"/>
              <a:ea typeface="Calibri"/>
              <a:cs typeface="Calibri"/>
              <a:sym typeface="Calibri"/>
            </a:endParaRPr>
          </a:p>
          <a:p>
            <a:pPr indent="0" lvl="0" marL="0" marR="0" rtl="0" algn="l">
              <a:lnSpc>
                <a:spcPct val="140011"/>
              </a:lnSpc>
              <a:spcBef>
                <a:spcPts val="0"/>
              </a:spcBef>
              <a:spcAft>
                <a:spcPts val="0"/>
              </a:spcAft>
              <a:buNone/>
            </a:pPr>
            <a:r>
              <a:rPr b="0" i="0" lang="en-US" sz="2300" u="none" cap="none" strike="noStrike">
                <a:solidFill>
                  <a:srgbClr val="000000"/>
                </a:solidFill>
                <a:latin typeface="Calibri"/>
                <a:ea typeface="Calibri"/>
                <a:cs typeface="Calibri"/>
                <a:sym typeface="Calibri"/>
              </a:rPr>
              <a:t>03 </a:t>
            </a:r>
            <a:r>
              <a:rPr lang="en-US" sz="2400">
                <a:solidFill>
                  <a:schemeClr val="dk1"/>
                </a:solidFill>
                <a:latin typeface="Calibri"/>
                <a:ea typeface="Calibri"/>
                <a:cs typeface="Calibri"/>
                <a:sym typeface="Calibri"/>
              </a:rPr>
              <a:t>Digitális Eszközök az iparban 4.0 &amp; 5.0 </a:t>
            </a:r>
            <a:endParaRPr/>
          </a:p>
          <a:p>
            <a:pPr indent="0" lvl="0" marL="0" marR="0" rtl="0" algn="l">
              <a:lnSpc>
                <a:spcPct val="140011"/>
              </a:lnSpc>
              <a:spcBef>
                <a:spcPts val="0"/>
              </a:spcBef>
              <a:spcAft>
                <a:spcPts val="0"/>
              </a:spcAft>
              <a:buNone/>
            </a:pPr>
            <a:r>
              <a:rPr lang="en-US" sz="2400">
                <a:solidFill>
                  <a:schemeClr val="dk1"/>
                </a:solidFill>
                <a:latin typeface="Calibri"/>
                <a:ea typeface="Calibri"/>
                <a:cs typeface="Calibri"/>
                <a:sym typeface="Calibri"/>
              </a:rPr>
              <a:t>A vállalkozói szellem formálása az új digitális társadalomban</a:t>
            </a:r>
            <a:endParaRPr sz="2400">
              <a:solidFill>
                <a:schemeClr val="dk1"/>
              </a:solidFill>
              <a:latin typeface="Calibri"/>
              <a:ea typeface="Calibri"/>
              <a:cs typeface="Calibri"/>
              <a:sym typeface="Calibri"/>
            </a:endParaRPr>
          </a:p>
        </p:txBody>
      </p:sp>
      <p:sp>
        <p:nvSpPr>
          <p:cNvPr id="721" name="Google Shape;721;p69"/>
          <p:cNvSpPr/>
          <p:nvPr/>
        </p:nvSpPr>
        <p:spPr>
          <a:xfrm>
            <a:off x="420575" y="331211"/>
            <a:ext cx="2856339" cy="797054"/>
          </a:xfrm>
          <a:custGeom>
            <a:rect b="b" l="l" r="r" t="t"/>
            <a:pathLst>
              <a:path extrusionOk="0" h="797054" w="2856339">
                <a:moveTo>
                  <a:pt x="0" y="0"/>
                </a:moveTo>
                <a:lnTo>
                  <a:pt x="2856339" y="0"/>
                </a:lnTo>
                <a:lnTo>
                  <a:pt x="2856339" y="797054"/>
                </a:lnTo>
                <a:lnTo>
                  <a:pt x="0" y="797054"/>
                </a:lnTo>
                <a:lnTo>
                  <a:pt x="0" y="0"/>
                </a:lnTo>
                <a:close/>
              </a:path>
            </a:pathLst>
          </a:custGeom>
          <a:blipFill rotWithShape="1">
            <a:blip r:embed="rId8">
              <a:alphaModFix/>
            </a:blip>
            <a:stretch>
              <a:fillRect b="-160167" l="-14263" r="-3277" t="-161026"/>
            </a:stretch>
          </a:blipFill>
          <a:ln>
            <a:noFill/>
          </a:ln>
        </p:spPr>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id="730" name="Google Shape;730;p70"/>
          <p:cNvSpPr/>
          <p:nvPr/>
        </p:nvSpPr>
        <p:spPr>
          <a:xfrm rot="-5400000">
            <a:off x="14796702" y="6274769"/>
            <a:ext cx="3845468" cy="4114800"/>
          </a:xfrm>
          <a:custGeom>
            <a:rect b="b" l="l" r="r" t="t"/>
            <a:pathLst>
              <a:path extrusionOk="0" h="4114800" w="3845468">
                <a:moveTo>
                  <a:pt x="0" y="0"/>
                </a:moveTo>
                <a:lnTo>
                  <a:pt x="3845468" y="0"/>
                </a:lnTo>
                <a:lnTo>
                  <a:pt x="3845468" y="4114800"/>
                </a:lnTo>
                <a:lnTo>
                  <a:pt x="0" y="4114800"/>
                </a:lnTo>
                <a:lnTo>
                  <a:pt x="0" y="0"/>
                </a:lnTo>
                <a:close/>
              </a:path>
            </a:pathLst>
          </a:custGeom>
          <a:blipFill rotWithShape="1">
            <a:blip r:embed="rId3">
              <a:alphaModFix/>
            </a:blip>
            <a:stretch>
              <a:fillRect b="0" l="0" r="0" t="0"/>
            </a:stretch>
          </a:blipFill>
          <a:ln>
            <a:noFill/>
          </a:ln>
        </p:spPr>
      </p:sp>
      <p:sp>
        <p:nvSpPr>
          <p:cNvPr id="731" name="Google Shape;731;p70"/>
          <p:cNvSpPr/>
          <p:nvPr/>
        </p:nvSpPr>
        <p:spPr>
          <a:xfrm rot="-8711088">
            <a:off x="-1689986" y="7647779"/>
            <a:ext cx="4199950" cy="4114800"/>
          </a:xfrm>
          <a:custGeom>
            <a:rect b="b" l="l" r="r" t="t"/>
            <a:pathLst>
              <a:path extrusionOk="0" h="4114800" w="4199950">
                <a:moveTo>
                  <a:pt x="0" y="0"/>
                </a:moveTo>
                <a:lnTo>
                  <a:pt x="4199949" y="0"/>
                </a:lnTo>
                <a:lnTo>
                  <a:pt x="4199949" y="4114800"/>
                </a:lnTo>
                <a:lnTo>
                  <a:pt x="0" y="4114800"/>
                </a:lnTo>
                <a:lnTo>
                  <a:pt x="0" y="0"/>
                </a:lnTo>
                <a:close/>
              </a:path>
            </a:pathLst>
          </a:custGeom>
          <a:blipFill rotWithShape="1">
            <a:blip r:embed="rId4">
              <a:alphaModFix/>
            </a:blip>
            <a:stretch>
              <a:fillRect b="0" l="0" r="0" t="0"/>
            </a:stretch>
          </a:blipFill>
          <a:ln>
            <a:noFill/>
          </a:ln>
        </p:spPr>
      </p:sp>
      <p:sp>
        <p:nvSpPr>
          <p:cNvPr id="732" name="Google Shape;732;p70"/>
          <p:cNvSpPr/>
          <p:nvPr/>
        </p:nvSpPr>
        <p:spPr>
          <a:xfrm>
            <a:off x="7508691" y="3962022"/>
            <a:ext cx="3270618" cy="3270618"/>
          </a:xfrm>
          <a:custGeom>
            <a:rect b="b" l="l" r="r" t="t"/>
            <a:pathLst>
              <a:path extrusionOk="0" h="3270618" w="3270618">
                <a:moveTo>
                  <a:pt x="0" y="0"/>
                </a:moveTo>
                <a:lnTo>
                  <a:pt x="3270618" y="0"/>
                </a:lnTo>
                <a:lnTo>
                  <a:pt x="3270618" y="3270619"/>
                </a:lnTo>
                <a:lnTo>
                  <a:pt x="0" y="3270619"/>
                </a:lnTo>
                <a:lnTo>
                  <a:pt x="0" y="0"/>
                </a:lnTo>
                <a:close/>
              </a:path>
            </a:pathLst>
          </a:custGeom>
          <a:blipFill rotWithShape="1">
            <a:blip r:embed="rId5">
              <a:alphaModFix/>
            </a:blip>
            <a:stretch>
              <a:fillRect b="0" l="0" r="0" t="0"/>
            </a:stretch>
          </a:blipFill>
          <a:ln>
            <a:noFill/>
          </a:ln>
        </p:spPr>
      </p:sp>
      <p:sp>
        <p:nvSpPr>
          <p:cNvPr id="733" name="Google Shape;733;p70"/>
          <p:cNvSpPr/>
          <p:nvPr/>
        </p:nvSpPr>
        <p:spPr>
          <a:xfrm>
            <a:off x="7847713" y="4234370"/>
            <a:ext cx="2592572" cy="2592572"/>
          </a:xfrm>
          <a:custGeom>
            <a:rect b="b" l="l" r="r" t="t"/>
            <a:pathLst>
              <a:path extrusionOk="0" h="3456762" w="3456762">
                <a:moveTo>
                  <a:pt x="0" y="0"/>
                </a:moveTo>
                <a:lnTo>
                  <a:pt x="3456762" y="0"/>
                </a:lnTo>
                <a:lnTo>
                  <a:pt x="3456762" y="3456762"/>
                </a:lnTo>
                <a:lnTo>
                  <a:pt x="0" y="3456762"/>
                </a:lnTo>
                <a:lnTo>
                  <a:pt x="0" y="0"/>
                </a:lnTo>
                <a:close/>
              </a:path>
            </a:pathLst>
          </a:custGeom>
          <a:blipFill rotWithShape="1">
            <a:blip r:embed="rId6">
              <a:alphaModFix/>
            </a:blip>
            <a:stretch>
              <a:fillRect b="0" l="0" r="0" t="0"/>
            </a:stretch>
          </a:blipFill>
          <a:ln>
            <a:noFill/>
          </a:ln>
        </p:spPr>
      </p:sp>
      <p:sp>
        <p:nvSpPr>
          <p:cNvPr id="734" name="Google Shape;734;p70"/>
          <p:cNvSpPr txBox="1"/>
          <p:nvPr/>
        </p:nvSpPr>
        <p:spPr>
          <a:xfrm>
            <a:off x="4647902" y="2720597"/>
            <a:ext cx="8992195" cy="861774"/>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Clr>
                <a:srgbClr val="06AC73"/>
              </a:buClr>
              <a:buSzPts val="4000"/>
              <a:buFont typeface="Calibri"/>
              <a:buNone/>
            </a:pPr>
            <a:r>
              <a:rPr b="0" i="0" lang="en-US" sz="4000" u="none" cap="none" strike="noStrike">
                <a:solidFill>
                  <a:srgbClr val="06AC73"/>
                </a:solidFill>
                <a:latin typeface="Calibri"/>
                <a:ea typeface="Calibri"/>
                <a:cs typeface="Calibri"/>
                <a:sym typeface="Calibri"/>
              </a:rPr>
              <a:t>https://suse-theproject.eu/</a:t>
            </a:r>
            <a:endParaRPr sz="4000">
              <a:solidFill>
                <a:schemeClr val="dk1"/>
              </a:solidFill>
              <a:latin typeface="Calibri"/>
              <a:ea typeface="Calibri"/>
              <a:cs typeface="Calibri"/>
              <a:sym typeface="Calibri"/>
            </a:endParaRPr>
          </a:p>
        </p:txBody>
      </p:sp>
      <p:sp>
        <p:nvSpPr>
          <p:cNvPr id="735" name="Google Shape;735;p70"/>
          <p:cNvSpPr txBox="1"/>
          <p:nvPr/>
        </p:nvSpPr>
        <p:spPr>
          <a:xfrm>
            <a:off x="2657475" y="2012939"/>
            <a:ext cx="13158788" cy="646139"/>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Clr>
                <a:srgbClr val="000000"/>
              </a:buClr>
              <a:buSzPts val="2999"/>
              <a:buFont typeface="Calibri"/>
              <a:buNone/>
            </a:pPr>
            <a:r>
              <a:rPr b="0" i="0" lang="en-US" sz="2999" u="none" cap="none" strike="noStrike">
                <a:solidFill>
                  <a:srgbClr val="000000"/>
                </a:solidFill>
                <a:latin typeface="Calibri"/>
                <a:ea typeface="Calibri"/>
                <a:cs typeface="Calibri"/>
                <a:sym typeface="Calibri"/>
              </a:rPr>
              <a:t>További részletekért látogasd meg a projekt honlapját:</a:t>
            </a:r>
            <a:endParaRPr sz="1800">
              <a:solidFill>
                <a:schemeClr val="dk1"/>
              </a:solidFill>
              <a:latin typeface="Calibri"/>
              <a:ea typeface="Calibri"/>
              <a:cs typeface="Calibri"/>
              <a:sym typeface="Calibri"/>
            </a:endParaRPr>
          </a:p>
        </p:txBody>
      </p:sp>
      <p:sp>
        <p:nvSpPr>
          <p:cNvPr id="736" name="Google Shape;736;p70"/>
          <p:cNvSpPr txBox="1"/>
          <p:nvPr/>
        </p:nvSpPr>
        <p:spPr>
          <a:xfrm>
            <a:off x="3308699" y="9013816"/>
            <a:ext cx="10907364" cy="103412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600">
                <a:solidFill>
                  <a:schemeClr val="dk1"/>
                </a:solidFill>
                <a:latin typeface="Calibri"/>
                <a:ea typeface="Calibri"/>
                <a:cs typeface="Calibri"/>
                <a:sym typeface="Calibri"/>
              </a:rPr>
              <a:t>Az Európai Unió finanszírozásával. Az itt szereplő vélemények és állítások a szerző(k) álláspontját tükrözik, és nem feltétlenül egyeznek meg az Európai Unió vagy az Európai Oktatási és Kulturális Végrehajtó Ügynökség (EACEA) hivatalos álláspontjával. Sem az Európai Unió, sem az EACEA nem vonható felelősségre miattuk.</a:t>
            </a:r>
            <a:endParaRPr sz="1800">
              <a:solidFill>
                <a:schemeClr val="dk1"/>
              </a:solidFill>
              <a:latin typeface="Calibri"/>
              <a:ea typeface="Calibri"/>
              <a:cs typeface="Calibri"/>
              <a:sym typeface="Calibri"/>
            </a:endParaRPr>
          </a:p>
        </p:txBody>
      </p:sp>
      <p:sp>
        <p:nvSpPr>
          <p:cNvPr id="737" name="Google Shape;737;p70"/>
          <p:cNvSpPr/>
          <p:nvPr/>
        </p:nvSpPr>
        <p:spPr>
          <a:xfrm>
            <a:off x="7715830" y="968236"/>
            <a:ext cx="2856339" cy="797054"/>
          </a:xfrm>
          <a:custGeom>
            <a:rect b="b" l="l" r="r" t="t"/>
            <a:pathLst>
              <a:path extrusionOk="0" h="797054" w="2856339">
                <a:moveTo>
                  <a:pt x="0" y="0"/>
                </a:moveTo>
                <a:lnTo>
                  <a:pt x="2856340" y="0"/>
                </a:lnTo>
                <a:lnTo>
                  <a:pt x="2856340" y="797053"/>
                </a:lnTo>
                <a:lnTo>
                  <a:pt x="0" y="797053"/>
                </a:lnTo>
                <a:lnTo>
                  <a:pt x="0" y="0"/>
                </a:lnTo>
                <a:close/>
              </a:path>
            </a:pathLst>
          </a:custGeom>
          <a:blipFill rotWithShape="1">
            <a:blip r:embed="rId7">
              <a:alphaModFix/>
            </a:blip>
            <a:stretch>
              <a:fillRect b="-160167" l="-14263" r="-3277" t="-161026"/>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18"/>
          <p:cNvSpPr/>
          <p:nvPr/>
        </p:nvSpPr>
        <p:spPr>
          <a:xfrm rot="-5400000">
            <a:off x="14796702" y="6306866"/>
            <a:ext cx="3845468" cy="4114800"/>
          </a:xfrm>
          <a:custGeom>
            <a:rect b="b" l="l" r="r" t="t"/>
            <a:pathLst>
              <a:path extrusionOk="0" h="4114800" w="3845468">
                <a:moveTo>
                  <a:pt x="0" y="0"/>
                </a:moveTo>
                <a:lnTo>
                  <a:pt x="3845468" y="0"/>
                </a:lnTo>
                <a:lnTo>
                  <a:pt x="3845468" y="4114800"/>
                </a:lnTo>
                <a:lnTo>
                  <a:pt x="0" y="4114800"/>
                </a:lnTo>
                <a:lnTo>
                  <a:pt x="0" y="0"/>
                </a:lnTo>
                <a:close/>
              </a:path>
            </a:pathLst>
          </a:custGeom>
          <a:blipFill rotWithShape="1">
            <a:blip r:embed="rId3">
              <a:alphaModFix/>
            </a:blip>
            <a:stretch>
              <a:fillRect b="0" l="0" r="0" t="0"/>
            </a:stretch>
          </a:blipFill>
          <a:ln>
            <a:noFill/>
          </a:ln>
        </p:spPr>
      </p:sp>
      <p:sp>
        <p:nvSpPr>
          <p:cNvPr id="159" name="Google Shape;159;p18"/>
          <p:cNvSpPr/>
          <p:nvPr/>
        </p:nvSpPr>
        <p:spPr>
          <a:xfrm rot="-8711088">
            <a:off x="-1689986" y="7679876"/>
            <a:ext cx="4199950" cy="4114800"/>
          </a:xfrm>
          <a:custGeom>
            <a:rect b="b" l="l" r="r" t="t"/>
            <a:pathLst>
              <a:path extrusionOk="0" h="4114800" w="4199950">
                <a:moveTo>
                  <a:pt x="0" y="0"/>
                </a:moveTo>
                <a:lnTo>
                  <a:pt x="4199949" y="0"/>
                </a:lnTo>
                <a:lnTo>
                  <a:pt x="4199949" y="4114800"/>
                </a:lnTo>
                <a:lnTo>
                  <a:pt x="0" y="4114800"/>
                </a:lnTo>
                <a:lnTo>
                  <a:pt x="0" y="0"/>
                </a:lnTo>
                <a:close/>
              </a:path>
            </a:pathLst>
          </a:custGeom>
          <a:blipFill rotWithShape="1">
            <a:blip r:embed="rId4">
              <a:alphaModFix/>
            </a:blip>
            <a:stretch>
              <a:fillRect b="0" l="0" r="0" t="0"/>
            </a:stretch>
          </a:blipFill>
          <a:ln>
            <a:noFill/>
          </a:ln>
        </p:spPr>
      </p:sp>
      <p:sp>
        <p:nvSpPr>
          <p:cNvPr id="160" name="Google Shape;160;p18"/>
          <p:cNvSpPr txBox="1"/>
          <p:nvPr/>
        </p:nvSpPr>
        <p:spPr>
          <a:xfrm>
            <a:off x="754783" y="2058298"/>
            <a:ext cx="16939605" cy="7386638"/>
          </a:xfrm>
          <a:prstGeom prst="rect">
            <a:avLst/>
          </a:prstGeom>
          <a:noFill/>
          <a:ln>
            <a:noFill/>
          </a:ln>
        </p:spPr>
        <p:txBody>
          <a:bodyPr anchorCtr="0" anchor="t" bIns="0" lIns="0" spcFirstLastPara="1" rIns="0" wrap="square" tIns="0">
            <a:spAutoFit/>
          </a:bodyPr>
          <a:lstStyle/>
          <a:p>
            <a:pPr indent="0" lvl="0" marL="0" marR="0" rtl="0" algn="l">
              <a:lnSpc>
                <a:spcPct val="139984"/>
              </a:lnSpc>
              <a:spcBef>
                <a:spcPts val="0"/>
              </a:spcBef>
              <a:spcAft>
                <a:spcPts val="0"/>
              </a:spcAft>
              <a:buNone/>
            </a:pPr>
            <a:r>
              <a:rPr b="1" lang="en-US" sz="2606">
                <a:solidFill>
                  <a:srgbClr val="000000"/>
                </a:solidFill>
                <a:latin typeface="Arial"/>
                <a:ea typeface="Arial"/>
                <a:cs typeface="Arial"/>
                <a:sym typeface="Arial"/>
              </a:rPr>
              <a:t>Fő fókuszterületek:</a:t>
            </a:r>
            <a:endParaRPr/>
          </a:p>
          <a:p>
            <a:pPr indent="-457200" lvl="0" marL="457200" marR="0" rtl="0" algn="l">
              <a:lnSpc>
                <a:spcPct val="139984"/>
              </a:lnSpc>
              <a:spcBef>
                <a:spcPts val="0"/>
              </a:spcBef>
              <a:spcAft>
                <a:spcPts val="0"/>
              </a:spcAft>
              <a:buClr>
                <a:srgbClr val="000000"/>
              </a:buClr>
              <a:buSzPts val="2606"/>
              <a:buFont typeface="Arial"/>
              <a:buChar char="•"/>
            </a:pPr>
            <a:r>
              <a:rPr lang="en-US" sz="2606">
                <a:solidFill>
                  <a:srgbClr val="000000"/>
                </a:solidFill>
                <a:latin typeface="Arial"/>
                <a:ea typeface="Arial"/>
                <a:cs typeface="Arial"/>
                <a:sym typeface="Arial"/>
              </a:rPr>
              <a:t>szükségletek kielégítése: a társadalmi vállalkozói tevékenység a gazdasági egyenlőtlenségeket és a környezeti kihívásokat kezeli, és elősegíti a társadalmi befogadást.</a:t>
            </a:r>
            <a:endParaRPr/>
          </a:p>
          <a:p>
            <a:pPr indent="-457200" lvl="0" marL="457200" marR="0" rtl="0" algn="l">
              <a:lnSpc>
                <a:spcPct val="139984"/>
              </a:lnSpc>
              <a:spcBef>
                <a:spcPts val="0"/>
              </a:spcBef>
              <a:spcAft>
                <a:spcPts val="0"/>
              </a:spcAft>
              <a:buClr>
                <a:srgbClr val="000000"/>
              </a:buClr>
              <a:buSzPts val="2606"/>
              <a:buFont typeface="Arial"/>
              <a:buChar char="•"/>
            </a:pPr>
            <a:r>
              <a:rPr lang="en-US" sz="2606">
                <a:solidFill>
                  <a:srgbClr val="000000"/>
                </a:solidFill>
                <a:latin typeface="Arial"/>
                <a:ea typeface="Arial"/>
                <a:cs typeface="Arial"/>
                <a:sym typeface="Arial"/>
              </a:rPr>
              <a:t>célzott hatás: olyan kritikus területekre összpontosít, mint az oktatás, az egészségügy és a közösségfejlesztés.</a:t>
            </a:r>
            <a:endParaRPr/>
          </a:p>
          <a:p>
            <a:pPr indent="-457200" lvl="0" marL="457200" marR="0" rtl="0" algn="l">
              <a:lnSpc>
                <a:spcPct val="139984"/>
              </a:lnSpc>
              <a:spcBef>
                <a:spcPts val="0"/>
              </a:spcBef>
              <a:spcAft>
                <a:spcPts val="0"/>
              </a:spcAft>
              <a:buClr>
                <a:srgbClr val="000000"/>
              </a:buClr>
              <a:buSzPts val="2606"/>
              <a:buFont typeface="Arial"/>
              <a:buChar char="•"/>
            </a:pPr>
            <a:r>
              <a:rPr lang="en-US" sz="2606">
                <a:solidFill>
                  <a:srgbClr val="000000"/>
                </a:solidFill>
                <a:latin typeface="Arial"/>
                <a:ea typeface="Arial"/>
                <a:cs typeface="Arial"/>
                <a:sym typeface="Arial"/>
              </a:rPr>
              <a:t>előnyök: Céltudatos karrierlehetőségeket, személyes fejlődést és a társadalomhoz való pozitív hozzájárulás lehetőségét kínálja.</a:t>
            </a:r>
            <a:endParaRPr/>
          </a:p>
          <a:p>
            <a:pPr indent="0" lvl="0" marL="0" marR="0" rtl="0" algn="l">
              <a:lnSpc>
                <a:spcPct val="139984"/>
              </a:lnSpc>
              <a:spcBef>
                <a:spcPts val="0"/>
              </a:spcBef>
              <a:spcAft>
                <a:spcPts val="0"/>
              </a:spcAft>
              <a:buNone/>
            </a:pPr>
            <a:r>
              <a:t/>
            </a:r>
            <a:endParaRPr sz="2606">
              <a:solidFill>
                <a:srgbClr val="000000"/>
              </a:solidFill>
              <a:latin typeface="Arial"/>
              <a:ea typeface="Arial"/>
              <a:cs typeface="Arial"/>
              <a:sym typeface="Arial"/>
            </a:endParaRPr>
          </a:p>
          <a:p>
            <a:pPr indent="0" lvl="0" marL="0" marR="0" rtl="0" algn="l">
              <a:lnSpc>
                <a:spcPct val="139984"/>
              </a:lnSpc>
              <a:spcBef>
                <a:spcPts val="0"/>
              </a:spcBef>
              <a:spcAft>
                <a:spcPts val="0"/>
              </a:spcAft>
              <a:buNone/>
            </a:pPr>
            <a:r>
              <a:rPr b="1" lang="en-US" sz="2606">
                <a:solidFill>
                  <a:srgbClr val="000000"/>
                </a:solidFill>
                <a:latin typeface="Arial"/>
                <a:ea typeface="Arial"/>
                <a:cs typeface="Arial"/>
                <a:sym typeface="Arial"/>
              </a:rPr>
              <a:t>Stratégiák a sikerhez</a:t>
            </a:r>
            <a:endParaRPr/>
          </a:p>
          <a:p>
            <a:pPr indent="-457200" lvl="0" marL="457200" marR="0" rtl="0" algn="l">
              <a:lnSpc>
                <a:spcPct val="139984"/>
              </a:lnSpc>
              <a:spcBef>
                <a:spcPts val="0"/>
              </a:spcBef>
              <a:spcAft>
                <a:spcPts val="0"/>
              </a:spcAft>
              <a:buClr>
                <a:srgbClr val="000000"/>
              </a:buClr>
              <a:buSzPts val="2606"/>
              <a:buFont typeface="Arial"/>
              <a:buChar char="•"/>
            </a:pPr>
            <a:r>
              <a:rPr lang="en-US" sz="2606">
                <a:solidFill>
                  <a:srgbClr val="000000"/>
                </a:solidFill>
                <a:latin typeface="Arial"/>
                <a:ea typeface="Arial"/>
                <a:cs typeface="Arial"/>
                <a:sym typeface="Arial"/>
              </a:rPr>
              <a:t>szemléletmód: elkötelezettséget igényel az innováció, a rugalmasság és az együttműködés iránt.</a:t>
            </a:r>
            <a:endParaRPr/>
          </a:p>
          <a:p>
            <a:pPr indent="-457200" lvl="0" marL="457200" marR="0" rtl="0" algn="l">
              <a:lnSpc>
                <a:spcPct val="139984"/>
              </a:lnSpc>
              <a:spcBef>
                <a:spcPts val="0"/>
              </a:spcBef>
              <a:spcAft>
                <a:spcPts val="0"/>
              </a:spcAft>
              <a:buClr>
                <a:srgbClr val="000000"/>
              </a:buClr>
              <a:buSzPts val="2606"/>
              <a:buFont typeface="Arial"/>
              <a:buChar char="•"/>
            </a:pPr>
            <a:r>
              <a:rPr lang="en-US" sz="2606">
                <a:solidFill>
                  <a:srgbClr val="000000"/>
                </a:solidFill>
                <a:latin typeface="Arial"/>
                <a:ea typeface="Arial"/>
                <a:cs typeface="Arial"/>
                <a:sym typeface="Arial"/>
              </a:rPr>
              <a:t>eszközök és gyakorlatok: használjon olyan eszközöket, mint a Canvas Társadalmi Üzleti Modell, és tanuljon a meglévő jó gyakorlatokból.</a:t>
            </a:r>
            <a:endParaRPr/>
          </a:p>
          <a:p>
            <a:pPr indent="-457200" lvl="0" marL="457200" marR="0" rtl="0" algn="l">
              <a:lnSpc>
                <a:spcPct val="139984"/>
              </a:lnSpc>
              <a:spcBef>
                <a:spcPts val="0"/>
              </a:spcBef>
              <a:spcAft>
                <a:spcPts val="0"/>
              </a:spcAft>
              <a:buClr>
                <a:srgbClr val="000000"/>
              </a:buClr>
              <a:buSzPts val="2606"/>
              <a:buFont typeface="Arial"/>
              <a:buChar char="•"/>
            </a:pPr>
            <a:r>
              <a:rPr lang="en-US" sz="2606">
                <a:solidFill>
                  <a:srgbClr val="000000"/>
                </a:solidFill>
                <a:latin typeface="Arial"/>
                <a:ea typeface="Arial"/>
                <a:cs typeface="Arial"/>
                <a:sym typeface="Arial"/>
              </a:rPr>
              <a:t>árképzési stratégiák: a pénzügyi fenntarthatóság és a hozzáférhetőség egyensúlya a társadalmi hatásra vonatkozó célok elérésének biztosítása érdekében.</a:t>
            </a:r>
            <a:endParaRPr/>
          </a:p>
          <a:p>
            <a:pPr indent="-457200" lvl="0" marL="457200" marR="0" rtl="0" algn="l">
              <a:lnSpc>
                <a:spcPct val="139984"/>
              </a:lnSpc>
              <a:spcBef>
                <a:spcPts val="0"/>
              </a:spcBef>
              <a:spcAft>
                <a:spcPts val="0"/>
              </a:spcAft>
              <a:buClr>
                <a:srgbClr val="000000"/>
              </a:buClr>
              <a:buSzPts val="2606"/>
              <a:buFont typeface="Arial"/>
              <a:buChar char="•"/>
            </a:pPr>
            <a:r>
              <a:rPr lang="en-US" sz="2606">
                <a:solidFill>
                  <a:srgbClr val="000000"/>
                </a:solidFill>
                <a:latin typeface="Arial"/>
                <a:ea typeface="Arial"/>
                <a:cs typeface="Arial"/>
                <a:sym typeface="Arial"/>
              </a:rPr>
              <a:t>következtetés: a társadalmi vállalkozói szellem képessé teszi az európai fiatalokat arra, hogy hatásos társadalmi változásokat hajtsanak végre és jobb jövőt teremtsenek.</a:t>
            </a:r>
            <a:endParaRPr sz="2606">
              <a:solidFill>
                <a:srgbClr val="000000"/>
              </a:solidFill>
              <a:latin typeface="Arial"/>
              <a:ea typeface="Arial"/>
              <a:cs typeface="Arial"/>
              <a:sym typeface="Arial"/>
            </a:endParaRPr>
          </a:p>
          <a:p>
            <a:pPr indent="0" lvl="0" marL="0" marR="0" rtl="0" algn="l">
              <a:lnSpc>
                <a:spcPct val="139984"/>
              </a:lnSpc>
              <a:spcBef>
                <a:spcPts val="0"/>
              </a:spcBef>
              <a:spcAft>
                <a:spcPts val="0"/>
              </a:spcAft>
              <a:buNone/>
            </a:pPr>
            <a:r>
              <a:t/>
            </a:r>
            <a:endParaRPr sz="2606">
              <a:solidFill>
                <a:srgbClr val="000000"/>
              </a:solidFill>
              <a:latin typeface="Arial"/>
              <a:ea typeface="Arial"/>
              <a:cs typeface="Arial"/>
              <a:sym typeface="Arial"/>
            </a:endParaRPr>
          </a:p>
        </p:txBody>
      </p:sp>
      <p:sp>
        <p:nvSpPr>
          <p:cNvPr id="161" name="Google Shape;161;p18"/>
          <p:cNvSpPr txBox="1"/>
          <p:nvPr/>
        </p:nvSpPr>
        <p:spPr>
          <a:xfrm>
            <a:off x="754783" y="933450"/>
            <a:ext cx="8389217" cy="81919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solidFill>
                  <a:srgbClr val="000000"/>
                </a:solidFill>
                <a:latin typeface="Arial"/>
                <a:ea typeface="Arial"/>
                <a:cs typeface="Arial"/>
                <a:sym typeface="Arial"/>
              </a:rPr>
              <a:t>BEVEZETŐ (FOLYT.)</a:t>
            </a:r>
            <a:endParaRPr sz="5000">
              <a:solidFill>
                <a:srgbClr val="000000"/>
              </a:solidFill>
              <a:latin typeface="Arial"/>
              <a:ea typeface="Arial"/>
              <a:cs typeface="Arial"/>
              <a:sym typeface="Arial"/>
            </a:endParaRPr>
          </a:p>
        </p:txBody>
      </p:sp>
      <p:sp>
        <p:nvSpPr>
          <p:cNvPr id="162" name="Google Shape;162;p18"/>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19"/>
          <p:cNvSpPr/>
          <p:nvPr/>
        </p:nvSpPr>
        <p:spPr>
          <a:xfrm rot="-5400000">
            <a:off x="14796702" y="6306866"/>
            <a:ext cx="3845468" cy="4114800"/>
          </a:xfrm>
          <a:custGeom>
            <a:rect b="b" l="l" r="r" t="t"/>
            <a:pathLst>
              <a:path extrusionOk="0" h="4114800" w="3845468">
                <a:moveTo>
                  <a:pt x="0" y="0"/>
                </a:moveTo>
                <a:lnTo>
                  <a:pt x="3845468" y="0"/>
                </a:lnTo>
                <a:lnTo>
                  <a:pt x="3845468" y="4114800"/>
                </a:lnTo>
                <a:lnTo>
                  <a:pt x="0" y="4114800"/>
                </a:lnTo>
                <a:lnTo>
                  <a:pt x="0" y="0"/>
                </a:lnTo>
                <a:close/>
              </a:path>
            </a:pathLst>
          </a:custGeom>
          <a:blipFill rotWithShape="1">
            <a:blip r:embed="rId3">
              <a:alphaModFix/>
            </a:blip>
            <a:stretch>
              <a:fillRect b="0" l="0" r="0" t="0"/>
            </a:stretch>
          </a:blipFill>
          <a:ln>
            <a:noFill/>
          </a:ln>
        </p:spPr>
      </p:sp>
      <p:sp>
        <p:nvSpPr>
          <p:cNvPr id="168" name="Google Shape;168;p19"/>
          <p:cNvSpPr/>
          <p:nvPr/>
        </p:nvSpPr>
        <p:spPr>
          <a:xfrm rot="-8711088">
            <a:off x="-1689986" y="7679876"/>
            <a:ext cx="4199950" cy="4114800"/>
          </a:xfrm>
          <a:custGeom>
            <a:rect b="b" l="l" r="r" t="t"/>
            <a:pathLst>
              <a:path extrusionOk="0" h="4114800" w="4199950">
                <a:moveTo>
                  <a:pt x="0" y="0"/>
                </a:moveTo>
                <a:lnTo>
                  <a:pt x="4199949" y="0"/>
                </a:lnTo>
                <a:lnTo>
                  <a:pt x="4199949" y="4114800"/>
                </a:lnTo>
                <a:lnTo>
                  <a:pt x="0" y="4114800"/>
                </a:lnTo>
                <a:lnTo>
                  <a:pt x="0" y="0"/>
                </a:lnTo>
                <a:close/>
              </a:path>
            </a:pathLst>
          </a:custGeom>
          <a:blipFill rotWithShape="1">
            <a:blip r:embed="rId4">
              <a:alphaModFix/>
            </a:blip>
            <a:stretch>
              <a:fillRect b="0" l="0" r="0" t="0"/>
            </a:stretch>
          </a:blipFill>
          <a:ln>
            <a:noFill/>
          </a:ln>
        </p:spPr>
      </p:sp>
      <p:sp>
        <p:nvSpPr>
          <p:cNvPr id="169" name="Google Shape;169;p19"/>
          <p:cNvSpPr txBox="1"/>
          <p:nvPr/>
        </p:nvSpPr>
        <p:spPr>
          <a:xfrm>
            <a:off x="754783" y="2058298"/>
            <a:ext cx="16939605" cy="6463308"/>
          </a:xfrm>
          <a:prstGeom prst="rect">
            <a:avLst/>
          </a:prstGeom>
          <a:noFill/>
          <a:ln>
            <a:noFill/>
          </a:ln>
        </p:spPr>
        <p:txBody>
          <a:bodyPr anchorCtr="0" anchor="t" bIns="0" lIns="0" spcFirstLastPara="1" rIns="0" wrap="square" tIns="0">
            <a:spAutoFit/>
          </a:bodyPr>
          <a:lstStyle/>
          <a:p>
            <a:pPr indent="0" lvl="0" marL="0" marR="0" rtl="0" algn="ctr">
              <a:lnSpc>
                <a:spcPct val="139984"/>
              </a:lnSpc>
              <a:spcBef>
                <a:spcPts val="0"/>
              </a:spcBef>
              <a:spcAft>
                <a:spcPts val="0"/>
              </a:spcAft>
              <a:buNone/>
            </a:pPr>
            <a:r>
              <a:rPr lang="en-US" sz="2606">
                <a:solidFill>
                  <a:srgbClr val="000000"/>
                </a:solidFill>
                <a:latin typeface="Arial"/>
                <a:ea typeface="Arial"/>
                <a:cs typeface="Arial"/>
                <a:sym typeface="Arial"/>
              </a:rPr>
              <a:t>Hallottál már a Canvas Társadalmi Üzleti Modellről?</a:t>
            </a:r>
            <a:endParaRPr/>
          </a:p>
          <a:p>
            <a:pPr indent="0" lvl="0" marL="0" marR="0" rtl="0" algn="ctr">
              <a:lnSpc>
                <a:spcPct val="139984"/>
              </a:lnSpc>
              <a:spcBef>
                <a:spcPts val="0"/>
              </a:spcBef>
              <a:spcAft>
                <a:spcPts val="0"/>
              </a:spcAft>
              <a:buNone/>
            </a:pPr>
            <a:r>
              <a:t/>
            </a:r>
            <a:endParaRPr sz="2606">
              <a:solidFill>
                <a:srgbClr val="000000"/>
              </a:solidFill>
              <a:latin typeface="Arial"/>
              <a:ea typeface="Arial"/>
              <a:cs typeface="Arial"/>
              <a:sym typeface="Arial"/>
            </a:endParaRPr>
          </a:p>
          <a:p>
            <a:pPr indent="0" lvl="0" marL="0" marR="0" rtl="0" algn="l">
              <a:lnSpc>
                <a:spcPct val="139984"/>
              </a:lnSpc>
              <a:spcBef>
                <a:spcPts val="0"/>
              </a:spcBef>
              <a:spcAft>
                <a:spcPts val="0"/>
              </a:spcAft>
              <a:buNone/>
            </a:pPr>
            <a:r>
              <a:rPr lang="en-US" sz="2606">
                <a:solidFill>
                  <a:srgbClr val="000000"/>
                </a:solidFill>
                <a:latin typeface="Arial"/>
                <a:ea typeface="Arial"/>
                <a:cs typeface="Arial"/>
                <a:sym typeface="Arial"/>
              </a:rPr>
              <a:t>A társadalmi vállalkozói tevékenységben a Canvas Társadalmi Üzleti Modell nélkülözhetetlen eszköz a stratégiai tervezés és a projektmegvalósítás szempontjából. Könnyen használható és vizuálisan vonzó, tömöríti a komplex ötleteket, és világosan bemutatja azokat, útitervet kínálva a sikerhez. Használhatósága segíti az együttműködést, lehetővé téve a csapatok számára a társadalmi küldetések létrehozását és a hatáscélok maximalizálását. Azáltal, hogy elősegíti ezt a világos jövőképet, az ötletek pontos meghatározásához és a munka szilárd alapjának megteremtéséhez vezető hajtóerőként működik. A modell fokozza a hatékonyságot azáltal, hogy átfogó áttekintést nyújt az üzletről, ami felgyorsítja a döntéshozatalt. Elősegíti az együttműködést, ösztönzi a megbeszéléseket és a különböző nézőpontok integrálását a vállalkozói út során.Számos sikeres társadalmi vállalkozás használja ezt az eszközt, és segítségével megtalálják a megfelelő stratégiai irányt, így a változás és az üzleti működés nélkülözhetetlen eszközévé válik.</a:t>
            </a:r>
            <a:endParaRPr/>
          </a:p>
          <a:p>
            <a:pPr indent="0" lvl="0" marL="0" marR="0" rtl="0" algn="l">
              <a:lnSpc>
                <a:spcPct val="139984"/>
              </a:lnSpc>
              <a:spcBef>
                <a:spcPts val="0"/>
              </a:spcBef>
              <a:spcAft>
                <a:spcPts val="0"/>
              </a:spcAft>
              <a:buNone/>
            </a:pPr>
            <a:r>
              <a:t/>
            </a:r>
            <a:endParaRPr sz="2606">
              <a:solidFill>
                <a:srgbClr val="000000"/>
              </a:solidFill>
              <a:latin typeface="Arial"/>
              <a:ea typeface="Arial"/>
              <a:cs typeface="Arial"/>
              <a:sym typeface="Arial"/>
            </a:endParaRPr>
          </a:p>
          <a:p>
            <a:pPr indent="0" lvl="0" marL="0" marR="0" rtl="0" algn="l">
              <a:lnSpc>
                <a:spcPct val="139984"/>
              </a:lnSpc>
              <a:spcBef>
                <a:spcPts val="0"/>
              </a:spcBef>
              <a:spcAft>
                <a:spcPts val="0"/>
              </a:spcAft>
              <a:buNone/>
            </a:pPr>
            <a:r>
              <a:rPr lang="en-US" sz="2606">
                <a:solidFill>
                  <a:srgbClr val="000000"/>
                </a:solidFill>
                <a:latin typeface="Arial"/>
                <a:ea typeface="Arial"/>
                <a:cs typeface="Arial"/>
                <a:sym typeface="Arial"/>
              </a:rPr>
              <a:t>A modulban ezt részletesebben is kifejtjük.</a:t>
            </a:r>
            <a:endParaRPr sz="2606">
              <a:solidFill>
                <a:srgbClr val="000000"/>
              </a:solidFill>
              <a:latin typeface="Arial"/>
              <a:ea typeface="Arial"/>
              <a:cs typeface="Arial"/>
              <a:sym typeface="Arial"/>
            </a:endParaRPr>
          </a:p>
        </p:txBody>
      </p:sp>
      <p:sp>
        <p:nvSpPr>
          <p:cNvPr id="170" name="Google Shape;170;p19"/>
          <p:cNvSpPr txBox="1"/>
          <p:nvPr/>
        </p:nvSpPr>
        <p:spPr>
          <a:xfrm>
            <a:off x="754783" y="933450"/>
            <a:ext cx="15756254" cy="778355"/>
          </a:xfrm>
          <a:prstGeom prst="rect">
            <a:avLst/>
          </a:prstGeom>
          <a:noFill/>
          <a:ln>
            <a:noFill/>
          </a:ln>
        </p:spPr>
        <p:txBody>
          <a:bodyPr anchorCtr="0" anchor="t" bIns="0" lIns="0" spcFirstLastPara="1" rIns="0" wrap="square" tIns="0">
            <a:spAutoFit/>
          </a:bodyPr>
          <a:lstStyle/>
          <a:p>
            <a:pPr indent="0" lvl="0" marL="0" marR="0" rtl="0" algn="l">
              <a:lnSpc>
                <a:spcPct val="194444"/>
              </a:lnSpc>
              <a:spcBef>
                <a:spcPts val="0"/>
              </a:spcBef>
              <a:spcAft>
                <a:spcPts val="0"/>
              </a:spcAft>
              <a:buNone/>
            </a:pPr>
            <a:r>
              <a:rPr lang="en-US" sz="3600">
                <a:solidFill>
                  <a:srgbClr val="000000"/>
                </a:solidFill>
                <a:latin typeface="Arial"/>
                <a:ea typeface="Arial"/>
                <a:cs typeface="Arial"/>
                <a:sym typeface="Arial"/>
              </a:rPr>
              <a:t>BEVEZETŐ  - CANVAS TÁRSADALMI ÜZLETI MODELL </a:t>
            </a:r>
            <a:endParaRPr sz="3600">
              <a:solidFill>
                <a:srgbClr val="000000"/>
              </a:solidFill>
              <a:latin typeface="Arial"/>
              <a:ea typeface="Arial"/>
              <a:cs typeface="Arial"/>
              <a:sym typeface="Arial"/>
            </a:endParaRPr>
          </a:p>
        </p:txBody>
      </p:sp>
      <p:sp>
        <p:nvSpPr>
          <p:cNvPr id="171" name="Google Shape;171;p19"/>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0"/>
          <p:cNvSpPr/>
          <p:nvPr/>
        </p:nvSpPr>
        <p:spPr>
          <a:xfrm rot="-5400000">
            <a:off x="14796702" y="6306866"/>
            <a:ext cx="3845468" cy="4114800"/>
          </a:xfrm>
          <a:custGeom>
            <a:rect b="b" l="l" r="r" t="t"/>
            <a:pathLst>
              <a:path extrusionOk="0" h="4114800" w="3845468">
                <a:moveTo>
                  <a:pt x="0" y="0"/>
                </a:moveTo>
                <a:lnTo>
                  <a:pt x="3845468" y="0"/>
                </a:lnTo>
                <a:lnTo>
                  <a:pt x="3845468" y="4114800"/>
                </a:lnTo>
                <a:lnTo>
                  <a:pt x="0" y="4114800"/>
                </a:lnTo>
                <a:lnTo>
                  <a:pt x="0" y="0"/>
                </a:lnTo>
                <a:close/>
              </a:path>
            </a:pathLst>
          </a:custGeom>
          <a:blipFill rotWithShape="1">
            <a:blip r:embed="rId3">
              <a:alphaModFix/>
            </a:blip>
            <a:stretch>
              <a:fillRect b="0" l="0" r="0" t="0"/>
            </a:stretch>
          </a:blipFill>
          <a:ln>
            <a:noFill/>
          </a:ln>
        </p:spPr>
      </p:sp>
      <p:sp>
        <p:nvSpPr>
          <p:cNvPr id="177" name="Google Shape;177;p20"/>
          <p:cNvSpPr/>
          <p:nvPr/>
        </p:nvSpPr>
        <p:spPr>
          <a:xfrm rot="-8711088">
            <a:off x="-1689986" y="7679876"/>
            <a:ext cx="4199950" cy="4114800"/>
          </a:xfrm>
          <a:custGeom>
            <a:rect b="b" l="l" r="r" t="t"/>
            <a:pathLst>
              <a:path extrusionOk="0" h="4114800" w="4199950">
                <a:moveTo>
                  <a:pt x="0" y="0"/>
                </a:moveTo>
                <a:lnTo>
                  <a:pt x="4199949" y="0"/>
                </a:lnTo>
                <a:lnTo>
                  <a:pt x="4199949" y="4114800"/>
                </a:lnTo>
                <a:lnTo>
                  <a:pt x="0" y="4114800"/>
                </a:lnTo>
                <a:lnTo>
                  <a:pt x="0" y="0"/>
                </a:lnTo>
                <a:close/>
              </a:path>
            </a:pathLst>
          </a:custGeom>
          <a:blipFill rotWithShape="1">
            <a:blip r:embed="rId4">
              <a:alphaModFix/>
            </a:blip>
            <a:stretch>
              <a:fillRect b="0" l="0" r="0" t="0"/>
            </a:stretch>
          </a:blipFill>
          <a:ln>
            <a:noFill/>
          </a:ln>
        </p:spPr>
      </p:sp>
      <p:sp>
        <p:nvSpPr>
          <p:cNvPr id="178" name="Google Shape;178;p20"/>
          <p:cNvSpPr txBox="1"/>
          <p:nvPr/>
        </p:nvSpPr>
        <p:spPr>
          <a:xfrm>
            <a:off x="754783" y="2058298"/>
            <a:ext cx="16939605" cy="6463308"/>
          </a:xfrm>
          <a:prstGeom prst="rect">
            <a:avLst/>
          </a:prstGeom>
          <a:noFill/>
          <a:ln>
            <a:noFill/>
          </a:ln>
        </p:spPr>
        <p:txBody>
          <a:bodyPr anchorCtr="0" anchor="t" bIns="0" lIns="0" spcFirstLastPara="1" rIns="0" wrap="square" tIns="0">
            <a:spAutoFit/>
          </a:bodyPr>
          <a:lstStyle/>
          <a:p>
            <a:pPr indent="0" lvl="0" marL="0" marR="0" rtl="0" algn="l">
              <a:lnSpc>
                <a:spcPct val="139984"/>
              </a:lnSpc>
              <a:spcBef>
                <a:spcPts val="0"/>
              </a:spcBef>
              <a:spcAft>
                <a:spcPts val="0"/>
              </a:spcAft>
              <a:buNone/>
            </a:pPr>
            <a:r>
              <a:rPr lang="en-US" sz="2606">
                <a:solidFill>
                  <a:srgbClr val="000000"/>
                </a:solidFill>
                <a:latin typeface="Arial"/>
                <a:ea typeface="Arial"/>
                <a:cs typeface="Arial"/>
                <a:sym typeface="Arial"/>
              </a:rPr>
              <a:t>A fiatalok által irányított társadalmi vállalkozói tevékenységben a jó gyakorlatok, esettanulmányok és helyi üzleti példák felhasználása alapvető fontosságú. Ezek tanulmányozása gyakorlati útmutatást és inspirációt, világos folyamatokat és esetleg útiterveket kínál a társadalmi vállalkozásfejlesztés összetett folyamataihoz. A bevált módszerek alkalmazásával a fiatal vállalkozók olyan tudáshoz, útmutatáshoz jutnak hozzá, amellyel minimálisra csökkenthetik vállalkozói kockázataikat.</a:t>
            </a:r>
            <a:endParaRPr sz="2606">
              <a:solidFill>
                <a:srgbClr val="000000"/>
              </a:solidFill>
              <a:latin typeface="Arial"/>
              <a:ea typeface="Arial"/>
              <a:cs typeface="Arial"/>
              <a:sym typeface="Arial"/>
            </a:endParaRPr>
          </a:p>
          <a:p>
            <a:pPr indent="0" lvl="0" marL="0" marR="0" rtl="0" algn="l">
              <a:lnSpc>
                <a:spcPct val="139984"/>
              </a:lnSpc>
              <a:spcBef>
                <a:spcPts val="0"/>
              </a:spcBef>
              <a:spcAft>
                <a:spcPts val="0"/>
              </a:spcAft>
              <a:buNone/>
            </a:pPr>
            <a:r>
              <a:t/>
            </a:r>
            <a:endParaRPr sz="2606">
              <a:solidFill>
                <a:srgbClr val="000000"/>
              </a:solidFill>
              <a:latin typeface="Arial"/>
              <a:ea typeface="Arial"/>
              <a:cs typeface="Arial"/>
              <a:sym typeface="Arial"/>
            </a:endParaRPr>
          </a:p>
          <a:p>
            <a:pPr indent="0" lvl="0" marL="0" marR="0" rtl="0" algn="l">
              <a:lnSpc>
                <a:spcPct val="139984"/>
              </a:lnSpc>
              <a:spcBef>
                <a:spcPts val="0"/>
              </a:spcBef>
              <a:spcAft>
                <a:spcPts val="0"/>
              </a:spcAft>
              <a:buNone/>
            </a:pPr>
            <a:r>
              <a:rPr lang="en-US" sz="2606">
                <a:solidFill>
                  <a:srgbClr val="000000"/>
                </a:solidFill>
                <a:latin typeface="Arial"/>
                <a:ea typeface="Arial"/>
                <a:cs typeface="Arial"/>
                <a:sym typeface="Arial"/>
              </a:rPr>
              <a:t>Az esettanulmányok valós betekintést nyújtanak, míg a helyi vállalkozások a rugalmasságot és az alkalmazkodóképességet mutatják be. Ezek a források az elméleti tanulást gyakorlati kihívásokkal kombinálják, képessé téve a fiatalokat arra, hogy a stratégiákat saját egyéni körülményeikhez igazítsák. Ezeknek az erőforrásoknak a használata alapvető fontosságú a fiatalok által vezetett társadalmi vállalkozások hosszú távú hatásának és sikerének biztosításához.</a:t>
            </a:r>
            <a:endParaRPr sz="2606">
              <a:solidFill>
                <a:srgbClr val="000000"/>
              </a:solidFill>
              <a:latin typeface="Arial"/>
              <a:ea typeface="Arial"/>
              <a:cs typeface="Arial"/>
              <a:sym typeface="Arial"/>
            </a:endParaRPr>
          </a:p>
          <a:p>
            <a:pPr indent="0" lvl="0" marL="0" marR="0" rtl="0" algn="l">
              <a:lnSpc>
                <a:spcPct val="139984"/>
              </a:lnSpc>
              <a:spcBef>
                <a:spcPts val="0"/>
              </a:spcBef>
              <a:spcAft>
                <a:spcPts val="0"/>
              </a:spcAft>
              <a:buNone/>
            </a:pPr>
            <a:r>
              <a:t/>
            </a:r>
            <a:endParaRPr sz="2606">
              <a:solidFill>
                <a:srgbClr val="000000"/>
              </a:solidFill>
              <a:latin typeface="Arial"/>
              <a:ea typeface="Arial"/>
              <a:cs typeface="Arial"/>
              <a:sym typeface="Arial"/>
            </a:endParaRPr>
          </a:p>
          <a:p>
            <a:pPr indent="0" lvl="0" marL="0" marR="0" rtl="0" algn="ctr">
              <a:lnSpc>
                <a:spcPct val="139984"/>
              </a:lnSpc>
              <a:spcBef>
                <a:spcPts val="0"/>
              </a:spcBef>
              <a:spcAft>
                <a:spcPts val="0"/>
              </a:spcAft>
              <a:buNone/>
            </a:pPr>
            <a:r>
              <a:rPr b="1" lang="en-US" sz="2606">
                <a:solidFill>
                  <a:srgbClr val="000000"/>
                </a:solidFill>
                <a:latin typeface="Arial"/>
                <a:ea typeface="Arial"/>
                <a:cs typeface="Arial"/>
                <a:sym typeface="Arial"/>
              </a:rPr>
              <a:t>Készen állsz a társadalmi vállalkozásod elindítására?</a:t>
            </a:r>
            <a:endParaRPr b="1" sz="2606">
              <a:solidFill>
                <a:srgbClr val="000000"/>
              </a:solidFill>
              <a:latin typeface="Arial"/>
              <a:ea typeface="Arial"/>
              <a:cs typeface="Arial"/>
              <a:sym typeface="Arial"/>
            </a:endParaRPr>
          </a:p>
          <a:p>
            <a:pPr indent="0" lvl="0" marL="0" marR="0" rtl="0" algn="ctr">
              <a:lnSpc>
                <a:spcPct val="139984"/>
              </a:lnSpc>
              <a:spcBef>
                <a:spcPts val="0"/>
              </a:spcBef>
              <a:spcAft>
                <a:spcPts val="0"/>
              </a:spcAft>
              <a:buNone/>
            </a:pPr>
            <a:r>
              <a:rPr b="1" lang="en-US" sz="2606">
                <a:solidFill>
                  <a:srgbClr val="000000"/>
                </a:solidFill>
                <a:latin typeface="Arial"/>
                <a:ea typeface="Arial"/>
                <a:cs typeface="Arial"/>
                <a:sym typeface="Arial"/>
              </a:rPr>
              <a:t>Milyen értékrend és alapelvek fogják vezérelni a társadalmi vállalkozásodat?</a:t>
            </a:r>
            <a:endParaRPr/>
          </a:p>
        </p:txBody>
      </p:sp>
      <p:sp>
        <p:nvSpPr>
          <p:cNvPr id="179" name="Google Shape;179;p20"/>
          <p:cNvSpPr txBox="1"/>
          <p:nvPr/>
        </p:nvSpPr>
        <p:spPr>
          <a:xfrm>
            <a:off x="754783" y="933450"/>
            <a:ext cx="15756254" cy="81919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solidFill>
                  <a:srgbClr val="000000"/>
                </a:solidFill>
                <a:latin typeface="Arial"/>
                <a:ea typeface="Arial"/>
                <a:cs typeface="Arial"/>
                <a:sym typeface="Arial"/>
              </a:rPr>
              <a:t>BEVEZETŐ – JÓ GYAKORLATOK HASZNÁLATA </a:t>
            </a:r>
            <a:endParaRPr sz="5000">
              <a:solidFill>
                <a:srgbClr val="000000"/>
              </a:solidFill>
              <a:latin typeface="Arial"/>
              <a:ea typeface="Arial"/>
              <a:cs typeface="Arial"/>
              <a:sym typeface="Arial"/>
            </a:endParaRPr>
          </a:p>
        </p:txBody>
      </p:sp>
      <p:sp>
        <p:nvSpPr>
          <p:cNvPr id="180" name="Google Shape;180;p20"/>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1"/>
          <p:cNvSpPr/>
          <p:nvPr/>
        </p:nvSpPr>
        <p:spPr>
          <a:xfrm rot="-815835">
            <a:off x="14956161" y="-1648203"/>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186" name="Google Shape;186;p21"/>
          <p:cNvSpPr/>
          <p:nvPr/>
        </p:nvSpPr>
        <p:spPr>
          <a:xfrm>
            <a:off x="16292837" y="-315520"/>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187" name="Google Shape;187;p21"/>
          <p:cNvSpPr/>
          <p:nvPr/>
        </p:nvSpPr>
        <p:spPr>
          <a:xfrm rot="1215471">
            <a:off x="-1076468" y="7781557"/>
            <a:ext cx="3662502" cy="5010886"/>
          </a:xfrm>
          <a:custGeom>
            <a:rect b="b" l="l" r="r" t="t"/>
            <a:pathLst>
              <a:path extrusionOk="0" h="5010886" w="3662502">
                <a:moveTo>
                  <a:pt x="0" y="0"/>
                </a:moveTo>
                <a:lnTo>
                  <a:pt x="3662502" y="0"/>
                </a:lnTo>
                <a:lnTo>
                  <a:pt x="3662502" y="5010886"/>
                </a:lnTo>
                <a:lnTo>
                  <a:pt x="0" y="5010886"/>
                </a:lnTo>
                <a:lnTo>
                  <a:pt x="0" y="0"/>
                </a:lnTo>
                <a:close/>
              </a:path>
            </a:pathLst>
          </a:custGeom>
          <a:blipFill rotWithShape="1">
            <a:blip r:embed="rId5">
              <a:alphaModFix/>
            </a:blip>
            <a:stretch>
              <a:fillRect b="0" l="0" r="0" t="0"/>
            </a:stretch>
          </a:blipFill>
          <a:ln>
            <a:noFill/>
          </a:ln>
        </p:spPr>
      </p:sp>
      <p:sp>
        <p:nvSpPr>
          <p:cNvPr id="188" name="Google Shape;188;p21"/>
          <p:cNvSpPr txBox="1"/>
          <p:nvPr/>
        </p:nvSpPr>
        <p:spPr>
          <a:xfrm>
            <a:off x="1028700" y="2317693"/>
            <a:ext cx="15264137" cy="6771084"/>
          </a:xfrm>
          <a:prstGeom prst="rect">
            <a:avLst/>
          </a:prstGeom>
          <a:noFill/>
          <a:ln>
            <a:noFill/>
          </a:ln>
        </p:spPr>
        <p:txBody>
          <a:bodyPr anchorCtr="0" anchor="t" bIns="0" lIns="0" spcFirstLastPara="1" rIns="0" wrap="square" tIns="0">
            <a:spAutoFit/>
          </a:bodyPr>
          <a:lstStyle/>
          <a:p>
            <a:pPr indent="-367030" lvl="1" marL="734059" marR="0" rtl="0" algn="l">
              <a:lnSpc>
                <a:spcPct val="140011"/>
              </a:lnSpc>
              <a:spcBef>
                <a:spcPts val="0"/>
              </a:spcBef>
              <a:spcAft>
                <a:spcPts val="0"/>
              </a:spcAft>
              <a:buClr>
                <a:srgbClr val="000000"/>
              </a:buClr>
              <a:buSzPts val="3399"/>
              <a:buFont typeface="Arial"/>
              <a:buChar char="•"/>
            </a:pPr>
            <a:r>
              <a:rPr b="0" i="0" lang="en-US" sz="3399" u="none" cap="none" strike="noStrike">
                <a:solidFill>
                  <a:srgbClr val="000000"/>
                </a:solidFill>
                <a:latin typeface="Playfair Display"/>
                <a:ea typeface="Playfair Display"/>
                <a:cs typeface="Playfair Display"/>
                <a:sym typeface="Playfair Display"/>
              </a:rPr>
              <a:t>A társadalmi hatás fontosságának megértése egy társadalmi vállalkozás tevékenységén keresztül.</a:t>
            </a:r>
            <a:endParaRPr b="0" i="0" sz="3399" u="none" cap="none" strike="noStrike">
              <a:solidFill>
                <a:srgbClr val="000000"/>
              </a:solidFill>
              <a:latin typeface="Playfair Display"/>
              <a:ea typeface="Playfair Display"/>
              <a:cs typeface="Playfair Display"/>
              <a:sym typeface="Playfair Display"/>
            </a:endParaRPr>
          </a:p>
          <a:p>
            <a:pPr indent="-367030" lvl="1" marL="734059" marR="0" rtl="0" algn="l">
              <a:lnSpc>
                <a:spcPct val="140011"/>
              </a:lnSpc>
              <a:spcBef>
                <a:spcPts val="0"/>
              </a:spcBef>
              <a:spcAft>
                <a:spcPts val="0"/>
              </a:spcAft>
              <a:buClr>
                <a:srgbClr val="000000"/>
              </a:buClr>
              <a:buSzPts val="3399"/>
              <a:buFont typeface="Arial"/>
              <a:buChar char="•"/>
            </a:pPr>
            <a:r>
              <a:rPr b="0" i="0" lang="en-US" sz="3399" u="none" cap="none" strike="noStrike">
                <a:solidFill>
                  <a:srgbClr val="000000"/>
                </a:solidFill>
                <a:latin typeface="Playfair Display"/>
                <a:ea typeface="Playfair Display"/>
                <a:cs typeface="Playfair Display"/>
                <a:sym typeface="Playfair Display"/>
              </a:rPr>
              <a:t>Bemutatni, hogy miben különböznek a társadalmi vállalkozások a hagyományos vállalkozásoktól.</a:t>
            </a:r>
            <a:endParaRPr b="0" i="0" sz="3399" u="none" cap="none" strike="noStrike">
              <a:solidFill>
                <a:srgbClr val="000000"/>
              </a:solidFill>
              <a:latin typeface="Playfair Display"/>
              <a:ea typeface="Playfair Display"/>
              <a:cs typeface="Playfair Display"/>
              <a:sym typeface="Playfair Display"/>
            </a:endParaRPr>
          </a:p>
          <a:p>
            <a:pPr indent="-367030" lvl="1" marL="734059" marR="0" rtl="0" algn="l">
              <a:lnSpc>
                <a:spcPct val="140011"/>
              </a:lnSpc>
              <a:spcBef>
                <a:spcPts val="0"/>
              </a:spcBef>
              <a:spcAft>
                <a:spcPts val="0"/>
              </a:spcAft>
              <a:buClr>
                <a:srgbClr val="000000"/>
              </a:buClr>
              <a:buSzPts val="3399"/>
              <a:buFont typeface="Arial"/>
              <a:buChar char="•"/>
            </a:pPr>
            <a:r>
              <a:rPr b="0" i="0" lang="en-US" sz="3399" u="none" cap="none" strike="noStrike">
                <a:solidFill>
                  <a:srgbClr val="000000"/>
                </a:solidFill>
                <a:latin typeface="Playfair Display"/>
                <a:ea typeface="Playfair Display"/>
                <a:cs typeface="Playfair Display"/>
                <a:sym typeface="Playfair Display"/>
              </a:rPr>
              <a:t>A Canvas Társadalmi Üzleti Modell alkalmazásának elsajátítása a társadalmi vállalkozások fejlesztése céljából. </a:t>
            </a:r>
            <a:endParaRPr b="0" i="0" sz="3399" u="none" cap="none" strike="noStrike">
              <a:solidFill>
                <a:srgbClr val="000000"/>
              </a:solidFill>
              <a:latin typeface="Playfair Display"/>
              <a:ea typeface="Playfair Display"/>
              <a:cs typeface="Playfair Display"/>
              <a:sym typeface="Playfair Display"/>
            </a:endParaRPr>
          </a:p>
          <a:p>
            <a:pPr indent="-367030" lvl="1" marL="734059" marR="0" rtl="0" algn="l">
              <a:lnSpc>
                <a:spcPct val="140011"/>
              </a:lnSpc>
              <a:spcBef>
                <a:spcPts val="0"/>
              </a:spcBef>
              <a:spcAft>
                <a:spcPts val="0"/>
              </a:spcAft>
              <a:buClr>
                <a:srgbClr val="000000"/>
              </a:buClr>
              <a:buSzPts val="3399"/>
              <a:buFont typeface="Arial"/>
              <a:buChar char="•"/>
            </a:pPr>
            <a:r>
              <a:rPr b="0" i="0" lang="en-US" sz="3399" u="none" cap="none" strike="noStrike">
                <a:solidFill>
                  <a:srgbClr val="000000"/>
                </a:solidFill>
                <a:latin typeface="Playfair Display"/>
                <a:ea typeface="Playfair Display"/>
                <a:cs typeface="Playfair Display"/>
                <a:sym typeface="Playfair Display"/>
              </a:rPr>
              <a:t>A társadalmi vállalkozások üzleti terveinek elkészítésee és alkalmazása a Canvas modell segítségével. </a:t>
            </a:r>
            <a:endParaRPr b="0" i="0" sz="3399" u="none" cap="none" strike="noStrike">
              <a:solidFill>
                <a:srgbClr val="000000"/>
              </a:solidFill>
              <a:latin typeface="Playfair Display"/>
              <a:ea typeface="Playfair Display"/>
              <a:cs typeface="Playfair Display"/>
              <a:sym typeface="Playfair Display"/>
            </a:endParaRPr>
          </a:p>
          <a:p>
            <a:pPr indent="-367030" lvl="1" marL="734059" marR="0" rtl="0" algn="l">
              <a:lnSpc>
                <a:spcPct val="140011"/>
              </a:lnSpc>
              <a:spcBef>
                <a:spcPts val="0"/>
              </a:spcBef>
              <a:spcAft>
                <a:spcPts val="0"/>
              </a:spcAft>
              <a:buClr>
                <a:srgbClr val="000000"/>
              </a:buClr>
              <a:buSzPts val="3399"/>
              <a:buFont typeface="Arial"/>
              <a:buChar char="•"/>
            </a:pPr>
            <a:r>
              <a:rPr b="0" i="0" lang="en-US" sz="3399" u="none" cap="none" strike="noStrike">
                <a:solidFill>
                  <a:srgbClr val="000000"/>
                </a:solidFill>
                <a:latin typeface="Playfair Display"/>
                <a:ea typeface="Playfair Display"/>
                <a:cs typeface="Playfair Display"/>
                <a:sym typeface="Playfair Display"/>
              </a:rPr>
              <a:t>Megtanulni, hogyan árazhatja be szolgáltatásait és termékeit társadalmi vállalkozásként.</a:t>
            </a:r>
            <a:endParaRPr b="0" i="0" sz="3399" u="none" cap="none" strike="noStrike">
              <a:solidFill>
                <a:srgbClr val="000000"/>
              </a:solidFill>
              <a:latin typeface="Playfair Display"/>
              <a:ea typeface="Playfair Display"/>
              <a:cs typeface="Playfair Display"/>
              <a:sym typeface="Playfair Display"/>
            </a:endParaRPr>
          </a:p>
          <a:p>
            <a:pPr indent="-367030" lvl="1" marL="734059" marR="0" rtl="0" algn="l">
              <a:lnSpc>
                <a:spcPct val="140011"/>
              </a:lnSpc>
              <a:spcBef>
                <a:spcPts val="0"/>
              </a:spcBef>
              <a:spcAft>
                <a:spcPts val="0"/>
              </a:spcAft>
              <a:buClr>
                <a:srgbClr val="000000"/>
              </a:buClr>
              <a:buSzPts val="3399"/>
              <a:buFont typeface="Arial"/>
              <a:buChar char="•"/>
            </a:pPr>
            <a:r>
              <a:rPr b="0" i="0" lang="en-US" sz="3399" u="none" cap="none" strike="noStrike">
                <a:solidFill>
                  <a:srgbClr val="000000"/>
                </a:solidFill>
                <a:latin typeface="Playfair Display"/>
                <a:ea typeface="Playfair Display"/>
                <a:cs typeface="Playfair Display"/>
                <a:sym typeface="Playfair Display"/>
              </a:rPr>
              <a:t>Levonni a tanulságokat a bemutatott jó gyakorlatokból. </a:t>
            </a:r>
            <a:endParaRPr/>
          </a:p>
        </p:txBody>
      </p:sp>
      <p:sp>
        <p:nvSpPr>
          <p:cNvPr id="189" name="Google Shape;189;p21"/>
          <p:cNvSpPr txBox="1"/>
          <p:nvPr/>
        </p:nvSpPr>
        <p:spPr>
          <a:xfrm>
            <a:off x="754783" y="933450"/>
            <a:ext cx="8389217" cy="81817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solidFill>
                  <a:srgbClr val="000000"/>
                </a:solidFill>
                <a:latin typeface="Playfair Display"/>
                <a:ea typeface="Playfair Display"/>
                <a:cs typeface="Playfair Display"/>
                <a:sym typeface="Playfair Display"/>
              </a:rPr>
              <a:t>CÉLOK</a:t>
            </a:r>
            <a:endParaRPr sz="5000">
              <a:solidFill>
                <a:srgbClr val="000000"/>
              </a:solidFill>
              <a:latin typeface="Playfair Display"/>
              <a:ea typeface="Playfair Display"/>
              <a:cs typeface="Playfair Display"/>
              <a:sym typeface="Playfair Display"/>
            </a:endParaRPr>
          </a:p>
        </p:txBody>
      </p:sp>
      <p:sp>
        <p:nvSpPr>
          <p:cNvPr id="190" name="Google Shape;190;p21"/>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