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y="10287000" cx="18288000"/>
  <p:notesSz cx="6858000" cy="9144000"/>
  <p:embeddedFontLst>
    <p:embeddedFont>
      <p:font typeface="Prata"/>
      <p:regular r:id="rId50"/>
    </p:embeddedFont>
    <p:embeddedFont>
      <p:font typeface="Playfair Display"/>
      <p:regular r:id="rId51"/>
      <p:bold r:id="rId52"/>
      <p:italic r:id="rId53"/>
      <p:boldItalic r:id="rId54"/>
    </p:embeddedFont>
    <p:embeddedFont>
      <p:font typeface="Sansita"/>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59" roundtripDataSignature="AMtx7mhDfjXlB+Bmk5so3JpyYxYFrzVt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0A61F37-2794-4288-AB92-5E938D4D26CF}">
  <a:tblStyle styleId="{E0A61F37-2794-4288-AB92-5E938D4D26C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PlayfairDisplay-regular.fntdata"/><Relationship Id="rId50" Type="http://schemas.openxmlformats.org/officeDocument/2006/relationships/font" Target="fonts/Prata-regular.fntdata"/><Relationship Id="rId53" Type="http://schemas.openxmlformats.org/officeDocument/2006/relationships/font" Target="fonts/PlayfairDisplay-italic.fntdata"/><Relationship Id="rId52" Type="http://schemas.openxmlformats.org/officeDocument/2006/relationships/font" Target="fonts/PlayfairDisplay-bold.fntdata"/><Relationship Id="rId11" Type="http://schemas.openxmlformats.org/officeDocument/2006/relationships/slide" Target="slides/slide5.xml"/><Relationship Id="rId55" Type="http://schemas.openxmlformats.org/officeDocument/2006/relationships/font" Target="fonts/Sansita-regular.fntdata"/><Relationship Id="rId10" Type="http://schemas.openxmlformats.org/officeDocument/2006/relationships/slide" Target="slides/slide4.xml"/><Relationship Id="rId54" Type="http://schemas.openxmlformats.org/officeDocument/2006/relationships/font" Target="fonts/PlayfairDisplay-boldItalic.fntdata"/><Relationship Id="rId13" Type="http://schemas.openxmlformats.org/officeDocument/2006/relationships/slide" Target="slides/slide7.xml"/><Relationship Id="rId57" Type="http://schemas.openxmlformats.org/officeDocument/2006/relationships/font" Target="fonts/Sansita-italic.fntdata"/><Relationship Id="rId12" Type="http://schemas.openxmlformats.org/officeDocument/2006/relationships/slide" Target="slides/slide6.xml"/><Relationship Id="rId56" Type="http://schemas.openxmlformats.org/officeDocument/2006/relationships/font" Target="fonts/Sansita-bold.fntdata"/><Relationship Id="rId15" Type="http://schemas.openxmlformats.org/officeDocument/2006/relationships/slide" Target="slides/slide9.xml"/><Relationship Id="rId59" Type="http://customschemas.google.com/relationships/presentationmetadata" Target="metadata"/><Relationship Id="rId14" Type="http://schemas.openxmlformats.org/officeDocument/2006/relationships/slide" Target="slides/slide8.xml"/><Relationship Id="rId58" Type="http://schemas.openxmlformats.org/officeDocument/2006/relationships/font" Target="fonts/Sansita-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p1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1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1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1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p1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1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d0dc5e008f_0_225: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g2d0dc5e008f_0_225: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p1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d0dc5e008f_0_298: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g2d0dc5e008f_0_298: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7" name="Google Shape;337;p1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p1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3" name="Google Shape;363;p2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4" name="Google Shape;374;p2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6" name="Google Shape;386;p2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8" name="Google Shape;398;p2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0" name="Google Shape;410;p2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3" name="Google Shape;423;p2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7" name="Google Shape;437;p2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9" name="Google Shape;449;p2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3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2" name="Google Shape;462;p3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3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6" name="Google Shape;476;p3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4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0" name="Google Shape;490;p4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4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2" name="Google Shape;502;p4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1ff85e0ad73_0_4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5" name="Google Shape;515;g1ff85e0ad73_0_4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ff85e0ad73_0_63: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8" name="Google Shape;528;g1ff85e0ad73_0_63: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1ff85e0ad73_0_8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1" name="Google Shape;541;g1ff85e0ad73_0_8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1ff85e0ad73_0_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4" name="Google Shape;554;g1ff85e0ad73_0_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4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2" name="Google Shape;592;p4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1ff6c493d03_1_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5" name="Google Shape;605;g1ff6c493d03_1_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1ff6c493d03_1_23: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7" name="Google Shape;627;g1ff6c493d03_1_23: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1ff6c493d03_1_55: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0" name="Google Shape;640;g1ff6c493d03_1_55: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5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3" name="Google Shape;653;p5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5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3" name="Google Shape;663;p5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5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79" name="Google Shape;679;p5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680" name="Google Shape;680;p5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 name="Google Shape;681;p5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2" name="Google Shape;682;p5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83" name="Google Shape;683;p5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p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01fe2cd00c_1_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01fe2cd00c_1_0: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301fe2cd00c_1_0:notes"/>
          <p:cNvSpPr txBox="1"/>
          <p:nvPr>
            <p:ph idx="12" type="sldNum"/>
          </p:nvPr>
        </p:nvSpPr>
        <p:spPr>
          <a:xfrm>
            <a:off x="5180013" y="6502400"/>
            <a:ext cx="3962400" cy="341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7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7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6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6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2" name="Google Shape;22;p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6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6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6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6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6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6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6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6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6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69"/>
          <p:cNvSpPr/>
          <p:nvPr>
            <p:ph idx="2" type="pic"/>
          </p:nvPr>
        </p:nvSpPr>
        <p:spPr>
          <a:xfrm>
            <a:off x="1792288" y="612775"/>
            <a:ext cx="5486400" cy="4114800"/>
          </a:xfrm>
          <a:prstGeom prst="rect">
            <a:avLst/>
          </a:prstGeom>
          <a:noFill/>
          <a:ln>
            <a:noFill/>
          </a:ln>
        </p:spPr>
      </p:sp>
      <p:sp>
        <p:nvSpPr>
          <p:cNvPr id="68" name="Google Shape;68;p6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3.png"/><Relationship Id="rId4" Type="http://schemas.openxmlformats.org/officeDocument/2006/relationships/image" Target="../media/image31.png"/><Relationship Id="rId5" Type="http://schemas.openxmlformats.org/officeDocument/2006/relationships/image" Target="../media/image34.png"/><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5.png"/><Relationship Id="rId4" Type="http://schemas.openxmlformats.org/officeDocument/2006/relationships/image" Target="../media/image44.png"/><Relationship Id="rId5" Type="http://schemas.openxmlformats.org/officeDocument/2006/relationships/image" Target="../media/image36.png"/><Relationship Id="rId6"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3.png"/><Relationship Id="rId4" Type="http://schemas.openxmlformats.org/officeDocument/2006/relationships/image" Target="../media/image31.png"/><Relationship Id="rId10" Type="http://schemas.openxmlformats.org/officeDocument/2006/relationships/hyperlink" Target="https://www.youtube.com/watch?v=dctNk0Yj_xA" TargetMode="External"/><Relationship Id="rId9" Type="http://schemas.openxmlformats.org/officeDocument/2006/relationships/image" Target="../media/image40.jpg"/><Relationship Id="rId5" Type="http://schemas.openxmlformats.org/officeDocument/2006/relationships/image" Target="../media/image34.png"/><Relationship Id="rId6" Type="http://schemas.openxmlformats.org/officeDocument/2006/relationships/image" Target="../media/image1.png"/><Relationship Id="rId7" Type="http://schemas.openxmlformats.org/officeDocument/2006/relationships/image" Target="../media/image26.png"/><Relationship Id="rId8" Type="http://schemas.openxmlformats.org/officeDocument/2006/relationships/hyperlink" Target="http://www.youtube.com/watch?v=dctNk0Yj_x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5.png"/><Relationship Id="rId4" Type="http://schemas.openxmlformats.org/officeDocument/2006/relationships/image" Target="../media/image44.png"/><Relationship Id="rId5" Type="http://schemas.openxmlformats.org/officeDocument/2006/relationships/image" Target="../media/image36.png"/><Relationship Id="rId6" Type="http://schemas.openxmlformats.org/officeDocument/2006/relationships/image" Target="../media/image1.png"/><Relationship Id="rId7" Type="http://schemas.openxmlformats.org/officeDocument/2006/relationships/image" Target="../media/image50.png"/></Relationships>
</file>

<file path=ppt/slides/_rels/slide14.xml.rels><?xml version="1.0" encoding="UTF-8" standalone="yes"?><Relationships xmlns="http://schemas.openxmlformats.org/package/2006/relationships"><Relationship Id="rId20" Type="http://schemas.openxmlformats.org/officeDocument/2006/relationships/image" Target="../media/image56.png"/><Relationship Id="rId11" Type="http://schemas.openxmlformats.org/officeDocument/2006/relationships/hyperlink" Target="https://www.un.org/sustainabledevelopment/education/" TargetMode="External"/><Relationship Id="rId10" Type="http://schemas.openxmlformats.org/officeDocument/2006/relationships/hyperlink" Target="https://www.un.org/sustainabledevelopment/health/" TargetMode="External"/><Relationship Id="rId13" Type="http://schemas.openxmlformats.org/officeDocument/2006/relationships/hyperlink" Target="https://www.un.org/sustainabledevelopment/water-and-sanitation/" TargetMode="External"/><Relationship Id="rId12" Type="http://schemas.openxmlformats.org/officeDocument/2006/relationships/hyperlink" Target="https://www.un.org/sustainabledevelopment/gender-equality/" TargetMode="External"/><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27.png"/><Relationship Id="rId9" Type="http://schemas.openxmlformats.org/officeDocument/2006/relationships/hyperlink" Target="https://www.un.org/sustainabledevelopment/hunger/" TargetMode="External"/><Relationship Id="rId15" Type="http://schemas.openxmlformats.org/officeDocument/2006/relationships/image" Target="../media/image53.png"/><Relationship Id="rId14" Type="http://schemas.openxmlformats.org/officeDocument/2006/relationships/image" Target="../media/image1.png"/><Relationship Id="rId17" Type="http://schemas.openxmlformats.org/officeDocument/2006/relationships/image" Target="../media/image52.png"/><Relationship Id="rId16" Type="http://schemas.openxmlformats.org/officeDocument/2006/relationships/image" Target="../media/image54.png"/><Relationship Id="rId5" Type="http://schemas.openxmlformats.org/officeDocument/2006/relationships/image" Target="../media/image30.png"/><Relationship Id="rId19" Type="http://schemas.openxmlformats.org/officeDocument/2006/relationships/image" Target="../media/image58.png"/><Relationship Id="rId6" Type="http://schemas.openxmlformats.org/officeDocument/2006/relationships/image" Target="../media/image29.png"/><Relationship Id="rId18" Type="http://schemas.openxmlformats.org/officeDocument/2006/relationships/image" Target="../media/image57.png"/><Relationship Id="rId7" Type="http://schemas.openxmlformats.org/officeDocument/2006/relationships/image" Target="../media/image33.png"/><Relationship Id="rId8" Type="http://schemas.openxmlformats.org/officeDocument/2006/relationships/hyperlink" Target="https://www.un.org/sustainabledevelopment/poverty/" TargetMode="External"/></Relationships>
</file>

<file path=ppt/slides/_rels/slide15.xml.rels><?xml version="1.0" encoding="UTF-8" standalone="yes"?><Relationships xmlns="http://schemas.openxmlformats.org/package/2006/relationships"><Relationship Id="rId11" Type="http://schemas.openxmlformats.org/officeDocument/2006/relationships/hyperlink" Target="https://www.un.org/sustainabledevelopment/cities/" TargetMode="External"/><Relationship Id="rId10" Type="http://schemas.openxmlformats.org/officeDocument/2006/relationships/hyperlink" Target="https://www.un.org/sustainabledevelopment/inequality/" TargetMode="External"/><Relationship Id="rId13" Type="http://schemas.openxmlformats.org/officeDocument/2006/relationships/image" Target="../media/image55.png"/><Relationship Id="rId12" Type="http://schemas.openxmlformats.org/officeDocument/2006/relationships/hyperlink" Target="https://www.un.org/sustainabledevelopment/sustainable-consumption-production/" TargetMode="External"/><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3.png"/><Relationship Id="rId4" Type="http://schemas.openxmlformats.org/officeDocument/2006/relationships/image" Target="../media/image31.png"/><Relationship Id="rId9" Type="http://schemas.openxmlformats.org/officeDocument/2006/relationships/hyperlink" Target="https://www.un.org/sustainabledevelopment/infrastructure-industrialization/" TargetMode="External"/><Relationship Id="rId15" Type="http://schemas.openxmlformats.org/officeDocument/2006/relationships/image" Target="../media/image60.png"/><Relationship Id="rId14" Type="http://schemas.openxmlformats.org/officeDocument/2006/relationships/image" Target="../media/image59.png"/><Relationship Id="rId17" Type="http://schemas.openxmlformats.org/officeDocument/2006/relationships/image" Target="../media/image61.png"/><Relationship Id="rId16" Type="http://schemas.openxmlformats.org/officeDocument/2006/relationships/image" Target="../media/image63.png"/><Relationship Id="rId5" Type="http://schemas.openxmlformats.org/officeDocument/2006/relationships/image" Target="../media/image34.png"/><Relationship Id="rId6" Type="http://schemas.openxmlformats.org/officeDocument/2006/relationships/image" Target="../media/image1.png"/><Relationship Id="rId18" Type="http://schemas.openxmlformats.org/officeDocument/2006/relationships/image" Target="../media/image62.png"/><Relationship Id="rId7" Type="http://schemas.openxmlformats.org/officeDocument/2006/relationships/hyperlink" Target="https://www.un.org/sustainabledevelopment/energy/" TargetMode="External"/><Relationship Id="rId8" Type="http://schemas.openxmlformats.org/officeDocument/2006/relationships/hyperlink" Target="https://www.un.org/sustainabledevelopment/economic-growth/" TargetMode="External"/></Relationships>
</file>

<file path=ppt/slides/_rels/slide16.xml.rels><?xml version="1.0" encoding="UTF-8" standalone="yes"?><Relationships xmlns="http://schemas.openxmlformats.org/package/2006/relationships"><Relationship Id="rId11" Type="http://schemas.openxmlformats.org/officeDocument/2006/relationships/hyperlink" Target="https://www.un.org/sustainabledevelopment/globalpartnerships/" TargetMode="External"/><Relationship Id="rId10" Type="http://schemas.openxmlformats.org/officeDocument/2006/relationships/hyperlink" Target="https://www.un.org/sustainabledevelopment/peace-justice/" TargetMode="External"/><Relationship Id="rId13" Type="http://schemas.openxmlformats.org/officeDocument/2006/relationships/image" Target="../media/image65.png"/><Relationship Id="rId12" Type="http://schemas.openxmlformats.org/officeDocument/2006/relationships/image" Target="../media/image64.png"/><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3.png"/><Relationship Id="rId4" Type="http://schemas.openxmlformats.org/officeDocument/2006/relationships/image" Target="../media/image31.png"/><Relationship Id="rId9" Type="http://schemas.openxmlformats.org/officeDocument/2006/relationships/hyperlink" Target="https://www.un.org/sustainabledevelopment/biodiversity/" TargetMode="External"/><Relationship Id="rId15" Type="http://schemas.openxmlformats.org/officeDocument/2006/relationships/image" Target="../media/image69.png"/><Relationship Id="rId14" Type="http://schemas.openxmlformats.org/officeDocument/2006/relationships/image" Target="../media/image66.png"/><Relationship Id="rId16" Type="http://schemas.openxmlformats.org/officeDocument/2006/relationships/image" Target="../media/image73.png"/><Relationship Id="rId5" Type="http://schemas.openxmlformats.org/officeDocument/2006/relationships/image" Target="../media/image34.png"/><Relationship Id="rId6" Type="http://schemas.openxmlformats.org/officeDocument/2006/relationships/image" Target="../media/image1.png"/><Relationship Id="rId7" Type="http://schemas.openxmlformats.org/officeDocument/2006/relationships/hyperlink" Target="https://www.un.org/sustainabledevelopment/climate-change/" TargetMode="External"/><Relationship Id="rId8" Type="http://schemas.openxmlformats.org/officeDocument/2006/relationships/hyperlink" Target="https://www.un.org/sustainabledevelopment/ocean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1.png"/><Relationship Id="rId4" Type="http://schemas.openxmlformats.org/officeDocument/2006/relationships/image" Target="../media/image1.png"/><Relationship Id="rId5" Type="http://schemas.openxmlformats.org/officeDocument/2006/relationships/image" Target="../media/image67.png"/><Relationship Id="rId6" Type="http://schemas.openxmlformats.org/officeDocument/2006/relationships/image" Target="../media/image6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1.png"/><Relationship Id="rId4" Type="http://schemas.openxmlformats.org/officeDocument/2006/relationships/image" Target="../media/image1.png"/><Relationship Id="rId5" Type="http://schemas.openxmlformats.org/officeDocument/2006/relationships/image" Target="../media/image67.png"/><Relationship Id="rId6" Type="http://schemas.openxmlformats.org/officeDocument/2006/relationships/image" Target="../media/image6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image" Target="../media/image27.png"/><Relationship Id="rId9" Type="http://schemas.openxmlformats.org/officeDocument/2006/relationships/image" Target="../media/image74.png"/><Relationship Id="rId5" Type="http://schemas.openxmlformats.org/officeDocument/2006/relationships/image" Target="../media/image30.png"/><Relationship Id="rId6" Type="http://schemas.openxmlformats.org/officeDocument/2006/relationships/image" Target="../media/image29.png"/><Relationship Id="rId7" Type="http://schemas.openxmlformats.org/officeDocument/2006/relationships/image" Target="../media/image33.png"/><Relationship Id="rId8"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 Id="rId11" Type="http://schemas.openxmlformats.org/officeDocument/2006/relationships/image" Target="../media/image1.png"/><Relationship Id="rId10" Type="http://schemas.openxmlformats.org/officeDocument/2006/relationships/image" Target="../media/image12.jpg"/><Relationship Id="rId9"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8.jpg"/><Relationship Id="rId7" Type="http://schemas.openxmlformats.org/officeDocument/2006/relationships/image" Target="../media/image9.jpg"/><Relationship Id="rId8"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4.png"/><Relationship Id="rId4" Type="http://schemas.openxmlformats.org/officeDocument/2006/relationships/image" Target="../media/image1.png"/><Relationship Id="rId5" Type="http://schemas.openxmlformats.org/officeDocument/2006/relationships/image" Target="../media/image35.png"/><Relationship Id="rId6" Type="http://schemas.openxmlformats.org/officeDocument/2006/relationships/image" Target="../media/image71.png"/><Relationship Id="rId7" Type="http://schemas.openxmlformats.org/officeDocument/2006/relationships/image" Target="../media/image75.png"/><Relationship Id="rId8" Type="http://schemas.openxmlformats.org/officeDocument/2006/relationships/hyperlink" Target="https://go-goals.org/downloadable-materia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5.png"/><Relationship Id="rId4" Type="http://schemas.openxmlformats.org/officeDocument/2006/relationships/image" Target="../media/image44.png"/><Relationship Id="rId5" Type="http://schemas.openxmlformats.org/officeDocument/2006/relationships/image" Target="../media/image1.png"/><Relationship Id="rId6" Type="http://schemas.openxmlformats.org/officeDocument/2006/relationships/image" Target="../media/image8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4.png"/><Relationship Id="rId4" Type="http://schemas.openxmlformats.org/officeDocument/2006/relationships/image" Target="../media/image36.png"/><Relationship Id="rId5" Type="http://schemas.openxmlformats.org/officeDocument/2006/relationships/image" Target="../media/image1.png"/><Relationship Id="rId6" Type="http://schemas.openxmlformats.org/officeDocument/2006/relationships/image" Target="../media/image76.png"/><Relationship Id="rId7" Type="http://schemas.openxmlformats.org/officeDocument/2006/relationships/image" Target="../media/image8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78.png"/><Relationship Id="rId5" Type="http://schemas.openxmlformats.org/officeDocument/2006/relationships/image" Target="../media/image95.png"/><Relationship Id="rId6" Type="http://schemas.openxmlformats.org/officeDocument/2006/relationships/image" Target="../media/image7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5.png"/><Relationship Id="rId4" Type="http://schemas.openxmlformats.org/officeDocument/2006/relationships/image" Target="../media/image44.png"/><Relationship Id="rId5" Type="http://schemas.openxmlformats.org/officeDocument/2006/relationships/image" Target="../media/image1.png"/><Relationship Id="rId6" Type="http://schemas.openxmlformats.org/officeDocument/2006/relationships/image" Target="../media/image7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30.png"/><Relationship Id="rId6" Type="http://schemas.openxmlformats.org/officeDocument/2006/relationships/image" Target="../media/image29.png"/><Relationship Id="rId7" Type="http://schemas.openxmlformats.org/officeDocument/2006/relationships/image" Target="../media/image33.png"/><Relationship Id="rId8"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3.png"/><Relationship Id="rId4" Type="http://schemas.openxmlformats.org/officeDocument/2006/relationships/image" Target="../media/image31.png"/><Relationship Id="rId5" Type="http://schemas.openxmlformats.org/officeDocument/2006/relationships/image" Target="../media/image34.png"/><Relationship Id="rId6" Type="http://schemas.openxmlformats.org/officeDocument/2006/relationships/image" Target="../media/image1.png"/><Relationship Id="rId7" Type="http://schemas.openxmlformats.org/officeDocument/2006/relationships/image" Target="../media/image8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4.png"/><Relationship Id="rId4" Type="http://schemas.openxmlformats.org/officeDocument/2006/relationships/image" Target="../media/image1.png"/><Relationship Id="rId5" Type="http://schemas.openxmlformats.org/officeDocument/2006/relationships/image" Target="../media/image90.png"/><Relationship Id="rId6" Type="http://schemas.openxmlformats.org/officeDocument/2006/relationships/image" Target="../media/image8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30.png"/><Relationship Id="rId6" Type="http://schemas.openxmlformats.org/officeDocument/2006/relationships/image" Target="../media/image29.png"/><Relationship Id="rId7" Type="http://schemas.openxmlformats.org/officeDocument/2006/relationships/image" Target="../media/image33.png"/><Relationship Id="rId8"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1.png"/><Relationship Id="rId4" Type="http://schemas.openxmlformats.org/officeDocument/2006/relationships/image" Target="../media/image1.png"/><Relationship Id="rId5" Type="http://schemas.openxmlformats.org/officeDocument/2006/relationships/image" Target="../media/image84.png"/><Relationship Id="rId6" Type="http://schemas.openxmlformats.org/officeDocument/2006/relationships/image" Target="../media/image85.png"/><Relationship Id="rId7" Type="http://schemas.openxmlformats.org/officeDocument/2006/relationships/image" Target="../media/image99.png"/><Relationship Id="rId8" Type="http://schemas.openxmlformats.org/officeDocument/2006/relationships/image" Target="../media/image9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6.png"/><Relationship Id="rId4" Type="http://schemas.openxmlformats.org/officeDocument/2006/relationships/image" Target="../media/image27.png"/><Relationship Id="rId9" Type="http://schemas.openxmlformats.org/officeDocument/2006/relationships/image" Target="../media/image93.png"/><Relationship Id="rId5" Type="http://schemas.openxmlformats.org/officeDocument/2006/relationships/image" Target="../media/image30.png"/><Relationship Id="rId6" Type="http://schemas.openxmlformats.org/officeDocument/2006/relationships/image" Target="../media/image29.png"/><Relationship Id="rId7" Type="http://schemas.openxmlformats.org/officeDocument/2006/relationships/image" Target="../media/image33.png"/><Relationship Id="rId8"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89.png"/><Relationship Id="rId4" Type="http://schemas.openxmlformats.org/officeDocument/2006/relationships/image" Target="../media/image87.png"/><Relationship Id="rId5" Type="http://schemas.openxmlformats.org/officeDocument/2006/relationships/image" Target="../media/image86.png"/><Relationship Id="rId6" Type="http://schemas.openxmlformats.org/officeDocument/2006/relationships/image" Target="../media/image29.png"/><Relationship Id="rId7" Type="http://schemas.openxmlformats.org/officeDocument/2006/relationships/image" Target="../media/image92.png"/><Relationship Id="rId8"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5.png"/><Relationship Id="rId4" Type="http://schemas.openxmlformats.org/officeDocument/2006/relationships/image" Target="../media/image44.png"/><Relationship Id="rId5" Type="http://schemas.openxmlformats.org/officeDocument/2006/relationships/image" Target="../media/image36.png"/><Relationship Id="rId6"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5.png"/><Relationship Id="rId4" Type="http://schemas.openxmlformats.org/officeDocument/2006/relationships/image" Target="../media/image44.png"/><Relationship Id="rId5" Type="http://schemas.openxmlformats.org/officeDocument/2006/relationships/image" Target="../media/image36.png"/><Relationship Id="rId6"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5.png"/><Relationship Id="rId4" Type="http://schemas.openxmlformats.org/officeDocument/2006/relationships/image" Target="../media/image44.png"/><Relationship Id="rId5" Type="http://schemas.openxmlformats.org/officeDocument/2006/relationships/image" Target="../media/image36.png"/><Relationship Id="rId6"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5.png"/><Relationship Id="rId4" Type="http://schemas.openxmlformats.org/officeDocument/2006/relationships/image" Target="../media/image44.png"/><Relationship Id="rId5" Type="http://schemas.openxmlformats.org/officeDocument/2006/relationships/image" Target="../media/image36.png"/><Relationship Id="rId6"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5.png"/><Relationship Id="rId4" Type="http://schemas.openxmlformats.org/officeDocument/2006/relationships/image" Target="../media/image44.png"/><Relationship Id="rId5" Type="http://schemas.openxmlformats.org/officeDocument/2006/relationships/image" Target="../media/image36.png"/><Relationship Id="rId6"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5.png"/><Relationship Id="rId4" Type="http://schemas.openxmlformats.org/officeDocument/2006/relationships/image" Target="../media/image44.png"/><Relationship Id="rId5" Type="http://schemas.openxmlformats.org/officeDocument/2006/relationships/image" Target="../media/image36.png"/><Relationship Id="rId6"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5.png"/><Relationship Id="rId4" Type="http://schemas.openxmlformats.org/officeDocument/2006/relationships/image" Target="../media/image44.png"/><Relationship Id="rId5" Type="http://schemas.openxmlformats.org/officeDocument/2006/relationships/image" Target="../media/image36.png"/><Relationship Id="rId6"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5.png"/><Relationship Id="rId4" Type="http://schemas.openxmlformats.org/officeDocument/2006/relationships/image" Target="../media/image44.png"/><Relationship Id="rId5" Type="http://schemas.openxmlformats.org/officeDocument/2006/relationships/image" Target="../media/image36.png"/><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5.png"/><Relationship Id="rId4" Type="http://schemas.openxmlformats.org/officeDocument/2006/relationships/image" Target="../media/image88.png"/><Relationship Id="rId5" Type="http://schemas.openxmlformats.org/officeDocument/2006/relationships/image" Target="../media/image36.png"/><Relationship Id="rId6" Type="http://schemas.openxmlformats.org/officeDocument/2006/relationships/image" Target="../media/image99.png"/><Relationship Id="rId7" Type="http://schemas.openxmlformats.org/officeDocument/2006/relationships/image" Target="../media/image1.png"/><Relationship Id="rId8" Type="http://schemas.openxmlformats.org/officeDocument/2006/relationships/image" Target="../media/image96.png"/></Relationships>
</file>

<file path=ppt/slides/_rels/slide41.xml.rels><?xml version="1.0" encoding="UTF-8" standalone="yes"?><Relationships xmlns="http://schemas.openxmlformats.org/package/2006/relationships"><Relationship Id="rId11" Type="http://schemas.openxmlformats.org/officeDocument/2006/relationships/hyperlink" Target="https://www.youtube.com/watch?v=DdLqiTvFwJk" TargetMode="External"/><Relationship Id="rId10" Type="http://schemas.openxmlformats.org/officeDocument/2006/relationships/hyperlink" Target="https://www.youtube.com/watch?v=5_hLuEui6ww" TargetMode="External"/><Relationship Id="rId13" Type="http://schemas.openxmlformats.org/officeDocument/2006/relationships/hyperlink" Target="https://www.youtube.com/watch?v=Mdm49_rUMgo" TargetMode="External"/><Relationship Id="rId12" Type="http://schemas.openxmlformats.org/officeDocument/2006/relationships/hyperlink" Target="https://www.youtube.com/watch?v=pBqe8JD62QE&amp;t=149s" TargetMode="External"/><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3.png"/><Relationship Id="rId4" Type="http://schemas.openxmlformats.org/officeDocument/2006/relationships/image" Target="../media/image31.png"/><Relationship Id="rId9" Type="http://schemas.openxmlformats.org/officeDocument/2006/relationships/hyperlink" Target="https://www.youtube.com/watch?v=RpqVmvMCmp0" TargetMode="External"/><Relationship Id="rId15" Type="http://schemas.openxmlformats.org/officeDocument/2006/relationships/hyperlink" Target="https://sdgs.un.org/2030agenda" TargetMode="External"/><Relationship Id="rId14" Type="http://schemas.openxmlformats.org/officeDocument/2006/relationships/hyperlink" Target="https://sdgs.un.org/partnerships" TargetMode="External"/><Relationship Id="rId16" Type="http://schemas.openxmlformats.org/officeDocument/2006/relationships/hyperlink" Target="https://commission.europa.eu/select-language?destination=/media/23163" TargetMode="External"/><Relationship Id="rId5" Type="http://schemas.openxmlformats.org/officeDocument/2006/relationships/image" Target="../media/image34.png"/><Relationship Id="rId6" Type="http://schemas.openxmlformats.org/officeDocument/2006/relationships/image" Target="../media/image1.png"/><Relationship Id="rId7" Type="http://schemas.openxmlformats.org/officeDocument/2006/relationships/hyperlink" Target="https://sdgs.un.org/publications/sdg-good-practices-2020" TargetMode="External"/><Relationship Id="rId8" Type="http://schemas.openxmlformats.org/officeDocument/2006/relationships/hyperlink" Target="https://sustainabledevelopment.un.org/index.php?page=view&amp;type=400&amp;nr=2217&amp;menu=1515"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30.png"/><Relationship Id="rId6" Type="http://schemas.openxmlformats.org/officeDocument/2006/relationships/image" Target="../media/image29.png"/><Relationship Id="rId7" Type="http://schemas.openxmlformats.org/officeDocument/2006/relationships/image" Target="../media/image33.png"/><Relationship Id="rId8"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png"/><Relationship Id="rId6" Type="http://schemas.openxmlformats.org/officeDocument/2006/relationships/image" Target="../media/image101.png"/><Relationship Id="rId7" Type="http://schemas.openxmlformats.org/officeDocument/2006/relationships/image" Target="../media/image9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1.png"/><Relationship Id="rId7"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hyperlink" Target="https://www.youtube.com/watch?v=-lcrU8la7tw&amp;list=PLcG96fou9ugJSXJMWE9H_CxdTzUI58Wb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6.png"/><Relationship Id="rId4" Type="http://schemas.openxmlformats.org/officeDocument/2006/relationships/image" Target="../media/image27.png"/><Relationship Id="rId9" Type="http://schemas.openxmlformats.org/officeDocument/2006/relationships/image" Target="../media/image1.png"/><Relationship Id="rId5" Type="http://schemas.openxmlformats.org/officeDocument/2006/relationships/image" Target="../media/image30.png"/><Relationship Id="rId6" Type="http://schemas.openxmlformats.org/officeDocument/2006/relationships/image" Target="../media/image29.png"/><Relationship Id="rId7" Type="http://schemas.openxmlformats.org/officeDocument/2006/relationships/image" Target="../media/image33.png"/><Relationship Id="rId8" Type="http://schemas.openxmlformats.org/officeDocument/2006/relationships/hyperlink" Target="https://www.youtube.com/watch?v=U_fAjo_NnP4&amp;list=PLcG96fou9ugIcS3ZYVFc5SNQNJo3JhIfH&amp;index=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290470" y="346125"/>
            <a:ext cx="4892180" cy="1365149"/>
          </a:xfrm>
          <a:custGeom>
            <a:rect b="b" l="l" r="r" t="t"/>
            <a:pathLst>
              <a:path extrusionOk="0" h="1365149" w="4892180">
                <a:moveTo>
                  <a:pt x="0" y="0"/>
                </a:moveTo>
                <a:lnTo>
                  <a:pt x="4892180" y="0"/>
                </a:lnTo>
                <a:lnTo>
                  <a:pt x="4892180" y="1365150"/>
                </a:lnTo>
                <a:lnTo>
                  <a:pt x="0" y="1365150"/>
                </a:lnTo>
                <a:lnTo>
                  <a:pt x="0" y="0"/>
                </a:lnTo>
                <a:close/>
              </a:path>
            </a:pathLst>
          </a:custGeom>
          <a:blipFill rotWithShape="1">
            <a:blip r:embed="rId3">
              <a:alphaModFix/>
            </a:blip>
            <a:stretch>
              <a:fillRect b="-160149" l="-14260" r="-3274" t="-161009"/>
            </a:stretch>
          </a:blipFill>
          <a:ln>
            <a:noFill/>
          </a:ln>
        </p:spPr>
      </p:sp>
      <p:sp>
        <p:nvSpPr>
          <p:cNvPr id="89" name="Google Shape;89;p1"/>
          <p:cNvSpPr/>
          <p:nvPr/>
        </p:nvSpPr>
        <p:spPr>
          <a:xfrm>
            <a:off x="14546951" y="9396348"/>
            <a:ext cx="3643161" cy="746848"/>
          </a:xfrm>
          <a:custGeom>
            <a:rect b="b" l="l" r="r" t="t"/>
            <a:pathLst>
              <a:path extrusionOk="0" h="746848" w="3643161">
                <a:moveTo>
                  <a:pt x="0" y="0"/>
                </a:moveTo>
                <a:lnTo>
                  <a:pt x="3643161" y="0"/>
                </a:lnTo>
                <a:lnTo>
                  <a:pt x="3643161" y="746848"/>
                </a:lnTo>
                <a:lnTo>
                  <a:pt x="0" y="746848"/>
                </a:lnTo>
                <a:lnTo>
                  <a:pt x="0" y="0"/>
                </a:lnTo>
                <a:close/>
              </a:path>
            </a:pathLst>
          </a:custGeom>
          <a:blipFill rotWithShape="1">
            <a:blip r:embed="rId4">
              <a:alphaModFix/>
            </a:blip>
            <a:stretch>
              <a:fillRect b="0" l="0" r="0" t="0"/>
            </a:stretch>
          </a:blipFill>
          <a:ln>
            <a:noFill/>
          </a:ln>
        </p:spPr>
      </p:sp>
      <p:sp>
        <p:nvSpPr>
          <p:cNvPr id="90" name="Google Shape;90;p1"/>
          <p:cNvSpPr/>
          <p:nvPr/>
        </p:nvSpPr>
        <p:spPr>
          <a:xfrm rot="-5400000">
            <a:off x="108679" y="6280879"/>
            <a:ext cx="3897443" cy="4114800"/>
          </a:xfrm>
          <a:custGeom>
            <a:rect b="b" l="l" r="r" t="t"/>
            <a:pathLst>
              <a:path extrusionOk="0" h="4114800" w="3897443">
                <a:moveTo>
                  <a:pt x="0" y="0"/>
                </a:moveTo>
                <a:lnTo>
                  <a:pt x="3897442" y="0"/>
                </a:lnTo>
                <a:lnTo>
                  <a:pt x="3897442" y="4114800"/>
                </a:lnTo>
                <a:lnTo>
                  <a:pt x="0" y="4114800"/>
                </a:lnTo>
                <a:lnTo>
                  <a:pt x="0" y="0"/>
                </a:lnTo>
                <a:close/>
              </a:path>
            </a:pathLst>
          </a:custGeom>
          <a:blipFill rotWithShape="1">
            <a:blip r:embed="rId5">
              <a:alphaModFix/>
            </a:blip>
            <a:stretch>
              <a:fillRect b="0" l="0" r="0" t="0"/>
            </a:stretch>
          </a:blipFill>
          <a:ln>
            <a:noFill/>
          </a:ln>
        </p:spPr>
      </p:sp>
      <p:sp>
        <p:nvSpPr>
          <p:cNvPr id="91" name="Google Shape;91;p1"/>
          <p:cNvSpPr/>
          <p:nvPr/>
        </p:nvSpPr>
        <p:spPr>
          <a:xfrm>
            <a:off x="14546951" y="-1028700"/>
            <a:ext cx="4856524" cy="4114800"/>
          </a:xfrm>
          <a:custGeom>
            <a:rect b="b" l="l" r="r" t="t"/>
            <a:pathLst>
              <a:path extrusionOk="0" h="4114800" w="4856524">
                <a:moveTo>
                  <a:pt x="0" y="0"/>
                </a:moveTo>
                <a:lnTo>
                  <a:pt x="4856524" y="0"/>
                </a:lnTo>
                <a:lnTo>
                  <a:pt x="4856524" y="4114800"/>
                </a:lnTo>
                <a:lnTo>
                  <a:pt x="0" y="4114800"/>
                </a:lnTo>
                <a:lnTo>
                  <a:pt x="0" y="0"/>
                </a:lnTo>
                <a:close/>
              </a:path>
            </a:pathLst>
          </a:custGeom>
          <a:blipFill rotWithShape="1">
            <a:blip r:embed="rId6">
              <a:alphaModFix/>
            </a:blip>
            <a:stretch>
              <a:fillRect b="0" l="0" r="0" t="0"/>
            </a:stretch>
          </a:blipFill>
          <a:ln>
            <a:noFill/>
          </a:ln>
        </p:spPr>
      </p:sp>
      <p:sp>
        <p:nvSpPr>
          <p:cNvPr id="92" name="Google Shape;92;p1"/>
          <p:cNvSpPr txBox="1"/>
          <p:nvPr/>
        </p:nvSpPr>
        <p:spPr>
          <a:xfrm>
            <a:off x="5688062" y="4308649"/>
            <a:ext cx="6912000" cy="10773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Clr>
                <a:srgbClr val="000000"/>
              </a:buClr>
              <a:buSzPts val="6999"/>
              <a:buFont typeface="Arial"/>
              <a:buNone/>
            </a:pPr>
            <a:r>
              <a:rPr b="0" i="0" lang="en-US" sz="6999" u="none" cap="none" strike="noStrike">
                <a:solidFill>
                  <a:srgbClr val="000000"/>
                </a:solidFill>
                <a:latin typeface="Playfair Display"/>
                <a:ea typeface="Playfair Display"/>
                <a:cs typeface="Playfair Display"/>
                <a:sym typeface="Playfair Display"/>
              </a:rPr>
              <a:t>Proiectul SUSE </a:t>
            </a:r>
            <a:endParaRPr b="0" i="0" sz="1400" u="none" cap="none" strike="noStrike">
              <a:solidFill>
                <a:srgbClr val="000000"/>
              </a:solidFill>
              <a:latin typeface="Arial"/>
              <a:ea typeface="Arial"/>
              <a:cs typeface="Arial"/>
              <a:sym typeface="Arial"/>
            </a:endParaRPr>
          </a:p>
        </p:txBody>
      </p:sp>
      <p:sp>
        <p:nvSpPr>
          <p:cNvPr id="93" name="Google Shape;93;p1"/>
          <p:cNvSpPr txBox="1"/>
          <p:nvPr/>
        </p:nvSpPr>
        <p:spPr>
          <a:xfrm>
            <a:off x="4867052" y="5445299"/>
            <a:ext cx="8553900" cy="492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200"/>
              <a:buFont typeface="Arial"/>
              <a:buNone/>
            </a:pPr>
            <a:r>
              <a:rPr b="0" i="0" lang="en-US" sz="3200" u="none" cap="none" strike="noStrike">
                <a:solidFill>
                  <a:srgbClr val="06AC73"/>
                </a:solidFill>
                <a:latin typeface="Playfair Display"/>
                <a:ea typeface="Playfair Display"/>
                <a:cs typeface="Playfair Display"/>
                <a:sym typeface="Playfair Display"/>
              </a:rPr>
              <a:t>Modulul 1 - Prezentarea SDG-urilor</a:t>
            </a:r>
            <a:endParaRPr b="0" i="0" sz="1400" u="none" cap="none" strike="noStrike">
              <a:solidFill>
                <a:srgbClr val="000000"/>
              </a:solidFill>
              <a:latin typeface="Arial"/>
              <a:ea typeface="Arial"/>
              <a:cs typeface="Arial"/>
              <a:sym typeface="Arial"/>
            </a:endParaRPr>
          </a:p>
        </p:txBody>
      </p:sp>
      <p:sp>
        <p:nvSpPr>
          <p:cNvPr id="94" name="Google Shape;94;p1"/>
          <p:cNvSpPr txBox="1"/>
          <p:nvPr/>
        </p:nvSpPr>
        <p:spPr>
          <a:xfrm>
            <a:off x="7311479" y="9711187"/>
            <a:ext cx="3665041" cy="19811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Prata"/>
                <a:ea typeface="Prata"/>
                <a:cs typeface="Prata"/>
                <a:sym typeface="Prata"/>
              </a:rPr>
              <a:t>Project nr: 2022-2-RO01-KA220-YOU-000102027</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0"/>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sp>
      <p:sp>
        <p:nvSpPr>
          <p:cNvPr id="210" name="Google Shape;210;p10"/>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sp>
      <p:sp>
        <p:nvSpPr>
          <p:cNvPr id="211" name="Google Shape;211;p10"/>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sp>
      <p:sp>
        <p:nvSpPr>
          <p:cNvPr id="212" name="Google Shape;212;p1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9" l="-14260" r="-3274" t="-161009"/>
            </a:stretch>
          </a:blipFill>
          <a:ln>
            <a:noFill/>
          </a:ln>
        </p:spPr>
      </p:sp>
      <p:sp>
        <p:nvSpPr>
          <p:cNvPr id="213" name="Google Shape;213;p10"/>
          <p:cNvSpPr txBox="1"/>
          <p:nvPr/>
        </p:nvSpPr>
        <p:spPr>
          <a:xfrm>
            <a:off x="2720525" y="1965700"/>
            <a:ext cx="10551900" cy="554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600"/>
              <a:buFont typeface="Arial"/>
              <a:buNone/>
            </a:pPr>
            <a:r>
              <a:rPr b="1" i="0" lang="en-US" sz="3600" u="none" cap="none" strike="noStrike">
                <a:solidFill>
                  <a:srgbClr val="BF1435"/>
                </a:solidFill>
                <a:latin typeface="Playfair Display"/>
                <a:ea typeface="Playfair Display"/>
                <a:cs typeface="Playfair Display"/>
                <a:sym typeface="Playfair Display"/>
              </a:rPr>
              <a:t>1.1 </a:t>
            </a:r>
            <a:r>
              <a:rPr b="0" i="0" lang="en-US" sz="3600" u="none" cap="none" strike="noStrike">
                <a:solidFill>
                  <a:srgbClr val="000000"/>
                </a:solidFill>
                <a:latin typeface="Playfair Display"/>
                <a:ea typeface="Playfair Display"/>
                <a:cs typeface="Playfair Display"/>
                <a:sym typeface="Playfair Display"/>
              </a:rPr>
              <a:t>Înțelegerea conceptului de dezvoltare durabilă</a:t>
            </a:r>
            <a:endParaRPr b="0" i="0" sz="3600" u="none" cap="none" strike="noStrike">
              <a:solidFill>
                <a:srgbClr val="000000"/>
              </a:solidFill>
              <a:latin typeface="Arial"/>
              <a:ea typeface="Arial"/>
              <a:cs typeface="Arial"/>
              <a:sym typeface="Arial"/>
            </a:endParaRPr>
          </a:p>
        </p:txBody>
      </p:sp>
      <p:sp>
        <p:nvSpPr>
          <p:cNvPr id="214" name="Google Shape;214;p10"/>
          <p:cNvSpPr txBox="1"/>
          <p:nvPr/>
        </p:nvSpPr>
        <p:spPr>
          <a:xfrm>
            <a:off x="2720525" y="3241675"/>
            <a:ext cx="9990300" cy="5518200"/>
          </a:xfrm>
          <a:prstGeom prst="rect">
            <a:avLst/>
          </a:prstGeom>
          <a:noFill/>
          <a:ln>
            <a:noFill/>
          </a:ln>
        </p:spPr>
        <p:txBody>
          <a:bodyPr anchorCtr="0" anchor="t" bIns="0" lIns="0" spcFirstLastPara="1" rIns="0" wrap="square" tIns="0">
            <a:spAutoFit/>
          </a:bodyPr>
          <a:lstStyle/>
          <a:p>
            <a:pPr indent="-368236" lvl="0" marL="457200" marR="0" rtl="0" algn="l">
              <a:lnSpc>
                <a:spcPct val="170031"/>
              </a:lnSpc>
              <a:spcBef>
                <a:spcPts val="0"/>
              </a:spcBef>
              <a:spcAft>
                <a:spcPts val="0"/>
              </a:spcAft>
              <a:buClr>
                <a:srgbClr val="000000"/>
              </a:buClr>
              <a:buSzPts val="2199"/>
              <a:buFont typeface="Playfair Display"/>
              <a:buChar char="●"/>
            </a:pPr>
            <a:r>
              <a:rPr b="0" i="0" lang="en-US" sz="2199" u="none" cap="none" strike="noStrike">
                <a:solidFill>
                  <a:srgbClr val="000000"/>
                </a:solidFill>
                <a:latin typeface="Playfair Display"/>
                <a:ea typeface="Playfair Display"/>
                <a:cs typeface="Playfair Display"/>
                <a:sym typeface="Playfair Display"/>
              </a:rPr>
              <a:t>Agenda 2030 a luat în considerare problemele pe care le-ai menționat, precum și multe altele referitoare la comunitățile din întreaga Europă.</a:t>
            </a:r>
            <a:endParaRPr b="0" i="0" sz="2199" u="none" cap="none" strike="noStrike">
              <a:solidFill>
                <a:srgbClr val="000000"/>
              </a:solidFill>
              <a:latin typeface="Playfair Display"/>
              <a:ea typeface="Playfair Display"/>
              <a:cs typeface="Playfair Display"/>
              <a:sym typeface="Playfair Display"/>
            </a:endParaRPr>
          </a:p>
          <a:p>
            <a:pPr indent="-368236" lvl="0" marL="457200" marR="0" rtl="0" algn="l">
              <a:lnSpc>
                <a:spcPct val="170031"/>
              </a:lnSpc>
              <a:spcBef>
                <a:spcPts val="0"/>
              </a:spcBef>
              <a:spcAft>
                <a:spcPts val="0"/>
              </a:spcAft>
              <a:buClr>
                <a:srgbClr val="000000"/>
              </a:buClr>
              <a:buSzPts val="2199"/>
              <a:buFont typeface="Playfair Display"/>
              <a:buChar char="●"/>
            </a:pPr>
            <a:r>
              <a:rPr b="0" i="0" lang="en-US" sz="2199" u="none" cap="none" strike="noStrike">
                <a:solidFill>
                  <a:srgbClr val="000000"/>
                </a:solidFill>
                <a:latin typeface="Playfair Display"/>
                <a:ea typeface="Playfair Display"/>
                <a:cs typeface="Playfair Display"/>
                <a:sym typeface="Playfair Display"/>
              </a:rPr>
              <a:t>SDG-urile, stabilite de Organizația Națiunilor Unite în 2015, reprezintă un set de obiective globale menite să abordeze diverse provocări sociale, economice și de mediu. Aceste obiective servesc drept apel universal la acțiune, vizând eliminarea sărăciei, protejarea planetei și promovarea prosperității pentru toți până în 2030.</a:t>
            </a:r>
            <a:endParaRPr b="0" i="0" sz="2199" u="none" cap="none" strike="noStrike">
              <a:solidFill>
                <a:srgbClr val="000000"/>
              </a:solidFill>
              <a:latin typeface="Playfair Display"/>
              <a:ea typeface="Playfair Display"/>
              <a:cs typeface="Playfair Display"/>
              <a:sym typeface="Playfair Display"/>
            </a:endParaRPr>
          </a:p>
          <a:p>
            <a:pPr indent="-368236" lvl="0" marL="457200" marR="0" rtl="0" algn="l">
              <a:lnSpc>
                <a:spcPct val="170031"/>
              </a:lnSpc>
              <a:spcBef>
                <a:spcPts val="0"/>
              </a:spcBef>
              <a:spcAft>
                <a:spcPts val="0"/>
              </a:spcAft>
              <a:buClr>
                <a:srgbClr val="000000"/>
              </a:buClr>
              <a:buSzPts val="2199"/>
              <a:buFont typeface="Playfair Display"/>
              <a:buChar char="●"/>
            </a:pPr>
            <a:r>
              <a:rPr b="0" i="0" lang="en-US" sz="2199" u="none" cap="none" strike="noStrike">
                <a:solidFill>
                  <a:srgbClr val="000000"/>
                </a:solidFill>
                <a:latin typeface="Playfair Display"/>
                <a:ea typeface="Playfair Display"/>
                <a:cs typeface="Playfair Display"/>
                <a:sym typeface="Playfair Display"/>
              </a:rPr>
              <a:t>Cuprinzând 17 obiective cu ținte specifice, SDG-urile acoperă un spectru larg de probleme, cum ar fi sărăcia, foametea, sănătatea, educația, egalitatea de gen, apa curată și acțiunile climatice.</a:t>
            </a:r>
            <a:endParaRPr b="0" i="0" sz="2199" u="none" cap="none" strike="noStrike">
              <a:solidFill>
                <a:srgbClr val="000000"/>
              </a:solidFill>
              <a:latin typeface="Playfair Display"/>
              <a:ea typeface="Playfair Display"/>
              <a:cs typeface="Playfair Display"/>
              <a:sym typeface="Playfair Display"/>
            </a:endParaRPr>
          </a:p>
        </p:txBody>
      </p:sp>
      <p:sp>
        <p:nvSpPr>
          <p:cNvPr id="215" name="Google Shape;215;p10"/>
          <p:cNvSpPr txBox="1"/>
          <p:nvPr/>
        </p:nvSpPr>
        <p:spPr>
          <a:xfrm rot="-5400000">
            <a:off x="-2514850" y="6004101"/>
            <a:ext cx="6898800" cy="369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1" i="0" lang="en-US" sz="2400" u="none" cap="none" strike="noStrike">
                <a:solidFill>
                  <a:srgbClr val="BF1435"/>
                </a:solidFill>
                <a:latin typeface="Playfair Display"/>
                <a:ea typeface="Playfair Display"/>
                <a:cs typeface="Playfair Display"/>
                <a:sym typeface="Playfair Display"/>
              </a:rPr>
              <a:t>1.1 Înțelegerea conceptului de dezvoltare durabilă</a:t>
            </a:r>
            <a:endParaRPr b="1" i="0" sz="2400" u="none" cap="none" strike="noStrike">
              <a:solidFill>
                <a:srgbClr val="BF1435"/>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1"/>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221" name="Google Shape;221;p11"/>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222" name="Google Shape;222;p11"/>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223" name="Google Shape;223;p11"/>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9" l="-14260" r="-3274" t="-161009"/>
            </a:stretch>
          </a:blipFill>
          <a:ln>
            <a:noFill/>
          </a:ln>
        </p:spPr>
      </p:sp>
      <p:sp>
        <p:nvSpPr>
          <p:cNvPr id="224" name="Google Shape;224;p11"/>
          <p:cNvSpPr txBox="1"/>
          <p:nvPr/>
        </p:nvSpPr>
        <p:spPr>
          <a:xfrm>
            <a:off x="3053700" y="1555825"/>
            <a:ext cx="99792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b="1" i="0" lang="en-US" sz="3399" u="none" cap="none" strike="noStrike">
                <a:solidFill>
                  <a:srgbClr val="BF1435"/>
                </a:solidFill>
                <a:latin typeface="Playfair Display"/>
                <a:ea typeface="Playfair Display"/>
                <a:cs typeface="Playfair Display"/>
                <a:sym typeface="Playfair Display"/>
              </a:rPr>
              <a:t>1.1 </a:t>
            </a:r>
            <a:r>
              <a:rPr b="0" i="0" lang="en-US" sz="3399" u="none" cap="none" strike="noStrike">
                <a:solidFill>
                  <a:srgbClr val="000000"/>
                </a:solidFill>
                <a:latin typeface="Playfair Display"/>
                <a:ea typeface="Playfair Display"/>
                <a:cs typeface="Playfair Display"/>
                <a:sym typeface="Playfair Display"/>
              </a:rPr>
              <a:t>Înțelegerea conceptului de dezvoltare durabilă</a:t>
            </a:r>
            <a:endParaRPr b="0" i="0" sz="3399" u="none" cap="none" strike="noStrike">
              <a:solidFill>
                <a:srgbClr val="000000"/>
              </a:solidFill>
              <a:latin typeface="Playfair Display"/>
              <a:ea typeface="Playfair Display"/>
              <a:cs typeface="Playfair Display"/>
              <a:sym typeface="Playfair Display"/>
            </a:endParaRPr>
          </a:p>
        </p:txBody>
      </p:sp>
      <p:sp>
        <p:nvSpPr>
          <p:cNvPr id="225" name="Google Shape;225;p11"/>
          <p:cNvSpPr txBox="1"/>
          <p:nvPr/>
        </p:nvSpPr>
        <p:spPr>
          <a:xfrm>
            <a:off x="2775650" y="2488375"/>
            <a:ext cx="12427500" cy="6064500"/>
          </a:xfrm>
          <a:prstGeom prst="rect">
            <a:avLst/>
          </a:prstGeom>
          <a:noFill/>
          <a:ln>
            <a:noFill/>
          </a:ln>
        </p:spPr>
        <p:txBody>
          <a:bodyPr anchorCtr="0" anchor="t" bIns="0" lIns="0" spcFirstLastPara="1" rIns="0" wrap="square" tIns="0">
            <a:spAutoFit/>
          </a:bodyPr>
          <a:lstStyle/>
          <a:p>
            <a:pPr indent="-355600" lvl="0" marL="457200" marR="0" rtl="0" algn="l">
              <a:lnSpc>
                <a:spcPct val="170000"/>
              </a:lnSpc>
              <a:spcBef>
                <a:spcPts val="0"/>
              </a:spcBef>
              <a:spcAft>
                <a:spcPts val="0"/>
              </a:spcAft>
              <a:buClr>
                <a:srgbClr val="000000"/>
              </a:buClr>
              <a:buSzPts val="2000"/>
              <a:buFont typeface="Playfair Display"/>
              <a:buChar char="➔"/>
            </a:pPr>
            <a:r>
              <a:rPr b="0" i="0" lang="en-US" sz="2000" u="none" cap="none" strike="noStrike">
                <a:solidFill>
                  <a:srgbClr val="000000"/>
                </a:solidFill>
                <a:latin typeface="Playfair Display"/>
                <a:ea typeface="Playfair Display"/>
                <a:cs typeface="Playfair Display"/>
                <a:sym typeface="Playfair Display"/>
              </a:rPr>
              <a:t>Această Agendă este ca un plan de dezvoltare al întregii lumii. Este importantă la nivel global.</a:t>
            </a:r>
            <a:endParaRPr b="0" i="0" sz="2000" u="none" cap="none" strike="noStrike">
              <a:solidFill>
                <a:srgbClr val="000000"/>
              </a:solidFill>
              <a:latin typeface="Playfair Display"/>
              <a:ea typeface="Playfair Display"/>
              <a:cs typeface="Playfair Display"/>
              <a:sym typeface="Playfair Display"/>
            </a:endParaRPr>
          </a:p>
          <a:p>
            <a:pPr indent="-355600" lvl="0" marL="457200" marR="0" rtl="0" algn="l">
              <a:lnSpc>
                <a:spcPct val="170000"/>
              </a:lnSpc>
              <a:spcBef>
                <a:spcPts val="0"/>
              </a:spcBef>
              <a:spcAft>
                <a:spcPts val="0"/>
              </a:spcAft>
              <a:buClr>
                <a:srgbClr val="000000"/>
              </a:buClr>
              <a:buSzPts val="2000"/>
              <a:buFont typeface="Playfair Display"/>
              <a:buChar char="➔"/>
            </a:pPr>
            <a:r>
              <a:rPr b="0" i="0" lang="en-US" sz="2000" u="none" cap="none" strike="noStrike">
                <a:solidFill>
                  <a:srgbClr val="000000"/>
                </a:solidFill>
                <a:latin typeface="Playfair Display"/>
                <a:ea typeface="Playfair Display"/>
                <a:cs typeface="Playfair Display"/>
                <a:sym typeface="Playfair Display"/>
              </a:rPr>
              <a:t>Obiectivele de dezvoltare durabilă (SDG-urile) reprezintă un set de 17 obiective globale adoptate de Adunarea Generală a Organizației Națiunilor Unite în 2015 ca parte a Agendei 2030 pentru dezvoltare durabilă.</a:t>
            </a:r>
            <a:endParaRPr b="0" i="0" sz="2000" u="none" cap="none" strike="noStrike">
              <a:solidFill>
                <a:srgbClr val="000000"/>
              </a:solidFill>
              <a:latin typeface="Playfair Display"/>
              <a:ea typeface="Playfair Display"/>
              <a:cs typeface="Playfair Display"/>
              <a:sym typeface="Playfair Display"/>
            </a:endParaRPr>
          </a:p>
          <a:p>
            <a:pPr indent="-355600" lvl="0" marL="457200" marR="0" rtl="0" algn="l">
              <a:lnSpc>
                <a:spcPct val="170000"/>
              </a:lnSpc>
              <a:spcBef>
                <a:spcPts val="0"/>
              </a:spcBef>
              <a:spcAft>
                <a:spcPts val="0"/>
              </a:spcAft>
              <a:buClr>
                <a:srgbClr val="000000"/>
              </a:buClr>
              <a:buSzPts val="2000"/>
              <a:buFont typeface="Playfair Display"/>
              <a:buChar char="➔"/>
            </a:pPr>
            <a:r>
              <a:rPr b="0" i="0" lang="en-US" sz="2000" u="none" cap="none" strike="noStrike">
                <a:solidFill>
                  <a:srgbClr val="000000"/>
                </a:solidFill>
                <a:latin typeface="Playfair Display"/>
                <a:ea typeface="Playfair Display"/>
                <a:cs typeface="Playfair Display"/>
                <a:sym typeface="Playfair Display"/>
              </a:rPr>
              <a:t>Obiectivele de dezvoltare durabilă (SDG) reprezintă</a:t>
            </a:r>
            <a:r>
              <a:rPr b="1" i="0" lang="en-US" sz="2000" u="none" cap="none" strike="noStrike">
                <a:solidFill>
                  <a:srgbClr val="000000"/>
                </a:solidFill>
                <a:latin typeface="Playfair Display"/>
                <a:ea typeface="Playfair Display"/>
                <a:cs typeface="Playfair Display"/>
                <a:sym typeface="Playfair Display"/>
              </a:rPr>
              <a:t> lista mondială de lucruri de făcut </a:t>
            </a:r>
            <a:r>
              <a:rPr b="0" i="0" lang="en-US" sz="2000" u="none" cap="none" strike="noStrike">
                <a:solidFill>
                  <a:srgbClr val="000000"/>
                </a:solidFill>
                <a:latin typeface="Playfair Display"/>
                <a:ea typeface="Playfair Display"/>
                <a:cs typeface="Playfair Display"/>
                <a:sym typeface="Playfair Display"/>
              </a:rPr>
              <a:t>pentru oameni și planetă până în 2030. Acestea reprezintă un </a:t>
            </a:r>
            <a:r>
              <a:rPr b="1" i="0" lang="en-US" sz="2000" u="none" cap="none" strike="noStrike">
                <a:solidFill>
                  <a:srgbClr val="000000"/>
                </a:solidFill>
                <a:latin typeface="Playfair Display"/>
                <a:ea typeface="Playfair Display"/>
                <a:cs typeface="Playfair Display"/>
                <a:sym typeface="Playfair Display"/>
              </a:rPr>
              <a:t>apel urgent la acțiune</a:t>
            </a:r>
            <a:r>
              <a:rPr b="0" i="0" lang="en-US" sz="2000" u="none" cap="none" strike="noStrike">
                <a:solidFill>
                  <a:srgbClr val="000000"/>
                </a:solidFill>
                <a:latin typeface="Playfair Display"/>
                <a:ea typeface="Playfair Display"/>
                <a:cs typeface="Playfair Display"/>
                <a:sym typeface="Playfair Display"/>
              </a:rPr>
              <a:t> din partea tuturor țărilor - dezvoltate și în curs de dezvoltare - în cadrul unui parteneriat global.</a:t>
            </a:r>
            <a:endParaRPr b="0" i="0" sz="2000" u="none" cap="none" strike="noStrike">
              <a:solidFill>
                <a:srgbClr val="000000"/>
              </a:solidFill>
              <a:latin typeface="Playfair Display"/>
              <a:ea typeface="Playfair Display"/>
              <a:cs typeface="Playfair Display"/>
              <a:sym typeface="Playfair Display"/>
            </a:endParaRPr>
          </a:p>
          <a:p>
            <a:pPr indent="-355600" lvl="0" marL="457200" marR="0" rtl="0" algn="l">
              <a:lnSpc>
                <a:spcPct val="170000"/>
              </a:lnSpc>
              <a:spcBef>
                <a:spcPts val="0"/>
              </a:spcBef>
              <a:spcAft>
                <a:spcPts val="0"/>
              </a:spcAft>
              <a:buClr>
                <a:srgbClr val="000000"/>
              </a:buClr>
              <a:buSzPts val="2000"/>
              <a:buFont typeface="Playfair Display"/>
              <a:buChar char="➔"/>
            </a:pPr>
            <a:r>
              <a:rPr b="0" i="0" lang="en-US" sz="2000" u="none" cap="none" strike="noStrike">
                <a:solidFill>
                  <a:srgbClr val="000000"/>
                </a:solidFill>
                <a:latin typeface="Playfair Display"/>
                <a:ea typeface="Playfair Display"/>
                <a:cs typeface="Playfair Display"/>
                <a:sym typeface="Playfair Display"/>
              </a:rPr>
              <a:t>Le vom împărți în cinci categorii principale: </a:t>
            </a:r>
            <a:r>
              <a:rPr b="1" i="0" lang="en-US" sz="2000" u="none" cap="none" strike="noStrike">
                <a:solidFill>
                  <a:srgbClr val="000000"/>
                </a:solidFill>
                <a:latin typeface="Playfair Display"/>
                <a:ea typeface="Playfair Display"/>
                <a:cs typeface="Playfair Display"/>
                <a:sym typeface="Playfair Display"/>
              </a:rPr>
              <a:t>Oameni, Planetă, Prosperitate, Pace și Parteneriat</a:t>
            </a:r>
            <a:r>
              <a:rPr b="0" i="0" lang="en-US" sz="2000" u="none" cap="none" strike="noStrike">
                <a:solidFill>
                  <a:srgbClr val="000000"/>
                </a:solidFill>
                <a:latin typeface="Playfair Display"/>
                <a:ea typeface="Playfair Display"/>
                <a:cs typeface="Playfair Display"/>
                <a:sym typeface="Playfair Display"/>
              </a:rPr>
              <a:t> - care acoperă aspecte critice precum eradicarea sărăciei, realizarea egalității de gen, asigurarea apei curate și a sanitației și combaterea schimbărilor climatice.</a:t>
            </a:r>
            <a:endParaRPr b="0" i="0" sz="2000" u="none" cap="none" strike="noStrike">
              <a:solidFill>
                <a:srgbClr val="000000"/>
              </a:solidFill>
              <a:latin typeface="Playfair Display"/>
              <a:ea typeface="Playfair Display"/>
              <a:cs typeface="Playfair Display"/>
              <a:sym typeface="Playfair Display"/>
            </a:endParaRPr>
          </a:p>
          <a:p>
            <a:pPr indent="-355600" lvl="0" marL="457200" marR="0" rtl="0" algn="l">
              <a:lnSpc>
                <a:spcPct val="170000"/>
              </a:lnSpc>
              <a:spcBef>
                <a:spcPts val="0"/>
              </a:spcBef>
              <a:spcAft>
                <a:spcPts val="0"/>
              </a:spcAft>
              <a:buClr>
                <a:srgbClr val="000000"/>
              </a:buClr>
              <a:buSzPts val="2000"/>
              <a:buFont typeface="Playfair Display"/>
              <a:buChar char="➔"/>
            </a:pPr>
            <a:r>
              <a:rPr b="0" i="0" lang="en-US" sz="2000" u="none" cap="none" strike="noStrike">
                <a:solidFill>
                  <a:srgbClr val="000000"/>
                </a:solidFill>
                <a:latin typeface="Playfair Display"/>
                <a:ea typeface="Playfair Display"/>
                <a:cs typeface="Playfair Display"/>
                <a:sym typeface="Playfair Display"/>
              </a:rPr>
              <a:t>Fiind o agendă globală comună, acestea necesită efortul colectiv al guvernelor, întreprinderilor, societății civile, dar și al persoanelor fizice.</a:t>
            </a:r>
            <a:endParaRPr b="0" i="0" sz="2000" u="none" cap="none" strike="noStrike">
              <a:solidFill>
                <a:srgbClr val="000000"/>
              </a:solidFill>
              <a:latin typeface="Playfair Display"/>
              <a:ea typeface="Playfair Display"/>
              <a:cs typeface="Playfair Display"/>
              <a:sym typeface="Playfair Display"/>
            </a:endParaRPr>
          </a:p>
        </p:txBody>
      </p:sp>
      <p:sp>
        <p:nvSpPr>
          <p:cNvPr id="226" name="Google Shape;226;p11"/>
          <p:cNvSpPr txBox="1"/>
          <p:nvPr/>
        </p:nvSpPr>
        <p:spPr>
          <a:xfrm rot="-5400000">
            <a:off x="-2498725" y="4820576"/>
            <a:ext cx="6898800" cy="369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1" i="0" lang="en-US" sz="2400" u="none" cap="none" strike="noStrike">
                <a:solidFill>
                  <a:srgbClr val="BF1435"/>
                </a:solidFill>
                <a:latin typeface="Playfair Display"/>
                <a:ea typeface="Playfair Display"/>
                <a:cs typeface="Playfair Display"/>
                <a:sym typeface="Playfair Display"/>
              </a:rPr>
              <a:t>1.1 Înțelegerea conceptului de dezvoltare durabilă</a:t>
            </a:r>
            <a:endParaRPr b="1" i="0" sz="2400" u="none" cap="none" strike="noStrike">
              <a:solidFill>
                <a:srgbClr val="BF1435"/>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2"/>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sp>
      <p:sp>
        <p:nvSpPr>
          <p:cNvPr id="232" name="Google Shape;232;p12"/>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sp>
      <p:sp>
        <p:nvSpPr>
          <p:cNvPr id="233" name="Google Shape;233;p12"/>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sp>
      <p:sp>
        <p:nvSpPr>
          <p:cNvPr id="234" name="Google Shape;234;p12"/>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9" l="-14260" r="-3274" t="-161009"/>
            </a:stretch>
          </a:blipFill>
          <a:ln>
            <a:noFill/>
          </a:ln>
        </p:spPr>
      </p:sp>
      <p:sp>
        <p:nvSpPr>
          <p:cNvPr id="235" name="Google Shape;235;p12"/>
          <p:cNvSpPr/>
          <p:nvPr/>
        </p:nvSpPr>
        <p:spPr>
          <a:xfrm>
            <a:off x="-571610" y="-2057400"/>
            <a:ext cx="4891293" cy="4114800"/>
          </a:xfrm>
          <a:custGeom>
            <a:rect b="b" l="l" r="r" t="t"/>
            <a:pathLst>
              <a:path extrusionOk="0" h="4114800" w="4891293">
                <a:moveTo>
                  <a:pt x="0" y="0"/>
                </a:moveTo>
                <a:lnTo>
                  <a:pt x="4891293" y="0"/>
                </a:lnTo>
                <a:lnTo>
                  <a:pt x="4891293" y="4114800"/>
                </a:lnTo>
                <a:lnTo>
                  <a:pt x="0" y="4114800"/>
                </a:lnTo>
                <a:lnTo>
                  <a:pt x="0" y="0"/>
                </a:lnTo>
                <a:close/>
              </a:path>
            </a:pathLst>
          </a:custGeom>
          <a:blipFill rotWithShape="1">
            <a:blip r:embed="rId7">
              <a:alphaModFix/>
            </a:blip>
            <a:stretch>
              <a:fillRect b="0" l="0" r="0" t="0"/>
            </a:stretch>
          </a:blipFill>
          <a:ln>
            <a:noFill/>
          </a:ln>
        </p:spPr>
      </p:sp>
      <p:sp>
        <p:nvSpPr>
          <p:cNvPr id="236" name="Google Shape;236;p12"/>
          <p:cNvSpPr txBox="1"/>
          <p:nvPr/>
        </p:nvSpPr>
        <p:spPr>
          <a:xfrm>
            <a:off x="3103125" y="2057400"/>
            <a:ext cx="6491100" cy="15420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400"/>
              <a:buFont typeface="Arial"/>
              <a:buNone/>
            </a:pPr>
            <a:r>
              <a:rPr b="1" i="0" lang="en-US" sz="2400" u="none" cap="none" strike="noStrike">
                <a:solidFill>
                  <a:srgbClr val="0F9249"/>
                </a:solidFill>
                <a:latin typeface="Playfair Display"/>
                <a:ea typeface="Playfair Display"/>
                <a:cs typeface="Playfair Display"/>
                <a:sym typeface="Playfair Display"/>
              </a:rPr>
              <a:t>Reflectează asupra următoarelor aspecte: </a:t>
            </a:r>
            <a:endParaRPr b="0" i="1" sz="2199" u="none" cap="none" strike="noStrike">
              <a:solidFill>
                <a:srgbClr val="000000"/>
              </a:solidFill>
              <a:latin typeface="Playfair Display"/>
              <a:ea typeface="Playfair Display"/>
              <a:cs typeface="Playfair Display"/>
              <a:sym typeface="Playfair Display"/>
            </a:endParaRPr>
          </a:p>
          <a:p>
            <a:pPr indent="-368236" lvl="0" marL="457200" marR="0" rtl="0" algn="l">
              <a:lnSpc>
                <a:spcPct val="170031"/>
              </a:lnSpc>
              <a:spcBef>
                <a:spcPts val="0"/>
              </a:spcBef>
              <a:spcAft>
                <a:spcPts val="0"/>
              </a:spcAft>
              <a:buClr>
                <a:srgbClr val="000000"/>
              </a:buClr>
              <a:buSzPts val="2199"/>
              <a:buFont typeface="Playfair Display"/>
              <a:buChar char="●"/>
            </a:pPr>
            <a:r>
              <a:rPr b="0" i="1" lang="en-US" sz="2199" u="none" cap="none" strike="noStrike">
                <a:solidFill>
                  <a:srgbClr val="000000"/>
                </a:solidFill>
                <a:latin typeface="Playfair Display"/>
                <a:ea typeface="Playfair Display"/>
                <a:cs typeface="Playfair Display"/>
                <a:sym typeface="Playfair Display"/>
              </a:rPr>
              <a:t>Te-ai întrebat vreodată cum am putea colabora pentru a crea o lume mai bună pentru toți?</a:t>
            </a:r>
            <a:endParaRPr b="0" i="0" sz="2199" u="none" cap="none" strike="noStrike">
              <a:solidFill>
                <a:srgbClr val="BF1435"/>
              </a:solidFill>
              <a:latin typeface="Playfair Display"/>
              <a:ea typeface="Playfair Display"/>
              <a:cs typeface="Playfair Display"/>
              <a:sym typeface="Playfair Display"/>
            </a:endParaRPr>
          </a:p>
        </p:txBody>
      </p:sp>
      <p:pic>
        <p:nvPicPr>
          <p:cNvPr descr="A UJ Short Learning Programme Launch" id="237" name="Google Shape;237;p12" title="INTRODUCTION TO THE SUSTAINABLE DEVELOPMENT GOALS">
            <a:hlinkClick r:id="rId8"/>
          </p:cNvPr>
          <p:cNvPicPr preferRelativeResize="0"/>
          <p:nvPr/>
        </p:nvPicPr>
        <p:blipFill rotWithShape="1">
          <a:blip r:embed="rId9">
            <a:alphaModFix/>
          </a:blip>
          <a:srcRect b="0" l="0" r="0" t="0"/>
          <a:stretch/>
        </p:blipFill>
        <p:spPr>
          <a:xfrm>
            <a:off x="10004524" y="4408275"/>
            <a:ext cx="4256276" cy="2394150"/>
          </a:xfrm>
          <a:prstGeom prst="rect">
            <a:avLst/>
          </a:prstGeom>
          <a:noFill/>
          <a:ln>
            <a:noFill/>
          </a:ln>
        </p:spPr>
      </p:pic>
      <p:sp>
        <p:nvSpPr>
          <p:cNvPr id="238" name="Google Shape;238;p12"/>
          <p:cNvSpPr txBox="1"/>
          <p:nvPr/>
        </p:nvSpPr>
        <p:spPr>
          <a:xfrm>
            <a:off x="3103125" y="4281600"/>
            <a:ext cx="6365700" cy="264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Playfair Display"/>
                <a:ea typeface="Playfair Display"/>
                <a:cs typeface="Playfair Display"/>
                <a:sym typeface="Playfair Display"/>
              </a:rPr>
              <a:t>Un videoclip dinamic este adecvat pentru consolidarea cunoștințelor învățate în această secțiune. (Acesta oferă doar un exemplu, dar nu ezita să cauți și să alegi orice alt videoclip pe care îl consideri mai adecvat pentru activitatea didactică).</a:t>
            </a:r>
            <a:endParaRPr b="0" i="0" sz="2000" u="none" cap="none" strike="noStrike">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2000"/>
              <a:buFont typeface="Arial"/>
              <a:buNone/>
            </a:pPr>
            <a:r>
              <a:rPr b="0" i="0" lang="en-US" sz="2000" u="sng" cap="none" strike="noStrike">
                <a:solidFill>
                  <a:schemeClr val="hlink"/>
                </a:solidFill>
                <a:latin typeface="Playfair Display"/>
                <a:ea typeface="Playfair Display"/>
                <a:cs typeface="Playfair Display"/>
                <a:sym typeface="Playfair Display"/>
                <a:hlinkClick r:id="rId10"/>
              </a:rPr>
              <a:t>https://www.youtube.com/watch?v=dctNk0Yj_xA</a:t>
            </a:r>
            <a:r>
              <a:rPr b="0" i="0" lang="en-US" sz="2000" u="none" cap="none" strike="noStrike">
                <a:solidFill>
                  <a:schemeClr val="dk1"/>
                </a:solidFill>
                <a:latin typeface="Playfair Display"/>
                <a:ea typeface="Playfair Display"/>
                <a:cs typeface="Playfair Display"/>
                <a:sym typeface="Playfair Display"/>
              </a:rPr>
              <a:t>    -</a:t>
            </a:r>
            <a:r>
              <a:rPr b="1" i="0" lang="en-US" sz="2000" u="none" cap="none" strike="noStrike">
                <a:solidFill>
                  <a:srgbClr val="BF1435"/>
                </a:solidFill>
                <a:latin typeface="Playfair Display"/>
                <a:ea typeface="Playfair Display"/>
                <a:cs typeface="Playfair Display"/>
                <a:sym typeface="Playfair Display"/>
              </a:rPr>
              <a:t> Introduction to the Sustainable Development Goals</a:t>
            </a:r>
            <a:endParaRPr b="1" i="0" sz="2000" u="none" cap="none" strike="noStrike">
              <a:solidFill>
                <a:srgbClr val="BF1435"/>
              </a:solidFill>
              <a:latin typeface="Playfair Display"/>
              <a:ea typeface="Playfair Display"/>
              <a:cs typeface="Playfair Display"/>
              <a:sym typeface="Playfair Display"/>
            </a:endParaRPr>
          </a:p>
        </p:txBody>
      </p:sp>
      <p:sp>
        <p:nvSpPr>
          <p:cNvPr id="239" name="Google Shape;239;p12"/>
          <p:cNvSpPr txBox="1"/>
          <p:nvPr/>
        </p:nvSpPr>
        <p:spPr>
          <a:xfrm rot="-5400000">
            <a:off x="-2531025" y="5902226"/>
            <a:ext cx="6898800" cy="369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1" i="0" lang="en-US" sz="2400" u="none" cap="none" strike="noStrike">
                <a:solidFill>
                  <a:srgbClr val="BF1435"/>
                </a:solidFill>
                <a:latin typeface="Playfair Display"/>
                <a:ea typeface="Playfair Display"/>
                <a:cs typeface="Playfair Display"/>
                <a:sym typeface="Playfair Display"/>
              </a:rPr>
              <a:t>1.1 Înțelegerea conceptului de dezvoltare durabilă</a:t>
            </a:r>
            <a:endParaRPr b="1" i="0" sz="2400" u="none" cap="none" strike="noStrike">
              <a:solidFill>
                <a:srgbClr val="BF1435"/>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3"/>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245" name="Google Shape;245;p13"/>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246" name="Google Shape;246;p13"/>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247" name="Google Shape;247;p13"/>
          <p:cNvSpPr txBox="1"/>
          <p:nvPr/>
        </p:nvSpPr>
        <p:spPr>
          <a:xfrm>
            <a:off x="2262836" y="923925"/>
            <a:ext cx="13993500" cy="8463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Clr>
                <a:srgbClr val="000000"/>
              </a:buClr>
              <a:buSzPts val="5499"/>
              <a:buFont typeface="Arial"/>
              <a:buNone/>
            </a:pPr>
            <a:r>
              <a:rPr b="1" i="0" lang="en-US" sz="5499" u="none" cap="none" strike="noStrike">
                <a:solidFill>
                  <a:srgbClr val="BF1435"/>
                </a:solidFill>
                <a:latin typeface="Playfair Display"/>
                <a:ea typeface="Playfair Display"/>
                <a:cs typeface="Playfair Display"/>
                <a:sym typeface="Playfair Display"/>
              </a:rPr>
              <a:t>1.2</a:t>
            </a:r>
            <a:r>
              <a:rPr b="0" i="0" lang="en-US" sz="5499" u="none" cap="none" strike="noStrike">
                <a:solidFill>
                  <a:srgbClr val="000000"/>
                </a:solidFill>
                <a:latin typeface="Playfair Display"/>
                <a:ea typeface="Playfair Display"/>
                <a:cs typeface="Playfair Display"/>
                <a:sym typeface="Playfair Display"/>
              </a:rPr>
              <a:t> SDG-urile pe scurt</a:t>
            </a:r>
            <a:endParaRPr b="0" i="0" sz="1400" u="none" cap="none" strike="noStrike">
              <a:solidFill>
                <a:srgbClr val="000000"/>
              </a:solidFill>
              <a:latin typeface="Arial"/>
              <a:ea typeface="Arial"/>
              <a:cs typeface="Arial"/>
              <a:sym typeface="Arial"/>
            </a:endParaRPr>
          </a:p>
        </p:txBody>
      </p:sp>
      <p:sp>
        <p:nvSpPr>
          <p:cNvPr id="248" name="Google Shape;248;p13"/>
          <p:cNvSpPr txBox="1"/>
          <p:nvPr/>
        </p:nvSpPr>
        <p:spPr>
          <a:xfrm>
            <a:off x="3613100" y="2338200"/>
            <a:ext cx="11976900" cy="15420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chemeClr val="dk1"/>
              </a:buClr>
              <a:buSzPts val="2400"/>
              <a:buFont typeface="Arial"/>
              <a:buNone/>
            </a:pPr>
            <a:r>
              <a:rPr b="1" i="0" lang="en-US" sz="2400" u="none" cap="none" strike="noStrike">
                <a:solidFill>
                  <a:srgbClr val="0F9249"/>
                </a:solidFill>
                <a:latin typeface="Playfair Display"/>
                <a:ea typeface="Playfair Display"/>
                <a:cs typeface="Playfair Display"/>
                <a:sym typeface="Playfair Display"/>
              </a:rPr>
              <a:t>Reflectează asupra următoarelor aspecte: </a:t>
            </a:r>
            <a:endParaRPr b="1" i="0" sz="2400" u="none" cap="none" strike="noStrike">
              <a:solidFill>
                <a:srgbClr val="0F9249"/>
              </a:solidFill>
              <a:latin typeface="Playfair Display"/>
              <a:ea typeface="Playfair Display"/>
              <a:cs typeface="Playfair Display"/>
              <a:sym typeface="Playfair Display"/>
            </a:endParaRPr>
          </a:p>
          <a:p>
            <a:pPr indent="0" lvl="0" marL="0" marR="0" rtl="0" algn="l">
              <a:lnSpc>
                <a:spcPct val="170031"/>
              </a:lnSpc>
              <a:spcBef>
                <a:spcPts val="0"/>
              </a:spcBef>
              <a:spcAft>
                <a:spcPts val="0"/>
              </a:spcAft>
              <a:buClr>
                <a:srgbClr val="000000"/>
              </a:buClr>
              <a:buSzPts val="2199"/>
              <a:buFont typeface="Arial"/>
              <a:buNone/>
            </a:pPr>
            <a:r>
              <a:rPr b="0" i="1" lang="en-US" sz="2199" u="none" cap="none" strike="noStrike">
                <a:solidFill>
                  <a:schemeClr val="dk1"/>
                </a:solidFill>
                <a:latin typeface="Playfair Display"/>
                <a:ea typeface="Playfair Display"/>
                <a:cs typeface="Playfair Display"/>
                <a:sym typeface="Playfair Display"/>
              </a:rPr>
              <a:t>La ce te gândești când vine vorba de problemele globale care afectează planeta și oamenii? Cum crezi că pot tinerii contribui la rezolvarea acestor probleme?</a:t>
            </a:r>
            <a:endParaRPr b="0" i="0" sz="2100" u="none" cap="none" strike="noStrike">
              <a:solidFill>
                <a:srgbClr val="000000"/>
              </a:solidFill>
              <a:latin typeface="Playfair Display"/>
              <a:ea typeface="Playfair Display"/>
              <a:cs typeface="Playfair Display"/>
              <a:sym typeface="Playfair Display"/>
            </a:endParaRPr>
          </a:p>
        </p:txBody>
      </p:sp>
      <p:sp>
        <p:nvSpPr>
          <p:cNvPr id="249" name="Google Shape;249;p13"/>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9" l="-14260" r="-3274" t="-161009"/>
            </a:stretch>
          </a:blipFill>
          <a:ln>
            <a:noFill/>
          </a:ln>
        </p:spPr>
      </p:sp>
      <p:sp>
        <p:nvSpPr>
          <p:cNvPr id="250" name="Google Shape;250;p13"/>
          <p:cNvSpPr txBox="1"/>
          <p:nvPr/>
        </p:nvSpPr>
        <p:spPr>
          <a:xfrm rot="-5400000">
            <a:off x="-2200436" y="4328241"/>
            <a:ext cx="6522600" cy="446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1" i="0" lang="en-US" sz="2900" u="none" cap="none" strike="noStrike">
                <a:solidFill>
                  <a:srgbClr val="BF1435"/>
                </a:solidFill>
                <a:latin typeface="Playfair Display"/>
                <a:ea typeface="Playfair Display"/>
                <a:cs typeface="Playfair Display"/>
                <a:sym typeface="Playfair Display"/>
              </a:rPr>
              <a:t>1.2  SDG-urile pe scurt</a:t>
            </a:r>
            <a:endParaRPr b="1" i="0" sz="1400" u="none" cap="none" strike="noStrike">
              <a:solidFill>
                <a:srgbClr val="BF1435"/>
              </a:solidFill>
              <a:latin typeface="Arial"/>
              <a:ea typeface="Arial"/>
              <a:cs typeface="Arial"/>
              <a:sym typeface="Arial"/>
            </a:endParaRPr>
          </a:p>
        </p:txBody>
      </p:sp>
      <p:pic>
        <p:nvPicPr>
          <p:cNvPr id="251" name="Google Shape;251;p13"/>
          <p:cNvPicPr preferRelativeResize="0"/>
          <p:nvPr/>
        </p:nvPicPr>
        <p:blipFill rotWithShape="1">
          <a:blip r:embed="rId7">
            <a:alphaModFix/>
          </a:blip>
          <a:srcRect b="0" l="0" r="0" t="0"/>
          <a:stretch/>
        </p:blipFill>
        <p:spPr>
          <a:xfrm>
            <a:off x="5342501" y="4182364"/>
            <a:ext cx="7834158" cy="47737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4"/>
          <p:cNvSpPr/>
          <p:nvPr/>
        </p:nvSpPr>
        <p:spPr>
          <a:xfrm>
            <a:off x="14788479" y="-2274110"/>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257" name="Google Shape;257;p14"/>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258" name="Google Shape;258;p14"/>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259" name="Google Shape;259;p14"/>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260" name="Google Shape;260;p14"/>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261" name="Google Shape;261;p14"/>
          <p:cNvSpPr txBox="1"/>
          <p:nvPr/>
        </p:nvSpPr>
        <p:spPr>
          <a:xfrm>
            <a:off x="2610250" y="4314150"/>
            <a:ext cx="14265300" cy="46059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200"/>
              <a:buFont typeface="Arial"/>
              <a:buNone/>
            </a:pPr>
            <a:r>
              <a:rPr b="1" i="0" lang="en-US" sz="2200" u="none" cap="none" strike="noStrike">
                <a:solidFill>
                  <a:schemeClr val="dk1"/>
                </a:solidFill>
                <a:latin typeface="Playfair Display"/>
                <a:ea typeface="Playfair Display"/>
                <a:cs typeface="Playfair Display"/>
                <a:sym typeface="Playfair Display"/>
              </a:rPr>
              <a:t>Obiectiv</a:t>
            </a:r>
            <a:r>
              <a:rPr b="1" i="0" lang="en-US" sz="2200" u="none" cap="none" strike="noStrike">
                <a:solidFill>
                  <a:srgbClr val="000000"/>
                </a:solidFill>
                <a:latin typeface="Playfair Display"/>
                <a:ea typeface="Playfair Display"/>
                <a:cs typeface="Playfair Display"/>
                <a:sym typeface="Playfair Display"/>
              </a:rPr>
              <a:t> 1</a:t>
            </a:r>
            <a:r>
              <a:rPr b="0" i="0" lang="en-US" sz="2200" u="none" cap="none" strike="noStrike">
                <a:solidFill>
                  <a:srgbClr val="000000"/>
                </a:solidFill>
                <a:latin typeface="Playfair Display"/>
                <a:ea typeface="Playfair Display"/>
                <a:cs typeface="Playfair Display"/>
                <a:sym typeface="Playfair Display"/>
              </a:rPr>
              <a:t>: Eradicarea sărăciei în toate formele sale, oriunde -  </a:t>
            </a:r>
            <a:r>
              <a:rPr b="0" i="0" lang="en-US" sz="2200" u="sng" cap="none" strike="noStrike">
                <a:solidFill>
                  <a:schemeClr val="hlink"/>
                </a:solidFill>
                <a:latin typeface="Playfair Display"/>
                <a:ea typeface="Playfair Display"/>
                <a:cs typeface="Playfair Display"/>
                <a:sym typeface="Playfair Display"/>
                <a:hlinkClick r:id="rId8"/>
              </a:rPr>
              <a:t>No Poverty</a:t>
            </a:r>
            <a:r>
              <a:rPr b="0" i="0" lang="en-US" sz="2200" u="none" cap="none" strike="noStrike">
                <a:solidFill>
                  <a:srgbClr val="000000"/>
                </a:solidFill>
                <a:latin typeface="Playfair Display"/>
                <a:ea typeface="Playfair Display"/>
                <a:cs typeface="Playfair Display"/>
                <a:sym typeface="Playfair Display"/>
              </a:rPr>
              <a:t>  </a:t>
            </a:r>
            <a:endParaRPr b="0" i="0" sz="2200" u="none" cap="none" strike="noStrike">
              <a:solidFill>
                <a:srgbClr val="000000"/>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200"/>
              <a:buFont typeface="Arial"/>
              <a:buNone/>
            </a:pPr>
            <a:r>
              <a:rPr b="1" i="0" lang="en-US" sz="2200" u="none" cap="none" strike="noStrike">
                <a:solidFill>
                  <a:schemeClr val="dk1"/>
                </a:solidFill>
                <a:latin typeface="Playfair Display"/>
                <a:ea typeface="Playfair Display"/>
                <a:cs typeface="Playfair Display"/>
                <a:sym typeface="Playfair Display"/>
              </a:rPr>
              <a:t>Obiectiv</a:t>
            </a:r>
            <a:r>
              <a:rPr b="1" i="0" lang="en-US" sz="2200" u="none" cap="none" strike="noStrike">
                <a:solidFill>
                  <a:srgbClr val="000000"/>
                </a:solidFill>
                <a:latin typeface="Playfair Display"/>
                <a:ea typeface="Playfair Display"/>
                <a:cs typeface="Playfair Display"/>
                <a:sym typeface="Playfair Display"/>
              </a:rPr>
              <a:t> 2</a:t>
            </a:r>
            <a:r>
              <a:rPr b="0" i="0" lang="en-US" sz="2200" u="none" cap="none" strike="noStrike">
                <a:solidFill>
                  <a:srgbClr val="000000"/>
                </a:solidFill>
                <a:latin typeface="Playfair Display"/>
                <a:ea typeface="Playfair Display"/>
                <a:cs typeface="Playfair Display"/>
                <a:sym typeface="Playfair Display"/>
              </a:rPr>
              <a:t>: Eliminarea foametei, asigurarea securității alimentare și a unei nutriții mai bune și promovarea agriculturii durabile -  </a:t>
            </a:r>
            <a:r>
              <a:rPr b="0" i="0" lang="en-US" sz="2200" u="sng" cap="none" strike="noStrike">
                <a:solidFill>
                  <a:schemeClr val="hlink"/>
                </a:solidFill>
                <a:latin typeface="Playfair Display"/>
                <a:ea typeface="Playfair Display"/>
                <a:cs typeface="Playfair Display"/>
                <a:sym typeface="Playfair Display"/>
                <a:hlinkClick r:id="rId9"/>
              </a:rPr>
              <a:t>Zero Hunger</a:t>
            </a:r>
            <a:endParaRPr b="0" i="0" sz="2200" u="none" cap="none" strike="noStrike">
              <a:solidFill>
                <a:srgbClr val="000000"/>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200"/>
              <a:buFont typeface="Arial"/>
              <a:buNone/>
            </a:pPr>
            <a:r>
              <a:rPr b="1" i="0" lang="en-US" sz="2200" u="none" cap="none" strike="noStrike">
                <a:solidFill>
                  <a:schemeClr val="dk1"/>
                </a:solidFill>
                <a:latin typeface="Playfair Display"/>
                <a:ea typeface="Playfair Display"/>
                <a:cs typeface="Playfair Display"/>
                <a:sym typeface="Playfair Display"/>
              </a:rPr>
              <a:t>Obiectiv</a:t>
            </a:r>
            <a:r>
              <a:rPr b="1" i="0" lang="en-US" sz="2200" u="none" cap="none" strike="noStrike">
                <a:solidFill>
                  <a:srgbClr val="000000"/>
                </a:solidFill>
                <a:latin typeface="Playfair Display"/>
                <a:ea typeface="Playfair Display"/>
                <a:cs typeface="Playfair Display"/>
                <a:sym typeface="Playfair Display"/>
              </a:rPr>
              <a:t> 3</a:t>
            </a:r>
            <a:r>
              <a:rPr b="0" i="0" lang="en-US" sz="2200" u="none" cap="none" strike="noStrike">
                <a:solidFill>
                  <a:srgbClr val="000000"/>
                </a:solidFill>
                <a:latin typeface="Playfair Display"/>
                <a:ea typeface="Playfair Display"/>
                <a:cs typeface="Playfair Display"/>
                <a:sym typeface="Playfair Display"/>
              </a:rPr>
              <a:t>: Asigurarea unei vieți sănătoase și promovarea bunăstării pentru toți, la toate vârstele - </a:t>
            </a:r>
            <a:r>
              <a:rPr b="0" i="0" lang="en-US" sz="2200" u="sng" cap="none" strike="noStrike">
                <a:solidFill>
                  <a:schemeClr val="hlink"/>
                </a:solidFill>
                <a:latin typeface="Playfair Display"/>
                <a:ea typeface="Playfair Display"/>
                <a:cs typeface="Playfair Display"/>
                <a:sym typeface="Playfair Display"/>
                <a:hlinkClick r:id="rId10"/>
              </a:rPr>
              <a:t>Good Health and Well-being</a:t>
            </a:r>
            <a:r>
              <a:rPr b="0" i="0" lang="en-US" sz="2200" u="none" cap="none" strike="noStrike">
                <a:solidFill>
                  <a:srgbClr val="000000"/>
                </a:solidFill>
                <a:latin typeface="Playfair Display"/>
                <a:ea typeface="Playfair Display"/>
                <a:cs typeface="Playfair Display"/>
                <a:sym typeface="Playfair Display"/>
              </a:rPr>
              <a:t> </a:t>
            </a:r>
            <a:endParaRPr b="0" i="0" sz="2200" u="none" cap="none" strike="noStrike">
              <a:solidFill>
                <a:srgbClr val="000000"/>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200"/>
              <a:buFont typeface="Arial"/>
              <a:buNone/>
            </a:pPr>
            <a:r>
              <a:rPr b="1" i="0" lang="en-US" sz="2200" u="none" cap="none" strike="noStrike">
                <a:solidFill>
                  <a:schemeClr val="dk1"/>
                </a:solidFill>
                <a:latin typeface="Playfair Display"/>
                <a:ea typeface="Playfair Display"/>
                <a:cs typeface="Playfair Display"/>
                <a:sym typeface="Playfair Display"/>
              </a:rPr>
              <a:t>Obiectiv</a:t>
            </a:r>
            <a:r>
              <a:rPr b="1" i="0" lang="en-US" sz="2200" u="none" cap="none" strike="noStrike">
                <a:solidFill>
                  <a:srgbClr val="000000"/>
                </a:solidFill>
                <a:latin typeface="Playfair Display"/>
                <a:ea typeface="Playfair Display"/>
                <a:cs typeface="Playfair Display"/>
                <a:sym typeface="Playfair Display"/>
              </a:rPr>
              <a:t> 4</a:t>
            </a:r>
            <a:r>
              <a:rPr b="0" i="0" lang="en-US" sz="2200" u="none" cap="none" strike="noStrike">
                <a:solidFill>
                  <a:srgbClr val="000000"/>
                </a:solidFill>
                <a:latin typeface="Playfair Display"/>
                <a:ea typeface="Playfair Display"/>
                <a:cs typeface="Playfair Display"/>
                <a:sym typeface="Playfair Display"/>
              </a:rPr>
              <a:t>: Asigurarea unei educații incluzive și echitabile de calitate și promovarea oportunităților de învățare pe tot parcursul vieții pentru toți  - </a:t>
            </a:r>
            <a:r>
              <a:rPr b="0" i="0" lang="en-US" sz="2200" u="sng" cap="none" strike="noStrike">
                <a:solidFill>
                  <a:schemeClr val="hlink"/>
                </a:solidFill>
                <a:latin typeface="Playfair Display"/>
                <a:ea typeface="Playfair Display"/>
                <a:cs typeface="Playfair Display"/>
                <a:sym typeface="Playfair Display"/>
                <a:hlinkClick r:id="rId11"/>
              </a:rPr>
              <a:t>Education</a:t>
            </a:r>
            <a:r>
              <a:rPr b="0" i="0" lang="en-US" sz="2200" u="none" cap="none" strike="noStrike">
                <a:solidFill>
                  <a:srgbClr val="000000"/>
                </a:solidFill>
                <a:latin typeface="Playfair Display"/>
                <a:ea typeface="Playfair Display"/>
                <a:cs typeface="Playfair Display"/>
                <a:sym typeface="Playfair Display"/>
              </a:rPr>
              <a:t> </a:t>
            </a:r>
            <a:endParaRPr b="0" i="0" sz="2200" u="none" cap="none" strike="noStrike">
              <a:solidFill>
                <a:srgbClr val="000000"/>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200"/>
              <a:buFont typeface="Arial"/>
              <a:buNone/>
            </a:pPr>
            <a:r>
              <a:rPr b="1" i="0" lang="en-US" sz="2200" u="none" cap="none" strike="noStrike">
                <a:solidFill>
                  <a:schemeClr val="dk1"/>
                </a:solidFill>
                <a:latin typeface="Playfair Display"/>
                <a:ea typeface="Playfair Display"/>
                <a:cs typeface="Playfair Display"/>
                <a:sym typeface="Playfair Display"/>
              </a:rPr>
              <a:t>Obiectiv</a:t>
            </a:r>
            <a:r>
              <a:rPr b="1" i="0" lang="en-US" sz="2200" u="none" cap="none" strike="noStrike">
                <a:solidFill>
                  <a:srgbClr val="000000"/>
                </a:solidFill>
                <a:latin typeface="Playfair Display"/>
                <a:ea typeface="Playfair Display"/>
                <a:cs typeface="Playfair Display"/>
                <a:sym typeface="Playfair Display"/>
              </a:rPr>
              <a:t> 5</a:t>
            </a:r>
            <a:r>
              <a:rPr b="0" i="0" lang="en-US" sz="2200" u="none" cap="none" strike="noStrike">
                <a:solidFill>
                  <a:srgbClr val="000000"/>
                </a:solidFill>
                <a:latin typeface="Playfair Display"/>
                <a:ea typeface="Playfair Display"/>
                <a:cs typeface="Playfair Display"/>
                <a:sym typeface="Playfair Display"/>
              </a:rPr>
              <a:t>: Realizarea egalității de gen și emanciparea tuturor femeilor și fetelor - </a:t>
            </a:r>
            <a:r>
              <a:rPr b="0" i="0" lang="en-US" sz="2200" u="sng" cap="none" strike="noStrike">
                <a:solidFill>
                  <a:schemeClr val="hlink"/>
                </a:solidFill>
                <a:latin typeface="Playfair Display"/>
                <a:ea typeface="Playfair Display"/>
                <a:cs typeface="Playfair Display"/>
                <a:sym typeface="Playfair Display"/>
                <a:hlinkClick r:id="rId12"/>
              </a:rPr>
              <a:t>Gender Equality</a:t>
            </a:r>
            <a:r>
              <a:rPr b="0" i="0" lang="en-US" sz="2200" u="none" cap="none" strike="noStrike">
                <a:solidFill>
                  <a:srgbClr val="000000"/>
                </a:solidFill>
                <a:latin typeface="Playfair Display"/>
                <a:ea typeface="Playfair Display"/>
                <a:cs typeface="Playfair Display"/>
                <a:sym typeface="Playfair Display"/>
              </a:rPr>
              <a:t>  </a:t>
            </a:r>
            <a:endParaRPr b="0" i="0" sz="2200" u="none" cap="none" strike="noStrike">
              <a:solidFill>
                <a:srgbClr val="000000"/>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200"/>
              <a:buFont typeface="Arial"/>
              <a:buNone/>
            </a:pPr>
            <a:r>
              <a:rPr b="1" i="0" lang="en-US" sz="2200" u="none" cap="none" strike="noStrike">
                <a:solidFill>
                  <a:srgbClr val="000000"/>
                </a:solidFill>
                <a:latin typeface="Playfair Display"/>
                <a:ea typeface="Playfair Display"/>
                <a:cs typeface="Playfair Display"/>
                <a:sym typeface="Playfair Display"/>
              </a:rPr>
              <a:t>Obiectiv 6</a:t>
            </a:r>
            <a:r>
              <a:rPr b="0" i="0" lang="en-US" sz="2200" u="none" cap="none" strike="noStrike">
                <a:solidFill>
                  <a:srgbClr val="000000"/>
                </a:solidFill>
                <a:latin typeface="Playfair Display"/>
                <a:ea typeface="Playfair Display"/>
                <a:cs typeface="Playfair Display"/>
                <a:sym typeface="Playfair Display"/>
              </a:rPr>
              <a:t>: Asigurarea disponibilității și gestionării durabile a apei și canalizării pentru toți  - </a:t>
            </a:r>
            <a:r>
              <a:rPr b="0" i="0" lang="en-US" sz="2200" u="sng" cap="none" strike="noStrike">
                <a:solidFill>
                  <a:schemeClr val="hlink"/>
                </a:solidFill>
                <a:latin typeface="Playfair Display"/>
                <a:ea typeface="Playfair Display"/>
                <a:cs typeface="Playfair Display"/>
                <a:sym typeface="Playfair Display"/>
                <a:hlinkClick r:id="rId13"/>
              </a:rPr>
              <a:t>Clean water and Sanitation</a:t>
            </a:r>
            <a:r>
              <a:rPr b="0" i="0" lang="en-US" sz="2200" u="none" cap="none" strike="noStrike">
                <a:solidFill>
                  <a:srgbClr val="000000"/>
                </a:solidFill>
                <a:latin typeface="Playfair Display"/>
                <a:ea typeface="Playfair Display"/>
                <a:cs typeface="Playfair Display"/>
                <a:sym typeface="Playfair Display"/>
              </a:rPr>
              <a:t> </a:t>
            </a:r>
            <a:endParaRPr b="0" i="0" sz="2200" u="none" cap="none" strike="noStrike">
              <a:solidFill>
                <a:srgbClr val="000000"/>
              </a:solidFill>
              <a:latin typeface="Playfair Display"/>
              <a:ea typeface="Playfair Display"/>
              <a:cs typeface="Playfair Display"/>
              <a:sym typeface="Playfair Display"/>
            </a:endParaRPr>
          </a:p>
        </p:txBody>
      </p:sp>
      <p:sp>
        <p:nvSpPr>
          <p:cNvPr id="262" name="Google Shape;262;p14"/>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14">
              <a:alphaModFix/>
            </a:blip>
            <a:stretch>
              <a:fillRect b="-160149" l="-14260" r="-3274" t="-161009"/>
            </a:stretch>
          </a:blipFill>
          <a:ln>
            <a:noFill/>
          </a:ln>
        </p:spPr>
      </p:sp>
      <p:sp>
        <p:nvSpPr>
          <p:cNvPr id="263" name="Google Shape;263;p14"/>
          <p:cNvSpPr txBox="1"/>
          <p:nvPr/>
        </p:nvSpPr>
        <p:spPr>
          <a:xfrm rot="-5400000">
            <a:off x="-2200436" y="4328241"/>
            <a:ext cx="6522600" cy="446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1" i="0" lang="en-US" sz="2900" u="none" cap="none" strike="noStrike">
                <a:solidFill>
                  <a:srgbClr val="BF1435"/>
                </a:solidFill>
                <a:latin typeface="Playfair Display"/>
                <a:ea typeface="Playfair Display"/>
                <a:cs typeface="Playfair Display"/>
                <a:sym typeface="Playfair Display"/>
              </a:rPr>
              <a:t>1.2  SDGs - pe scurt</a:t>
            </a:r>
            <a:endParaRPr b="1" i="0" sz="1400" u="none" cap="none" strike="noStrike">
              <a:solidFill>
                <a:srgbClr val="BF1435"/>
              </a:solidFill>
              <a:latin typeface="Arial"/>
              <a:ea typeface="Arial"/>
              <a:cs typeface="Arial"/>
              <a:sym typeface="Arial"/>
            </a:endParaRPr>
          </a:p>
        </p:txBody>
      </p:sp>
      <p:sp>
        <p:nvSpPr>
          <p:cNvPr id="264" name="Google Shape;264;p14"/>
          <p:cNvSpPr txBox="1"/>
          <p:nvPr/>
        </p:nvSpPr>
        <p:spPr>
          <a:xfrm>
            <a:off x="2474750" y="1121850"/>
            <a:ext cx="12099300" cy="1117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2200" u="none" cap="none" strike="noStrike">
                <a:solidFill>
                  <a:srgbClr val="000000"/>
                </a:solidFill>
                <a:latin typeface="Playfair Display"/>
                <a:ea typeface="Playfair Display"/>
                <a:cs typeface="Playfair Display"/>
                <a:sym typeface="Playfair Display"/>
              </a:rPr>
              <a:t>Mai jos, vei descoperi o listă concisă cu scurte descrieri ale fiecărui obiectiv de dezvoltare durabilă (SDG), care oferă o prezentare generală rapidă a semnificației specifice. </a:t>
            </a:r>
            <a:endParaRPr b="0" i="0" sz="2200" u="none" cap="none" strike="noStrike">
              <a:solidFill>
                <a:srgbClr val="000000"/>
              </a:solidFill>
              <a:latin typeface="Playfair Display"/>
              <a:ea typeface="Playfair Display"/>
              <a:cs typeface="Playfair Display"/>
              <a:sym typeface="Playfair Display"/>
            </a:endParaRPr>
          </a:p>
          <a:p>
            <a:pPr indent="0" lvl="0" marL="0" marR="0" rtl="0" algn="l">
              <a:lnSpc>
                <a:spcPct val="115000"/>
              </a:lnSpc>
              <a:spcBef>
                <a:spcPts val="0"/>
              </a:spcBef>
              <a:spcAft>
                <a:spcPts val="0"/>
              </a:spcAft>
              <a:buClr>
                <a:schemeClr val="dk1"/>
              </a:buClr>
              <a:buSzPts val="1100"/>
              <a:buFont typeface="Arial"/>
              <a:buNone/>
            </a:pPr>
            <a:r>
              <a:rPr b="0" i="0" lang="en-US" sz="2200" u="none" cap="none" strike="noStrike">
                <a:solidFill>
                  <a:srgbClr val="000000"/>
                </a:solidFill>
                <a:latin typeface="Playfair Display"/>
                <a:ea typeface="Playfair Display"/>
                <a:cs typeface="Playfair Display"/>
                <a:sym typeface="Playfair Display"/>
              </a:rPr>
              <a:t>Dacă dorești să aprofundezi aceste informații, am inclus un link pentru explicații mai detaliate.</a:t>
            </a:r>
            <a:endParaRPr b="0" i="0" sz="2200" u="none" cap="none" strike="noStrike">
              <a:solidFill>
                <a:srgbClr val="000000"/>
              </a:solidFill>
              <a:latin typeface="Playfair Display"/>
              <a:ea typeface="Playfair Display"/>
              <a:cs typeface="Playfair Display"/>
              <a:sym typeface="Playfair Display"/>
            </a:endParaRPr>
          </a:p>
        </p:txBody>
      </p:sp>
      <p:grpSp>
        <p:nvGrpSpPr>
          <p:cNvPr id="265" name="Google Shape;265;p14"/>
          <p:cNvGrpSpPr/>
          <p:nvPr/>
        </p:nvGrpSpPr>
        <p:grpSpPr>
          <a:xfrm>
            <a:off x="2610238" y="2709988"/>
            <a:ext cx="8157336" cy="1235225"/>
            <a:chOff x="3031338" y="2493450"/>
            <a:chExt cx="8157336" cy="1235225"/>
          </a:xfrm>
        </p:grpSpPr>
        <p:pic>
          <p:nvPicPr>
            <p:cNvPr id="266" name="Google Shape;266;p14"/>
            <p:cNvPicPr preferRelativeResize="0"/>
            <p:nvPr/>
          </p:nvPicPr>
          <p:blipFill rotWithShape="1">
            <a:blip r:embed="rId15">
              <a:alphaModFix/>
            </a:blip>
            <a:srcRect b="0" l="0" r="0" t="0"/>
            <a:stretch/>
          </p:blipFill>
          <p:spPr>
            <a:xfrm>
              <a:off x="3031338" y="2493450"/>
              <a:ext cx="1235225" cy="1235225"/>
            </a:xfrm>
            <a:prstGeom prst="rect">
              <a:avLst/>
            </a:prstGeom>
            <a:noFill/>
            <a:ln>
              <a:noFill/>
            </a:ln>
          </p:spPr>
        </p:pic>
        <p:pic>
          <p:nvPicPr>
            <p:cNvPr id="267" name="Google Shape;267;p14"/>
            <p:cNvPicPr preferRelativeResize="0"/>
            <p:nvPr/>
          </p:nvPicPr>
          <p:blipFill rotWithShape="1">
            <a:blip r:embed="rId16">
              <a:alphaModFix/>
            </a:blip>
            <a:srcRect b="0" l="0" r="0" t="0"/>
            <a:stretch/>
          </p:blipFill>
          <p:spPr>
            <a:xfrm>
              <a:off x="4418963" y="2493450"/>
              <a:ext cx="1235225" cy="1235225"/>
            </a:xfrm>
            <a:prstGeom prst="rect">
              <a:avLst/>
            </a:prstGeom>
            <a:noFill/>
            <a:ln>
              <a:noFill/>
            </a:ln>
          </p:spPr>
        </p:pic>
        <p:pic>
          <p:nvPicPr>
            <p:cNvPr id="268" name="Google Shape;268;p14"/>
            <p:cNvPicPr preferRelativeResize="0"/>
            <p:nvPr/>
          </p:nvPicPr>
          <p:blipFill rotWithShape="1">
            <a:blip r:embed="rId17">
              <a:alphaModFix/>
            </a:blip>
            <a:srcRect b="0" l="0" r="0" t="0"/>
            <a:stretch/>
          </p:blipFill>
          <p:spPr>
            <a:xfrm>
              <a:off x="5806588" y="2493450"/>
              <a:ext cx="1235225" cy="1235225"/>
            </a:xfrm>
            <a:prstGeom prst="rect">
              <a:avLst/>
            </a:prstGeom>
            <a:noFill/>
            <a:ln>
              <a:noFill/>
            </a:ln>
          </p:spPr>
        </p:pic>
        <p:pic>
          <p:nvPicPr>
            <p:cNvPr id="269" name="Google Shape;269;p14"/>
            <p:cNvPicPr preferRelativeResize="0"/>
            <p:nvPr/>
          </p:nvPicPr>
          <p:blipFill rotWithShape="1">
            <a:blip r:embed="rId18">
              <a:alphaModFix/>
            </a:blip>
            <a:srcRect b="0" l="0" r="0" t="0"/>
            <a:stretch/>
          </p:blipFill>
          <p:spPr>
            <a:xfrm>
              <a:off x="7194213" y="2493450"/>
              <a:ext cx="1235225" cy="1235225"/>
            </a:xfrm>
            <a:prstGeom prst="rect">
              <a:avLst/>
            </a:prstGeom>
            <a:noFill/>
            <a:ln>
              <a:noFill/>
            </a:ln>
          </p:spPr>
        </p:pic>
        <p:pic>
          <p:nvPicPr>
            <p:cNvPr id="270" name="Google Shape;270;p14"/>
            <p:cNvPicPr preferRelativeResize="0"/>
            <p:nvPr/>
          </p:nvPicPr>
          <p:blipFill rotWithShape="1">
            <a:blip r:embed="rId19">
              <a:alphaModFix/>
            </a:blip>
            <a:srcRect b="0" l="0" r="0" t="0"/>
            <a:stretch/>
          </p:blipFill>
          <p:spPr>
            <a:xfrm>
              <a:off x="8581849" y="2501463"/>
              <a:ext cx="1219200" cy="1219200"/>
            </a:xfrm>
            <a:prstGeom prst="rect">
              <a:avLst/>
            </a:prstGeom>
            <a:noFill/>
            <a:ln>
              <a:noFill/>
            </a:ln>
          </p:spPr>
        </p:pic>
        <p:pic>
          <p:nvPicPr>
            <p:cNvPr id="271" name="Google Shape;271;p14"/>
            <p:cNvPicPr preferRelativeResize="0"/>
            <p:nvPr/>
          </p:nvPicPr>
          <p:blipFill rotWithShape="1">
            <a:blip r:embed="rId20">
              <a:alphaModFix/>
            </a:blip>
            <a:srcRect b="0" l="0" r="0" t="0"/>
            <a:stretch/>
          </p:blipFill>
          <p:spPr>
            <a:xfrm>
              <a:off x="9953449" y="2493450"/>
              <a:ext cx="1235225" cy="1235225"/>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5"/>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sp>
      <p:sp>
        <p:nvSpPr>
          <p:cNvPr id="277" name="Google Shape;277;p15"/>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sp>
      <p:sp>
        <p:nvSpPr>
          <p:cNvPr id="278" name="Google Shape;278;p15"/>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sp>
      <p:sp>
        <p:nvSpPr>
          <p:cNvPr id="279" name="Google Shape;279;p1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9" l="-14260" r="-3274" t="-161009"/>
            </a:stretch>
          </a:blipFill>
          <a:ln>
            <a:noFill/>
          </a:ln>
        </p:spPr>
      </p:sp>
      <p:sp>
        <p:nvSpPr>
          <p:cNvPr id="280" name="Google Shape;280;p15"/>
          <p:cNvSpPr txBox="1"/>
          <p:nvPr/>
        </p:nvSpPr>
        <p:spPr>
          <a:xfrm>
            <a:off x="3000300" y="2831700"/>
            <a:ext cx="12476400" cy="6213000"/>
          </a:xfrm>
          <a:prstGeom prst="rect">
            <a:avLst/>
          </a:prstGeom>
          <a:noFill/>
          <a:ln>
            <a:noFill/>
          </a:ln>
        </p:spPr>
        <p:txBody>
          <a:bodyPr anchorCtr="0" anchor="t" bIns="91425" lIns="91425" spcFirstLastPara="1" rIns="91425" wrap="square" tIns="91425">
            <a:spAutoFit/>
          </a:bodyPr>
          <a:lstStyle/>
          <a:p>
            <a:pPr indent="0" lvl="0" marL="0" marR="0" rtl="0" algn="l">
              <a:lnSpc>
                <a:spcPct val="140016"/>
              </a:lnSpc>
              <a:spcBef>
                <a:spcPts val="0"/>
              </a:spcBef>
              <a:spcAft>
                <a:spcPts val="0"/>
              </a:spcAft>
              <a:buClr>
                <a:srgbClr val="000000"/>
              </a:buClr>
              <a:buSzPts val="2200"/>
              <a:buFont typeface="Arial"/>
              <a:buNone/>
            </a:pPr>
            <a:r>
              <a:rPr b="1" i="0" lang="en-US" sz="2200" u="none" cap="none" strike="noStrike">
                <a:solidFill>
                  <a:schemeClr val="dk1"/>
                </a:solidFill>
                <a:latin typeface="Playfair Display"/>
                <a:ea typeface="Playfair Display"/>
                <a:cs typeface="Playfair Display"/>
                <a:sym typeface="Playfair Display"/>
              </a:rPr>
              <a:t>Obiectiv 7</a:t>
            </a:r>
            <a:r>
              <a:rPr b="0" i="0" lang="en-US" sz="2200" u="none" cap="none" strike="noStrike">
                <a:solidFill>
                  <a:schemeClr val="dk1"/>
                </a:solidFill>
                <a:latin typeface="Playfair Display"/>
                <a:ea typeface="Playfair Display"/>
                <a:cs typeface="Playfair Display"/>
                <a:sym typeface="Playfair Display"/>
              </a:rPr>
              <a:t>: Asigurarea accesului tuturor la energie la prețuri accesibile, fiabilă, durabilă și modernă</a:t>
            </a:r>
            <a:endParaRPr b="0" i="0" sz="2200" u="none" cap="none" strike="noStrike">
              <a:solidFill>
                <a:schemeClr val="dk1"/>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200"/>
              <a:buFont typeface="Arial"/>
              <a:buNone/>
            </a:pPr>
            <a:r>
              <a:rPr b="0" i="0" lang="en-US" sz="2200" u="sng" cap="none" strike="noStrike">
                <a:solidFill>
                  <a:schemeClr val="hlink"/>
                </a:solidFill>
                <a:latin typeface="Playfair Display"/>
                <a:ea typeface="Playfair Display"/>
                <a:cs typeface="Playfair Display"/>
                <a:sym typeface="Playfair Display"/>
                <a:hlinkClick r:id="rId7"/>
              </a:rPr>
              <a:t>Affordable and clean energy</a:t>
            </a:r>
            <a:r>
              <a:rPr b="0" i="0" lang="en-US" sz="2200" u="none" cap="none" strike="noStrike">
                <a:solidFill>
                  <a:schemeClr val="dk1"/>
                </a:solidFill>
                <a:latin typeface="Playfair Display"/>
                <a:ea typeface="Playfair Display"/>
                <a:cs typeface="Playfair Display"/>
                <a:sym typeface="Playfair Display"/>
              </a:rPr>
              <a:t> </a:t>
            </a:r>
            <a:endParaRPr b="0" i="0" sz="2200" u="none" cap="none" strike="noStrike">
              <a:solidFill>
                <a:schemeClr val="dk1"/>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200"/>
              <a:buFont typeface="Arial"/>
              <a:buNone/>
            </a:pPr>
            <a:r>
              <a:rPr b="1" i="0" lang="en-US" sz="2200" u="none" cap="none" strike="noStrike">
                <a:solidFill>
                  <a:schemeClr val="dk1"/>
                </a:solidFill>
                <a:latin typeface="Playfair Display"/>
                <a:ea typeface="Playfair Display"/>
                <a:cs typeface="Playfair Display"/>
                <a:sym typeface="Playfair Display"/>
              </a:rPr>
              <a:t>Obiectiv 8</a:t>
            </a:r>
            <a:r>
              <a:rPr b="0" i="0" lang="en-US" sz="2200" u="none" cap="none" strike="noStrike">
                <a:solidFill>
                  <a:schemeClr val="dk1"/>
                </a:solidFill>
                <a:latin typeface="Playfair Display"/>
                <a:ea typeface="Playfair Display"/>
                <a:cs typeface="Playfair Display"/>
                <a:sym typeface="Playfair Display"/>
              </a:rPr>
              <a:t>: Promovarea creșterii economice susținute, favorabile incluziunii și durabile, a ocupării depline și productive a forței de muncă și a muncii decente pentru toți  </a:t>
            </a:r>
            <a:r>
              <a:rPr b="0" i="0" lang="en-US" sz="2200" u="sng" cap="none" strike="noStrike">
                <a:solidFill>
                  <a:schemeClr val="hlink"/>
                </a:solidFill>
                <a:latin typeface="Playfair Display"/>
                <a:ea typeface="Playfair Display"/>
                <a:cs typeface="Playfair Display"/>
                <a:sym typeface="Playfair Display"/>
                <a:hlinkClick r:id="rId8"/>
              </a:rPr>
              <a:t>Decent work and economic growth</a:t>
            </a:r>
            <a:r>
              <a:rPr b="0" i="0" lang="en-US" sz="2200" u="none" cap="none" strike="noStrike">
                <a:solidFill>
                  <a:schemeClr val="dk1"/>
                </a:solidFill>
                <a:latin typeface="Playfair Display"/>
                <a:ea typeface="Playfair Display"/>
                <a:cs typeface="Playfair Display"/>
                <a:sym typeface="Playfair Display"/>
              </a:rPr>
              <a:t> </a:t>
            </a:r>
            <a:endParaRPr b="0" i="0" sz="2200" u="none" cap="none" strike="noStrike">
              <a:solidFill>
                <a:schemeClr val="dk1"/>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200"/>
              <a:buFont typeface="Arial"/>
              <a:buNone/>
            </a:pPr>
            <a:r>
              <a:rPr b="1" i="0" lang="en-US" sz="2200" u="none" cap="none" strike="noStrike">
                <a:solidFill>
                  <a:schemeClr val="dk1"/>
                </a:solidFill>
                <a:latin typeface="Playfair Display"/>
                <a:ea typeface="Playfair Display"/>
                <a:cs typeface="Playfair Display"/>
                <a:sym typeface="Playfair Display"/>
              </a:rPr>
              <a:t>Obiectiv 9</a:t>
            </a:r>
            <a:r>
              <a:rPr b="0" i="0" lang="en-US" sz="2200" u="none" cap="none" strike="noStrike">
                <a:solidFill>
                  <a:schemeClr val="dk1"/>
                </a:solidFill>
                <a:latin typeface="Playfair Display"/>
                <a:ea typeface="Playfair Display"/>
                <a:cs typeface="Playfair Display"/>
                <a:sym typeface="Playfair Display"/>
              </a:rPr>
              <a:t>: Construirea unei infrastructuri rezistente, promovarea unei industrializări favorabile incluziunii și durabile și stimularea inovării - </a:t>
            </a:r>
            <a:r>
              <a:rPr b="0" i="0" lang="en-US" sz="2200" u="sng" cap="none" strike="noStrike">
                <a:solidFill>
                  <a:schemeClr val="hlink"/>
                </a:solidFill>
                <a:latin typeface="Playfair Display"/>
                <a:ea typeface="Playfair Display"/>
                <a:cs typeface="Playfair Display"/>
                <a:sym typeface="Playfair Display"/>
                <a:hlinkClick r:id="rId9"/>
              </a:rPr>
              <a:t>Industry, Innovation and Infrastructure</a:t>
            </a:r>
            <a:r>
              <a:rPr b="0" i="0" lang="en-US" sz="2200" u="none" cap="none" strike="noStrike">
                <a:solidFill>
                  <a:schemeClr val="dk1"/>
                </a:solidFill>
                <a:latin typeface="Playfair Display"/>
                <a:ea typeface="Playfair Display"/>
                <a:cs typeface="Playfair Display"/>
                <a:sym typeface="Playfair Display"/>
              </a:rPr>
              <a:t>  </a:t>
            </a:r>
            <a:endParaRPr b="0" i="0" sz="2200" u="none" cap="none" strike="noStrike">
              <a:solidFill>
                <a:schemeClr val="dk1"/>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200"/>
              <a:buFont typeface="Arial"/>
              <a:buNone/>
            </a:pPr>
            <a:r>
              <a:rPr b="1" i="0" lang="en-US" sz="2200" u="none" cap="none" strike="noStrike">
                <a:solidFill>
                  <a:schemeClr val="dk1"/>
                </a:solidFill>
                <a:latin typeface="Playfair Display"/>
                <a:ea typeface="Playfair Display"/>
                <a:cs typeface="Playfair Display"/>
                <a:sym typeface="Playfair Display"/>
              </a:rPr>
              <a:t>Obiectiv 10</a:t>
            </a:r>
            <a:r>
              <a:rPr b="0" i="0" lang="en-US" sz="2200" u="none" cap="none" strike="noStrike">
                <a:solidFill>
                  <a:schemeClr val="dk1"/>
                </a:solidFill>
                <a:latin typeface="Playfair Display"/>
                <a:ea typeface="Playfair Display"/>
                <a:cs typeface="Playfair Display"/>
                <a:sym typeface="Playfair Display"/>
              </a:rPr>
              <a:t>: Reducerea inegalității în interiorul și între țări - </a:t>
            </a:r>
            <a:r>
              <a:rPr b="0" i="0" lang="en-US" sz="2200" u="sng" cap="none" strike="noStrike">
                <a:solidFill>
                  <a:schemeClr val="hlink"/>
                </a:solidFill>
                <a:latin typeface="Playfair Display"/>
                <a:ea typeface="Playfair Display"/>
                <a:cs typeface="Playfair Display"/>
                <a:sym typeface="Playfair Display"/>
                <a:hlinkClick r:id="rId10"/>
              </a:rPr>
              <a:t>Reduced Inequalities</a:t>
            </a:r>
            <a:r>
              <a:rPr b="0" i="0" lang="en-US" sz="2200" u="none" cap="none" strike="noStrike">
                <a:solidFill>
                  <a:schemeClr val="dk1"/>
                </a:solidFill>
                <a:latin typeface="Playfair Display"/>
                <a:ea typeface="Playfair Display"/>
                <a:cs typeface="Playfair Display"/>
                <a:sym typeface="Playfair Display"/>
              </a:rPr>
              <a:t> </a:t>
            </a:r>
            <a:endParaRPr b="0" i="0" sz="2200" u="none" cap="none" strike="noStrike">
              <a:solidFill>
                <a:schemeClr val="dk1"/>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chemeClr val="dk1"/>
              </a:buClr>
              <a:buSzPts val="2200"/>
              <a:buFont typeface="Arial"/>
              <a:buNone/>
            </a:pPr>
            <a:r>
              <a:rPr b="1" i="0" lang="en-US" sz="2200" u="none" cap="none" strike="noStrike">
                <a:solidFill>
                  <a:schemeClr val="dk1"/>
                </a:solidFill>
                <a:latin typeface="Playfair Display"/>
                <a:ea typeface="Playfair Display"/>
                <a:cs typeface="Playfair Display"/>
                <a:sym typeface="Playfair Display"/>
              </a:rPr>
              <a:t>Obiectiv 11</a:t>
            </a:r>
            <a:r>
              <a:rPr b="0" i="0" lang="en-US" sz="2200" u="none" cap="none" strike="noStrike">
                <a:solidFill>
                  <a:schemeClr val="dk1"/>
                </a:solidFill>
                <a:latin typeface="Playfair Display"/>
                <a:ea typeface="Playfair Display"/>
                <a:cs typeface="Playfair Display"/>
                <a:sym typeface="Playfair Display"/>
              </a:rPr>
              <a:t>: Asigurarea incluziunii, siguranței, rezilienței și durabilității orașelor și așezărilor umane -</a:t>
            </a:r>
            <a:r>
              <a:rPr b="0" i="0" lang="en-US" sz="2200" u="sng" cap="none" strike="noStrike">
                <a:solidFill>
                  <a:schemeClr val="hlink"/>
                </a:solidFill>
                <a:latin typeface="Playfair Display"/>
                <a:ea typeface="Playfair Display"/>
                <a:cs typeface="Playfair Display"/>
                <a:sym typeface="Playfair Display"/>
                <a:hlinkClick r:id="rId11"/>
              </a:rPr>
              <a:t>Sustainable Cities and Communities</a:t>
            </a:r>
            <a:r>
              <a:rPr b="0" i="0" lang="en-US" sz="2200" u="none" cap="none" strike="noStrike">
                <a:solidFill>
                  <a:schemeClr val="dk1"/>
                </a:solidFill>
                <a:latin typeface="Playfair Display"/>
                <a:ea typeface="Playfair Display"/>
                <a:cs typeface="Playfair Display"/>
                <a:sym typeface="Playfair Display"/>
              </a:rPr>
              <a:t>  </a:t>
            </a:r>
            <a:endParaRPr b="0" i="0" sz="2200" u="none" cap="none" strike="noStrike">
              <a:solidFill>
                <a:schemeClr val="dk1"/>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chemeClr val="dk1"/>
              </a:buClr>
              <a:buSzPts val="2200"/>
              <a:buFont typeface="Arial"/>
              <a:buNone/>
            </a:pPr>
            <a:r>
              <a:rPr b="1" i="0" lang="en-US" sz="2200" u="none" cap="none" strike="noStrike">
                <a:solidFill>
                  <a:schemeClr val="dk1"/>
                </a:solidFill>
                <a:latin typeface="Playfair Display"/>
                <a:ea typeface="Playfair Display"/>
                <a:cs typeface="Playfair Display"/>
                <a:sym typeface="Playfair Display"/>
              </a:rPr>
              <a:t>Obiectiv 12</a:t>
            </a:r>
            <a:r>
              <a:rPr b="0" i="0" lang="en-US" sz="2200" u="none" cap="none" strike="noStrike">
                <a:solidFill>
                  <a:schemeClr val="dk1"/>
                </a:solidFill>
                <a:latin typeface="Playfair Display"/>
                <a:ea typeface="Playfair Display"/>
                <a:cs typeface="Playfair Display"/>
                <a:sym typeface="Playfair Display"/>
              </a:rPr>
              <a:t>: Asigurarea unor modele durabile de consum și producție - </a:t>
            </a:r>
            <a:r>
              <a:rPr b="0" i="0" lang="en-US" sz="2200" u="sng" cap="none" strike="noStrike">
                <a:solidFill>
                  <a:schemeClr val="hlink"/>
                </a:solidFill>
                <a:latin typeface="Playfair Display"/>
                <a:ea typeface="Playfair Display"/>
                <a:cs typeface="Playfair Display"/>
                <a:sym typeface="Playfair Display"/>
                <a:hlinkClick r:id="rId12"/>
              </a:rPr>
              <a:t>Responsible Consumption and Production</a:t>
            </a:r>
            <a:r>
              <a:rPr b="0" i="0" lang="en-US" sz="2200" u="none" cap="none" strike="noStrike">
                <a:solidFill>
                  <a:schemeClr val="dk1"/>
                </a:solidFill>
                <a:latin typeface="Playfair Display"/>
                <a:ea typeface="Playfair Display"/>
                <a:cs typeface="Playfair Display"/>
                <a:sym typeface="Playfair Display"/>
              </a:rPr>
              <a:t> </a:t>
            </a:r>
            <a:endParaRPr b="0" i="0" sz="2200" u="none" cap="none" strike="noStrike">
              <a:solidFill>
                <a:schemeClr val="dk1"/>
              </a:solidFill>
              <a:latin typeface="Calibri"/>
              <a:ea typeface="Calibri"/>
              <a:cs typeface="Calibri"/>
              <a:sym typeface="Calibri"/>
            </a:endParaRPr>
          </a:p>
        </p:txBody>
      </p:sp>
      <p:grpSp>
        <p:nvGrpSpPr>
          <p:cNvPr id="281" name="Google Shape;281;p15"/>
          <p:cNvGrpSpPr/>
          <p:nvPr/>
        </p:nvGrpSpPr>
        <p:grpSpPr>
          <a:xfrm>
            <a:off x="4177497" y="848175"/>
            <a:ext cx="9696450" cy="1495425"/>
            <a:chOff x="2649072" y="1933575"/>
            <a:chExt cx="9696450" cy="1495425"/>
          </a:xfrm>
        </p:grpSpPr>
        <p:pic>
          <p:nvPicPr>
            <p:cNvPr id="282" name="Google Shape;282;p15"/>
            <p:cNvPicPr preferRelativeResize="0"/>
            <p:nvPr/>
          </p:nvPicPr>
          <p:blipFill rotWithShape="1">
            <a:blip r:embed="rId13">
              <a:alphaModFix/>
            </a:blip>
            <a:srcRect b="0" l="0" r="0" t="0"/>
            <a:stretch/>
          </p:blipFill>
          <p:spPr>
            <a:xfrm>
              <a:off x="2649072" y="1933575"/>
              <a:ext cx="1495425" cy="1495425"/>
            </a:xfrm>
            <a:prstGeom prst="rect">
              <a:avLst/>
            </a:prstGeom>
            <a:noFill/>
            <a:ln>
              <a:noFill/>
            </a:ln>
          </p:spPr>
        </p:pic>
        <p:pic>
          <p:nvPicPr>
            <p:cNvPr id="283" name="Google Shape;283;p15"/>
            <p:cNvPicPr preferRelativeResize="0"/>
            <p:nvPr/>
          </p:nvPicPr>
          <p:blipFill rotWithShape="1">
            <a:blip r:embed="rId14">
              <a:alphaModFix/>
            </a:blip>
            <a:srcRect b="0" l="0" r="0" t="0"/>
            <a:stretch/>
          </p:blipFill>
          <p:spPr>
            <a:xfrm>
              <a:off x="4296897" y="1952625"/>
              <a:ext cx="1457325" cy="1457325"/>
            </a:xfrm>
            <a:prstGeom prst="rect">
              <a:avLst/>
            </a:prstGeom>
            <a:noFill/>
            <a:ln>
              <a:noFill/>
            </a:ln>
          </p:spPr>
        </p:pic>
        <p:pic>
          <p:nvPicPr>
            <p:cNvPr id="284" name="Google Shape;284;p15"/>
            <p:cNvPicPr preferRelativeResize="0"/>
            <p:nvPr/>
          </p:nvPicPr>
          <p:blipFill rotWithShape="1">
            <a:blip r:embed="rId15">
              <a:alphaModFix/>
            </a:blip>
            <a:srcRect b="0" l="0" r="0" t="0"/>
            <a:stretch/>
          </p:blipFill>
          <p:spPr>
            <a:xfrm>
              <a:off x="5906622" y="1933575"/>
              <a:ext cx="1495425" cy="1495425"/>
            </a:xfrm>
            <a:prstGeom prst="rect">
              <a:avLst/>
            </a:prstGeom>
            <a:noFill/>
            <a:ln>
              <a:noFill/>
            </a:ln>
          </p:spPr>
        </p:pic>
        <p:pic>
          <p:nvPicPr>
            <p:cNvPr id="285" name="Google Shape;285;p15"/>
            <p:cNvPicPr preferRelativeResize="0"/>
            <p:nvPr/>
          </p:nvPicPr>
          <p:blipFill rotWithShape="1">
            <a:blip r:embed="rId16">
              <a:alphaModFix/>
            </a:blip>
            <a:srcRect b="0" l="0" r="0" t="0"/>
            <a:stretch/>
          </p:blipFill>
          <p:spPr>
            <a:xfrm>
              <a:off x="7554447" y="1933575"/>
              <a:ext cx="1495425" cy="1495425"/>
            </a:xfrm>
            <a:prstGeom prst="rect">
              <a:avLst/>
            </a:prstGeom>
            <a:noFill/>
            <a:ln>
              <a:noFill/>
            </a:ln>
          </p:spPr>
        </p:pic>
        <p:pic>
          <p:nvPicPr>
            <p:cNvPr id="286" name="Google Shape;286;p15"/>
            <p:cNvPicPr preferRelativeResize="0"/>
            <p:nvPr/>
          </p:nvPicPr>
          <p:blipFill rotWithShape="1">
            <a:blip r:embed="rId17">
              <a:alphaModFix/>
            </a:blip>
            <a:srcRect b="0" l="0" r="0" t="0"/>
            <a:stretch/>
          </p:blipFill>
          <p:spPr>
            <a:xfrm>
              <a:off x="9202272" y="1933575"/>
              <a:ext cx="1495425" cy="1495425"/>
            </a:xfrm>
            <a:prstGeom prst="rect">
              <a:avLst/>
            </a:prstGeom>
            <a:noFill/>
            <a:ln>
              <a:noFill/>
            </a:ln>
          </p:spPr>
        </p:pic>
        <p:pic>
          <p:nvPicPr>
            <p:cNvPr id="287" name="Google Shape;287;p15"/>
            <p:cNvPicPr preferRelativeResize="0"/>
            <p:nvPr/>
          </p:nvPicPr>
          <p:blipFill rotWithShape="1">
            <a:blip r:embed="rId18">
              <a:alphaModFix/>
            </a:blip>
            <a:srcRect b="0" l="0" r="0" t="0"/>
            <a:stretch/>
          </p:blipFill>
          <p:spPr>
            <a:xfrm>
              <a:off x="10850097" y="1933575"/>
              <a:ext cx="1495425" cy="1495425"/>
            </a:xfrm>
            <a:prstGeom prst="rect">
              <a:avLst/>
            </a:prstGeom>
            <a:noFill/>
            <a:ln>
              <a:noFill/>
            </a:ln>
          </p:spPr>
        </p:pic>
      </p:grpSp>
      <p:sp>
        <p:nvSpPr>
          <p:cNvPr id="288" name="Google Shape;288;p15"/>
          <p:cNvSpPr txBox="1"/>
          <p:nvPr/>
        </p:nvSpPr>
        <p:spPr>
          <a:xfrm rot="-5400000">
            <a:off x="-2178786" y="5381691"/>
            <a:ext cx="6522600" cy="446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1" i="0" lang="en-US" sz="2900" u="none" cap="none" strike="noStrike">
                <a:solidFill>
                  <a:srgbClr val="BF1435"/>
                </a:solidFill>
                <a:latin typeface="Playfair Display"/>
                <a:ea typeface="Playfair Display"/>
                <a:cs typeface="Playfair Display"/>
                <a:sym typeface="Playfair Display"/>
              </a:rPr>
              <a:t>1.2  SDGs - pe scurt</a:t>
            </a:r>
            <a:endParaRPr b="1" i="0" sz="1400" u="none" cap="none" strike="noStrike">
              <a:solidFill>
                <a:srgbClr val="BF1435"/>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2d0dc5e008f_0_225"/>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sp>
      <p:sp>
        <p:nvSpPr>
          <p:cNvPr id="294" name="Google Shape;294;g2d0dc5e008f_0_225"/>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sp>
      <p:sp>
        <p:nvSpPr>
          <p:cNvPr id="295" name="Google Shape;295;g2d0dc5e008f_0_225"/>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sp>
      <p:sp>
        <p:nvSpPr>
          <p:cNvPr id="296" name="Google Shape;296;g2d0dc5e008f_0_22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1" l="-14265" r="-3265" t="-161017"/>
            </a:stretch>
          </a:blipFill>
          <a:ln>
            <a:noFill/>
          </a:ln>
        </p:spPr>
      </p:sp>
      <p:sp>
        <p:nvSpPr>
          <p:cNvPr id="297" name="Google Shape;297;g2d0dc5e008f_0_225"/>
          <p:cNvSpPr txBox="1"/>
          <p:nvPr/>
        </p:nvSpPr>
        <p:spPr>
          <a:xfrm>
            <a:off x="3079625" y="3121125"/>
            <a:ext cx="12476400" cy="5739000"/>
          </a:xfrm>
          <a:prstGeom prst="rect">
            <a:avLst/>
          </a:prstGeom>
          <a:noFill/>
          <a:ln>
            <a:noFill/>
          </a:ln>
        </p:spPr>
        <p:txBody>
          <a:bodyPr anchorCtr="0" anchor="t" bIns="91425" lIns="91425" spcFirstLastPara="1" rIns="91425" wrap="square" tIns="91425">
            <a:spAutoFit/>
          </a:bodyPr>
          <a:lstStyle/>
          <a:p>
            <a:pPr indent="0" lvl="0" marL="0" marR="0" rtl="0" algn="l">
              <a:lnSpc>
                <a:spcPct val="140016"/>
              </a:lnSpc>
              <a:spcBef>
                <a:spcPts val="0"/>
              </a:spcBef>
              <a:spcAft>
                <a:spcPts val="0"/>
              </a:spcAft>
              <a:buClr>
                <a:srgbClr val="000000"/>
              </a:buClr>
              <a:buSzPts val="2200"/>
              <a:buFont typeface="Arial"/>
              <a:buNone/>
            </a:pPr>
            <a:r>
              <a:rPr b="1" i="0" lang="en-US" sz="2200" u="none" cap="none" strike="noStrike">
                <a:solidFill>
                  <a:schemeClr val="dk1"/>
                </a:solidFill>
                <a:latin typeface="Playfair Display"/>
                <a:ea typeface="Playfair Display"/>
                <a:cs typeface="Playfair Display"/>
                <a:sym typeface="Playfair Display"/>
              </a:rPr>
              <a:t>Obiectiv 13</a:t>
            </a:r>
            <a:r>
              <a:rPr b="0" i="0" lang="en-US" sz="2200" u="none" cap="none" strike="noStrike">
                <a:solidFill>
                  <a:schemeClr val="dk1"/>
                </a:solidFill>
                <a:latin typeface="Playfair Display"/>
                <a:ea typeface="Playfair Display"/>
                <a:cs typeface="Playfair Display"/>
                <a:sym typeface="Playfair Display"/>
              </a:rPr>
              <a:t>: Măsuri urgente pentru a combate schimbările climatice și impactul acestora - </a:t>
            </a:r>
            <a:r>
              <a:rPr b="0" i="0" lang="en-US" sz="2200" u="sng" cap="none" strike="noStrike">
                <a:solidFill>
                  <a:schemeClr val="hlink"/>
                </a:solidFill>
                <a:latin typeface="Playfair Display"/>
                <a:ea typeface="Playfair Display"/>
                <a:cs typeface="Playfair Display"/>
                <a:sym typeface="Playfair Display"/>
                <a:hlinkClick r:id="rId7"/>
              </a:rPr>
              <a:t>Climate Action</a:t>
            </a:r>
            <a:r>
              <a:rPr b="0" i="0" lang="en-US" sz="2200" u="none" cap="none" strike="noStrike">
                <a:solidFill>
                  <a:schemeClr val="dk1"/>
                </a:solidFill>
                <a:latin typeface="Playfair Display"/>
                <a:ea typeface="Playfair Display"/>
                <a:cs typeface="Playfair Display"/>
                <a:sym typeface="Playfair Display"/>
              </a:rPr>
              <a:t> </a:t>
            </a:r>
            <a:endParaRPr b="0" i="0" sz="2200" u="none" cap="none" strike="noStrike">
              <a:solidFill>
                <a:schemeClr val="dk1"/>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200"/>
              <a:buFont typeface="Arial"/>
              <a:buNone/>
            </a:pPr>
            <a:r>
              <a:rPr b="1" i="0" lang="en-US" sz="2200" u="none" cap="none" strike="noStrike">
                <a:solidFill>
                  <a:schemeClr val="dk1"/>
                </a:solidFill>
                <a:latin typeface="Playfair Display"/>
                <a:ea typeface="Playfair Display"/>
                <a:cs typeface="Playfair Display"/>
                <a:sym typeface="Playfair Display"/>
              </a:rPr>
              <a:t>Obiectiv 14</a:t>
            </a:r>
            <a:r>
              <a:rPr b="0" i="0" lang="en-US" sz="2200" u="none" cap="none" strike="noStrike">
                <a:solidFill>
                  <a:schemeClr val="dk1"/>
                </a:solidFill>
                <a:latin typeface="Playfair Display"/>
                <a:ea typeface="Playfair Display"/>
                <a:cs typeface="Playfair Display"/>
                <a:sym typeface="Playfair Display"/>
              </a:rPr>
              <a:t>: Conservarea și utilizarea durabilă a oceanelor, mărilor și resurselor marine pentru o dezvoltare durabilă - </a:t>
            </a:r>
            <a:r>
              <a:rPr b="0" i="0" lang="en-US" sz="2200" u="sng" cap="none" strike="noStrike">
                <a:solidFill>
                  <a:schemeClr val="hlink"/>
                </a:solidFill>
                <a:latin typeface="Playfair Display"/>
                <a:ea typeface="Playfair Display"/>
                <a:cs typeface="Playfair Display"/>
                <a:sym typeface="Playfair Display"/>
                <a:hlinkClick r:id="rId8"/>
              </a:rPr>
              <a:t>Life Below Water</a:t>
            </a:r>
            <a:r>
              <a:rPr b="0" i="0" lang="en-US" sz="2200" u="none" cap="none" strike="noStrike">
                <a:solidFill>
                  <a:schemeClr val="dk1"/>
                </a:solidFill>
                <a:latin typeface="Playfair Display"/>
                <a:ea typeface="Playfair Display"/>
                <a:cs typeface="Playfair Display"/>
                <a:sym typeface="Playfair Display"/>
              </a:rPr>
              <a:t> </a:t>
            </a:r>
            <a:endParaRPr b="0" i="0" sz="2200" u="none" cap="none" strike="noStrike">
              <a:solidFill>
                <a:schemeClr val="dk1"/>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200"/>
              <a:buFont typeface="Arial"/>
              <a:buNone/>
            </a:pPr>
            <a:r>
              <a:rPr b="1" i="0" lang="en-US" sz="2200" u="none" cap="none" strike="noStrike">
                <a:solidFill>
                  <a:schemeClr val="dk1"/>
                </a:solidFill>
                <a:latin typeface="Playfair Display"/>
                <a:ea typeface="Playfair Display"/>
                <a:cs typeface="Playfair Display"/>
                <a:sym typeface="Playfair Display"/>
              </a:rPr>
              <a:t>Obiectiv 15</a:t>
            </a:r>
            <a:r>
              <a:rPr b="0" i="0" lang="en-US" sz="2200" u="none" cap="none" strike="noStrike">
                <a:solidFill>
                  <a:schemeClr val="dk1"/>
                </a:solidFill>
                <a:latin typeface="Playfair Display"/>
                <a:ea typeface="Playfair Display"/>
                <a:cs typeface="Playfair Display"/>
                <a:sym typeface="Playfair Display"/>
              </a:rPr>
              <a:t>: Protejarea, refacerea și promovarea utilizării durabile a ecosistemelor terestre, gestionarea durabilă a pădurilor, combaterea deșertificării, stoparea și inversarea degradării terenurilor și stoparea reducerii biodiversității - </a:t>
            </a:r>
            <a:r>
              <a:rPr b="0" i="0" lang="en-US" sz="2200" u="sng" cap="none" strike="noStrike">
                <a:solidFill>
                  <a:schemeClr val="hlink"/>
                </a:solidFill>
                <a:latin typeface="Playfair Display"/>
                <a:ea typeface="Playfair Display"/>
                <a:cs typeface="Playfair Display"/>
                <a:sym typeface="Playfair Display"/>
                <a:hlinkClick r:id="rId9"/>
              </a:rPr>
              <a:t>Life on Land</a:t>
            </a:r>
            <a:r>
              <a:rPr b="0" i="0" lang="en-US" sz="2200" u="none" cap="none" strike="noStrike">
                <a:solidFill>
                  <a:schemeClr val="dk1"/>
                </a:solidFill>
                <a:latin typeface="Playfair Display"/>
                <a:ea typeface="Playfair Display"/>
                <a:cs typeface="Playfair Display"/>
                <a:sym typeface="Playfair Display"/>
              </a:rPr>
              <a:t> </a:t>
            </a:r>
            <a:endParaRPr b="0" i="0" sz="2200" u="none" cap="none" strike="noStrike">
              <a:solidFill>
                <a:schemeClr val="dk1"/>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200"/>
              <a:buFont typeface="Arial"/>
              <a:buNone/>
            </a:pPr>
            <a:r>
              <a:rPr b="1" i="0" lang="en-US" sz="2200" u="none" cap="none" strike="noStrike">
                <a:solidFill>
                  <a:schemeClr val="dk1"/>
                </a:solidFill>
                <a:latin typeface="Playfair Display"/>
                <a:ea typeface="Playfair Display"/>
                <a:cs typeface="Playfair Display"/>
                <a:sym typeface="Playfair Display"/>
              </a:rPr>
              <a:t>Obiectiv 16</a:t>
            </a:r>
            <a:r>
              <a:rPr b="0" i="0" lang="en-US" sz="2200" u="none" cap="none" strike="noStrike">
                <a:solidFill>
                  <a:schemeClr val="dk1"/>
                </a:solidFill>
                <a:latin typeface="Playfair Display"/>
                <a:ea typeface="Playfair Display"/>
                <a:cs typeface="Playfair Display"/>
                <a:sym typeface="Playfair Display"/>
              </a:rPr>
              <a:t>: Promovarea societăților pașnice și favorabile incluziunii în vederea dezvoltării durabile, asigurarea accesului la justiție pentru toți și crearea de instituții eficiente, responsabile și favorabile incluziunii la toate nivelurile - </a:t>
            </a:r>
            <a:r>
              <a:rPr b="0" i="0" lang="en-US" sz="2200" u="sng" cap="none" strike="noStrike">
                <a:solidFill>
                  <a:schemeClr val="hlink"/>
                </a:solidFill>
                <a:latin typeface="Playfair Display"/>
                <a:ea typeface="Playfair Display"/>
                <a:cs typeface="Playfair Display"/>
                <a:sym typeface="Playfair Display"/>
                <a:hlinkClick r:id="rId10"/>
              </a:rPr>
              <a:t>Peace, Justice, and Strong Institutions</a:t>
            </a:r>
            <a:r>
              <a:rPr b="0" i="0" lang="en-US" sz="2200" u="none" cap="none" strike="noStrike">
                <a:solidFill>
                  <a:schemeClr val="dk1"/>
                </a:solidFill>
                <a:latin typeface="Playfair Display"/>
                <a:ea typeface="Playfair Display"/>
                <a:cs typeface="Playfair Display"/>
                <a:sym typeface="Playfair Display"/>
              </a:rPr>
              <a:t> </a:t>
            </a:r>
            <a:endParaRPr b="0" i="0" sz="2200" u="none" cap="none" strike="noStrike">
              <a:solidFill>
                <a:schemeClr val="dk1"/>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200"/>
              <a:buFont typeface="Arial"/>
              <a:buNone/>
            </a:pPr>
            <a:r>
              <a:rPr b="1" i="0" lang="en-US" sz="2200" u="none" cap="none" strike="noStrike">
                <a:solidFill>
                  <a:schemeClr val="dk1"/>
                </a:solidFill>
                <a:latin typeface="Playfair Display"/>
                <a:ea typeface="Playfair Display"/>
                <a:cs typeface="Playfair Display"/>
                <a:sym typeface="Playfair Display"/>
              </a:rPr>
              <a:t>Obiectiv 17</a:t>
            </a:r>
            <a:r>
              <a:rPr b="0" i="0" lang="en-US" sz="2200" u="none" cap="none" strike="noStrike">
                <a:solidFill>
                  <a:schemeClr val="dk1"/>
                </a:solidFill>
                <a:latin typeface="Playfair Display"/>
                <a:ea typeface="Playfair Display"/>
                <a:cs typeface="Playfair Display"/>
                <a:sym typeface="Playfair Display"/>
              </a:rPr>
              <a:t>: Consolidarea mijloacelor de punere în aplicare și revitalizarea parteneriatului global pentru dezvoltare durabilă - </a:t>
            </a:r>
            <a:r>
              <a:rPr b="0" i="0" lang="en-US" sz="2200" u="sng" cap="none" strike="noStrike">
                <a:solidFill>
                  <a:schemeClr val="hlink"/>
                </a:solidFill>
                <a:latin typeface="Playfair Display"/>
                <a:ea typeface="Playfair Display"/>
                <a:cs typeface="Playfair Display"/>
                <a:sym typeface="Playfair Display"/>
                <a:hlinkClick r:id="rId11"/>
              </a:rPr>
              <a:t>Partnerships for the Goals</a:t>
            </a:r>
            <a:r>
              <a:rPr b="0" i="0" lang="en-US" sz="2200" u="none" cap="none" strike="noStrike">
                <a:solidFill>
                  <a:schemeClr val="dk1"/>
                </a:solidFill>
                <a:latin typeface="Playfair Display"/>
                <a:ea typeface="Playfair Display"/>
                <a:cs typeface="Playfair Display"/>
                <a:sym typeface="Playfair Display"/>
              </a:rPr>
              <a:t> </a:t>
            </a:r>
            <a:endParaRPr b="0" i="0" sz="2200" u="none" cap="none" strike="noStrike">
              <a:solidFill>
                <a:schemeClr val="dk1"/>
              </a:solidFill>
              <a:latin typeface="Calibri"/>
              <a:ea typeface="Calibri"/>
              <a:cs typeface="Calibri"/>
              <a:sym typeface="Calibri"/>
            </a:endParaRPr>
          </a:p>
        </p:txBody>
      </p:sp>
      <p:grpSp>
        <p:nvGrpSpPr>
          <p:cNvPr id="298" name="Google Shape;298;g2d0dc5e008f_0_225"/>
          <p:cNvGrpSpPr/>
          <p:nvPr/>
        </p:nvGrpSpPr>
        <p:grpSpPr>
          <a:xfrm>
            <a:off x="3579422" y="1060600"/>
            <a:ext cx="7991475" cy="1495425"/>
            <a:chOff x="3601572" y="152400"/>
            <a:chExt cx="7991475" cy="1495425"/>
          </a:xfrm>
        </p:grpSpPr>
        <p:pic>
          <p:nvPicPr>
            <p:cNvPr id="299" name="Google Shape;299;g2d0dc5e008f_0_225"/>
            <p:cNvPicPr preferRelativeResize="0"/>
            <p:nvPr/>
          </p:nvPicPr>
          <p:blipFill rotWithShape="1">
            <a:blip r:embed="rId12">
              <a:alphaModFix/>
            </a:blip>
            <a:srcRect b="0" l="0" r="0" t="0"/>
            <a:stretch/>
          </p:blipFill>
          <p:spPr>
            <a:xfrm>
              <a:off x="3601572" y="152400"/>
              <a:ext cx="1457325" cy="1457325"/>
            </a:xfrm>
            <a:prstGeom prst="rect">
              <a:avLst/>
            </a:prstGeom>
            <a:noFill/>
            <a:ln>
              <a:noFill/>
            </a:ln>
          </p:spPr>
        </p:pic>
        <p:pic>
          <p:nvPicPr>
            <p:cNvPr id="300" name="Google Shape;300;g2d0dc5e008f_0_225"/>
            <p:cNvPicPr preferRelativeResize="0"/>
            <p:nvPr/>
          </p:nvPicPr>
          <p:blipFill rotWithShape="1">
            <a:blip r:embed="rId13">
              <a:alphaModFix/>
            </a:blip>
            <a:srcRect b="0" l="0" r="0" t="0"/>
            <a:stretch/>
          </p:blipFill>
          <p:spPr>
            <a:xfrm>
              <a:off x="5211297" y="152400"/>
              <a:ext cx="1466850" cy="1466850"/>
            </a:xfrm>
            <a:prstGeom prst="rect">
              <a:avLst/>
            </a:prstGeom>
            <a:noFill/>
            <a:ln>
              <a:noFill/>
            </a:ln>
          </p:spPr>
        </p:pic>
        <p:pic>
          <p:nvPicPr>
            <p:cNvPr id="301" name="Google Shape;301;g2d0dc5e008f_0_225"/>
            <p:cNvPicPr preferRelativeResize="0"/>
            <p:nvPr/>
          </p:nvPicPr>
          <p:blipFill rotWithShape="1">
            <a:blip r:embed="rId14">
              <a:alphaModFix/>
            </a:blip>
            <a:srcRect b="0" l="0" r="0" t="0"/>
            <a:stretch/>
          </p:blipFill>
          <p:spPr>
            <a:xfrm>
              <a:off x="6830547" y="152400"/>
              <a:ext cx="1495425" cy="1495425"/>
            </a:xfrm>
            <a:prstGeom prst="rect">
              <a:avLst/>
            </a:prstGeom>
            <a:noFill/>
            <a:ln>
              <a:noFill/>
            </a:ln>
          </p:spPr>
        </p:pic>
        <p:pic>
          <p:nvPicPr>
            <p:cNvPr id="302" name="Google Shape;302;g2d0dc5e008f_0_225"/>
            <p:cNvPicPr preferRelativeResize="0"/>
            <p:nvPr/>
          </p:nvPicPr>
          <p:blipFill rotWithShape="1">
            <a:blip r:embed="rId15">
              <a:alphaModFix/>
            </a:blip>
            <a:srcRect b="0" l="0" r="0" t="0"/>
            <a:stretch/>
          </p:blipFill>
          <p:spPr>
            <a:xfrm>
              <a:off x="8478372" y="152400"/>
              <a:ext cx="1495425" cy="1495425"/>
            </a:xfrm>
            <a:prstGeom prst="rect">
              <a:avLst/>
            </a:prstGeom>
            <a:noFill/>
            <a:ln>
              <a:noFill/>
            </a:ln>
          </p:spPr>
        </p:pic>
        <p:pic>
          <p:nvPicPr>
            <p:cNvPr id="303" name="Google Shape;303;g2d0dc5e008f_0_225"/>
            <p:cNvPicPr preferRelativeResize="0"/>
            <p:nvPr/>
          </p:nvPicPr>
          <p:blipFill rotWithShape="1">
            <a:blip r:embed="rId16">
              <a:alphaModFix/>
            </a:blip>
            <a:srcRect b="0" l="0" r="0" t="0"/>
            <a:stretch/>
          </p:blipFill>
          <p:spPr>
            <a:xfrm>
              <a:off x="10126197" y="152400"/>
              <a:ext cx="1466850" cy="1466850"/>
            </a:xfrm>
            <a:prstGeom prst="rect">
              <a:avLst/>
            </a:prstGeom>
            <a:noFill/>
            <a:ln>
              <a:noFill/>
            </a:ln>
          </p:spPr>
        </p:pic>
      </p:grpSp>
      <p:sp>
        <p:nvSpPr>
          <p:cNvPr id="304" name="Google Shape;304;g2d0dc5e008f_0_225"/>
          <p:cNvSpPr txBox="1"/>
          <p:nvPr/>
        </p:nvSpPr>
        <p:spPr>
          <a:xfrm rot="-5400000">
            <a:off x="-2222086" y="5475566"/>
            <a:ext cx="6522600" cy="446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1" i="0" lang="en-US" sz="2900" u="none" cap="none" strike="noStrike">
                <a:solidFill>
                  <a:srgbClr val="BF1435"/>
                </a:solidFill>
                <a:latin typeface="Playfair Display"/>
                <a:ea typeface="Playfair Display"/>
                <a:cs typeface="Playfair Display"/>
                <a:sym typeface="Playfair Display"/>
              </a:rPr>
              <a:t>1.2  SDGs - pe scurt</a:t>
            </a:r>
            <a:endParaRPr b="1" i="0" sz="1400" u="none" cap="none" strike="noStrike">
              <a:solidFill>
                <a:srgbClr val="BF1435"/>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6"/>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3">
              <a:alphaModFix/>
            </a:blip>
            <a:stretch>
              <a:fillRect b="0" l="0" r="0" t="0"/>
            </a:stretch>
          </a:blipFill>
          <a:ln>
            <a:noFill/>
          </a:ln>
        </p:spPr>
      </p:sp>
      <p:sp>
        <p:nvSpPr>
          <p:cNvPr id="310" name="Google Shape;310;p16"/>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4">
              <a:alphaModFix/>
            </a:blip>
            <a:stretch>
              <a:fillRect b="-160149" l="-14260" r="-3274" t="-161009"/>
            </a:stretch>
          </a:blipFill>
          <a:ln>
            <a:noFill/>
          </a:ln>
        </p:spPr>
      </p:sp>
      <p:sp>
        <p:nvSpPr>
          <p:cNvPr id="311" name="Google Shape;311;p16"/>
          <p:cNvSpPr txBox="1"/>
          <p:nvPr/>
        </p:nvSpPr>
        <p:spPr>
          <a:xfrm>
            <a:off x="2789275" y="2387100"/>
            <a:ext cx="14879700" cy="7482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800"/>
              <a:buFont typeface="Arial"/>
              <a:buNone/>
            </a:pPr>
            <a:r>
              <a:rPr b="0" i="0" lang="en-US" sz="1800" u="none" cap="none" strike="noStrike">
                <a:solidFill>
                  <a:srgbClr val="000000"/>
                </a:solidFill>
                <a:latin typeface="Playfair Display"/>
                <a:ea typeface="Playfair Display"/>
                <a:cs typeface="Playfair Display"/>
                <a:sym typeface="Playfair Display"/>
              </a:rPr>
              <a:t>Principiile prezentate în Agenda 2030 servesc drept orientări fundamentale pentru eforturile globale de dezvoltare. Acestea oferă un cadru pentru abordarea provocărilor complexe și promovarea dezvoltării durabile. Fiecare principiu are un scop specific:</a:t>
            </a:r>
            <a:endParaRPr b="0" i="0" sz="1800" u="none" cap="none" strike="noStrike">
              <a:solidFill>
                <a:srgbClr val="000000"/>
              </a:solidFill>
              <a:latin typeface="Playfair Display"/>
              <a:ea typeface="Playfair Display"/>
              <a:cs typeface="Playfair Display"/>
              <a:sym typeface="Playfair Display"/>
            </a:endParaRPr>
          </a:p>
        </p:txBody>
      </p:sp>
      <p:sp>
        <p:nvSpPr>
          <p:cNvPr id="312" name="Google Shape;312;p16"/>
          <p:cNvSpPr/>
          <p:nvPr/>
        </p:nvSpPr>
        <p:spPr>
          <a:xfrm>
            <a:off x="14393309" y="8677664"/>
            <a:ext cx="7315200" cy="3602736"/>
          </a:xfrm>
          <a:custGeom>
            <a:rect b="b" l="l" r="r" t="t"/>
            <a:pathLst>
              <a:path extrusionOk="0" h="3602736" w="7315200">
                <a:moveTo>
                  <a:pt x="0" y="0"/>
                </a:moveTo>
                <a:lnTo>
                  <a:pt x="7315200" y="0"/>
                </a:lnTo>
                <a:lnTo>
                  <a:pt x="7315200" y="3602736"/>
                </a:lnTo>
                <a:lnTo>
                  <a:pt x="0" y="3602736"/>
                </a:lnTo>
                <a:lnTo>
                  <a:pt x="0" y="0"/>
                </a:lnTo>
                <a:close/>
              </a:path>
            </a:pathLst>
          </a:custGeom>
          <a:blipFill rotWithShape="1">
            <a:blip r:embed="rId5">
              <a:alphaModFix/>
            </a:blip>
            <a:stretch>
              <a:fillRect b="0" l="0" r="0" t="0"/>
            </a:stretch>
          </a:blipFill>
          <a:ln>
            <a:noFill/>
          </a:ln>
        </p:spPr>
      </p:sp>
      <p:sp>
        <p:nvSpPr>
          <p:cNvPr id="313" name="Google Shape;313;p16"/>
          <p:cNvSpPr/>
          <p:nvPr/>
        </p:nvSpPr>
        <p:spPr>
          <a:xfrm>
            <a:off x="-1095065" y="-1487718"/>
            <a:ext cx="4054948" cy="4114800"/>
          </a:xfrm>
          <a:custGeom>
            <a:rect b="b" l="l" r="r" t="t"/>
            <a:pathLst>
              <a:path extrusionOk="0" h="4114800" w="4054948">
                <a:moveTo>
                  <a:pt x="0" y="0"/>
                </a:moveTo>
                <a:lnTo>
                  <a:pt x="4054948" y="0"/>
                </a:lnTo>
                <a:lnTo>
                  <a:pt x="4054948" y="4114800"/>
                </a:lnTo>
                <a:lnTo>
                  <a:pt x="0" y="4114800"/>
                </a:lnTo>
                <a:lnTo>
                  <a:pt x="0" y="0"/>
                </a:lnTo>
                <a:close/>
              </a:path>
            </a:pathLst>
          </a:custGeom>
          <a:blipFill rotWithShape="1">
            <a:blip r:embed="rId6">
              <a:alphaModFix/>
            </a:blip>
            <a:stretch>
              <a:fillRect b="0" l="0" r="0" t="0"/>
            </a:stretch>
          </a:blipFill>
          <a:ln>
            <a:noFill/>
          </a:ln>
        </p:spPr>
      </p:sp>
      <p:sp>
        <p:nvSpPr>
          <p:cNvPr id="314" name="Google Shape;314;p16"/>
          <p:cNvSpPr txBox="1"/>
          <p:nvPr/>
        </p:nvSpPr>
        <p:spPr>
          <a:xfrm>
            <a:off x="3397500" y="1315125"/>
            <a:ext cx="12160500" cy="738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4800"/>
              <a:buFont typeface="Arial"/>
              <a:buNone/>
            </a:pPr>
            <a:r>
              <a:rPr b="1" i="0" lang="en-US" sz="4800" u="none" cap="none" strike="noStrike">
                <a:solidFill>
                  <a:srgbClr val="BF1435"/>
                </a:solidFill>
                <a:latin typeface="Playfair Display"/>
                <a:ea typeface="Playfair Display"/>
                <a:cs typeface="Playfair Display"/>
                <a:sym typeface="Playfair Display"/>
              </a:rPr>
              <a:t>1.3 </a:t>
            </a:r>
            <a:r>
              <a:rPr b="0" i="0" lang="en-US" sz="4800" u="none" cap="none" strike="noStrike">
                <a:solidFill>
                  <a:srgbClr val="000000"/>
                </a:solidFill>
                <a:latin typeface="Playfair Display"/>
                <a:ea typeface="Playfair Display"/>
                <a:cs typeface="Playfair Display"/>
                <a:sym typeface="Playfair Display"/>
              </a:rPr>
              <a:t>Principiile cuprinse în Agenda 2030</a:t>
            </a:r>
            <a:endParaRPr b="0" i="0" sz="4800" u="none" cap="none" strike="noStrike">
              <a:solidFill>
                <a:srgbClr val="000000"/>
              </a:solidFill>
              <a:latin typeface="Arial"/>
              <a:ea typeface="Arial"/>
              <a:cs typeface="Arial"/>
              <a:sym typeface="Arial"/>
            </a:endParaRPr>
          </a:p>
        </p:txBody>
      </p:sp>
      <p:sp>
        <p:nvSpPr>
          <p:cNvPr id="315" name="Google Shape;315;p16"/>
          <p:cNvSpPr txBox="1"/>
          <p:nvPr/>
        </p:nvSpPr>
        <p:spPr>
          <a:xfrm rot="-5400000">
            <a:off x="-3033750" y="5796976"/>
            <a:ext cx="7932300" cy="446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1" i="0" lang="en-US" sz="2900" u="none" cap="none" strike="noStrike">
                <a:solidFill>
                  <a:srgbClr val="BF1435"/>
                </a:solidFill>
                <a:latin typeface="Playfair Display"/>
                <a:ea typeface="Playfair Display"/>
                <a:cs typeface="Playfair Display"/>
                <a:sym typeface="Playfair Display"/>
              </a:rPr>
              <a:t>1.3 </a:t>
            </a:r>
            <a:r>
              <a:rPr b="0" i="0" lang="en-US" sz="2900" u="none" cap="none" strike="noStrike">
                <a:solidFill>
                  <a:srgbClr val="BF1435"/>
                </a:solidFill>
                <a:latin typeface="Playfair Display"/>
                <a:ea typeface="Playfair Display"/>
                <a:cs typeface="Playfair Display"/>
                <a:sym typeface="Playfair Display"/>
              </a:rPr>
              <a:t>Principiile cuprinse în Agenda 2030</a:t>
            </a:r>
            <a:endParaRPr b="0" i="0" sz="1400" u="none" cap="none" strike="noStrike">
              <a:solidFill>
                <a:srgbClr val="BF1435"/>
              </a:solidFill>
              <a:latin typeface="Arial"/>
              <a:ea typeface="Arial"/>
              <a:cs typeface="Arial"/>
              <a:sym typeface="Arial"/>
            </a:endParaRPr>
          </a:p>
        </p:txBody>
      </p:sp>
      <p:sp>
        <p:nvSpPr>
          <p:cNvPr id="316" name="Google Shape;316;p16"/>
          <p:cNvSpPr txBox="1"/>
          <p:nvPr/>
        </p:nvSpPr>
        <p:spPr>
          <a:xfrm>
            <a:off x="2940413" y="5783325"/>
            <a:ext cx="5493000" cy="2346000"/>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Clr>
                <a:schemeClr val="dk1"/>
              </a:buClr>
              <a:buSzPts val="1800"/>
              <a:buFont typeface="Arial"/>
              <a:buNone/>
            </a:pPr>
            <a:r>
              <a:rPr b="1" i="0" lang="en-US" sz="1800" u="none" cap="none" strike="noStrike">
                <a:solidFill>
                  <a:srgbClr val="BF1435"/>
                </a:solidFill>
                <a:latin typeface="Playfair Display"/>
                <a:ea typeface="Playfair Display"/>
                <a:cs typeface="Playfair Display"/>
                <a:sym typeface="Playfair Display"/>
              </a:rPr>
              <a:t>Nu lăsăm pe nimeni în urmă: </a:t>
            </a:r>
            <a:r>
              <a:rPr b="0" i="0" lang="en-US" sz="1800" u="none" cap="none" strike="noStrike">
                <a:solidFill>
                  <a:schemeClr val="dk1"/>
                </a:solidFill>
                <a:latin typeface="Playfair Display"/>
                <a:ea typeface="Playfair Display"/>
                <a:cs typeface="Playfair Display"/>
                <a:sym typeface="Playfair Display"/>
              </a:rPr>
              <a:t>Garanția că eforturile de dezvoltare aduc beneficii tuturor persoanelor și comunităților, punând accent pe incluziune și sprijinirea populațiilor marginalizate sau vulnerabile.</a:t>
            </a:r>
            <a:endParaRPr b="0" i="0" sz="1800" u="none" cap="none" strike="noStrike">
              <a:solidFill>
                <a:schemeClr val="dk1"/>
              </a:solidFill>
              <a:latin typeface="Calibri"/>
              <a:ea typeface="Calibri"/>
              <a:cs typeface="Calibri"/>
              <a:sym typeface="Calibri"/>
            </a:endParaRPr>
          </a:p>
        </p:txBody>
      </p:sp>
      <p:sp>
        <p:nvSpPr>
          <p:cNvPr id="317" name="Google Shape;317;p16"/>
          <p:cNvSpPr txBox="1"/>
          <p:nvPr/>
        </p:nvSpPr>
        <p:spPr>
          <a:xfrm>
            <a:off x="10218225" y="6331675"/>
            <a:ext cx="5051700" cy="1875000"/>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Clr>
                <a:schemeClr val="dk1"/>
              </a:buClr>
              <a:buSzPts val="1800"/>
              <a:buFont typeface="Arial"/>
              <a:buNone/>
            </a:pPr>
            <a:r>
              <a:rPr b="1" i="0" lang="en-US" sz="1800" u="none" cap="none" strike="noStrike">
                <a:solidFill>
                  <a:srgbClr val="BF1435"/>
                </a:solidFill>
                <a:latin typeface="Playfair Display"/>
                <a:ea typeface="Playfair Display"/>
                <a:cs typeface="Playfair Display"/>
                <a:sym typeface="Playfair Display"/>
              </a:rPr>
              <a:t>Universalitate:</a:t>
            </a:r>
            <a:r>
              <a:rPr b="0" i="0" lang="en-US" sz="1800" u="none" cap="none" strike="noStrike">
                <a:solidFill>
                  <a:schemeClr val="dk1"/>
                </a:solidFill>
                <a:latin typeface="Playfair Display"/>
                <a:ea typeface="Playfair Display"/>
                <a:cs typeface="Playfair Display"/>
                <a:sym typeface="Playfair Display"/>
              </a:rPr>
              <a:t> Aplicabile și relevante pentru toate țările și comunitățile, subliniind responsabilitatea comună pentru abordarea problemelor globale comune.</a:t>
            </a:r>
            <a:endParaRPr b="0" i="0" sz="1800" u="none" cap="none" strike="noStrike">
              <a:solidFill>
                <a:schemeClr val="dk1"/>
              </a:solidFill>
              <a:latin typeface="Calibri"/>
              <a:ea typeface="Calibri"/>
              <a:cs typeface="Calibri"/>
              <a:sym typeface="Calibri"/>
            </a:endParaRPr>
          </a:p>
        </p:txBody>
      </p:sp>
      <p:sp>
        <p:nvSpPr>
          <p:cNvPr id="318" name="Google Shape;318;p16"/>
          <p:cNvSpPr txBox="1"/>
          <p:nvPr/>
        </p:nvSpPr>
        <p:spPr>
          <a:xfrm>
            <a:off x="2959875" y="3908325"/>
            <a:ext cx="5493000" cy="1404000"/>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Clr>
                <a:schemeClr val="dk1"/>
              </a:buClr>
              <a:buSzPts val="1800"/>
              <a:buFont typeface="Arial"/>
              <a:buNone/>
            </a:pPr>
            <a:r>
              <a:rPr b="1" i="0" lang="en-US" sz="1800" u="none" cap="none" strike="noStrike">
                <a:solidFill>
                  <a:srgbClr val="BF1435"/>
                </a:solidFill>
                <a:latin typeface="Playfair Display"/>
                <a:ea typeface="Playfair Display"/>
                <a:cs typeface="Playfair Display"/>
                <a:sym typeface="Playfair Display"/>
              </a:rPr>
              <a:t>Integralitate: </a:t>
            </a:r>
            <a:r>
              <a:rPr b="0" i="0" lang="en-US" sz="1800" u="none" cap="none" strike="noStrike">
                <a:solidFill>
                  <a:schemeClr val="dk1"/>
                </a:solidFill>
                <a:latin typeface="Playfair Display"/>
                <a:ea typeface="Playfair Display"/>
                <a:cs typeface="Playfair Display"/>
                <a:sym typeface="Playfair Display"/>
              </a:rPr>
              <a:t>Luarea în considerare a interdependenței diferitelor elemente pentru a găsi soluții holistice și integrate la probleme complexe.</a:t>
            </a:r>
            <a:endParaRPr b="0" i="0" sz="1800" u="none" cap="none" strike="noStrike">
              <a:solidFill>
                <a:schemeClr val="dk1"/>
              </a:solidFill>
              <a:latin typeface="Calibri"/>
              <a:ea typeface="Calibri"/>
              <a:cs typeface="Calibri"/>
              <a:sym typeface="Calibri"/>
            </a:endParaRPr>
          </a:p>
        </p:txBody>
      </p:sp>
      <p:sp>
        <p:nvSpPr>
          <p:cNvPr id="319" name="Google Shape;319;p16"/>
          <p:cNvSpPr txBox="1"/>
          <p:nvPr/>
        </p:nvSpPr>
        <p:spPr>
          <a:xfrm>
            <a:off x="10246074" y="3908325"/>
            <a:ext cx="4697700" cy="2346000"/>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Clr>
                <a:schemeClr val="dk1"/>
              </a:buClr>
              <a:buSzPts val="1800"/>
              <a:buFont typeface="Arial"/>
              <a:buNone/>
            </a:pPr>
            <a:r>
              <a:rPr b="1" i="0" lang="en-US" sz="1800" u="none" cap="none" strike="noStrike">
                <a:solidFill>
                  <a:srgbClr val="BF1435"/>
                </a:solidFill>
                <a:latin typeface="Playfair Display"/>
                <a:ea typeface="Playfair Display"/>
                <a:cs typeface="Playfair Display"/>
                <a:sym typeface="Playfair Display"/>
              </a:rPr>
              <a:t>Inclusivitate: </a:t>
            </a:r>
            <a:r>
              <a:rPr b="0" i="0" lang="en-US" sz="1800" u="none" cap="none" strike="noStrike">
                <a:solidFill>
                  <a:schemeClr val="dk1"/>
                </a:solidFill>
                <a:latin typeface="Playfair Display"/>
                <a:ea typeface="Playfair Display"/>
                <a:cs typeface="Playfair Display"/>
                <a:sym typeface="Playfair Display"/>
              </a:rPr>
              <a:t>Asigurarea participării active și a reprezentării diverselor părți interesate, prin promovarea unui sentiment de apartenență și de responsabilitate comună.</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2d0dc5e008f_0_298"/>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3">
              <a:alphaModFix/>
            </a:blip>
            <a:stretch>
              <a:fillRect b="0" l="0" r="0" t="0"/>
            </a:stretch>
          </a:blipFill>
          <a:ln>
            <a:noFill/>
          </a:ln>
        </p:spPr>
      </p:sp>
      <p:sp>
        <p:nvSpPr>
          <p:cNvPr id="325" name="Google Shape;325;g2d0dc5e008f_0_298"/>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4">
              <a:alphaModFix/>
            </a:blip>
            <a:stretch>
              <a:fillRect b="-160141" l="-14265" r="-3265" t="-161017"/>
            </a:stretch>
          </a:blipFill>
          <a:ln>
            <a:noFill/>
          </a:ln>
        </p:spPr>
      </p:sp>
      <p:sp>
        <p:nvSpPr>
          <p:cNvPr id="326" name="Google Shape;326;g2d0dc5e008f_0_298"/>
          <p:cNvSpPr txBox="1"/>
          <p:nvPr/>
        </p:nvSpPr>
        <p:spPr>
          <a:xfrm>
            <a:off x="2789275" y="2387100"/>
            <a:ext cx="14879700" cy="7482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800"/>
              <a:buFont typeface="Arial"/>
              <a:buNone/>
            </a:pPr>
            <a:r>
              <a:rPr b="0" i="0" lang="en-US" sz="1800" u="none" cap="none" strike="noStrike">
                <a:solidFill>
                  <a:srgbClr val="000000"/>
                </a:solidFill>
                <a:latin typeface="Playfair Display"/>
                <a:ea typeface="Playfair Display"/>
                <a:cs typeface="Playfair Display"/>
                <a:sym typeface="Playfair Display"/>
              </a:rPr>
              <a:t>Principiile prezentate în Agenda 2030 servesc drept orientări fundamentale pentru eforturile globale de dezvoltare. Acestea oferă un cadru pentru abordarea problemelor complexe și pentru promovarea dezvoltării durabile. Fiecare principiu are un scop specific:</a:t>
            </a:r>
            <a:endParaRPr b="0" i="0" sz="1800" u="none" cap="none" strike="noStrike">
              <a:solidFill>
                <a:srgbClr val="000000"/>
              </a:solidFill>
              <a:latin typeface="Playfair Display"/>
              <a:ea typeface="Playfair Display"/>
              <a:cs typeface="Playfair Display"/>
              <a:sym typeface="Playfair Display"/>
            </a:endParaRPr>
          </a:p>
        </p:txBody>
      </p:sp>
      <p:sp>
        <p:nvSpPr>
          <p:cNvPr id="327" name="Google Shape;327;g2d0dc5e008f_0_298"/>
          <p:cNvSpPr/>
          <p:nvPr/>
        </p:nvSpPr>
        <p:spPr>
          <a:xfrm>
            <a:off x="14393309" y="8677664"/>
            <a:ext cx="7315200" cy="3602736"/>
          </a:xfrm>
          <a:custGeom>
            <a:rect b="b" l="l" r="r" t="t"/>
            <a:pathLst>
              <a:path extrusionOk="0" h="3602736" w="7315200">
                <a:moveTo>
                  <a:pt x="0" y="0"/>
                </a:moveTo>
                <a:lnTo>
                  <a:pt x="7315200" y="0"/>
                </a:lnTo>
                <a:lnTo>
                  <a:pt x="7315200" y="3602736"/>
                </a:lnTo>
                <a:lnTo>
                  <a:pt x="0" y="3602736"/>
                </a:lnTo>
                <a:lnTo>
                  <a:pt x="0" y="0"/>
                </a:lnTo>
                <a:close/>
              </a:path>
            </a:pathLst>
          </a:custGeom>
          <a:blipFill rotWithShape="1">
            <a:blip r:embed="rId5">
              <a:alphaModFix/>
            </a:blip>
            <a:stretch>
              <a:fillRect b="0" l="0" r="0" t="0"/>
            </a:stretch>
          </a:blipFill>
          <a:ln>
            <a:noFill/>
          </a:ln>
        </p:spPr>
      </p:sp>
      <p:sp>
        <p:nvSpPr>
          <p:cNvPr id="328" name="Google Shape;328;g2d0dc5e008f_0_298"/>
          <p:cNvSpPr/>
          <p:nvPr/>
        </p:nvSpPr>
        <p:spPr>
          <a:xfrm>
            <a:off x="-1095065" y="-1487718"/>
            <a:ext cx="4054948" cy="4114800"/>
          </a:xfrm>
          <a:custGeom>
            <a:rect b="b" l="l" r="r" t="t"/>
            <a:pathLst>
              <a:path extrusionOk="0" h="4114800" w="4054948">
                <a:moveTo>
                  <a:pt x="0" y="0"/>
                </a:moveTo>
                <a:lnTo>
                  <a:pt x="4054948" y="0"/>
                </a:lnTo>
                <a:lnTo>
                  <a:pt x="4054948" y="4114800"/>
                </a:lnTo>
                <a:lnTo>
                  <a:pt x="0" y="4114800"/>
                </a:lnTo>
                <a:lnTo>
                  <a:pt x="0" y="0"/>
                </a:lnTo>
                <a:close/>
              </a:path>
            </a:pathLst>
          </a:custGeom>
          <a:blipFill rotWithShape="1">
            <a:blip r:embed="rId6">
              <a:alphaModFix/>
            </a:blip>
            <a:stretch>
              <a:fillRect b="0" l="0" r="0" t="0"/>
            </a:stretch>
          </a:blipFill>
          <a:ln>
            <a:noFill/>
          </a:ln>
        </p:spPr>
      </p:sp>
      <p:sp>
        <p:nvSpPr>
          <p:cNvPr id="329" name="Google Shape;329;g2d0dc5e008f_0_298"/>
          <p:cNvSpPr txBox="1"/>
          <p:nvPr/>
        </p:nvSpPr>
        <p:spPr>
          <a:xfrm>
            <a:off x="3397500" y="1315125"/>
            <a:ext cx="12160500" cy="738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4800"/>
              <a:buFont typeface="Arial"/>
              <a:buNone/>
            </a:pPr>
            <a:r>
              <a:rPr b="1" i="0" lang="en-US" sz="4800" u="none" cap="none" strike="noStrike">
                <a:solidFill>
                  <a:srgbClr val="BF1435"/>
                </a:solidFill>
                <a:latin typeface="Playfair Display"/>
                <a:ea typeface="Playfair Display"/>
                <a:cs typeface="Playfair Display"/>
                <a:sym typeface="Playfair Display"/>
              </a:rPr>
              <a:t>1.3 </a:t>
            </a:r>
            <a:r>
              <a:rPr b="0" i="0" lang="en-US" sz="4800" u="none" cap="none" strike="noStrike">
                <a:solidFill>
                  <a:srgbClr val="000000"/>
                </a:solidFill>
                <a:latin typeface="Playfair Display"/>
                <a:ea typeface="Playfair Display"/>
                <a:cs typeface="Playfair Display"/>
                <a:sym typeface="Playfair Display"/>
              </a:rPr>
              <a:t>Principiile cuprinse în Agenda 2030</a:t>
            </a:r>
            <a:endParaRPr b="0" i="0" sz="4800" u="none" cap="none" strike="noStrike">
              <a:solidFill>
                <a:srgbClr val="000000"/>
              </a:solidFill>
              <a:latin typeface="Arial"/>
              <a:ea typeface="Arial"/>
              <a:cs typeface="Arial"/>
              <a:sym typeface="Arial"/>
            </a:endParaRPr>
          </a:p>
        </p:txBody>
      </p:sp>
      <p:sp>
        <p:nvSpPr>
          <p:cNvPr id="330" name="Google Shape;330;g2d0dc5e008f_0_298"/>
          <p:cNvSpPr txBox="1"/>
          <p:nvPr/>
        </p:nvSpPr>
        <p:spPr>
          <a:xfrm>
            <a:off x="2789275" y="6175600"/>
            <a:ext cx="4728000" cy="16902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800"/>
              <a:buFont typeface="Arial"/>
              <a:buNone/>
            </a:pPr>
            <a:r>
              <a:rPr b="1" i="0" lang="en-US" sz="1800" u="none" cap="none" strike="noStrike">
                <a:solidFill>
                  <a:srgbClr val="BF1435"/>
                </a:solidFill>
                <a:latin typeface="Playfair Display"/>
                <a:ea typeface="Playfair Display"/>
                <a:cs typeface="Playfair Display"/>
                <a:sym typeface="Playfair Display"/>
              </a:rPr>
              <a:t>Bazate pe experiență: </a:t>
            </a:r>
            <a:r>
              <a:rPr b="0" i="0" lang="en-US" sz="1800" u="none" cap="none" strike="noStrike">
                <a:solidFill>
                  <a:schemeClr val="dk1"/>
                </a:solidFill>
                <a:latin typeface="Playfair Display"/>
                <a:ea typeface="Playfair Display"/>
                <a:cs typeface="Playfair Display"/>
                <a:sym typeface="Playfair Display"/>
              </a:rPr>
              <a:t>Se bazează pe lecțiile anterioare și pe cunoștințele practice, recunoscând valoarea învățării din eforturile anterioare.</a:t>
            </a:r>
            <a:endParaRPr b="0" i="0" sz="1800" u="none" cap="none" strike="noStrike">
              <a:solidFill>
                <a:srgbClr val="000000"/>
              </a:solidFill>
              <a:latin typeface="Playfair Display"/>
              <a:ea typeface="Playfair Display"/>
              <a:cs typeface="Playfair Display"/>
              <a:sym typeface="Playfair Display"/>
            </a:endParaRPr>
          </a:p>
        </p:txBody>
      </p:sp>
      <p:sp>
        <p:nvSpPr>
          <p:cNvPr id="331" name="Google Shape;331;g2d0dc5e008f_0_298"/>
          <p:cNvSpPr txBox="1"/>
          <p:nvPr/>
        </p:nvSpPr>
        <p:spPr>
          <a:xfrm>
            <a:off x="9466700" y="5990800"/>
            <a:ext cx="4926600" cy="1875000"/>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Clr>
                <a:srgbClr val="000000"/>
              </a:buClr>
              <a:buSzPts val="1800"/>
              <a:buFont typeface="Arial"/>
              <a:buNone/>
            </a:pPr>
            <a:r>
              <a:rPr b="1" i="0" lang="en-US" sz="1800" u="none" cap="none" strike="noStrike">
                <a:solidFill>
                  <a:srgbClr val="BF1435"/>
                </a:solidFill>
                <a:latin typeface="Playfair Display"/>
                <a:ea typeface="Playfair Display"/>
                <a:cs typeface="Playfair Display"/>
                <a:sym typeface="Playfair Display"/>
              </a:rPr>
              <a:t>Multidimensionale: </a:t>
            </a:r>
            <a:r>
              <a:rPr b="0" i="0" lang="en-US" sz="1800" u="none" cap="none" strike="noStrike">
                <a:solidFill>
                  <a:srgbClr val="000000"/>
                </a:solidFill>
                <a:latin typeface="Playfair Display"/>
                <a:ea typeface="Playfair Display"/>
                <a:cs typeface="Playfair Display"/>
                <a:sym typeface="Playfair Display"/>
              </a:rPr>
              <a:t>Abordarea diverselor aspecte și dimensiuni ale dezvoltării, recunoscând interdependența factorilor sociali, economici și de mediu.</a:t>
            </a:r>
            <a:endParaRPr b="0" i="0" sz="3200" u="none" cap="none" strike="noStrike">
              <a:solidFill>
                <a:srgbClr val="000000"/>
              </a:solidFill>
              <a:latin typeface="Calibri"/>
              <a:ea typeface="Calibri"/>
              <a:cs typeface="Calibri"/>
              <a:sym typeface="Calibri"/>
            </a:endParaRPr>
          </a:p>
        </p:txBody>
      </p:sp>
      <p:sp>
        <p:nvSpPr>
          <p:cNvPr id="332" name="Google Shape;332;g2d0dc5e008f_0_298"/>
          <p:cNvSpPr txBox="1"/>
          <p:nvPr/>
        </p:nvSpPr>
        <p:spPr>
          <a:xfrm>
            <a:off x="9349550" y="3585475"/>
            <a:ext cx="4728000" cy="1875000"/>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Clr>
                <a:srgbClr val="000000"/>
              </a:buClr>
              <a:buSzPts val="1800"/>
              <a:buFont typeface="Arial"/>
              <a:buNone/>
            </a:pPr>
            <a:r>
              <a:rPr b="1" i="0" lang="en-US" sz="1800" u="none" cap="none" strike="noStrike">
                <a:solidFill>
                  <a:srgbClr val="BF1435"/>
                </a:solidFill>
                <a:latin typeface="Playfair Display"/>
                <a:ea typeface="Playfair Display"/>
                <a:cs typeface="Playfair Display"/>
                <a:sym typeface="Playfair Display"/>
              </a:rPr>
              <a:t>Caracter global: </a:t>
            </a:r>
            <a:r>
              <a:rPr b="0" i="0" lang="en-US" sz="1800" u="none" cap="none" strike="noStrike">
                <a:solidFill>
                  <a:schemeClr val="dk1"/>
                </a:solidFill>
                <a:latin typeface="Playfair Display"/>
                <a:ea typeface="Playfair Display"/>
                <a:cs typeface="Playfair Display"/>
                <a:sym typeface="Playfair Display"/>
              </a:rPr>
              <a:t>Recunoașterea interdependenței provocărilor globale și sublinierea necesității cooperării internaționale și a acțiunii colective.</a:t>
            </a:r>
            <a:endParaRPr b="0" i="0" sz="3200" u="none" cap="none" strike="noStrike">
              <a:solidFill>
                <a:schemeClr val="dk1"/>
              </a:solidFill>
              <a:latin typeface="Calibri"/>
              <a:ea typeface="Calibri"/>
              <a:cs typeface="Calibri"/>
              <a:sym typeface="Calibri"/>
            </a:endParaRPr>
          </a:p>
        </p:txBody>
      </p:sp>
      <p:sp>
        <p:nvSpPr>
          <p:cNvPr id="333" name="Google Shape;333;g2d0dc5e008f_0_298"/>
          <p:cNvSpPr txBox="1"/>
          <p:nvPr/>
        </p:nvSpPr>
        <p:spPr>
          <a:xfrm>
            <a:off x="2789275" y="3594825"/>
            <a:ext cx="5372100" cy="2346000"/>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Clr>
                <a:srgbClr val="000000"/>
              </a:buClr>
              <a:buSzPts val="1800"/>
              <a:buFont typeface="Arial"/>
              <a:buNone/>
            </a:pPr>
            <a:r>
              <a:rPr b="1" i="0" lang="en-US" sz="1800" u="none" cap="none" strike="noStrike">
                <a:solidFill>
                  <a:srgbClr val="BF1435"/>
                </a:solidFill>
                <a:latin typeface="Playfair Display"/>
                <a:ea typeface="Playfair Display"/>
                <a:cs typeface="Playfair Display"/>
                <a:sym typeface="Playfair Display"/>
              </a:rPr>
              <a:t>Măsurabile: </a:t>
            </a:r>
            <a:r>
              <a:rPr b="0" i="0" lang="en-US" sz="1800" u="none" cap="none" strike="noStrike">
                <a:solidFill>
                  <a:schemeClr val="dk1"/>
                </a:solidFill>
                <a:latin typeface="Playfair Display"/>
                <a:ea typeface="Playfair Display"/>
                <a:cs typeface="Playfair Display"/>
                <a:sym typeface="Playfair Display"/>
              </a:rPr>
              <a:t>Stabilirea unor indicatori clari și cuantificabili pentru urmărirea progreselor, asigurarea responsabilității și facilitarea monitorizării eficiente a obiectivelor de dezvoltare.</a:t>
            </a:r>
            <a:endParaRPr b="0" i="0" sz="3200" u="none" cap="none" strike="noStrike">
              <a:solidFill>
                <a:schemeClr val="dk1"/>
              </a:solidFill>
              <a:latin typeface="Calibri"/>
              <a:ea typeface="Calibri"/>
              <a:cs typeface="Calibri"/>
              <a:sym typeface="Calibri"/>
            </a:endParaRPr>
          </a:p>
        </p:txBody>
      </p:sp>
      <p:sp>
        <p:nvSpPr>
          <p:cNvPr id="334" name="Google Shape;334;g2d0dc5e008f_0_298"/>
          <p:cNvSpPr txBox="1"/>
          <p:nvPr/>
        </p:nvSpPr>
        <p:spPr>
          <a:xfrm rot="-5400000">
            <a:off x="-3033750" y="5796976"/>
            <a:ext cx="7932300" cy="446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1" i="0" lang="en-US" sz="2900" u="none" cap="none" strike="noStrike">
                <a:solidFill>
                  <a:srgbClr val="BF1435"/>
                </a:solidFill>
                <a:latin typeface="Playfair Display"/>
                <a:ea typeface="Playfair Display"/>
                <a:cs typeface="Playfair Display"/>
                <a:sym typeface="Playfair Display"/>
              </a:rPr>
              <a:t>1.3 </a:t>
            </a:r>
            <a:r>
              <a:rPr b="0" i="0" lang="en-US" sz="2900" u="none" cap="none" strike="noStrike">
                <a:solidFill>
                  <a:srgbClr val="BF1435"/>
                </a:solidFill>
                <a:latin typeface="Playfair Display"/>
                <a:ea typeface="Playfair Display"/>
                <a:cs typeface="Playfair Display"/>
                <a:sym typeface="Playfair Display"/>
              </a:rPr>
              <a:t>Principiile cuprinse în Agenda 2030</a:t>
            </a:r>
            <a:endParaRPr b="0" i="0" sz="1400" u="none" cap="none" strike="noStrike">
              <a:solidFill>
                <a:srgbClr val="BF1435"/>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7"/>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340" name="Google Shape;340;p17"/>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341" name="Google Shape;341;p17"/>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342" name="Google Shape;342;p17"/>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343" name="Google Shape;343;p17"/>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344" name="Google Shape;344;p17"/>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49" l="-14260" r="-3274" t="-161009"/>
            </a:stretch>
          </a:blipFill>
          <a:ln>
            <a:noFill/>
          </a:ln>
        </p:spPr>
      </p:sp>
      <p:sp>
        <p:nvSpPr>
          <p:cNvPr id="345" name="Google Shape;345;p17"/>
          <p:cNvSpPr txBox="1"/>
          <p:nvPr/>
        </p:nvSpPr>
        <p:spPr>
          <a:xfrm>
            <a:off x="3397500" y="1315125"/>
            <a:ext cx="9714900" cy="738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4800"/>
              <a:buFont typeface="Arial"/>
              <a:buNone/>
            </a:pPr>
            <a:r>
              <a:rPr b="1" i="0" lang="en-US" sz="4800" u="none" cap="none" strike="noStrike">
                <a:solidFill>
                  <a:srgbClr val="BF1435"/>
                </a:solidFill>
                <a:latin typeface="Playfair Display"/>
                <a:ea typeface="Playfair Display"/>
                <a:cs typeface="Playfair Display"/>
                <a:sym typeface="Playfair Display"/>
              </a:rPr>
              <a:t>1.4 </a:t>
            </a:r>
            <a:r>
              <a:rPr b="0" i="0" lang="en-US" sz="4800" u="none" cap="none" strike="noStrike">
                <a:solidFill>
                  <a:srgbClr val="000000"/>
                </a:solidFill>
                <a:latin typeface="Playfair Display"/>
                <a:ea typeface="Playfair Display"/>
                <a:cs typeface="Playfair Display"/>
                <a:sym typeface="Playfair Display"/>
              </a:rPr>
              <a:t>Cei cinci piloni ai Agendei 2030</a:t>
            </a:r>
            <a:endParaRPr b="0" i="0" sz="4800" u="none" cap="none" strike="noStrike">
              <a:solidFill>
                <a:srgbClr val="000000"/>
              </a:solidFill>
              <a:latin typeface="Arial"/>
              <a:ea typeface="Arial"/>
              <a:cs typeface="Arial"/>
              <a:sym typeface="Arial"/>
            </a:endParaRPr>
          </a:p>
        </p:txBody>
      </p:sp>
      <p:sp>
        <p:nvSpPr>
          <p:cNvPr id="346" name="Google Shape;346;p17"/>
          <p:cNvSpPr txBox="1"/>
          <p:nvPr/>
        </p:nvSpPr>
        <p:spPr>
          <a:xfrm>
            <a:off x="2540725" y="3136900"/>
            <a:ext cx="3422700" cy="37932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400"/>
              <a:buFont typeface="Arial"/>
              <a:buNone/>
            </a:pPr>
            <a:r>
              <a:rPr b="0" i="0" lang="en-US" sz="2200" u="none" cap="none" strike="noStrike">
                <a:solidFill>
                  <a:schemeClr val="dk1"/>
                </a:solidFill>
                <a:latin typeface="Playfair Display"/>
                <a:ea typeface="Playfair Display"/>
                <a:cs typeface="Playfair Display"/>
                <a:sym typeface="Playfair Display"/>
              </a:rPr>
              <a:t>SDG-urile sunt împărțite în </a:t>
            </a:r>
            <a:r>
              <a:rPr b="1" i="0" lang="en-US" sz="2200" u="none" cap="none" strike="noStrike">
                <a:solidFill>
                  <a:schemeClr val="dk1"/>
                </a:solidFill>
                <a:latin typeface="Playfair Display"/>
                <a:ea typeface="Playfair Display"/>
                <a:cs typeface="Playfair Display"/>
                <a:sym typeface="Playfair Display"/>
              </a:rPr>
              <a:t>5 categorii:</a:t>
            </a:r>
            <a:r>
              <a:rPr b="0" i="0" lang="en-US" sz="2200" u="none" cap="none" strike="noStrike">
                <a:solidFill>
                  <a:schemeClr val="dk1"/>
                </a:solidFill>
                <a:latin typeface="Playfair Display"/>
                <a:ea typeface="Playfair Display"/>
                <a:cs typeface="Playfair Display"/>
                <a:sym typeface="Playfair Display"/>
              </a:rPr>
              <a:t> oameni, prosperitate, planetă, pace și parteneriat. Această clasificare reflectă tematica centrală a fiecărui grup de obiective.</a:t>
            </a:r>
            <a:endParaRPr b="1" i="0" sz="2200" u="none" cap="none" strike="noStrike">
              <a:solidFill>
                <a:srgbClr val="BF1435"/>
              </a:solidFill>
              <a:latin typeface="Playfair Display"/>
              <a:ea typeface="Playfair Display"/>
              <a:cs typeface="Playfair Display"/>
              <a:sym typeface="Playfair Display"/>
            </a:endParaRPr>
          </a:p>
        </p:txBody>
      </p:sp>
      <p:sp>
        <p:nvSpPr>
          <p:cNvPr id="347" name="Google Shape;347;p17"/>
          <p:cNvSpPr txBox="1"/>
          <p:nvPr/>
        </p:nvSpPr>
        <p:spPr>
          <a:xfrm rot="-5400000">
            <a:off x="-2580450" y="4920300"/>
            <a:ext cx="7025700" cy="446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0" i="0" lang="en-US" sz="2900" u="none" cap="none" strike="noStrike">
                <a:solidFill>
                  <a:srgbClr val="BF1435"/>
                </a:solidFill>
                <a:latin typeface="Playfair Display"/>
                <a:ea typeface="Playfair Display"/>
                <a:cs typeface="Playfair Display"/>
                <a:sym typeface="Playfair Display"/>
              </a:rPr>
              <a:t>1.4 Cei cinci piloni ai Agendei 2030</a:t>
            </a:r>
            <a:endParaRPr b="0" i="0" sz="1400" u="none" cap="none" strike="noStrike">
              <a:solidFill>
                <a:srgbClr val="BF1435"/>
              </a:solidFill>
              <a:latin typeface="Arial"/>
              <a:ea typeface="Arial"/>
              <a:cs typeface="Arial"/>
              <a:sym typeface="Arial"/>
            </a:endParaRPr>
          </a:p>
        </p:txBody>
      </p:sp>
      <p:pic>
        <p:nvPicPr>
          <p:cNvPr id="348" name="Google Shape;348;p17"/>
          <p:cNvPicPr preferRelativeResize="0"/>
          <p:nvPr/>
        </p:nvPicPr>
        <p:blipFill rotWithShape="1">
          <a:blip r:embed="rId9">
            <a:alphaModFix/>
          </a:blip>
          <a:srcRect b="0" l="0" r="0" t="0"/>
          <a:stretch/>
        </p:blipFill>
        <p:spPr>
          <a:xfrm>
            <a:off x="5963425" y="2724195"/>
            <a:ext cx="9235500" cy="640445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p:nvPr/>
        </p:nvSpPr>
        <p:spPr>
          <a:xfrm>
            <a:off x="-1970090" y="7058556"/>
            <a:ext cx="4030989" cy="4114800"/>
          </a:xfrm>
          <a:custGeom>
            <a:rect b="b" l="l" r="r" t="t"/>
            <a:pathLst>
              <a:path extrusionOk="0" h="4114800" w="4030989">
                <a:moveTo>
                  <a:pt x="0" y="0"/>
                </a:moveTo>
                <a:lnTo>
                  <a:pt x="4030989" y="0"/>
                </a:lnTo>
                <a:lnTo>
                  <a:pt x="4030989" y="4114800"/>
                </a:lnTo>
                <a:lnTo>
                  <a:pt x="0" y="4114800"/>
                </a:lnTo>
                <a:lnTo>
                  <a:pt x="0" y="0"/>
                </a:lnTo>
                <a:close/>
              </a:path>
            </a:pathLst>
          </a:custGeom>
          <a:blipFill rotWithShape="1">
            <a:blip r:embed="rId3">
              <a:alphaModFix/>
            </a:blip>
            <a:stretch>
              <a:fillRect b="0" l="0" r="0" t="0"/>
            </a:stretch>
          </a:blipFill>
          <a:ln>
            <a:noFill/>
          </a:ln>
        </p:spPr>
      </p:sp>
      <p:sp>
        <p:nvSpPr>
          <p:cNvPr id="100" name="Google Shape;100;p2"/>
          <p:cNvSpPr/>
          <p:nvPr/>
        </p:nvSpPr>
        <p:spPr>
          <a:xfrm>
            <a:off x="15023216" y="-13018"/>
            <a:ext cx="3508802" cy="4114800"/>
          </a:xfrm>
          <a:custGeom>
            <a:rect b="b" l="l" r="r" t="t"/>
            <a:pathLst>
              <a:path extrusionOk="0" h="4114800" w="3508802">
                <a:moveTo>
                  <a:pt x="0" y="0"/>
                </a:moveTo>
                <a:lnTo>
                  <a:pt x="3508802" y="0"/>
                </a:lnTo>
                <a:lnTo>
                  <a:pt x="3508802" y="4114800"/>
                </a:lnTo>
                <a:lnTo>
                  <a:pt x="0" y="4114800"/>
                </a:lnTo>
                <a:lnTo>
                  <a:pt x="0" y="0"/>
                </a:lnTo>
                <a:close/>
              </a:path>
            </a:pathLst>
          </a:custGeom>
          <a:blipFill rotWithShape="1">
            <a:blip r:embed="rId4">
              <a:alphaModFix/>
            </a:blip>
            <a:stretch>
              <a:fillRect b="0" l="0" r="0" t="0"/>
            </a:stretch>
          </a:blipFill>
          <a:ln>
            <a:noFill/>
          </a:ln>
        </p:spPr>
      </p:sp>
      <p:grpSp>
        <p:nvGrpSpPr>
          <p:cNvPr id="101" name="Google Shape;101;p2"/>
          <p:cNvGrpSpPr/>
          <p:nvPr/>
        </p:nvGrpSpPr>
        <p:grpSpPr>
          <a:xfrm>
            <a:off x="9144000" y="8980975"/>
            <a:ext cx="8767540" cy="941424"/>
            <a:chOff x="0" y="0"/>
            <a:chExt cx="11690053" cy="1255231"/>
          </a:xfrm>
        </p:grpSpPr>
        <p:sp>
          <p:nvSpPr>
            <p:cNvPr id="102" name="Google Shape;102;p2"/>
            <p:cNvSpPr/>
            <p:nvPr/>
          </p:nvSpPr>
          <p:spPr>
            <a:xfrm>
              <a:off x="8673388" y="138410"/>
              <a:ext cx="3016665" cy="1103347"/>
            </a:xfrm>
            <a:custGeom>
              <a:rect b="b" l="l" r="r" t="t"/>
              <a:pathLst>
                <a:path extrusionOk="0" h="1103347" w="3016665">
                  <a:moveTo>
                    <a:pt x="0" y="0"/>
                  </a:moveTo>
                  <a:lnTo>
                    <a:pt x="3016665" y="0"/>
                  </a:lnTo>
                  <a:lnTo>
                    <a:pt x="3016665" y="1103346"/>
                  </a:lnTo>
                  <a:lnTo>
                    <a:pt x="0" y="1103346"/>
                  </a:lnTo>
                  <a:lnTo>
                    <a:pt x="0" y="0"/>
                  </a:lnTo>
                  <a:close/>
                </a:path>
              </a:pathLst>
            </a:custGeom>
            <a:blipFill rotWithShape="1">
              <a:blip r:embed="rId5">
                <a:alphaModFix/>
              </a:blip>
              <a:stretch>
                <a:fillRect b="-56475" l="-16110" r="-2997" t="-51858"/>
              </a:stretch>
            </a:blipFill>
            <a:ln>
              <a:noFill/>
            </a:ln>
          </p:spPr>
        </p:sp>
        <p:sp>
          <p:nvSpPr>
            <p:cNvPr id="103" name="Google Shape;103;p2"/>
            <p:cNvSpPr/>
            <p:nvPr/>
          </p:nvSpPr>
          <p:spPr>
            <a:xfrm>
              <a:off x="7355026" y="138410"/>
              <a:ext cx="1172392" cy="1103347"/>
            </a:xfrm>
            <a:custGeom>
              <a:rect b="b" l="l" r="r" t="t"/>
              <a:pathLst>
                <a:path extrusionOk="0" h="1103347" w="1172392">
                  <a:moveTo>
                    <a:pt x="0" y="0"/>
                  </a:moveTo>
                  <a:lnTo>
                    <a:pt x="1172392" y="0"/>
                  </a:lnTo>
                  <a:lnTo>
                    <a:pt x="1172392" y="1103346"/>
                  </a:lnTo>
                  <a:lnTo>
                    <a:pt x="0" y="1103346"/>
                  </a:lnTo>
                  <a:lnTo>
                    <a:pt x="0" y="0"/>
                  </a:lnTo>
                  <a:close/>
                </a:path>
              </a:pathLst>
            </a:custGeom>
            <a:blipFill rotWithShape="1">
              <a:blip r:embed="rId6">
                <a:alphaModFix/>
              </a:blip>
              <a:stretch>
                <a:fillRect b="0" l="0" r="0" t="0"/>
              </a:stretch>
            </a:blipFill>
            <a:ln>
              <a:noFill/>
            </a:ln>
          </p:spPr>
        </p:sp>
        <p:sp>
          <p:nvSpPr>
            <p:cNvPr id="104" name="Google Shape;104;p2"/>
            <p:cNvSpPr/>
            <p:nvPr/>
          </p:nvSpPr>
          <p:spPr>
            <a:xfrm>
              <a:off x="5828429" y="138410"/>
              <a:ext cx="1377374" cy="1116821"/>
            </a:xfrm>
            <a:custGeom>
              <a:rect b="b" l="l" r="r" t="t"/>
              <a:pathLst>
                <a:path extrusionOk="0" h="1116821" w="1377374">
                  <a:moveTo>
                    <a:pt x="0" y="0"/>
                  </a:moveTo>
                  <a:lnTo>
                    <a:pt x="1377374" y="0"/>
                  </a:lnTo>
                  <a:lnTo>
                    <a:pt x="1377374" y="1116820"/>
                  </a:lnTo>
                  <a:lnTo>
                    <a:pt x="0" y="1116820"/>
                  </a:lnTo>
                  <a:lnTo>
                    <a:pt x="0" y="0"/>
                  </a:lnTo>
                  <a:close/>
                </a:path>
              </a:pathLst>
            </a:custGeom>
            <a:blipFill rotWithShape="1">
              <a:blip r:embed="rId7">
                <a:alphaModFix/>
              </a:blip>
              <a:stretch>
                <a:fillRect b="0" l="0" r="0" t="0"/>
              </a:stretch>
            </a:blipFill>
            <a:ln>
              <a:noFill/>
            </a:ln>
          </p:spPr>
        </p:sp>
        <p:sp>
          <p:nvSpPr>
            <p:cNvPr id="105" name="Google Shape;105;p2"/>
            <p:cNvSpPr/>
            <p:nvPr/>
          </p:nvSpPr>
          <p:spPr>
            <a:xfrm>
              <a:off x="3068539" y="612227"/>
              <a:ext cx="2569507" cy="629529"/>
            </a:xfrm>
            <a:custGeom>
              <a:rect b="b" l="l" r="r" t="t"/>
              <a:pathLst>
                <a:path extrusionOk="0" h="629529" w="2569507">
                  <a:moveTo>
                    <a:pt x="0" y="0"/>
                  </a:moveTo>
                  <a:lnTo>
                    <a:pt x="2569506" y="0"/>
                  </a:lnTo>
                  <a:lnTo>
                    <a:pt x="2569506" y="629529"/>
                  </a:lnTo>
                  <a:lnTo>
                    <a:pt x="0" y="629529"/>
                  </a:lnTo>
                  <a:lnTo>
                    <a:pt x="0" y="0"/>
                  </a:lnTo>
                  <a:close/>
                </a:path>
              </a:pathLst>
            </a:custGeom>
            <a:blipFill rotWithShape="1">
              <a:blip r:embed="rId8">
                <a:alphaModFix/>
              </a:blip>
              <a:stretch>
                <a:fillRect b="0" l="0" r="0" t="0"/>
              </a:stretch>
            </a:blipFill>
            <a:ln>
              <a:noFill/>
            </a:ln>
          </p:spPr>
        </p:sp>
        <p:sp>
          <p:nvSpPr>
            <p:cNvPr id="106" name="Google Shape;106;p2"/>
            <p:cNvSpPr/>
            <p:nvPr/>
          </p:nvSpPr>
          <p:spPr>
            <a:xfrm>
              <a:off x="1526597" y="134017"/>
              <a:ext cx="1356625" cy="956421"/>
            </a:xfrm>
            <a:custGeom>
              <a:rect b="b" l="l" r="r" t="t"/>
              <a:pathLst>
                <a:path extrusionOk="0" h="956421" w="1356625">
                  <a:moveTo>
                    <a:pt x="0" y="0"/>
                  </a:moveTo>
                  <a:lnTo>
                    <a:pt x="1356626" y="0"/>
                  </a:lnTo>
                  <a:lnTo>
                    <a:pt x="1356626" y="956421"/>
                  </a:lnTo>
                  <a:lnTo>
                    <a:pt x="0" y="956421"/>
                  </a:lnTo>
                  <a:lnTo>
                    <a:pt x="0" y="0"/>
                  </a:lnTo>
                  <a:close/>
                </a:path>
              </a:pathLst>
            </a:custGeom>
            <a:blipFill rotWithShape="1">
              <a:blip r:embed="rId9">
                <a:alphaModFix/>
              </a:blip>
              <a:stretch>
                <a:fillRect b="0" l="0" r="0" t="0"/>
              </a:stretch>
            </a:blipFill>
            <a:ln>
              <a:noFill/>
            </a:ln>
          </p:spPr>
        </p:sp>
        <p:sp>
          <p:nvSpPr>
            <p:cNvPr id="107" name="Google Shape;107;p2"/>
            <p:cNvSpPr/>
            <p:nvPr/>
          </p:nvSpPr>
          <p:spPr>
            <a:xfrm>
              <a:off x="0" y="0"/>
              <a:ext cx="1297194" cy="1224454"/>
            </a:xfrm>
            <a:custGeom>
              <a:rect b="b" l="l" r="r" t="t"/>
              <a:pathLst>
                <a:path extrusionOk="0" h="1224454" w="1297194">
                  <a:moveTo>
                    <a:pt x="0" y="0"/>
                  </a:moveTo>
                  <a:lnTo>
                    <a:pt x="1297194" y="0"/>
                  </a:lnTo>
                  <a:lnTo>
                    <a:pt x="1297194" y="1224454"/>
                  </a:lnTo>
                  <a:lnTo>
                    <a:pt x="0" y="1224454"/>
                  </a:lnTo>
                  <a:lnTo>
                    <a:pt x="0" y="0"/>
                  </a:lnTo>
                  <a:close/>
                </a:path>
              </a:pathLst>
            </a:custGeom>
            <a:blipFill rotWithShape="1">
              <a:blip r:embed="rId10">
                <a:alphaModFix/>
              </a:blip>
              <a:stretch>
                <a:fillRect b="-32316" l="-62714" r="-63177" t="-52614"/>
              </a:stretch>
            </a:blipFill>
            <a:ln>
              <a:noFill/>
            </a:ln>
          </p:spPr>
        </p:sp>
      </p:grpSp>
      <p:sp>
        <p:nvSpPr>
          <p:cNvPr id="108" name="Google Shape;108;p2"/>
          <p:cNvSpPr txBox="1"/>
          <p:nvPr/>
        </p:nvSpPr>
        <p:spPr>
          <a:xfrm>
            <a:off x="7262262" y="9253249"/>
            <a:ext cx="1578381" cy="3492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000"/>
              <a:buFont typeface="Arial"/>
              <a:buNone/>
            </a:pPr>
            <a:r>
              <a:rPr b="0" i="0" lang="en-US" sz="2000" u="none" cap="none" strike="noStrike">
                <a:solidFill>
                  <a:srgbClr val="000000"/>
                </a:solidFill>
                <a:latin typeface="Prata"/>
                <a:ea typeface="Prata"/>
                <a:cs typeface="Prata"/>
                <a:sym typeface="Prata"/>
              </a:rPr>
              <a:t>Powered by:</a:t>
            </a:r>
            <a:endParaRPr b="0" i="0" sz="1400" u="none" cap="none" strike="noStrike">
              <a:solidFill>
                <a:srgbClr val="000000"/>
              </a:solidFill>
              <a:latin typeface="Arial"/>
              <a:ea typeface="Arial"/>
              <a:cs typeface="Arial"/>
              <a:sym typeface="Arial"/>
            </a:endParaRPr>
          </a:p>
        </p:txBody>
      </p:sp>
      <p:sp>
        <p:nvSpPr>
          <p:cNvPr id="109" name="Google Shape;109;p2"/>
          <p:cNvSpPr/>
          <p:nvPr/>
        </p:nvSpPr>
        <p:spPr>
          <a:xfrm>
            <a:off x="444641" y="506857"/>
            <a:ext cx="2856339" cy="797054"/>
          </a:xfrm>
          <a:custGeom>
            <a:rect b="b" l="l" r="r" t="t"/>
            <a:pathLst>
              <a:path extrusionOk="0" h="797054" w="2856339">
                <a:moveTo>
                  <a:pt x="0" y="0"/>
                </a:moveTo>
                <a:lnTo>
                  <a:pt x="2856339" y="0"/>
                </a:lnTo>
                <a:lnTo>
                  <a:pt x="2856339" y="797053"/>
                </a:lnTo>
                <a:lnTo>
                  <a:pt x="0" y="797053"/>
                </a:lnTo>
                <a:lnTo>
                  <a:pt x="0" y="0"/>
                </a:lnTo>
                <a:close/>
              </a:path>
            </a:pathLst>
          </a:custGeom>
          <a:blipFill rotWithShape="1">
            <a:blip r:embed="rId11">
              <a:alphaModFix/>
            </a:blip>
            <a:stretch>
              <a:fillRect b="-160149" l="-14260" r="-3274" t="-161009"/>
            </a:stretch>
          </a:blipFill>
          <a:ln>
            <a:noFill/>
          </a:ln>
        </p:spPr>
      </p:sp>
      <p:grpSp>
        <p:nvGrpSpPr>
          <p:cNvPr id="110" name="Google Shape;110;p2"/>
          <p:cNvGrpSpPr/>
          <p:nvPr/>
        </p:nvGrpSpPr>
        <p:grpSpPr>
          <a:xfrm>
            <a:off x="1090169" y="1656335"/>
            <a:ext cx="15687516" cy="6871200"/>
            <a:chOff x="1090169" y="1656335"/>
            <a:chExt cx="15687516" cy="6871200"/>
          </a:xfrm>
        </p:grpSpPr>
        <p:sp>
          <p:nvSpPr>
            <p:cNvPr id="111" name="Google Shape;111;p2"/>
            <p:cNvSpPr txBox="1"/>
            <p:nvPr/>
          </p:nvSpPr>
          <p:spPr>
            <a:xfrm>
              <a:off x="1090169" y="1656335"/>
              <a:ext cx="8389200" cy="76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5000"/>
                <a:buFont typeface="Arial"/>
                <a:buNone/>
              </a:pPr>
              <a:r>
                <a:rPr b="0" i="0" lang="en-US" sz="5000" u="none" cap="none" strike="noStrike">
                  <a:solidFill>
                    <a:srgbClr val="000000"/>
                  </a:solidFill>
                  <a:latin typeface="Playfair Display"/>
                  <a:ea typeface="Playfair Display"/>
                  <a:cs typeface="Playfair Display"/>
                  <a:sym typeface="Playfair Display"/>
                </a:rPr>
                <a:t>CE ESTE SUSE?</a:t>
              </a:r>
              <a:endParaRPr b="0" i="0" sz="1400" u="none" cap="none" strike="noStrike">
                <a:solidFill>
                  <a:srgbClr val="000000"/>
                </a:solidFill>
                <a:latin typeface="Arial"/>
                <a:ea typeface="Arial"/>
                <a:cs typeface="Arial"/>
                <a:sym typeface="Arial"/>
              </a:endParaRPr>
            </a:p>
          </p:txBody>
        </p:sp>
        <p:sp>
          <p:nvSpPr>
            <p:cNvPr id="112" name="Google Shape;112;p2"/>
            <p:cNvSpPr txBox="1"/>
            <p:nvPr/>
          </p:nvSpPr>
          <p:spPr>
            <a:xfrm>
              <a:off x="1266750" y="2863725"/>
              <a:ext cx="6134700" cy="3971100"/>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Clr>
                  <a:srgbClr val="000000"/>
                </a:buClr>
                <a:buSzPts val="2000"/>
                <a:buFont typeface="Arial"/>
                <a:buNone/>
              </a:pPr>
              <a:r>
                <a:rPr b="0" i="0" lang="en-US" sz="2000" u="none" cap="none" strike="noStrike">
                  <a:solidFill>
                    <a:srgbClr val="000000"/>
                  </a:solidFill>
                  <a:latin typeface="Playfair Display"/>
                  <a:ea typeface="Playfair Display"/>
                  <a:cs typeface="Playfair Display"/>
                  <a:sym typeface="Playfair Display"/>
                </a:rPr>
                <a:t>SUSE este un program menit să îmbunătățească capacitatea de inserție profesională și să ofere tinerilor oportunitatea de a învăța despre antreprenoriatul social, de a lucra pe cont propriu și, în același timp, de a se preocupa de problemele de mediu din societate. Această abordare pe plan local va încuraja tinerii să devină parte a comunității și va stimula cetățenia activă</a:t>
              </a:r>
              <a:endParaRPr b="0" i="0" sz="1400" u="none" cap="none" strike="noStrike">
                <a:solidFill>
                  <a:srgbClr val="000000"/>
                </a:solidFill>
                <a:latin typeface="Arial"/>
                <a:ea typeface="Arial"/>
                <a:cs typeface="Arial"/>
                <a:sym typeface="Arial"/>
              </a:endParaRPr>
            </a:p>
          </p:txBody>
        </p:sp>
        <p:sp>
          <p:nvSpPr>
            <p:cNvPr id="113" name="Google Shape;113;p2"/>
            <p:cNvSpPr txBox="1"/>
            <p:nvPr/>
          </p:nvSpPr>
          <p:spPr>
            <a:xfrm>
              <a:off x="7731485" y="1656335"/>
              <a:ext cx="9046200" cy="6871200"/>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Clr>
                  <a:srgbClr val="000000"/>
                </a:buClr>
                <a:buSzPts val="2000"/>
                <a:buFont typeface="Arial"/>
                <a:buNone/>
              </a:pPr>
              <a:r>
                <a:rPr b="0" i="0" lang="en-US" sz="1800" u="none" cap="none" strike="noStrike">
                  <a:solidFill>
                    <a:srgbClr val="000000"/>
                  </a:solidFill>
                  <a:latin typeface="Playfair Display"/>
                  <a:ea typeface="Playfair Display"/>
                  <a:cs typeface="Playfair Display"/>
                  <a:sym typeface="Playfair Display"/>
                </a:rPr>
                <a:t>Obiective:</a:t>
              </a:r>
              <a:endParaRPr b="0" i="0" sz="1800" u="none" cap="none" strike="noStrike">
                <a:solidFill>
                  <a:srgbClr val="000000"/>
                </a:solidFill>
                <a:latin typeface="Playfair Display"/>
                <a:ea typeface="Playfair Display"/>
                <a:cs typeface="Playfair Display"/>
                <a:sym typeface="Playfair Display"/>
              </a:endParaRPr>
            </a:p>
            <a:p>
              <a:pPr indent="-203200" lvl="1" marL="431801" marR="0" rtl="0" algn="l">
                <a:lnSpc>
                  <a:spcPct val="170000"/>
                </a:lnSpc>
                <a:spcBef>
                  <a:spcPts val="0"/>
                </a:spcBef>
                <a:spcAft>
                  <a:spcPts val="0"/>
                </a:spcAft>
                <a:buClr>
                  <a:srgbClr val="000000"/>
                </a:buClr>
                <a:buSzPts val="1800"/>
                <a:buFont typeface="Playfair Display"/>
                <a:buChar char="•"/>
              </a:pPr>
              <a:r>
                <a:rPr b="0" i="0" lang="en-US" sz="1800" u="none" cap="none" strike="noStrike">
                  <a:solidFill>
                    <a:srgbClr val="000000"/>
                  </a:solidFill>
                  <a:latin typeface="Playfair Display"/>
                  <a:ea typeface="Playfair Display"/>
                  <a:cs typeface="Playfair Display"/>
                  <a:sym typeface="Playfair Display"/>
                </a:rPr>
                <a:t>Sensibilizarea tinerilor cu privire la antreprenoriatul social ca oportunitate de (auto)angajare în viitor și de creștere a capacității de inserție profesională pe termen scurt și lung</a:t>
              </a:r>
              <a:endParaRPr b="0" i="0" sz="1800" u="none" cap="none" strike="noStrike">
                <a:solidFill>
                  <a:srgbClr val="000000"/>
                </a:solidFill>
                <a:latin typeface="Playfair Display"/>
                <a:ea typeface="Playfair Display"/>
                <a:cs typeface="Playfair Display"/>
                <a:sym typeface="Playfair Display"/>
              </a:endParaRPr>
            </a:p>
            <a:p>
              <a:pPr indent="-203200" lvl="1" marL="431801" marR="0" rtl="0" algn="l">
                <a:lnSpc>
                  <a:spcPct val="170000"/>
                </a:lnSpc>
                <a:spcBef>
                  <a:spcPts val="0"/>
                </a:spcBef>
                <a:spcAft>
                  <a:spcPts val="0"/>
                </a:spcAft>
                <a:buClr>
                  <a:srgbClr val="000000"/>
                </a:buClr>
                <a:buSzPts val="1800"/>
                <a:buFont typeface="Playfair Display"/>
                <a:buChar char="•"/>
              </a:pPr>
              <a:r>
                <a:rPr b="0" i="0" lang="en-US" sz="1800" u="none" cap="none" strike="noStrike">
                  <a:solidFill>
                    <a:srgbClr val="000000"/>
                  </a:solidFill>
                  <a:latin typeface="Playfair Display"/>
                  <a:ea typeface="Playfair Display"/>
                  <a:cs typeface="Playfair Display"/>
                  <a:sym typeface="Playfair Display"/>
                </a:rPr>
                <a:t>Promovarea competențelor antreprenoriale pentru a îmbunătăți oportunitățile antreprenoriale și pentru a abilita tinerii să acționeze ca întreprinzători interni.</a:t>
              </a:r>
              <a:endParaRPr b="0" i="0" sz="1800" u="none" cap="none" strike="noStrike">
                <a:solidFill>
                  <a:srgbClr val="000000"/>
                </a:solidFill>
                <a:latin typeface="Playfair Display"/>
                <a:ea typeface="Playfair Display"/>
                <a:cs typeface="Playfair Display"/>
                <a:sym typeface="Playfair Display"/>
              </a:endParaRPr>
            </a:p>
            <a:p>
              <a:pPr indent="-203200" lvl="1" marL="431801" marR="0" rtl="0" algn="l">
                <a:lnSpc>
                  <a:spcPct val="170000"/>
                </a:lnSpc>
                <a:spcBef>
                  <a:spcPts val="0"/>
                </a:spcBef>
                <a:spcAft>
                  <a:spcPts val="0"/>
                </a:spcAft>
                <a:buClr>
                  <a:srgbClr val="000000"/>
                </a:buClr>
                <a:buSzPts val="1800"/>
                <a:buFont typeface="Playfair Display"/>
                <a:buChar char="•"/>
              </a:pPr>
              <a:r>
                <a:rPr b="0" i="0" lang="en-US" sz="1800" u="none" cap="none" strike="noStrike">
                  <a:solidFill>
                    <a:srgbClr val="000000"/>
                  </a:solidFill>
                  <a:latin typeface="Playfair Display"/>
                  <a:ea typeface="Playfair Display"/>
                  <a:cs typeface="Playfair Display"/>
                  <a:sym typeface="Playfair Display"/>
                </a:rPr>
                <a:t>Combaterea șomajului în rândul tinerilor din întreaga Europă</a:t>
              </a:r>
              <a:endParaRPr b="0" i="0" sz="1800" u="none" cap="none" strike="noStrike">
                <a:solidFill>
                  <a:srgbClr val="000000"/>
                </a:solidFill>
                <a:latin typeface="Playfair Display"/>
                <a:ea typeface="Playfair Display"/>
                <a:cs typeface="Playfair Display"/>
                <a:sym typeface="Playfair Display"/>
              </a:endParaRPr>
            </a:p>
            <a:p>
              <a:pPr indent="-203200" lvl="1" marL="431801" marR="0" rtl="0" algn="l">
                <a:lnSpc>
                  <a:spcPct val="170000"/>
                </a:lnSpc>
                <a:spcBef>
                  <a:spcPts val="0"/>
                </a:spcBef>
                <a:spcAft>
                  <a:spcPts val="0"/>
                </a:spcAft>
                <a:buClr>
                  <a:srgbClr val="000000"/>
                </a:buClr>
                <a:buSzPts val="1800"/>
                <a:buFont typeface="Playfair Display"/>
                <a:buChar char="•"/>
              </a:pPr>
              <a:r>
                <a:rPr b="0" i="0" lang="en-US" sz="1800" u="none" cap="none" strike="noStrike">
                  <a:solidFill>
                    <a:srgbClr val="000000"/>
                  </a:solidFill>
                  <a:latin typeface="Playfair Display"/>
                  <a:ea typeface="Playfair Display"/>
                  <a:cs typeface="Playfair Display"/>
                  <a:sym typeface="Playfair Display"/>
                </a:rPr>
                <a:t>Activarea tinerilor prin implicarea lor în găsirea de soluții pentru problemele sociale din comunitatea locală, axate pe sustenabilitate</a:t>
              </a:r>
              <a:endParaRPr b="0" i="0" sz="1800" u="none" cap="none" strike="noStrike">
                <a:solidFill>
                  <a:srgbClr val="000000"/>
                </a:solidFill>
                <a:latin typeface="Playfair Display"/>
                <a:ea typeface="Playfair Display"/>
                <a:cs typeface="Playfair Display"/>
                <a:sym typeface="Playfair Display"/>
              </a:endParaRPr>
            </a:p>
            <a:p>
              <a:pPr indent="-203200" lvl="1" marL="431801" marR="0" rtl="0" algn="l">
                <a:lnSpc>
                  <a:spcPct val="170000"/>
                </a:lnSpc>
                <a:spcBef>
                  <a:spcPts val="0"/>
                </a:spcBef>
                <a:spcAft>
                  <a:spcPts val="0"/>
                </a:spcAft>
                <a:buClr>
                  <a:srgbClr val="000000"/>
                </a:buClr>
                <a:buSzPts val="1800"/>
                <a:buFont typeface="Playfair Display"/>
                <a:buChar char="•"/>
              </a:pPr>
              <a:r>
                <a:rPr b="0" i="0" lang="en-US" sz="1800" u="none" cap="none" strike="noStrike">
                  <a:solidFill>
                    <a:srgbClr val="000000"/>
                  </a:solidFill>
                  <a:latin typeface="Playfair Display"/>
                  <a:ea typeface="Playfair Display"/>
                  <a:cs typeface="Playfair Display"/>
                  <a:sym typeface="Playfair Display"/>
                </a:rPr>
                <a:t>Încurajarea lucrătorilor de tineret să ghidze și să susțină tinerii pentru a avea un rol activ în societate și să-i educe în utilizarea coaching-ului digital.</a:t>
              </a:r>
              <a:endParaRPr b="0" i="0" sz="1800" u="none" cap="none" strike="noStrike">
                <a:solidFill>
                  <a:srgbClr val="000000"/>
                </a:solidFill>
                <a:latin typeface="Playfair Display"/>
                <a:ea typeface="Playfair Display"/>
                <a:cs typeface="Playfair Display"/>
                <a:sym typeface="Playfair Display"/>
              </a:endParaRPr>
            </a:p>
            <a:p>
              <a:pPr indent="-203200" lvl="1" marL="431801" marR="0" rtl="0" algn="l">
                <a:lnSpc>
                  <a:spcPct val="170000"/>
                </a:lnSpc>
                <a:spcBef>
                  <a:spcPts val="0"/>
                </a:spcBef>
                <a:spcAft>
                  <a:spcPts val="0"/>
                </a:spcAft>
                <a:buClr>
                  <a:srgbClr val="000000"/>
                </a:buClr>
                <a:buSzPts val="1800"/>
                <a:buFont typeface="Playfair Display"/>
                <a:buChar char="•"/>
              </a:pPr>
              <a:r>
                <a:rPr b="0" i="0" lang="en-US" sz="1800" u="none" cap="none" strike="noStrike">
                  <a:solidFill>
                    <a:srgbClr val="000000"/>
                  </a:solidFill>
                  <a:latin typeface="Playfair Display"/>
                  <a:ea typeface="Playfair Display"/>
                  <a:cs typeface="Playfair Display"/>
                  <a:sym typeface="Playfair Display"/>
                </a:rPr>
                <a:t>Atragerea atenției asupra necesității de a inspira activ tinerii să devină antreprenori sociali</a:t>
              </a:r>
              <a:endParaRPr b="0" i="0" sz="1800" u="none" cap="none" strike="noStrike">
                <a:solidFill>
                  <a:srgbClr val="000000"/>
                </a:solidFill>
                <a:latin typeface="Playfair Display"/>
                <a:ea typeface="Playfair Display"/>
                <a:cs typeface="Playfair Display"/>
                <a:sym typeface="Playfair Display"/>
              </a:endParaRPr>
            </a:p>
            <a:p>
              <a:pPr indent="-203200" lvl="1" marL="431801" marR="0" rtl="0" algn="l">
                <a:lnSpc>
                  <a:spcPct val="170000"/>
                </a:lnSpc>
                <a:spcBef>
                  <a:spcPts val="0"/>
                </a:spcBef>
                <a:spcAft>
                  <a:spcPts val="0"/>
                </a:spcAft>
                <a:buClr>
                  <a:srgbClr val="000000"/>
                </a:buClr>
                <a:buSzPts val="1800"/>
                <a:buFont typeface="Playfair Display"/>
                <a:buChar char="•"/>
              </a:pPr>
              <a:r>
                <a:rPr b="0" i="0" lang="en-US" sz="1800" u="none" cap="none" strike="noStrike">
                  <a:solidFill>
                    <a:srgbClr val="000000"/>
                  </a:solidFill>
                  <a:latin typeface="Playfair Display"/>
                  <a:ea typeface="Playfair Display"/>
                  <a:cs typeface="Playfair Display"/>
                  <a:sym typeface="Playfair Display"/>
                </a:rPr>
                <a:t>Reducerea decalajului dintre tineri și mediul de afaceri prin facilitarea conexiunilor între tineri și antreprenori.</a:t>
              </a:r>
              <a:endParaRPr b="0" i="0" sz="1800" u="none" cap="none" strike="noStrike">
                <a:solidFill>
                  <a:srgbClr val="000000"/>
                </a:solidFill>
                <a:latin typeface="Playfair Display"/>
                <a:ea typeface="Playfair Display"/>
                <a:cs typeface="Playfair Display"/>
                <a:sym typeface="Playfair Display"/>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8"/>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3">
              <a:alphaModFix/>
            </a:blip>
            <a:stretch>
              <a:fillRect b="0" l="0" r="0" t="0"/>
            </a:stretch>
          </a:blipFill>
          <a:ln>
            <a:noFill/>
          </a:ln>
        </p:spPr>
      </p:sp>
      <p:sp>
        <p:nvSpPr>
          <p:cNvPr id="354" name="Google Shape;354;p18"/>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4">
              <a:alphaModFix/>
            </a:blip>
            <a:stretch>
              <a:fillRect b="-160149" l="-14260" r="-3274" t="-161009"/>
            </a:stretch>
          </a:blipFill>
          <a:ln>
            <a:noFill/>
          </a:ln>
        </p:spPr>
      </p:sp>
      <p:sp>
        <p:nvSpPr>
          <p:cNvPr id="355" name="Google Shape;355;p18"/>
          <p:cNvSpPr/>
          <p:nvPr/>
        </p:nvSpPr>
        <p:spPr>
          <a:xfrm>
            <a:off x="-1819173" y="6585646"/>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5">
              <a:alphaModFix/>
            </a:blip>
            <a:stretch>
              <a:fillRect b="0" l="0" r="0" t="0"/>
            </a:stretch>
          </a:blipFill>
          <a:ln>
            <a:noFill/>
          </a:ln>
        </p:spPr>
      </p:sp>
      <p:sp>
        <p:nvSpPr>
          <p:cNvPr id="356" name="Google Shape;356;p18"/>
          <p:cNvSpPr/>
          <p:nvPr/>
        </p:nvSpPr>
        <p:spPr>
          <a:xfrm>
            <a:off x="15638755" y="7997954"/>
            <a:ext cx="3957689" cy="4114800"/>
          </a:xfrm>
          <a:custGeom>
            <a:rect b="b" l="l" r="r" t="t"/>
            <a:pathLst>
              <a:path extrusionOk="0" h="4114800" w="3957689">
                <a:moveTo>
                  <a:pt x="0" y="0"/>
                </a:moveTo>
                <a:lnTo>
                  <a:pt x="3957689" y="0"/>
                </a:lnTo>
                <a:lnTo>
                  <a:pt x="3957689" y="4114800"/>
                </a:lnTo>
                <a:lnTo>
                  <a:pt x="0" y="4114800"/>
                </a:lnTo>
                <a:lnTo>
                  <a:pt x="0" y="0"/>
                </a:lnTo>
                <a:close/>
              </a:path>
            </a:pathLst>
          </a:custGeom>
          <a:blipFill rotWithShape="1">
            <a:blip r:embed="rId6">
              <a:alphaModFix/>
            </a:blip>
            <a:stretch>
              <a:fillRect b="0" l="0" r="0" t="0"/>
            </a:stretch>
          </a:blipFill>
          <a:ln>
            <a:noFill/>
          </a:ln>
        </p:spPr>
      </p:sp>
      <p:sp>
        <p:nvSpPr>
          <p:cNvPr id="357" name="Google Shape;357;p18"/>
          <p:cNvSpPr/>
          <p:nvPr/>
        </p:nvSpPr>
        <p:spPr>
          <a:xfrm>
            <a:off x="14208818" y="-1584009"/>
            <a:ext cx="5387627" cy="4114800"/>
          </a:xfrm>
          <a:custGeom>
            <a:rect b="b" l="l" r="r" t="t"/>
            <a:pathLst>
              <a:path extrusionOk="0" h="4114800" w="5387627">
                <a:moveTo>
                  <a:pt x="0" y="0"/>
                </a:moveTo>
                <a:lnTo>
                  <a:pt x="5387626" y="0"/>
                </a:lnTo>
                <a:lnTo>
                  <a:pt x="5387626" y="4114800"/>
                </a:lnTo>
                <a:lnTo>
                  <a:pt x="0" y="4114800"/>
                </a:lnTo>
                <a:lnTo>
                  <a:pt x="0" y="0"/>
                </a:lnTo>
                <a:close/>
              </a:path>
            </a:pathLst>
          </a:custGeom>
          <a:blipFill rotWithShape="1">
            <a:blip r:embed="rId7">
              <a:alphaModFix/>
            </a:blip>
            <a:stretch>
              <a:fillRect b="0" l="0" r="0" t="0"/>
            </a:stretch>
          </a:blipFill>
          <a:ln>
            <a:noFill/>
          </a:ln>
        </p:spPr>
      </p:sp>
      <p:sp>
        <p:nvSpPr>
          <p:cNvPr id="358" name="Google Shape;358;p18"/>
          <p:cNvSpPr txBox="1"/>
          <p:nvPr/>
        </p:nvSpPr>
        <p:spPr>
          <a:xfrm>
            <a:off x="1811000" y="2118850"/>
            <a:ext cx="14787000" cy="35100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400"/>
              <a:buFont typeface="Arial"/>
              <a:buNone/>
            </a:pPr>
            <a:r>
              <a:rPr b="1" i="0" lang="en-US" sz="2400" u="none" cap="none" strike="noStrike">
                <a:solidFill>
                  <a:srgbClr val="BF1435"/>
                </a:solidFill>
                <a:latin typeface="Playfair Display"/>
                <a:ea typeface="Playfair Display"/>
                <a:cs typeface="Playfair Display"/>
                <a:sym typeface="Playfair Display"/>
              </a:rPr>
              <a:t>Oameni: </a:t>
            </a:r>
            <a:r>
              <a:rPr b="0" i="0" lang="en-US" sz="2400" u="none" cap="none" strike="noStrike">
                <a:solidFill>
                  <a:schemeClr val="dk1"/>
                </a:solidFill>
                <a:latin typeface="Playfair Display"/>
                <a:ea typeface="Playfair Display"/>
                <a:cs typeface="Playfair Display"/>
                <a:sym typeface="Playfair Display"/>
              </a:rPr>
              <a:t>abordarea bunăstării și echității umane - eradicarea sărăciei și foametei (obiectivele 1, 2, 3, 4 și 5)</a:t>
            </a:r>
            <a:endParaRPr b="0" i="0" sz="2400" u="none" cap="none" strike="noStrike">
              <a:solidFill>
                <a:schemeClr val="dk1"/>
              </a:solidFill>
              <a:latin typeface="Playfair Display"/>
              <a:ea typeface="Playfair Display"/>
              <a:cs typeface="Playfair Display"/>
              <a:sym typeface="Playfair Display"/>
            </a:endParaRPr>
          </a:p>
          <a:p>
            <a:pPr indent="0" lvl="0" marL="0" marR="0" rtl="0" algn="l">
              <a:lnSpc>
                <a:spcPct val="170031"/>
              </a:lnSpc>
              <a:spcBef>
                <a:spcPts val="0"/>
              </a:spcBef>
              <a:spcAft>
                <a:spcPts val="0"/>
              </a:spcAft>
              <a:buClr>
                <a:srgbClr val="000000"/>
              </a:buClr>
              <a:buSzPts val="2400"/>
              <a:buFont typeface="Arial"/>
              <a:buNone/>
            </a:pPr>
            <a:r>
              <a:rPr b="1" i="0" lang="en-US" sz="2400" u="none" cap="none" strike="noStrike">
                <a:solidFill>
                  <a:srgbClr val="BF1435"/>
                </a:solidFill>
                <a:latin typeface="Playfair Display"/>
                <a:ea typeface="Playfair Display"/>
                <a:cs typeface="Playfair Display"/>
                <a:sym typeface="Playfair Display"/>
              </a:rPr>
              <a:t>Pace: </a:t>
            </a:r>
            <a:r>
              <a:rPr b="0" i="0" lang="en-US" sz="2400" u="none" cap="none" strike="noStrike">
                <a:solidFill>
                  <a:schemeClr val="dk1"/>
                </a:solidFill>
                <a:latin typeface="Playfair Display"/>
                <a:ea typeface="Playfair Display"/>
                <a:cs typeface="Playfair Display"/>
                <a:sym typeface="Playfair Display"/>
              </a:rPr>
              <a:t>promovarea unor societăți pașnice, juste și incluzive, libere de frică și violență (obiectivul 16)</a:t>
            </a:r>
            <a:endParaRPr b="0" i="0" sz="2400" u="none" cap="none" strike="noStrike">
              <a:solidFill>
                <a:schemeClr val="dk1"/>
              </a:solidFill>
              <a:latin typeface="Playfair Display"/>
              <a:ea typeface="Playfair Display"/>
              <a:cs typeface="Playfair Display"/>
              <a:sym typeface="Playfair Display"/>
            </a:endParaRPr>
          </a:p>
          <a:p>
            <a:pPr indent="0" lvl="0" marL="0" marR="0" rtl="0" algn="l">
              <a:lnSpc>
                <a:spcPct val="170031"/>
              </a:lnSpc>
              <a:spcBef>
                <a:spcPts val="0"/>
              </a:spcBef>
              <a:spcAft>
                <a:spcPts val="0"/>
              </a:spcAft>
              <a:buClr>
                <a:srgbClr val="000000"/>
              </a:buClr>
              <a:buSzPts val="2400"/>
              <a:buFont typeface="Arial"/>
              <a:buNone/>
            </a:pPr>
            <a:r>
              <a:rPr b="1" i="0" lang="en-US" sz="2400" u="none" cap="none" strike="noStrike">
                <a:solidFill>
                  <a:srgbClr val="BF1435"/>
                </a:solidFill>
                <a:latin typeface="Playfair Display"/>
                <a:ea typeface="Playfair Display"/>
                <a:cs typeface="Playfair Display"/>
                <a:sym typeface="Playfair Display"/>
              </a:rPr>
              <a:t>Planetă: </a:t>
            </a:r>
            <a:r>
              <a:rPr b="0" i="0" lang="en-US" sz="2400" u="none" cap="none" strike="noStrike">
                <a:solidFill>
                  <a:schemeClr val="dk1"/>
                </a:solidFill>
                <a:latin typeface="Playfair Display"/>
                <a:ea typeface="Playfair Display"/>
                <a:cs typeface="Playfair Display"/>
                <a:sym typeface="Playfair Display"/>
              </a:rPr>
              <a:t>asigurarea sustenabilității mediului - protejarea planetei împotriva degradării (obiectivele 6, 12, 13, 14 și 15)</a:t>
            </a:r>
            <a:endParaRPr b="0" i="0" sz="2400" u="none" cap="none" strike="noStrike">
              <a:solidFill>
                <a:schemeClr val="dk1"/>
              </a:solidFill>
              <a:latin typeface="Playfair Display"/>
              <a:ea typeface="Playfair Display"/>
              <a:cs typeface="Playfair Display"/>
              <a:sym typeface="Playfair Display"/>
            </a:endParaRPr>
          </a:p>
          <a:p>
            <a:pPr indent="0" lvl="0" marL="0" marR="0" rtl="0" algn="l">
              <a:lnSpc>
                <a:spcPct val="170031"/>
              </a:lnSpc>
              <a:spcBef>
                <a:spcPts val="0"/>
              </a:spcBef>
              <a:spcAft>
                <a:spcPts val="0"/>
              </a:spcAft>
              <a:buClr>
                <a:srgbClr val="000000"/>
              </a:buClr>
              <a:buSzPts val="2400"/>
              <a:buFont typeface="Arial"/>
              <a:buNone/>
            </a:pPr>
            <a:r>
              <a:rPr b="1" i="0" lang="en-US" sz="2400" u="none" cap="none" strike="noStrike">
                <a:solidFill>
                  <a:srgbClr val="BF1435"/>
                </a:solidFill>
                <a:latin typeface="Playfair Display"/>
                <a:ea typeface="Playfair Display"/>
                <a:cs typeface="Playfair Display"/>
                <a:sym typeface="Playfair Display"/>
              </a:rPr>
              <a:t>Prosperitate: </a:t>
            </a:r>
            <a:r>
              <a:rPr b="0" i="0" lang="en-US" sz="2400" u="none" cap="none" strike="noStrike">
                <a:solidFill>
                  <a:schemeClr val="dk1"/>
                </a:solidFill>
                <a:latin typeface="Playfair Display"/>
                <a:ea typeface="Playfair Display"/>
                <a:cs typeface="Playfair Display"/>
                <a:sym typeface="Playfair Display"/>
              </a:rPr>
              <a:t>promovarea dezvoltării economice incluzive (obiectivele 7, 8, 9, 10, 11)</a:t>
            </a:r>
            <a:endParaRPr b="0" i="0" sz="2400" u="none" cap="none" strike="noStrike">
              <a:solidFill>
                <a:schemeClr val="dk1"/>
              </a:solidFill>
              <a:latin typeface="Playfair Display"/>
              <a:ea typeface="Playfair Display"/>
              <a:cs typeface="Playfair Display"/>
              <a:sym typeface="Playfair Display"/>
            </a:endParaRPr>
          </a:p>
          <a:p>
            <a:pPr indent="0" lvl="0" marL="0" marR="0" rtl="0" algn="l">
              <a:lnSpc>
                <a:spcPct val="170031"/>
              </a:lnSpc>
              <a:spcBef>
                <a:spcPts val="0"/>
              </a:spcBef>
              <a:spcAft>
                <a:spcPts val="0"/>
              </a:spcAft>
              <a:buClr>
                <a:srgbClr val="000000"/>
              </a:buClr>
              <a:buSzPts val="2400"/>
              <a:buFont typeface="Arial"/>
              <a:buNone/>
            </a:pPr>
            <a:r>
              <a:rPr b="1" i="0" lang="en-US" sz="2400" u="none" cap="none" strike="noStrike">
                <a:solidFill>
                  <a:srgbClr val="BF1435"/>
                </a:solidFill>
                <a:latin typeface="Playfair Display"/>
                <a:ea typeface="Playfair Display"/>
                <a:cs typeface="Playfair Display"/>
                <a:sym typeface="Playfair Display"/>
              </a:rPr>
              <a:t>Parteneriat: </a:t>
            </a:r>
            <a:r>
              <a:rPr b="0" i="0" lang="en-US" sz="2400" u="none" cap="none" strike="noStrike">
                <a:solidFill>
                  <a:schemeClr val="dk1"/>
                </a:solidFill>
                <a:latin typeface="Playfair Display"/>
                <a:ea typeface="Playfair Display"/>
                <a:cs typeface="Playfair Display"/>
                <a:sym typeface="Playfair Display"/>
              </a:rPr>
              <a:t>consolidarea colaborării globale (obiectivul 17)</a:t>
            </a:r>
            <a:endParaRPr b="1" i="0" sz="2400" u="none" cap="none" strike="noStrike">
              <a:solidFill>
                <a:srgbClr val="BF1435"/>
              </a:solidFill>
              <a:latin typeface="Playfair Display"/>
              <a:ea typeface="Playfair Display"/>
              <a:cs typeface="Playfair Display"/>
              <a:sym typeface="Playfair Display"/>
            </a:endParaRPr>
          </a:p>
        </p:txBody>
      </p:sp>
      <p:sp>
        <p:nvSpPr>
          <p:cNvPr id="359" name="Google Shape;359;p18"/>
          <p:cNvSpPr txBox="1"/>
          <p:nvPr/>
        </p:nvSpPr>
        <p:spPr>
          <a:xfrm>
            <a:off x="1811000" y="6240013"/>
            <a:ext cx="12425700" cy="9975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400"/>
              <a:buFont typeface="Arial"/>
              <a:buNone/>
            </a:pPr>
            <a:r>
              <a:rPr b="1" i="0" lang="en-US" sz="2400" u="none" cap="none" strike="noStrike">
                <a:solidFill>
                  <a:srgbClr val="0F9249"/>
                </a:solidFill>
                <a:latin typeface="Playfair Display"/>
                <a:ea typeface="Playfair Display"/>
                <a:cs typeface="Playfair Display"/>
                <a:sym typeface="Playfair Display"/>
              </a:rPr>
              <a:t>Exercițiu:</a:t>
            </a:r>
            <a:r>
              <a:rPr b="0" i="0" lang="en-US" sz="2400" u="none" cap="none" strike="noStrike">
                <a:solidFill>
                  <a:schemeClr val="dk1"/>
                </a:solidFill>
                <a:latin typeface="Playfair Display"/>
                <a:ea typeface="Playfair Display"/>
                <a:cs typeface="Playfair Display"/>
                <a:sym typeface="Playfair Display"/>
              </a:rPr>
              <a:t> Go Goals! (opțional, dacă îl considerați adecvat și aveți suficient timp) - </a:t>
            </a:r>
            <a:r>
              <a:rPr b="0" i="0" lang="en-US" sz="2400" u="sng" cap="none" strike="noStrike">
                <a:solidFill>
                  <a:schemeClr val="hlink"/>
                </a:solidFill>
                <a:latin typeface="Playfair Display"/>
                <a:ea typeface="Playfair Display"/>
                <a:cs typeface="Playfair Display"/>
                <a:sym typeface="Playfair Display"/>
                <a:hlinkClick r:id="rId8"/>
              </a:rPr>
              <a:t>Downloadable Material - Go Goals! SDG board game</a:t>
            </a:r>
            <a:r>
              <a:rPr b="0" i="0" lang="en-US" sz="2400" u="none" cap="none" strike="noStrike">
                <a:solidFill>
                  <a:schemeClr val="dk1"/>
                </a:solidFill>
                <a:latin typeface="Playfair Display"/>
                <a:ea typeface="Playfair Display"/>
                <a:cs typeface="Playfair Display"/>
                <a:sym typeface="Playfair Display"/>
              </a:rPr>
              <a:t>  - tabel, întrebări și instrucțiuni </a:t>
            </a:r>
            <a:endParaRPr b="1" i="0" sz="2400" u="none" cap="none" strike="noStrike">
              <a:solidFill>
                <a:srgbClr val="BF1435"/>
              </a:solidFill>
              <a:latin typeface="Playfair Display"/>
              <a:ea typeface="Playfair Display"/>
              <a:cs typeface="Playfair Display"/>
              <a:sym typeface="Playfair Display"/>
            </a:endParaRPr>
          </a:p>
        </p:txBody>
      </p:sp>
      <p:sp>
        <p:nvSpPr>
          <p:cNvPr id="360" name="Google Shape;360;p18"/>
          <p:cNvSpPr txBox="1"/>
          <p:nvPr/>
        </p:nvSpPr>
        <p:spPr>
          <a:xfrm rot="-5400000">
            <a:off x="-2580450" y="4920300"/>
            <a:ext cx="7025700" cy="446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0" i="0" lang="en-US" sz="2900" u="none" cap="none" strike="noStrike">
                <a:solidFill>
                  <a:srgbClr val="BF1435"/>
                </a:solidFill>
                <a:latin typeface="Playfair Display"/>
                <a:ea typeface="Playfair Display"/>
                <a:cs typeface="Playfair Display"/>
                <a:sym typeface="Playfair Display"/>
              </a:rPr>
              <a:t>1.4 Cei cinci piloni ai Agendei 2030</a:t>
            </a:r>
            <a:endParaRPr b="0" i="0" sz="1400" u="none" cap="none" strike="noStrike">
              <a:solidFill>
                <a:srgbClr val="BF1435"/>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0"/>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366" name="Google Shape;366;p20"/>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367" name="Google Shape;367;p2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49" l="-14260" r="-3274" t="-161009"/>
            </a:stretch>
          </a:blipFill>
          <a:ln>
            <a:noFill/>
          </a:ln>
        </p:spPr>
      </p:sp>
      <p:sp>
        <p:nvSpPr>
          <p:cNvPr id="368" name="Google Shape;368;p20"/>
          <p:cNvSpPr/>
          <p:nvPr/>
        </p:nvSpPr>
        <p:spPr>
          <a:xfrm>
            <a:off x="14460113" y="7053518"/>
            <a:ext cx="4998998" cy="4114800"/>
          </a:xfrm>
          <a:custGeom>
            <a:rect b="b" l="l" r="r" t="t"/>
            <a:pathLst>
              <a:path extrusionOk="0" h="4114800" w="4998998">
                <a:moveTo>
                  <a:pt x="0" y="0"/>
                </a:moveTo>
                <a:lnTo>
                  <a:pt x="4998998" y="0"/>
                </a:lnTo>
                <a:lnTo>
                  <a:pt x="4998998" y="4114800"/>
                </a:lnTo>
                <a:lnTo>
                  <a:pt x="0" y="4114800"/>
                </a:lnTo>
                <a:lnTo>
                  <a:pt x="0" y="0"/>
                </a:lnTo>
                <a:close/>
              </a:path>
            </a:pathLst>
          </a:custGeom>
          <a:blipFill rotWithShape="1">
            <a:blip r:embed="rId6">
              <a:alphaModFix/>
            </a:blip>
            <a:stretch>
              <a:fillRect b="0" l="0" r="0" t="0"/>
            </a:stretch>
          </a:blipFill>
          <a:ln>
            <a:noFill/>
          </a:ln>
        </p:spPr>
      </p:sp>
      <p:sp>
        <p:nvSpPr>
          <p:cNvPr id="369" name="Google Shape;369;p20"/>
          <p:cNvSpPr txBox="1"/>
          <p:nvPr/>
        </p:nvSpPr>
        <p:spPr>
          <a:xfrm>
            <a:off x="5520950" y="1741275"/>
            <a:ext cx="10105500" cy="20316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5499"/>
              <a:buFont typeface="Arial"/>
              <a:buNone/>
            </a:pPr>
            <a:r>
              <a:rPr b="0" i="0" lang="en-US" sz="5499" u="none" cap="none" strike="noStrike">
                <a:solidFill>
                  <a:srgbClr val="000000"/>
                </a:solidFill>
                <a:latin typeface="Playfair Display"/>
                <a:ea typeface="Playfair Display"/>
                <a:cs typeface="Playfair Display"/>
                <a:sym typeface="Playfair Display"/>
              </a:rPr>
              <a:t>Tinerii antreprenori sociali și SDG-urile</a:t>
            </a:r>
            <a:endParaRPr b="0" i="0" sz="1400" u="none" cap="none" strike="noStrike">
              <a:solidFill>
                <a:srgbClr val="000000"/>
              </a:solidFill>
              <a:latin typeface="Arial"/>
              <a:ea typeface="Arial"/>
              <a:cs typeface="Arial"/>
              <a:sym typeface="Arial"/>
            </a:endParaRPr>
          </a:p>
        </p:txBody>
      </p:sp>
      <p:sp>
        <p:nvSpPr>
          <p:cNvPr id="370" name="Google Shape;370;p20"/>
          <p:cNvSpPr txBox="1"/>
          <p:nvPr/>
        </p:nvSpPr>
        <p:spPr>
          <a:xfrm>
            <a:off x="2501872" y="1756575"/>
            <a:ext cx="2856300" cy="2001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12999"/>
              <a:buFont typeface="Arial"/>
              <a:buNone/>
            </a:pPr>
            <a:r>
              <a:rPr b="0" i="0" lang="en-US" sz="12999" u="none" cap="none" strike="noStrike">
                <a:solidFill>
                  <a:srgbClr val="06AC73"/>
                </a:solidFill>
                <a:latin typeface="Prata"/>
                <a:ea typeface="Prata"/>
                <a:cs typeface="Prata"/>
                <a:sym typeface="Prata"/>
              </a:rPr>
              <a:t>02</a:t>
            </a:r>
            <a:endParaRPr b="0" i="0" sz="1400" u="none" cap="none" strike="noStrike">
              <a:solidFill>
                <a:srgbClr val="000000"/>
              </a:solidFill>
              <a:latin typeface="Arial"/>
              <a:ea typeface="Arial"/>
              <a:cs typeface="Arial"/>
              <a:sym typeface="Arial"/>
            </a:endParaRPr>
          </a:p>
        </p:txBody>
      </p:sp>
      <p:sp>
        <p:nvSpPr>
          <p:cNvPr id="371" name="Google Shape;371;p20"/>
          <p:cNvSpPr txBox="1"/>
          <p:nvPr/>
        </p:nvSpPr>
        <p:spPr>
          <a:xfrm>
            <a:off x="2030450" y="4919300"/>
            <a:ext cx="11963400" cy="41382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chemeClr val="dk1"/>
              </a:buClr>
              <a:buSzPts val="1100"/>
              <a:buFont typeface="Arial"/>
              <a:buNone/>
            </a:pPr>
            <a:r>
              <a:rPr b="0" i="0" lang="en-US" sz="2400" u="none" cap="none" strike="noStrike">
                <a:solidFill>
                  <a:schemeClr val="dk1"/>
                </a:solidFill>
                <a:latin typeface="Playfair Display"/>
                <a:ea typeface="Playfair Display"/>
                <a:cs typeface="Playfair Display"/>
                <a:sym typeface="Playfair Display"/>
              </a:rPr>
              <a:t>Pentru antreprenorii sociali, este esențial să înțeleagă și să se alinieze principiilor dezvoltării durabile. SDG-urile oferă un cadru prin care aceștia pot aborda problemele globale presante, creând soluții durabile și cu impact. </a:t>
            </a:r>
            <a:endParaRPr b="0" i="0" sz="2400" u="none" cap="none" strike="noStrike">
              <a:solidFill>
                <a:schemeClr val="dk1"/>
              </a:solidFill>
              <a:latin typeface="Playfair Display"/>
              <a:ea typeface="Playfair Display"/>
              <a:cs typeface="Playfair Display"/>
              <a:sym typeface="Playfair Display"/>
            </a:endParaRPr>
          </a:p>
          <a:p>
            <a:pPr indent="0" lvl="0" marL="0" marR="0" rtl="0" algn="l">
              <a:lnSpc>
                <a:spcPct val="170031"/>
              </a:lnSpc>
              <a:spcBef>
                <a:spcPts val="0"/>
              </a:spcBef>
              <a:spcAft>
                <a:spcPts val="0"/>
              </a:spcAft>
              <a:buClr>
                <a:schemeClr val="dk1"/>
              </a:buClr>
              <a:buSzPts val="1100"/>
              <a:buFont typeface="Arial"/>
              <a:buNone/>
            </a:pPr>
            <a:r>
              <a:t/>
            </a:r>
            <a:endParaRPr b="0" i="0" sz="2400" u="none" cap="none" strike="noStrike">
              <a:solidFill>
                <a:schemeClr val="dk1"/>
              </a:solidFill>
              <a:latin typeface="Playfair Display"/>
              <a:ea typeface="Playfair Display"/>
              <a:cs typeface="Playfair Display"/>
              <a:sym typeface="Playfair Display"/>
            </a:endParaRPr>
          </a:p>
          <a:p>
            <a:pPr indent="0" lvl="0" marL="0" marR="0" rtl="0" algn="l">
              <a:lnSpc>
                <a:spcPct val="170031"/>
              </a:lnSpc>
              <a:spcBef>
                <a:spcPts val="0"/>
              </a:spcBef>
              <a:spcAft>
                <a:spcPts val="0"/>
              </a:spcAft>
              <a:buClr>
                <a:schemeClr val="dk1"/>
              </a:buClr>
              <a:buSzPts val="1100"/>
              <a:buFont typeface="Arial"/>
              <a:buNone/>
            </a:pPr>
            <a:r>
              <a:rPr b="0" i="0" lang="en-US" sz="2400" u="none" cap="none" strike="noStrike">
                <a:solidFill>
                  <a:schemeClr val="dk1"/>
                </a:solidFill>
                <a:latin typeface="Playfair Display"/>
                <a:ea typeface="Playfair Display"/>
                <a:cs typeface="Playfair Display"/>
                <a:sym typeface="Playfair Display"/>
              </a:rPr>
              <a:t>Antreprenorii sociali au un rol extrem de important în promovarea schimbărilor pozitive și contribuția la realizarea SDG-urilor, prin practici de afaceri inovatoare și responsabile social.</a:t>
            </a:r>
            <a:endParaRPr b="0" i="0" sz="2400" u="none" cap="none" strike="noStrike">
              <a:solidFill>
                <a:schemeClr val="dk1"/>
              </a:solidFill>
              <a:latin typeface="Playfair Display"/>
              <a:ea typeface="Playfair Display"/>
              <a:cs typeface="Playfair Display"/>
              <a:sym typeface="Playfair Displa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1"/>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3">
              <a:alphaModFix/>
            </a:blip>
            <a:stretch>
              <a:fillRect b="0" l="0" r="0" t="0"/>
            </a:stretch>
          </a:blipFill>
          <a:ln>
            <a:noFill/>
          </a:ln>
        </p:spPr>
      </p:sp>
      <p:sp>
        <p:nvSpPr>
          <p:cNvPr id="377" name="Google Shape;377;p21"/>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4">
              <a:alphaModFix/>
            </a:blip>
            <a:stretch>
              <a:fillRect b="0" l="0" r="0" t="0"/>
            </a:stretch>
          </a:blipFill>
          <a:ln>
            <a:noFill/>
          </a:ln>
        </p:spPr>
      </p:sp>
      <p:sp>
        <p:nvSpPr>
          <p:cNvPr id="378" name="Google Shape;378;p21"/>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49" l="-14260" r="-3274" t="-161009"/>
            </a:stretch>
          </a:blipFill>
          <a:ln>
            <a:noFill/>
          </a:ln>
        </p:spPr>
      </p:sp>
      <p:sp>
        <p:nvSpPr>
          <p:cNvPr id="379" name="Google Shape;379;p21"/>
          <p:cNvSpPr/>
          <p:nvPr/>
        </p:nvSpPr>
        <p:spPr>
          <a:xfrm>
            <a:off x="-2651888" y="7200900"/>
            <a:ext cx="5617474" cy="4114800"/>
          </a:xfrm>
          <a:custGeom>
            <a:rect b="b" l="l" r="r" t="t"/>
            <a:pathLst>
              <a:path extrusionOk="0" h="4114800" w="5617474">
                <a:moveTo>
                  <a:pt x="0" y="0"/>
                </a:moveTo>
                <a:lnTo>
                  <a:pt x="5617474" y="0"/>
                </a:lnTo>
                <a:lnTo>
                  <a:pt x="5617474" y="4114800"/>
                </a:lnTo>
                <a:lnTo>
                  <a:pt x="0" y="4114800"/>
                </a:lnTo>
                <a:lnTo>
                  <a:pt x="0" y="0"/>
                </a:lnTo>
                <a:close/>
              </a:path>
            </a:pathLst>
          </a:custGeom>
          <a:blipFill rotWithShape="1">
            <a:blip r:embed="rId6">
              <a:alphaModFix/>
            </a:blip>
            <a:stretch>
              <a:fillRect b="0" l="0" r="0" t="0"/>
            </a:stretch>
          </a:blipFill>
          <a:ln>
            <a:noFill/>
          </a:ln>
        </p:spPr>
      </p:sp>
      <p:sp>
        <p:nvSpPr>
          <p:cNvPr id="380" name="Google Shape;380;p21"/>
          <p:cNvSpPr/>
          <p:nvPr/>
        </p:nvSpPr>
        <p:spPr>
          <a:xfrm>
            <a:off x="15734362" y="-1028700"/>
            <a:ext cx="4472609" cy="4114800"/>
          </a:xfrm>
          <a:custGeom>
            <a:rect b="b" l="l" r="r" t="t"/>
            <a:pathLst>
              <a:path extrusionOk="0" h="4114800" w="4472609">
                <a:moveTo>
                  <a:pt x="0" y="0"/>
                </a:moveTo>
                <a:lnTo>
                  <a:pt x="4472609" y="0"/>
                </a:lnTo>
                <a:lnTo>
                  <a:pt x="4472609" y="4114800"/>
                </a:lnTo>
                <a:lnTo>
                  <a:pt x="0" y="4114800"/>
                </a:lnTo>
                <a:lnTo>
                  <a:pt x="0" y="0"/>
                </a:lnTo>
                <a:close/>
              </a:path>
            </a:pathLst>
          </a:custGeom>
          <a:blipFill rotWithShape="1">
            <a:blip r:embed="rId7">
              <a:alphaModFix/>
            </a:blip>
            <a:stretch>
              <a:fillRect b="0" l="0" r="0" t="0"/>
            </a:stretch>
          </a:blipFill>
          <a:ln>
            <a:noFill/>
          </a:ln>
        </p:spPr>
      </p:sp>
      <p:sp>
        <p:nvSpPr>
          <p:cNvPr id="381" name="Google Shape;381;p21"/>
          <p:cNvSpPr txBox="1"/>
          <p:nvPr/>
        </p:nvSpPr>
        <p:spPr>
          <a:xfrm>
            <a:off x="3270950" y="1420975"/>
            <a:ext cx="12337500" cy="646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000"/>
              <a:buFont typeface="Arial"/>
              <a:buNone/>
            </a:pPr>
            <a:r>
              <a:rPr b="1" i="0" lang="en-US" sz="3000" u="none" cap="none" strike="noStrike">
                <a:solidFill>
                  <a:srgbClr val="BF1435"/>
                </a:solidFill>
                <a:latin typeface="Playfair Display"/>
                <a:ea typeface="Playfair Display"/>
                <a:cs typeface="Playfair Display"/>
                <a:sym typeface="Playfair Display"/>
              </a:rPr>
              <a:t>2.1 </a:t>
            </a:r>
            <a:r>
              <a:rPr b="1" i="0" lang="en-US" sz="4200" u="none" cap="none" strike="noStrike">
                <a:solidFill>
                  <a:srgbClr val="0F9249"/>
                </a:solidFill>
                <a:latin typeface="Playfair Display"/>
                <a:ea typeface="Playfair Display"/>
                <a:cs typeface="Playfair Display"/>
                <a:sym typeface="Playfair Display"/>
              </a:rPr>
              <a:t>De ce</a:t>
            </a:r>
            <a:r>
              <a:rPr b="1" i="0" lang="en-US" sz="3000" u="none" cap="none" strike="noStrike">
                <a:solidFill>
                  <a:schemeClr val="dk1"/>
                </a:solidFill>
                <a:latin typeface="Playfair Display"/>
                <a:ea typeface="Playfair Display"/>
                <a:cs typeface="Playfair Display"/>
                <a:sym typeface="Playfair Display"/>
              </a:rPr>
              <a:t> </a:t>
            </a:r>
            <a:r>
              <a:rPr b="0" i="0" lang="en-US" sz="2800" u="none" cap="none" strike="noStrike">
                <a:solidFill>
                  <a:schemeClr val="dk1"/>
                </a:solidFill>
                <a:latin typeface="Playfair Display"/>
                <a:ea typeface="Playfair Display"/>
                <a:cs typeface="Playfair Display"/>
                <a:sym typeface="Playfair Display"/>
              </a:rPr>
              <a:t>ar trebui antreprenorii sociali să ia în considerare SDG-urile?</a:t>
            </a:r>
            <a:endParaRPr b="0" i="0" sz="2800" u="none" cap="none" strike="noStrike">
              <a:solidFill>
                <a:schemeClr val="dk1"/>
              </a:solidFill>
              <a:latin typeface="Arial"/>
              <a:ea typeface="Arial"/>
              <a:cs typeface="Arial"/>
              <a:sym typeface="Arial"/>
            </a:endParaRPr>
          </a:p>
        </p:txBody>
      </p:sp>
      <p:sp>
        <p:nvSpPr>
          <p:cNvPr id="382" name="Google Shape;382;p21"/>
          <p:cNvSpPr txBox="1"/>
          <p:nvPr/>
        </p:nvSpPr>
        <p:spPr>
          <a:xfrm rot="-5400000">
            <a:off x="-1617075" y="3744375"/>
            <a:ext cx="5671200" cy="81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0F9249"/>
                </a:solidFill>
                <a:latin typeface="Playfair Display"/>
                <a:ea typeface="Playfair Display"/>
                <a:cs typeface="Playfair Display"/>
                <a:sym typeface="Playfair Display"/>
              </a:rPr>
              <a:t>2.1 De ce ar trebui antreprenorii sociali să ia în considerare SDG-urile?</a:t>
            </a:r>
            <a:endParaRPr b="0" i="0" sz="2200" u="none" cap="none" strike="noStrike">
              <a:solidFill>
                <a:srgbClr val="0F9249"/>
              </a:solidFill>
              <a:latin typeface="Arial"/>
              <a:ea typeface="Arial"/>
              <a:cs typeface="Arial"/>
              <a:sym typeface="Arial"/>
            </a:endParaRPr>
          </a:p>
        </p:txBody>
      </p:sp>
      <p:sp>
        <p:nvSpPr>
          <p:cNvPr id="383" name="Google Shape;383;p21"/>
          <p:cNvSpPr txBox="1"/>
          <p:nvPr/>
        </p:nvSpPr>
        <p:spPr>
          <a:xfrm>
            <a:off x="2271825" y="2646450"/>
            <a:ext cx="13958700" cy="53943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400"/>
              <a:buFont typeface="Arial"/>
              <a:buNone/>
            </a:pPr>
            <a:r>
              <a:rPr b="1" i="1" lang="en-US" sz="2400" u="none" cap="none" strike="noStrike">
                <a:solidFill>
                  <a:srgbClr val="0F9249"/>
                </a:solidFill>
                <a:latin typeface="Playfair Display"/>
                <a:ea typeface="Playfair Display"/>
                <a:cs typeface="Playfair Display"/>
                <a:sym typeface="Playfair Display"/>
              </a:rPr>
              <a:t>Obiective globale</a:t>
            </a:r>
            <a:r>
              <a:rPr b="1" i="1" lang="en-US" sz="2400" u="none" cap="none" strike="noStrike">
                <a:solidFill>
                  <a:schemeClr val="dk1"/>
                </a:solidFill>
                <a:latin typeface="Playfair Display"/>
                <a:ea typeface="Playfair Display"/>
                <a:cs typeface="Playfair Display"/>
                <a:sym typeface="Playfair Display"/>
              </a:rPr>
              <a:t> mărețe - înseamnă o </a:t>
            </a:r>
            <a:r>
              <a:rPr b="1" i="1" lang="en-US" sz="2400" u="none" cap="none" strike="noStrike">
                <a:solidFill>
                  <a:srgbClr val="BF1435"/>
                </a:solidFill>
                <a:latin typeface="Playfair Display"/>
                <a:ea typeface="Playfair Display"/>
                <a:cs typeface="Playfair Display"/>
                <a:sym typeface="Playfair Display"/>
              </a:rPr>
              <a:t>mare oportunitate </a:t>
            </a:r>
            <a:r>
              <a:rPr b="1" i="1" lang="en-US" sz="2400" u="none" cap="none" strike="noStrike">
                <a:solidFill>
                  <a:schemeClr val="dk1"/>
                </a:solidFill>
                <a:latin typeface="Playfair Display"/>
                <a:ea typeface="Playfair Display"/>
                <a:cs typeface="Playfair Display"/>
                <a:sym typeface="Playfair Display"/>
              </a:rPr>
              <a:t>pentru ideile și energia creativă a tinerilor</a:t>
            </a:r>
            <a:endParaRPr b="1" i="1" sz="2400" u="none" cap="none" strike="noStrike">
              <a:solidFill>
                <a:schemeClr val="dk1"/>
              </a:solidFill>
              <a:latin typeface="Playfair Display"/>
              <a:ea typeface="Playfair Display"/>
              <a:cs typeface="Playfair Display"/>
              <a:sym typeface="Playfair Display"/>
            </a:endParaRPr>
          </a:p>
          <a:p>
            <a:pPr indent="0" lvl="0" marL="0" marR="0" rtl="0" algn="l">
              <a:lnSpc>
                <a:spcPct val="170031"/>
              </a:lnSpc>
              <a:spcBef>
                <a:spcPts val="0"/>
              </a:spcBef>
              <a:spcAft>
                <a:spcPts val="0"/>
              </a:spcAft>
              <a:buClr>
                <a:srgbClr val="000000"/>
              </a:buClr>
              <a:buSzPts val="2400"/>
              <a:buFont typeface="Arial"/>
              <a:buNone/>
            </a:pPr>
            <a:r>
              <a:t/>
            </a:r>
            <a:endParaRPr b="0" i="0" sz="2400" u="none" cap="none" strike="noStrike">
              <a:solidFill>
                <a:schemeClr val="dk1"/>
              </a:solidFill>
              <a:latin typeface="Playfair Display"/>
              <a:ea typeface="Playfair Display"/>
              <a:cs typeface="Playfair Display"/>
              <a:sym typeface="Playfair Display"/>
            </a:endParaRPr>
          </a:p>
          <a:p>
            <a:pPr indent="-381000" lvl="0" marL="457200" marR="0" rtl="0" algn="l">
              <a:lnSpc>
                <a:spcPct val="170031"/>
              </a:lnSpc>
              <a:spcBef>
                <a:spcPts val="0"/>
              </a:spcBef>
              <a:spcAft>
                <a:spcPts val="0"/>
              </a:spcAft>
              <a:buClr>
                <a:schemeClr val="dk1"/>
              </a:buClr>
              <a:buSzPts val="2400"/>
              <a:buFont typeface="Playfair Display"/>
              <a:buChar char="●"/>
            </a:pPr>
            <a:r>
              <a:rPr b="0" i="0" lang="en-US" sz="2400" u="none" cap="none" strike="noStrike">
                <a:solidFill>
                  <a:schemeClr val="dk1"/>
                </a:solidFill>
                <a:latin typeface="Playfair Display"/>
                <a:ea typeface="Playfair Display"/>
                <a:cs typeface="Playfair Display"/>
                <a:sym typeface="Playfair Display"/>
              </a:rPr>
              <a:t>SDG-urile nu prezintă doar un set de provocări, ci, mai important, o </a:t>
            </a:r>
            <a:r>
              <a:rPr b="1" i="0" lang="en-US" sz="2400" u="none" cap="none" strike="noStrike">
                <a:solidFill>
                  <a:schemeClr val="dk1"/>
                </a:solidFill>
                <a:latin typeface="Playfair Display"/>
                <a:ea typeface="Playfair Display"/>
                <a:cs typeface="Playfair Display"/>
                <a:sym typeface="Playfair Display"/>
              </a:rPr>
              <a:t>multitudine de oportunități</a:t>
            </a:r>
            <a:r>
              <a:rPr b="0" i="0" lang="en-US" sz="2400" u="none" cap="none" strike="noStrike">
                <a:solidFill>
                  <a:schemeClr val="dk1"/>
                </a:solidFill>
                <a:latin typeface="Playfair Display"/>
                <a:ea typeface="Playfair Display"/>
                <a:cs typeface="Playfair Display"/>
                <a:sym typeface="Playfair Display"/>
              </a:rPr>
              <a:t> pentru inovare, creștere și îmbunătățirea societății.</a:t>
            </a:r>
            <a:endParaRPr b="0" i="0" sz="2400" u="none" cap="none" strike="noStrike">
              <a:solidFill>
                <a:schemeClr val="dk1"/>
              </a:solidFill>
              <a:latin typeface="Playfair Display"/>
              <a:ea typeface="Playfair Display"/>
              <a:cs typeface="Playfair Display"/>
              <a:sym typeface="Playfair Display"/>
            </a:endParaRPr>
          </a:p>
          <a:p>
            <a:pPr indent="-381000" lvl="0" marL="457200" marR="0" rtl="0" algn="l">
              <a:lnSpc>
                <a:spcPct val="170031"/>
              </a:lnSpc>
              <a:spcBef>
                <a:spcPts val="0"/>
              </a:spcBef>
              <a:spcAft>
                <a:spcPts val="0"/>
              </a:spcAft>
              <a:buClr>
                <a:schemeClr val="dk1"/>
              </a:buClr>
              <a:buSzPts val="2400"/>
              <a:buFont typeface="Playfair Display"/>
              <a:buChar char="●"/>
            </a:pPr>
            <a:r>
              <a:rPr b="0" i="0" lang="en-US" sz="2400" u="none" cap="none" strike="noStrike">
                <a:solidFill>
                  <a:schemeClr val="dk1"/>
                </a:solidFill>
                <a:latin typeface="Playfair Display"/>
                <a:ea typeface="Playfair Display"/>
                <a:cs typeface="Playfair Display"/>
                <a:sym typeface="Playfair Display"/>
              </a:rPr>
              <a:t>Alinierea afacerii tale la SDG nu este doar o tendință; este o decizie strategică care poate aduce transformări pozitive atât pentru întreprinderea ta, cât și pentru </a:t>
            </a:r>
            <a:r>
              <a:rPr b="1" i="0" lang="en-US" sz="2400" u="none" cap="none" strike="noStrike">
                <a:solidFill>
                  <a:schemeClr val="dk1"/>
                </a:solidFill>
                <a:latin typeface="Playfair Display"/>
                <a:ea typeface="Playfair Display"/>
                <a:cs typeface="Playfair Display"/>
                <a:sym typeface="Playfair Display"/>
              </a:rPr>
              <a:t>comunitatea </a:t>
            </a:r>
            <a:r>
              <a:rPr b="0" i="0" lang="en-US" sz="2400" u="none" cap="none" strike="noStrike">
                <a:solidFill>
                  <a:schemeClr val="dk1"/>
                </a:solidFill>
                <a:latin typeface="Playfair Display"/>
                <a:ea typeface="Playfair Display"/>
                <a:cs typeface="Playfair Display"/>
                <a:sym typeface="Playfair Display"/>
              </a:rPr>
              <a:t>pe care o deservește.</a:t>
            </a:r>
            <a:endParaRPr b="0" i="0" sz="2400" u="none" cap="none" strike="noStrike">
              <a:solidFill>
                <a:schemeClr val="dk1"/>
              </a:solidFill>
              <a:latin typeface="Playfair Display"/>
              <a:ea typeface="Playfair Display"/>
              <a:cs typeface="Playfair Display"/>
              <a:sym typeface="Playfair Display"/>
            </a:endParaRPr>
          </a:p>
          <a:p>
            <a:pPr indent="-381000" lvl="0" marL="457200" marR="0" rtl="0" algn="l">
              <a:lnSpc>
                <a:spcPct val="170031"/>
              </a:lnSpc>
              <a:spcBef>
                <a:spcPts val="0"/>
              </a:spcBef>
              <a:spcAft>
                <a:spcPts val="0"/>
              </a:spcAft>
              <a:buClr>
                <a:schemeClr val="dk1"/>
              </a:buClr>
              <a:buSzPts val="2400"/>
              <a:buFont typeface="Playfair Display"/>
              <a:buChar char="●"/>
            </a:pPr>
            <a:r>
              <a:rPr b="0" i="0" lang="en-US" sz="2400" u="none" cap="none" strike="noStrike">
                <a:solidFill>
                  <a:schemeClr val="dk1"/>
                </a:solidFill>
                <a:latin typeface="Playfair Display"/>
                <a:ea typeface="Playfair Display"/>
                <a:cs typeface="Playfair Display"/>
                <a:sym typeface="Playfair Display"/>
              </a:rPr>
              <a:t>Prin înțelegerea naturii interconectate a provocărilor globale și prin participarea activă la soluții, poți contribui la construirea unei </a:t>
            </a:r>
            <a:r>
              <a:rPr b="1" i="0" lang="en-US" sz="2400" u="none" cap="none" strike="noStrike">
                <a:solidFill>
                  <a:schemeClr val="dk1"/>
                </a:solidFill>
                <a:latin typeface="Playfair Display"/>
                <a:ea typeface="Playfair Display"/>
                <a:cs typeface="Playfair Display"/>
                <a:sym typeface="Playfair Display"/>
              </a:rPr>
              <a:t>lumi mai durabile și mai echitabile</a:t>
            </a:r>
            <a:r>
              <a:rPr b="0" i="0" lang="en-US" sz="2400" u="none" cap="none" strike="noStrike">
                <a:solidFill>
                  <a:schemeClr val="dk1"/>
                </a:solidFill>
                <a:latin typeface="Playfair Display"/>
                <a:ea typeface="Playfair Display"/>
                <a:cs typeface="Playfair Display"/>
                <a:sym typeface="Playfair Display"/>
              </a:rPr>
              <a:t>.</a:t>
            </a:r>
            <a:endParaRPr b="1" i="0" sz="2400" u="none" cap="none" strike="noStrike">
              <a:solidFill>
                <a:schemeClr val="dk1"/>
              </a:solidFill>
              <a:latin typeface="Playfair Display"/>
              <a:ea typeface="Playfair Display"/>
              <a:cs typeface="Playfair Display"/>
              <a:sym typeface="Playfair Displa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22"/>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3">
              <a:alphaModFix/>
            </a:blip>
            <a:stretch>
              <a:fillRect b="-160149" l="-14260" r="-3274" t="-161009"/>
            </a:stretch>
          </a:blipFill>
          <a:ln>
            <a:noFill/>
          </a:ln>
        </p:spPr>
      </p:sp>
      <p:sp>
        <p:nvSpPr>
          <p:cNvPr id="389" name="Google Shape;389;p22"/>
          <p:cNvSpPr/>
          <p:nvPr/>
        </p:nvSpPr>
        <p:spPr>
          <a:xfrm>
            <a:off x="-1573456" y="7451288"/>
            <a:ext cx="4327228" cy="4114800"/>
          </a:xfrm>
          <a:custGeom>
            <a:rect b="b" l="l" r="r" t="t"/>
            <a:pathLst>
              <a:path extrusionOk="0" h="4114800" w="4327228">
                <a:moveTo>
                  <a:pt x="0" y="0"/>
                </a:moveTo>
                <a:lnTo>
                  <a:pt x="4327228" y="0"/>
                </a:lnTo>
                <a:lnTo>
                  <a:pt x="4327228" y="4114800"/>
                </a:lnTo>
                <a:lnTo>
                  <a:pt x="0" y="4114800"/>
                </a:lnTo>
                <a:lnTo>
                  <a:pt x="0" y="0"/>
                </a:lnTo>
                <a:close/>
              </a:path>
            </a:pathLst>
          </a:custGeom>
          <a:blipFill rotWithShape="1">
            <a:blip r:embed="rId4">
              <a:alphaModFix/>
            </a:blip>
            <a:stretch>
              <a:fillRect b="0" l="0" r="0" t="0"/>
            </a:stretch>
          </a:blipFill>
          <a:ln>
            <a:noFill/>
          </a:ln>
        </p:spPr>
      </p:sp>
      <p:sp>
        <p:nvSpPr>
          <p:cNvPr id="390" name="Google Shape;390;p22"/>
          <p:cNvSpPr/>
          <p:nvPr/>
        </p:nvSpPr>
        <p:spPr>
          <a:xfrm>
            <a:off x="16125846" y="-1892372"/>
            <a:ext cx="3975926" cy="4114800"/>
          </a:xfrm>
          <a:custGeom>
            <a:rect b="b" l="l" r="r" t="t"/>
            <a:pathLst>
              <a:path extrusionOk="0" h="4114800" w="3975926">
                <a:moveTo>
                  <a:pt x="0" y="0"/>
                </a:moveTo>
                <a:lnTo>
                  <a:pt x="3975925" y="0"/>
                </a:lnTo>
                <a:lnTo>
                  <a:pt x="3975925" y="4114800"/>
                </a:lnTo>
                <a:lnTo>
                  <a:pt x="0" y="4114800"/>
                </a:lnTo>
                <a:lnTo>
                  <a:pt x="0" y="0"/>
                </a:lnTo>
                <a:close/>
              </a:path>
            </a:pathLst>
          </a:custGeom>
          <a:blipFill rotWithShape="1">
            <a:blip r:embed="rId5">
              <a:alphaModFix/>
            </a:blip>
            <a:stretch>
              <a:fillRect b="0" l="0" r="0" t="0"/>
            </a:stretch>
          </a:blipFill>
          <a:ln>
            <a:noFill/>
          </a:ln>
        </p:spPr>
      </p:sp>
      <p:sp>
        <p:nvSpPr>
          <p:cNvPr id="391" name="Google Shape;391;p22"/>
          <p:cNvSpPr/>
          <p:nvPr/>
        </p:nvSpPr>
        <p:spPr>
          <a:xfrm>
            <a:off x="15363276" y="7997954"/>
            <a:ext cx="3995097" cy="4114800"/>
          </a:xfrm>
          <a:custGeom>
            <a:rect b="b" l="l" r="r" t="t"/>
            <a:pathLst>
              <a:path extrusionOk="0" h="4114800" w="3995097">
                <a:moveTo>
                  <a:pt x="0" y="0"/>
                </a:moveTo>
                <a:lnTo>
                  <a:pt x="3995096" y="0"/>
                </a:lnTo>
                <a:lnTo>
                  <a:pt x="3995096" y="4114800"/>
                </a:lnTo>
                <a:lnTo>
                  <a:pt x="0" y="4114800"/>
                </a:lnTo>
                <a:lnTo>
                  <a:pt x="0" y="0"/>
                </a:lnTo>
                <a:close/>
              </a:path>
            </a:pathLst>
          </a:custGeom>
          <a:blipFill rotWithShape="1">
            <a:blip r:embed="rId6">
              <a:alphaModFix/>
            </a:blip>
            <a:stretch>
              <a:fillRect b="0" l="0" r="0" t="0"/>
            </a:stretch>
          </a:blipFill>
          <a:ln>
            <a:noFill/>
          </a:ln>
        </p:spPr>
      </p:sp>
      <p:sp>
        <p:nvSpPr>
          <p:cNvPr id="392" name="Google Shape;392;p22"/>
          <p:cNvSpPr txBox="1"/>
          <p:nvPr/>
        </p:nvSpPr>
        <p:spPr>
          <a:xfrm>
            <a:off x="2489550" y="3265925"/>
            <a:ext cx="5157900" cy="39720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000"/>
              <a:buFont typeface="Arial"/>
              <a:buNone/>
            </a:pPr>
            <a:r>
              <a:rPr b="1" i="0" lang="en-US" sz="2000" u="none" cap="none" strike="noStrike">
                <a:solidFill>
                  <a:srgbClr val="0F9249"/>
                </a:solidFill>
                <a:latin typeface="Playfair Display"/>
                <a:ea typeface="Playfair Display"/>
                <a:cs typeface="Playfair Display"/>
                <a:sym typeface="Playfair Display"/>
              </a:rPr>
              <a:t>Impactul dorit</a:t>
            </a:r>
            <a:r>
              <a:rPr b="0" i="0" lang="en-US" sz="2000" u="none" cap="none" strike="noStrike">
                <a:solidFill>
                  <a:schemeClr val="dk1"/>
                </a:solidFill>
                <a:latin typeface="Playfair Display"/>
                <a:ea typeface="Playfair Display"/>
                <a:cs typeface="Playfair Display"/>
                <a:sym typeface="Playfair Display"/>
              </a:rPr>
              <a:t>: SDG-urile oferă o foaie de parcurs pentru abordarea unora dintre cele mai presante probleme ale lumii, de la sărăcie și inegalitate la schimbările climatice. Prin alinierea activității tale la anumite SDG-uri, contribui la efortult global colectiv de a crea schimbări pozitive și de a îmbunătăți viețile oamenilor.</a:t>
            </a:r>
            <a:endParaRPr b="1" i="0" sz="2000" u="none" cap="none" strike="noStrike">
              <a:solidFill>
                <a:srgbClr val="0F9249"/>
              </a:solidFill>
              <a:latin typeface="Playfair Display"/>
              <a:ea typeface="Playfair Display"/>
              <a:cs typeface="Playfair Display"/>
              <a:sym typeface="Playfair Display"/>
            </a:endParaRPr>
          </a:p>
        </p:txBody>
      </p:sp>
      <p:sp>
        <p:nvSpPr>
          <p:cNvPr id="393" name="Google Shape;393;p22"/>
          <p:cNvSpPr txBox="1"/>
          <p:nvPr/>
        </p:nvSpPr>
        <p:spPr>
          <a:xfrm>
            <a:off x="8818200" y="3150600"/>
            <a:ext cx="5933400" cy="39720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000"/>
              <a:buFont typeface="Arial"/>
              <a:buNone/>
            </a:pPr>
            <a:r>
              <a:rPr b="1" i="0" lang="en-US" sz="2000" u="none" cap="none" strike="noStrike">
                <a:solidFill>
                  <a:srgbClr val="BF1435"/>
                </a:solidFill>
                <a:latin typeface="Playfair Display"/>
                <a:ea typeface="Playfair Display"/>
                <a:cs typeface="Playfair Display"/>
                <a:sym typeface="Playfair Display"/>
              </a:rPr>
              <a:t>Oportunitățile de piață: </a:t>
            </a:r>
            <a:r>
              <a:rPr b="0" i="0" lang="en-US" sz="2000" u="none" cap="none" strike="noStrike">
                <a:solidFill>
                  <a:schemeClr val="dk1"/>
                </a:solidFill>
                <a:latin typeface="Playfair Display"/>
                <a:ea typeface="Playfair Display"/>
                <a:cs typeface="Playfair Display"/>
                <a:sym typeface="Playfair Display"/>
              </a:rPr>
              <a:t>Consumatorii sunt din ce în ce mai interesați de produse și servicii care reflectă valorile lor, precum durabilitatea și responsabilitatea socială. Alinierea la SDG-uri nu doar că atrage o bază de consumatori conștienți de impactul social, dar poate, de asemenea, să deschidă noi oportunități de piață și să îmbunătățească reputația brandului tău de afaceri.</a:t>
            </a:r>
            <a:endParaRPr b="0" i="0" sz="2000" u="none" cap="none" strike="noStrike">
              <a:solidFill>
                <a:schemeClr val="dk1"/>
              </a:solidFill>
              <a:latin typeface="Playfair Display"/>
              <a:ea typeface="Playfair Display"/>
              <a:cs typeface="Playfair Display"/>
              <a:sym typeface="Playfair Display"/>
            </a:endParaRPr>
          </a:p>
        </p:txBody>
      </p:sp>
      <p:sp>
        <p:nvSpPr>
          <p:cNvPr id="394" name="Google Shape;394;p22"/>
          <p:cNvSpPr txBox="1"/>
          <p:nvPr/>
        </p:nvSpPr>
        <p:spPr>
          <a:xfrm>
            <a:off x="2442000" y="1931625"/>
            <a:ext cx="13404000" cy="3693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400"/>
              <a:buFont typeface="Arial"/>
              <a:buNone/>
            </a:pPr>
            <a:r>
              <a:rPr b="0" i="0" lang="en-US" sz="2400" u="none" cap="none" strike="noStrike">
                <a:solidFill>
                  <a:schemeClr val="dk1"/>
                </a:solidFill>
                <a:latin typeface="Playfair Display"/>
                <a:ea typeface="Playfair Display"/>
                <a:cs typeface="Playfair Display"/>
                <a:sym typeface="Playfair Display"/>
              </a:rPr>
              <a:t>Iată de ce ar trebui să iei în considerare integrarea SDG-urilor în demersul tău antreprenorial:</a:t>
            </a:r>
            <a:endParaRPr b="0" i="0" sz="2400" u="none" cap="none" strike="noStrike">
              <a:solidFill>
                <a:schemeClr val="dk1"/>
              </a:solidFill>
              <a:latin typeface="Playfair Display"/>
              <a:ea typeface="Playfair Display"/>
              <a:cs typeface="Playfair Display"/>
              <a:sym typeface="Playfair Display"/>
            </a:endParaRPr>
          </a:p>
        </p:txBody>
      </p:sp>
      <p:sp>
        <p:nvSpPr>
          <p:cNvPr id="395" name="Google Shape;395;p22"/>
          <p:cNvSpPr txBox="1"/>
          <p:nvPr/>
        </p:nvSpPr>
        <p:spPr>
          <a:xfrm rot="-5400000">
            <a:off x="-1617075" y="3744375"/>
            <a:ext cx="5671200" cy="81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0F9249"/>
                </a:solidFill>
                <a:latin typeface="Playfair Display"/>
                <a:ea typeface="Playfair Display"/>
                <a:cs typeface="Playfair Display"/>
                <a:sym typeface="Playfair Display"/>
              </a:rPr>
              <a:t>2.1 De ce ar trebui antreprenorii sociali să ia în considerare SDG-urile?</a:t>
            </a:r>
            <a:endParaRPr b="0" i="0" sz="2200" u="none" cap="none" strike="noStrike">
              <a:solidFill>
                <a:srgbClr val="0F9249"/>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3"/>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401" name="Google Shape;401;p23"/>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402" name="Google Shape;402;p23"/>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49" l="-14260" r="-3274" t="-161009"/>
            </a:stretch>
          </a:blipFill>
          <a:ln>
            <a:noFill/>
          </a:ln>
        </p:spPr>
      </p:sp>
      <p:sp>
        <p:nvSpPr>
          <p:cNvPr id="403" name="Google Shape;403;p23"/>
          <p:cNvSpPr/>
          <p:nvPr/>
        </p:nvSpPr>
        <p:spPr>
          <a:xfrm>
            <a:off x="-895563" y="7816154"/>
            <a:ext cx="4278147" cy="4114800"/>
          </a:xfrm>
          <a:custGeom>
            <a:rect b="b" l="l" r="r" t="t"/>
            <a:pathLst>
              <a:path extrusionOk="0" h="4114800" w="4278147">
                <a:moveTo>
                  <a:pt x="0" y="0"/>
                </a:moveTo>
                <a:lnTo>
                  <a:pt x="4278148" y="0"/>
                </a:lnTo>
                <a:lnTo>
                  <a:pt x="4278148" y="4114800"/>
                </a:lnTo>
                <a:lnTo>
                  <a:pt x="0" y="4114800"/>
                </a:lnTo>
                <a:lnTo>
                  <a:pt x="0" y="0"/>
                </a:lnTo>
                <a:close/>
              </a:path>
            </a:pathLst>
          </a:custGeom>
          <a:blipFill rotWithShape="1">
            <a:blip r:embed="rId6">
              <a:alphaModFix/>
            </a:blip>
            <a:stretch>
              <a:fillRect b="0" l="0" r="0" t="0"/>
            </a:stretch>
          </a:blipFill>
          <a:ln>
            <a:noFill/>
          </a:ln>
        </p:spPr>
      </p:sp>
      <p:sp>
        <p:nvSpPr>
          <p:cNvPr id="404" name="Google Shape;404;p23"/>
          <p:cNvSpPr txBox="1"/>
          <p:nvPr/>
        </p:nvSpPr>
        <p:spPr>
          <a:xfrm>
            <a:off x="2599625" y="5488500"/>
            <a:ext cx="13432200" cy="28818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400"/>
              <a:buFont typeface="Arial"/>
              <a:buNone/>
            </a:pPr>
            <a:r>
              <a:rPr b="0" i="0" lang="en-US" sz="2400" u="none" cap="none" strike="noStrike">
                <a:solidFill>
                  <a:schemeClr val="dk1"/>
                </a:solidFill>
                <a:latin typeface="Playfair Display"/>
                <a:ea typeface="Playfair Display"/>
                <a:cs typeface="Playfair Display"/>
                <a:sym typeface="Playfair Display"/>
              </a:rPr>
              <a:t>     Pe scurt, răspunsul la </a:t>
            </a:r>
            <a:r>
              <a:rPr b="1" i="0" lang="en-US" sz="2400" u="none" cap="none" strike="noStrike">
                <a:solidFill>
                  <a:srgbClr val="0F9249"/>
                </a:solidFill>
                <a:latin typeface="Playfair Display"/>
                <a:ea typeface="Playfair Display"/>
                <a:cs typeface="Playfair Display"/>
                <a:sym typeface="Playfair Display"/>
              </a:rPr>
              <a:t>“De ce”:</a:t>
            </a:r>
            <a:endParaRPr b="1" i="0" sz="2400" u="none" cap="none" strike="noStrike">
              <a:solidFill>
                <a:srgbClr val="0F9249"/>
              </a:solidFill>
              <a:latin typeface="Playfair Display"/>
              <a:ea typeface="Playfair Display"/>
              <a:cs typeface="Playfair Display"/>
              <a:sym typeface="Playfair Display"/>
            </a:endParaRPr>
          </a:p>
          <a:p>
            <a:pPr indent="-381000" lvl="0" marL="457200" marR="0" rtl="0" algn="l">
              <a:lnSpc>
                <a:spcPct val="170031"/>
              </a:lnSpc>
              <a:spcBef>
                <a:spcPts val="0"/>
              </a:spcBef>
              <a:spcAft>
                <a:spcPts val="0"/>
              </a:spcAft>
              <a:buClr>
                <a:schemeClr val="dk1"/>
              </a:buClr>
              <a:buSzPts val="2400"/>
              <a:buFont typeface="Playfair Display"/>
              <a:buChar char="●"/>
            </a:pPr>
            <a:r>
              <a:rPr b="0" i="0" lang="en-US" sz="2400" u="none" cap="none" strike="noStrike">
                <a:solidFill>
                  <a:schemeClr val="dk1"/>
                </a:solidFill>
                <a:latin typeface="Playfair Display"/>
                <a:ea typeface="Playfair Display"/>
                <a:cs typeface="Playfair Display"/>
                <a:sym typeface="Playfair Display"/>
              </a:rPr>
              <a:t>Pentru a fi mai bine pregătit </a:t>
            </a:r>
            <a:r>
              <a:rPr b="1" i="0" lang="en-US" sz="2400" u="none" cap="none" strike="noStrike">
                <a:solidFill>
                  <a:schemeClr val="dk1"/>
                </a:solidFill>
                <a:latin typeface="Playfair Display"/>
                <a:ea typeface="Playfair Display"/>
                <a:cs typeface="Playfair Display"/>
                <a:sym typeface="Playfair Display"/>
              </a:rPr>
              <a:t>să obții un loc de muncă</a:t>
            </a:r>
            <a:r>
              <a:rPr b="0" i="0" lang="en-US" sz="2400" u="none" cap="none" strike="noStrike">
                <a:solidFill>
                  <a:schemeClr val="dk1"/>
                </a:solidFill>
                <a:latin typeface="Playfair Display"/>
                <a:ea typeface="Playfair Display"/>
                <a:cs typeface="Playfair Display"/>
                <a:sym typeface="Playfair Display"/>
              </a:rPr>
              <a:t> sau să analizezi oportunitatea de a începe o afacere pe cont propriu în viitor.</a:t>
            </a:r>
            <a:endParaRPr b="0" i="0" sz="2400" u="none" cap="none" strike="noStrike">
              <a:solidFill>
                <a:schemeClr val="dk1"/>
              </a:solidFill>
              <a:latin typeface="Playfair Display"/>
              <a:ea typeface="Playfair Display"/>
              <a:cs typeface="Playfair Display"/>
              <a:sym typeface="Playfair Display"/>
            </a:endParaRPr>
          </a:p>
          <a:p>
            <a:pPr indent="-381000" lvl="0" marL="457200" marR="0" rtl="0" algn="l">
              <a:lnSpc>
                <a:spcPct val="170031"/>
              </a:lnSpc>
              <a:spcBef>
                <a:spcPts val="0"/>
              </a:spcBef>
              <a:spcAft>
                <a:spcPts val="0"/>
              </a:spcAft>
              <a:buClr>
                <a:schemeClr val="dk1"/>
              </a:buClr>
              <a:buSzPts val="2400"/>
              <a:buFont typeface="Playfair Display"/>
              <a:buChar char="●"/>
            </a:pPr>
            <a:r>
              <a:rPr b="0" i="0" lang="en-US" sz="2400" u="none" cap="none" strike="noStrike">
                <a:solidFill>
                  <a:schemeClr val="dk1"/>
                </a:solidFill>
                <a:latin typeface="Playfair Display"/>
                <a:ea typeface="Playfair Display"/>
                <a:cs typeface="Playfair Display"/>
                <a:sym typeface="Playfair Display"/>
              </a:rPr>
              <a:t>Deoarece poți combina obiectivele globale cu </a:t>
            </a:r>
            <a:r>
              <a:rPr b="1" i="0" lang="en-US" sz="2400" u="none" cap="none" strike="noStrike">
                <a:solidFill>
                  <a:schemeClr val="dk1"/>
                </a:solidFill>
                <a:latin typeface="Playfair Display"/>
                <a:ea typeface="Playfair Display"/>
                <a:cs typeface="Playfair Display"/>
                <a:sym typeface="Playfair Display"/>
              </a:rPr>
              <a:t>beneficiile personale</a:t>
            </a:r>
            <a:r>
              <a:rPr b="0" i="0" lang="en-US" sz="2400" u="none" cap="none" strike="noStrike">
                <a:solidFill>
                  <a:schemeClr val="dk1"/>
                </a:solidFill>
                <a:latin typeface="Playfair Display"/>
                <a:ea typeface="Playfair Display"/>
                <a:cs typeface="Playfair Display"/>
                <a:sym typeface="Playfair Display"/>
              </a:rPr>
              <a:t> și cu cele ale comunității din care faci parte.</a:t>
            </a:r>
            <a:endParaRPr b="1" i="0" sz="2400" u="none" cap="none" strike="noStrike">
              <a:solidFill>
                <a:schemeClr val="dk1"/>
              </a:solidFill>
              <a:latin typeface="Playfair Display"/>
              <a:ea typeface="Playfair Display"/>
              <a:cs typeface="Playfair Display"/>
              <a:sym typeface="Playfair Display"/>
            </a:endParaRPr>
          </a:p>
        </p:txBody>
      </p:sp>
      <p:sp>
        <p:nvSpPr>
          <p:cNvPr id="405" name="Google Shape;405;p23"/>
          <p:cNvSpPr txBox="1"/>
          <p:nvPr/>
        </p:nvSpPr>
        <p:spPr>
          <a:xfrm>
            <a:off x="2599625" y="1188700"/>
            <a:ext cx="5875200" cy="29250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000"/>
              <a:buFont typeface="Arial"/>
              <a:buNone/>
            </a:pPr>
            <a:r>
              <a:rPr b="1" i="0" lang="en-US" sz="2000" u="none" cap="none" strike="noStrike">
                <a:solidFill>
                  <a:srgbClr val="0B7687"/>
                </a:solidFill>
                <a:latin typeface="Playfair Display"/>
                <a:ea typeface="Playfair Display"/>
                <a:cs typeface="Playfair Display"/>
                <a:sym typeface="Playfair Display"/>
              </a:rPr>
              <a:t>Parteneriat și colaborare:</a:t>
            </a:r>
            <a:r>
              <a:rPr b="0" i="0" lang="en-US" sz="2000" u="none" cap="none" strike="noStrike">
                <a:solidFill>
                  <a:schemeClr val="dk1"/>
                </a:solidFill>
                <a:latin typeface="Playfair Display"/>
                <a:ea typeface="Playfair Display"/>
                <a:cs typeface="Playfair Display"/>
                <a:sym typeface="Playfair Display"/>
              </a:rPr>
              <a:t> Alinierea la SDG-uri poate facilita parteneriate cu organizații care împărtășesc aceleași idei, atât la nivel local, cât și global. Eforturile de colaborare amplifică impactul și creează o rețea de sprijin, resurse și expertiză care poate accelera creșterea afacerii tale.</a:t>
            </a:r>
            <a:endParaRPr b="1" i="0" sz="2000" u="none" cap="none" strike="noStrike">
              <a:solidFill>
                <a:srgbClr val="0F9249"/>
              </a:solidFill>
              <a:latin typeface="Playfair Display"/>
              <a:ea typeface="Playfair Display"/>
              <a:cs typeface="Playfair Display"/>
              <a:sym typeface="Playfair Display"/>
            </a:endParaRPr>
          </a:p>
        </p:txBody>
      </p:sp>
      <p:sp>
        <p:nvSpPr>
          <p:cNvPr id="406" name="Google Shape;406;p23"/>
          <p:cNvSpPr txBox="1"/>
          <p:nvPr/>
        </p:nvSpPr>
        <p:spPr>
          <a:xfrm>
            <a:off x="9470000" y="1188700"/>
            <a:ext cx="5875200" cy="29250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000"/>
              <a:buFont typeface="Arial"/>
              <a:buNone/>
            </a:pPr>
            <a:r>
              <a:rPr b="1" i="0" lang="en-US" sz="2000" u="none" cap="none" strike="noStrike">
                <a:solidFill>
                  <a:srgbClr val="FF9900"/>
                </a:solidFill>
                <a:latin typeface="Playfair Display"/>
                <a:ea typeface="Playfair Display"/>
                <a:cs typeface="Playfair Display"/>
                <a:sym typeface="Playfair Display"/>
              </a:rPr>
              <a:t>Inovare și adaptare: </a:t>
            </a:r>
            <a:r>
              <a:rPr b="0" i="0" lang="en-US" sz="2000" u="none" cap="none" strike="noStrike">
                <a:solidFill>
                  <a:schemeClr val="dk1"/>
                </a:solidFill>
                <a:latin typeface="Playfair Display"/>
                <a:ea typeface="Playfair Display"/>
                <a:cs typeface="Playfair Display"/>
                <a:sym typeface="Playfair Display"/>
              </a:rPr>
              <a:t>SDG-urile stimulează gândirea inovatoare și soluționarea problemelor. Abordând aceste provocări globale, poți dezvolta o cultură a inovației în cadrul întreprinderii tale, promovând adaptabilitatea și reziliența într-un mediu în continuă schimbare.</a:t>
            </a:r>
            <a:endParaRPr b="1" i="0" sz="2000" u="none" cap="none" strike="noStrike">
              <a:solidFill>
                <a:srgbClr val="0F9249"/>
              </a:solidFill>
              <a:latin typeface="Playfair Display"/>
              <a:ea typeface="Playfair Display"/>
              <a:cs typeface="Playfair Display"/>
              <a:sym typeface="Playfair Display"/>
            </a:endParaRPr>
          </a:p>
        </p:txBody>
      </p:sp>
      <p:sp>
        <p:nvSpPr>
          <p:cNvPr id="407" name="Google Shape;407;p23"/>
          <p:cNvSpPr txBox="1"/>
          <p:nvPr/>
        </p:nvSpPr>
        <p:spPr>
          <a:xfrm rot="-5400000">
            <a:off x="-1617075" y="3744375"/>
            <a:ext cx="5671200" cy="81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0F9249"/>
                </a:solidFill>
                <a:latin typeface="Playfair Display"/>
                <a:ea typeface="Playfair Display"/>
                <a:cs typeface="Playfair Display"/>
                <a:sym typeface="Playfair Display"/>
              </a:rPr>
              <a:t>2.1 De ce ar trebui antreprenorii sociali să ia în considerare SDG-urile?</a:t>
            </a:r>
            <a:endParaRPr b="0" i="0" sz="2200" u="none" cap="none" strike="noStrike">
              <a:solidFill>
                <a:srgbClr val="0F9249"/>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24"/>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413" name="Google Shape;413;p24"/>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414" name="Google Shape;414;p24"/>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415" name="Google Shape;415;p24"/>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416" name="Google Shape;416;p24"/>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417" name="Google Shape;417;p24"/>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49" l="-14260" r="-3274" t="-161009"/>
            </a:stretch>
          </a:blipFill>
          <a:ln>
            <a:noFill/>
          </a:ln>
        </p:spPr>
      </p:sp>
      <p:sp>
        <p:nvSpPr>
          <p:cNvPr id="418" name="Google Shape;418;p24"/>
          <p:cNvSpPr txBox="1"/>
          <p:nvPr/>
        </p:nvSpPr>
        <p:spPr>
          <a:xfrm>
            <a:off x="3355625" y="1315125"/>
            <a:ext cx="11457900" cy="646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000"/>
              <a:buFont typeface="Arial"/>
              <a:buNone/>
            </a:pPr>
            <a:r>
              <a:rPr b="1" i="0" lang="en-US" sz="3000" u="none" cap="none" strike="noStrike">
                <a:solidFill>
                  <a:srgbClr val="BF1435"/>
                </a:solidFill>
                <a:latin typeface="Playfair Display"/>
                <a:ea typeface="Playfair Display"/>
                <a:cs typeface="Playfair Display"/>
                <a:sym typeface="Playfair Display"/>
              </a:rPr>
              <a:t>2.2  </a:t>
            </a:r>
            <a:r>
              <a:rPr b="1" i="0" lang="en-US" sz="4200" u="none" cap="none" strike="noStrike">
                <a:solidFill>
                  <a:srgbClr val="BF1435"/>
                </a:solidFill>
                <a:latin typeface="Playfair Display"/>
                <a:ea typeface="Playfair Display"/>
                <a:cs typeface="Playfair Display"/>
                <a:sym typeface="Playfair Display"/>
              </a:rPr>
              <a:t>Cum</a:t>
            </a:r>
            <a:r>
              <a:rPr b="1" i="0" lang="en-US" sz="3000" u="none" cap="none" strike="noStrike">
                <a:solidFill>
                  <a:schemeClr val="dk1"/>
                </a:solidFill>
                <a:latin typeface="Playfair Display"/>
                <a:ea typeface="Playfair Display"/>
                <a:cs typeface="Playfair Display"/>
                <a:sym typeface="Playfair Display"/>
              </a:rPr>
              <a:t> </a:t>
            </a:r>
            <a:r>
              <a:rPr b="0" i="0" lang="en-US" sz="3000" u="none" cap="none" strike="noStrike">
                <a:solidFill>
                  <a:schemeClr val="dk1"/>
                </a:solidFill>
                <a:latin typeface="Playfair Display"/>
                <a:ea typeface="Playfair Display"/>
                <a:cs typeface="Playfair Display"/>
                <a:sym typeface="Playfair Display"/>
              </a:rPr>
              <a:t>ar trebui antreprenorii sociali să abordeze SDG-urile?</a:t>
            </a:r>
            <a:endParaRPr b="0" i="0" sz="3000" u="none" cap="none" strike="noStrike">
              <a:solidFill>
                <a:schemeClr val="dk1"/>
              </a:solidFill>
              <a:latin typeface="Arial"/>
              <a:ea typeface="Arial"/>
              <a:cs typeface="Arial"/>
              <a:sym typeface="Arial"/>
            </a:endParaRPr>
          </a:p>
        </p:txBody>
      </p:sp>
      <p:sp>
        <p:nvSpPr>
          <p:cNvPr id="419" name="Google Shape;419;p24"/>
          <p:cNvSpPr txBox="1"/>
          <p:nvPr/>
        </p:nvSpPr>
        <p:spPr>
          <a:xfrm>
            <a:off x="3355625" y="3275300"/>
            <a:ext cx="11853000" cy="33807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3600"/>
              <a:buFont typeface="Arial"/>
              <a:buNone/>
            </a:pPr>
            <a:r>
              <a:rPr b="1" i="0" lang="en-US" sz="3600" u="none" cap="none" strike="noStrike">
                <a:solidFill>
                  <a:srgbClr val="0F9249"/>
                </a:solidFill>
                <a:latin typeface="Playfair Display"/>
                <a:ea typeface="Playfair Display"/>
                <a:cs typeface="Playfair Display"/>
                <a:sym typeface="Playfair Display"/>
              </a:rPr>
              <a:t>Reflectează: </a:t>
            </a:r>
            <a:endParaRPr b="1" i="0" sz="3600" u="none" cap="none" strike="noStrike">
              <a:solidFill>
                <a:srgbClr val="0F9249"/>
              </a:solidFill>
              <a:latin typeface="Playfair Display"/>
              <a:ea typeface="Playfair Display"/>
              <a:cs typeface="Playfair Display"/>
              <a:sym typeface="Playfair Display"/>
            </a:endParaRPr>
          </a:p>
          <a:p>
            <a:pPr indent="0" lvl="0" marL="0" marR="0" rtl="0" algn="l">
              <a:lnSpc>
                <a:spcPct val="170031"/>
              </a:lnSpc>
              <a:spcBef>
                <a:spcPts val="0"/>
              </a:spcBef>
              <a:spcAft>
                <a:spcPts val="0"/>
              </a:spcAft>
              <a:buClr>
                <a:srgbClr val="000000"/>
              </a:buClr>
              <a:buSzPts val="3600"/>
              <a:buFont typeface="Arial"/>
              <a:buNone/>
            </a:pPr>
            <a:r>
              <a:rPr b="1" i="1" lang="en-US" sz="3600" u="none" cap="none" strike="noStrike">
                <a:solidFill>
                  <a:schemeClr val="dk1"/>
                </a:solidFill>
                <a:latin typeface="Playfair Display"/>
                <a:ea typeface="Playfair Display"/>
                <a:cs typeface="Playfair Display"/>
                <a:sym typeface="Playfair Display"/>
              </a:rPr>
              <a:t>Dacă aș avea puterea, ce problemă globală aș rezolva și cum m-ar ajuta acest lucru pe mine și pe alții?</a:t>
            </a:r>
            <a:endParaRPr b="1" i="1" sz="3600" u="none" cap="none" strike="noStrike">
              <a:solidFill>
                <a:schemeClr val="dk1"/>
              </a:solidFill>
              <a:latin typeface="Playfair Display"/>
              <a:ea typeface="Playfair Display"/>
              <a:cs typeface="Playfair Display"/>
              <a:sym typeface="Playfair Display"/>
            </a:endParaRPr>
          </a:p>
          <a:p>
            <a:pPr indent="0" lvl="0" marL="0" marR="0" rtl="0" algn="l">
              <a:lnSpc>
                <a:spcPct val="170031"/>
              </a:lnSpc>
              <a:spcBef>
                <a:spcPts val="0"/>
              </a:spcBef>
              <a:spcAft>
                <a:spcPts val="0"/>
              </a:spcAft>
              <a:buClr>
                <a:srgbClr val="000000"/>
              </a:buClr>
              <a:buSzPts val="3600"/>
              <a:buFont typeface="Arial"/>
              <a:buNone/>
            </a:pPr>
            <a:r>
              <a:t/>
            </a:r>
            <a:endParaRPr b="0" i="0" sz="3600" u="none" cap="none" strike="noStrike">
              <a:solidFill>
                <a:schemeClr val="dk1"/>
              </a:solidFill>
              <a:latin typeface="Playfair Display"/>
              <a:ea typeface="Playfair Display"/>
              <a:cs typeface="Playfair Display"/>
              <a:sym typeface="Playfair Display"/>
            </a:endParaRPr>
          </a:p>
        </p:txBody>
      </p:sp>
      <p:sp>
        <p:nvSpPr>
          <p:cNvPr id="420" name="Google Shape;420;p24"/>
          <p:cNvSpPr txBox="1"/>
          <p:nvPr/>
        </p:nvSpPr>
        <p:spPr>
          <a:xfrm rot="-5400000">
            <a:off x="-1617075" y="3744375"/>
            <a:ext cx="5671200" cy="81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0F9249"/>
                </a:solidFill>
                <a:latin typeface="Playfair Display"/>
                <a:ea typeface="Playfair Display"/>
                <a:cs typeface="Playfair Display"/>
                <a:sym typeface="Playfair Display"/>
              </a:rPr>
              <a:t>2.1 Cum ar trebui antreprenorii sociali să ia în considerare SDG-urile?</a:t>
            </a:r>
            <a:endParaRPr b="0" i="0" sz="2200" u="none" cap="none" strike="noStrike">
              <a:solidFill>
                <a:srgbClr val="0F9249"/>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25"/>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sp>
      <p:sp>
        <p:nvSpPr>
          <p:cNvPr id="426" name="Google Shape;426;p25"/>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sp>
      <p:sp>
        <p:nvSpPr>
          <p:cNvPr id="427" name="Google Shape;427;p25"/>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sp>
      <p:sp>
        <p:nvSpPr>
          <p:cNvPr id="428" name="Google Shape;428;p2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9" l="-14260" r="-3274" t="-161009"/>
            </a:stretch>
          </a:blipFill>
          <a:ln>
            <a:noFill/>
          </a:ln>
        </p:spPr>
      </p:sp>
      <p:sp>
        <p:nvSpPr>
          <p:cNvPr id="429" name="Google Shape;429;p25"/>
          <p:cNvSpPr/>
          <p:nvPr/>
        </p:nvSpPr>
        <p:spPr>
          <a:xfrm>
            <a:off x="0" y="-111125"/>
            <a:ext cx="2697216" cy="4114800"/>
          </a:xfrm>
          <a:custGeom>
            <a:rect b="b" l="l" r="r" t="t"/>
            <a:pathLst>
              <a:path extrusionOk="0" h="4114800" w="2697216">
                <a:moveTo>
                  <a:pt x="0" y="0"/>
                </a:moveTo>
                <a:lnTo>
                  <a:pt x="2697216" y="0"/>
                </a:lnTo>
                <a:lnTo>
                  <a:pt x="2697216" y="4114800"/>
                </a:lnTo>
                <a:lnTo>
                  <a:pt x="0" y="4114800"/>
                </a:lnTo>
                <a:lnTo>
                  <a:pt x="0" y="0"/>
                </a:lnTo>
                <a:close/>
              </a:path>
            </a:pathLst>
          </a:custGeom>
          <a:blipFill rotWithShape="1">
            <a:blip r:embed="rId7">
              <a:alphaModFix/>
            </a:blip>
            <a:stretch>
              <a:fillRect b="0" l="0" r="0" t="0"/>
            </a:stretch>
          </a:blipFill>
          <a:ln>
            <a:noFill/>
          </a:ln>
        </p:spPr>
      </p:sp>
      <p:sp>
        <p:nvSpPr>
          <p:cNvPr id="430" name="Google Shape;430;p25"/>
          <p:cNvSpPr txBox="1"/>
          <p:nvPr/>
        </p:nvSpPr>
        <p:spPr>
          <a:xfrm>
            <a:off x="3449175" y="1357700"/>
            <a:ext cx="13241400" cy="9975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400"/>
              <a:buFont typeface="Arial"/>
              <a:buNone/>
            </a:pPr>
            <a:r>
              <a:rPr b="0" i="0" lang="en-US" sz="2400" u="none" cap="none" strike="noStrike">
                <a:solidFill>
                  <a:srgbClr val="000000"/>
                </a:solidFill>
                <a:latin typeface="Playfair Display"/>
                <a:ea typeface="Playfair Display"/>
                <a:cs typeface="Playfair Display"/>
                <a:sym typeface="Playfair Display"/>
              </a:rPr>
              <a:t>Alinierea cu SDG-urile oferă un cadru solid pentru ca antreprenorii sociali să își canalizeze pasiunea și eforturile către obținerea unor </a:t>
            </a:r>
            <a:r>
              <a:rPr b="1" i="0" lang="en-US" sz="2400" u="none" cap="none" strike="noStrike">
                <a:solidFill>
                  <a:srgbClr val="000000"/>
                </a:solidFill>
                <a:latin typeface="Playfair Display"/>
                <a:ea typeface="Playfair Display"/>
                <a:cs typeface="Playfair Display"/>
                <a:sym typeface="Playfair Display"/>
              </a:rPr>
              <a:t>rezultate semnificative și cu impact</a:t>
            </a:r>
            <a:r>
              <a:rPr b="0" i="0" lang="en-US" sz="2400" u="none" cap="none" strike="noStrike">
                <a:solidFill>
                  <a:srgbClr val="000000"/>
                </a:solidFill>
                <a:latin typeface="Playfair Display"/>
                <a:ea typeface="Playfair Display"/>
                <a:cs typeface="Playfair Display"/>
                <a:sym typeface="Playfair Display"/>
              </a:rPr>
              <a:t>.</a:t>
            </a:r>
            <a:endParaRPr b="1" i="0" sz="2400" u="none" cap="none" strike="noStrike">
              <a:solidFill>
                <a:srgbClr val="000000"/>
              </a:solidFill>
              <a:latin typeface="Arial"/>
              <a:ea typeface="Arial"/>
              <a:cs typeface="Arial"/>
              <a:sym typeface="Arial"/>
            </a:endParaRPr>
          </a:p>
        </p:txBody>
      </p:sp>
      <p:sp>
        <p:nvSpPr>
          <p:cNvPr id="431" name="Google Shape;431;p25"/>
          <p:cNvSpPr txBox="1"/>
          <p:nvPr/>
        </p:nvSpPr>
        <p:spPr>
          <a:xfrm>
            <a:off x="7441575" y="3459625"/>
            <a:ext cx="4530300" cy="43671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199"/>
              <a:buFont typeface="Arial"/>
              <a:buNone/>
            </a:pPr>
            <a:r>
              <a:rPr b="1" i="0" lang="en-US" sz="2199" u="none" cap="none" strike="noStrike">
                <a:solidFill>
                  <a:srgbClr val="000000"/>
                </a:solidFill>
                <a:latin typeface="Playfair Display"/>
                <a:ea typeface="Playfair Display"/>
                <a:cs typeface="Playfair Display"/>
                <a:sym typeface="Playfair Display"/>
              </a:rPr>
              <a:t>Integrarea SDG-urilor în modelele de afaceri:</a:t>
            </a:r>
            <a:r>
              <a:rPr b="0" i="0" lang="en-US" sz="2199" u="none" cap="none" strike="noStrike">
                <a:solidFill>
                  <a:srgbClr val="000000"/>
                </a:solidFill>
                <a:latin typeface="Playfair Display"/>
                <a:ea typeface="Playfair Display"/>
                <a:cs typeface="Playfair Display"/>
                <a:sym typeface="Playfair Display"/>
              </a:rPr>
              <a:t> Integrează principiile SDG-urilor în nucleul modelului tău de afaceri. Identifică ce SDG-uri specifice sunt în acord cu misiunea ta și dezvoltă strategii pentru a le integra în produsele, serviciile și activitățile afacerii tale.</a:t>
            </a:r>
            <a:endParaRPr b="0" i="0" sz="1400" u="none" cap="none" strike="noStrike">
              <a:solidFill>
                <a:srgbClr val="000000"/>
              </a:solidFill>
              <a:latin typeface="Arial"/>
              <a:ea typeface="Arial"/>
              <a:cs typeface="Arial"/>
              <a:sym typeface="Arial"/>
            </a:endParaRPr>
          </a:p>
        </p:txBody>
      </p:sp>
      <p:sp>
        <p:nvSpPr>
          <p:cNvPr id="432" name="Google Shape;432;p25"/>
          <p:cNvSpPr txBox="1"/>
          <p:nvPr/>
        </p:nvSpPr>
        <p:spPr>
          <a:xfrm>
            <a:off x="12451050" y="3459625"/>
            <a:ext cx="4530300" cy="55182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199"/>
              <a:buFont typeface="Arial"/>
              <a:buNone/>
            </a:pPr>
            <a:r>
              <a:rPr b="1" i="0" lang="en-US" sz="2199" u="none" cap="none" strike="noStrike">
                <a:solidFill>
                  <a:srgbClr val="000000"/>
                </a:solidFill>
                <a:latin typeface="Playfair Display"/>
                <a:ea typeface="Playfair Display"/>
                <a:cs typeface="Playfair Display"/>
                <a:sym typeface="Playfair Display"/>
              </a:rPr>
              <a:t>Măsurarea și raportarea impactului: </a:t>
            </a:r>
            <a:r>
              <a:rPr b="0" i="0" lang="en-US" sz="2199" u="none" cap="none" strike="noStrike">
                <a:solidFill>
                  <a:srgbClr val="000000"/>
                </a:solidFill>
                <a:latin typeface="Playfair Display"/>
                <a:ea typeface="Playfair Display"/>
                <a:cs typeface="Playfair Display"/>
                <a:sym typeface="Playfair Display"/>
              </a:rPr>
              <a:t>Stabilește indicatori specifici pentru a evalua impactul inițiativelor tale. Monitorizează și raportează periodic progresul în atingerea obiectivelor legate de SDG-uri. O raportare transparentă întărește responsabilitatea și evidențiază rezultatele concrete ale eforturilor tale.</a:t>
            </a:r>
            <a:endParaRPr b="0" i="0" sz="1400" u="none" cap="none" strike="noStrike">
              <a:solidFill>
                <a:srgbClr val="000000"/>
              </a:solidFill>
              <a:latin typeface="Arial"/>
              <a:ea typeface="Arial"/>
              <a:cs typeface="Arial"/>
              <a:sym typeface="Arial"/>
            </a:endParaRPr>
          </a:p>
        </p:txBody>
      </p:sp>
      <p:sp>
        <p:nvSpPr>
          <p:cNvPr id="433" name="Google Shape;433;p25"/>
          <p:cNvSpPr txBox="1"/>
          <p:nvPr/>
        </p:nvSpPr>
        <p:spPr>
          <a:xfrm>
            <a:off x="2809925" y="3429775"/>
            <a:ext cx="4327200" cy="49425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199"/>
              <a:buFont typeface="Arial"/>
              <a:buNone/>
            </a:pPr>
            <a:r>
              <a:rPr b="1" i="0" lang="en-US" sz="2199" u="none" cap="none" strike="noStrike">
                <a:solidFill>
                  <a:srgbClr val="000000"/>
                </a:solidFill>
                <a:latin typeface="Playfair Display"/>
                <a:ea typeface="Playfair Display"/>
                <a:cs typeface="Playfair Display"/>
                <a:sym typeface="Playfair Display"/>
              </a:rPr>
              <a:t>Înțelegerea contextului local: </a:t>
            </a:r>
            <a:r>
              <a:rPr b="0" i="0" lang="en-US" sz="2199" u="none" cap="none" strike="noStrike">
                <a:solidFill>
                  <a:srgbClr val="000000"/>
                </a:solidFill>
                <a:latin typeface="Playfair Display"/>
                <a:ea typeface="Playfair Display"/>
                <a:cs typeface="Playfair Display"/>
                <a:sym typeface="Playfair Display"/>
              </a:rPr>
              <a:t>Adaptează-ți inițiativele la nevoile și contextele specifice ale comunităților pe care dorești să le servești. Înțelegerea nuanțelor locale asigură faptul că soluțiile respectă sensibilitatea culturală și vor fi mai ușor de adoptat de către publicul țintă.</a:t>
            </a:r>
            <a:endParaRPr b="0" i="0" sz="1400" u="none" cap="none" strike="noStrike">
              <a:solidFill>
                <a:srgbClr val="000000"/>
              </a:solidFill>
              <a:latin typeface="Arial"/>
              <a:ea typeface="Arial"/>
              <a:cs typeface="Arial"/>
              <a:sym typeface="Arial"/>
            </a:endParaRPr>
          </a:p>
        </p:txBody>
      </p:sp>
      <p:sp>
        <p:nvSpPr>
          <p:cNvPr id="434" name="Google Shape;434;p25"/>
          <p:cNvSpPr txBox="1"/>
          <p:nvPr/>
        </p:nvSpPr>
        <p:spPr>
          <a:xfrm rot="-5400000">
            <a:off x="-1679200" y="5111000"/>
            <a:ext cx="5671200" cy="81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0F9249"/>
                </a:solidFill>
                <a:latin typeface="Playfair Display"/>
                <a:ea typeface="Playfair Display"/>
                <a:cs typeface="Playfair Display"/>
                <a:sym typeface="Playfair Display"/>
              </a:rPr>
              <a:t>2.1 Cum ar trebui antreprenorii sociali să ia în considerare SDG-urile?</a:t>
            </a:r>
            <a:endParaRPr b="0" i="0" sz="2200" u="none" cap="none" strike="noStrike">
              <a:solidFill>
                <a:srgbClr val="0F9249"/>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26"/>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3">
              <a:alphaModFix/>
            </a:blip>
            <a:stretch>
              <a:fillRect b="0" l="0" r="0" t="0"/>
            </a:stretch>
          </a:blipFill>
          <a:ln>
            <a:noFill/>
          </a:ln>
        </p:spPr>
      </p:sp>
      <p:sp>
        <p:nvSpPr>
          <p:cNvPr id="440" name="Google Shape;440;p26"/>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4">
              <a:alphaModFix/>
            </a:blip>
            <a:stretch>
              <a:fillRect b="-160149" l="-14260" r="-3274" t="-161009"/>
            </a:stretch>
          </a:blipFill>
          <a:ln>
            <a:noFill/>
          </a:ln>
        </p:spPr>
      </p:sp>
      <p:sp>
        <p:nvSpPr>
          <p:cNvPr id="441" name="Google Shape;441;p26"/>
          <p:cNvSpPr/>
          <p:nvPr/>
        </p:nvSpPr>
        <p:spPr>
          <a:xfrm>
            <a:off x="14209741" y="6172200"/>
            <a:ext cx="4093452" cy="4114800"/>
          </a:xfrm>
          <a:custGeom>
            <a:rect b="b" l="l" r="r" t="t"/>
            <a:pathLst>
              <a:path extrusionOk="0" h="4114800" w="4093452">
                <a:moveTo>
                  <a:pt x="0" y="0"/>
                </a:moveTo>
                <a:lnTo>
                  <a:pt x="4093453" y="0"/>
                </a:lnTo>
                <a:lnTo>
                  <a:pt x="4093453" y="4114800"/>
                </a:lnTo>
                <a:lnTo>
                  <a:pt x="0" y="4114800"/>
                </a:lnTo>
                <a:lnTo>
                  <a:pt x="0" y="0"/>
                </a:lnTo>
                <a:close/>
              </a:path>
            </a:pathLst>
          </a:custGeom>
          <a:blipFill rotWithShape="1">
            <a:blip r:embed="rId5">
              <a:alphaModFix/>
            </a:blip>
            <a:stretch>
              <a:fillRect b="0" l="0" r="0" t="0"/>
            </a:stretch>
          </a:blipFill>
          <a:ln>
            <a:noFill/>
          </a:ln>
        </p:spPr>
      </p:sp>
      <p:sp>
        <p:nvSpPr>
          <p:cNvPr id="442" name="Google Shape;442;p26"/>
          <p:cNvSpPr/>
          <p:nvPr/>
        </p:nvSpPr>
        <p:spPr>
          <a:xfrm rot="2293080">
            <a:off x="-134672" y="7468354"/>
            <a:ext cx="3441469" cy="4114800"/>
          </a:xfrm>
          <a:custGeom>
            <a:rect b="b" l="l" r="r" t="t"/>
            <a:pathLst>
              <a:path extrusionOk="0" h="4114800" w="3441469">
                <a:moveTo>
                  <a:pt x="0" y="0"/>
                </a:moveTo>
                <a:lnTo>
                  <a:pt x="3441470" y="0"/>
                </a:lnTo>
                <a:lnTo>
                  <a:pt x="3441470" y="4114800"/>
                </a:lnTo>
                <a:lnTo>
                  <a:pt x="0" y="4114800"/>
                </a:lnTo>
                <a:lnTo>
                  <a:pt x="0" y="0"/>
                </a:lnTo>
                <a:close/>
              </a:path>
            </a:pathLst>
          </a:custGeom>
          <a:blipFill rotWithShape="1">
            <a:blip r:embed="rId6">
              <a:alphaModFix/>
            </a:blip>
            <a:stretch>
              <a:fillRect b="0" l="0" r="0" t="0"/>
            </a:stretch>
          </a:blipFill>
          <a:ln>
            <a:noFill/>
          </a:ln>
        </p:spPr>
      </p:sp>
      <p:sp>
        <p:nvSpPr>
          <p:cNvPr id="443" name="Google Shape;443;p26"/>
          <p:cNvSpPr txBox="1"/>
          <p:nvPr/>
        </p:nvSpPr>
        <p:spPr>
          <a:xfrm>
            <a:off x="6683650" y="2181400"/>
            <a:ext cx="4530300" cy="49425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199"/>
              <a:buFont typeface="Arial"/>
              <a:buNone/>
            </a:pPr>
            <a:r>
              <a:rPr b="1" i="0" lang="en-US" sz="2199" u="none" cap="none" strike="noStrike">
                <a:solidFill>
                  <a:srgbClr val="000000"/>
                </a:solidFill>
                <a:latin typeface="Playfair Display"/>
                <a:ea typeface="Playfair Display"/>
                <a:cs typeface="Playfair Display"/>
                <a:sym typeface="Playfair Display"/>
              </a:rPr>
              <a:t>Construiește parteneriate: </a:t>
            </a:r>
            <a:r>
              <a:rPr b="0" i="0" lang="en-US" sz="2199" u="none" cap="none" strike="noStrike">
                <a:solidFill>
                  <a:srgbClr val="000000"/>
                </a:solidFill>
                <a:latin typeface="Playfair Display"/>
                <a:ea typeface="Playfair Display"/>
                <a:cs typeface="Playfair Display"/>
                <a:sym typeface="Playfair Display"/>
              </a:rPr>
              <a:t>Încurajează parteneriatele cu organizații, atât din sectorul tău, cât și din afara acestuia, care au obiective comune. Colaborarea ajută la combinarea resurselor, expertizei și rețelelor, ceea ce conduce la un impact mai amplu și de lungă durată.</a:t>
            </a:r>
            <a:endParaRPr b="0" i="0" sz="1400" u="none" cap="none" strike="noStrike">
              <a:solidFill>
                <a:srgbClr val="000000"/>
              </a:solidFill>
              <a:latin typeface="Arial"/>
              <a:ea typeface="Arial"/>
              <a:cs typeface="Arial"/>
              <a:sym typeface="Arial"/>
            </a:endParaRPr>
          </a:p>
        </p:txBody>
      </p:sp>
      <p:sp>
        <p:nvSpPr>
          <p:cNvPr id="444" name="Google Shape;444;p26"/>
          <p:cNvSpPr txBox="1"/>
          <p:nvPr/>
        </p:nvSpPr>
        <p:spPr>
          <a:xfrm>
            <a:off x="11534800" y="2181400"/>
            <a:ext cx="4905900" cy="55182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chemeClr val="dk1"/>
              </a:buClr>
              <a:buSzPts val="2199"/>
              <a:buFont typeface="Arial"/>
              <a:buNone/>
            </a:pPr>
            <a:r>
              <a:rPr b="1" i="0" lang="en-US" sz="2199" u="none" cap="none" strike="noStrike">
                <a:solidFill>
                  <a:schemeClr val="dk1"/>
                </a:solidFill>
                <a:latin typeface="Playfair Display"/>
                <a:ea typeface="Playfair Display"/>
                <a:cs typeface="Playfair Display"/>
                <a:sym typeface="Playfair Display"/>
              </a:rPr>
              <a:t>Promovează inovarea: </a:t>
            </a:r>
            <a:r>
              <a:rPr b="0" i="0" lang="en-US" sz="2199" u="none" cap="none" strike="noStrike">
                <a:solidFill>
                  <a:schemeClr val="dk1"/>
                </a:solidFill>
                <a:latin typeface="Playfair Display"/>
                <a:ea typeface="Playfair Display"/>
                <a:cs typeface="Playfair Display"/>
                <a:sym typeface="Playfair Display"/>
              </a:rPr>
              <a:t>Prin strategiile pe care le folosești, încurajează inovația. Antreprenorii sociali sunt în poziția ideală pentru a aduce perspective proaspete și soluții creative la provocările complexe prezentate de SDG-uri. Adoptă inovația ca instrument pentru a crește eficacitatea și scalabilitatea inițiativelor tale.</a:t>
            </a:r>
            <a:endParaRPr b="0" i="0" sz="1400" u="none" cap="none" strike="noStrike">
              <a:solidFill>
                <a:srgbClr val="000000"/>
              </a:solidFill>
              <a:latin typeface="Arial"/>
              <a:ea typeface="Arial"/>
              <a:cs typeface="Arial"/>
              <a:sym typeface="Arial"/>
            </a:endParaRPr>
          </a:p>
        </p:txBody>
      </p:sp>
      <p:sp>
        <p:nvSpPr>
          <p:cNvPr id="445" name="Google Shape;445;p26"/>
          <p:cNvSpPr txBox="1"/>
          <p:nvPr/>
        </p:nvSpPr>
        <p:spPr>
          <a:xfrm>
            <a:off x="2269300" y="2151550"/>
            <a:ext cx="4093500" cy="49425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199"/>
              <a:buFont typeface="Arial"/>
              <a:buNone/>
            </a:pPr>
            <a:r>
              <a:rPr b="1" i="0" lang="en-US" sz="2199" u="none" cap="none" strike="noStrike">
                <a:solidFill>
                  <a:srgbClr val="000000"/>
                </a:solidFill>
                <a:latin typeface="Playfair Display"/>
                <a:ea typeface="Playfair Display"/>
                <a:cs typeface="Playfair Display"/>
                <a:sym typeface="Playfair Display"/>
              </a:rPr>
              <a:t>Implicarea părților interesate: </a:t>
            </a:r>
            <a:r>
              <a:rPr b="0" i="0" lang="en-US" sz="2199" u="none" cap="none" strike="noStrike">
                <a:solidFill>
                  <a:srgbClr val="000000"/>
                </a:solidFill>
                <a:latin typeface="Playfair Display"/>
                <a:ea typeface="Playfair Display"/>
                <a:cs typeface="Playfair Display"/>
                <a:sym typeface="Playfair Display"/>
              </a:rPr>
              <a:t>Implică principalele părți interesate, precum membrii comunității, clienții și partenerii, în procesul decizional. Colaborarea asigură că inițiativele sunt mai incluzive, durabile și adaptate nevoilor reale ale comunității.</a:t>
            </a:r>
            <a:endParaRPr b="0" i="0" sz="1400" u="none" cap="none" strike="noStrike">
              <a:solidFill>
                <a:srgbClr val="000000"/>
              </a:solidFill>
              <a:latin typeface="Arial"/>
              <a:ea typeface="Arial"/>
              <a:cs typeface="Arial"/>
              <a:sym typeface="Arial"/>
            </a:endParaRPr>
          </a:p>
        </p:txBody>
      </p:sp>
      <p:sp>
        <p:nvSpPr>
          <p:cNvPr id="446" name="Google Shape;446;p26"/>
          <p:cNvSpPr txBox="1"/>
          <p:nvPr/>
        </p:nvSpPr>
        <p:spPr>
          <a:xfrm rot="-5400000">
            <a:off x="-1679200" y="5111000"/>
            <a:ext cx="5671200" cy="81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0F9249"/>
                </a:solidFill>
                <a:latin typeface="Playfair Display"/>
                <a:ea typeface="Playfair Display"/>
                <a:cs typeface="Playfair Display"/>
                <a:sym typeface="Playfair Display"/>
              </a:rPr>
              <a:t>2.1 Cum ar trebui antreprenorii sociali să ia în considerare SDG-urile?</a:t>
            </a:r>
            <a:endParaRPr b="0" i="0" sz="2200" u="none" cap="none" strike="noStrike">
              <a:solidFill>
                <a:srgbClr val="0F9249"/>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27"/>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452" name="Google Shape;452;p27"/>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453" name="Google Shape;453;p27"/>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454" name="Google Shape;454;p27"/>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455" name="Google Shape;455;p27"/>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456" name="Google Shape;456;p27"/>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49" l="-14260" r="-3274" t="-161009"/>
            </a:stretch>
          </a:blipFill>
          <a:ln>
            <a:noFill/>
          </a:ln>
        </p:spPr>
      </p:sp>
      <p:sp>
        <p:nvSpPr>
          <p:cNvPr id="457" name="Google Shape;457;p27"/>
          <p:cNvSpPr txBox="1"/>
          <p:nvPr/>
        </p:nvSpPr>
        <p:spPr>
          <a:xfrm>
            <a:off x="2241000" y="946900"/>
            <a:ext cx="12801600" cy="50187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400"/>
              <a:buFont typeface="Arial"/>
              <a:buNone/>
            </a:pPr>
            <a:r>
              <a:rPr b="1" i="0" lang="en-US" sz="2000" u="none" cap="none" strike="noStrike">
                <a:solidFill>
                  <a:srgbClr val="0F9249"/>
                </a:solidFill>
                <a:latin typeface="Playfair Display"/>
                <a:ea typeface="Playfair Display"/>
                <a:cs typeface="Playfair Display"/>
                <a:sym typeface="Playfair Display"/>
              </a:rPr>
              <a:t>Pe scurt, </a:t>
            </a:r>
            <a:r>
              <a:rPr b="0" i="0" lang="en-US" sz="2000" u="none" cap="none" strike="noStrike">
                <a:solidFill>
                  <a:schemeClr val="dk1"/>
                </a:solidFill>
                <a:latin typeface="Playfair Display"/>
                <a:ea typeface="Playfair Display"/>
                <a:cs typeface="Playfair Display"/>
                <a:sym typeface="Playfair Display"/>
              </a:rPr>
              <a:t>răspunsul la întrebarea </a:t>
            </a:r>
            <a:r>
              <a:rPr b="1" i="0" lang="en-US" sz="2000" u="none" cap="none" strike="noStrike">
                <a:solidFill>
                  <a:srgbClr val="0F9249"/>
                </a:solidFill>
                <a:latin typeface="Playfair Display"/>
                <a:ea typeface="Playfair Display"/>
                <a:cs typeface="Playfair Display"/>
                <a:sym typeface="Playfair Display"/>
              </a:rPr>
              <a:t>"Cum"</a:t>
            </a:r>
            <a:r>
              <a:rPr b="0" i="0" lang="en-US" sz="2000" u="none" cap="none" strike="noStrike">
                <a:solidFill>
                  <a:srgbClr val="000000"/>
                </a:solidFill>
                <a:latin typeface="Playfair Display"/>
                <a:ea typeface="Playfair Display"/>
                <a:cs typeface="Playfair Display"/>
                <a:sym typeface="Playfair Display"/>
              </a:rPr>
              <a:t>:</a:t>
            </a:r>
            <a:endParaRPr b="0" i="0" sz="2000" u="none" cap="none" strike="noStrike">
              <a:solidFill>
                <a:srgbClr val="000000"/>
              </a:solidFill>
              <a:latin typeface="Playfair Display"/>
              <a:ea typeface="Playfair Display"/>
              <a:cs typeface="Playfair Display"/>
              <a:sym typeface="Playfair Display"/>
            </a:endParaRPr>
          </a:p>
          <a:p>
            <a:pPr indent="0" lvl="0" marL="0" marR="0" rtl="0" algn="l">
              <a:lnSpc>
                <a:spcPct val="170031"/>
              </a:lnSpc>
              <a:spcBef>
                <a:spcPts val="0"/>
              </a:spcBef>
              <a:spcAft>
                <a:spcPts val="0"/>
              </a:spcAft>
              <a:buClr>
                <a:srgbClr val="000000"/>
              </a:buClr>
              <a:buSzPts val="2199"/>
              <a:buFont typeface="Arial"/>
              <a:buNone/>
            </a:pPr>
            <a:r>
              <a:t/>
            </a:r>
            <a:endParaRPr b="0" i="0" sz="2000" u="none" cap="none" strike="noStrike">
              <a:solidFill>
                <a:srgbClr val="000000"/>
              </a:solidFill>
              <a:latin typeface="Playfair Display"/>
              <a:ea typeface="Playfair Display"/>
              <a:cs typeface="Playfair Display"/>
              <a:sym typeface="Playfair Display"/>
            </a:endParaRPr>
          </a:p>
          <a:p>
            <a:pPr indent="-355598" lvl="0" marL="457200" marR="0" rtl="0" algn="l">
              <a:lnSpc>
                <a:spcPct val="170031"/>
              </a:lnSpc>
              <a:spcBef>
                <a:spcPts val="0"/>
              </a:spcBef>
              <a:spcAft>
                <a:spcPts val="0"/>
              </a:spcAft>
              <a:buClr>
                <a:srgbClr val="000000"/>
              </a:buClr>
              <a:buSzPts val="2000"/>
              <a:buFont typeface="Playfair Display"/>
              <a:buChar char="➔"/>
            </a:pPr>
            <a:r>
              <a:rPr b="0" i="0" lang="en-US" sz="2000" u="none" cap="none" strike="noStrike">
                <a:solidFill>
                  <a:srgbClr val="000000"/>
                </a:solidFill>
                <a:latin typeface="Playfair Display"/>
                <a:ea typeface="Playfair Display"/>
                <a:cs typeface="Playfair Display"/>
                <a:sym typeface="Playfair Display"/>
              </a:rPr>
              <a:t>Ținând cont de faptul că problemele abordate de </a:t>
            </a:r>
            <a:r>
              <a:rPr b="1" i="0" lang="en-US" sz="2000" u="none" cap="none" strike="noStrike">
                <a:solidFill>
                  <a:srgbClr val="000000"/>
                </a:solidFill>
                <a:latin typeface="Playfair Display"/>
                <a:ea typeface="Playfair Display"/>
                <a:cs typeface="Playfair Display"/>
                <a:sym typeface="Playfair Display"/>
              </a:rPr>
              <a:t>SDG sunt interconectate și trebuie urmărite în mod combinat</a:t>
            </a:r>
            <a:r>
              <a:rPr b="0" i="0" lang="en-US" sz="2000" u="none" cap="none" strike="noStrike">
                <a:solidFill>
                  <a:srgbClr val="000000"/>
                </a:solidFill>
                <a:latin typeface="Playfair Display"/>
                <a:ea typeface="Playfair Display"/>
                <a:cs typeface="Playfair Display"/>
                <a:sym typeface="Playfair Display"/>
              </a:rPr>
              <a:t>, mai degrabă decât una câte una. Ca urmare, SDG-urile nu pot fi ordonate în funcție de prioritate, toate sunt la fel de importante și funcționează în armonie unele cu altele.</a:t>
            </a:r>
            <a:endParaRPr b="0" i="0" sz="2000" u="none" cap="none" strike="noStrike">
              <a:solidFill>
                <a:srgbClr val="000000"/>
              </a:solidFill>
              <a:latin typeface="Playfair Display"/>
              <a:ea typeface="Playfair Display"/>
              <a:cs typeface="Playfair Display"/>
              <a:sym typeface="Playfair Display"/>
            </a:endParaRPr>
          </a:p>
          <a:p>
            <a:pPr indent="-355598" lvl="0" marL="457200" marR="0" rtl="0" algn="l">
              <a:lnSpc>
                <a:spcPct val="170031"/>
              </a:lnSpc>
              <a:spcBef>
                <a:spcPts val="0"/>
              </a:spcBef>
              <a:spcAft>
                <a:spcPts val="0"/>
              </a:spcAft>
              <a:buClr>
                <a:srgbClr val="000000"/>
              </a:buClr>
              <a:buSzPts val="2000"/>
              <a:buFont typeface="Playfair Display"/>
              <a:buChar char="➔"/>
            </a:pPr>
            <a:r>
              <a:rPr b="0" i="0" lang="en-US" sz="2000" u="none" cap="none" strike="noStrike">
                <a:solidFill>
                  <a:srgbClr val="000000"/>
                </a:solidFill>
                <a:latin typeface="Playfair Display"/>
                <a:ea typeface="Playfair Display"/>
                <a:cs typeface="Playfair Display"/>
                <a:sym typeface="Playfair Display"/>
              </a:rPr>
              <a:t>Fiecare obiectiv ar trebui analizat și urmărit ținând seama de cele trei dimensiuni ale dezvoltării durabile: </a:t>
            </a:r>
            <a:r>
              <a:rPr b="1" i="0" lang="en-US" sz="2000" u="none" cap="none" strike="noStrike">
                <a:solidFill>
                  <a:srgbClr val="000000"/>
                </a:solidFill>
                <a:latin typeface="Playfair Display"/>
                <a:ea typeface="Playfair Display"/>
                <a:cs typeface="Playfair Display"/>
                <a:sym typeface="Playfair Display"/>
              </a:rPr>
              <a:t>economică, socială și de mediu</a:t>
            </a:r>
            <a:r>
              <a:rPr b="0" i="0" lang="en-US" sz="2000" u="none" cap="none" strike="noStrike">
                <a:solidFill>
                  <a:srgbClr val="000000"/>
                </a:solidFill>
                <a:latin typeface="Playfair Display"/>
                <a:ea typeface="Playfair Display"/>
                <a:cs typeface="Playfair Display"/>
                <a:sym typeface="Playfair Display"/>
              </a:rPr>
              <a:t>.</a:t>
            </a:r>
            <a:endParaRPr b="0" i="0" sz="2000" u="none" cap="none" strike="noStrike">
              <a:solidFill>
                <a:srgbClr val="000000"/>
              </a:solidFill>
              <a:latin typeface="Playfair Display"/>
              <a:ea typeface="Playfair Display"/>
              <a:cs typeface="Playfair Display"/>
              <a:sym typeface="Playfair Display"/>
            </a:endParaRPr>
          </a:p>
          <a:p>
            <a:pPr indent="-355598" lvl="0" marL="457200" marR="0" rtl="0" algn="l">
              <a:lnSpc>
                <a:spcPct val="170031"/>
              </a:lnSpc>
              <a:spcBef>
                <a:spcPts val="0"/>
              </a:spcBef>
              <a:spcAft>
                <a:spcPts val="0"/>
              </a:spcAft>
              <a:buClr>
                <a:srgbClr val="000000"/>
              </a:buClr>
              <a:buSzPts val="2000"/>
              <a:buFont typeface="Playfair Display"/>
              <a:buChar char="➔"/>
            </a:pPr>
            <a:r>
              <a:rPr b="0" i="0" lang="en-US" sz="2000" u="none" cap="none" strike="noStrike">
                <a:solidFill>
                  <a:srgbClr val="000000"/>
                </a:solidFill>
                <a:latin typeface="Playfair Display"/>
                <a:ea typeface="Playfair Display"/>
                <a:cs typeface="Playfair Display"/>
                <a:sym typeface="Playfair Display"/>
              </a:rPr>
              <a:t>Pentru fiecare dintre cele 17 obiective există </a:t>
            </a:r>
            <a:r>
              <a:rPr b="1" i="0" lang="en-US" sz="2000" u="none" cap="none" strike="noStrike">
                <a:solidFill>
                  <a:srgbClr val="000000"/>
                </a:solidFill>
                <a:latin typeface="Playfair Display"/>
                <a:ea typeface="Playfair Display"/>
                <a:cs typeface="Playfair Display"/>
                <a:sym typeface="Playfair Display"/>
              </a:rPr>
              <a:t>multe acțiuni pozitive pe care le poți întreprinde</a:t>
            </a:r>
            <a:r>
              <a:rPr b="0" i="0" lang="en-US" sz="2000" u="none" cap="none" strike="noStrike">
                <a:solidFill>
                  <a:srgbClr val="000000"/>
                </a:solidFill>
                <a:latin typeface="Playfair Display"/>
                <a:ea typeface="Playfair Display"/>
                <a:cs typeface="Playfair Display"/>
                <a:sym typeface="Playfair Display"/>
              </a:rPr>
              <a:t> pentru a face o schimbare reală.</a:t>
            </a:r>
            <a:endParaRPr b="0" i="0" sz="2000" u="none" cap="none" strike="noStrike">
              <a:solidFill>
                <a:srgbClr val="000000"/>
              </a:solidFill>
              <a:latin typeface="Playfair Display"/>
              <a:ea typeface="Playfair Display"/>
              <a:cs typeface="Playfair Display"/>
              <a:sym typeface="Playfair Display"/>
            </a:endParaRPr>
          </a:p>
          <a:p>
            <a:pPr indent="-355598" lvl="0" marL="457200" marR="0" rtl="0" algn="l">
              <a:lnSpc>
                <a:spcPct val="170031"/>
              </a:lnSpc>
              <a:spcBef>
                <a:spcPts val="0"/>
              </a:spcBef>
              <a:spcAft>
                <a:spcPts val="0"/>
              </a:spcAft>
              <a:buClr>
                <a:srgbClr val="000000"/>
              </a:buClr>
              <a:buSzPts val="2000"/>
              <a:buFont typeface="Playfair Display"/>
              <a:buChar char="➔"/>
            </a:pPr>
            <a:r>
              <a:rPr b="0" i="0" lang="en-US" sz="2000" u="none" cap="none" strike="noStrike">
                <a:solidFill>
                  <a:srgbClr val="000000"/>
                </a:solidFill>
                <a:latin typeface="Playfair Display"/>
                <a:ea typeface="Playfair Display"/>
                <a:cs typeface="Playfair Display"/>
                <a:sym typeface="Playfair Display"/>
              </a:rPr>
              <a:t>Identificând nevoile esențiale și stabilind </a:t>
            </a:r>
            <a:r>
              <a:rPr b="1" i="0" lang="en-US" sz="2000" u="none" cap="none" strike="noStrike">
                <a:solidFill>
                  <a:srgbClr val="000000"/>
                </a:solidFill>
                <a:latin typeface="Playfair Display"/>
                <a:ea typeface="Playfair Display"/>
                <a:cs typeface="Playfair Display"/>
                <a:sym typeface="Playfair Display"/>
              </a:rPr>
              <a:t>direcții pe termen lung</a:t>
            </a:r>
            <a:r>
              <a:rPr b="0" i="0" lang="en-US" sz="2000" u="none" cap="none" strike="noStrike">
                <a:solidFill>
                  <a:srgbClr val="000000"/>
                </a:solidFill>
                <a:latin typeface="Playfair Display"/>
                <a:ea typeface="Playfair Display"/>
                <a:cs typeface="Playfair Display"/>
                <a:sym typeface="Playfair Display"/>
              </a:rPr>
              <a:t> pentru atingerea unei dezvoltări durabile.</a:t>
            </a:r>
            <a:endParaRPr b="0" i="0" sz="2000" u="none" cap="none" strike="noStrike">
              <a:solidFill>
                <a:srgbClr val="000000"/>
              </a:solidFill>
              <a:latin typeface="Playfair Display"/>
              <a:ea typeface="Playfair Display"/>
              <a:cs typeface="Playfair Display"/>
              <a:sym typeface="Playfair Display"/>
            </a:endParaRPr>
          </a:p>
        </p:txBody>
      </p:sp>
      <p:sp>
        <p:nvSpPr>
          <p:cNvPr id="458" name="Google Shape;458;p27"/>
          <p:cNvSpPr txBox="1"/>
          <p:nvPr/>
        </p:nvSpPr>
        <p:spPr>
          <a:xfrm>
            <a:off x="3218800" y="6489600"/>
            <a:ext cx="10573500" cy="14895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chemeClr val="dk1"/>
              </a:buClr>
              <a:buSzPts val="1100"/>
              <a:buFont typeface="Arial"/>
              <a:buNone/>
            </a:pPr>
            <a:r>
              <a:rPr b="0" i="0" lang="en-US" sz="2199" u="none" cap="none" strike="noStrike">
                <a:solidFill>
                  <a:schemeClr val="dk1"/>
                </a:solidFill>
                <a:latin typeface="Playfair Display"/>
                <a:ea typeface="Playfair Display"/>
                <a:cs typeface="Playfair Display"/>
                <a:sym typeface="Playfair Display"/>
              </a:rPr>
              <a:t>Pe scurt, adoptarea unei planificări bazate pe obiectivele globale (SDG) împuternicește persoanele și organizațiile, în special antreprenorii sociali, să contribuie în mod semnificativ la o lume mai durabilă și mai echitabilă.</a:t>
            </a:r>
            <a:endParaRPr b="0" i="0" sz="1400" u="none" cap="none" strike="noStrike">
              <a:solidFill>
                <a:srgbClr val="000000"/>
              </a:solidFill>
              <a:latin typeface="Arial"/>
              <a:ea typeface="Arial"/>
              <a:cs typeface="Arial"/>
              <a:sym typeface="Arial"/>
            </a:endParaRPr>
          </a:p>
        </p:txBody>
      </p:sp>
      <p:sp>
        <p:nvSpPr>
          <p:cNvPr id="459" name="Google Shape;459;p27"/>
          <p:cNvSpPr txBox="1"/>
          <p:nvPr/>
        </p:nvSpPr>
        <p:spPr>
          <a:xfrm rot="-5400000">
            <a:off x="-1655975" y="4737150"/>
            <a:ext cx="5671200" cy="81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0F9249"/>
                </a:solidFill>
                <a:latin typeface="Playfair Display"/>
                <a:ea typeface="Playfair Display"/>
                <a:cs typeface="Playfair Display"/>
                <a:sym typeface="Playfair Display"/>
              </a:rPr>
              <a:t>2.1 Cum ar trebui antreprenorii sociali să ia în considerare SDG-urile?</a:t>
            </a:r>
            <a:endParaRPr b="0" i="0" sz="2200" u="none" cap="none" strike="noStrike">
              <a:solidFill>
                <a:srgbClr val="0F9249"/>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30"/>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3">
              <a:alphaModFix/>
            </a:blip>
            <a:stretch>
              <a:fillRect b="0" l="0" r="0" t="0"/>
            </a:stretch>
          </a:blipFill>
          <a:ln>
            <a:noFill/>
          </a:ln>
        </p:spPr>
      </p:sp>
      <p:sp>
        <p:nvSpPr>
          <p:cNvPr id="465" name="Google Shape;465;p3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4">
              <a:alphaModFix/>
            </a:blip>
            <a:stretch>
              <a:fillRect b="-160149" l="-14260" r="-3274" t="-161009"/>
            </a:stretch>
          </a:blipFill>
          <a:ln>
            <a:noFill/>
          </a:ln>
        </p:spPr>
      </p:sp>
      <p:sp>
        <p:nvSpPr>
          <p:cNvPr id="466" name="Google Shape;466;p30"/>
          <p:cNvSpPr/>
          <p:nvPr/>
        </p:nvSpPr>
        <p:spPr>
          <a:xfrm>
            <a:off x="-144767" y="-175240"/>
            <a:ext cx="4294383" cy="4114800"/>
          </a:xfrm>
          <a:custGeom>
            <a:rect b="b" l="l" r="r" t="t"/>
            <a:pathLst>
              <a:path extrusionOk="0" h="4114800" w="4294383">
                <a:moveTo>
                  <a:pt x="0" y="0"/>
                </a:moveTo>
                <a:lnTo>
                  <a:pt x="4294383" y="0"/>
                </a:lnTo>
                <a:lnTo>
                  <a:pt x="4294383" y="4114800"/>
                </a:lnTo>
                <a:lnTo>
                  <a:pt x="0" y="4114800"/>
                </a:lnTo>
                <a:lnTo>
                  <a:pt x="0" y="0"/>
                </a:lnTo>
                <a:close/>
              </a:path>
            </a:pathLst>
          </a:custGeom>
          <a:blipFill rotWithShape="1">
            <a:blip r:embed="rId5">
              <a:alphaModFix/>
            </a:blip>
            <a:stretch>
              <a:fillRect b="0" l="0" r="0" t="0"/>
            </a:stretch>
          </a:blipFill>
          <a:ln>
            <a:noFill/>
          </a:ln>
        </p:spPr>
      </p:sp>
      <p:sp>
        <p:nvSpPr>
          <p:cNvPr id="467" name="Google Shape;467;p30"/>
          <p:cNvSpPr/>
          <p:nvPr/>
        </p:nvSpPr>
        <p:spPr>
          <a:xfrm>
            <a:off x="16067003" y="8229600"/>
            <a:ext cx="3486358" cy="4114800"/>
          </a:xfrm>
          <a:custGeom>
            <a:rect b="b" l="l" r="r" t="t"/>
            <a:pathLst>
              <a:path extrusionOk="0" h="4114800" w="3486358">
                <a:moveTo>
                  <a:pt x="0" y="0"/>
                </a:moveTo>
                <a:lnTo>
                  <a:pt x="3486357" y="0"/>
                </a:lnTo>
                <a:lnTo>
                  <a:pt x="3486357" y="4114800"/>
                </a:lnTo>
                <a:lnTo>
                  <a:pt x="0" y="4114800"/>
                </a:lnTo>
                <a:lnTo>
                  <a:pt x="0" y="0"/>
                </a:lnTo>
                <a:close/>
              </a:path>
            </a:pathLst>
          </a:custGeom>
          <a:blipFill rotWithShape="1">
            <a:blip r:embed="rId6">
              <a:alphaModFix/>
            </a:blip>
            <a:stretch>
              <a:fillRect b="0" l="0" r="0" t="0"/>
            </a:stretch>
          </a:blipFill>
          <a:ln>
            <a:noFill/>
          </a:ln>
        </p:spPr>
      </p:sp>
      <p:sp>
        <p:nvSpPr>
          <p:cNvPr id="468" name="Google Shape;468;p30"/>
          <p:cNvSpPr txBox="1"/>
          <p:nvPr/>
        </p:nvSpPr>
        <p:spPr>
          <a:xfrm>
            <a:off x="7307689" y="3866762"/>
            <a:ext cx="1767600" cy="2001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12999"/>
              <a:buFont typeface="Arial"/>
              <a:buNone/>
            </a:pPr>
            <a:r>
              <a:rPr b="0" i="0" lang="en-US" sz="12999" u="none" cap="none" strike="noStrike">
                <a:solidFill>
                  <a:srgbClr val="06AC73"/>
                </a:solidFill>
                <a:latin typeface="Prata"/>
                <a:ea typeface="Prata"/>
                <a:cs typeface="Prata"/>
                <a:sym typeface="Prata"/>
              </a:rPr>
              <a:t>01</a:t>
            </a:r>
            <a:endParaRPr b="0" i="0" sz="1400" u="none" cap="none" strike="noStrike">
              <a:solidFill>
                <a:srgbClr val="000000"/>
              </a:solidFill>
              <a:latin typeface="Arial"/>
              <a:ea typeface="Arial"/>
              <a:cs typeface="Arial"/>
              <a:sym typeface="Arial"/>
            </a:endParaRPr>
          </a:p>
        </p:txBody>
      </p:sp>
      <p:sp>
        <p:nvSpPr>
          <p:cNvPr id="469" name="Google Shape;469;p30"/>
          <p:cNvSpPr txBox="1"/>
          <p:nvPr/>
        </p:nvSpPr>
        <p:spPr>
          <a:xfrm>
            <a:off x="9075335" y="4155688"/>
            <a:ext cx="7517400" cy="8463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5499"/>
              <a:buFont typeface="Arial"/>
              <a:buNone/>
            </a:pPr>
            <a:r>
              <a:rPr b="0" i="0" lang="en-US" sz="5499" u="none" cap="none" strike="noStrike">
                <a:solidFill>
                  <a:srgbClr val="000000"/>
                </a:solidFill>
                <a:latin typeface="Prata"/>
                <a:ea typeface="Prata"/>
                <a:cs typeface="Prata"/>
                <a:sym typeface="Prata"/>
              </a:rPr>
              <a:t>Ai finalizat modulul 1!</a:t>
            </a:r>
            <a:endParaRPr b="0" i="0" sz="1400" u="none" cap="none" strike="noStrike">
              <a:solidFill>
                <a:srgbClr val="000000"/>
              </a:solidFill>
              <a:latin typeface="Arial"/>
              <a:ea typeface="Arial"/>
              <a:cs typeface="Arial"/>
              <a:sym typeface="Arial"/>
            </a:endParaRPr>
          </a:p>
        </p:txBody>
      </p:sp>
      <p:sp>
        <p:nvSpPr>
          <p:cNvPr id="470" name="Google Shape;470;p30"/>
          <p:cNvSpPr txBox="1"/>
          <p:nvPr/>
        </p:nvSpPr>
        <p:spPr>
          <a:xfrm>
            <a:off x="9075335" y="6202296"/>
            <a:ext cx="3618900" cy="14619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99"/>
              <a:buFont typeface="Arial"/>
              <a:buNone/>
            </a:pPr>
            <a:r>
              <a:rPr b="0" i="0" lang="en-US" sz="2499" u="none" cap="none" strike="noStrike">
                <a:solidFill>
                  <a:srgbClr val="000000"/>
                </a:solidFill>
                <a:latin typeface="Prata"/>
                <a:ea typeface="Prata"/>
                <a:cs typeface="Prata"/>
                <a:sym typeface="Prata"/>
              </a:rPr>
              <a:t>Acum e momentul pentru autoevaluare și exerciții. </a:t>
            </a:r>
            <a:endParaRPr b="0" i="0" sz="1400" u="none" cap="none" strike="noStrike">
              <a:solidFill>
                <a:srgbClr val="000000"/>
              </a:solidFill>
              <a:latin typeface="Arial"/>
              <a:ea typeface="Arial"/>
              <a:cs typeface="Arial"/>
              <a:sym typeface="Arial"/>
            </a:endParaRPr>
          </a:p>
        </p:txBody>
      </p:sp>
      <p:grpSp>
        <p:nvGrpSpPr>
          <p:cNvPr id="471" name="Google Shape;471;p30"/>
          <p:cNvGrpSpPr/>
          <p:nvPr/>
        </p:nvGrpSpPr>
        <p:grpSpPr>
          <a:xfrm>
            <a:off x="2304762" y="2763810"/>
            <a:ext cx="4368485" cy="5891134"/>
            <a:chOff x="0" y="0"/>
            <a:chExt cx="5824647" cy="7854846"/>
          </a:xfrm>
        </p:grpSpPr>
        <p:sp>
          <p:nvSpPr>
            <p:cNvPr id="472" name="Google Shape;472;p30"/>
            <p:cNvSpPr/>
            <p:nvPr/>
          </p:nvSpPr>
          <p:spPr>
            <a:xfrm>
              <a:off x="0" y="0"/>
              <a:ext cx="5344674" cy="7355562"/>
            </a:xfrm>
            <a:custGeom>
              <a:rect b="b" l="l" r="r" t="t"/>
              <a:pathLst>
                <a:path extrusionOk="0" h="7355562" w="5344674">
                  <a:moveTo>
                    <a:pt x="0" y="0"/>
                  </a:moveTo>
                  <a:lnTo>
                    <a:pt x="5344674" y="0"/>
                  </a:lnTo>
                  <a:lnTo>
                    <a:pt x="5344674" y="7355562"/>
                  </a:lnTo>
                  <a:lnTo>
                    <a:pt x="0" y="7355562"/>
                  </a:lnTo>
                  <a:lnTo>
                    <a:pt x="0" y="0"/>
                  </a:lnTo>
                  <a:close/>
                </a:path>
              </a:pathLst>
            </a:custGeom>
            <a:blipFill rotWithShape="1">
              <a:blip r:embed="rId7">
                <a:alphaModFix/>
              </a:blip>
              <a:stretch>
                <a:fillRect b="-13793" l="0" r="-99648" t="-31264"/>
              </a:stretch>
            </a:blipFill>
            <a:ln>
              <a:noFill/>
            </a:ln>
          </p:spPr>
        </p:sp>
        <p:sp>
          <p:nvSpPr>
            <p:cNvPr id="473" name="Google Shape;473;p30"/>
            <p:cNvSpPr/>
            <p:nvPr/>
          </p:nvSpPr>
          <p:spPr>
            <a:xfrm>
              <a:off x="551852" y="492852"/>
              <a:ext cx="5272795" cy="7361994"/>
            </a:xfrm>
            <a:custGeom>
              <a:rect b="b" l="l" r="r" t="t"/>
              <a:pathLst>
                <a:path extrusionOk="0" h="1068892" w="765560">
                  <a:moveTo>
                    <a:pt x="0" y="0"/>
                  </a:moveTo>
                  <a:lnTo>
                    <a:pt x="765560" y="0"/>
                  </a:lnTo>
                  <a:lnTo>
                    <a:pt x="765560" y="1068892"/>
                  </a:lnTo>
                  <a:lnTo>
                    <a:pt x="0" y="1068892"/>
                  </a:lnTo>
                  <a:close/>
                </a:path>
              </a:pathLst>
            </a:custGeom>
            <a:blipFill rotWithShape="1">
              <a:blip r:embed="rId8">
                <a:alphaModFix/>
              </a:blip>
              <a:stretch>
                <a:fillRect b="0" l="-6106" r="-6105" t="0"/>
              </a:stretch>
            </a:blipFill>
            <a:ln>
              <a:noFill/>
            </a:ln>
          </p:spPr>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
          <p:cNvSpPr/>
          <p:nvPr/>
        </p:nvSpPr>
        <p:spPr>
          <a:xfrm>
            <a:off x="-1970090" y="7058556"/>
            <a:ext cx="4030989" cy="4114800"/>
          </a:xfrm>
          <a:custGeom>
            <a:rect b="b" l="l" r="r" t="t"/>
            <a:pathLst>
              <a:path extrusionOk="0" h="4114800" w="4030989">
                <a:moveTo>
                  <a:pt x="0" y="0"/>
                </a:moveTo>
                <a:lnTo>
                  <a:pt x="4030989" y="0"/>
                </a:lnTo>
                <a:lnTo>
                  <a:pt x="4030989" y="4114800"/>
                </a:lnTo>
                <a:lnTo>
                  <a:pt x="0" y="4114800"/>
                </a:lnTo>
                <a:lnTo>
                  <a:pt x="0" y="0"/>
                </a:lnTo>
                <a:close/>
              </a:path>
            </a:pathLst>
          </a:custGeom>
          <a:blipFill rotWithShape="1">
            <a:blip r:embed="rId3">
              <a:alphaModFix/>
            </a:blip>
            <a:stretch>
              <a:fillRect b="0" l="0" r="0" t="0"/>
            </a:stretch>
          </a:blipFill>
          <a:ln>
            <a:noFill/>
          </a:ln>
        </p:spPr>
      </p:sp>
      <p:sp>
        <p:nvSpPr>
          <p:cNvPr id="119" name="Google Shape;119;p3"/>
          <p:cNvSpPr/>
          <p:nvPr/>
        </p:nvSpPr>
        <p:spPr>
          <a:xfrm>
            <a:off x="15023216" y="-13018"/>
            <a:ext cx="3508802" cy="4114800"/>
          </a:xfrm>
          <a:custGeom>
            <a:rect b="b" l="l" r="r" t="t"/>
            <a:pathLst>
              <a:path extrusionOk="0" h="4114800" w="3508802">
                <a:moveTo>
                  <a:pt x="0" y="0"/>
                </a:moveTo>
                <a:lnTo>
                  <a:pt x="3508802" y="0"/>
                </a:lnTo>
                <a:lnTo>
                  <a:pt x="3508802" y="4114800"/>
                </a:lnTo>
                <a:lnTo>
                  <a:pt x="0" y="4114800"/>
                </a:lnTo>
                <a:lnTo>
                  <a:pt x="0" y="0"/>
                </a:lnTo>
                <a:close/>
              </a:path>
            </a:pathLst>
          </a:custGeom>
          <a:blipFill rotWithShape="1">
            <a:blip r:embed="rId4">
              <a:alphaModFix/>
            </a:blip>
            <a:stretch>
              <a:fillRect b="0" l="0" r="0" t="0"/>
            </a:stretch>
          </a:blipFill>
          <a:ln>
            <a:noFill/>
          </a:ln>
        </p:spPr>
      </p:sp>
      <p:sp>
        <p:nvSpPr>
          <p:cNvPr id="120" name="Google Shape;120;p3"/>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49" l="-14260" r="-3274" t="-161009"/>
            </a:stretch>
          </a:blipFill>
          <a:ln>
            <a:noFill/>
          </a:ln>
        </p:spPr>
      </p:sp>
      <p:grpSp>
        <p:nvGrpSpPr>
          <p:cNvPr id="121" name="Google Shape;121;p3"/>
          <p:cNvGrpSpPr/>
          <p:nvPr/>
        </p:nvGrpSpPr>
        <p:grpSpPr>
          <a:xfrm>
            <a:off x="2292752" y="1144450"/>
            <a:ext cx="13702498" cy="7562150"/>
            <a:chOff x="956927" y="1035400"/>
            <a:chExt cx="13702498" cy="7562150"/>
          </a:xfrm>
        </p:grpSpPr>
        <p:sp>
          <p:nvSpPr>
            <p:cNvPr id="122" name="Google Shape;122;p3"/>
            <p:cNvSpPr txBox="1"/>
            <p:nvPr/>
          </p:nvSpPr>
          <p:spPr>
            <a:xfrm>
              <a:off x="3438825" y="2116350"/>
              <a:ext cx="97596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b="0" i="0" lang="en-US" sz="3399" u="none" cap="none" strike="noStrike">
                  <a:solidFill>
                    <a:srgbClr val="000000"/>
                  </a:solidFill>
                  <a:latin typeface="Prata"/>
                  <a:ea typeface="Prata"/>
                  <a:cs typeface="Prata"/>
                  <a:sym typeface="Prata"/>
                </a:rPr>
                <a:t>Tinerii antreprenori sociali</a:t>
              </a:r>
              <a:endParaRPr b="0" i="0" sz="1400" u="none" cap="none" strike="noStrike">
                <a:solidFill>
                  <a:srgbClr val="000000"/>
                </a:solidFill>
                <a:latin typeface="Arial"/>
                <a:ea typeface="Arial"/>
                <a:cs typeface="Arial"/>
                <a:sym typeface="Arial"/>
              </a:endParaRPr>
            </a:p>
          </p:txBody>
        </p:sp>
        <p:sp>
          <p:nvSpPr>
            <p:cNvPr id="123" name="Google Shape;123;p3"/>
            <p:cNvSpPr txBox="1"/>
            <p:nvPr/>
          </p:nvSpPr>
          <p:spPr>
            <a:xfrm>
              <a:off x="3438825" y="1035400"/>
              <a:ext cx="8389200" cy="76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5000"/>
                <a:buFont typeface="Arial"/>
                <a:buNone/>
              </a:pPr>
              <a:r>
                <a:rPr b="0" i="0" lang="en-US" sz="5000" u="none" cap="none" strike="noStrike">
                  <a:solidFill>
                    <a:srgbClr val="000000"/>
                  </a:solidFill>
                  <a:latin typeface="Prata"/>
                  <a:ea typeface="Prata"/>
                  <a:cs typeface="Prata"/>
                  <a:sym typeface="Prata"/>
                </a:rPr>
                <a:t>SUSE - MODULE</a:t>
              </a:r>
              <a:endParaRPr b="0" i="0" sz="1400" u="none" cap="none" strike="noStrike">
                <a:solidFill>
                  <a:srgbClr val="000000"/>
                </a:solidFill>
                <a:latin typeface="Arial"/>
                <a:ea typeface="Arial"/>
                <a:cs typeface="Arial"/>
                <a:sym typeface="Arial"/>
              </a:endParaRPr>
            </a:p>
          </p:txBody>
        </p:sp>
        <p:sp>
          <p:nvSpPr>
            <p:cNvPr id="124" name="Google Shape;124;p3"/>
            <p:cNvSpPr txBox="1"/>
            <p:nvPr/>
          </p:nvSpPr>
          <p:spPr>
            <a:xfrm>
              <a:off x="3438828" y="2950996"/>
              <a:ext cx="70974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b="1" i="0" lang="en-US" sz="3399" u="none" cap="none" strike="noStrike">
                  <a:solidFill>
                    <a:srgbClr val="000000"/>
                  </a:solidFill>
                  <a:latin typeface="Playfair Display"/>
                  <a:ea typeface="Playfair Display"/>
                  <a:cs typeface="Playfair Display"/>
                  <a:sym typeface="Playfair Display"/>
                </a:rPr>
                <a:t>Introducere în SDG</a:t>
              </a:r>
              <a:endParaRPr b="1" i="0" sz="1400" u="none" cap="none" strike="noStrike">
                <a:solidFill>
                  <a:srgbClr val="000000"/>
                </a:solidFill>
                <a:latin typeface="Arial"/>
                <a:ea typeface="Arial"/>
                <a:cs typeface="Arial"/>
                <a:sym typeface="Arial"/>
              </a:endParaRPr>
            </a:p>
          </p:txBody>
        </p:sp>
        <p:sp>
          <p:nvSpPr>
            <p:cNvPr id="125" name="Google Shape;125;p3"/>
            <p:cNvSpPr txBox="1"/>
            <p:nvPr/>
          </p:nvSpPr>
          <p:spPr>
            <a:xfrm>
              <a:off x="1146401" y="2469575"/>
              <a:ext cx="15756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9999"/>
                <a:buFont typeface="Arial"/>
                <a:buNone/>
              </a:pPr>
              <a:r>
                <a:rPr b="0" i="0" lang="en-US" sz="9999" u="none" cap="none" strike="noStrike">
                  <a:solidFill>
                    <a:srgbClr val="06AC73"/>
                  </a:solidFill>
                  <a:latin typeface="Prata"/>
                  <a:ea typeface="Prata"/>
                  <a:cs typeface="Prata"/>
                  <a:sym typeface="Prata"/>
                </a:rPr>
                <a:t>01</a:t>
              </a:r>
              <a:endParaRPr b="0" i="0" sz="1400" u="none" cap="none" strike="noStrike">
                <a:solidFill>
                  <a:srgbClr val="000000"/>
                </a:solidFill>
                <a:latin typeface="Arial"/>
                <a:ea typeface="Arial"/>
                <a:cs typeface="Arial"/>
                <a:sym typeface="Arial"/>
              </a:endParaRPr>
            </a:p>
          </p:txBody>
        </p:sp>
        <p:sp>
          <p:nvSpPr>
            <p:cNvPr id="126" name="Google Shape;126;p3"/>
            <p:cNvSpPr txBox="1"/>
            <p:nvPr/>
          </p:nvSpPr>
          <p:spPr>
            <a:xfrm>
              <a:off x="1019324" y="4008575"/>
              <a:ext cx="20712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9999"/>
                <a:buFont typeface="Arial"/>
                <a:buNone/>
              </a:pPr>
              <a:r>
                <a:rPr b="0" i="0" lang="en-US" sz="9999" u="none" cap="none" strike="noStrike">
                  <a:solidFill>
                    <a:srgbClr val="06AC73"/>
                  </a:solidFill>
                  <a:latin typeface="Prata"/>
                  <a:ea typeface="Prata"/>
                  <a:cs typeface="Prata"/>
                  <a:sym typeface="Prata"/>
                </a:rPr>
                <a:t>02</a:t>
              </a:r>
              <a:endParaRPr b="0" i="0" sz="1400" u="none" cap="none" strike="noStrike">
                <a:solidFill>
                  <a:srgbClr val="000000"/>
                </a:solidFill>
                <a:latin typeface="Arial"/>
                <a:ea typeface="Arial"/>
                <a:cs typeface="Arial"/>
                <a:sym typeface="Arial"/>
              </a:endParaRPr>
            </a:p>
          </p:txBody>
        </p:sp>
        <p:sp>
          <p:nvSpPr>
            <p:cNvPr id="127" name="Google Shape;127;p3"/>
            <p:cNvSpPr txBox="1"/>
            <p:nvPr/>
          </p:nvSpPr>
          <p:spPr>
            <a:xfrm>
              <a:off x="1225229" y="5504878"/>
              <a:ext cx="16713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9999"/>
                <a:buFont typeface="Arial"/>
                <a:buNone/>
              </a:pPr>
              <a:r>
                <a:rPr b="0" i="0" lang="en-US" sz="9999" u="none" cap="none" strike="noStrike">
                  <a:solidFill>
                    <a:srgbClr val="06AC73"/>
                  </a:solidFill>
                  <a:latin typeface="Prata"/>
                  <a:ea typeface="Prata"/>
                  <a:cs typeface="Prata"/>
                  <a:sym typeface="Prata"/>
                </a:rPr>
                <a:t>03</a:t>
              </a:r>
              <a:endParaRPr b="0" i="0" sz="1400" u="none" cap="none" strike="noStrike">
                <a:solidFill>
                  <a:srgbClr val="000000"/>
                </a:solidFill>
                <a:latin typeface="Arial"/>
                <a:ea typeface="Arial"/>
                <a:cs typeface="Arial"/>
                <a:sym typeface="Arial"/>
              </a:endParaRPr>
            </a:p>
          </p:txBody>
        </p:sp>
        <p:sp>
          <p:nvSpPr>
            <p:cNvPr id="128" name="Google Shape;128;p3"/>
            <p:cNvSpPr txBox="1"/>
            <p:nvPr/>
          </p:nvSpPr>
          <p:spPr>
            <a:xfrm>
              <a:off x="956927" y="7058550"/>
              <a:ext cx="21960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9999"/>
                <a:buFont typeface="Arial"/>
                <a:buNone/>
              </a:pPr>
              <a:r>
                <a:rPr b="0" i="0" lang="en-US" sz="9999" u="none" cap="none" strike="noStrike">
                  <a:solidFill>
                    <a:srgbClr val="06AC73"/>
                  </a:solidFill>
                  <a:latin typeface="Prata"/>
                  <a:ea typeface="Prata"/>
                  <a:cs typeface="Prata"/>
                  <a:sym typeface="Prata"/>
                </a:rPr>
                <a:t>04</a:t>
              </a:r>
              <a:endParaRPr b="0" i="0" sz="1400" u="none" cap="none" strike="noStrike">
                <a:solidFill>
                  <a:srgbClr val="000000"/>
                </a:solidFill>
                <a:latin typeface="Arial"/>
                <a:ea typeface="Arial"/>
                <a:cs typeface="Arial"/>
                <a:sym typeface="Arial"/>
              </a:endParaRPr>
            </a:p>
          </p:txBody>
        </p:sp>
        <p:sp>
          <p:nvSpPr>
            <p:cNvPr id="129" name="Google Shape;129;p3"/>
            <p:cNvSpPr txBox="1"/>
            <p:nvPr/>
          </p:nvSpPr>
          <p:spPr>
            <a:xfrm>
              <a:off x="3438825" y="4563100"/>
              <a:ext cx="112206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b="0" i="0" lang="en-US" sz="3399" u="none" cap="none" strike="noStrike">
                  <a:solidFill>
                    <a:srgbClr val="000000"/>
                  </a:solidFill>
                  <a:latin typeface="Playfair Display"/>
                  <a:ea typeface="Playfair Display"/>
                  <a:cs typeface="Playfair Display"/>
                  <a:sym typeface="Playfair Display"/>
                </a:rPr>
                <a:t>Modelul de afaceri sociale Canvas și stabilirea prețurilor</a:t>
              </a:r>
              <a:endParaRPr b="0" i="0" sz="1400" u="none" cap="none" strike="noStrike">
                <a:solidFill>
                  <a:srgbClr val="000000"/>
                </a:solidFill>
                <a:latin typeface="Arial"/>
                <a:ea typeface="Arial"/>
                <a:cs typeface="Arial"/>
                <a:sym typeface="Arial"/>
              </a:endParaRPr>
            </a:p>
          </p:txBody>
        </p:sp>
        <p:sp>
          <p:nvSpPr>
            <p:cNvPr id="130" name="Google Shape;130;p3"/>
            <p:cNvSpPr txBox="1"/>
            <p:nvPr/>
          </p:nvSpPr>
          <p:spPr>
            <a:xfrm>
              <a:off x="3438828" y="6121146"/>
              <a:ext cx="70974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b="0" i="0" lang="en-US" sz="3399" u="none" cap="none" strike="noStrike">
                  <a:solidFill>
                    <a:srgbClr val="000000"/>
                  </a:solidFill>
                  <a:latin typeface="Playfair Display"/>
                  <a:ea typeface="Playfair Display"/>
                  <a:cs typeface="Playfair Display"/>
                  <a:sym typeface="Playfair Display"/>
                </a:rPr>
                <a:t>Rețele și comunicare</a:t>
              </a:r>
              <a:endParaRPr b="0" i="0" sz="1400" u="none" cap="none" strike="noStrike">
                <a:solidFill>
                  <a:srgbClr val="000000"/>
                </a:solidFill>
                <a:latin typeface="Arial"/>
                <a:ea typeface="Arial"/>
                <a:cs typeface="Arial"/>
                <a:sym typeface="Arial"/>
              </a:endParaRPr>
            </a:p>
          </p:txBody>
        </p:sp>
        <p:sp>
          <p:nvSpPr>
            <p:cNvPr id="131" name="Google Shape;131;p3"/>
            <p:cNvSpPr txBox="1"/>
            <p:nvPr/>
          </p:nvSpPr>
          <p:spPr>
            <a:xfrm>
              <a:off x="3438828" y="7638796"/>
              <a:ext cx="79110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b="0" i="0" lang="en-US" sz="3399" u="none" cap="none" strike="noStrike">
                  <a:solidFill>
                    <a:srgbClr val="000000"/>
                  </a:solidFill>
                  <a:latin typeface="Playfair Display"/>
                  <a:ea typeface="Playfair Display"/>
                  <a:cs typeface="Playfair Display"/>
                  <a:sym typeface="Playfair Display"/>
                </a:rPr>
                <a:t>Marketing digital și social media</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34"/>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479" name="Google Shape;479;p34"/>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480" name="Google Shape;480;p34"/>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481" name="Google Shape;481;p34"/>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482" name="Google Shape;482;p34"/>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483" name="Google Shape;483;p34"/>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49" l="-14260" r="-3274" t="-161009"/>
            </a:stretch>
          </a:blipFill>
          <a:ln>
            <a:noFill/>
          </a:ln>
        </p:spPr>
      </p:sp>
      <p:sp>
        <p:nvSpPr>
          <p:cNvPr id="484" name="Google Shape;484;p34"/>
          <p:cNvSpPr/>
          <p:nvPr/>
        </p:nvSpPr>
        <p:spPr>
          <a:xfrm>
            <a:off x="1508725" y="9068237"/>
            <a:ext cx="2851522" cy="1754929"/>
          </a:xfrm>
          <a:custGeom>
            <a:rect b="b" l="l" r="r" t="t"/>
            <a:pathLst>
              <a:path extrusionOk="0" h="3052051" w="4812695">
                <a:moveTo>
                  <a:pt x="0" y="0"/>
                </a:moveTo>
                <a:lnTo>
                  <a:pt x="4812695" y="0"/>
                </a:lnTo>
                <a:lnTo>
                  <a:pt x="4812695" y="3052051"/>
                </a:lnTo>
                <a:lnTo>
                  <a:pt x="0" y="3052051"/>
                </a:lnTo>
                <a:lnTo>
                  <a:pt x="0" y="0"/>
                </a:lnTo>
                <a:close/>
              </a:path>
            </a:pathLst>
          </a:custGeom>
          <a:blipFill rotWithShape="1">
            <a:blip r:embed="rId9">
              <a:alphaModFix/>
            </a:blip>
            <a:stretch>
              <a:fillRect b="0" l="0" r="0" t="0"/>
            </a:stretch>
          </a:blipFill>
          <a:ln>
            <a:noFill/>
          </a:ln>
        </p:spPr>
      </p:sp>
      <p:sp>
        <p:nvSpPr>
          <p:cNvPr id="485" name="Google Shape;485;p34"/>
          <p:cNvSpPr txBox="1"/>
          <p:nvPr/>
        </p:nvSpPr>
        <p:spPr>
          <a:xfrm>
            <a:off x="2611075" y="782150"/>
            <a:ext cx="9262800" cy="4617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3000"/>
              <a:buFont typeface="Arial"/>
              <a:buNone/>
            </a:pPr>
            <a:r>
              <a:rPr b="1" i="0" lang="en-US" sz="3000" u="none" cap="none" strike="noStrike">
                <a:solidFill>
                  <a:srgbClr val="B45F06"/>
                </a:solidFill>
                <a:latin typeface="Playfair Display"/>
                <a:ea typeface="Playfair Display"/>
                <a:cs typeface="Playfair Display"/>
                <a:sym typeface="Playfair Display"/>
              </a:rPr>
              <a:t>Exercițiu - Harta soluțiilor inovative</a:t>
            </a:r>
            <a:endParaRPr b="1" i="0" sz="3000" u="none" cap="none" strike="noStrike">
              <a:solidFill>
                <a:srgbClr val="B45F06"/>
              </a:solidFill>
              <a:latin typeface="Arial"/>
              <a:ea typeface="Arial"/>
              <a:cs typeface="Arial"/>
              <a:sym typeface="Arial"/>
            </a:endParaRPr>
          </a:p>
        </p:txBody>
      </p:sp>
      <p:graphicFrame>
        <p:nvGraphicFramePr>
          <p:cNvPr id="486" name="Google Shape;486;p34"/>
          <p:cNvGraphicFramePr/>
          <p:nvPr/>
        </p:nvGraphicFramePr>
        <p:xfrm>
          <a:off x="2611075" y="1270300"/>
          <a:ext cx="3000000" cy="3000000"/>
        </p:xfrm>
        <a:graphic>
          <a:graphicData uri="http://schemas.openxmlformats.org/drawingml/2006/table">
            <a:tbl>
              <a:tblPr>
                <a:noFill/>
                <a:tableStyleId>{E0A61F37-2794-4288-AB92-5E938D4D26CF}</a:tableStyleId>
              </a:tblPr>
              <a:tblGrid>
                <a:gridCol w="12462300"/>
              </a:tblGrid>
              <a:tr h="758650">
                <a:tc>
                  <a:txBody>
                    <a:bodyPr/>
                    <a:lstStyle/>
                    <a:p>
                      <a:pPr indent="0" lvl="0" marL="0" marR="0" rtl="0" algn="l">
                        <a:lnSpc>
                          <a:spcPct val="170031"/>
                        </a:lnSpc>
                        <a:spcBef>
                          <a:spcPts val="0"/>
                        </a:spcBef>
                        <a:spcAft>
                          <a:spcPts val="0"/>
                        </a:spcAft>
                        <a:buClr>
                          <a:schemeClr val="dk1"/>
                        </a:buClr>
                        <a:buSzPts val="1100"/>
                        <a:buFont typeface="Arial"/>
                        <a:buNone/>
                      </a:pPr>
                      <a:r>
                        <a:rPr b="1" lang="en-US" sz="2199" u="none" cap="none" strike="noStrike">
                          <a:solidFill>
                            <a:schemeClr val="lt1"/>
                          </a:solidFill>
                          <a:latin typeface="Playfair Display"/>
                          <a:ea typeface="Playfair Display"/>
                          <a:cs typeface="Playfair Display"/>
                          <a:sym typeface="Playfair Display"/>
                        </a:rPr>
                        <a:t>În primul rând, definește  problema pe care o abordezi:</a:t>
                      </a:r>
                      <a:endParaRPr b="1" sz="1400" u="none" cap="none" strike="noStrike">
                        <a:solidFill>
                          <a:schemeClr val="lt1"/>
                        </a:solidFil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solidFill>
                      <a:srgbClr val="E69138"/>
                    </a:solidFill>
                  </a:tcPr>
                </a:tc>
              </a:tr>
              <a:tr h="745000">
                <a:tc>
                  <a:txBody>
                    <a:bodyPr/>
                    <a:lstStyle/>
                    <a:p>
                      <a:pPr indent="0" lvl="0" marL="0" marR="0" rtl="0" algn="l">
                        <a:lnSpc>
                          <a:spcPct val="170031"/>
                        </a:lnSpc>
                        <a:spcBef>
                          <a:spcPts val="0"/>
                        </a:spcBef>
                        <a:spcAft>
                          <a:spcPts val="0"/>
                        </a:spcAft>
                        <a:buClr>
                          <a:schemeClr val="dk1"/>
                        </a:buClr>
                        <a:buSzPts val="1100"/>
                        <a:buFont typeface="Arial"/>
                        <a:buNone/>
                      </a:pPr>
                      <a:r>
                        <a:rPr lang="en-US" sz="2199" u="none" cap="none" strike="noStrike">
                          <a:solidFill>
                            <a:schemeClr val="dk1"/>
                          </a:solidFill>
                          <a:latin typeface="Playfair Display"/>
                          <a:ea typeface="Playfair Display"/>
                          <a:cs typeface="Playfair Display"/>
                          <a:sym typeface="Playfair Display"/>
                        </a:rPr>
                        <a:t>Ce obiectiv global vrei să abordezi?</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159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chemeClr val="dk1"/>
                        </a:buClr>
                        <a:buSzPts val="1100"/>
                        <a:buFont typeface="Arial"/>
                        <a:buNone/>
                      </a:pPr>
                      <a:r>
                        <a:rPr lang="en-US" sz="2199" u="none" cap="none" strike="noStrike">
                          <a:solidFill>
                            <a:schemeClr val="dk1"/>
                          </a:solidFill>
                          <a:latin typeface="Playfair Display"/>
                          <a:ea typeface="Playfair Display"/>
                          <a:cs typeface="Playfair Display"/>
                          <a:sym typeface="Playfair Display"/>
                        </a:rPr>
                        <a:t>Care este problema specifică pe care vrei să o rezolvi?</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7391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chemeClr val="dk1"/>
                        </a:buClr>
                        <a:buSzPts val="1100"/>
                        <a:buFont typeface="Arial"/>
                        <a:buNone/>
                      </a:pPr>
                      <a:r>
                        <a:rPr lang="en-US" sz="2199" u="none" cap="none" strike="noStrike">
                          <a:solidFill>
                            <a:schemeClr val="dk1"/>
                          </a:solidFill>
                          <a:latin typeface="Playfair Display"/>
                          <a:ea typeface="Playfair Display"/>
                          <a:cs typeface="Playfair Display"/>
                          <a:sym typeface="Playfair Display"/>
                        </a:rPr>
                        <a:t>Unde se întâmplă această problemă? (continent, țară, regiune, etc.)</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088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chemeClr val="dk1"/>
                        </a:buClr>
                        <a:buSzPts val="1100"/>
                        <a:buFont typeface="Arial"/>
                        <a:buNone/>
                      </a:pPr>
                      <a:r>
                        <a:rPr lang="en-US" sz="2199" u="none" cap="none" strike="noStrike">
                          <a:solidFill>
                            <a:schemeClr val="dk1"/>
                          </a:solidFill>
                          <a:latin typeface="Playfair Display"/>
                          <a:ea typeface="Playfair Display"/>
                          <a:cs typeface="Playfair Display"/>
                          <a:sym typeface="Playfair Display"/>
                        </a:rPr>
                        <a:t>Ce persoane sunt afectate de această problemă? (grupul țintă căruia te adresezi)</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163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chemeClr val="dk1"/>
                        </a:buClr>
                        <a:buSzPts val="1100"/>
                        <a:buFont typeface="Arial"/>
                        <a:buNone/>
                      </a:pPr>
                      <a:r>
                        <a:rPr lang="en-US" sz="2199" u="none" cap="none" strike="noStrike">
                          <a:solidFill>
                            <a:schemeClr val="dk1"/>
                          </a:solidFill>
                          <a:latin typeface="Playfair Display"/>
                          <a:ea typeface="Playfair Display"/>
                          <a:cs typeface="Playfair Display"/>
                          <a:sym typeface="Playfair Display"/>
                        </a:rPr>
                        <a:t>Ce soluție le oferi acestor persoane? (produsul sau serviciul)</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7795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bl>
          </a:graphicData>
        </a:graphic>
      </p:graphicFrame>
      <p:sp>
        <p:nvSpPr>
          <p:cNvPr id="487" name="Google Shape;487;p34"/>
          <p:cNvSpPr txBox="1"/>
          <p:nvPr/>
        </p:nvSpPr>
        <p:spPr>
          <a:xfrm rot="-5400000">
            <a:off x="-1655987" y="4541125"/>
            <a:ext cx="5671200" cy="3693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chemeClr val="dk1"/>
              </a:buClr>
              <a:buSzPts val="1100"/>
              <a:buFont typeface="Arial"/>
              <a:buNone/>
            </a:pPr>
            <a:r>
              <a:rPr b="0" i="0" lang="en-US" sz="2400" u="none" cap="none" strike="noStrike">
                <a:solidFill>
                  <a:srgbClr val="B45F06"/>
                </a:solidFill>
                <a:latin typeface="Playfair Display"/>
                <a:ea typeface="Playfair Display"/>
                <a:cs typeface="Playfair Display"/>
                <a:sym typeface="Playfair Display"/>
              </a:rPr>
              <a:t>Exercițiu - Harta soluțiilor inovative</a:t>
            </a:r>
            <a:endParaRPr b="0" i="0" sz="2200" u="none" cap="none" strike="noStrike">
              <a:solidFill>
                <a:srgbClr val="B45F06"/>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44"/>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493" name="Google Shape;493;p44"/>
          <p:cNvSpPr/>
          <p:nvPr/>
        </p:nvSpPr>
        <p:spPr>
          <a:xfrm>
            <a:off x="14165705"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494" name="Google Shape;494;p44"/>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495" name="Google Shape;495;p44"/>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496" name="Google Shape;496;p44"/>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497" name="Google Shape;497;p44"/>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49" l="-14260" r="-3274" t="-161009"/>
            </a:stretch>
          </a:blipFill>
          <a:ln>
            <a:noFill/>
          </a:ln>
        </p:spPr>
      </p:sp>
      <p:graphicFrame>
        <p:nvGraphicFramePr>
          <p:cNvPr id="498" name="Google Shape;498;p44"/>
          <p:cNvGraphicFramePr/>
          <p:nvPr/>
        </p:nvGraphicFramePr>
        <p:xfrm>
          <a:off x="2603388" y="856500"/>
          <a:ext cx="3000000" cy="3000000"/>
        </p:xfrm>
        <a:graphic>
          <a:graphicData uri="http://schemas.openxmlformats.org/drawingml/2006/table">
            <a:tbl>
              <a:tblPr>
                <a:noFill/>
                <a:tableStyleId>{E0A61F37-2794-4288-AB92-5E938D4D26CF}</a:tableStyleId>
              </a:tblPr>
              <a:tblGrid>
                <a:gridCol w="12462300"/>
              </a:tblGrid>
              <a:tr h="619875">
                <a:tc>
                  <a:txBody>
                    <a:bodyPr/>
                    <a:lstStyle/>
                    <a:p>
                      <a:pPr indent="0" lvl="0" marL="0" marR="0" rtl="0" algn="l">
                        <a:lnSpc>
                          <a:spcPct val="170031"/>
                        </a:lnSpc>
                        <a:spcBef>
                          <a:spcPts val="0"/>
                        </a:spcBef>
                        <a:spcAft>
                          <a:spcPts val="0"/>
                        </a:spcAft>
                        <a:buClr>
                          <a:srgbClr val="000000"/>
                        </a:buClr>
                        <a:buSzPts val="1800"/>
                        <a:buFont typeface="Arial"/>
                        <a:buNone/>
                      </a:pPr>
                      <a:r>
                        <a:rPr lang="en-US" sz="1800" u="none" cap="none" strike="noStrike">
                          <a:solidFill>
                            <a:schemeClr val="lt1"/>
                          </a:solidFill>
                          <a:latin typeface="Playfair Display"/>
                          <a:ea typeface="Playfair Display"/>
                          <a:cs typeface="Playfair Display"/>
                          <a:sym typeface="Playfair Display"/>
                        </a:rPr>
                        <a:t>Apoi, este important să identifici cine altcineva lucrează la aceleași probleme și ce soluții au fost deja implementate. Astfel, </a:t>
                      </a:r>
                      <a:r>
                        <a:rPr b="1" lang="en-US" sz="1800" u="none" cap="none" strike="noStrike">
                          <a:solidFill>
                            <a:schemeClr val="lt1"/>
                          </a:solidFill>
                          <a:latin typeface="Playfair Display"/>
                          <a:ea typeface="Playfair Display"/>
                          <a:cs typeface="Playfair Display"/>
                          <a:sym typeface="Playfair Display"/>
                        </a:rPr>
                        <a:t>poți construi pe baza realizărilor altora</a:t>
                      </a:r>
                      <a:r>
                        <a:rPr lang="en-US" sz="1800" u="none" cap="none" strike="noStrike">
                          <a:solidFill>
                            <a:schemeClr val="lt1"/>
                          </a:solidFill>
                          <a:latin typeface="Playfair Display"/>
                          <a:ea typeface="Playfair Display"/>
                          <a:cs typeface="Playfair Display"/>
                          <a:sym typeface="Playfair Display"/>
                        </a:rPr>
                        <a:t> sau chiar </a:t>
                      </a:r>
                      <a:r>
                        <a:rPr b="1" lang="en-US" sz="1800" u="none" cap="none" strike="noStrike">
                          <a:solidFill>
                            <a:schemeClr val="lt1"/>
                          </a:solidFill>
                          <a:latin typeface="Playfair Display"/>
                          <a:ea typeface="Playfair Display"/>
                          <a:cs typeface="Playfair Display"/>
                          <a:sym typeface="Playfair Display"/>
                        </a:rPr>
                        <a:t>să colaborezi cu ei</a:t>
                      </a:r>
                      <a:r>
                        <a:rPr lang="en-US" sz="1800" u="none" cap="none" strike="noStrike">
                          <a:solidFill>
                            <a:schemeClr val="lt1"/>
                          </a:solidFill>
                          <a:latin typeface="Playfair Display"/>
                          <a:ea typeface="Playfair Display"/>
                          <a:cs typeface="Playfair Display"/>
                          <a:sym typeface="Playfair Display"/>
                        </a:rPr>
                        <a:t> pentru a-ți atinge obiectivele.</a:t>
                      </a:r>
                      <a:endParaRPr sz="1800" u="none" cap="none" strike="noStrike">
                        <a:solidFill>
                          <a:schemeClr val="lt1"/>
                        </a:solidFil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solidFill>
                      <a:srgbClr val="E69138"/>
                    </a:solidFill>
                  </a:tcPr>
                </a:tc>
              </a:tr>
              <a:tr h="619875">
                <a:tc>
                  <a:txBody>
                    <a:bodyPr/>
                    <a:lstStyle/>
                    <a:p>
                      <a:pPr indent="0" lvl="0" marL="0" marR="0" rtl="0" algn="l">
                        <a:lnSpc>
                          <a:spcPct val="170031"/>
                        </a:lnSpc>
                        <a:spcBef>
                          <a:spcPts val="0"/>
                        </a:spcBef>
                        <a:spcAft>
                          <a:spcPts val="0"/>
                        </a:spcAft>
                        <a:buClr>
                          <a:srgbClr val="000000"/>
                        </a:buClr>
                        <a:buSzPts val="1800"/>
                        <a:buFont typeface="Arial"/>
                        <a:buNone/>
                      </a:pPr>
                      <a:r>
                        <a:rPr lang="en-US" sz="1800" u="none" cap="none" strike="noStrike">
                          <a:solidFill>
                            <a:schemeClr val="dk1"/>
                          </a:solidFill>
                          <a:latin typeface="Playfair Display"/>
                          <a:ea typeface="Playfair Display"/>
                          <a:cs typeface="Playfair Display"/>
                          <a:sym typeface="Playfair Display"/>
                        </a:rPr>
                        <a:t>Cine mai contribuie la același obiectiv global?</a:t>
                      </a:r>
                      <a:endParaRPr sz="18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159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rgbClr val="000000"/>
                        </a:buClr>
                        <a:buSzPts val="1800"/>
                        <a:buFont typeface="Arial"/>
                        <a:buNone/>
                      </a:pPr>
                      <a:r>
                        <a:rPr lang="en-US" sz="1800" u="none" cap="none" strike="noStrike">
                          <a:solidFill>
                            <a:schemeClr val="dk1"/>
                          </a:solidFill>
                          <a:latin typeface="Playfair Display"/>
                          <a:ea typeface="Playfair Display"/>
                          <a:cs typeface="Playfair Display"/>
                          <a:sym typeface="Playfair Display"/>
                        </a:rPr>
                        <a:t>Cine se ocupă de aceeași problemă specifică?</a:t>
                      </a:r>
                      <a:endParaRPr sz="18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7391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rgbClr val="000000"/>
                        </a:buClr>
                        <a:buSzPts val="1800"/>
                        <a:buFont typeface="Arial"/>
                        <a:buNone/>
                      </a:pPr>
                      <a:r>
                        <a:rPr lang="en-US" sz="1800" u="none" cap="none" strike="noStrike">
                          <a:solidFill>
                            <a:schemeClr val="dk1"/>
                          </a:solidFill>
                          <a:latin typeface="Playfair Display"/>
                          <a:ea typeface="Playfair Display"/>
                          <a:cs typeface="Playfair Display"/>
                          <a:sym typeface="Playfair Display"/>
                        </a:rPr>
                        <a:t>Unde se manifestă această problemă? (continent, țară, regiune etc.)</a:t>
                      </a:r>
                      <a:endParaRPr sz="18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088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rgbClr val="000000"/>
                        </a:buClr>
                        <a:buSzPts val="1800"/>
                        <a:buFont typeface="Arial"/>
                        <a:buNone/>
                      </a:pPr>
                      <a:r>
                        <a:rPr lang="en-US" sz="1800" u="none" cap="none" strike="noStrike">
                          <a:solidFill>
                            <a:schemeClr val="dk1"/>
                          </a:solidFill>
                          <a:latin typeface="Playfair Display"/>
                          <a:ea typeface="Playfair Display"/>
                          <a:cs typeface="Playfair Display"/>
                          <a:sym typeface="Playfair Display"/>
                        </a:rPr>
                        <a:t>Ce persoane sunt  afectate de această problemă? (grupul țintă căruia i te adresezi)</a:t>
                      </a:r>
                      <a:endParaRPr sz="18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163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rgbClr val="000000"/>
                        </a:buClr>
                        <a:buSzPts val="1800"/>
                        <a:buFont typeface="Arial"/>
                        <a:buNone/>
                      </a:pPr>
                      <a:r>
                        <a:rPr lang="en-US" sz="1800" u="none" cap="none" strike="noStrike">
                          <a:solidFill>
                            <a:schemeClr val="dk1"/>
                          </a:solidFill>
                          <a:latin typeface="Playfair Display"/>
                          <a:ea typeface="Playfair Display"/>
                          <a:cs typeface="Playfair Display"/>
                          <a:sym typeface="Playfair Display"/>
                        </a:rPr>
                        <a:t>Ce soluție propui pentru această problemă? (produs sau serviciu creat)</a:t>
                      </a:r>
                      <a:endParaRPr sz="18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7795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bl>
          </a:graphicData>
        </a:graphic>
      </p:graphicFrame>
      <p:sp>
        <p:nvSpPr>
          <p:cNvPr id="499" name="Google Shape;499;p44"/>
          <p:cNvSpPr txBox="1"/>
          <p:nvPr/>
        </p:nvSpPr>
        <p:spPr>
          <a:xfrm rot="-5400000">
            <a:off x="-1655987" y="4541125"/>
            <a:ext cx="5671200" cy="3693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chemeClr val="dk1"/>
              </a:buClr>
              <a:buSzPts val="1100"/>
              <a:buFont typeface="Arial"/>
              <a:buNone/>
            </a:pPr>
            <a:r>
              <a:rPr b="0" i="0" lang="en-US" sz="2400" u="none" cap="none" strike="noStrike">
                <a:solidFill>
                  <a:srgbClr val="B45F06"/>
                </a:solidFill>
                <a:latin typeface="Playfair Display"/>
                <a:ea typeface="Playfair Display"/>
                <a:cs typeface="Playfair Display"/>
                <a:sym typeface="Playfair Display"/>
              </a:rPr>
              <a:t>Exercițiu - Harta soluțiilor inovative</a:t>
            </a:r>
            <a:endParaRPr b="0" i="0" sz="2200" u="none" cap="none" strike="noStrike">
              <a:solidFill>
                <a:srgbClr val="B45F06"/>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45"/>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505" name="Google Shape;505;p45"/>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506" name="Google Shape;506;p45"/>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507" name="Google Shape;507;p4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9" l="-14260" r="-3274" t="-161009"/>
            </a:stretch>
          </a:blipFill>
          <a:ln>
            <a:noFill/>
          </a:ln>
        </p:spPr>
      </p:sp>
      <p:sp>
        <p:nvSpPr>
          <p:cNvPr id="508" name="Google Shape;508;p45"/>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Prata"/>
                <a:ea typeface="Prata"/>
                <a:cs typeface="Prata"/>
                <a:sym typeface="Prata"/>
              </a:rPr>
              <a:t>01</a:t>
            </a:r>
            <a:endParaRPr b="0" i="0" sz="7200" u="none" cap="none" strike="noStrike">
              <a:solidFill>
                <a:srgbClr val="06AC73"/>
              </a:solidFill>
              <a:latin typeface="Arial"/>
              <a:ea typeface="Arial"/>
              <a:cs typeface="Arial"/>
              <a:sym typeface="Arial"/>
            </a:endParaRPr>
          </a:p>
        </p:txBody>
      </p:sp>
      <p:sp>
        <p:nvSpPr>
          <p:cNvPr id="509" name="Google Shape;509;p45"/>
          <p:cNvSpPr txBox="1"/>
          <p:nvPr/>
        </p:nvSpPr>
        <p:spPr>
          <a:xfrm>
            <a:off x="3856800" y="1421625"/>
            <a:ext cx="5872200" cy="738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4800"/>
              <a:buFont typeface="Arial"/>
              <a:buNone/>
            </a:pPr>
            <a:r>
              <a:rPr b="1" i="0" lang="en-US" sz="4800" u="none" cap="none" strike="noStrike">
                <a:solidFill>
                  <a:srgbClr val="06AC73"/>
                </a:solidFill>
                <a:latin typeface="Prata"/>
                <a:ea typeface="Prata"/>
                <a:cs typeface="Prata"/>
                <a:sym typeface="Prata"/>
              </a:rPr>
              <a:t>Autoevaluare</a:t>
            </a:r>
            <a:endParaRPr b="1" i="0" sz="4800" u="none" cap="none" strike="noStrike">
              <a:solidFill>
                <a:srgbClr val="06AC73"/>
              </a:solidFill>
              <a:latin typeface="Arial"/>
              <a:ea typeface="Arial"/>
              <a:cs typeface="Arial"/>
              <a:sym typeface="Arial"/>
            </a:endParaRPr>
          </a:p>
        </p:txBody>
      </p:sp>
      <p:sp>
        <p:nvSpPr>
          <p:cNvPr id="510" name="Google Shape;510;p45"/>
          <p:cNvSpPr txBox="1"/>
          <p:nvPr/>
        </p:nvSpPr>
        <p:spPr>
          <a:xfrm>
            <a:off x="2520200" y="2633275"/>
            <a:ext cx="9124800" cy="3387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200"/>
              <a:buFont typeface="Arial"/>
              <a:buNone/>
            </a:pPr>
            <a:r>
              <a:rPr b="0" i="0" lang="en-US" sz="2200" u="none" cap="none" strike="noStrike">
                <a:solidFill>
                  <a:srgbClr val="000000"/>
                </a:solidFill>
                <a:latin typeface="Prata"/>
                <a:ea typeface="Prata"/>
                <a:cs typeface="Prata"/>
                <a:sym typeface="Prata"/>
              </a:rPr>
              <a:t>Ce înseamnă abrevierea SDG? </a:t>
            </a:r>
            <a:endParaRPr b="0" i="0" sz="2200" u="none" cap="none" strike="noStrike">
              <a:solidFill>
                <a:srgbClr val="000000"/>
              </a:solidFill>
              <a:latin typeface="Prata"/>
              <a:ea typeface="Prata"/>
              <a:cs typeface="Prata"/>
              <a:sym typeface="Prata"/>
            </a:endParaRPr>
          </a:p>
        </p:txBody>
      </p:sp>
      <p:sp>
        <p:nvSpPr>
          <p:cNvPr id="511" name="Google Shape;511;p45"/>
          <p:cNvSpPr txBox="1"/>
          <p:nvPr/>
        </p:nvSpPr>
        <p:spPr>
          <a:xfrm>
            <a:off x="3053376" y="3800975"/>
            <a:ext cx="6113700" cy="4248600"/>
          </a:xfrm>
          <a:prstGeom prst="rect">
            <a:avLst/>
          </a:prstGeom>
          <a:noFill/>
          <a:ln>
            <a:noFill/>
          </a:ln>
        </p:spPr>
        <p:txBody>
          <a:bodyPr anchorCtr="0" anchor="t" bIns="0" lIns="0" spcFirstLastPara="1" rIns="0" wrap="square" tIns="0">
            <a:spAutoFit/>
          </a:bodyPr>
          <a:lstStyle/>
          <a:p>
            <a:pPr indent="-355600" lvl="0" marL="457200" marR="0" rtl="0" algn="l">
              <a:lnSpc>
                <a:spcPct val="140016"/>
              </a:lnSpc>
              <a:spcBef>
                <a:spcPts val="0"/>
              </a:spcBef>
              <a:spcAft>
                <a:spcPts val="0"/>
              </a:spcAft>
              <a:buClr>
                <a:srgbClr val="000000"/>
              </a:buClr>
              <a:buSzPts val="2000"/>
              <a:buFont typeface="Prata"/>
              <a:buAutoNum type="alphaLcPeriod"/>
            </a:pPr>
            <a:r>
              <a:rPr b="0" i="0" lang="en-US" sz="2000" u="none" cap="none" strike="noStrike">
                <a:solidFill>
                  <a:srgbClr val="000000"/>
                </a:solidFill>
                <a:latin typeface="Prata"/>
                <a:ea typeface="Prata"/>
                <a:cs typeface="Prata"/>
                <a:sym typeface="Prata"/>
              </a:rPr>
              <a:t>Sensitive Development Goals</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rgbClr val="000000"/>
              </a:buClr>
              <a:buSzPts val="2000"/>
              <a:buFont typeface="Prata"/>
              <a:buAutoNum type="alphaLcPeriod"/>
            </a:pPr>
            <a:r>
              <a:rPr b="0" i="0" lang="en-US" sz="2000" u="none" cap="none" strike="noStrike">
                <a:solidFill>
                  <a:srgbClr val="000000"/>
                </a:solidFill>
                <a:latin typeface="Prata"/>
                <a:ea typeface="Prata"/>
                <a:cs typeface="Prata"/>
                <a:sym typeface="Prata"/>
              </a:rPr>
              <a:t>Smart Development Goals</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rgbClr val="000000"/>
              </a:buClr>
              <a:buSzPts val="2000"/>
              <a:buFont typeface="Prata"/>
              <a:buAutoNum type="alphaLcPeriod"/>
            </a:pPr>
            <a:r>
              <a:rPr b="0" i="0" lang="en-US" sz="2000" u="none" cap="none" strike="noStrike">
                <a:solidFill>
                  <a:srgbClr val="000000"/>
                </a:solidFill>
                <a:latin typeface="Prata"/>
                <a:ea typeface="Prata"/>
                <a:cs typeface="Prata"/>
                <a:sym typeface="Prata"/>
              </a:rPr>
              <a:t>Sustainable Development Goals</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chemeClr val="dk1"/>
              </a:buClr>
              <a:buSzPts val="2000"/>
              <a:buFont typeface="Prata"/>
              <a:buAutoNum type="alphaLcPeriod"/>
            </a:pPr>
            <a:r>
              <a:rPr b="0" i="0" lang="en-US" sz="2000" u="none" cap="none" strike="noStrike">
                <a:solidFill>
                  <a:schemeClr val="dk1"/>
                </a:solidFill>
                <a:latin typeface="Prata"/>
                <a:ea typeface="Prata"/>
                <a:cs typeface="Prata"/>
                <a:sym typeface="Prata"/>
              </a:rPr>
              <a:t>Strong Development Goals</a:t>
            </a:r>
            <a:endParaRPr b="0" i="0" sz="2000" u="none" cap="none" strike="noStrike">
              <a:solidFill>
                <a:schemeClr val="dk1"/>
              </a:solidFill>
              <a:latin typeface="Prata"/>
              <a:ea typeface="Prata"/>
              <a:cs typeface="Prata"/>
              <a:sym typeface="Prata"/>
            </a:endParaRPr>
          </a:p>
          <a:p>
            <a:pPr indent="0" lvl="0" marL="0" marR="0" rtl="0" algn="l">
              <a:lnSpc>
                <a:spcPct val="140016"/>
              </a:lnSpc>
              <a:spcBef>
                <a:spcPts val="0"/>
              </a:spcBef>
              <a:spcAft>
                <a:spcPts val="0"/>
              </a:spcAft>
              <a:buClr>
                <a:schemeClr val="dk1"/>
              </a:buClr>
              <a:buSzPts val="2000"/>
              <a:buFont typeface="Arial"/>
              <a:buNone/>
            </a:pPr>
            <a:r>
              <a:t/>
            </a:r>
            <a:endParaRPr b="0" i="0" sz="2000" u="none" cap="none" strike="noStrike">
              <a:solidFill>
                <a:schemeClr val="dk1"/>
              </a:solidFill>
              <a:latin typeface="Prata"/>
              <a:ea typeface="Prata"/>
              <a:cs typeface="Prata"/>
              <a:sym typeface="Prata"/>
            </a:endParaRPr>
          </a:p>
          <a:p>
            <a:pPr indent="-355600" lvl="0" marL="457200" marR="0" rtl="0" algn="l">
              <a:lnSpc>
                <a:spcPct val="140016"/>
              </a:lnSpc>
              <a:spcBef>
                <a:spcPts val="0"/>
              </a:spcBef>
              <a:spcAft>
                <a:spcPts val="0"/>
              </a:spcAft>
              <a:buClr>
                <a:schemeClr val="dk1"/>
              </a:buClr>
              <a:buSzPts val="2000"/>
              <a:buFont typeface="Prata"/>
              <a:buAutoNum type="alphaLcPeriod"/>
            </a:pPr>
            <a:r>
              <a:rPr b="0" i="0" lang="en-US" sz="2000" u="none" cap="none" strike="noStrike">
                <a:solidFill>
                  <a:schemeClr val="dk1"/>
                </a:solidFill>
                <a:latin typeface="Prata"/>
                <a:ea typeface="Prata"/>
                <a:cs typeface="Prata"/>
                <a:sym typeface="Prata"/>
              </a:rPr>
              <a:t>Selected Development Goals</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512" name="Google Shape;512;p45"/>
          <p:cNvSpPr txBox="1"/>
          <p:nvPr/>
        </p:nvSpPr>
        <p:spPr>
          <a:xfrm rot="-5400000">
            <a:off x="-408900" y="4662350"/>
            <a:ext cx="3384900" cy="4617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b="0" i="0" lang="en-US" sz="3000" u="none" cap="none" strike="noStrike">
                <a:solidFill>
                  <a:srgbClr val="06AC73"/>
                </a:solidFill>
                <a:latin typeface="Playfair Display"/>
                <a:ea typeface="Playfair Display"/>
                <a:cs typeface="Playfair Display"/>
                <a:sym typeface="Playfair Display"/>
              </a:rPr>
              <a:t>Autoevaluare</a:t>
            </a:r>
            <a:endParaRPr b="0" i="0" sz="3000" u="none" cap="none" strike="noStrike">
              <a:solidFill>
                <a:srgbClr val="06AC73"/>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g1ff85e0ad73_0_40"/>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518" name="Google Shape;518;g1ff85e0ad73_0_40"/>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519" name="Google Shape;519;g1ff85e0ad73_0_40"/>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520" name="Google Shape;520;g1ff85e0ad73_0_4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1" l="-14265" r="-3265" t="-161017"/>
            </a:stretch>
          </a:blipFill>
          <a:ln>
            <a:noFill/>
          </a:ln>
        </p:spPr>
      </p:sp>
      <p:sp>
        <p:nvSpPr>
          <p:cNvPr id="521" name="Google Shape;521;g1ff85e0ad73_0_40"/>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Prata"/>
                <a:ea typeface="Prata"/>
                <a:cs typeface="Prata"/>
                <a:sym typeface="Prata"/>
              </a:rPr>
              <a:t>02</a:t>
            </a:r>
            <a:endParaRPr b="0" i="0" sz="7200" u="none" cap="none" strike="noStrike">
              <a:solidFill>
                <a:srgbClr val="06AC73"/>
              </a:solidFill>
              <a:latin typeface="Arial"/>
              <a:ea typeface="Arial"/>
              <a:cs typeface="Arial"/>
              <a:sym typeface="Arial"/>
            </a:endParaRPr>
          </a:p>
        </p:txBody>
      </p:sp>
      <p:sp>
        <p:nvSpPr>
          <p:cNvPr id="522" name="Google Shape;522;g1ff85e0ad73_0_40"/>
          <p:cNvSpPr txBox="1"/>
          <p:nvPr/>
        </p:nvSpPr>
        <p:spPr>
          <a:xfrm>
            <a:off x="3856800" y="1421625"/>
            <a:ext cx="5872200" cy="738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4800"/>
              <a:buFont typeface="Arial"/>
              <a:buNone/>
            </a:pPr>
            <a:r>
              <a:rPr b="1" i="0" lang="en-US" sz="4800" u="none" cap="none" strike="noStrike">
                <a:solidFill>
                  <a:srgbClr val="06AC73"/>
                </a:solidFill>
                <a:latin typeface="Prata"/>
                <a:ea typeface="Prata"/>
                <a:cs typeface="Prata"/>
                <a:sym typeface="Prata"/>
              </a:rPr>
              <a:t>Autoevaluare</a:t>
            </a:r>
            <a:endParaRPr b="1" i="0" sz="4800" u="none" cap="none" strike="noStrike">
              <a:solidFill>
                <a:srgbClr val="06AC73"/>
              </a:solidFill>
              <a:latin typeface="Arial"/>
              <a:ea typeface="Arial"/>
              <a:cs typeface="Arial"/>
              <a:sym typeface="Arial"/>
            </a:endParaRPr>
          </a:p>
        </p:txBody>
      </p:sp>
      <p:sp>
        <p:nvSpPr>
          <p:cNvPr id="523" name="Google Shape;523;g1ff85e0ad73_0_40"/>
          <p:cNvSpPr txBox="1"/>
          <p:nvPr/>
        </p:nvSpPr>
        <p:spPr>
          <a:xfrm>
            <a:off x="2520200" y="2633275"/>
            <a:ext cx="9124800" cy="3693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00"/>
              <a:buFont typeface="Arial"/>
              <a:buNone/>
            </a:pPr>
            <a:r>
              <a:rPr b="0" i="0" lang="en-US" sz="2400" u="none" cap="none" strike="noStrike">
                <a:solidFill>
                  <a:srgbClr val="000000"/>
                </a:solidFill>
                <a:latin typeface="Prata"/>
                <a:ea typeface="Prata"/>
                <a:cs typeface="Prata"/>
                <a:sym typeface="Prata"/>
              </a:rPr>
              <a:t>Cine a adoptat Obiectivele de dezvoltare durabilă (SDG)?</a:t>
            </a:r>
            <a:endParaRPr b="0" i="0" sz="2400" u="none" cap="none" strike="noStrike">
              <a:solidFill>
                <a:srgbClr val="000000"/>
              </a:solidFill>
              <a:latin typeface="Arial"/>
              <a:ea typeface="Arial"/>
              <a:cs typeface="Arial"/>
              <a:sym typeface="Arial"/>
            </a:endParaRPr>
          </a:p>
        </p:txBody>
      </p:sp>
      <p:sp>
        <p:nvSpPr>
          <p:cNvPr id="524" name="Google Shape;524;g1ff85e0ad73_0_40"/>
          <p:cNvSpPr txBox="1"/>
          <p:nvPr/>
        </p:nvSpPr>
        <p:spPr>
          <a:xfrm>
            <a:off x="3053376" y="3800975"/>
            <a:ext cx="9330900" cy="3325200"/>
          </a:xfrm>
          <a:prstGeom prst="rect">
            <a:avLst/>
          </a:prstGeom>
          <a:noFill/>
          <a:ln>
            <a:noFill/>
          </a:ln>
        </p:spPr>
        <p:txBody>
          <a:bodyPr anchorCtr="0" anchor="t" bIns="0" lIns="0" spcFirstLastPara="1" rIns="0" wrap="square" tIns="0">
            <a:spAutoFit/>
          </a:bodyPr>
          <a:lstStyle/>
          <a:p>
            <a:pPr indent="-355600" lvl="0" marL="457200" marR="0" rtl="0" algn="l">
              <a:lnSpc>
                <a:spcPct val="140016"/>
              </a:lnSpc>
              <a:spcBef>
                <a:spcPts val="0"/>
              </a:spcBef>
              <a:spcAft>
                <a:spcPts val="0"/>
              </a:spcAft>
              <a:buClr>
                <a:srgbClr val="000000"/>
              </a:buClr>
              <a:buSzPts val="2000"/>
              <a:buFont typeface="Prata"/>
              <a:buAutoNum type="alphaLcPeriod"/>
            </a:pPr>
            <a:r>
              <a:rPr b="0" i="0" lang="en-US" sz="2000" u="none" cap="none" strike="noStrike">
                <a:solidFill>
                  <a:srgbClr val="000000"/>
                </a:solidFill>
                <a:latin typeface="Prata"/>
                <a:ea typeface="Prata"/>
                <a:cs typeface="Prata"/>
                <a:sym typeface="Prata"/>
              </a:rPr>
              <a:t>Organizația pentru Cooperare și Dezvoltare Economică (OECD)</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rgbClr val="000000"/>
              </a:buClr>
              <a:buSzPts val="2000"/>
              <a:buFont typeface="Prata"/>
              <a:buAutoNum type="alphaLcPeriod"/>
            </a:pPr>
            <a:r>
              <a:rPr b="0" i="0" lang="en-US" sz="2000" u="none" cap="none" strike="noStrike">
                <a:solidFill>
                  <a:srgbClr val="000000"/>
                </a:solidFill>
                <a:latin typeface="Prata"/>
                <a:ea typeface="Prata"/>
                <a:cs typeface="Prata"/>
                <a:sym typeface="Prata"/>
              </a:rPr>
              <a:t>Organizația Mondială a Sănătății (WHO) </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rgbClr val="000000"/>
              </a:buClr>
              <a:buSzPts val="2000"/>
              <a:buFont typeface="Prata"/>
              <a:buAutoNum type="alphaLcPeriod"/>
            </a:pPr>
            <a:r>
              <a:rPr b="0" i="0" lang="en-US" sz="2000" u="none" cap="none" strike="noStrike">
                <a:solidFill>
                  <a:srgbClr val="000000"/>
                </a:solidFill>
                <a:latin typeface="Prata"/>
                <a:ea typeface="Prata"/>
                <a:cs typeface="Prata"/>
                <a:sym typeface="Prata"/>
              </a:rPr>
              <a:t>Organizația Națiunilor Unite (UN)</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chemeClr val="dk1"/>
              </a:buClr>
              <a:buSzPts val="2000"/>
              <a:buFont typeface="Prata"/>
              <a:buAutoNum type="alphaLcPeriod"/>
            </a:pPr>
            <a:r>
              <a:rPr b="0" i="0" lang="en-US" sz="2000" u="none" cap="none" strike="noStrike">
                <a:solidFill>
                  <a:schemeClr val="dk1"/>
                </a:solidFill>
                <a:latin typeface="Prata"/>
                <a:ea typeface="Prata"/>
                <a:cs typeface="Prata"/>
                <a:sym typeface="Prata"/>
              </a:rPr>
              <a:t>Uniunea Europeană (EU)</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525" name="Google Shape;525;g1ff85e0ad73_0_40"/>
          <p:cNvSpPr txBox="1"/>
          <p:nvPr/>
        </p:nvSpPr>
        <p:spPr>
          <a:xfrm rot="-5400000">
            <a:off x="-408900" y="4662350"/>
            <a:ext cx="3384900" cy="4617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b="0" i="0" lang="en-US" sz="3000" u="none" cap="none" strike="noStrike">
                <a:solidFill>
                  <a:srgbClr val="06AC73"/>
                </a:solidFill>
                <a:latin typeface="Playfair Display"/>
                <a:ea typeface="Playfair Display"/>
                <a:cs typeface="Playfair Display"/>
                <a:sym typeface="Playfair Display"/>
              </a:rPr>
              <a:t>Autoevaluare</a:t>
            </a:r>
            <a:endParaRPr b="0" i="0" sz="3000" u="none" cap="none" strike="noStrike">
              <a:solidFill>
                <a:srgbClr val="06AC73"/>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g1ff85e0ad73_0_63"/>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531" name="Google Shape;531;g1ff85e0ad73_0_63"/>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532" name="Google Shape;532;g1ff85e0ad73_0_63"/>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533" name="Google Shape;533;g1ff85e0ad73_0_63"/>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1" l="-14265" r="-3265" t="-161017"/>
            </a:stretch>
          </a:blipFill>
          <a:ln>
            <a:noFill/>
          </a:ln>
        </p:spPr>
      </p:sp>
      <p:sp>
        <p:nvSpPr>
          <p:cNvPr id="534" name="Google Shape;534;g1ff85e0ad73_0_63"/>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Prata"/>
                <a:ea typeface="Prata"/>
                <a:cs typeface="Prata"/>
                <a:sym typeface="Prata"/>
              </a:rPr>
              <a:t>03</a:t>
            </a:r>
            <a:endParaRPr b="0" i="0" sz="7200" u="none" cap="none" strike="noStrike">
              <a:solidFill>
                <a:srgbClr val="06AC73"/>
              </a:solidFill>
              <a:latin typeface="Arial"/>
              <a:ea typeface="Arial"/>
              <a:cs typeface="Arial"/>
              <a:sym typeface="Arial"/>
            </a:endParaRPr>
          </a:p>
        </p:txBody>
      </p:sp>
      <p:sp>
        <p:nvSpPr>
          <p:cNvPr id="535" name="Google Shape;535;g1ff85e0ad73_0_63"/>
          <p:cNvSpPr txBox="1"/>
          <p:nvPr/>
        </p:nvSpPr>
        <p:spPr>
          <a:xfrm>
            <a:off x="3856800" y="1421625"/>
            <a:ext cx="5872200" cy="738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4800"/>
              <a:buFont typeface="Arial"/>
              <a:buNone/>
            </a:pPr>
            <a:r>
              <a:rPr b="1" i="0" lang="en-US" sz="4800" u="none" cap="none" strike="noStrike">
                <a:solidFill>
                  <a:srgbClr val="06AC73"/>
                </a:solidFill>
                <a:latin typeface="Prata"/>
                <a:ea typeface="Prata"/>
                <a:cs typeface="Prata"/>
                <a:sym typeface="Prata"/>
              </a:rPr>
              <a:t>Autoevaluare</a:t>
            </a:r>
            <a:endParaRPr b="1" i="0" sz="4800" u="none" cap="none" strike="noStrike">
              <a:solidFill>
                <a:srgbClr val="06AC73"/>
              </a:solidFill>
              <a:latin typeface="Arial"/>
              <a:ea typeface="Arial"/>
              <a:cs typeface="Arial"/>
              <a:sym typeface="Arial"/>
            </a:endParaRPr>
          </a:p>
        </p:txBody>
      </p:sp>
      <p:sp>
        <p:nvSpPr>
          <p:cNvPr id="536" name="Google Shape;536;g1ff85e0ad73_0_63"/>
          <p:cNvSpPr txBox="1"/>
          <p:nvPr/>
        </p:nvSpPr>
        <p:spPr>
          <a:xfrm>
            <a:off x="2520200" y="2633275"/>
            <a:ext cx="12677400" cy="3693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00"/>
              <a:buFont typeface="Arial"/>
              <a:buNone/>
            </a:pPr>
            <a:r>
              <a:rPr b="0" i="0" lang="en-US" sz="2400" u="none" cap="none" strike="noStrike">
                <a:solidFill>
                  <a:srgbClr val="000000"/>
                </a:solidFill>
                <a:latin typeface="Prata"/>
                <a:ea typeface="Prata"/>
                <a:cs typeface="Prata"/>
                <a:sym typeface="Prata"/>
              </a:rPr>
              <a:t>SDG-urile au intrat în vigoare la 1 ianuarie 2016. Până când ar trebui să fie realizate?</a:t>
            </a:r>
            <a:endParaRPr b="0" i="0" sz="2400" u="none" cap="none" strike="noStrike">
              <a:solidFill>
                <a:srgbClr val="000000"/>
              </a:solidFill>
              <a:latin typeface="Arial"/>
              <a:ea typeface="Arial"/>
              <a:cs typeface="Arial"/>
              <a:sym typeface="Arial"/>
            </a:endParaRPr>
          </a:p>
        </p:txBody>
      </p:sp>
      <p:sp>
        <p:nvSpPr>
          <p:cNvPr id="537" name="Google Shape;537;g1ff85e0ad73_0_63"/>
          <p:cNvSpPr txBox="1"/>
          <p:nvPr/>
        </p:nvSpPr>
        <p:spPr>
          <a:xfrm>
            <a:off x="3053376" y="3800975"/>
            <a:ext cx="3334200" cy="3325200"/>
          </a:xfrm>
          <a:prstGeom prst="rect">
            <a:avLst/>
          </a:prstGeom>
          <a:noFill/>
          <a:ln>
            <a:noFill/>
          </a:ln>
        </p:spPr>
        <p:txBody>
          <a:bodyPr anchorCtr="0" anchor="t" bIns="0" lIns="0" spcFirstLastPara="1" rIns="0" wrap="square" tIns="0">
            <a:spAutoFit/>
          </a:bodyPr>
          <a:lstStyle/>
          <a:p>
            <a:pPr indent="-355600" lvl="0" marL="457200" marR="0" rtl="0" algn="l">
              <a:lnSpc>
                <a:spcPct val="140016"/>
              </a:lnSpc>
              <a:spcBef>
                <a:spcPts val="0"/>
              </a:spcBef>
              <a:spcAft>
                <a:spcPts val="0"/>
              </a:spcAft>
              <a:buClr>
                <a:srgbClr val="000000"/>
              </a:buClr>
              <a:buSzPts val="2000"/>
              <a:buFont typeface="Prata"/>
              <a:buAutoNum type="alphaLcPeriod"/>
            </a:pPr>
            <a:r>
              <a:rPr b="0" i="0" lang="en-US" sz="2000" u="none" cap="none" strike="noStrike">
                <a:solidFill>
                  <a:srgbClr val="000000"/>
                </a:solidFill>
                <a:latin typeface="Prata"/>
                <a:ea typeface="Prata"/>
                <a:cs typeface="Prata"/>
                <a:sym typeface="Prata"/>
              </a:rPr>
              <a:t>2020</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rgbClr val="000000"/>
              </a:buClr>
              <a:buSzPts val="2000"/>
              <a:buFont typeface="Prata"/>
              <a:buAutoNum type="alphaLcPeriod"/>
            </a:pPr>
            <a:r>
              <a:rPr b="0" i="0" lang="en-US" sz="2000" u="none" cap="none" strike="noStrike">
                <a:solidFill>
                  <a:srgbClr val="000000"/>
                </a:solidFill>
                <a:latin typeface="Prata"/>
                <a:ea typeface="Prata"/>
                <a:cs typeface="Prata"/>
                <a:sym typeface="Prata"/>
              </a:rPr>
              <a:t>2030</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rgbClr val="000000"/>
              </a:buClr>
              <a:buSzPts val="2000"/>
              <a:buFont typeface="Prata"/>
              <a:buAutoNum type="alphaLcPeriod"/>
            </a:pPr>
            <a:r>
              <a:rPr b="0" i="0" lang="en-US" sz="2000" u="none" cap="none" strike="noStrike">
                <a:solidFill>
                  <a:srgbClr val="000000"/>
                </a:solidFill>
                <a:latin typeface="Prata"/>
                <a:ea typeface="Prata"/>
                <a:cs typeface="Prata"/>
                <a:sym typeface="Prata"/>
              </a:rPr>
              <a:t>2050</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chemeClr val="dk1"/>
              </a:buClr>
              <a:buSzPts val="2000"/>
              <a:buFont typeface="Prata"/>
              <a:buAutoNum type="alphaLcPeriod"/>
            </a:pPr>
            <a:r>
              <a:rPr b="0" i="0" lang="en-US" sz="2000" u="none" cap="none" strike="noStrike">
                <a:solidFill>
                  <a:schemeClr val="dk1"/>
                </a:solidFill>
                <a:latin typeface="Prata"/>
                <a:ea typeface="Prata"/>
                <a:cs typeface="Prata"/>
                <a:sym typeface="Prata"/>
              </a:rPr>
              <a:t>2099</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p:txBody>
      </p:sp>
      <p:sp>
        <p:nvSpPr>
          <p:cNvPr id="538" name="Google Shape;538;g1ff85e0ad73_0_63"/>
          <p:cNvSpPr txBox="1"/>
          <p:nvPr/>
        </p:nvSpPr>
        <p:spPr>
          <a:xfrm rot="-5400000">
            <a:off x="-408900" y="4662350"/>
            <a:ext cx="3384900" cy="4617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b="0" i="0" lang="en-US" sz="3000" u="none" cap="none" strike="noStrike">
                <a:solidFill>
                  <a:srgbClr val="06AC73"/>
                </a:solidFill>
                <a:latin typeface="Playfair Display"/>
                <a:ea typeface="Playfair Display"/>
                <a:cs typeface="Playfair Display"/>
                <a:sym typeface="Playfair Display"/>
              </a:rPr>
              <a:t>Autoevaluare</a:t>
            </a:r>
            <a:endParaRPr b="0" i="0" sz="3000" u="none" cap="none" strike="noStrike">
              <a:solidFill>
                <a:srgbClr val="06AC73"/>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g1ff85e0ad73_0_80"/>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544" name="Google Shape;544;g1ff85e0ad73_0_80"/>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545" name="Google Shape;545;g1ff85e0ad73_0_80"/>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546" name="Google Shape;546;g1ff85e0ad73_0_8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1" l="-14265" r="-3265" t="-161017"/>
            </a:stretch>
          </a:blipFill>
          <a:ln>
            <a:noFill/>
          </a:ln>
        </p:spPr>
      </p:sp>
      <p:sp>
        <p:nvSpPr>
          <p:cNvPr id="547" name="Google Shape;547;g1ff85e0ad73_0_80"/>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Prata"/>
                <a:ea typeface="Prata"/>
                <a:cs typeface="Prata"/>
                <a:sym typeface="Prata"/>
              </a:rPr>
              <a:t>04</a:t>
            </a:r>
            <a:endParaRPr b="0" i="0" sz="7200" u="none" cap="none" strike="noStrike">
              <a:solidFill>
                <a:srgbClr val="06AC73"/>
              </a:solidFill>
              <a:latin typeface="Arial"/>
              <a:ea typeface="Arial"/>
              <a:cs typeface="Arial"/>
              <a:sym typeface="Arial"/>
            </a:endParaRPr>
          </a:p>
        </p:txBody>
      </p:sp>
      <p:sp>
        <p:nvSpPr>
          <p:cNvPr id="548" name="Google Shape;548;g1ff85e0ad73_0_80"/>
          <p:cNvSpPr txBox="1"/>
          <p:nvPr/>
        </p:nvSpPr>
        <p:spPr>
          <a:xfrm>
            <a:off x="3856800" y="1421625"/>
            <a:ext cx="5872200" cy="738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4800"/>
              <a:buFont typeface="Arial"/>
              <a:buNone/>
            </a:pPr>
            <a:r>
              <a:rPr b="1" i="0" lang="en-US" sz="4800" u="none" cap="none" strike="noStrike">
                <a:solidFill>
                  <a:srgbClr val="06AC73"/>
                </a:solidFill>
                <a:latin typeface="Prata"/>
                <a:ea typeface="Prata"/>
                <a:cs typeface="Prata"/>
                <a:sym typeface="Prata"/>
              </a:rPr>
              <a:t>Autoevaluare</a:t>
            </a:r>
            <a:endParaRPr b="1" i="0" sz="4800" u="none" cap="none" strike="noStrike">
              <a:solidFill>
                <a:srgbClr val="06AC73"/>
              </a:solidFill>
              <a:latin typeface="Arial"/>
              <a:ea typeface="Arial"/>
              <a:cs typeface="Arial"/>
              <a:sym typeface="Arial"/>
            </a:endParaRPr>
          </a:p>
        </p:txBody>
      </p:sp>
      <p:sp>
        <p:nvSpPr>
          <p:cNvPr id="549" name="Google Shape;549;g1ff85e0ad73_0_80"/>
          <p:cNvSpPr txBox="1"/>
          <p:nvPr/>
        </p:nvSpPr>
        <p:spPr>
          <a:xfrm>
            <a:off x="2520200" y="2633275"/>
            <a:ext cx="11592000" cy="3387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200"/>
              <a:buFont typeface="Arial"/>
              <a:buNone/>
            </a:pPr>
            <a:r>
              <a:rPr b="0" i="0" lang="en-US" sz="2200" u="none" cap="none" strike="noStrike">
                <a:solidFill>
                  <a:srgbClr val="000000"/>
                </a:solidFill>
                <a:latin typeface="Prata"/>
                <a:ea typeface="Prata"/>
                <a:cs typeface="Prata"/>
                <a:sym typeface="Prata"/>
              </a:rPr>
              <a:t>Câte obiective include Agenda 2030 pentru dezvoltare durabilă?</a:t>
            </a:r>
            <a:endParaRPr b="0" i="0" sz="2200" u="none" cap="none" strike="noStrike">
              <a:solidFill>
                <a:srgbClr val="000000"/>
              </a:solidFill>
              <a:latin typeface="Arial"/>
              <a:ea typeface="Arial"/>
              <a:cs typeface="Arial"/>
              <a:sym typeface="Arial"/>
            </a:endParaRPr>
          </a:p>
        </p:txBody>
      </p:sp>
      <p:sp>
        <p:nvSpPr>
          <p:cNvPr id="550" name="Google Shape;550;g1ff85e0ad73_0_80"/>
          <p:cNvSpPr txBox="1"/>
          <p:nvPr/>
        </p:nvSpPr>
        <p:spPr>
          <a:xfrm>
            <a:off x="3053376" y="3800975"/>
            <a:ext cx="2538000" cy="3325200"/>
          </a:xfrm>
          <a:prstGeom prst="rect">
            <a:avLst/>
          </a:prstGeom>
          <a:noFill/>
          <a:ln>
            <a:noFill/>
          </a:ln>
        </p:spPr>
        <p:txBody>
          <a:bodyPr anchorCtr="0" anchor="t" bIns="0" lIns="0" spcFirstLastPara="1" rIns="0" wrap="square" tIns="0">
            <a:spAutoFit/>
          </a:bodyPr>
          <a:lstStyle/>
          <a:p>
            <a:pPr indent="-355600" lvl="0" marL="457200" marR="0" rtl="0" algn="l">
              <a:lnSpc>
                <a:spcPct val="140016"/>
              </a:lnSpc>
              <a:spcBef>
                <a:spcPts val="0"/>
              </a:spcBef>
              <a:spcAft>
                <a:spcPts val="0"/>
              </a:spcAft>
              <a:buClr>
                <a:srgbClr val="000000"/>
              </a:buClr>
              <a:buSzPts val="2000"/>
              <a:buFont typeface="Prata"/>
              <a:buAutoNum type="alphaLcPeriod"/>
            </a:pPr>
            <a:r>
              <a:rPr b="0" i="0" lang="en-US" sz="2000" u="none" cap="none" strike="noStrike">
                <a:solidFill>
                  <a:srgbClr val="000000"/>
                </a:solidFill>
                <a:latin typeface="Prata"/>
                <a:ea typeface="Prata"/>
                <a:cs typeface="Prata"/>
                <a:sym typeface="Prata"/>
              </a:rPr>
              <a:t>10</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rgbClr val="000000"/>
              </a:buClr>
              <a:buSzPts val="2000"/>
              <a:buFont typeface="Prata"/>
              <a:buAutoNum type="alphaLcPeriod"/>
            </a:pPr>
            <a:r>
              <a:rPr b="0" i="0" lang="en-US" sz="2000" u="none" cap="none" strike="noStrike">
                <a:solidFill>
                  <a:srgbClr val="000000"/>
                </a:solidFill>
                <a:latin typeface="Prata"/>
                <a:ea typeface="Prata"/>
                <a:cs typeface="Prata"/>
                <a:sym typeface="Prata"/>
              </a:rPr>
              <a:t>15</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rgbClr val="000000"/>
              </a:buClr>
              <a:buSzPts val="2000"/>
              <a:buFont typeface="Prata"/>
              <a:buAutoNum type="alphaLcPeriod"/>
            </a:pPr>
            <a:r>
              <a:rPr b="0" i="0" lang="en-US" sz="2000" u="none" cap="none" strike="noStrike">
                <a:solidFill>
                  <a:srgbClr val="000000"/>
                </a:solidFill>
                <a:latin typeface="Prata"/>
                <a:ea typeface="Prata"/>
                <a:cs typeface="Prata"/>
                <a:sym typeface="Prata"/>
              </a:rPr>
              <a:t>17</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chemeClr val="dk1"/>
              </a:buClr>
              <a:buSzPts val="2000"/>
              <a:buFont typeface="Prata"/>
              <a:buAutoNum type="alphaLcPeriod"/>
            </a:pPr>
            <a:r>
              <a:rPr b="0" i="0" lang="en-US" sz="2000" u="none" cap="none" strike="noStrike">
                <a:solidFill>
                  <a:schemeClr val="dk1"/>
                </a:solidFill>
                <a:latin typeface="Prata"/>
                <a:ea typeface="Prata"/>
                <a:cs typeface="Prata"/>
                <a:sym typeface="Prata"/>
              </a:rPr>
              <a:t>25</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551" name="Google Shape;551;g1ff85e0ad73_0_80"/>
          <p:cNvSpPr txBox="1"/>
          <p:nvPr/>
        </p:nvSpPr>
        <p:spPr>
          <a:xfrm rot="-5400000">
            <a:off x="-408900" y="4662350"/>
            <a:ext cx="3384900" cy="4617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b="0" i="0" lang="en-US" sz="3000" u="none" cap="none" strike="noStrike">
                <a:solidFill>
                  <a:srgbClr val="06AC73"/>
                </a:solidFill>
                <a:latin typeface="Playfair Display"/>
                <a:ea typeface="Playfair Display"/>
                <a:cs typeface="Playfair Display"/>
                <a:sym typeface="Playfair Display"/>
              </a:rPr>
              <a:t>Autoevaluare</a:t>
            </a:r>
            <a:endParaRPr b="0" i="0" sz="3000" u="none" cap="none" strike="noStrike">
              <a:solidFill>
                <a:srgbClr val="06AC73"/>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g1ff85e0ad73_0_0"/>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557" name="Google Shape;557;g1ff85e0ad73_0_0"/>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558" name="Google Shape;558;g1ff85e0ad73_0_0"/>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559" name="Google Shape;559;g1ff85e0ad73_0_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1" l="-14265" r="-3265" t="-161017"/>
            </a:stretch>
          </a:blipFill>
          <a:ln>
            <a:noFill/>
          </a:ln>
        </p:spPr>
      </p:sp>
      <p:sp>
        <p:nvSpPr>
          <p:cNvPr id="560" name="Google Shape;560;g1ff85e0ad73_0_0"/>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Prata"/>
                <a:ea typeface="Prata"/>
                <a:cs typeface="Prata"/>
                <a:sym typeface="Prata"/>
              </a:rPr>
              <a:t>05</a:t>
            </a:r>
            <a:endParaRPr b="0" i="0" sz="7200" u="none" cap="none" strike="noStrike">
              <a:solidFill>
                <a:srgbClr val="06AC73"/>
              </a:solidFill>
              <a:latin typeface="Arial"/>
              <a:ea typeface="Arial"/>
              <a:cs typeface="Arial"/>
              <a:sym typeface="Arial"/>
            </a:endParaRPr>
          </a:p>
        </p:txBody>
      </p:sp>
      <p:sp>
        <p:nvSpPr>
          <p:cNvPr id="561" name="Google Shape;561;g1ff85e0ad73_0_0"/>
          <p:cNvSpPr txBox="1"/>
          <p:nvPr/>
        </p:nvSpPr>
        <p:spPr>
          <a:xfrm>
            <a:off x="3856800" y="1421625"/>
            <a:ext cx="5872200" cy="738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4800"/>
              <a:buFont typeface="Arial"/>
              <a:buNone/>
            </a:pPr>
            <a:r>
              <a:rPr b="1" i="0" lang="en-US" sz="4800" u="none" cap="none" strike="noStrike">
                <a:solidFill>
                  <a:srgbClr val="06AC73"/>
                </a:solidFill>
                <a:latin typeface="Prata"/>
                <a:ea typeface="Prata"/>
                <a:cs typeface="Prata"/>
                <a:sym typeface="Prata"/>
              </a:rPr>
              <a:t>Autoevaluare</a:t>
            </a:r>
            <a:endParaRPr b="1" i="0" sz="4800" u="none" cap="none" strike="noStrike">
              <a:solidFill>
                <a:srgbClr val="06AC73"/>
              </a:solidFill>
              <a:latin typeface="Arial"/>
              <a:ea typeface="Arial"/>
              <a:cs typeface="Arial"/>
              <a:sym typeface="Arial"/>
            </a:endParaRPr>
          </a:p>
        </p:txBody>
      </p:sp>
      <p:sp>
        <p:nvSpPr>
          <p:cNvPr id="562" name="Google Shape;562;g1ff85e0ad73_0_0"/>
          <p:cNvSpPr txBox="1"/>
          <p:nvPr/>
        </p:nvSpPr>
        <p:spPr>
          <a:xfrm>
            <a:off x="2520200" y="2633275"/>
            <a:ext cx="9124800" cy="8127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chemeClr val="dk1"/>
              </a:buClr>
              <a:buSzPts val="1100"/>
              <a:buFont typeface="Arial"/>
              <a:buNone/>
            </a:pPr>
            <a:r>
              <a:rPr b="0" i="0" lang="en-US" sz="2200" u="none" cap="none" strike="noStrike">
                <a:solidFill>
                  <a:srgbClr val="000000"/>
                </a:solidFill>
                <a:latin typeface="Prata"/>
                <a:ea typeface="Prata"/>
                <a:cs typeface="Prata"/>
                <a:sym typeface="Prata"/>
              </a:rPr>
              <a:t>SDG-urile includ 17 obiective și un total de 169 de ținte.</a:t>
            </a:r>
            <a:endParaRPr b="0" i="0" sz="22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200"/>
              <a:buFont typeface="Arial"/>
              <a:buNone/>
            </a:pPr>
            <a:r>
              <a:rPr b="0" i="0" lang="en-US" sz="2200" u="none" cap="none" strike="noStrike">
                <a:solidFill>
                  <a:srgbClr val="000000"/>
                </a:solidFill>
                <a:latin typeface="Prata"/>
                <a:ea typeface="Prata"/>
                <a:cs typeface="Prata"/>
                <a:sym typeface="Prata"/>
              </a:rPr>
              <a:t>Poți să bifezi domeniile pe care le abordează SDG-urile?</a:t>
            </a:r>
            <a:endParaRPr b="0" i="0" sz="2200" u="none" cap="none" strike="noStrike">
              <a:solidFill>
                <a:srgbClr val="000000"/>
              </a:solidFill>
              <a:latin typeface="Prata"/>
              <a:ea typeface="Prata"/>
              <a:cs typeface="Prata"/>
              <a:sym typeface="Prata"/>
            </a:endParaRPr>
          </a:p>
        </p:txBody>
      </p:sp>
      <p:grpSp>
        <p:nvGrpSpPr>
          <p:cNvPr id="563" name="Google Shape;563;g1ff85e0ad73_0_0"/>
          <p:cNvGrpSpPr/>
          <p:nvPr/>
        </p:nvGrpSpPr>
        <p:grpSpPr>
          <a:xfrm>
            <a:off x="2730775" y="4757225"/>
            <a:ext cx="4460774" cy="3325200"/>
            <a:chOff x="2421625" y="4208400"/>
            <a:chExt cx="4460774" cy="3325200"/>
          </a:xfrm>
        </p:grpSpPr>
        <p:sp>
          <p:nvSpPr>
            <p:cNvPr id="564" name="Google Shape;564;g1ff85e0ad73_0_0"/>
            <p:cNvSpPr txBox="1"/>
            <p:nvPr/>
          </p:nvSpPr>
          <p:spPr>
            <a:xfrm>
              <a:off x="2878599" y="4208400"/>
              <a:ext cx="4003800" cy="33252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Prata"/>
                  <a:ea typeface="Prata"/>
                  <a:cs typeface="Prata"/>
                  <a:sym typeface="Prata"/>
                </a:rPr>
                <a:t>Sărăcie</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Prata"/>
                  <a:ea typeface="Prata"/>
                  <a:cs typeface="Prata"/>
                  <a:sym typeface="Prata"/>
                </a:rPr>
                <a:t>Foamete</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Prata"/>
                  <a:ea typeface="Prata"/>
                  <a:cs typeface="Prata"/>
                  <a:sym typeface="Prata"/>
                </a:rPr>
                <a:t>Sănătate</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Prata"/>
                  <a:ea typeface="Prata"/>
                  <a:cs typeface="Prata"/>
                  <a:sym typeface="Prata"/>
                </a:rPr>
                <a:t>Educație</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Prata"/>
                  <a:ea typeface="Prata"/>
                  <a:cs typeface="Prata"/>
                  <a:sym typeface="Prata"/>
                </a:rPr>
                <a:t>Egalitatea de gen</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Prata"/>
                  <a:ea typeface="Prata"/>
                  <a:cs typeface="Prata"/>
                  <a:sym typeface="Prata"/>
                </a:rPr>
                <a:t>Apa</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Prata"/>
                  <a:ea typeface="Prata"/>
                  <a:cs typeface="Prata"/>
                  <a:sym typeface="Prata"/>
                </a:rPr>
                <a:t>Energie</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Prata"/>
                  <a:ea typeface="Prata"/>
                  <a:cs typeface="Prata"/>
                  <a:sym typeface="Prata"/>
                </a:rPr>
                <a:t>Muncă decentă și dezvoltare</a:t>
              </a:r>
              <a:endParaRPr b="0" i="0" sz="2000" u="none" cap="none" strike="noStrike">
                <a:solidFill>
                  <a:srgbClr val="000000"/>
                </a:solidFill>
                <a:latin typeface="Arial"/>
                <a:ea typeface="Arial"/>
                <a:cs typeface="Arial"/>
                <a:sym typeface="Arial"/>
              </a:endParaRPr>
            </a:p>
          </p:txBody>
        </p:sp>
        <p:grpSp>
          <p:nvGrpSpPr>
            <p:cNvPr id="565" name="Google Shape;565;g1ff85e0ad73_0_0"/>
            <p:cNvGrpSpPr/>
            <p:nvPr/>
          </p:nvGrpSpPr>
          <p:grpSpPr>
            <a:xfrm>
              <a:off x="2421625" y="4218916"/>
              <a:ext cx="369300" cy="1108227"/>
              <a:chOff x="2421625" y="4149750"/>
              <a:chExt cx="369300" cy="1246600"/>
            </a:xfrm>
          </p:grpSpPr>
          <p:sp>
            <p:nvSpPr>
              <p:cNvPr id="566" name="Google Shape;566;g1ff85e0ad73_0_0"/>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67" name="Google Shape;567;g1ff85e0ad73_0_0"/>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68" name="Google Shape;568;g1ff85e0ad73_0_0"/>
              <p:cNvSpPr/>
              <p:nvPr/>
            </p:nvSpPr>
            <p:spPr>
              <a:xfrm>
                <a:off x="2421625" y="5062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grpSp>
          <p:nvGrpSpPr>
            <p:cNvPr id="569" name="Google Shape;569;g1ff85e0ad73_0_0"/>
            <p:cNvGrpSpPr/>
            <p:nvPr/>
          </p:nvGrpSpPr>
          <p:grpSpPr>
            <a:xfrm>
              <a:off x="2421625" y="5506991"/>
              <a:ext cx="369300" cy="1108227"/>
              <a:chOff x="2421625" y="4149750"/>
              <a:chExt cx="369300" cy="1246600"/>
            </a:xfrm>
          </p:grpSpPr>
          <p:sp>
            <p:nvSpPr>
              <p:cNvPr id="570" name="Google Shape;570;g1ff85e0ad73_0_0"/>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71" name="Google Shape;571;g1ff85e0ad73_0_0"/>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72" name="Google Shape;572;g1ff85e0ad73_0_0"/>
              <p:cNvSpPr/>
              <p:nvPr/>
            </p:nvSpPr>
            <p:spPr>
              <a:xfrm>
                <a:off x="2421625" y="5062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grpSp>
          <p:nvGrpSpPr>
            <p:cNvPr id="573" name="Google Shape;573;g1ff85e0ad73_0_0"/>
            <p:cNvGrpSpPr/>
            <p:nvPr/>
          </p:nvGrpSpPr>
          <p:grpSpPr>
            <a:xfrm>
              <a:off x="2421625" y="6795066"/>
              <a:ext cx="369300" cy="702388"/>
              <a:chOff x="2421625" y="4149750"/>
              <a:chExt cx="369300" cy="790088"/>
            </a:xfrm>
          </p:grpSpPr>
          <p:sp>
            <p:nvSpPr>
              <p:cNvPr id="574" name="Google Shape;574;g1ff85e0ad73_0_0"/>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75" name="Google Shape;575;g1ff85e0ad73_0_0"/>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grpSp>
      <p:grpSp>
        <p:nvGrpSpPr>
          <p:cNvPr id="576" name="Google Shape;576;g1ff85e0ad73_0_0"/>
          <p:cNvGrpSpPr/>
          <p:nvPr/>
        </p:nvGrpSpPr>
        <p:grpSpPr>
          <a:xfrm>
            <a:off x="8804263" y="4757225"/>
            <a:ext cx="4281199" cy="3325200"/>
            <a:chOff x="8347625" y="4208400"/>
            <a:chExt cx="4281199" cy="3325200"/>
          </a:xfrm>
        </p:grpSpPr>
        <p:sp>
          <p:nvSpPr>
            <p:cNvPr id="577" name="Google Shape;577;g1ff85e0ad73_0_0"/>
            <p:cNvSpPr txBox="1"/>
            <p:nvPr/>
          </p:nvSpPr>
          <p:spPr>
            <a:xfrm>
              <a:off x="8854524" y="4208400"/>
              <a:ext cx="3774300" cy="33252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chemeClr val="dk1"/>
                </a:buClr>
                <a:buSzPts val="2000"/>
                <a:buFont typeface="Arial"/>
                <a:buNone/>
              </a:pPr>
              <a:r>
                <a:rPr b="0" i="0" lang="en-US" sz="2000" u="none" cap="none" strike="noStrike">
                  <a:solidFill>
                    <a:schemeClr val="dk1"/>
                  </a:solidFill>
                  <a:latin typeface="Prata"/>
                  <a:ea typeface="Prata"/>
                  <a:cs typeface="Prata"/>
                  <a:sym typeface="Prata"/>
                </a:rPr>
                <a:t>Industrie și infrastructură</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Prata"/>
                  <a:ea typeface="Prata"/>
                  <a:cs typeface="Prata"/>
                  <a:sym typeface="Prata"/>
                </a:rPr>
                <a:t>Inegalitate</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Prata"/>
                  <a:ea typeface="Prata"/>
                  <a:cs typeface="Prata"/>
                  <a:sym typeface="Prata"/>
                </a:rPr>
                <a:t>Orașe</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Prata"/>
                  <a:ea typeface="Prata"/>
                  <a:cs typeface="Prata"/>
                  <a:sym typeface="Prata"/>
                </a:rPr>
                <a:t>Consum și producție</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Prata"/>
                  <a:ea typeface="Prata"/>
                  <a:cs typeface="Prata"/>
                  <a:sym typeface="Prata"/>
                </a:rPr>
                <a:t>Clima</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Prata"/>
                  <a:ea typeface="Prata"/>
                  <a:cs typeface="Prata"/>
                  <a:sym typeface="Prata"/>
                </a:rPr>
                <a:t>Oceane și animale sălbatice</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Prata"/>
                  <a:ea typeface="Prata"/>
                  <a:cs typeface="Prata"/>
                  <a:sym typeface="Prata"/>
                </a:rPr>
                <a:t>Pace și justiție</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Prata"/>
                  <a:ea typeface="Prata"/>
                  <a:cs typeface="Prata"/>
                  <a:sym typeface="Prata"/>
                </a:rPr>
                <a:t>Parteneriat instituțional</a:t>
              </a:r>
              <a:endParaRPr b="0" i="0" sz="2000" u="none" cap="none" strike="noStrike">
                <a:solidFill>
                  <a:srgbClr val="000000"/>
                </a:solidFill>
                <a:latin typeface="Arial"/>
                <a:ea typeface="Arial"/>
                <a:cs typeface="Arial"/>
                <a:sym typeface="Arial"/>
              </a:endParaRPr>
            </a:p>
          </p:txBody>
        </p:sp>
        <p:grpSp>
          <p:nvGrpSpPr>
            <p:cNvPr id="578" name="Google Shape;578;g1ff85e0ad73_0_0"/>
            <p:cNvGrpSpPr/>
            <p:nvPr/>
          </p:nvGrpSpPr>
          <p:grpSpPr>
            <a:xfrm>
              <a:off x="8347625" y="4208404"/>
              <a:ext cx="369300" cy="1108227"/>
              <a:chOff x="2421625" y="4149750"/>
              <a:chExt cx="369300" cy="1246600"/>
            </a:xfrm>
          </p:grpSpPr>
          <p:sp>
            <p:nvSpPr>
              <p:cNvPr id="579" name="Google Shape;579;g1ff85e0ad73_0_0"/>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80" name="Google Shape;580;g1ff85e0ad73_0_0"/>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81" name="Google Shape;581;g1ff85e0ad73_0_0"/>
              <p:cNvSpPr/>
              <p:nvPr/>
            </p:nvSpPr>
            <p:spPr>
              <a:xfrm>
                <a:off x="2421625" y="5062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grpSp>
          <p:nvGrpSpPr>
            <p:cNvPr id="582" name="Google Shape;582;g1ff85e0ad73_0_0"/>
            <p:cNvGrpSpPr/>
            <p:nvPr/>
          </p:nvGrpSpPr>
          <p:grpSpPr>
            <a:xfrm>
              <a:off x="8347625" y="5496479"/>
              <a:ext cx="369300" cy="1108227"/>
              <a:chOff x="2421625" y="4149750"/>
              <a:chExt cx="369300" cy="1246600"/>
            </a:xfrm>
          </p:grpSpPr>
          <p:sp>
            <p:nvSpPr>
              <p:cNvPr id="583" name="Google Shape;583;g1ff85e0ad73_0_0"/>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84" name="Google Shape;584;g1ff85e0ad73_0_0"/>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85" name="Google Shape;585;g1ff85e0ad73_0_0"/>
              <p:cNvSpPr/>
              <p:nvPr/>
            </p:nvSpPr>
            <p:spPr>
              <a:xfrm>
                <a:off x="2421625" y="5062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grpSp>
          <p:nvGrpSpPr>
            <p:cNvPr id="586" name="Google Shape;586;g1ff85e0ad73_0_0"/>
            <p:cNvGrpSpPr/>
            <p:nvPr/>
          </p:nvGrpSpPr>
          <p:grpSpPr>
            <a:xfrm>
              <a:off x="8347625" y="6784554"/>
              <a:ext cx="369300" cy="702388"/>
              <a:chOff x="2421625" y="4149750"/>
              <a:chExt cx="369300" cy="790088"/>
            </a:xfrm>
          </p:grpSpPr>
          <p:sp>
            <p:nvSpPr>
              <p:cNvPr id="587" name="Google Shape;587;g1ff85e0ad73_0_0"/>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88" name="Google Shape;588;g1ff85e0ad73_0_0"/>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grpSp>
      <p:sp>
        <p:nvSpPr>
          <p:cNvPr id="589" name="Google Shape;589;g1ff85e0ad73_0_0"/>
          <p:cNvSpPr txBox="1"/>
          <p:nvPr/>
        </p:nvSpPr>
        <p:spPr>
          <a:xfrm rot="-5400000">
            <a:off x="-408900" y="4662350"/>
            <a:ext cx="3384900" cy="4617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b="0" i="0" lang="en-US" sz="3000" u="none" cap="none" strike="noStrike">
                <a:solidFill>
                  <a:srgbClr val="06AC73"/>
                </a:solidFill>
                <a:latin typeface="Playfair Display"/>
                <a:ea typeface="Playfair Display"/>
                <a:cs typeface="Playfair Display"/>
                <a:sym typeface="Playfair Display"/>
              </a:rPr>
              <a:t>Autoevaluare</a:t>
            </a:r>
            <a:endParaRPr b="0" i="0" sz="3000" u="none" cap="none" strike="noStrike">
              <a:solidFill>
                <a:srgbClr val="06AC73"/>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46"/>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595" name="Google Shape;595;p46"/>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596" name="Google Shape;596;p46"/>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597" name="Google Shape;597;p46"/>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9" l="-14260" r="-3274" t="-161009"/>
            </a:stretch>
          </a:blipFill>
          <a:ln>
            <a:noFill/>
          </a:ln>
        </p:spPr>
      </p:sp>
      <p:sp>
        <p:nvSpPr>
          <p:cNvPr id="598" name="Google Shape;598;p46"/>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Prata"/>
                <a:ea typeface="Prata"/>
                <a:cs typeface="Prata"/>
                <a:sym typeface="Prata"/>
              </a:rPr>
              <a:t>06</a:t>
            </a:r>
            <a:endParaRPr b="0" i="0" sz="7200" u="none" cap="none" strike="noStrike">
              <a:solidFill>
                <a:srgbClr val="06AC73"/>
              </a:solidFill>
              <a:latin typeface="Arial"/>
              <a:ea typeface="Arial"/>
              <a:cs typeface="Arial"/>
              <a:sym typeface="Arial"/>
            </a:endParaRPr>
          </a:p>
        </p:txBody>
      </p:sp>
      <p:sp>
        <p:nvSpPr>
          <p:cNvPr id="599" name="Google Shape;599;p46"/>
          <p:cNvSpPr txBox="1"/>
          <p:nvPr/>
        </p:nvSpPr>
        <p:spPr>
          <a:xfrm>
            <a:off x="3856800" y="1421625"/>
            <a:ext cx="5872200" cy="738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4800"/>
              <a:buFont typeface="Arial"/>
              <a:buNone/>
            </a:pPr>
            <a:r>
              <a:rPr b="1" i="0" lang="en-US" sz="4800" u="none" cap="none" strike="noStrike">
                <a:solidFill>
                  <a:srgbClr val="06AC73"/>
                </a:solidFill>
                <a:latin typeface="Prata"/>
                <a:ea typeface="Prata"/>
                <a:cs typeface="Prata"/>
                <a:sym typeface="Prata"/>
              </a:rPr>
              <a:t>Autoevaluare</a:t>
            </a:r>
            <a:endParaRPr b="1" i="0" sz="4800" u="none" cap="none" strike="noStrike">
              <a:solidFill>
                <a:srgbClr val="06AC73"/>
              </a:solidFill>
              <a:latin typeface="Arial"/>
              <a:ea typeface="Arial"/>
              <a:cs typeface="Arial"/>
              <a:sym typeface="Arial"/>
            </a:endParaRPr>
          </a:p>
        </p:txBody>
      </p:sp>
      <p:sp>
        <p:nvSpPr>
          <p:cNvPr id="600" name="Google Shape;600;p46"/>
          <p:cNvSpPr txBox="1"/>
          <p:nvPr/>
        </p:nvSpPr>
        <p:spPr>
          <a:xfrm>
            <a:off x="2520200" y="2633275"/>
            <a:ext cx="9124800" cy="8127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200"/>
              <a:buFont typeface="Arial"/>
              <a:buNone/>
            </a:pPr>
            <a:r>
              <a:rPr b="0" i="0" lang="en-US" sz="2200" u="none" cap="none" strike="noStrike">
                <a:solidFill>
                  <a:srgbClr val="000000"/>
                </a:solidFill>
                <a:latin typeface="Prata"/>
                <a:ea typeface="Prata"/>
                <a:cs typeface="Prata"/>
                <a:sym typeface="Prata"/>
              </a:rPr>
              <a:t>SDG-urile și țintele acestora sunt adecvate pentru a răspunde nevoilor și obiectivelor dezvoltării durabile?</a:t>
            </a:r>
            <a:endParaRPr b="0" i="0" sz="2200" u="none" cap="none" strike="noStrike">
              <a:solidFill>
                <a:srgbClr val="000000"/>
              </a:solidFill>
              <a:latin typeface="Arial"/>
              <a:ea typeface="Arial"/>
              <a:cs typeface="Arial"/>
              <a:sym typeface="Arial"/>
            </a:endParaRPr>
          </a:p>
        </p:txBody>
      </p:sp>
      <p:sp>
        <p:nvSpPr>
          <p:cNvPr id="601" name="Google Shape;601;p46"/>
          <p:cNvSpPr txBox="1"/>
          <p:nvPr/>
        </p:nvSpPr>
        <p:spPr>
          <a:xfrm>
            <a:off x="3121225" y="4474146"/>
            <a:ext cx="8541900" cy="2031900"/>
          </a:xfrm>
          <a:prstGeom prst="rect">
            <a:avLst/>
          </a:prstGeom>
          <a:noFill/>
          <a:ln>
            <a:noFill/>
          </a:ln>
        </p:spPr>
        <p:txBody>
          <a:bodyPr anchorCtr="0" anchor="t" bIns="0" lIns="0" spcFirstLastPara="1" rIns="0" wrap="square" tIns="0">
            <a:spAutoFit/>
          </a:bodyPr>
          <a:lstStyle/>
          <a:p>
            <a:pPr indent="-355600" lvl="0" marL="457200" marR="0" rtl="0" algn="l">
              <a:lnSpc>
                <a:spcPct val="140016"/>
              </a:lnSpc>
              <a:spcBef>
                <a:spcPts val="0"/>
              </a:spcBef>
              <a:spcAft>
                <a:spcPts val="0"/>
              </a:spcAft>
              <a:buClr>
                <a:srgbClr val="000000"/>
              </a:buClr>
              <a:buSzPts val="2000"/>
              <a:buFont typeface="Prata"/>
              <a:buAutoNum type="alphaLcPeriod"/>
            </a:pPr>
            <a:r>
              <a:rPr b="0" i="0" lang="en-US" sz="2000" u="none" cap="none" strike="noStrike">
                <a:solidFill>
                  <a:srgbClr val="000000"/>
                </a:solidFill>
                <a:latin typeface="Prata"/>
                <a:ea typeface="Prata"/>
                <a:cs typeface="Prata"/>
                <a:sym typeface="Prata"/>
              </a:rPr>
              <a:t>Da, acestea sunt un cadru valoros</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rgbClr val="000000"/>
              </a:buClr>
              <a:buSzPts val="2000"/>
              <a:buFont typeface="Prata"/>
              <a:buAutoNum type="alphaLcPeriod"/>
            </a:pPr>
            <a:r>
              <a:rPr b="0" i="0" lang="en-US" sz="2000" u="none" cap="none" strike="noStrike">
                <a:solidFill>
                  <a:srgbClr val="000000"/>
                </a:solidFill>
                <a:latin typeface="Prata"/>
                <a:ea typeface="Prata"/>
                <a:cs typeface="Prata"/>
                <a:sym typeface="Prata"/>
              </a:rPr>
              <a:t>Nu, nu sunt</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rgbClr val="000000"/>
              </a:buClr>
              <a:buSzPts val="2000"/>
              <a:buFont typeface="Prata"/>
              <a:buAutoNum type="alphaLcPeriod"/>
            </a:pPr>
            <a:r>
              <a:rPr b="0" i="0" lang="en-US" sz="2000" u="none" cap="none" strike="noStrike">
                <a:solidFill>
                  <a:srgbClr val="000000"/>
                </a:solidFill>
                <a:latin typeface="Prata"/>
                <a:ea typeface="Prata"/>
                <a:cs typeface="Prata"/>
                <a:sym typeface="Prata"/>
              </a:rPr>
              <a:t>Da, dar se poate îmbunătății</a:t>
            </a:r>
            <a:endParaRPr b="0" i="0" sz="2000" u="none" cap="none" strike="noStrike">
              <a:solidFill>
                <a:srgbClr val="000000"/>
              </a:solidFill>
              <a:latin typeface="Prata"/>
              <a:ea typeface="Prata"/>
              <a:cs typeface="Prata"/>
              <a:sym typeface="Prata"/>
            </a:endParaRPr>
          </a:p>
        </p:txBody>
      </p:sp>
      <p:sp>
        <p:nvSpPr>
          <p:cNvPr id="602" name="Google Shape;602;p46"/>
          <p:cNvSpPr txBox="1"/>
          <p:nvPr/>
        </p:nvSpPr>
        <p:spPr>
          <a:xfrm rot="-5400000">
            <a:off x="-408900" y="4662350"/>
            <a:ext cx="3384900" cy="4617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b="0" i="0" lang="en-US" sz="3000" u="none" cap="none" strike="noStrike">
                <a:solidFill>
                  <a:srgbClr val="06AC73"/>
                </a:solidFill>
                <a:latin typeface="Playfair Display"/>
                <a:ea typeface="Playfair Display"/>
                <a:cs typeface="Playfair Display"/>
                <a:sym typeface="Playfair Display"/>
              </a:rPr>
              <a:t>Autoevaluare</a:t>
            </a:r>
            <a:endParaRPr b="0" i="0" sz="3000" u="none" cap="none" strike="noStrike">
              <a:solidFill>
                <a:srgbClr val="06AC73"/>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g1ff6c493d03_1_0"/>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608" name="Google Shape;608;g1ff6c493d03_1_0"/>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609" name="Google Shape;609;g1ff6c493d03_1_0"/>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610" name="Google Shape;610;g1ff6c493d03_1_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1" l="-14265" r="-3265" t="-161017"/>
            </a:stretch>
          </a:blipFill>
          <a:ln>
            <a:noFill/>
          </a:ln>
        </p:spPr>
      </p:sp>
      <p:sp>
        <p:nvSpPr>
          <p:cNvPr id="611" name="Google Shape;611;g1ff6c493d03_1_0"/>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Prata"/>
                <a:ea typeface="Prata"/>
                <a:cs typeface="Prata"/>
                <a:sym typeface="Prata"/>
              </a:rPr>
              <a:t>07</a:t>
            </a:r>
            <a:endParaRPr b="0" i="0" sz="7200" u="none" cap="none" strike="noStrike">
              <a:solidFill>
                <a:srgbClr val="06AC73"/>
              </a:solidFill>
              <a:latin typeface="Arial"/>
              <a:ea typeface="Arial"/>
              <a:cs typeface="Arial"/>
              <a:sym typeface="Arial"/>
            </a:endParaRPr>
          </a:p>
        </p:txBody>
      </p:sp>
      <p:sp>
        <p:nvSpPr>
          <p:cNvPr id="612" name="Google Shape;612;g1ff6c493d03_1_0"/>
          <p:cNvSpPr txBox="1"/>
          <p:nvPr/>
        </p:nvSpPr>
        <p:spPr>
          <a:xfrm>
            <a:off x="3856800" y="1421625"/>
            <a:ext cx="5872200" cy="738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4800"/>
              <a:buFont typeface="Arial"/>
              <a:buNone/>
            </a:pPr>
            <a:r>
              <a:rPr b="1" i="0" lang="en-US" sz="4800" u="none" cap="none" strike="noStrike">
                <a:solidFill>
                  <a:srgbClr val="06AC73"/>
                </a:solidFill>
                <a:latin typeface="Prata"/>
                <a:ea typeface="Prata"/>
                <a:cs typeface="Prata"/>
                <a:sym typeface="Prata"/>
              </a:rPr>
              <a:t>Autoevaluare</a:t>
            </a:r>
            <a:endParaRPr b="1" i="0" sz="4800" u="none" cap="none" strike="noStrike">
              <a:solidFill>
                <a:srgbClr val="06AC73"/>
              </a:solidFill>
              <a:latin typeface="Arial"/>
              <a:ea typeface="Arial"/>
              <a:cs typeface="Arial"/>
              <a:sym typeface="Arial"/>
            </a:endParaRPr>
          </a:p>
        </p:txBody>
      </p:sp>
      <p:sp>
        <p:nvSpPr>
          <p:cNvPr id="613" name="Google Shape;613;g1ff6c493d03_1_0"/>
          <p:cNvSpPr txBox="1"/>
          <p:nvPr/>
        </p:nvSpPr>
        <p:spPr>
          <a:xfrm>
            <a:off x="2520200" y="2633275"/>
            <a:ext cx="6591600" cy="338700"/>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Clr>
                <a:srgbClr val="000000"/>
              </a:buClr>
              <a:buSzPts val="2200"/>
              <a:buFont typeface="Arial"/>
              <a:buNone/>
            </a:pPr>
            <a:r>
              <a:rPr b="0" i="0" lang="en-US" sz="2200" u="none" cap="none" strike="noStrike">
                <a:solidFill>
                  <a:schemeClr val="dk1"/>
                </a:solidFill>
                <a:latin typeface="Playfair Display"/>
                <a:ea typeface="Playfair Display"/>
                <a:cs typeface="Playfair Display"/>
                <a:sym typeface="Playfair Display"/>
              </a:rPr>
              <a:t>Care sunt principalele domenii ale SDG-urilor?</a:t>
            </a:r>
            <a:endParaRPr b="0" i="0" sz="2200" u="none" cap="none" strike="noStrike">
              <a:solidFill>
                <a:srgbClr val="000000"/>
              </a:solidFill>
              <a:latin typeface="Arial"/>
              <a:ea typeface="Arial"/>
              <a:cs typeface="Arial"/>
              <a:sym typeface="Arial"/>
            </a:endParaRPr>
          </a:p>
        </p:txBody>
      </p:sp>
      <p:sp>
        <p:nvSpPr>
          <p:cNvPr id="614" name="Google Shape;614;g1ff6c493d03_1_0"/>
          <p:cNvSpPr txBox="1"/>
          <p:nvPr/>
        </p:nvSpPr>
        <p:spPr>
          <a:xfrm>
            <a:off x="3121225" y="4393025"/>
            <a:ext cx="1856100" cy="28941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Prata"/>
                <a:ea typeface="Prata"/>
                <a:cs typeface="Prata"/>
                <a:sym typeface="Prata"/>
              </a:rPr>
              <a:t>Planeta</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Prata"/>
                <a:ea typeface="Prata"/>
                <a:cs typeface="Prata"/>
                <a:sym typeface="Prata"/>
              </a:rPr>
              <a:t>Oamenii</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Prata"/>
                <a:ea typeface="Prata"/>
                <a:cs typeface="Prata"/>
                <a:sym typeface="Prata"/>
              </a:rPr>
              <a:t>Florile</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Prata"/>
                <a:ea typeface="Prata"/>
                <a:cs typeface="Prata"/>
                <a:sym typeface="Prata"/>
              </a:rPr>
              <a:t>Prosperitatea</a:t>
            </a:r>
            <a:endParaRPr b="0" i="0" sz="2000" u="none" cap="none" strike="noStrike">
              <a:solidFill>
                <a:srgbClr val="000000"/>
              </a:solidFill>
              <a:latin typeface="Prata"/>
              <a:ea typeface="Prata"/>
              <a:cs typeface="Prata"/>
              <a:sym typeface="Prata"/>
            </a:endParaRPr>
          </a:p>
        </p:txBody>
      </p:sp>
      <p:sp>
        <p:nvSpPr>
          <p:cNvPr id="615" name="Google Shape;615;g1ff6c493d03_1_0"/>
          <p:cNvSpPr/>
          <p:nvPr/>
        </p:nvSpPr>
        <p:spPr>
          <a:xfrm>
            <a:off x="2502075" y="4400928"/>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16" name="Google Shape;616;g1ff6c493d03_1_0"/>
          <p:cNvSpPr/>
          <p:nvPr/>
        </p:nvSpPr>
        <p:spPr>
          <a:xfrm>
            <a:off x="2502075" y="5124691"/>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17" name="Google Shape;617;g1ff6c493d03_1_0"/>
          <p:cNvSpPr/>
          <p:nvPr/>
        </p:nvSpPr>
        <p:spPr>
          <a:xfrm>
            <a:off x="2502075" y="5985178"/>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18" name="Google Shape;618;g1ff6c493d03_1_0"/>
          <p:cNvSpPr/>
          <p:nvPr/>
        </p:nvSpPr>
        <p:spPr>
          <a:xfrm>
            <a:off x="2502075" y="6862578"/>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19" name="Google Shape;619;g1ff6c493d03_1_0"/>
          <p:cNvSpPr txBox="1"/>
          <p:nvPr/>
        </p:nvSpPr>
        <p:spPr>
          <a:xfrm>
            <a:off x="7872900" y="4393025"/>
            <a:ext cx="4200900" cy="33252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Prata"/>
                <a:ea typeface="Prata"/>
                <a:cs typeface="Prata"/>
                <a:sym typeface="Prata"/>
              </a:rPr>
              <a:t>Automobilele</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Prata"/>
                <a:ea typeface="Prata"/>
                <a:cs typeface="Prata"/>
                <a:sym typeface="Prata"/>
              </a:rPr>
              <a:t>Parteneriatul</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Prata"/>
                <a:ea typeface="Prata"/>
                <a:cs typeface="Prata"/>
                <a:sym typeface="Prata"/>
              </a:rPr>
              <a:t>Pacea</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b="0" i="0" lang="en-US" sz="2000" u="none" cap="none" strike="noStrike">
                <a:solidFill>
                  <a:srgbClr val="000000"/>
                </a:solidFill>
                <a:latin typeface="Prata"/>
                <a:ea typeface="Prata"/>
                <a:cs typeface="Prata"/>
                <a:sym typeface="Prata"/>
              </a:rPr>
              <a:t>Magazinele de jucării</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p:txBody>
      </p:sp>
      <p:sp>
        <p:nvSpPr>
          <p:cNvPr id="620" name="Google Shape;620;g1ff6c493d03_1_0"/>
          <p:cNvSpPr/>
          <p:nvPr/>
        </p:nvSpPr>
        <p:spPr>
          <a:xfrm>
            <a:off x="7253750" y="4400928"/>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21" name="Google Shape;621;g1ff6c493d03_1_0"/>
          <p:cNvSpPr/>
          <p:nvPr/>
        </p:nvSpPr>
        <p:spPr>
          <a:xfrm>
            <a:off x="7253750" y="5124691"/>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22" name="Google Shape;622;g1ff6c493d03_1_0"/>
          <p:cNvSpPr/>
          <p:nvPr/>
        </p:nvSpPr>
        <p:spPr>
          <a:xfrm>
            <a:off x="7253750" y="5985178"/>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23" name="Google Shape;623;g1ff6c493d03_1_0"/>
          <p:cNvSpPr/>
          <p:nvPr/>
        </p:nvSpPr>
        <p:spPr>
          <a:xfrm>
            <a:off x="7253750" y="6829616"/>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24" name="Google Shape;624;g1ff6c493d03_1_0"/>
          <p:cNvSpPr txBox="1"/>
          <p:nvPr/>
        </p:nvSpPr>
        <p:spPr>
          <a:xfrm rot="-5400000">
            <a:off x="-408900" y="4662350"/>
            <a:ext cx="3384900" cy="4617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b="0" i="0" lang="en-US" sz="3000" u="none" cap="none" strike="noStrike">
                <a:solidFill>
                  <a:srgbClr val="06AC73"/>
                </a:solidFill>
                <a:latin typeface="Playfair Display"/>
                <a:ea typeface="Playfair Display"/>
                <a:cs typeface="Playfair Display"/>
                <a:sym typeface="Playfair Display"/>
              </a:rPr>
              <a:t>Autoevaluare</a:t>
            </a:r>
            <a:endParaRPr b="0" i="0" sz="3000" u="none" cap="none" strike="noStrike">
              <a:solidFill>
                <a:srgbClr val="06AC73"/>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g1ff6c493d03_1_23"/>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630" name="Google Shape;630;g1ff6c493d03_1_23"/>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631" name="Google Shape;631;g1ff6c493d03_1_23"/>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632" name="Google Shape;632;g1ff6c493d03_1_23"/>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1" l="-14265" r="-3265" t="-161017"/>
            </a:stretch>
          </a:blipFill>
          <a:ln>
            <a:noFill/>
          </a:ln>
        </p:spPr>
      </p:sp>
      <p:sp>
        <p:nvSpPr>
          <p:cNvPr id="633" name="Google Shape;633;g1ff6c493d03_1_23"/>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Prata"/>
                <a:ea typeface="Prata"/>
                <a:cs typeface="Prata"/>
                <a:sym typeface="Prata"/>
              </a:rPr>
              <a:t>08</a:t>
            </a:r>
            <a:endParaRPr b="0" i="0" sz="7200" u="none" cap="none" strike="noStrike">
              <a:solidFill>
                <a:srgbClr val="06AC73"/>
              </a:solidFill>
              <a:latin typeface="Arial"/>
              <a:ea typeface="Arial"/>
              <a:cs typeface="Arial"/>
              <a:sym typeface="Arial"/>
            </a:endParaRPr>
          </a:p>
        </p:txBody>
      </p:sp>
      <p:sp>
        <p:nvSpPr>
          <p:cNvPr id="634" name="Google Shape;634;g1ff6c493d03_1_23"/>
          <p:cNvSpPr txBox="1"/>
          <p:nvPr/>
        </p:nvSpPr>
        <p:spPr>
          <a:xfrm>
            <a:off x="3856800" y="1421625"/>
            <a:ext cx="5872200" cy="738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4800"/>
              <a:buFont typeface="Arial"/>
              <a:buNone/>
            </a:pPr>
            <a:r>
              <a:rPr b="1" i="0" lang="en-US" sz="4800" u="none" cap="none" strike="noStrike">
                <a:solidFill>
                  <a:srgbClr val="06AC73"/>
                </a:solidFill>
                <a:latin typeface="Prata"/>
                <a:ea typeface="Prata"/>
                <a:cs typeface="Prata"/>
                <a:sym typeface="Prata"/>
              </a:rPr>
              <a:t>Autoevaluare</a:t>
            </a:r>
            <a:endParaRPr b="1" i="0" sz="4800" u="none" cap="none" strike="noStrike">
              <a:solidFill>
                <a:srgbClr val="06AC73"/>
              </a:solidFill>
              <a:latin typeface="Arial"/>
              <a:ea typeface="Arial"/>
              <a:cs typeface="Arial"/>
              <a:sym typeface="Arial"/>
            </a:endParaRPr>
          </a:p>
        </p:txBody>
      </p:sp>
      <p:sp>
        <p:nvSpPr>
          <p:cNvPr id="635" name="Google Shape;635;g1ff6c493d03_1_23"/>
          <p:cNvSpPr txBox="1"/>
          <p:nvPr/>
        </p:nvSpPr>
        <p:spPr>
          <a:xfrm>
            <a:off x="2520200" y="2633275"/>
            <a:ext cx="10300800" cy="46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chemeClr val="dk1"/>
              </a:buClr>
              <a:buSzPts val="3000"/>
              <a:buFont typeface="Arial"/>
              <a:buNone/>
            </a:pPr>
            <a:r>
              <a:rPr b="0" i="0" lang="en-US" sz="3000" u="none" cap="none" strike="noStrike">
                <a:solidFill>
                  <a:schemeClr val="dk1"/>
                </a:solidFill>
                <a:latin typeface="Playfair Display"/>
                <a:ea typeface="Playfair Display"/>
                <a:cs typeface="Playfair Display"/>
                <a:sym typeface="Playfair Display"/>
              </a:rPr>
              <a:t>De ce ar trebui antreprenorii sociali să abordeze SDG-urile?</a:t>
            </a:r>
            <a:endParaRPr b="0" i="0" sz="2200" u="none" cap="none" strike="noStrike">
              <a:solidFill>
                <a:srgbClr val="000000"/>
              </a:solidFill>
              <a:latin typeface="Arial"/>
              <a:ea typeface="Arial"/>
              <a:cs typeface="Arial"/>
              <a:sym typeface="Arial"/>
            </a:endParaRPr>
          </a:p>
        </p:txBody>
      </p:sp>
      <p:sp>
        <p:nvSpPr>
          <p:cNvPr id="636" name="Google Shape;636;g1ff6c493d03_1_23"/>
          <p:cNvSpPr txBox="1"/>
          <p:nvPr/>
        </p:nvSpPr>
        <p:spPr>
          <a:xfrm>
            <a:off x="3033375" y="3416325"/>
            <a:ext cx="11362200" cy="4944900"/>
          </a:xfrm>
          <a:prstGeom prst="rect">
            <a:avLst/>
          </a:prstGeom>
          <a:noFill/>
          <a:ln>
            <a:noFill/>
          </a:ln>
        </p:spPr>
        <p:txBody>
          <a:bodyPr anchorCtr="0" anchor="t" bIns="0" lIns="0" spcFirstLastPara="1" rIns="0" wrap="square" tIns="0">
            <a:spAutoFit/>
          </a:bodyPr>
          <a:lstStyle/>
          <a:p>
            <a:pPr indent="-368300" lvl="0" marL="457200" marR="0" rtl="0" algn="l">
              <a:lnSpc>
                <a:spcPct val="170031"/>
              </a:lnSpc>
              <a:spcBef>
                <a:spcPts val="0"/>
              </a:spcBef>
              <a:spcAft>
                <a:spcPts val="0"/>
              </a:spcAft>
              <a:buClr>
                <a:schemeClr val="dk1"/>
              </a:buClr>
              <a:buSzPts val="2200"/>
              <a:buFont typeface="Playfair Display"/>
              <a:buAutoNum type="alphaLcPeriod"/>
            </a:pPr>
            <a:r>
              <a:rPr b="0" i="0" lang="en-US" sz="2200" u="none" cap="none" strike="noStrike">
                <a:solidFill>
                  <a:schemeClr val="dk1"/>
                </a:solidFill>
                <a:latin typeface="Playfair Display"/>
                <a:ea typeface="Playfair Display"/>
                <a:cs typeface="Playfair Display"/>
                <a:sym typeface="Playfair Display"/>
              </a:rPr>
              <a:t>Prin abordarea SDG-urilor, antreprenorii sociali pot îmbunătăți direct bunăstarea comunităților și pot produce schimbări sociale pozitive.</a:t>
            </a:r>
            <a:endParaRPr b="0" i="0" sz="2200" u="none" cap="none" strike="noStrike">
              <a:solidFill>
                <a:srgbClr val="000000"/>
              </a:solidFill>
              <a:latin typeface="Playfair Display"/>
              <a:ea typeface="Playfair Display"/>
              <a:cs typeface="Playfair Display"/>
              <a:sym typeface="Playfair Display"/>
            </a:endParaRPr>
          </a:p>
          <a:p>
            <a:pPr indent="-368300" lvl="0" marL="457200" marR="0" rtl="0" algn="l">
              <a:lnSpc>
                <a:spcPct val="170031"/>
              </a:lnSpc>
              <a:spcBef>
                <a:spcPts val="0"/>
              </a:spcBef>
              <a:spcAft>
                <a:spcPts val="0"/>
              </a:spcAft>
              <a:buClr>
                <a:schemeClr val="dk1"/>
              </a:buClr>
              <a:buSzPts val="2200"/>
              <a:buFont typeface="Playfair Display"/>
              <a:buAutoNum type="alphaLcPeriod"/>
            </a:pPr>
            <a:r>
              <a:rPr b="0" i="0" lang="en-US" sz="2200" u="none" cap="none" strike="noStrike">
                <a:solidFill>
                  <a:schemeClr val="dk1"/>
                </a:solidFill>
                <a:latin typeface="Playfair Display"/>
                <a:ea typeface="Playfair Display"/>
                <a:cs typeface="Playfair Display"/>
                <a:sym typeface="Playfair Display"/>
              </a:rPr>
              <a:t>Antreprenorii sociali care integrează SDG-urile în strategiile lor pot ieși în evidență pe piață, atrăgând consumatori care apreciază responsabilitatea socială și consolidând loialitatea față de marca lor.</a:t>
            </a:r>
            <a:endParaRPr b="0" i="0" sz="2200" u="none" cap="none" strike="noStrike">
              <a:solidFill>
                <a:schemeClr val="dk1"/>
              </a:solidFill>
              <a:latin typeface="Playfair Display"/>
              <a:ea typeface="Playfair Display"/>
              <a:cs typeface="Playfair Display"/>
              <a:sym typeface="Playfair Display"/>
            </a:endParaRPr>
          </a:p>
          <a:p>
            <a:pPr indent="-368300" lvl="0" marL="457200" marR="0" rtl="0" algn="l">
              <a:lnSpc>
                <a:spcPct val="170031"/>
              </a:lnSpc>
              <a:spcBef>
                <a:spcPts val="0"/>
              </a:spcBef>
              <a:spcAft>
                <a:spcPts val="0"/>
              </a:spcAft>
              <a:buClr>
                <a:schemeClr val="dk1"/>
              </a:buClr>
              <a:buSzPts val="2200"/>
              <a:buFont typeface="Playfair Display"/>
              <a:buAutoNum type="alphaLcPeriod"/>
            </a:pPr>
            <a:r>
              <a:rPr b="0" i="0" lang="en-US" sz="2200" u="none" cap="none" strike="noStrike">
                <a:solidFill>
                  <a:schemeClr val="dk1"/>
                </a:solidFill>
                <a:latin typeface="Playfair Display"/>
                <a:ea typeface="Playfair Display"/>
                <a:cs typeface="Playfair Display"/>
                <a:sym typeface="Playfair Display"/>
              </a:rPr>
              <a:t>Abordând probleme sociale, antreprenorii sociali pot cumpăra mașini scumpe.</a:t>
            </a:r>
            <a:endParaRPr b="0" i="0" sz="2200" u="none" cap="none" strike="noStrike">
              <a:solidFill>
                <a:schemeClr val="dk1"/>
              </a:solidFill>
              <a:latin typeface="Playfair Display"/>
              <a:ea typeface="Playfair Display"/>
              <a:cs typeface="Playfair Display"/>
              <a:sym typeface="Playfair Display"/>
            </a:endParaRPr>
          </a:p>
          <a:p>
            <a:pPr indent="-368300" lvl="0" marL="457200" marR="0" rtl="0" algn="l">
              <a:lnSpc>
                <a:spcPct val="170031"/>
              </a:lnSpc>
              <a:spcBef>
                <a:spcPts val="0"/>
              </a:spcBef>
              <a:spcAft>
                <a:spcPts val="0"/>
              </a:spcAft>
              <a:buClr>
                <a:schemeClr val="dk1"/>
              </a:buClr>
              <a:buSzPts val="2200"/>
              <a:buFont typeface="Playfair Display"/>
              <a:buAutoNum type="alphaLcPeriod"/>
            </a:pPr>
            <a:r>
              <a:rPr b="0" i="0" lang="en-US" sz="2200" u="none" cap="none" strike="noStrike">
                <a:solidFill>
                  <a:schemeClr val="dk1"/>
                </a:solidFill>
                <a:latin typeface="Playfair Display"/>
                <a:ea typeface="Playfair Display"/>
                <a:cs typeface="Playfair Display"/>
                <a:sym typeface="Playfair Display"/>
              </a:rPr>
              <a:t>Prin încorporarea obiectivelor SDG în modelele lor de afaceri, antreprenorii sociali pot accesa o gamă mai largă de surse de finanțare pentru a susține dezvoltarea afacerii lor.</a:t>
            </a:r>
            <a:endParaRPr b="0" i="0" sz="2200" u="none" cap="none" strike="noStrike">
              <a:solidFill>
                <a:schemeClr val="dk1"/>
              </a:solidFill>
              <a:latin typeface="Playfair Display"/>
              <a:ea typeface="Playfair Display"/>
              <a:cs typeface="Playfair Display"/>
              <a:sym typeface="Playfair Display"/>
            </a:endParaRPr>
          </a:p>
          <a:p>
            <a:pPr indent="-368300" lvl="0" marL="457200" marR="0" rtl="0" algn="l">
              <a:lnSpc>
                <a:spcPct val="140016"/>
              </a:lnSpc>
              <a:spcBef>
                <a:spcPts val="0"/>
              </a:spcBef>
              <a:spcAft>
                <a:spcPts val="0"/>
              </a:spcAft>
              <a:buClr>
                <a:srgbClr val="000000"/>
              </a:buClr>
              <a:buSzPts val="2200"/>
              <a:buFont typeface="Playfair Display"/>
              <a:buAutoNum type="alphaLcPeriod"/>
            </a:pPr>
            <a:r>
              <a:rPr b="0" i="0" lang="en-US" sz="2200" u="none" cap="none" strike="noStrike">
                <a:solidFill>
                  <a:srgbClr val="000000"/>
                </a:solidFill>
                <a:latin typeface="Playfair Display"/>
                <a:ea typeface="Playfair Display"/>
                <a:cs typeface="Playfair Display"/>
                <a:sym typeface="Playfair Display"/>
              </a:rPr>
              <a:t>O întreprindere socială este o afacere care nu are nimic de a face cu SDG-urile.</a:t>
            </a:r>
            <a:endParaRPr b="0" i="0" sz="2200" u="none" cap="none" strike="noStrike">
              <a:solidFill>
                <a:srgbClr val="000000"/>
              </a:solidFill>
              <a:latin typeface="Playfair Display"/>
              <a:ea typeface="Playfair Display"/>
              <a:cs typeface="Playfair Display"/>
              <a:sym typeface="Playfair Display"/>
            </a:endParaRPr>
          </a:p>
        </p:txBody>
      </p:sp>
      <p:sp>
        <p:nvSpPr>
          <p:cNvPr id="637" name="Google Shape;637;g1ff6c493d03_1_23"/>
          <p:cNvSpPr txBox="1"/>
          <p:nvPr/>
        </p:nvSpPr>
        <p:spPr>
          <a:xfrm rot="-5400000">
            <a:off x="-408900" y="4662350"/>
            <a:ext cx="3384900" cy="4617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b="0" i="0" lang="en-US" sz="3000" u="none" cap="none" strike="noStrike">
                <a:solidFill>
                  <a:srgbClr val="06AC73"/>
                </a:solidFill>
                <a:latin typeface="Playfair Display"/>
                <a:ea typeface="Playfair Display"/>
                <a:cs typeface="Playfair Display"/>
                <a:sym typeface="Playfair Display"/>
              </a:rPr>
              <a:t>Autoevaluare</a:t>
            </a:r>
            <a:endParaRPr b="0" i="0" sz="3000" u="none" cap="none" strike="noStrike">
              <a:solidFill>
                <a:srgbClr val="06AC73"/>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4"/>
          <p:cNvSpPr/>
          <p:nvPr/>
        </p:nvSpPr>
        <p:spPr>
          <a:xfrm>
            <a:off x="-1970090" y="7058556"/>
            <a:ext cx="4030989" cy="4114800"/>
          </a:xfrm>
          <a:custGeom>
            <a:rect b="b" l="l" r="r" t="t"/>
            <a:pathLst>
              <a:path extrusionOk="0" h="4114800" w="4030989">
                <a:moveTo>
                  <a:pt x="0" y="0"/>
                </a:moveTo>
                <a:lnTo>
                  <a:pt x="4030989" y="0"/>
                </a:lnTo>
                <a:lnTo>
                  <a:pt x="4030989" y="4114800"/>
                </a:lnTo>
                <a:lnTo>
                  <a:pt x="0" y="4114800"/>
                </a:lnTo>
                <a:lnTo>
                  <a:pt x="0" y="0"/>
                </a:lnTo>
                <a:close/>
              </a:path>
            </a:pathLst>
          </a:custGeom>
          <a:blipFill rotWithShape="1">
            <a:blip r:embed="rId3">
              <a:alphaModFix/>
            </a:blip>
            <a:stretch>
              <a:fillRect b="0" l="0" r="0" t="0"/>
            </a:stretch>
          </a:blipFill>
          <a:ln>
            <a:noFill/>
          </a:ln>
        </p:spPr>
      </p:sp>
      <p:sp>
        <p:nvSpPr>
          <p:cNvPr id="137" name="Google Shape;137;p4"/>
          <p:cNvSpPr/>
          <p:nvPr/>
        </p:nvSpPr>
        <p:spPr>
          <a:xfrm>
            <a:off x="15023216" y="-13018"/>
            <a:ext cx="3508802" cy="4114800"/>
          </a:xfrm>
          <a:custGeom>
            <a:rect b="b" l="l" r="r" t="t"/>
            <a:pathLst>
              <a:path extrusionOk="0" h="4114800" w="3508802">
                <a:moveTo>
                  <a:pt x="0" y="0"/>
                </a:moveTo>
                <a:lnTo>
                  <a:pt x="3508802" y="0"/>
                </a:lnTo>
                <a:lnTo>
                  <a:pt x="3508802" y="4114800"/>
                </a:lnTo>
                <a:lnTo>
                  <a:pt x="0" y="4114800"/>
                </a:lnTo>
                <a:lnTo>
                  <a:pt x="0" y="0"/>
                </a:lnTo>
                <a:close/>
              </a:path>
            </a:pathLst>
          </a:custGeom>
          <a:blipFill rotWithShape="1">
            <a:blip r:embed="rId4">
              <a:alphaModFix/>
            </a:blip>
            <a:stretch>
              <a:fillRect b="0" l="0" r="0" t="0"/>
            </a:stretch>
          </a:blipFill>
          <a:ln>
            <a:noFill/>
          </a:ln>
        </p:spPr>
      </p:sp>
      <p:sp>
        <p:nvSpPr>
          <p:cNvPr id="138" name="Google Shape;138;p4"/>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49" l="-14260" r="-3274" t="-161009"/>
            </a:stretch>
          </a:blipFill>
          <a:ln>
            <a:noFill/>
          </a:ln>
        </p:spPr>
      </p:sp>
      <p:grpSp>
        <p:nvGrpSpPr>
          <p:cNvPr id="139" name="Google Shape;139;p4"/>
          <p:cNvGrpSpPr/>
          <p:nvPr/>
        </p:nvGrpSpPr>
        <p:grpSpPr>
          <a:xfrm>
            <a:off x="1697851" y="2127975"/>
            <a:ext cx="14484924" cy="6735528"/>
            <a:chOff x="1697851" y="2127975"/>
            <a:chExt cx="14484924" cy="6735528"/>
          </a:xfrm>
        </p:grpSpPr>
        <p:sp>
          <p:nvSpPr>
            <p:cNvPr id="140" name="Google Shape;140;p4"/>
            <p:cNvSpPr txBox="1"/>
            <p:nvPr/>
          </p:nvSpPr>
          <p:spPr>
            <a:xfrm>
              <a:off x="4056763" y="3167400"/>
              <a:ext cx="70974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b="0" i="0" lang="en-US" sz="3399" u="none" cap="none" strike="noStrike">
                  <a:solidFill>
                    <a:srgbClr val="000000"/>
                  </a:solidFill>
                  <a:latin typeface="Prata"/>
                  <a:ea typeface="Prata"/>
                  <a:cs typeface="Prata"/>
                  <a:sym typeface="Prata"/>
                </a:rPr>
                <a:t>Tinerii antreprenori sociali</a:t>
              </a:r>
              <a:endParaRPr b="0" i="0" sz="1400" u="none" cap="none" strike="noStrike">
                <a:solidFill>
                  <a:srgbClr val="000000"/>
                </a:solidFill>
                <a:latin typeface="Arial"/>
                <a:ea typeface="Arial"/>
                <a:cs typeface="Arial"/>
                <a:sym typeface="Arial"/>
              </a:endParaRPr>
            </a:p>
          </p:txBody>
        </p:sp>
        <p:sp>
          <p:nvSpPr>
            <p:cNvPr id="141" name="Google Shape;141;p4"/>
            <p:cNvSpPr txBox="1"/>
            <p:nvPr/>
          </p:nvSpPr>
          <p:spPr>
            <a:xfrm>
              <a:off x="4056775" y="2127975"/>
              <a:ext cx="8389200" cy="76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5000"/>
                <a:buFont typeface="Arial"/>
                <a:buNone/>
              </a:pPr>
              <a:r>
                <a:rPr b="0" i="0" lang="en-US" sz="5000" u="none" cap="none" strike="noStrike">
                  <a:solidFill>
                    <a:srgbClr val="000000"/>
                  </a:solidFill>
                  <a:latin typeface="Prata"/>
                  <a:ea typeface="Prata"/>
                  <a:cs typeface="Prata"/>
                  <a:sym typeface="Prata"/>
                </a:rPr>
                <a:t>SUSE - GHIDURI</a:t>
              </a:r>
              <a:endParaRPr b="0" i="0" sz="1400" u="none" cap="none" strike="noStrike">
                <a:solidFill>
                  <a:srgbClr val="000000"/>
                </a:solidFill>
                <a:latin typeface="Arial"/>
                <a:ea typeface="Arial"/>
                <a:cs typeface="Arial"/>
                <a:sym typeface="Arial"/>
              </a:endParaRPr>
            </a:p>
          </p:txBody>
        </p:sp>
        <p:sp>
          <p:nvSpPr>
            <p:cNvPr id="142" name="Google Shape;142;p4"/>
            <p:cNvSpPr txBox="1"/>
            <p:nvPr/>
          </p:nvSpPr>
          <p:spPr>
            <a:xfrm>
              <a:off x="4056775" y="4295950"/>
              <a:ext cx="94653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b="0" i="0" lang="en-US" sz="3399" u="none" cap="none" strike="noStrike">
                  <a:solidFill>
                    <a:srgbClr val="000000"/>
                  </a:solidFill>
                  <a:latin typeface="Playfair Display"/>
                  <a:ea typeface="Playfair Display"/>
                  <a:cs typeface="Playfair Display"/>
                  <a:sym typeface="Playfair Display"/>
                </a:rPr>
                <a:t>Degradarea mediului înconjurător în afaceri</a:t>
              </a:r>
              <a:endParaRPr b="0" i="0" sz="1400" u="none" cap="none" strike="noStrike">
                <a:solidFill>
                  <a:srgbClr val="000000"/>
                </a:solidFill>
                <a:latin typeface="Arial"/>
                <a:ea typeface="Arial"/>
                <a:cs typeface="Arial"/>
                <a:sym typeface="Arial"/>
              </a:endParaRPr>
            </a:p>
          </p:txBody>
        </p:sp>
        <p:sp>
          <p:nvSpPr>
            <p:cNvPr id="143" name="Google Shape;143;p4"/>
            <p:cNvSpPr txBox="1"/>
            <p:nvPr/>
          </p:nvSpPr>
          <p:spPr>
            <a:xfrm>
              <a:off x="2017789" y="3788052"/>
              <a:ext cx="13221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9999"/>
                <a:buFont typeface="Arial"/>
                <a:buNone/>
              </a:pPr>
              <a:r>
                <a:rPr b="0" i="0" lang="en-US" sz="9999" u="none" cap="none" strike="noStrike">
                  <a:solidFill>
                    <a:srgbClr val="06AC73"/>
                  </a:solidFill>
                  <a:latin typeface="Prata"/>
                  <a:ea typeface="Prata"/>
                  <a:cs typeface="Prata"/>
                  <a:sym typeface="Prata"/>
                </a:rPr>
                <a:t>01</a:t>
              </a:r>
              <a:endParaRPr b="0" i="0" sz="1400" u="none" cap="none" strike="noStrike">
                <a:solidFill>
                  <a:srgbClr val="000000"/>
                </a:solidFill>
                <a:latin typeface="Arial"/>
                <a:ea typeface="Arial"/>
                <a:cs typeface="Arial"/>
                <a:sym typeface="Arial"/>
              </a:endParaRPr>
            </a:p>
          </p:txBody>
        </p:sp>
        <p:sp>
          <p:nvSpPr>
            <p:cNvPr id="144" name="Google Shape;144;p4"/>
            <p:cNvSpPr txBox="1"/>
            <p:nvPr/>
          </p:nvSpPr>
          <p:spPr>
            <a:xfrm>
              <a:off x="1697851" y="5400150"/>
              <a:ext cx="19620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9999"/>
                <a:buFont typeface="Arial"/>
                <a:buNone/>
              </a:pPr>
              <a:r>
                <a:rPr b="0" i="0" lang="en-US" sz="9999" u="none" cap="none" strike="noStrike">
                  <a:solidFill>
                    <a:srgbClr val="06AC73"/>
                  </a:solidFill>
                  <a:latin typeface="Prata"/>
                  <a:ea typeface="Prata"/>
                  <a:cs typeface="Prata"/>
                  <a:sym typeface="Prata"/>
                </a:rPr>
                <a:t>02</a:t>
              </a:r>
              <a:endParaRPr b="0" i="0" sz="1400" u="none" cap="none" strike="noStrike">
                <a:solidFill>
                  <a:srgbClr val="000000"/>
                </a:solidFill>
                <a:latin typeface="Arial"/>
                <a:ea typeface="Arial"/>
                <a:cs typeface="Arial"/>
                <a:sym typeface="Arial"/>
              </a:endParaRPr>
            </a:p>
          </p:txBody>
        </p:sp>
        <p:sp>
          <p:nvSpPr>
            <p:cNvPr id="145" name="Google Shape;145;p4"/>
            <p:cNvSpPr txBox="1"/>
            <p:nvPr/>
          </p:nvSpPr>
          <p:spPr>
            <a:xfrm>
              <a:off x="1843204" y="7324503"/>
              <a:ext cx="16713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9999"/>
                <a:buFont typeface="Arial"/>
                <a:buNone/>
              </a:pPr>
              <a:r>
                <a:rPr b="0" i="0" lang="en-US" sz="9999" u="none" cap="none" strike="noStrike">
                  <a:solidFill>
                    <a:srgbClr val="06AC73"/>
                  </a:solidFill>
                  <a:latin typeface="Prata"/>
                  <a:ea typeface="Prata"/>
                  <a:cs typeface="Prata"/>
                  <a:sym typeface="Prata"/>
                </a:rPr>
                <a:t>03</a:t>
              </a:r>
              <a:endParaRPr b="0" i="0" sz="1400" u="none" cap="none" strike="noStrike">
                <a:solidFill>
                  <a:srgbClr val="000000"/>
                </a:solidFill>
                <a:latin typeface="Arial"/>
                <a:ea typeface="Arial"/>
                <a:cs typeface="Arial"/>
                <a:sym typeface="Arial"/>
              </a:endParaRPr>
            </a:p>
          </p:txBody>
        </p:sp>
        <p:sp>
          <p:nvSpPr>
            <p:cNvPr id="146" name="Google Shape;146;p4"/>
            <p:cNvSpPr txBox="1"/>
            <p:nvPr/>
          </p:nvSpPr>
          <p:spPr>
            <a:xfrm>
              <a:off x="4056778" y="5908060"/>
              <a:ext cx="89682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b="0" i="0" lang="en-US" sz="3399" u="none" cap="none" strike="noStrike">
                  <a:solidFill>
                    <a:srgbClr val="000000"/>
                  </a:solidFill>
                  <a:latin typeface="Playfair Display"/>
                  <a:ea typeface="Playfair Display"/>
                  <a:cs typeface="Playfair Display"/>
                  <a:sym typeface="Playfair Display"/>
                </a:rPr>
                <a:t>Egalitatea de gen în afaceri</a:t>
              </a:r>
              <a:endParaRPr b="0" i="0" sz="1400" u="none" cap="none" strike="noStrike">
                <a:solidFill>
                  <a:srgbClr val="000000"/>
                </a:solidFill>
                <a:latin typeface="Arial"/>
                <a:ea typeface="Arial"/>
                <a:cs typeface="Arial"/>
                <a:sym typeface="Arial"/>
              </a:endParaRPr>
            </a:p>
          </p:txBody>
        </p:sp>
        <p:sp>
          <p:nvSpPr>
            <p:cNvPr id="147" name="Google Shape;147;p4"/>
            <p:cNvSpPr txBox="1"/>
            <p:nvPr/>
          </p:nvSpPr>
          <p:spPr>
            <a:xfrm>
              <a:off x="4056775" y="7466100"/>
              <a:ext cx="12126000" cy="12558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b="0" i="0" lang="en-US" sz="3399" u="none" cap="none" strike="noStrike">
                  <a:solidFill>
                    <a:srgbClr val="000000"/>
                  </a:solidFill>
                  <a:latin typeface="Playfair Display"/>
                  <a:ea typeface="Playfair Display"/>
                  <a:cs typeface="Playfair Display"/>
                  <a:sym typeface="Playfair Display"/>
                </a:rPr>
                <a:t>Instrumente digitale în industria 4.0 și 5.0 </a:t>
              </a:r>
              <a:endParaRPr b="0" i="0" sz="3399" u="none" cap="none" strike="noStrike">
                <a:solidFill>
                  <a:srgbClr val="000000"/>
                </a:solidFill>
                <a:latin typeface="Playfair Display"/>
                <a:ea typeface="Playfair Display"/>
                <a:cs typeface="Playfair Display"/>
                <a:sym typeface="Playfair Display"/>
              </a:endParaRPr>
            </a:p>
            <a:p>
              <a:pPr indent="0" lvl="0" marL="0" marR="0" rtl="0" algn="l">
                <a:lnSpc>
                  <a:spcPct val="140011"/>
                </a:lnSpc>
                <a:spcBef>
                  <a:spcPts val="0"/>
                </a:spcBef>
                <a:spcAft>
                  <a:spcPts val="0"/>
                </a:spcAft>
                <a:buClr>
                  <a:srgbClr val="000000"/>
                </a:buClr>
                <a:buSzPts val="3399"/>
                <a:buFont typeface="Arial"/>
                <a:buNone/>
              </a:pPr>
              <a:r>
                <a:rPr b="0" i="0" lang="en-US" sz="3399" u="none" cap="none" strike="noStrike">
                  <a:solidFill>
                    <a:srgbClr val="000000"/>
                  </a:solidFill>
                  <a:latin typeface="Playfair Display"/>
                  <a:ea typeface="Playfair Display"/>
                  <a:cs typeface="Playfair Display"/>
                  <a:sym typeface="Playfair Display"/>
                </a:rPr>
                <a:t>Modelarea spiritului antreprenorial în noua societate digitală</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g1ff6c493d03_1_55"/>
          <p:cNvSpPr/>
          <p:nvPr/>
        </p:nvSpPr>
        <p:spPr>
          <a:xfrm rot="-1528540">
            <a:off x="15809231" y="6856356"/>
            <a:ext cx="3791971" cy="4113578"/>
          </a:xfrm>
          <a:custGeom>
            <a:rect b="b" l="l" r="r" t="t"/>
            <a:pathLst>
              <a:path extrusionOk="0" h="4114800" w="3793097">
                <a:moveTo>
                  <a:pt x="0" y="0"/>
                </a:moveTo>
                <a:lnTo>
                  <a:pt x="3793098" y="0"/>
                </a:lnTo>
                <a:lnTo>
                  <a:pt x="3793098" y="4114800"/>
                </a:lnTo>
                <a:lnTo>
                  <a:pt x="0" y="4114800"/>
                </a:lnTo>
                <a:lnTo>
                  <a:pt x="0" y="0"/>
                </a:lnTo>
                <a:close/>
              </a:path>
            </a:pathLst>
          </a:custGeom>
          <a:blipFill rotWithShape="1">
            <a:blip r:embed="rId3">
              <a:alphaModFix/>
            </a:blip>
            <a:stretch>
              <a:fillRect b="0" l="0" r="0" t="0"/>
            </a:stretch>
          </a:blipFill>
          <a:ln>
            <a:noFill/>
          </a:ln>
        </p:spPr>
      </p:sp>
      <p:sp>
        <p:nvSpPr>
          <p:cNvPr id="643" name="Google Shape;643;g1ff6c493d03_1_55"/>
          <p:cNvSpPr/>
          <p:nvPr/>
        </p:nvSpPr>
        <p:spPr>
          <a:xfrm rot="6993903">
            <a:off x="-1296517" y="-1829144"/>
            <a:ext cx="4650081" cy="4117435"/>
          </a:xfrm>
          <a:custGeom>
            <a:rect b="b" l="l" r="r" t="t"/>
            <a:pathLst>
              <a:path extrusionOk="0" h="4114800" w="4647105">
                <a:moveTo>
                  <a:pt x="0" y="0"/>
                </a:moveTo>
                <a:lnTo>
                  <a:pt x="4647104" y="0"/>
                </a:lnTo>
                <a:lnTo>
                  <a:pt x="4647104" y="4114800"/>
                </a:lnTo>
                <a:lnTo>
                  <a:pt x="0" y="4114800"/>
                </a:lnTo>
                <a:lnTo>
                  <a:pt x="0" y="0"/>
                </a:lnTo>
                <a:close/>
              </a:path>
            </a:pathLst>
          </a:custGeom>
          <a:blipFill rotWithShape="1">
            <a:blip r:embed="rId4">
              <a:alphaModFix/>
            </a:blip>
            <a:stretch>
              <a:fillRect b="0" l="0" r="0" t="0"/>
            </a:stretch>
          </a:blipFill>
          <a:ln>
            <a:noFill/>
          </a:ln>
        </p:spPr>
      </p:sp>
      <p:sp>
        <p:nvSpPr>
          <p:cNvPr id="644" name="Google Shape;644;g1ff6c493d03_1_55"/>
          <p:cNvSpPr/>
          <p:nvPr/>
        </p:nvSpPr>
        <p:spPr>
          <a:xfrm>
            <a:off x="15261520" y="-1673912"/>
            <a:ext cx="5040401" cy="4114800"/>
          </a:xfrm>
          <a:custGeom>
            <a:rect b="b" l="l" r="r" t="t"/>
            <a:pathLst>
              <a:path extrusionOk="0" h="4114800" w="5040401">
                <a:moveTo>
                  <a:pt x="0" y="0"/>
                </a:moveTo>
                <a:lnTo>
                  <a:pt x="5040401" y="0"/>
                </a:lnTo>
                <a:lnTo>
                  <a:pt x="5040401" y="4114800"/>
                </a:lnTo>
                <a:lnTo>
                  <a:pt x="0" y="4114800"/>
                </a:lnTo>
                <a:lnTo>
                  <a:pt x="0" y="0"/>
                </a:lnTo>
                <a:close/>
              </a:path>
            </a:pathLst>
          </a:custGeom>
          <a:blipFill rotWithShape="1">
            <a:blip r:embed="rId5">
              <a:alphaModFix/>
            </a:blip>
            <a:stretch>
              <a:fillRect b="0" l="0" r="0" t="0"/>
            </a:stretch>
          </a:blipFill>
          <a:ln>
            <a:noFill/>
          </a:ln>
        </p:spPr>
      </p:sp>
      <p:sp>
        <p:nvSpPr>
          <p:cNvPr id="645" name="Google Shape;645;g1ff6c493d03_1_55"/>
          <p:cNvSpPr/>
          <p:nvPr/>
        </p:nvSpPr>
        <p:spPr>
          <a:xfrm>
            <a:off x="1657375" y="3022824"/>
            <a:ext cx="2425146" cy="3337586"/>
          </a:xfrm>
          <a:custGeom>
            <a:rect b="b" l="l" r="r" t="t"/>
            <a:pathLst>
              <a:path extrusionOk="0" h="5516671" w="4008506">
                <a:moveTo>
                  <a:pt x="0" y="0"/>
                </a:moveTo>
                <a:lnTo>
                  <a:pt x="4008505" y="0"/>
                </a:lnTo>
                <a:lnTo>
                  <a:pt x="4008505" y="5516671"/>
                </a:lnTo>
                <a:lnTo>
                  <a:pt x="0" y="5516671"/>
                </a:lnTo>
                <a:lnTo>
                  <a:pt x="0" y="0"/>
                </a:lnTo>
                <a:close/>
              </a:path>
            </a:pathLst>
          </a:custGeom>
          <a:blipFill rotWithShape="1">
            <a:blip r:embed="rId6">
              <a:alphaModFix/>
            </a:blip>
            <a:stretch>
              <a:fillRect b="-13793" l="0" r="-99648" t="-31264"/>
            </a:stretch>
          </a:blipFill>
          <a:ln>
            <a:noFill/>
          </a:ln>
        </p:spPr>
      </p:sp>
      <p:sp>
        <p:nvSpPr>
          <p:cNvPr id="646" name="Google Shape;646;g1ff6c493d03_1_5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7">
              <a:alphaModFix/>
            </a:blip>
            <a:stretch>
              <a:fillRect b="-160141" l="-14265" r="-3265" t="-161017"/>
            </a:stretch>
          </a:blipFill>
          <a:ln>
            <a:noFill/>
          </a:ln>
        </p:spPr>
      </p:sp>
      <p:sp>
        <p:nvSpPr>
          <p:cNvPr id="647" name="Google Shape;647;g1ff6c493d03_1_55"/>
          <p:cNvSpPr/>
          <p:nvPr/>
        </p:nvSpPr>
        <p:spPr>
          <a:xfrm>
            <a:off x="2095455" y="3221837"/>
            <a:ext cx="2204371" cy="3365452"/>
          </a:xfrm>
          <a:custGeom>
            <a:rect b="b" l="l" r="r" t="t"/>
            <a:pathLst>
              <a:path extrusionOk="0" h="5562730" w="3643588">
                <a:moveTo>
                  <a:pt x="0" y="0"/>
                </a:moveTo>
                <a:lnTo>
                  <a:pt x="3643588" y="0"/>
                </a:lnTo>
                <a:lnTo>
                  <a:pt x="3643588" y="5562731"/>
                </a:lnTo>
                <a:lnTo>
                  <a:pt x="0" y="5562731"/>
                </a:lnTo>
                <a:lnTo>
                  <a:pt x="0" y="0"/>
                </a:lnTo>
                <a:close/>
              </a:path>
            </a:pathLst>
          </a:custGeom>
          <a:blipFill rotWithShape="1">
            <a:blip r:embed="rId8">
              <a:alphaModFix/>
            </a:blip>
            <a:stretch>
              <a:fillRect b="0" l="0" r="0" t="0"/>
            </a:stretch>
          </a:blipFill>
          <a:ln>
            <a:noFill/>
          </a:ln>
        </p:spPr>
      </p:sp>
      <p:sp>
        <p:nvSpPr>
          <p:cNvPr id="648" name="Google Shape;648;g1ff6c493d03_1_55"/>
          <p:cNvSpPr txBox="1"/>
          <p:nvPr/>
        </p:nvSpPr>
        <p:spPr>
          <a:xfrm>
            <a:off x="2733675" y="1624025"/>
            <a:ext cx="8301000" cy="7389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4800"/>
              <a:buFont typeface="Arial"/>
              <a:buNone/>
            </a:pPr>
            <a:r>
              <a:rPr b="0" i="0" lang="en-US" sz="4800" u="none" cap="none" strike="noStrike">
                <a:solidFill>
                  <a:srgbClr val="06AC73"/>
                </a:solidFill>
                <a:latin typeface="Prata"/>
                <a:ea typeface="Prata"/>
                <a:cs typeface="Prata"/>
                <a:sym typeface="Prata"/>
              </a:rPr>
              <a:t>Autoevaluare - Răspunsuri </a:t>
            </a:r>
            <a:endParaRPr b="0" i="0" sz="4800" u="none" cap="none" strike="noStrike">
              <a:solidFill>
                <a:srgbClr val="000000"/>
              </a:solidFill>
              <a:latin typeface="Arial"/>
              <a:ea typeface="Arial"/>
              <a:cs typeface="Arial"/>
              <a:sym typeface="Arial"/>
            </a:endParaRPr>
          </a:p>
        </p:txBody>
      </p:sp>
      <p:sp>
        <p:nvSpPr>
          <p:cNvPr id="649" name="Google Shape;649;g1ff6c493d03_1_55"/>
          <p:cNvSpPr txBox="1"/>
          <p:nvPr/>
        </p:nvSpPr>
        <p:spPr>
          <a:xfrm>
            <a:off x="4880875" y="2874900"/>
            <a:ext cx="11000700" cy="60960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40016"/>
              </a:lnSpc>
              <a:spcBef>
                <a:spcPts val="0"/>
              </a:spcBef>
              <a:spcAft>
                <a:spcPts val="0"/>
              </a:spcAft>
              <a:buClr>
                <a:schemeClr val="dk1"/>
              </a:buClr>
              <a:buSzPts val="1600"/>
              <a:buFont typeface="Playfair Display"/>
              <a:buAutoNum type="arabicPeriod"/>
            </a:pPr>
            <a:r>
              <a:rPr b="0" i="0" lang="en-US" sz="1600" u="none" cap="none" strike="noStrike">
                <a:solidFill>
                  <a:schemeClr val="dk1"/>
                </a:solidFill>
                <a:latin typeface="Playfair Display"/>
                <a:ea typeface="Playfair Display"/>
                <a:cs typeface="Playfair Display"/>
                <a:sym typeface="Playfair Display"/>
              </a:rPr>
              <a:t>Ce înseamnă abrevierea SDG?</a:t>
            </a:r>
            <a:endParaRPr b="0" i="0"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40016"/>
              </a:lnSpc>
              <a:spcBef>
                <a:spcPts val="0"/>
              </a:spcBef>
              <a:spcAft>
                <a:spcPts val="0"/>
              </a:spcAft>
              <a:buClr>
                <a:srgbClr val="000000"/>
              </a:buClr>
              <a:buSzPts val="1600"/>
              <a:buFont typeface="Arial"/>
              <a:buNone/>
            </a:pPr>
            <a:r>
              <a:rPr b="0" i="0" lang="en-US" sz="1600" u="none" cap="none" strike="noStrike">
                <a:solidFill>
                  <a:srgbClr val="0F9249"/>
                </a:solidFill>
                <a:latin typeface="Playfair Display"/>
                <a:ea typeface="Playfair Display"/>
                <a:cs typeface="Playfair Display"/>
                <a:sym typeface="Playfair Display"/>
              </a:rPr>
              <a:t>Răspuns: c. Sustainable Development Goals</a:t>
            </a:r>
            <a:endParaRPr b="0" i="0" sz="1600" u="none" cap="none" strike="noStrike">
              <a:solidFill>
                <a:srgbClr val="0F9249"/>
              </a:solidFill>
              <a:latin typeface="Playfair Display"/>
              <a:ea typeface="Playfair Display"/>
              <a:cs typeface="Playfair Display"/>
              <a:sym typeface="Playfair Display"/>
            </a:endParaRPr>
          </a:p>
          <a:p>
            <a:pPr indent="-330200" lvl="0" marL="457200" marR="0" rtl="0" algn="l">
              <a:lnSpc>
                <a:spcPct val="140016"/>
              </a:lnSpc>
              <a:spcBef>
                <a:spcPts val="0"/>
              </a:spcBef>
              <a:spcAft>
                <a:spcPts val="0"/>
              </a:spcAft>
              <a:buClr>
                <a:schemeClr val="dk1"/>
              </a:buClr>
              <a:buSzPts val="1600"/>
              <a:buFont typeface="Playfair Display"/>
              <a:buAutoNum type="arabicPeriod"/>
            </a:pPr>
            <a:r>
              <a:rPr b="0" i="0" lang="en-US" sz="1600" u="none" cap="none" strike="noStrike">
                <a:solidFill>
                  <a:schemeClr val="dk1"/>
                </a:solidFill>
                <a:latin typeface="Playfair Display"/>
                <a:ea typeface="Playfair Display"/>
                <a:cs typeface="Playfair Display"/>
                <a:sym typeface="Playfair Display"/>
              </a:rPr>
              <a:t>Cine a adoptat Obiectivele de dezvoltare durabilă (SDG)?</a:t>
            </a:r>
            <a:endParaRPr b="0" i="0"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40016"/>
              </a:lnSpc>
              <a:spcBef>
                <a:spcPts val="0"/>
              </a:spcBef>
              <a:spcAft>
                <a:spcPts val="0"/>
              </a:spcAft>
              <a:buClr>
                <a:srgbClr val="000000"/>
              </a:buClr>
              <a:buSzPts val="1600"/>
              <a:buFont typeface="Arial"/>
              <a:buNone/>
            </a:pPr>
            <a:r>
              <a:rPr b="0" i="0" lang="en-US" sz="1600" u="none" cap="none" strike="noStrike">
                <a:solidFill>
                  <a:srgbClr val="0F9249"/>
                </a:solidFill>
                <a:latin typeface="Playfair Display"/>
                <a:ea typeface="Playfair Display"/>
                <a:cs typeface="Playfair Display"/>
                <a:sym typeface="Playfair Display"/>
              </a:rPr>
              <a:t>Răspuns: Organizația Națiunilor Unite (UN)</a:t>
            </a:r>
            <a:endParaRPr b="0" i="0" sz="1600" u="none" cap="none" strike="noStrike">
              <a:solidFill>
                <a:srgbClr val="0F9249"/>
              </a:solidFill>
              <a:latin typeface="Playfair Display"/>
              <a:ea typeface="Playfair Display"/>
              <a:cs typeface="Playfair Display"/>
              <a:sym typeface="Playfair Display"/>
            </a:endParaRPr>
          </a:p>
          <a:p>
            <a:pPr indent="-330200" lvl="0" marL="457200" marR="0" rtl="0" algn="l">
              <a:lnSpc>
                <a:spcPct val="140016"/>
              </a:lnSpc>
              <a:spcBef>
                <a:spcPts val="0"/>
              </a:spcBef>
              <a:spcAft>
                <a:spcPts val="0"/>
              </a:spcAft>
              <a:buClr>
                <a:schemeClr val="dk1"/>
              </a:buClr>
              <a:buSzPts val="1600"/>
              <a:buFont typeface="Playfair Display"/>
              <a:buAutoNum type="arabicPeriod"/>
            </a:pPr>
            <a:r>
              <a:rPr b="0" i="0" lang="en-US" sz="1600" u="none" cap="none" strike="noStrike">
                <a:solidFill>
                  <a:schemeClr val="dk1"/>
                </a:solidFill>
                <a:latin typeface="Playfair Display"/>
                <a:ea typeface="Playfair Display"/>
                <a:cs typeface="Playfair Display"/>
                <a:sym typeface="Playfair Display"/>
              </a:rPr>
              <a:t>SDG-urile au intrat în vigoare la 1 ianuarie 2016. Până când ar trebui să fie realizate?</a:t>
            </a:r>
            <a:endParaRPr b="0" i="0"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40016"/>
              </a:lnSpc>
              <a:spcBef>
                <a:spcPts val="0"/>
              </a:spcBef>
              <a:spcAft>
                <a:spcPts val="0"/>
              </a:spcAft>
              <a:buClr>
                <a:srgbClr val="000000"/>
              </a:buClr>
              <a:buSzPts val="1600"/>
              <a:buFont typeface="Arial"/>
              <a:buNone/>
            </a:pPr>
            <a:r>
              <a:rPr b="0" i="0" lang="en-US" sz="1600" u="none" cap="none" strike="noStrike">
                <a:solidFill>
                  <a:srgbClr val="0F9249"/>
                </a:solidFill>
                <a:latin typeface="Playfair Display"/>
                <a:ea typeface="Playfair Display"/>
                <a:cs typeface="Playfair Display"/>
                <a:sym typeface="Playfair Display"/>
              </a:rPr>
              <a:t>Răspuns: b. 2030</a:t>
            </a:r>
            <a:endParaRPr b="0" i="0" sz="1600" u="none" cap="none" strike="noStrike">
              <a:solidFill>
                <a:srgbClr val="0F9249"/>
              </a:solidFill>
              <a:latin typeface="Playfair Display"/>
              <a:ea typeface="Playfair Display"/>
              <a:cs typeface="Playfair Display"/>
              <a:sym typeface="Playfair Display"/>
            </a:endParaRPr>
          </a:p>
          <a:p>
            <a:pPr indent="-330200" lvl="0" marL="457200" marR="0" rtl="0" algn="l">
              <a:lnSpc>
                <a:spcPct val="140016"/>
              </a:lnSpc>
              <a:spcBef>
                <a:spcPts val="0"/>
              </a:spcBef>
              <a:spcAft>
                <a:spcPts val="0"/>
              </a:spcAft>
              <a:buClr>
                <a:schemeClr val="dk1"/>
              </a:buClr>
              <a:buSzPts val="1600"/>
              <a:buFont typeface="Playfair Display"/>
              <a:buAutoNum type="arabicPeriod"/>
            </a:pPr>
            <a:r>
              <a:rPr b="0" i="0" lang="en-US" sz="1600" u="none" cap="none" strike="noStrike">
                <a:solidFill>
                  <a:schemeClr val="dk1"/>
                </a:solidFill>
                <a:latin typeface="Playfair Display"/>
                <a:ea typeface="Playfair Display"/>
                <a:cs typeface="Playfair Display"/>
                <a:sym typeface="Playfair Display"/>
              </a:rPr>
              <a:t>Câte obiective include Agenda 2030 pentru dezvoltare durabilă?</a:t>
            </a:r>
            <a:endParaRPr b="0" i="0"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40016"/>
              </a:lnSpc>
              <a:spcBef>
                <a:spcPts val="0"/>
              </a:spcBef>
              <a:spcAft>
                <a:spcPts val="0"/>
              </a:spcAft>
              <a:buClr>
                <a:srgbClr val="000000"/>
              </a:buClr>
              <a:buSzPts val="1600"/>
              <a:buFont typeface="Arial"/>
              <a:buNone/>
            </a:pPr>
            <a:r>
              <a:rPr b="0" i="0" lang="en-US" sz="1600" u="none" cap="none" strike="noStrike">
                <a:solidFill>
                  <a:srgbClr val="0F9249"/>
                </a:solidFill>
                <a:latin typeface="Playfair Display"/>
                <a:ea typeface="Playfair Display"/>
                <a:cs typeface="Playfair Display"/>
                <a:sym typeface="Playfair Display"/>
              </a:rPr>
              <a:t>Răspuns: c. 17</a:t>
            </a:r>
            <a:endParaRPr b="0" i="0" sz="1600" u="none" cap="none" strike="noStrike">
              <a:solidFill>
                <a:srgbClr val="0F9249"/>
              </a:solidFill>
              <a:latin typeface="Playfair Display"/>
              <a:ea typeface="Playfair Display"/>
              <a:cs typeface="Playfair Display"/>
              <a:sym typeface="Playfair Display"/>
            </a:endParaRPr>
          </a:p>
          <a:p>
            <a:pPr indent="-330200" lvl="0" marL="457200" marR="0" rtl="0" algn="l">
              <a:lnSpc>
                <a:spcPct val="140016"/>
              </a:lnSpc>
              <a:spcBef>
                <a:spcPts val="0"/>
              </a:spcBef>
              <a:spcAft>
                <a:spcPts val="0"/>
              </a:spcAft>
              <a:buClr>
                <a:schemeClr val="dk1"/>
              </a:buClr>
              <a:buSzPts val="1600"/>
              <a:buFont typeface="Playfair Display"/>
              <a:buAutoNum type="arabicPeriod"/>
            </a:pPr>
            <a:r>
              <a:rPr b="0" i="0" lang="en-US" sz="1600" u="none" cap="none" strike="noStrike">
                <a:solidFill>
                  <a:schemeClr val="dk1"/>
                </a:solidFill>
                <a:latin typeface="Playfair Display"/>
                <a:ea typeface="Playfair Display"/>
                <a:cs typeface="Playfair Display"/>
                <a:sym typeface="Playfair Display"/>
              </a:rPr>
              <a:t>SDG-urile includ 17 obiective și un total de 169 de ținte. </a:t>
            </a:r>
            <a:endParaRPr b="0" i="0"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40016"/>
              </a:lnSpc>
              <a:spcBef>
                <a:spcPts val="0"/>
              </a:spcBef>
              <a:spcAft>
                <a:spcPts val="0"/>
              </a:spcAft>
              <a:buClr>
                <a:srgbClr val="000000"/>
              </a:buClr>
              <a:buSzPts val="1600"/>
              <a:buFont typeface="Arial"/>
              <a:buNone/>
            </a:pPr>
            <a:r>
              <a:rPr b="0" i="0" lang="en-US" sz="1600" u="none" cap="none" strike="noStrike">
                <a:solidFill>
                  <a:schemeClr val="dk1"/>
                </a:solidFill>
                <a:latin typeface="Playfair Display"/>
                <a:ea typeface="Playfair Display"/>
                <a:cs typeface="Playfair Display"/>
                <a:sym typeface="Playfair Display"/>
              </a:rPr>
              <a:t>Puteți bifa domeniile pe care știți că le abordează SDG-urile?</a:t>
            </a:r>
            <a:endParaRPr b="0" i="0"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40016"/>
              </a:lnSpc>
              <a:spcBef>
                <a:spcPts val="0"/>
              </a:spcBef>
              <a:spcAft>
                <a:spcPts val="0"/>
              </a:spcAft>
              <a:buClr>
                <a:srgbClr val="000000"/>
              </a:buClr>
              <a:buSzPts val="1600"/>
              <a:buFont typeface="Arial"/>
              <a:buNone/>
            </a:pPr>
            <a:r>
              <a:rPr b="0" i="0" lang="en-US" sz="1600" u="none" cap="none" strike="noStrike">
                <a:solidFill>
                  <a:srgbClr val="0F9249"/>
                </a:solidFill>
                <a:latin typeface="Playfair Display"/>
                <a:ea typeface="Playfair Display"/>
                <a:cs typeface="Playfair Display"/>
                <a:sym typeface="Playfair Display"/>
              </a:rPr>
              <a:t>Răspuns: toate</a:t>
            </a:r>
            <a:endParaRPr b="0" i="0" sz="1600" u="none" cap="none" strike="noStrike">
              <a:solidFill>
                <a:srgbClr val="0F9249"/>
              </a:solidFill>
              <a:latin typeface="Playfair Display"/>
              <a:ea typeface="Playfair Display"/>
              <a:cs typeface="Playfair Display"/>
              <a:sym typeface="Playfair Display"/>
            </a:endParaRPr>
          </a:p>
          <a:p>
            <a:pPr indent="-330200" lvl="0" marL="457200" marR="0" rtl="0" algn="l">
              <a:lnSpc>
                <a:spcPct val="140016"/>
              </a:lnSpc>
              <a:spcBef>
                <a:spcPts val="0"/>
              </a:spcBef>
              <a:spcAft>
                <a:spcPts val="0"/>
              </a:spcAft>
              <a:buClr>
                <a:schemeClr val="dk1"/>
              </a:buClr>
              <a:buSzPts val="1600"/>
              <a:buFont typeface="Playfair Display"/>
              <a:buAutoNum type="arabicPeriod"/>
            </a:pPr>
            <a:r>
              <a:rPr b="0" i="0" lang="en-US" sz="1600" u="none" cap="none" strike="noStrike">
                <a:solidFill>
                  <a:schemeClr val="dk1"/>
                </a:solidFill>
                <a:latin typeface="Playfair Display"/>
                <a:ea typeface="Playfair Display"/>
                <a:cs typeface="Playfair Display"/>
                <a:sym typeface="Playfair Display"/>
              </a:rPr>
              <a:t>SDG-urile și țintele acestora sunt adecvate pentru a răspunde nevoilor și obiectivelor dezvoltării durabile?</a:t>
            </a:r>
            <a:endParaRPr b="0" i="0"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40016"/>
              </a:lnSpc>
              <a:spcBef>
                <a:spcPts val="0"/>
              </a:spcBef>
              <a:spcAft>
                <a:spcPts val="0"/>
              </a:spcAft>
              <a:buClr>
                <a:srgbClr val="000000"/>
              </a:buClr>
              <a:buSzPts val="1600"/>
              <a:buFont typeface="Arial"/>
              <a:buNone/>
            </a:pPr>
            <a:r>
              <a:rPr b="0" i="0" lang="en-US" sz="1600" u="none" cap="none" strike="noStrike">
                <a:solidFill>
                  <a:srgbClr val="0F9249"/>
                </a:solidFill>
                <a:latin typeface="Playfair Display"/>
                <a:ea typeface="Playfair Display"/>
                <a:cs typeface="Playfair Display"/>
                <a:sym typeface="Playfair Display"/>
              </a:rPr>
              <a:t>Răspuns: a. și c.</a:t>
            </a:r>
            <a:endParaRPr b="0" i="0" sz="1600" u="none" cap="none" strike="noStrike">
              <a:solidFill>
                <a:srgbClr val="0F9249"/>
              </a:solidFill>
              <a:latin typeface="Playfair Display"/>
              <a:ea typeface="Playfair Display"/>
              <a:cs typeface="Playfair Display"/>
              <a:sym typeface="Playfair Display"/>
            </a:endParaRPr>
          </a:p>
          <a:p>
            <a:pPr indent="-330200" lvl="0" marL="457200" marR="0" rtl="0" algn="l">
              <a:lnSpc>
                <a:spcPct val="170000"/>
              </a:lnSpc>
              <a:spcBef>
                <a:spcPts val="0"/>
              </a:spcBef>
              <a:spcAft>
                <a:spcPts val="0"/>
              </a:spcAft>
              <a:buClr>
                <a:schemeClr val="dk1"/>
              </a:buClr>
              <a:buSzPts val="1600"/>
              <a:buFont typeface="Playfair Display"/>
              <a:buAutoNum type="arabicPeriod"/>
            </a:pPr>
            <a:r>
              <a:rPr b="0" i="0" lang="en-US" sz="1600" u="none" cap="none" strike="noStrike">
                <a:solidFill>
                  <a:schemeClr val="dk1"/>
                </a:solidFill>
                <a:latin typeface="Playfair Display"/>
                <a:ea typeface="Playfair Display"/>
                <a:cs typeface="Playfair Display"/>
                <a:sym typeface="Playfair Display"/>
              </a:rPr>
              <a:t>Care sunt principalele domenii ale SDG-urilor?</a:t>
            </a:r>
            <a:endParaRPr b="0" i="0"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70000"/>
              </a:lnSpc>
              <a:spcBef>
                <a:spcPts val="0"/>
              </a:spcBef>
              <a:spcAft>
                <a:spcPts val="0"/>
              </a:spcAft>
              <a:buClr>
                <a:srgbClr val="000000"/>
              </a:buClr>
              <a:buSzPts val="1600"/>
              <a:buFont typeface="Arial"/>
              <a:buNone/>
            </a:pPr>
            <a:r>
              <a:rPr b="0" i="0" lang="en-US" sz="1600" u="none" cap="none" strike="noStrike">
                <a:solidFill>
                  <a:srgbClr val="0F9249"/>
                </a:solidFill>
                <a:latin typeface="Playfair Display"/>
                <a:ea typeface="Playfair Display"/>
                <a:cs typeface="Playfair Display"/>
                <a:sym typeface="Playfair Display"/>
              </a:rPr>
              <a:t>Răspuns: planetă, oameni, prosperitate, parteneriat, pace</a:t>
            </a:r>
            <a:endParaRPr b="0" i="0" sz="1600" u="none" cap="none" strike="noStrike">
              <a:solidFill>
                <a:srgbClr val="0F9249"/>
              </a:solidFill>
              <a:latin typeface="Playfair Display"/>
              <a:ea typeface="Playfair Display"/>
              <a:cs typeface="Playfair Display"/>
              <a:sym typeface="Playfair Display"/>
            </a:endParaRPr>
          </a:p>
          <a:p>
            <a:pPr indent="-330200" lvl="0" marL="457200" marR="0" rtl="0" algn="l">
              <a:lnSpc>
                <a:spcPct val="140000"/>
              </a:lnSpc>
              <a:spcBef>
                <a:spcPts val="0"/>
              </a:spcBef>
              <a:spcAft>
                <a:spcPts val="0"/>
              </a:spcAft>
              <a:buClr>
                <a:schemeClr val="dk1"/>
              </a:buClr>
              <a:buSzPts val="1600"/>
              <a:buFont typeface="Playfair Display"/>
              <a:buAutoNum type="arabicPeriod"/>
            </a:pPr>
            <a:r>
              <a:rPr b="0" i="0" lang="en-US" sz="1600" u="none" cap="none" strike="noStrike">
                <a:solidFill>
                  <a:schemeClr val="dk1"/>
                </a:solidFill>
                <a:latin typeface="Playfair Display"/>
                <a:ea typeface="Playfair Display"/>
                <a:cs typeface="Playfair Display"/>
                <a:sym typeface="Playfair Display"/>
              </a:rPr>
              <a:t>De ce ar trebui antreprenorii sociali să abordeze SDG-urile?</a:t>
            </a:r>
            <a:endParaRPr b="0" i="0"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40000"/>
              </a:lnSpc>
              <a:spcBef>
                <a:spcPts val="0"/>
              </a:spcBef>
              <a:spcAft>
                <a:spcPts val="0"/>
              </a:spcAft>
              <a:buClr>
                <a:srgbClr val="000000"/>
              </a:buClr>
              <a:buSzPts val="1600"/>
              <a:buFont typeface="Arial"/>
              <a:buNone/>
            </a:pPr>
            <a:r>
              <a:rPr b="0" i="0" lang="en-US" sz="1600" u="none" cap="none" strike="noStrike">
                <a:solidFill>
                  <a:srgbClr val="0F9249"/>
                </a:solidFill>
                <a:latin typeface="Playfair Display"/>
                <a:ea typeface="Playfair Display"/>
                <a:cs typeface="Playfair Display"/>
                <a:sym typeface="Playfair Display"/>
              </a:rPr>
              <a:t>Răspuns: a, b, d</a:t>
            </a:r>
            <a:endParaRPr b="0" i="0" sz="1600" u="none" cap="none" strike="noStrike">
              <a:solidFill>
                <a:srgbClr val="0F9249"/>
              </a:solidFill>
              <a:latin typeface="Playfair Display"/>
              <a:ea typeface="Playfair Display"/>
              <a:cs typeface="Playfair Display"/>
              <a:sym typeface="Playfair Display"/>
            </a:endParaRPr>
          </a:p>
        </p:txBody>
      </p:sp>
      <p:sp>
        <p:nvSpPr>
          <p:cNvPr id="650" name="Google Shape;650;g1ff6c493d03_1_55"/>
          <p:cNvSpPr txBox="1"/>
          <p:nvPr/>
        </p:nvSpPr>
        <p:spPr>
          <a:xfrm rot="-5400000">
            <a:off x="-408900" y="4662350"/>
            <a:ext cx="3384900" cy="4617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b="0" i="0" lang="en-US" sz="3000" u="none" cap="none" strike="noStrike">
                <a:solidFill>
                  <a:srgbClr val="06AC73"/>
                </a:solidFill>
                <a:latin typeface="Playfair Display"/>
                <a:ea typeface="Playfair Display"/>
                <a:cs typeface="Playfair Display"/>
                <a:sym typeface="Playfair Display"/>
              </a:rPr>
              <a:t>Autoevaluare</a:t>
            </a:r>
            <a:endParaRPr b="0" i="0" sz="3000" u="none" cap="none" strike="noStrike">
              <a:solidFill>
                <a:srgbClr val="06AC73"/>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57"/>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sp>
      <p:sp>
        <p:nvSpPr>
          <p:cNvPr id="656" name="Google Shape;656;p57"/>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sp>
      <p:sp>
        <p:nvSpPr>
          <p:cNvPr id="657" name="Google Shape;657;p57"/>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sp>
      <p:sp>
        <p:nvSpPr>
          <p:cNvPr id="658" name="Google Shape;658;p57"/>
          <p:cNvSpPr txBox="1"/>
          <p:nvPr/>
        </p:nvSpPr>
        <p:spPr>
          <a:xfrm>
            <a:off x="2798225" y="1610600"/>
            <a:ext cx="8106900" cy="738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4800"/>
              <a:buFont typeface="Arial"/>
              <a:buNone/>
            </a:pPr>
            <a:r>
              <a:rPr b="0" i="0" lang="en-US" sz="4800" u="none" cap="none" strike="noStrike">
                <a:solidFill>
                  <a:srgbClr val="06AC73"/>
                </a:solidFill>
                <a:latin typeface="Playfair Display"/>
                <a:ea typeface="Playfair Display"/>
                <a:cs typeface="Playfair Display"/>
                <a:sym typeface="Playfair Display"/>
              </a:rPr>
              <a:t>RESURSE SUPLIMENTARE</a:t>
            </a:r>
            <a:endParaRPr b="0" i="0" sz="4800" u="none" cap="none" strike="noStrike">
              <a:solidFill>
                <a:srgbClr val="06AC73"/>
              </a:solidFill>
              <a:latin typeface="Arial"/>
              <a:ea typeface="Arial"/>
              <a:cs typeface="Arial"/>
              <a:sym typeface="Arial"/>
            </a:endParaRPr>
          </a:p>
        </p:txBody>
      </p:sp>
      <p:sp>
        <p:nvSpPr>
          <p:cNvPr id="659" name="Google Shape;659;p57"/>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9" l="-14260" r="-3274" t="-161009"/>
            </a:stretch>
          </a:blipFill>
          <a:ln>
            <a:noFill/>
          </a:ln>
        </p:spPr>
      </p:sp>
      <p:sp>
        <p:nvSpPr>
          <p:cNvPr id="660" name="Google Shape;660;p57"/>
          <p:cNvSpPr txBox="1"/>
          <p:nvPr/>
        </p:nvSpPr>
        <p:spPr>
          <a:xfrm>
            <a:off x="2798225" y="2794000"/>
            <a:ext cx="13058700" cy="6401400"/>
          </a:xfrm>
          <a:prstGeom prst="rect">
            <a:avLst/>
          </a:prstGeom>
          <a:noFill/>
          <a:ln>
            <a:noFill/>
          </a:ln>
        </p:spPr>
        <p:txBody>
          <a:bodyPr anchorCtr="0" anchor="t" bIns="0" lIns="0" spcFirstLastPara="1" rIns="0" wrap="square" tIns="0">
            <a:spAutoFit/>
          </a:bodyPr>
          <a:lstStyle/>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SDG Good Practices - O compilație de povești de succes și lecții învățate în implementarea SDG - </a:t>
            </a:r>
            <a:r>
              <a:rPr b="0" i="0" lang="en-US" sz="1800" u="sng" cap="none" strike="noStrike">
                <a:solidFill>
                  <a:schemeClr val="hlink"/>
                </a:solidFill>
                <a:latin typeface="Playfair Display"/>
                <a:ea typeface="Playfair Display"/>
                <a:cs typeface="Playfair Display"/>
                <a:sym typeface="Playfair Display"/>
                <a:hlinkClick r:id="rId7"/>
              </a:rPr>
              <a:t>https://sdgs.un.org/publications/sdg-good-practices-2020</a:t>
            </a:r>
            <a:r>
              <a:rPr b="0" i="0" lang="en-US" sz="1800" u="none" cap="none" strike="noStrike">
                <a:solidFill>
                  <a:schemeClr val="dk1"/>
                </a:solidFill>
                <a:latin typeface="Playfair Display"/>
                <a:ea typeface="Playfair Display"/>
                <a:cs typeface="Playfair Display"/>
                <a:sym typeface="Playfair Display"/>
              </a:rPr>
              <a:t>  </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Manual de formare pentru antreprenorii sociali  - European Comission</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Noțiuni introductive privind SDG-urile- UN - pdf. to be downloaded </a:t>
            </a:r>
            <a:r>
              <a:rPr b="0" i="0" lang="en-US" sz="1800" u="sng" cap="none" strike="noStrike">
                <a:solidFill>
                  <a:schemeClr val="hlink"/>
                </a:solidFill>
                <a:latin typeface="Playfair Display"/>
                <a:ea typeface="Playfair Display"/>
                <a:cs typeface="Playfair Display"/>
                <a:sym typeface="Playfair Display"/>
                <a:hlinkClick r:id="rId8"/>
              </a:rPr>
              <a:t>https://sustainabledevelopment.un.org/index.php?page=view&amp;type=400&amp;nr=2217&amp;menu=1515</a:t>
            </a:r>
            <a:r>
              <a:rPr b="0" i="0" lang="en-US" sz="1800" u="none" cap="none" strike="noStrike">
                <a:solidFill>
                  <a:schemeClr val="dk1"/>
                </a:solidFill>
                <a:latin typeface="Playfair Display"/>
                <a:ea typeface="Playfair Display"/>
                <a:cs typeface="Playfair Display"/>
                <a:sym typeface="Playfair Display"/>
              </a:rPr>
              <a:t>  (noua versiune a platformei)</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 Noi, oamenii -  </a:t>
            </a:r>
            <a:r>
              <a:rPr b="0" i="0" lang="en-US" sz="1800" u="sng" cap="none" strike="noStrike">
                <a:solidFill>
                  <a:schemeClr val="hlink"/>
                </a:solidFill>
                <a:latin typeface="Playfair Display"/>
                <a:ea typeface="Playfair Display"/>
                <a:cs typeface="Playfair Display"/>
                <a:sym typeface="Playfair Display"/>
                <a:hlinkClick r:id="rId9"/>
              </a:rPr>
              <a:t>https://www.youtube.com/watch?v=RpqVmvMCmp0</a:t>
            </a:r>
            <a:r>
              <a:rPr b="0" i="0" lang="en-US" sz="1800" u="none" cap="none" strike="noStrike">
                <a:solidFill>
                  <a:schemeClr val="dk1"/>
                </a:solidFill>
                <a:latin typeface="Playfair Display"/>
                <a:ea typeface="Playfair Display"/>
                <a:cs typeface="Playfair Display"/>
                <a:sym typeface="Playfair Display"/>
              </a:rPr>
              <a:t>   </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 Tranziția de la MDG la SDG- </a:t>
            </a:r>
            <a:r>
              <a:rPr b="0" i="0" lang="en-US" sz="1800" u="sng" cap="none" strike="noStrike">
                <a:solidFill>
                  <a:schemeClr val="hlink"/>
                </a:solidFill>
                <a:latin typeface="Playfair Display"/>
                <a:ea typeface="Playfair Display"/>
                <a:cs typeface="Playfair Display"/>
                <a:sym typeface="Playfair Display"/>
                <a:hlinkClick r:id="rId10"/>
              </a:rPr>
              <a:t>https://www.youtube.com/watch?v=5_hLuEui6ww</a:t>
            </a:r>
            <a:r>
              <a:rPr b="0" i="0" lang="en-US" sz="1800" u="none" cap="none" strike="noStrike">
                <a:solidFill>
                  <a:schemeClr val="dk1"/>
                </a:solidFill>
                <a:latin typeface="Playfair Display"/>
                <a:ea typeface="Playfair Display"/>
                <a:cs typeface="Playfair Display"/>
                <a:sym typeface="Playfair Display"/>
              </a:rPr>
              <a:t>  </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 Nu are rost să faci lucrurile pe jumătate- </a:t>
            </a:r>
            <a:r>
              <a:rPr b="0" i="0" lang="en-US" sz="1800" u="sng" cap="none" strike="noStrike">
                <a:solidFill>
                  <a:schemeClr val="hlink"/>
                </a:solidFill>
                <a:latin typeface="Playfair Display"/>
                <a:ea typeface="Playfair Display"/>
                <a:cs typeface="Playfair Display"/>
                <a:sym typeface="Playfair Display"/>
                <a:hlinkClick r:id="rId11"/>
              </a:rPr>
              <a:t>https://www.youtube.com/watch?v=DdLqiTvFwJk</a:t>
            </a:r>
            <a:r>
              <a:rPr b="0" i="0" lang="en-US" sz="1800" u="none" cap="none" strike="noStrike">
                <a:solidFill>
                  <a:schemeClr val="dk1"/>
                </a:solidFill>
                <a:latin typeface="Playfair Display"/>
                <a:ea typeface="Playfair Display"/>
                <a:cs typeface="Playfair Display"/>
                <a:sym typeface="Playfair Display"/>
              </a:rPr>
              <a:t>  </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 Nimeni nu va fi abandonat - </a:t>
            </a:r>
            <a:r>
              <a:rPr b="0" i="0" lang="en-US" sz="1800" u="sng" cap="none" strike="noStrike">
                <a:solidFill>
                  <a:schemeClr val="hlink"/>
                </a:solidFill>
                <a:latin typeface="Playfair Display"/>
                <a:ea typeface="Playfair Display"/>
                <a:cs typeface="Playfair Display"/>
                <a:sym typeface="Playfair Display"/>
                <a:hlinkClick r:id="rId12"/>
              </a:rPr>
              <a:t>https://www.youtube.com/watch?v=pBqe8JD62QE&amp;t=149s</a:t>
            </a:r>
            <a:r>
              <a:rPr b="0" i="0" lang="en-US" sz="1800" u="none" cap="none" strike="noStrike">
                <a:solidFill>
                  <a:schemeClr val="dk1"/>
                </a:solidFill>
                <a:latin typeface="Playfair Display"/>
                <a:ea typeface="Playfair Display"/>
                <a:cs typeface="Playfair Display"/>
                <a:sym typeface="Playfair Display"/>
              </a:rPr>
              <a:t>  </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 Numerele în acțiune - </a:t>
            </a:r>
            <a:r>
              <a:rPr b="0" i="0" lang="en-US" sz="1800" u="sng" cap="none" strike="noStrike">
                <a:solidFill>
                  <a:schemeClr val="hlink"/>
                </a:solidFill>
                <a:latin typeface="Playfair Display"/>
                <a:ea typeface="Playfair Display"/>
                <a:cs typeface="Playfair Display"/>
                <a:sym typeface="Playfair Display"/>
                <a:hlinkClick r:id="rId13"/>
              </a:rPr>
              <a:t>https://www.youtube.com/watch?v=Mdm49_rUMgo</a:t>
            </a:r>
            <a:r>
              <a:rPr b="0" i="0" lang="en-US" sz="1800" u="none" cap="none" strike="noStrike">
                <a:solidFill>
                  <a:schemeClr val="dk1"/>
                </a:solidFill>
                <a:latin typeface="Playfair Display"/>
                <a:ea typeface="Playfair Display"/>
                <a:cs typeface="Playfair Display"/>
                <a:sym typeface="Playfair Display"/>
              </a:rPr>
              <a:t>   </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 Organizația Națiunilor Unite - Platforma de acțiuni privind SDG - </a:t>
            </a:r>
            <a:r>
              <a:rPr b="0" i="0" lang="en-US" sz="1800" u="sng" cap="none" strike="noStrike">
                <a:solidFill>
                  <a:schemeClr val="hlink"/>
                </a:solidFill>
                <a:latin typeface="Playfair Display"/>
                <a:ea typeface="Playfair Display"/>
                <a:cs typeface="Playfair Display"/>
                <a:sym typeface="Playfair Display"/>
                <a:hlinkClick r:id="rId14"/>
              </a:rPr>
              <a:t>https://sdgs.un.org/partnerships</a:t>
            </a:r>
            <a:r>
              <a:rPr b="0" i="0" lang="en-US" sz="1800" u="none" cap="none" strike="noStrike">
                <a:solidFill>
                  <a:schemeClr val="dk1"/>
                </a:solidFill>
                <a:latin typeface="Playfair Display"/>
                <a:ea typeface="Playfair Display"/>
                <a:cs typeface="Playfair Display"/>
                <a:sym typeface="Playfair Display"/>
              </a:rPr>
              <a:t>  </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 Platforma de acțiuni SDG - </a:t>
            </a:r>
            <a:r>
              <a:rPr b="0" i="0" lang="en-US" sz="1800" u="sng" cap="none" strike="noStrike">
                <a:solidFill>
                  <a:schemeClr val="hlink"/>
                </a:solidFill>
                <a:latin typeface="Playfair Display"/>
                <a:ea typeface="Playfair Display"/>
                <a:cs typeface="Playfair Display"/>
                <a:sym typeface="Playfair Display"/>
                <a:hlinkClick r:id="rId15"/>
              </a:rPr>
              <a:t>https://sdgs.un.org/2030agenda</a:t>
            </a:r>
            <a:r>
              <a:rPr b="0" i="0" lang="en-US" sz="1800" u="none" cap="none" strike="noStrike">
                <a:solidFill>
                  <a:schemeClr val="dk1"/>
                </a:solidFill>
                <a:latin typeface="Playfair Display"/>
                <a:ea typeface="Playfair Display"/>
                <a:cs typeface="Playfair Display"/>
                <a:sym typeface="Playfair Display"/>
              </a:rPr>
              <a:t>  </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rgbClr val="000000"/>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 </a:t>
            </a:r>
            <a:r>
              <a:rPr b="0" i="0" lang="en-US" sz="1800" u="sng" cap="none" strike="noStrike">
                <a:solidFill>
                  <a:schemeClr val="hlink"/>
                </a:solidFill>
                <a:latin typeface="Playfair Display"/>
                <a:ea typeface="Playfair Display"/>
                <a:cs typeface="Playfair Display"/>
                <a:sym typeface="Playfair Display"/>
                <a:hlinkClick r:id="rId16"/>
              </a:rPr>
              <a:t>https://commission.europa.eu/select-language?destination=/media/23163</a:t>
            </a:r>
            <a:r>
              <a:rPr b="0" i="0" lang="en-US" sz="1800" u="none" cap="none" strike="noStrike">
                <a:solidFill>
                  <a:schemeClr val="dk1"/>
                </a:solidFill>
                <a:latin typeface="Playfair Display"/>
                <a:ea typeface="Playfair Display"/>
                <a:cs typeface="Playfair Display"/>
                <a:sym typeface="Playfair Display"/>
              </a:rPr>
              <a:t> </a:t>
            </a:r>
            <a:endParaRPr b="0" i="0" sz="1800" u="none" cap="none" strike="noStrike">
              <a:solidFill>
                <a:schemeClr val="dk1"/>
              </a:solidFill>
              <a:latin typeface="Playfair Display"/>
              <a:ea typeface="Playfair Display"/>
              <a:cs typeface="Playfair Display"/>
              <a:sym typeface="Playfair Display"/>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58"/>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666" name="Google Shape;666;p58"/>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667" name="Google Shape;667;p58"/>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668" name="Google Shape;668;p58"/>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669" name="Google Shape;669;p58"/>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670" name="Google Shape;670;p58"/>
          <p:cNvSpPr/>
          <p:nvPr/>
        </p:nvSpPr>
        <p:spPr>
          <a:xfrm>
            <a:off x="420575" y="331211"/>
            <a:ext cx="2856339" cy="797054"/>
          </a:xfrm>
          <a:custGeom>
            <a:rect b="b" l="l" r="r" t="t"/>
            <a:pathLst>
              <a:path extrusionOk="0" h="797054" w="2856339">
                <a:moveTo>
                  <a:pt x="0" y="0"/>
                </a:moveTo>
                <a:lnTo>
                  <a:pt x="2856339" y="0"/>
                </a:lnTo>
                <a:lnTo>
                  <a:pt x="2856339" y="797054"/>
                </a:lnTo>
                <a:lnTo>
                  <a:pt x="0" y="797054"/>
                </a:lnTo>
                <a:lnTo>
                  <a:pt x="0" y="0"/>
                </a:lnTo>
                <a:close/>
              </a:path>
            </a:pathLst>
          </a:custGeom>
          <a:blipFill rotWithShape="1">
            <a:blip r:embed="rId8">
              <a:alphaModFix/>
            </a:blip>
            <a:stretch>
              <a:fillRect b="-160149" l="-14260" r="-3274" t="-161009"/>
            </a:stretch>
          </a:blipFill>
          <a:ln>
            <a:noFill/>
          </a:ln>
        </p:spPr>
      </p:sp>
      <p:sp>
        <p:nvSpPr>
          <p:cNvPr id="671" name="Google Shape;671;p58"/>
          <p:cNvSpPr txBox="1"/>
          <p:nvPr/>
        </p:nvSpPr>
        <p:spPr>
          <a:xfrm>
            <a:off x="10747704" y="1059356"/>
            <a:ext cx="2115000" cy="2001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12999"/>
              <a:buFont typeface="Arial"/>
              <a:buNone/>
            </a:pPr>
            <a:r>
              <a:rPr b="0" i="0" lang="en-US" sz="12999" u="none" cap="none" strike="noStrike">
                <a:solidFill>
                  <a:srgbClr val="06AC73"/>
                </a:solidFill>
                <a:latin typeface="Prata"/>
                <a:ea typeface="Prata"/>
                <a:cs typeface="Prata"/>
                <a:sym typeface="Prata"/>
              </a:rPr>
              <a:t>01</a:t>
            </a:r>
            <a:endParaRPr b="0" i="0" sz="1400" u="none" cap="none" strike="noStrike">
              <a:solidFill>
                <a:srgbClr val="000000"/>
              </a:solidFill>
              <a:latin typeface="Arial"/>
              <a:ea typeface="Arial"/>
              <a:cs typeface="Arial"/>
              <a:sym typeface="Arial"/>
            </a:endParaRPr>
          </a:p>
        </p:txBody>
      </p:sp>
      <p:grpSp>
        <p:nvGrpSpPr>
          <p:cNvPr id="672" name="Google Shape;672;p58"/>
          <p:cNvGrpSpPr/>
          <p:nvPr/>
        </p:nvGrpSpPr>
        <p:grpSpPr>
          <a:xfrm>
            <a:off x="2341805" y="1742688"/>
            <a:ext cx="14763420" cy="8408012"/>
            <a:chOff x="2341805" y="1742688"/>
            <a:chExt cx="14763420" cy="8408012"/>
          </a:xfrm>
        </p:grpSpPr>
        <p:sp>
          <p:nvSpPr>
            <p:cNvPr id="673" name="Google Shape;673;p58"/>
            <p:cNvSpPr txBox="1"/>
            <p:nvPr/>
          </p:nvSpPr>
          <p:spPr>
            <a:xfrm>
              <a:off x="3141879" y="1742688"/>
              <a:ext cx="7047000" cy="8463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5499"/>
                <a:buFont typeface="Arial"/>
                <a:buNone/>
              </a:pPr>
              <a:r>
                <a:rPr b="0" i="0" lang="en-US" sz="5499" u="none" cap="none" strike="noStrike">
                  <a:solidFill>
                    <a:srgbClr val="000000"/>
                  </a:solidFill>
                  <a:latin typeface="Prata"/>
                  <a:ea typeface="Prata"/>
                  <a:cs typeface="Prata"/>
                  <a:sym typeface="Prata"/>
                </a:rPr>
                <a:t>Ai finalizat modulul</a:t>
              </a:r>
              <a:endParaRPr b="0" i="0" sz="1400" u="none" cap="none" strike="noStrike">
                <a:solidFill>
                  <a:srgbClr val="000000"/>
                </a:solidFill>
                <a:latin typeface="Arial"/>
                <a:ea typeface="Arial"/>
                <a:cs typeface="Arial"/>
                <a:sym typeface="Arial"/>
              </a:endParaRPr>
            </a:p>
          </p:txBody>
        </p:sp>
        <p:sp>
          <p:nvSpPr>
            <p:cNvPr id="674" name="Google Shape;674;p58"/>
            <p:cNvSpPr txBox="1"/>
            <p:nvPr/>
          </p:nvSpPr>
          <p:spPr>
            <a:xfrm>
              <a:off x="7307825" y="3889375"/>
              <a:ext cx="9797400" cy="3846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99"/>
                <a:buFont typeface="Arial"/>
                <a:buNone/>
              </a:pPr>
              <a:r>
                <a:rPr b="0" i="0" lang="en-US" sz="2499" u="none" cap="none" strike="noStrike">
                  <a:solidFill>
                    <a:srgbClr val="000000"/>
                  </a:solidFill>
                  <a:latin typeface="Prata"/>
                  <a:ea typeface="Prata"/>
                  <a:cs typeface="Prata"/>
                  <a:sym typeface="Prata"/>
                </a:rPr>
                <a:t>Te-ai uitat și la celelalte module și ghiduri?</a:t>
              </a:r>
              <a:endParaRPr b="0" i="0" sz="1400" u="none" cap="none" strike="noStrike">
                <a:solidFill>
                  <a:srgbClr val="000000"/>
                </a:solidFill>
                <a:latin typeface="Arial"/>
                <a:ea typeface="Arial"/>
                <a:cs typeface="Arial"/>
                <a:sym typeface="Arial"/>
              </a:endParaRPr>
            </a:p>
          </p:txBody>
        </p:sp>
        <p:sp>
          <p:nvSpPr>
            <p:cNvPr id="675" name="Google Shape;675;p58"/>
            <p:cNvSpPr txBox="1"/>
            <p:nvPr/>
          </p:nvSpPr>
          <p:spPr>
            <a:xfrm>
              <a:off x="2341805" y="4911725"/>
              <a:ext cx="8809800" cy="2336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rgbClr val="000000"/>
                  </a:solidFill>
                  <a:latin typeface="Sansita"/>
                  <a:ea typeface="Sansita"/>
                  <a:cs typeface="Sansita"/>
                  <a:sym typeface="Sansita"/>
                </a:rPr>
                <a:t>Module</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rgbClr val="000000"/>
                  </a:solidFill>
                  <a:latin typeface="Prata"/>
                  <a:ea typeface="Prata"/>
                  <a:cs typeface="Prata"/>
                  <a:sym typeface="Prata"/>
                </a:rPr>
                <a:t>01 Introducere în SDG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rgbClr val="000000"/>
                  </a:solidFill>
                  <a:latin typeface="Prata"/>
                  <a:ea typeface="Prata"/>
                  <a:cs typeface="Prata"/>
                  <a:sym typeface="Prata"/>
                </a:rPr>
                <a:t>02 Modelul de afaceri sociale Canvas și stabilirea prețurilor</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rgbClr val="000000"/>
                  </a:solidFill>
                  <a:latin typeface="Prata"/>
                  <a:ea typeface="Prata"/>
                  <a:cs typeface="Prata"/>
                  <a:sym typeface="Prata"/>
                </a:rPr>
                <a:t>03 Rețele și comunicare</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rgbClr val="000000"/>
                  </a:solidFill>
                  <a:latin typeface="Prata"/>
                  <a:ea typeface="Prata"/>
                  <a:cs typeface="Prata"/>
                  <a:sym typeface="Prata"/>
                </a:rPr>
                <a:t>04 Marketing digital și social media</a:t>
              </a:r>
              <a:endParaRPr b="0" i="0" sz="2300" u="none" cap="none" strike="noStrike">
                <a:solidFill>
                  <a:srgbClr val="000000"/>
                </a:solidFill>
                <a:latin typeface="Prata"/>
                <a:ea typeface="Prata"/>
                <a:cs typeface="Prata"/>
                <a:sym typeface="Prata"/>
              </a:endParaRPr>
            </a:p>
          </p:txBody>
        </p:sp>
        <p:sp>
          <p:nvSpPr>
            <p:cNvPr id="676" name="Google Shape;676;p58"/>
            <p:cNvSpPr txBox="1"/>
            <p:nvPr/>
          </p:nvSpPr>
          <p:spPr>
            <a:xfrm>
              <a:off x="5489625" y="7814000"/>
              <a:ext cx="8809800" cy="2336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rgbClr val="000000"/>
                  </a:solidFill>
                  <a:latin typeface="Sansita"/>
                  <a:ea typeface="Sansita"/>
                  <a:cs typeface="Sansita"/>
                  <a:sym typeface="Sansita"/>
                </a:rPr>
                <a:t>Ghiduri</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rgbClr val="000000"/>
                  </a:solidFill>
                  <a:latin typeface="Prata"/>
                  <a:ea typeface="Prata"/>
                  <a:cs typeface="Prata"/>
                  <a:sym typeface="Prata"/>
                </a:rPr>
                <a:t>01  Degradarea mediului înconjurător în afaceri</a:t>
              </a:r>
              <a:endParaRPr b="0" i="0" sz="2300" u="none" cap="none" strike="noStrike">
                <a:solidFill>
                  <a:srgbClr val="000000"/>
                </a:solidFill>
                <a:latin typeface="Prata"/>
                <a:ea typeface="Prata"/>
                <a:cs typeface="Prata"/>
                <a:sym typeface="Prata"/>
              </a:endParaRPr>
            </a:p>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rgbClr val="000000"/>
                  </a:solidFill>
                  <a:latin typeface="Prata"/>
                  <a:ea typeface="Prata"/>
                  <a:cs typeface="Prata"/>
                  <a:sym typeface="Prata"/>
                </a:rPr>
                <a:t>02 Egalitatea de gen în afaceri</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rgbClr val="000000"/>
                  </a:solidFill>
                  <a:latin typeface="Prata"/>
                  <a:ea typeface="Prata"/>
                  <a:cs typeface="Prata"/>
                  <a:sym typeface="Prata"/>
                </a:rPr>
                <a:t>03 Instrumente digitale în industria 4.0 și 5.0 </a:t>
              </a:r>
              <a:endParaRPr b="0" i="0" sz="2300" u="none" cap="none" strike="noStrike">
                <a:solidFill>
                  <a:srgbClr val="000000"/>
                </a:solidFill>
                <a:latin typeface="Prata"/>
                <a:ea typeface="Prata"/>
                <a:cs typeface="Prata"/>
                <a:sym typeface="Prata"/>
              </a:endParaRPr>
            </a:p>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rgbClr val="000000"/>
                  </a:solidFill>
                  <a:latin typeface="Prata"/>
                  <a:ea typeface="Prata"/>
                  <a:cs typeface="Prata"/>
                  <a:sym typeface="Prata"/>
                </a:rPr>
                <a:t>Modelarea spiritului antreprenorial în noua societate digitală</a:t>
              </a:r>
              <a:endParaRPr b="0" i="0" sz="2300" u="none" cap="none" strike="noStrike">
                <a:solidFill>
                  <a:srgbClr val="000000"/>
                </a:solidFill>
                <a:latin typeface="Prata"/>
                <a:ea typeface="Prata"/>
                <a:cs typeface="Prata"/>
                <a:sym typeface="Prata"/>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59"/>
          <p:cNvSpPr/>
          <p:nvPr/>
        </p:nvSpPr>
        <p:spPr>
          <a:xfrm rot="-5400000">
            <a:off x="14796702" y="6274769"/>
            <a:ext cx="3845468" cy="4114800"/>
          </a:xfrm>
          <a:custGeom>
            <a:rect b="b" l="l" r="r" t="t"/>
            <a:pathLst>
              <a:path extrusionOk="0" h="4114800" w="3845468">
                <a:moveTo>
                  <a:pt x="0" y="0"/>
                </a:moveTo>
                <a:lnTo>
                  <a:pt x="3845468" y="0"/>
                </a:lnTo>
                <a:lnTo>
                  <a:pt x="3845468" y="4114800"/>
                </a:lnTo>
                <a:lnTo>
                  <a:pt x="0" y="4114800"/>
                </a:lnTo>
                <a:lnTo>
                  <a:pt x="0" y="0"/>
                </a:lnTo>
                <a:close/>
              </a:path>
            </a:pathLst>
          </a:custGeom>
          <a:blipFill rotWithShape="1">
            <a:blip r:embed="rId3">
              <a:alphaModFix/>
            </a:blip>
            <a:stretch>
              <a:fillRect b="0" l="0" r="0" t="0"/>
            </a:stretch>
          </a:blipFill>
          <a:ln>
            <a:noFill/>
          </a:ln>
        </p:spPr>
      </p:sp>
      <p:sp>
        <p:nvSpPr>
          <p:cNvPr id="686" name="Google Shape;686;p59"/>
          <p:cNvSpPr/>
          <p:nvPr/>
        </p:nvSpPr>
        <p:spPr>
          <a:xfrm rot="-8711088">
            <a:off x="-1689986" y="7647779"/>
            <a:ext cx="4199950" cy="4114800"/>
          </a:xfrm>
          <a:custGeom>
            <a:rect b="b" l="l" r="r" t="t"/>
            <a:pathLst>
              <a:path extrusionOk="0" h="4114800" w="4199950">
                <a:moveTo>
                  <a:pt x="0" y="0"/>
                </a:moveTo>
                <a:lnTo>
                  <a:pt x="4199949" y="0"/>
                </a:lnTo>
                <a:lnTo>
                  <a:pt x="4199949" y="4114800"/>
                </a:lnTo>
                <a:lnTo>
                  <a:pt x="0" y="4114800"/>
                </a:lnTo>
                <a:lnTo>
                  <a:pt x="0" y="0"/>
                </a:lnTo>
                <a:close/>
              </a:path>
            </a:pathLst>
          </a:custGeom>
          <a:blipFill rotWithShape="1">
            <a:blip r:embed="rId4">
              <a:alphaModFix/>
            </a:blip>
            <a:stretch>
              <a:fillRect b="0" l="0" r="0" t="0"/>
            </a:stretch>
          </a:blipFill>
          <a:ln>
            <a:noFill/>
          </a:ln>
        </p:spPr>
      </p:sp>
      <p:sp>
        <p:nvSpPr>
          <p:cNvPr id="687" name="Google Shape;687;p59"/>
          <p:cNvSpPr/>
          <p:nvPr/>
        </p:nvSpPr>
        <p:spPr>
          <a:xfrm>
            <a:off x="7715830" y="968236"/>
            <a:ext cx="2856339" cy="797054"/>
          </a:xfrm>
          <a:custGeom>
            <a:rect b="b" l="l" r="r" t="t"/>
            <a:pathLst>
              <a:path extrusionOk="0" h="797054" w="2856339">
                <a:moveTo>
                  <a:pt x="0" y="0"/>
                </a:moveTo>
                <a:lnTo>
                  <a:pt x="2856340" y="0"/>
                </a:lnTo>
                <a:lnTo>
                  <a:pt x="2856340" y="797053"/>
                </a:lnTo>
                <a:lnTo>
                  <a:pt x="0" y="797053"/>
                </a:lnTo>
                <a:lnTo>
                  <a:pt x="0" y="0"/>
                </a:lnTo>
                <a:close/>
              </a:path>
            </a:pathLst>
          </a:custGeom>
          <a:blipFill rotWithShape="1">
            <a:blip r:embed="rId5">
              <a:alphaModFix/>
            </a:blip>
            <a:stretch>
              <a:fillRect b="-160149" l="-14260" r="-3274" t="-161009"/>
            </a:stretch>
          </a:blipFill>
          <a:ln>
            <a:noFill/>
          </a:ln>
        </p:spPr>
      </p:sp>
      <p:grpSp>
        <p:nvGrpSpPr>
          <p:cNvPr id="688" name="Google Shape;688;p59"/>
          <p:cNvGrpSpPr/>
          <p:nvPr/>
        </p:nvGrpSpPr>
        <p:grpSpPr>
          <a:xfrm>
            <a:off x="4043013" y="2101550"/>
            <a:ext cx="9884700" cy="7557313"/>
            <a:chOff x="4043013" y="2101550"/>
            <a:chExt cx="9884700" cy="7557313"/>
          </a:xfrm>
        </p:grpSpPr>
        <p:sp>
          <p:nvSpPr>
            <p:cNvPr id="689" name="Google Shape;689;p59"/>
            <p:cNvSpPr/>
            <p:nvPr/>
          </p:nvSpPr>
          <p:spPr>
            <a:xfrm>
              <a:off x="7508691" y="3962022"/>
              <a:ext cx="3270618" cy="3270618"/>
            </a:xfrm>
            <a:custGeom>
              <a:rect b="b" l="l" r="r" t="t"/>
              <a:pathLst>
                <a:path extrusionOk="0" h="3270618" w="3270618">
                  <a:moveTo>
                    <a:pt x="0" y="0"/>
                  </a:moveTo>
                  <a:lnTo>
                    <a:pt x="3270618" y="0"/>
                  </a:lnTo>
                  <a:lnTo>
                    <a:pt x="3270618" y="3270619"/>
                  </a:lnTo>
                  <a:lnTo>
                    <a:pt x="0" y="3270619"/>
                  </a:lnTo>
                  <a:lnTo>
                    <a:pt x="0" y="0"/>
                  </a:lnTo>
                  <a:close/>
                </a:path>
              </a:pathLst>
            </a:custGeom>
            <a:blipFill rotWithShape="1">
              <a:blip r:embed="rId6">
                <a:alphaModFix/>
              </a:blip>
              <a:stretch>
                <a:fillRect b="0" l="0" r="0" t="0"/>
              </a:stretch>
            </a:blipFill>
            <a:ln>
              <a:noFill/>
            </a:ln>
          </p:spPr>
        </p:sp>
        <p:sp>
          <p:nvSpPr>
            <p:cNvPr id="690" name="Google Shape;690;p59"/>
            <p:cNvSpPr/>
            <p:nvPr/>
          </p:nvSpPr>
          <p:spPr>
            <a:xfrm>
              <a:off x="7847714" y="4337571"/>
              <a:ext cx="2592571" cy="2592572"/>
            </a:xfrm>
            <a:custGeom>
              <a:rect b="b" l="l" r="r" t="t"/>
              <a:pathLst>
                <a:path extrusionOk="0" h="3456762" w="3456762">
                  <a:moveTo>
                    <a:pt x="0" y="0"/>
                  </a:moveTo>
                  <a:lnTo>
                    <a:pt x="3456762" y="0"/>
                  </a:lnTo>
                  <a:lnTo>
                    <a:pt x="3456762" y="3456762"/>
                  </a:lnTo>
                  <a:lnTo>
                    <a:pt x="0" y="3456762"/>
                  </a:lnTo>
                  <a:lnTo>
                    <a:pt x="0" y="0"/>
                  </a:lnTo>
                  <a:close/>
                </a:path>
              </a:pathLst>
            </a:custGeom>
            <a:blipFill rotWithShape="1">
              <a:blip r:embed="rId7">
                <a:alphaModFix/>
              </a:blip>
              <a:stretch>
                <a:fillRect b="0" l="0" r="0" t="0"/>
              </a:stretch>
            </a:blipFill>
            <a:ln>
              <a:noFill/>
            </a:ln>
          </p:spPr>
        </p:sp>
        <p:sp>
          <p:nvSpPr>
            <p:cNvPr id="691" name="Google Shape;691;p59"/>
            <p:cNvSpPr txBox="1"/>
            <p:nvPr/>
          </p:nvSpPr>
          <p:spPr>
            <a:xfrm>
              <a:off x="4647902" y="2720597"/>
              <a:ext cx="8992200" cy="8463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Clr>
                  <a:srgbClr val="000000"/>
                </a:buClr>
                <a:buSzPts val="5499"/>
                <a:buFont typeface="Arial"/>
                <a:buNone/>
              </a:pPr>
              <a:r>
                <a:rPr b="0" i="0" lang="en-US" sz="5499" u="none" cap="none" strike="noStrike">
                  <a:solidFill>
                    <a:srgbClr val="06AC73"/>
                  </a:solidFill>
                  <a:latin typeface="Prata"/>
                  <a:ea typeface="Prata"/>
                  <a:cs typeface="Prata"/>
                  <a:sym typeface="Prata"/>
                </a:rPr>
                <a:t>https://suse-theproject.eu/</a:t>
              </a:r>
              <a:endParaRPr b="0" i="0" sz="1400" u="none" cap="none" strike="noStrike">
                <a:solidFill>
                  <a:srgbClr val="000000"/>
                </a:solidFill>
                <a:latin typeface="Arial"/>
                <a:ea typeface="Arial"/>
                <a:cs typeface="Arial"/>
                <a:sym typeface="Arial"/>
              </a:endParaRPr>
            </a:p>
          </p:txBody>
        </p:sp>
        <p:sp>
          <p:nvSpPr>
            <p:cNvPr id="692" name="Google Shape;692;p59"/>
            <p:cNvSpPr txBox="1"/>
            <p:nvPr/>
          </p:nvSpPr>
          <p:spPr>
            <a:xfrm>
              <a:off x="4576075" y="2101550"/>
              <a:ext cx="7754100" cy="4617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999"/>
                <a:buFont typeface="Arial"/>
                <a:buNone/>
              </a:pPr>
              <a:r>
                <a:rPr b="0" i="0" lang="en-US" sz="2999" u="none" cap="none" strike="noStrike">
                  <a:solidFill>
                    <a:srgbClr val="000000"/>
                  </a:solidFill>
                  <a:latin typeface="Prata"/>
                  <a:ea typeface="Prata"/>
                  <a:cs typeface="Prata"/>
                  <a:sym typeface="Prata"/>
                </a:rPr>
                <a:t>Pentru mai multe informații, accesați:</a:t>
              </a:r>
              <a:endParaRPr b="0" i="0" sz="1400" u="none" cap="none" strike="noStrike">
                <a:solidFill>
                  <a:srgbClr val="000000"/>
                </a:solidFill>
                <a:latin typeface="Arial"/>
                <a:ea typeface="Arial"/>
                <a:cs typeface="Arial"/>
                <a:sym typeface="Arial"/>
              </a:endParaRPr>
            </a:p>
          </p:txBody>
        </p:sp>
        <p:sp>
          <p:nvSpPr>
            <p:cNvPr id="693" name="Google Shape;693;p59"/>
            <p:cNvSpPr txBox="1"/>
            <p:nvPr/>
          </p:nvSpPr>
          <p:spPr>
            <a:xfrm>
              <a:off x="4043013" y="8458263"/>
              <a:ext cx="9884700" cy="12006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Clr>
                  <a:srgbClr val="000000"/>
                </a:buClr>
                <a:buSzPts val="1500"/>
                <a:buFont typeface="Arial"/>
                <a:buNone/>
              </a:pPr>
              <a:r>
                <a:rPr b="0" i="0" lang="en-US" sz="1500" u="none" cap="none" strike="noStrike">
                  <a:solidFill>
                    <a:srgbClr val="000000"/>
                  </a:solidFill>
                  <a:latin typeface="Prata"/>
                  <a:ea typeface="Prata"/>
                  <a:cs typeface="Prata"/>
                  <a:sym typeface="Prata"/>
                </a:rPr>
                <a:t>Finanțat de Uniunea Europeană. Punctele de vedere și opiniile exprimate aparțin, însă, exclusiv autorului (autorilor) și nu reflectă neapărat punctele de vedere și opiniile Uniunii Europene sau ale Agenției Executive Europene pentru Educație și Cultură (EACEA). Nici Uniunea Europeană și nici EACEA nu pot fi considerate răspunzătoare pentru acestea.</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5"/>
          <p:cNvSpPr/>
          <p:nvPr/>
        </p:nvSpPr>
        <p:spPr>
          <a:xfrm rot="-5400000">
            <a:off x="14796702" y="6306866"/>
            <a:ext cx="3845468" cy="4114800"/>
          </a:xfrm>
          <a:custGeom>
            <a:rect b="b" l="l" r="r" t="t"/>
            <a:pathLst>
              <a:path extrusionOk="0" h="4114800" w="3845468">
                <a:moveTo>
                  <a:pt x="0" y="0"/>
                </a:moveTo>
                <a:lnTo>
                  <a:pt x="3845468" y="0"/>
                </a:lnTo>
                <a:lnTo>
                  <a:pt x="3845468" y="4114800"/>
                </a:lnTo>
                <a:lnTo>
                  <a:pt x="0" y="4114800"/>
                </a:lnTo>
                <a:lnTo>
                  <a:pt x="0" y="0"/>
                </a:lnTo>
                <a:close/>
              </a:path>
            </a:pathLst>
          </a:custGeom>
          <a:blipFill rotWithShape="1">
            <a:blip r:embed="rId3">
              <a:alphaModFix/>
            </a:blip>
            <a:stretch>
              <a:fillRect b="0" l="0" r="0" t="0"/>
            </a:stretch>
          </a:blipFill>
          <a:ln>
            <a:noFill/>
          </a:ln>
        </p:spPr>
      </p:sp>
      <p:sp>
        <p:nvSpPr>
          <p:cNvPr id="153" name="Google Shape;153;p5"/>
          <p:cNvSpPr/>
          <p:nvPr/>
        </p:nvSpPr>
        <p:spPr>
          <a:xfrm rot="-8711088">
            <a:off x="-1689986" y="7679876"/>
            <a:ext cx="4199950" cy="4114800"/>
          </a:xfrm>
          <a:custGeom>
            <a:rect b="b" l="l" r="r" t="t"/>
            <a:pathLst>
              <a:path extrusionOk="0" h="4114800" w="4199950">
                <a:moveTo>
                  <a:pt x="0" y="0"/>
                </a:moveTo>
                <a:lnTo>
                  <a:pt x="4199949" y="0"/>
                </a:lnTo>
                <a:lnTo>
                  <a:pt x="4199949" y="4114800"/>
                </a:lnTo>
                <a:lnTo>
                  <a:pt x="0" y="4114800"/>
                </a:lnTo>
                <a:lnTo>
                  <a:pt x="0" y="0"/>
                </a:lnTo>
                <a:close/>
              </a:path>
            </a:pathLst>
          </a:custGeom>
          <a:blipFill rotWithShape="1">
            <a:blip r:embed="rId4">
              <a:alphaModFix/>
            </a:blip>
            <a:stretch>
              <a:fillRect b="0" l="0" r="0" t="0"/>
            </a:stretch>
          </a:blipFill>
          <a:ln>
            <a:noFill/>
          </a:ln>
        </p:spPr>
      </p:sp>
      <p:sp>
        <p:nvSpPr>
          <p:cNvPr id="154" name="Google Shape;154;p5"/>
          <p:cNvSpPr txBox="1"/>
          <p:nvPr/>
        </p:nvSpPr>
        <p:spPr>
          <a:xfrm>
            <a:off x="1406100" y="2320675"/>
            <a:ext cx="16881900" cy="12558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Clr>
                <a:srgbClr val="000000"/>
              </a:buClr>
              <a:buSzPts val="3399"/>
              <a:buFont typeface="Arial"/>
              <a:buNone/>
            </a:pPr>
            <a:r>
              <a:rPr b="1" i="1" lang="en-US" sz="3399" u="none" cap="none" strike="noStrike">
                <a:solidFill>
                  <a:srgbClr val="000000"/>
                </a:solidFill>
                <a:latin typeface="Playfair Display"/>
                <a:ea typeface="Playfair Display"/>
                <a:cs typeface="Playfair Display"/>
                <a:sym typeface="Playfair Display"/>
              </a:rPr>
              <a:t>Te-ai gândit vreodată la un tip de afacere care ar putea aduce beneficii atât ție, cât și comunității tale sau chiar întregii lumi?</a:t>
            </a:r>
            <a:endParaRPr b="1" i="1" sz="1400" u="none" cap="none" strike="noStrike">
              <a:solidFill>
                <a:srgbClr val="000000"/>
              </a:solidFill>
              <a:latin typeface="Arial"/>
              <a:ea typeface="Arial"/>
              <a:cs typeface="Arial"/>
              <a:sym typeface="Arial"/>
            </a:endParaRPr>
          </a:p>
        </p:txBody>
      </p:sp>
      <p:sp>
        <p:nvSpPr>
          <p:cNvPr id="155" name="Google Shape;155;p5"/>
          <p:cNvSpPr txBox="1"/>
          <p:nvPr/>
        </p:nvSpPr>
        <p:spPr>
          <a:xfrm>
            <a:off x="1406108" y="1077125"/>
            <a:ext cx="8389200" cy="76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5000"/>
              <a:buFont typeface="Arial"/>
              <a:buNone/>
            </a:pPr>
            <a:r>
              <a:rPr b="0" i="0" lang="en-US" sz="5000" u="none" cap="none" strike="noStrike">
                <a:solidFill>
                  <a:srgbClr val="000000"/>
                </a:solidFill>
                <a:latin typeface="Playfair Display"/>
                <a:ea typeface="Playfair Display"/>
                <a:cs typeface="Playfair Display"/>
                <a:sym typeface="Playfair Display"/>
              </a:rPr>
              <a:t>INTRODUCERE</a:t>
            </a:r>
            <a:endParaRPr b="0" i="0" sz="1400" u="none" cap="none" strike="noStrike">
              <a:solidFill>
                <a:srgbClr val="000000"/>
              </a:solidFill>
              <a:latin typeface="Arial"/>
              <a:ea typeface="Arial"/>
              <a:cs typeface="Arial"/>
              <a:sym typeface="Arial"/>
            </a:endParaRPr>
          </a:p>
        </p:txBody>
      </p:sp>
      <p:sp>
        <p:nvSpPr>
          <p:cNvPr id="156" name="Google Shape;156;p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49" l="-14260" r="-3274" t="-161009"/>
            </a:stretch>
          </a:blipFill>
          <a:ln>
            <a:noFill/>
          </a:ln>
        </p:spPr>
      </p:sp>
      <p:sp>
        <p:nvSpPr>
          <p:cNvPr id="157" name="Google Shape;157;p5"/>
          <p:cNvSpPr txBox="1"/>
          <p:nvPr/>
        </p:nvSpPr>
        <p:spPr>
          <a:xfrm>
            <a:off x="2096575" y="4324438"/>
            <a:ext cx="14945400" cy="41859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b="0" i="0" lang="en-US" sz="3399" u="none" cap="none" strike="noStrike">
                <a:solidFill>
                  <a:srgbClr val="000000"/>
                </a:solidFill>
                <a:latin typeface="Playfair Display"/>
                <a:ea typeface="Playfair Display"/>
                <a:cs typeface="Playfair Display"/>
                <a:sym typeface="Playfair Display"/>
              </a:rPr>
              <a:t>Explorarea acestei idei implică înțelegerea legăturii tale cu lumea și modul în care acțiunile tale pot avea un impact real. Să aprofundăm un subiect care poate părea îndepărtat de interesele personale sau locale: Obiectivele de Dezvoltare Durabilă (SDG - Sustainable Development Goals).</a:t>
            </a:r>
            <a:endParaRPr b="0" i="0" sz="3399" u="none" cap="none" strike="noStrike">
              <a:solidFill>
                <a:srgbClr val="000000"/>
              </a:solidFill>
              <a:latin typeface="Playfair Display"/>
              <a:ea typeface="Playfair Display"/>
              <a:cs typeface="Playfair Display"/>
              <a:sym typeface="Playfair Display"/>
            </a:endParaRPr>
          </a:p>
          <a:p>
            <a:pPr indent="0" lvl="0" marL="0" marR="0" rtl="0" algn="l">
              <a:lnSpc>
                <a:spcPct val="140011"/>
              </a:lnSpc>
              <a:spcBef>
                <a:spcPts val="0"/>
              </a:spcBef>
              <a:spcAft>
                <a:spcPts val="0"/>
              </a:spcAft>
              <a:buClr>
                <a:srgbClr val="000000"/>
              </a:buClr>
              <a:buSzPts val="3399"/>
              <a:buFont typeface="Arial"/>
              <a:buNone/>
            </a:pPr>
            <a:r>
              <a:t/>
            </a:r>
            <a:endParaRPr b="0" i="0" sz="3399" u="none" cap="none" strike="noStrike">
              <a:solidFill>
                <a:srgbClr val="000000"/>
              </a:solidFill>
              <a:latin typeface="Playfair Display"/>
              <a:ea typeface="Playfair Display"/>
              <a:cs typeface="Playfair Display"/>
              <a:sym typeface="Playfair Display"/>
            </a:endParaRPr>
          </a:p>
          <a:p>
            <a:pPr indent="0" lvl="0" marL="0" marR="0" rtl="0" algn="l">
              <a:lnSpc>
                <a:spcPct val="140011"/>
              </a:lnSpc>
              <a:spcBef>
                <a:spcPts val="0"/>
              </a:spcBef>
              <a:spcAft>
                <a:spcPts val="0"/>
              </a:spcAft>
              <a:buClr>
                <a:srgbClr val="000000"/>
              </a:buClr>
              <a:buSzPts val="3399"/>
              <a:buFont typeface="Arial"/>
              <a:buNone/>
            </a:pPr>
            <a:r>
              <a:rPr b="0" i="1" lang="en-US" sz="3399" u="none" cap="none" strike="noStrike">
                <a:solidFill>
                  <a:srgbClr val="000000"/>
                </a:solidFill>
                <a:latin typeface="Playfair Display"/>
                <a:ea typeface="Playfair Display"/>
                <a:cs typeface="Playfair Display"/>
                <a:sym typeface="Playfair Display"/>
              </a:rPr>
              <a:t>Ce sunt SDG-urile, cum au fost create și ce înseamnă ele pentru tine?</a:t>
            </a:r>
            <a:endParaRPr b="0" i="1"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6"/>
          <p:cNvSpPr/>
          <p:nvPr/>
        </p:nvSpPr>
        <p:spPr>
          <a:xfrm rot="-815835">
            <a:off x="14956161" y="-1648203"/>
            <a:ext cx="6029011" cy="4114800"/>
          </a:xfrm>
          <a:custGeom>
            <a:rect b="b" l="l" r="r" t="t"/>
            <a:pathLst>
              <a:path extrusionOk="0" h="4114800" w="6029011">
                <a:moveTo>
                  <a:pt x="0" y="0"/>
                </a:moveTo>
                <a:lnTo>
                  <a:pt x="6029011" y="0"/>
                </a:lnTo>
                <a:lnTo>
                  <a:pt x="6029011" y="4114800"/>
                </a:lnTo>
                <a:lnTo>
                  <a:pt x="0" y="4114800"/>
                </a:lnTo>
                <a:lnTo>
                  <a:pt x="0" y="0"/>
                </a:lnTo>
                <a:close/>
              </a:path>
            </a:pathLst>
          </a:custGeom>
          <a:blipFill rotWithShape="1">
            <a:blip r:embed="rId3">
              <a:alphaModFix/>
            </a:blip>
            <a:stretch>
              <a:fillRect b="0" l="0" r="0" t="0"/>
            </a:stretch>
          </a:blipFill>
          <a:ln>
            <a:noFill/>
          </a:ln>
        </p:spPr>
      </p:sp>
      <p:sp>
        <p:nvSpPr>
          <p:cNvPr id="163" name="Google Shape;163;p6"/>
          <p:cNvSpPr/>
          <p:nvPr/>
        </p:nvSpPr>
        <p:spPr>
          <a:xfrm>
            <a:off x="16292837" y="-315520"/>
            <a:ext cx="4222276" cy="4114800"/>
          </a:xfrm>
          <a:custGeom>
            <a:rect b="b" l="l" r="r" t="t"/>
            <a:pathLst>
              <a:path extrusionOk="0" h="4114800" w="4222276">
                <a:moveTo>
                  <a:pt x="0" y="0"/>
                </a:moveTo>
                <a:lnTo>
                  <a:pt x="4222276" y="0"/>
                </a:lnTo>
                <a:lnTo>
                  <a:pt x="4222276" y="4114800"/>
                </a:lnTo>
                <a:lnTo>
                  <a:pt x="0" y="4114800"/>
                </a:lnTo>
                <a:lnTo>
                  <a:pt x="0" y="0"/>
                </a:lnTo>
                <a:close/>
              </a:path>
            </a:pathLst>
          </a:custGeom>
          <a:blipFill rotWithShape="1">
            <a:blip r:embed="rId4">
              <a:alphaModFix/>
            </a:blip>
            <a:stretch>
              <a:fillRect b="0" l="0" r="0" t="0"/>
            </a:stretch>
          </a:blipFill>
          <a:ln>
            <a:noFill/>
          </a:ln>
        </p:spPr>
      </p:sp>
      <p:sp>
        <p:nvSpPr>
          <p:cNvPr id="164" name="Google Shape;164;p6"/>
          <p:cNvSpPr/>
          <p:nvPr/>
        </p:nvSpPr>
        <p:spPr>
          <a:xfrm rot="1215471">
            <a:off x="-1076468" y="7781557"/>
            <a:ext cx="3662502" cy="5010886"/>
          </a:xfrm>
          <a:custGeom>
            <a:rect b="b" l="l" r="r" t="t"/>
            <a:pathLst>
              <a:path extrusionOk="0" h="5010886" w="3662502">
                <a:moveTo>
                  <a:pt x="0" y="0"/>
                </a:moveTo>
                <a:lnTo>
                  <a:pt x="3662502" y="0"/>
                </a:lnTo>
                <a:lnTo>
                  <a:pt x="3662502" y="5010886"/>
                </a:lnTo>
                <a:lnTo>
                  <a:pt x="0" y="5010886"/>
                </a:lnTo>
                <a:lnTo>
                  <a:pt x="0" y="0"/>
                </a:lnTo>
                <a:close/>
              </a:path>
            </a:pathLst>
          </a:custGeom>
          <a:blipFill rotWithShape="1">
            <a:blip r:embed="rId5">
              <a:alphaModFix/>
            </a:blip>
            <a:stretch>
              <a:fillRect b="0" l="0" r="0" t="0"/>
            </a:stretch>
          </a:blipFill>
          <a:ln>
            <a:noFill/>
          </a:ln>
        </p:spPr>
      </p:sp>
      <p:sp>
        <p:nvSpPr>
          <p:cNvPr id="165" name="Google Shape;165;p6"/>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9" l="-14260" r="-3274" t="-161009"/>
            </a:stretch>
          </a:blipFill>
          <a:ln>
            <a:noFill/>
          </a:ln>
        </p:spPr>
      </p:sp>
      <p:sp>
        <p:nvSpPr>
          <p:cNvPr id="166" name="Google Shape;166;p6"/>
          <p:cNvSpPr/>
          <p:nvPr/>
        </p:nvSpPr>
        <p:spPr>
          <a:xfrm>
            <a:off x="13391802" y="5851300"/>
            <a:ext cx="3930555" cy="3590163"/>
          </a:xfrm>
          <a:custGeom>
            <a:rect b="b" l="l" r="r" t="t"/>
            <a:pathLst>
              <a:path extrusionOk="0" h="4114800" w="4913194">
                <a:moveTo>
                  <a:pt x="0" y="0"/>
                </a:moveTo>
                <a:lnTo>
                  <a:pt x="4913194" y="0"/>
                </a:lnTo>
                <a:lnTo>
                  <a:pt x="4913194" y="4114800"/>
                </a:lnTo>
                <a:lnTo>
                  <a:pt x="0" y="4114800"/>
                </a:lnTo>
                <a:lnTo>
                  <a:pt x="0" y="0"/>
                </a:lnTo>
                <a:close/>
              </a:path>
            </a:pathLst>
          </a:custGeom>
          <a:blipFill rotWithShape="1">
            <a:blip r:embed="rId7">
              <a:alphaModFix/>
            </a:blip>
            <a:stretch>
              <a:fillRect b="0" l="0" r="0" t="0"/>
            </a:stretch>
          </a:blipFill>
          <a:ln>
            <a:noFill/>
          </a:ln>
        </p:spPr>
      </p:sp>
      <p:sp>
        <p:nvSpPr>
          <p:cNvPr id="167" name="Google Shape;167;p6"/>
          <p:cNvSpPr txBox="1"/>
          <p:nvPr/>
        </p:nvSpPr>
        <p:spPr>
          <a:xfrm>
            <a:off x="1788525" y="2331300"/>
            <a:ext cx="13347900" cy="6280500"/>
          </a:xfrm>
          <a:prstGeom prst="rect">
            <a:avLst/>
          </a:prstGeom>
          <a:noFill/>
          <a:ln>
            <a:noFill/>
          </a:ln>
        </p:spPr>
        <p:txBody>
          <a:bodyPr anchorCtr="0" anchor="t" bIns="0" lIns="0" spcFirstLastPara="1" rIns="0" wrap="square" tIns="0">
            <a:spAutoFit/>
          </a:bodyPr>
          <a:lstStyle/>
          <a:p>
            <a:pPr indent="-419100" lvl="0" marL="457200" marR="0" rtl="0" algn="l">
              <a:lnSpc>
                <a:spcPct val="140011"/>
              </a:lnSpc>
              <a:spcBef>
                <a:spcPts val="0"/>
              </a:spcBef>
              <a:spcAft>
                <a:spcPts val="0"/>
              </a:spcAft>
              <a:buClr>
                <a:srgbClr val="000000"/>
              </a:buClr>
              <a:buSzPts val="3000"/>
              <a:buFont typeface="Playfair Display"/>
              <a:buChar char="●"/>
            </a:pPr>
            <a:r>
              <a:rPr b="0" i="0" lang="en-US" sz="3000" u="none" cap="none" strike="noStrike">
                <a:solidFill>
                  <a:srgbClr val="000000"/>
                </a:solidFill>
                <a:latin typeface="Playfair Display"/>
                <a:ea typeface="Playfair Display"/>
                <a:cs typeface="Playfair Display"/>
                <a:sym typeface="Playfair Display"/>
              </a:rPr>
              <a:t>Să înțeleagă principalele informații teoretice despre SDG-uri (semnificație, importanță, concepte-cheie)</a:t>
            </a:r>
            <a:endParaRPr b="0" i="0" sz="3000" u="none" cap="none" strike="noStrike">
              <a:solidFill>
                <a:srgbClr val="000000"/>
              </a:solidFill>
              <a:latin typeface="Playfair Display"/>
              <a:ea typeface="Playfair Display"/>
              <a:cs typeface="Playfair Display"/>
              <a:sym typeface="Playfair Display"/>
            </a:endParaRPr>
          </a:p>
          <a:p>
            <a:pPr indent="-419100" lvl="0" marL="457200" marR="0" rtl="0" algn="l">
              <a:lnSpc>
                <a:spcPct val="140011"/>
              </a:lnSpc>
              <a:spcBef>
                <a:spcPts val="0"/>
              </a:spcBef>
              <a:spcAft>
                <a:spcPts val="0"/>
              </a:spcAft>
              <a:buClr>
                <a:srgbClr val="000000"/>
              </a:buClr>
              <a:buSzPts val="3000"/>
              <a:buFont typeface="Playfair Display"/>
              <a:buChar char="●"/>
            </a:pPr>
            <a:r>
              <a:rPr b="0" i="0" lang="en-US" sz="3000" u="none" cap="none" strike="noStrike">
                <a:solidFill>
                  <a:srgbClr val="000000"/>
                </a:solidFill>
                <a:latin typeface="Playfair Display"/>
                <a:ea typeface="Playfair Display"/>
                <a:cs typeface="Playfair Display"/>
                <a:sym typeface="Playfair Display"/>
              </a:rPr>
              <a:t>Să conștientizeze importnța celor 17 SDG-uri și a naturii lor interconectate </a:t>
            </a:r>
            <a:endParaRPr b="0" i="0" sz="3000" u="none" cap="none" strike="noStrike">
              <a:solidFill>
                <a:srgbClr val="000000"/>
              </a:solidFill>
              <a:latin typeface="Playfair Display"/>
              <a:ea typeface="Playfair Display"/>
              <a:cs typeface="Playfair Display"/>
              <a:sym typeface="Playfair Display"/>
            </a:endParaRPr>
          </a:p>
          <a:p>
            <a:pPr indent="-419100" lvl="0" marL="457200" marR="0" rtl="0" algn="l">
              <a:lnSpc>
                <a:spcPct val="140011"/>
              </a:lnSpc>
              <a:spcBef>
                <a:spcPts val="0"/>
              </a:spcBef>
              <a:spcAft>
                <a:spcPts val="0"/>
              </a:spcAft>
              <a:buClr>
                <a:srgbClr val="000000"/>
              </a:buClr>
              <a:buSzPts val="3000"/>
              <a:buFont typeface="Playfair Display"/>
              <a:buChar char="●"/>
            </a:pPr>
            <a:r>
              <a:rPr b="0" i="0" lang="en-US" sz="3000" u="none" cap="none" strike="noStrike">
                <a:solidFill>
                  <a:srgbClr val="000000"/>
                </a:solidFill>
                <a:latin typeface="Playfair Display"/>
                <a:ea typeface="Playfair Display"/>
                <a:cs typeface="Playfair Display"/>
                <a:sym typeface="Playfair Display"/>
              </a:rPr>
              <a:t>Să identifice valorile personale care se conectează cu SDG-urile </a:t>
            </a:r>
            <a:endParaRPr b="0" i="0" sz="3000" u="none" cap="none" strike="noStrike">
              <a:solidFill>
                <a:srgbClr val="000000"/>
              </a:solidFill>
              <a:latin typeface="Playfair Display"/>
              <a:ea typeface="Playfair Display"/>
              <a:cs typeface="Playfair Display"/>
              <a:sym typeface="Playfair Display"/>
            </a:endParaRPr>
          </a:p>
          <a:p>
            <a:pPr indent="-419100" lvl="0" marL="457200" marR="0" rtl="0" algn="l">
              <a:lnSpc>
                <a:spcPct val="140011"/>
              </a:lnSpc>
              <a:spcBef>
                <a:spcPts val="0"/>
              </a:spcBef>
              <a:spcAft>
                <a:spcPts val="0"/>
              </a:spcAft>
              <a:buClr>
                <a:srgbClr val="000000"/>
              </a:buClr>
              <a:buSzPts val="3000"/>
              <a:buFont typeface="Playfair Display"/>
              <a:buChar char="●"/>
            </a:pPr>
            <a:r>
              <a:rPr b="0" i="0" lang="en-US" sz="3000" u="none" cap="none" strike="noStrike">
                <a:solidFill>
                  <a:srgbClr val="000000"/>
                </a:solidFill>
                <a:latin typeface="Playfair Display"/>
                <a:ea typeface="Playfair Display"/>
                <a:cs typeface="Playfair Display"/>
                <a:sym typeface="Playfair Display"/>
              </a:rPr>
              <a:t>Să înțeleagă modul în care antreprenoriatul poate determina schimbări pozitive</a:t>
            </a:r>
            <a:endParaRPr b="0" i="0" sz="3000" u="none" cap="none" strike="noStrike">
              <a:solidFill>
                <a:srgbClr val="000000"/>
              </a:solidFill>
              <a:latin typeface="Playfair Display"/>
              <a:ea typeface="Playfair Display"/>
              <a:cs typeface="Playfair Display"/>
              <a:sym typeface="Playfair Display"/>
            </a:endParaRPr>
          </a:p>
          <a:p>
            <a:pPr indent="-419100" lvl="0" marL="457200" marR="0" rtl="0" algn="l">
              <a:lnSpc>
                <a:spcPct val="140011"/>
              </a:lnSpc>
              <a:spcBef>
                <a:spcPts val="0"/>
              </a:spcBef>
              <a:spcAft>
                <a:spcPts val="0"/>
              </a:spcAft>
              <a:buClr>
                <a:srgbClr val="000000"/>
              </a:buClr>
              <a:buSzPts val="3000"/>
              <a:buFont typeface="Playfair Display"/>
              <a:buChar char="●"/>
            </a:pPr>
            <a:r>
              <a:rPr b="0" i="0" lang="en-US" sz="3000" u="none" cap="none" strike="noStrike">
                <a:solidFill>
                  <a:srgbClr val="000000"/>
                </a:solidFill>
                <a:latin typeface="Playfair Display"/>
                <a:ea typeface="Playfair Display"/>
                <a:cs typeface="Playfair Display"/>
                <a:sym typeface="Playfair Display"/>
              </a:rPr>
              <a:t>Să învețe cum să își alinieze inițiativele antreprenoriale cu anumite SDG-uri pentru a genera un impact social pozitiv. </a:t>
            </a:r>
            <a:endParaRPr b="0" i="0" sz="3000" u="none" cap="none" strike="noStrike">
              <a:solidFill>
                <a:srgbClr val="000000"/>
              </a:solidFill>
              <a:latin typeface="Playfair Display"/>
              <a:ea typeface="Playfair Display"/>
              <a:cs typeface="Playfair Display"/>
              <a:sym typeface="Playfair Display"/>
            </a:endParaRPr>
          </a:p>
          <a:p>
            <a:pPr indent="-419100" lvl="0" marL="457200" marR="0" rtl="0" algn="l">
              <a:lnSpc>
                <a:spcPct val="140011"/>
              </a:lnSpc>
              <a:spcBef>
                <a:spcPts val="0"/>
              </a:spcBef>
              <a:spcAft>
                <a:spcPts val="0"/>
              </a:spcAft>
              <a:buClr>
                <a:srgbClr val="000000"/>
              </a:buClr>
              <a:buSzPts val="3000"/>
              <a:buFont typeface="Playfair Display"/>
              <a:buChar char="●"/>
            </a:pPr>
            <a:r>
              <a:rPr b="0" i="0" lang="en-US" sz="3000" u="none" cap="none" strike="noStrike">
                <a:solidFill>
                  <a:srgbClr val="000000"/>
                </a:solidFill>
                <a:latin typeface="Playfair Display"/>
                <a:ea typeface="Playfair Display"/>
                <a:cs typeface="Playfair Display"/>
                <a:sym typeface="Playfair Display"/>
              </a:rPr>
              <a:t>Să înțeleagă cum să integreze principiile dezvoltării durabile în modelele și practicile lor de afaceri.</a:t>
            </a:r>
            <a:endParaRPr b="0" i="0" sz="3000" u="none" cap="none" strike="noStrike">
              <a:solidFill>
                <a:srgbClr val="000000"/>
              </a:solidFill>
              <a:latin typeface="Playfair Display"/>
              <a:ea typeface="Playfair Display"/>
              <a:cs typeface="Playfair Display"/>
              <a:sym typeface="Playfair Display"/>
            </a:endParaRPr>
          </a:p>
        </p:txBody>
      </p:sp>
      <p:sp>
        <p:nvSpPr>
          <p:cNvPr id="168" name="Google Shape;168;p6"/>
          <p:cNvSpPr txBox="1"/>
          <p:nvPr/>
        </p:nvSpPr>
        <p:spPr>
          <a:xfrm>
            <a:off x="1248533" y="896825"/>
            <a:ext cx="8389200" cy="76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5000"/>
              <a:buFont typeface="Arial"/>
              <a:buNone/>
            </a:pPr>
            <a:r>
              <a:rPr b="0" i="0" lang="en-US" sz="5000" u="none" cap="none" strike="noStrike">
                <a:solidFill>
                  <a:srgbClr val="000000"/>
                </a:solidFill>
                <a:latin typeface="Playfair Display"/>
                <a:ea typeface="Playfair Display"/>
                <a:cs typeface="Playfair Display"/>
                <a:sym typeface="Playfair Display"/>
              </a:rPr>
              <a:t>OBIECTIVE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7"/>
          <p:cNvSpPr/>
          <p:nvPr/>
        </p:nvSpPr>
        <p:spPr>
          <a:xfrm>
            <a:off x="7940850" y="6873300"/>
            <a:ext cx="2120038" cy="1882521"/>
          </a:xfrm>
          <a:custGeom>
            <a:rect b="b" l="l" r="r" t="t"/>
            <a:pathLst>
              <a:path extrusionOk="0" h="4114800" w="5300094">
                <a:moveTo>
                  <a:pt x="0" y="0"/>
                </a:moveTo>
                <a:lnTo>
                  <a:pt x="5300093" y="0"/>
                </a:lnTo>
                <a:lnTo>
                  <a:pt x="5300093" y="4114800"/>
                </a:lnTo>
                <a:lnTo>
                  <a:pt x="0" y="4114800"/>
                </a:lnTo>
                <a:lnTo>
                  <a:pt x="0" y="0"/>
                </a:lnTo>
                <a:close/>
              </a:path>
            </a:pathLst>
          </a:custGeom>
          <a:blipFill rotWithShape="1">
            <a:blip r:embed="rId3">
              <a:alphaModFix/>
            </a:blip>
            <a:stretch>
              <a:fillRect b="0" l="0" r="0" t="0"/>
            </a:stretch>
          </a:blipFill>
          <a:ln>
            <a:noFill/>
          </a:ln>
        </p:spPr>
      </p:sp>
      <p:sp>
        <p:nvSpPr>
          <p:cNvPr id="174" name="Google Shape;174;p7"/>
          <p:cNvSpPr/>
          <p:nvPr/>
        </p:nvSpPr>
        <p:spPr>
          <a:xfrm rot="4584164">
            <a:off x="15363491" y="8229600"/>
            <a:ext cx="6029011" cy="4114800"/>
          </a:xfrm>
          <a:custGeom>
            <a:rect b="b" l="l" r="r" t="t"/>
            <a:pathLst>
              <a:path extrusionOk="0" h="4114800" w="6029011">
                <a:moveTo>
                  <a:pt x="0" y="0"/>
                </a:moveTo>
                <a:lnTo>
                  <a:pt x="6029011" y="0"/>
                </a:lnTo>
                <a:lnTo>
                  <a:pt x="6029011" y="4114800"/>
                </a:lnTo>
                <a:lnTo>
                  <a:pt x="0" y="4114800"/>
                </a:lnTo>
                <a:lnTo>
                  <a:pt x="0" y="0"/>
                </a:lnTo>
                <a:close/>
              </a:path>
            </a:pathLst>
          </a:custGeom>
          <a:blipFill rotWithShape="1">
            <a:blip r:embed="rId4">
              <a:alphaModFix/>
            </a:blip>
            <a:stretch>
              <a:fillRect b="0" l="0" r="0" t="0"/>
            </a:stretch>
          </a:blipFill>
          <a:ln>
            <a:noFill/>
          </a:ln>
        </p:spPr>
      </p:sp>
      <p:sp>
        <p:nvSpPr>
          <p:cNvPr id="175" name="Google Shape;175;p7"/>
          <p:cNvSpPr/>
          <p:nvPr/>
        </p:nvSpPr>
        <p:spPr>
          <a:xfrm rot="5399999">
            <a:off x="14934175" y="8662909"/>
            <a:ext cx="4222276" cy="4114800"/>
          </a:xfrm>
          <a:custGeom>
            <a:rect b="b" l="l" r="r" t="t"/>
            <a:pathLst>
              <a:path extrusionOk="0" h="4114800" w="4222276">
                <a:moveTo>
                  <a:pt x="0" y="0"/>
                </a:moveTo>
                <a:lnTo>
                  <a:pt x="4222276" y="0"/>
                </a:lnTo>
                <a:lnTo>
                  <a:pt x="4222276" y="4114800"/>
                </a:lnTo>
                <a:lnTo>
                  <a:pt x="0" y="4114800"/>
                </a:lnTo>
                <a:lnTo>
                  <a:pt x="0" y="0"/>
                </a:lnTo>
                <a:close/>
              </a:path>
            </a:pathLst>
          </a:custGeom>
          <a:blipFill rotWithShape="1">
            <a:blip r:embed="rId5">
              <a:alphaModFix/>
            </a:blip>
            <a:stretch>
              <a:fillRect b="0" l="0" r="0" t="0"/>
            </a:stretch>
          </a:blipFill>
          <a:ln>
            <a:noFill/>
          </a:ln>
        </p:spPr>
      </p:sp>
      <p:sp>
        <p:nvSpPr>
          <p:cNvPr id="176" name="Google Shape;176;p7"/>
          <p:cNvSpPr txBox="1"/>
          <p:nvPr/>
        </p:nvSpPr>
        <p:spPr>
          <a:xfrm>
            <a:off x="754783" y="933450"/>
            <a:ext cx="11781000" cy="76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5000"/>
              <a:buFont typeface="Arial"/>
              <a:buNone/>
            </a:pPr>
            <a:r>
              <a:rPr b="0" i="0" lang="en-US" sz="5000" u="none" cap="none" strike="noStrike">
                <a:solidFill>
                  <a:srgbClr val="000000"/>
                </a:solidFill>
                <a:latin typeface="Playfair Display"/>
                <a:ea typeface="Playfair Display"/>
                <a:cs typeface="Playfair Display"/>
                <a:sym typeface="Playfair Display"/>
              </a:rPr>
              <a:t>REZULTATE AȘTEPTATE ALE ÎNVĂȚĂRII</a:t>
            </a:r>
            <a:endParaRPr b="0" i="0" sz="1400" u="none" cap="none" strike="noStrike">
              <a:solidFill>
                <a:srgbClr val="000000"/>
              </a:solidFill>
              <a:latin typeface="Arial"/>
              <a:ea typeface="Arial"/>
              <a:cs typeface="Arial"/>
              <a:sym typeface="Arial"/>
            </a:endParaRPr>
          </a:p>
        </p:txBody>
      </p:sp>
      <p:sp>
        <p:nvSpPr>
          <p:cNvPr id="177" name="Google Shape;177;p7"/>
          <p:cNvSpPr txBox="1"/>
          <p:nvPr/>
        </p:nvSpPr>
        <p:spPr>
          <a:xfrm>
            <a:off x="754775" y="2007300"/>
            <a:ext cx="7293300" cy="5618100"/>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Clr>
                <a:srgbClr val="000000"/>
              </a:buClr>
              <a:buSzPts val="2500"/>
              <a:buFont typeface="Arial"/>
              <a:buNone/>
            </a:pPr>
            <a:r>
              <a:rPr b="0" i="0" lang="en-US" sz="2500" u="none" cap="none" strike="noStrike">
                <a:solidFill>
                  <a:srgbClr val="000000"/>
                </a:solidFill>
                <a:latin typeface="Playfair Display"/>
                <a:ea typeface="Playfair Display"/>
                <a:cs typeface="Playfair Display"/>
                <a:sym typeface="Playfair Display"/>
              </a:rPr>
              <a:t>      </a:t>
            </a:r>
            <a:r>
              <a:rPr b="0" i="1" lang="en-US" sz="2500" u="none" cap="none" strike="noStrike">
                <a:solidFill>
                  <a:srgbClr val="000000"/>
                </a:solidFill>
                <a:latin typeface="Playfair Display"/>
                <a:ea typeface="Playfair Display"/>
                <a:cs typeface="Playfair Display"/>
                <a:sym typeface="Playfair Display"/>
              </a:rPr>
              <a:t>La finalizarea acestui modul, cursanții ar trebui:</a:t>
            </a:r>
            <a:endParaRPr b="0" i="1" sz="2500" u="none" cap="none" strike="noStrike">
              <a:solidFill>
                <a:srgbClr val="000000"/>
              </a:solidFill>
              <a:latin typeface="Playfair Display"/>
              <a:ea typeface="Playfair Display"/>
              <a:cs typeface="Playfair Display"/>
              <a:sym typeface="Playfair Display"/>
            </a:endParaRPr>
          </a:p>
          <a:p>
            <a:pPr indent="-269875" lvl="1" marL="539753" marR="0" rtl="0" algn="l">
              <a:lnSpc>
                <a:spcPct val="170000"/>
              </a:lnSpc>
              <a:spcBef>
                <a:spcPts val="0"/>
              </a:spcBef>
              <a:spcAft>
                <a:spcPts val="0"/>
              </a:spcAft>
              <a:buClr>
                <a:srgbClr val="000000"/>
              </a:buClr>
              <a:buSzPts val="2500"/>
              <a:buFont typeface="Arial"/>
              <a:buChar char="•"/>
            </a:pPr>
            <a:r>
              <a:rPr b="0" i="0" lang="en-US" sz="2500" u="none" cap="none" strike="noStrike">
                <a:solidFill>
                  <a:srgbClr val="000000"/>
                </a:solidFill>
                <a:latin typeface="Playfair Display"/>
                <a:ea typeface="Playfair Display"/>
                <a:cs typeface="Playfair Display"/>
                <a:sym typeface="Playfair Display"/>
              </a:rPr>
              <a:t>Să poată enumera principalele domenii tematice ale SDG-urilor, care includ obiective legate de sărăcie, sănătate, educație, egalitatea de gen și sustenabilitatea mediului.</a:t>
            </a:r>
            <a:endParaRPr b="0" i="0" sz="2500" u="none" cap="none" strike="noStrike">
              <a:solidFill>
                <a:srgbClr val="000000"/>
              </a:solidFill>
              <a:latin typeface="Playfair Display"/>
              <a:ea typeface="Playfair Display"/>
              <a:cs typeface="Playfair Display"/>
              <a:sym typeface="Playfair Display"/>
            </a:endParaRPr>
          </a:p>
          <a:p>
            <a:pPr indent="-269875" lvl="1" marL="539753" marR="0" rtl="0" algn="l">
              <a:lnSpc>
                <a:spcPct val="170000"/>
              </a:lnSpc>
              <a:spcBef>
                <a:spcPts val="0"/>
              </a:spcBef>
              <a:spcAft>
                <a:spcPts val="0"/>
              </a:spcAft>
              <a:buClr>
                <a:srgbClr val="000000"/>
              </a:buClr>
              <a:buSzPts val="2500"/>
              <a:buFont typeface="Arial"/>
              <a:buChar char="•"/>
            </a:pPr>
            <a:r>
              <a:rPr b="0" i="0" lang="en-US" sz="2500" u="none" cap="none" strike="noStrike">
                <a:solidFill>
                  <a:schemeClr val="dk1"/>
                </a:solidFill>
                <a:latin typeface="Playfair Display"/>
                <a:ea typeface="Playfair Display"/>
                <a:cs typeface="Playfair Display"/>
                <a:sym typeface="Playfair Display"/>
              </a:rPr>
              <a:t>Să fie capabil să articuleze principiile de bază ale antreprenoriatului social, inclusiv integrarea obiectivelor sociale și de mediu în activitățile de afaceri.</a:t>
            </a:r>
            <a:endParaRPr b="0" i="0" sz="2500" u="none" cap="none" strike="noStrike">
              <a:solidFill>
                <a:srgbClr val="000000"/>
              </a:solidFill>
              <a:latin typeface="Playfair Display"/>
              <a:ea typeface="Playfair Display"/>
              <a:cs typeface="Playfair Display"/>
              <a:sym typeface="Playfair Display"/>
            </a:endParaRPr>
          </a:p>
        </p:txBody>
      </p:sp>
      <p:sp>
        <p:nvSpPr>
          <p:cNvPr id="178" name="Google Shape;178;p7"/>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9" l="-14260" r="-3274" t="-161009"/>
            </a:stretch>
          </a:blipFill>
          <a:ln>
            <a:noFill/>
          </a:ln>
        </p:spPr>
      </p:sp>
      <p:sp>
        <p:nvSpPr>
          <p:cNvPr id="179" name="Google Shape;179;p7"/>
          <p:cNvSpPr txBox="1"/>
          <p:nvPr/>
        </p:nvSpPr>
        <p:spPr>
          <a:xfrm>
            <a:off x="9216975" y="2517825"/>
            <a:ext cx="8072700" cy="4964100"/>
          </a:xfrm>
          <a:prstGeom prst="rect">
            <a:avLst/>
          </a:prstGeom>
          <a:noFill/>
          <a:ln>
            <a:noFill/>
          </a:ln>
        </p:spPr>
        <p:txBody>
          <a:bodyPr anchorCtr="0" anchor="t" bIns="0" lIns="0" spcFirstLastPara="1" rIns="0" wrap="square" tIns="0">
            <a:spAutoFit/>
          </a:bodyPr>
          <a:lstStyle/>
          <a:p>
            <a:pPr indent="-387350" lvl="1" marL="914400" marR="0" rtl="0" algn="l">
              <a:lnSpc>
                <a:spcPct val="170000"/>
              </a:lnSpc>
              <a:spcBef>
                <a:spcPts val="0"/>
              </a:spcBef>
              <a:spcAft>
                <a:spcPts val="0"/>
              </a:spcAft>
              <a:buClr>
                <a:schemeClr val="dk1"/>
              </a:buClr>
              <a:buSzPts val="2500"/>
              <a:buFont typeface="Playfair Display"/>
              <a:buChar char="•"/>
            </a:pPr>
            <a:r>
              <a:rPr b="0" i="0" lang="en-US" sz="2500" u="none" cap="none" strike="noStrike">
                <a:solidFill>
                  <a:schemeClr val="dk1"/>
                </a:solidFill>
                <a:latin typeface="Playfair Display"/>
                <a:ea typeface="Playfair Display"/>
                <a:cs typeface="Playfair Display"/>
                <a:sym typeface="Playfair Display"/>
              </a:rPr>
              <a:t>Să demostreze capacitatea de a exprima principiile fundamentale care stau la baza Agendei 2030 pentru dezvoltare durabilă.</a:t>
            </a:r>
            <a:endParaRPr b="0" i="0" sz="2500" u="none" cap="none" strike="noStrike">
              <a:solidFill>
                <a:schemeClr val="dk1"/>
              </a:solidFill>
              <a:latin typeface="Playfair Display"/>
              <a:ea typeface="Playfair Display"/>
              <a:cs typeface="Playfair Display"/>
              <a:sym typeface="Playfair Display"/>
            </a:endParaRPr>
          </a:p>
          <a:p>
            <a:pPr indent="-387350" lvl="1" marL="914400" marR="0" rtl="0" algn="l">
              <a:lnSpc>
                <a:spcPct val="170000"/>
              </a:lnSpc>
              <a:spcBef>
                <a:spcPts val="0"/>
              </a:spcBef>
              <a:spcAft>
                <a:spcPts val="0"/>
              </a:spcAft>
              <a:buClr>
                <a:schemeClr val="dk1"/>
              </a:buClr>
              <a:buSzPts val="2500"/>
              <a:buFont typeface="Arial"/>
              <a:buChar char="•"/>
            </a:pPr>
            <a:r>
              <a:rPr b="0" i="0" lang="en-US" sz="2500" u="none" cap="none" strike="noStrike">
                <a:solidFill>
                  <a:schemeClr val="dk1"/>
                </a:solidFill>
                <a:latin typeface="Playfair Display"/>
                <a:ea typeface="Playfair Display"/>
                <a:cs typeface="Playfair Display"/>
                <a:sym typeface="Playfair Display"/>
              </a:rPr>
              <a:t>Să poată  identifica oportunități de antreprenoriat social care se aliniază la anumite obiective de dezvoltare durabilă, demonstrând o înțelegere clară a interconexiunii dintre afaceri și impactul social.</a:t>
            </a:r>
            <a:endParaRPr b="0" i="0" sz="2500" u="none" cap="none" strike="noStrike">
              <a:solidFill>
                <a:srgbClr val="000000"/>
              </a:solidFill>
              <a:latin typeface="Playfair Display"/>
              <a:ea typeface="Playfair Display"/>
              <a:cs typeface="Playfair Display"/>
              <a:sym typeface="Playfair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301fe2cd00c_1_0"/>
          <p:cNvSpPr/>
          <p:nvPr/>
        </p:nvSpPr>
        <p:spPr>
          <a:xfrm>
            <a:off x="-1970090" y="7058556"/>
            <a:ext cx="4030989" cy="4114800"/>
          </a:xfrm>
          <a:custGeom>
            <a:rect b="b" l="l" r="r" t="t"/>
            <a:pathLst>
              <a:path extrusionOk="0" h="4114800" w="4030989">
                <a:moveTo>
                  <a:pt x="0" y="0"/>
                </a:moveTo>
                <a:lnTo>
                  <a:pt x="4030989" y="0"/>
                </a:lnTo>
                <a:lnTo>
                  <a:pt x="4030989"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 name="Google Shape;186;g301fe2cd00c_1_0"/>
          <p:cNvSpPr/>
          <p:nvPr/>
        </p:nvSpPr>
        <p:spPr>
          <a:xfrm>
            <a:off x="15023216" y="-13018"/>
            <a:ext cx="3508802" cy="4114800"/>
          </a:xfrm>
          <a:custGeom>
            <a:rect b="b" l="l" r="r" t="t"/>
            <a:pathLst>
              <a:path extrusionOk="0" h="4114800" w="3508802">
                <a:moveTo>
                  <a:pt x="0" y="0"/>
                </a:moveTo>
                <a:lnTo>
                  <a:pt x="3508802" y="0"/>
                </a:lnTo>
                <a:lnTo>
                  <a:pt x="3508802"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 name="Google Shape;187;g301fe2cd00c_1_0"/>
          <p:cNvSpPr txBox="1"/>
          <p:nvPr/>
        </p:nvSpPr>
        <p:spPr>
          <a:xfrm>
            <a:off x="2320412" y="1723546"/>
            <a:ext cx="70974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lang="en-US" sz="3399">
                <a:latin typeface="Prata"/>
                <a:ea typeface="Prata"/>
                <a:cs typeface="Prata"/>
                <a:sym typeface="Prata"/>
              </a:rPr>
              <a:t>Tinerii antreprenori sociali</a:t>
            </a:r>
            <a:endParaRPr b="0" i="0" sz="3600" u="none" cap="none" strike="noStrike">
              <a:solidFill>
                <a:srgbClr val="000000"/>
              </a:solidFill>
              <a:latin typeface="Arial"/>
              <a:ea typeface="Arial"/>
              <a:cs typeface="Arial"/>
              <a:sym typeface="Arial"/>
            </a:endParaRPr>
          </a:p>
        </p:txBody>
      </p:sp>
      <p:sp>
        <p:nvSpPr>
          <p:cNvPr id="188" name="Google Shape;188;g301fe2cd00c_1_0"/>
          <p:cNvSpPr txBox="1"/>
          <p:nvPr/>
        </p:nvSpPr>
        <p:spPr>
          <a:xfrm>
            <a:off x="1028700" y="933450"/>
            <a:ext cx="8389200" cy="76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5000"/>
              <a:buFont typeface="Arial"/>
              <a:buNone/>
            </a:pPr>
            <a:r>
              <a:rPr lang="en-US" sz="5000">
                <a:latin typeface="Prata"/>
                <a:ea typeface="Prata"/>
                <a:cs typeface="Prata"/>
                <a:sym typeface="Prata"/>
              </a:rPr>
              <a:t>CUPRINS</a:t>
            </a:r>
            <a:endParaRPr b="0" i="0" sz="1400" u="none" cap="none" strike="noStrike">
              <a:solidFill>
                <a:srgbClr val="000000"/>
              </a:solidFill>
              <a:latin typeface="Arial"/>
              <a:ea typeface="Arial"/>
              <a:cs typeface="Arial"/>
              <a:sym typeface="Arial"/>
            </a:endParaRPr>
          </a:p>
        </p:txBody>
      </p:sp>
      <p:sp>
        <p:nvSpPr>
          <p:cNvPr id="189" name="Google Shape;189;g301fe2cd00c_1_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63" l="-14259" r="-3279" t="-161031"/>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aphicFrame>
        <p:nvGraphicFramePr>
          <p:cNvPr id="190" name="Google Shape;190;g301fe2cd00c_1_0"/>
          <p:cNvGraphicFramePr/>
          <p:nvPr/>
        </p:nvGraphicFramePr>
        <p:xfrm>
          <a:off x="2320412" y="2577621"/>
          <a:ext cx="3000000" cy="3000000"/>
        </p:xfrm>
        <a:graphic>
          <a:graphicData uri="http://schemas.openxmlformats.org/drawingml/2006/table">
            <a:tbl>
              <a:tblPr bandRow="1" firstRow="1">
                <a:noFill/>
                <a:tableStyleId>{E0A61F37-2794-4288-AB92-5E938D4D26CF}</a:tableStyleId>
              </a:tblPr>
              <a:tblGrid>
                <a:gridCol w="1396175"/>
                <a:gridCol w="10701175"/>
              </a:tblGrid>
              <a:tr h="370850">
                <a:tc>
                  <a:txBody>
                    <a:bodyPr/>
                    <a:lstStyle/>
                    <a:p>
                      <a:pPr indent="0" lvl="0" marL="0" marR="0" rtl="0" algn="l">
                        <a:lnSpc>
                          <a:spcPct val="100000"/>
                        </a:lnSpc>
                        <a:spcBef>
                          <a:spcPts val="0"/>
                        </a:spcBef>
                        <a:spcAft>
                          <a:spcPts val="0"/>
                        </a:spcAft>
                        <a:buClr>
                          <a:srgbClr val="000000"/>
                        </a:buClr>
                        <a:buSzPts val="3600"/>
                        <a:buFont typeface="Arial"/>
                        <a:buNone/>
                      </a:pPr>
                      <a:r>
                        <a:rPr lang="en-US" sz="3600" u="none" cap="none" strike="noStrike">
                          <a:solidFill>
                            <a:srgbClr val="06AC73"/>
                          </a:solidFill>
                          <a:latin typeface="Prata"/>
                          <a:ea typeface="Prata"/>
                          <a:cs typeface="Prata"/>
                          <a:sym typeface="Prata"/>
                        </a:rPr>
                        <a:t>0</a:t>
                      </a:r>
                      <a:r>
                        <a:rPr i="0" lang="en-US" sz="3600" u="none" cap="none" strike="noStrike">
                          <a:solidFill>
                            <a:srgbClr val="06AC73"/>
                          </a:solidFill>
                          <a:latin typeface="Prata"/>
                          <a:ea typeface="Prata"/>
                          <a:cs typeface="Prata"/>
                          <a:sym typeface="Prata"/>
                        </a:rPr>
                        <a:t>1</a:t>
                      </a:r>
                      <a:endParaRPr sz="3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3200"/>
                        <a:buFont typeface="Arial"/>
                        <a:buNone/>
                      </a:pPr>
                      <a:r>
                        <a:rPr b="1" lang="en-US" sz="3200">
                          <a:solidFill>
                            <a:srgbClr val="0F9249"/>
                          </a:solidFill>
                          <a:latin typeface="Playfair Display"/>
                          <a:ea typeface="Playfair Display"/>
                          <a:cs typeface="Playfair Display"/>
                          <a:sym typeface="Playfair Display"/>
                        </a:rPr>
                        <a:t>Prezentarea</a:t>
                      </a:r>
                      <a:r>
                        <a:rPr b="1" i="0" lang="en-US" sz="3200" u="none" cap="none" strike="noStrike">
                          <a:solidFill>
                            <a:srgbClr val="0F9249"/>
                          </a:solidFill>
                          <a:latin typeface="Playfair Display"/>
                          <a:ea typeface="Playfair Display"/>
                          <a:cs typeface="Playfair Display"/>
                          <a:sym typeface="Playfair Display"/>
                        </a:rPr>
                        <a:t> SDG</a:t>
                      </a:r>
                      <a:r>
                        <a:rPr b="1" lang="en-US" sz="3200">
                          <a:solidFill>
                            <a:srgbClr val="0F9249"/>
                          </a:solidFill>
                          <a:latin typeface="Playfair Display"/>
                          <a:ea typeface="Playfair Display"/>
                          <a:cs typeface="Playfair Display"/>
                          <a:sym typeface="Playfair Display"/>
                        </a:rPr>
                        <a:t>-urilor</a:t>
                      </a:r>
                      <a:endParaRPr/>
                    </a:p>
                    <a:p>
                      <a:pPr indent="0" lvl="0" marL="0" marR="0" rtl="0" algn="l">
                        <a:lnSpc>
                          <a:spcPct val="100000"/>
                        </a:lnSpc>
                        <a:spcBef>
                          <a:spcPts val="0"/>
                        </a:spcBef>
                        <a:spcAft>
                          <a:spcPts val="0"/>
                        </a:spcAft>
                        <a:buClr>
                          <a:srgbClr val="000000"/>
                        </a:buClr>
                        <a:buSzPts val="3200"/>
                        <a:buFont typeface="Arial"/>
                        <a:buNone/>
                      </a:pPr>
                      <a:r>
                        <a:rPr lang="en-US" sz="3200" u="none" cap="none" strike="noStrike">
                          <a:latin typeface="Playfair Display"/>
                          <a:ea typeface="Playfair Display"/>
                          <a:cs typeface="Playfair Display"/>
                          <a:sym typeface="Playfair Display"/>
                        </a:rPr>
                        <a:t>1.1 - </a:t>
                      </a:r>
                      <a:r>
                        <a:rPr lang="en-US" sz="3600">
                          <a:solidFill>
                            <a:schemeClr val="dk1"/>
                          </a:solidFill>
                          <a:latin typeface="Playfair Display"/>
                          <a:ea typeface="Playfair Display"/>
                          <a:cs typeface="Playfair Display"/>
                          <a:sym typeface="Playfair Display"/>
                        </a:rPr>
                        <a:t>Înțelegerea conceptului de dezvoltare durabilă</a:t>
                      </a:r>
                      <a:endParaRPr sz="3200" u="none" cap="none" strike="noStrike">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3200"/>
                        <a:buFont typeface="Arial"/>
                        <a:buNone/>
                      </a:pPr>
                      <a:r>
                        <a:rPr lang="en-US" sz="3200" u="none" cap="none" strike="noStrike">
                          <a:latin typeface="Playfair Display"/>
                          <a:ea typeface="Playfair Display"/>
                          <a:cs typeface="Playfair Display"/>
                          <a:sym typeface="Playfair Display"/>
                        </a:rPr>
                        <a:t>1.2 - </a:t>
                      </a:r>
                      <a:r>
                        <a:rPr lang="en-US" sz="3200">
                          <a:latin typeface="Playfair Display"/>
                          <a:ea typeface="Playfair Display"/>
                          <a:cs typeface="Playfair Display"/>
                          <a:sym typeface="Playfair Display"/>
                        </a:rPr>
                        <a:t>SDG-urile pe scurt</a:t>
                      </a:r>
                      <a:endParaRPr sz="3200" u="none" cap="none" strike="noStrike">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3200"/>
                        <a:buFont typeface="Arial"/>
                        <a:buNone/>
                      </a:pPr>
                      <a:r>
                        <a:rPr lang="en-US" sz="3200" u="none" cap="none" strike="noStrike">
                          <a:latin typeface="Playfair Display"/>
                          <a:ea typeface="Playfair Display"/>
                          <a:cs typeface="Playfair Display"/>
                          <a:sym typeface="Playfair Display"/>
                        </a:rPr>
                        <a:t>1.3 - </a:t>
                      </a:r>
                      <a:r>
                        <a:rPr lang="en-US" sz="3200">
                          <a:latin typeface="Playfair Display"/>
                          <a:ea typeface="Playfair Display"/>
                          <a:cs typeface="Playfair Display"/>
                          <a:sym typeface="Playfair Display"/>
                        </a:rPr>
                        <a:t>Principiile cuprinse în Agenda 2030</a:t>
                      </a:r>
                      <a:endParaRPr sz="3200" u="none" cap="none" strike="noStrike">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3200"/>
                        <a:buFont typeface="Arial"/>
                        <a:buNone/>
                      </a:pPr>
                      <a:r>
                        <a:rPr lang="en-US" sz="3200" u="none" cap="none" strike="noStrike">
                          <a:latin typeface="Playfair Display"/>
                          <a:ea typeface="Playfair Display"/>
                          <a:cs typeface="Playfair Display"/>
                          <a:sym typeface="Playfair Display"/>
                        </a:rPr>
                        <a:t>1.4 – </a:t>
                      </a:r>
                      <a:r>
                        <a:rPr lang="en-US" sz="3200">
                          <a:latin typeface="Playfair Display"/>
                          <a:ea typeface="Playfair Display"/>
                          <a:cs typeface="Playfair Display"/>
                          <a:sym typeface="Playfair Display"/>
                        </a:rPr>
                        <a:t>Cei cinci piloni ai Agendei 2030</a:t>
                      </a:r>
                      <a:endParaRPr sz="3200" u="none" cap="none" strike="noStrike"/>
                    </a:p>
                    <a:p>
                      <a:pPr indent="0" lvl="0" marL="0" marR="0" rtl="0" algn="l">
                        <a:lnSpc>
                          <a:spcPct val="100000"/>
                        </a:lnSpc>
                        <a:spcBef>
                          <a:spcPts val="0"/>
                        </a:spcBef>
                        <a:spcAft>
                          <a:spcPts val="0"/>
                        </a:spcAft>
                        <a:buClr>
                          <a:srgbClr val="000000"/>
                        </a:buClr>
                        <a:buSzPts val="3200"/>
                        <a:buFont typeface="Arial"/>
                        <a:buNone/>
                      </a:pPr>
                      <a:r>
                        <a:t/>
                      </a:r>
                      <a:endParaRPr b="1" sz="3200" u="none" cap="none" strike="noStrike">
                        <a:solidFill>
                          <a:srgbClr val="0F9249"/>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6AC73"/>
                          </a:solidFill>
                          <a:latin typeface="Prata"/>
                          <a:ea typeface="Prata"/>
                          <a:cs typeface="Prata"/>
                          <a:sym typeface="Prata"/>
                        </a:rPr>
                        <a:t>02</a:t>
                      </a:r>
                      <a:endParaRPr sz="3600" u="none" cap="none" strike="noStrike"/>
                    </a:p>
                  </a:txBody>
                  <a:tcPr marT="45725" marB="45725" marR="91450" marL="91450"/>
                </a:tc>
                <a:tc>
                  <a:txBody>
                    <a:bodyPr/>
                    <a:lstStyle/>
                    <a:p>
                      <a:pPr indent="0" lvl="0" marL="0" rtl="0" algn="l">
                        <a:spcBef>
                          <a:spcPts val="0"/>
                        </a:spcBef>
                        <a:spcAft>
                          <a:spcPts val="0"/>
                        </a:spcAft>
                        <a:buClr>
                          <a:schemeClr val="dk1"/>
                        </a:buClr>
                        <a:buSzPts val="3200"/>
                        <a:buFont typeface="Arial"/>
                        <a:buNone/>
                      </a:pPr>
                      <a:r>
                        <a:rPr b="1" lang="en-US" sz="3200">
                          <a:solidFill>
                            <a:srgbClr val="0F9249"/>
                          </a:solidFill>
                          <a:latin typeface="Playfair Display"/>
                          <a:ea typeface="Playfair Display"/>
                          <a:cs typeface="Playfair Display"/>
                          <a:sym typeface="Playfair Display"/>
                        </a:rPr>
                        <a:t>Tinerii antreprenori sociali și SDG-urile</a:t>
                      </a:r>
                      <a:endParaRPr b="1" sz="3200" u="none" cap="none" strike="noStrike">
                        <a:solidFill>
                          <a:srgbClr val="0F9249"/>
                        </a:solidFill>
                      </a:endParaRPr>
                    </a:p>
                    <a:p>
                      <a:pPr indent="0" lvl="0" marL="0" marR="0" rtl="0" algn="l">
                        <a:lnSpc>
                          <a:spcPct val="100000"/>
                        </a:lnSpc>
                        <a:spcBef>
                          <a:spcPts val="0"/>
                        </a:spcBef>
                        <a:spcAft>
                          <a:spcPts val="0"/>
                        </a:spcAft>
                        <a:buNone/>
                      </a:pPr>
                      <a:r>
                        <a:rPr lang="en-US" sz="3200" u="none" cap="none" strike="noStrike">
                          <a:latin typeface="Playfair Display"/>
                          <a:ea typeface="Playfair Display"/>
                          <a:cs typeface="Playfair Display"/>
                          <a:sym typeface="Playfair Display"/>
                        </a:rPr>
                        <a:t>2.1 - </a:t>
                      </a:r>
                      <a:r>
                        <a:rPr lang="en-US" sz="3200">
                          <a:latin typeface="Playfair Display"/>
                          <a:ea typeface="Playfair Display"/>
                          <a:cs typeface="Playfair Display"/>
                          <a:sym typeface="Playfair Display"/>
                        </a:rPr>
                        <a:t>De ce ar trebui antreprenorii sociali să ia în considerare SDG-urile?</a:t>
                      </a:r>
                      <a:endParaRPr sz="3200" u="none" cap="none" strike="noStrike">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rPr lang="en-US" sz="3200" u="none" cap="none" strike="noStrike">
                          <a:latin typeface="Playfair Display"/>
                          <a:ea typeface="Playfair Display"/>
                          <a:cs typeface="Playfair Display"/>
                          <a:sym typeface="Playfair Display"/>
                        </a:rPr>
                        <a:t>2.2 - </a:t>
                      </a:r>
                      <a:r>
                        <a:rPr lang="en-US" sz="3200">
                          <a:latin typeface="Playfair Display"/>
                          <a:ea typeface="Playfair Display"/>
                          <a:cs typeface="Playfair Display"/>
                          <a:sym typeface="Playfair Display"/>
                        </a:rPr>
                        <a:t>Cum ar trebui antreprenorii sociali să abordeze SDG-urile?</a:t>
                      </a:r>
                      <a:endParaRPr sz="3200" u="none" cap="none" strike="noStrike">
                        <a:latin typeface="Playfair Display"/>
                        <a:ea typeface="Playfair Display"/>
                        <a:cs typeface="Playfair Display"/>
                        <a:sym typeface="Playfair Display"/>
                      </a:endParaRPr>
                    </a:p>
                    <a:p>
                      <a:pPr indent="0" lvl="0" marL="0" marR="0" rtl="0" algn="l">
                        <a:lnSpc>
                          <a:spcPct val="100000"/>
                        </a:lnSpc>
                        <a:spcBef>
                          <a:spcPts val="0"/>
                        </a:spcBef>
                        <a:spcAft>
                          <a:spcPts val="0"/>
                        </a:spcAft>
                        <a:buNone/>
                      </a:pPr>
                      <a:r>
                        <a:t/>
                      </a:r>
                      <a:endParaRPr sz="32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6AC73"/>
                          </a:solidFill>
                          <a:latin typeface="Prata"/>
                          <a:ea typeface="Prata"/>
                          <a:cs typeface="Prata"/>
                          <a:sym typeface="Prata"/>
                        </a:rPr>
                        <a:t>Q</a:t>
                      </a:r>
                      <a:endParaRPr sz="3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3200"/>
                        <a:buFont typeface="Arial"/>
                        <a:buNone/>
                      </a:pPr>
                      <a:r>
                        <a:rPr lang="en-US" sz="3200">
                          <a:latin typeface="Playfair Display"/>
                          <a:ea typeface="Playfair Display"/>
                          <a:cs typeface="Playfair Display"/>
                          <a:sym typeface="Playfair Display"/>
                        </a:rPr>
                        <a:t>Autoevaluare și exerciții</a:t>
                      </a:r>
                      <a:endParaRPr sz="3200" u="none" cap="none" strike="noStrike"/>
                    </a:p>
                  </a:txBody>
                  <a:tcPr marT="45725" marB="45725" marR="91450" marL="91450"/>
                </a:tc>
              </a:tr>
            </a:tbl>
          </a:graphicData>
        </a:graphic>
      </p:graphicFrame>
      <p:sp>
        <p:nvSpPr>
          <p:cNvPr id="191" name="Google Shape;191;g301fe2cd00c_1_0"/>
          <p:cNvSpPr txBox="1"/>
          <p:nvPr/>
        </p:nvSpPr>
        <p:spPr>
          <a:xfrm>
            <a:off x="9963150" y="8537008"/>
            <a:ext cx="7984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u="sng">
                <a:solidFill>
                  <a:schemeClr val="hlink"/>
                </a:solidFill>
                <a:latin typeface="Playfair Display"/>
                <a:ea typeface="Playfair Display"/>
                <a:cs typeface="Playfair Display"/>
                <a:sym typeface="Playfair Display"/>
                <a:hlinkClick r:id="rId6"/>
              </a:rPr>
              <a:t>Apasă aici pentru a viziona videoclipul acestui modul</a:t>
            </a:r>
            <a:endParaRPr b="0" i="0" sz="2400" u="none" cap="none" strike="noStrike">
              <a:solidFill>
                <a:srgbClr val="0F9249"/>
              </a:solidFill>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9"/>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197" name="Google Shape;197;p9"/>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198" name="Google Shape;198;p9"/>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199" name="Google Shape;199;p9"/>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200" name="Google Shape;200;p9"/>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201" name="Google Shape;201;p9"/>
          <p:cNvSpPr txBox="1"/>
          <p:nvPr/>
        </p:nvSpPr>
        <p:spPr>
          <a:xfrm>
            <a:off x="2658885" y="1638600"/>
            <a:ext cx="1718700" cy="2001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12999"/>
              <a:buFont typeface="Arial"/>
              <a:buNone/>
            </a:pPr>
            <a:r>
              <a:rPr b="0" i="0" lang="en-US" sz="12999" u="none" cap="none" strike="noStrike">
                <a:solidFill>
                  <a:srgbClr val="06AC73"/>
                </a:solidFill>
                <a:latin typeface="Prata"/>
                <a:ea typeface="Prata"/>
                <a:cs typeface="Prata"/>
                <a:sym typeface="Prata"/>
              </a:rPr>
              <a:t>01</a:t>
            </a:r>
            <a:endParaRPr b="0" i="0" sz="1400" u="none" cap="none" strike="noStrike">
              <a:solidFill>
                <a:srgbClr val="000000"/>
              </a:solidFill>
              <a:latin typeface="Arial"/>
              <a:ea typeface="Arial"/>
              <a:cs typeface="Arial"/>
              <a:sym typeface="Arial"/>
            </a:endParaRPr>
          </a:p>
        </p:txBody>
      </p:sp>
      <p:sp>
        <p:nvSpPr>
          <p:cNvPr id="202" name="Google Shape;202;p9"/>
          <p:cNvSpPr txBox="1"/>
          <p:nvPr/>
        </p:nvSpPr>
        <p:spPr>
          <a:xfrm>
            <a:off x="4579223" y="2178350"/>
            <a:ext cx="8625300" cy="8463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5499"/>
              <a:buFont typeface="Arial"/>
              <a:buNone/>
            </a:pPr>
            <a:r>
              <a:rPr b="0" i="0" lang="en-US" sz="5499" u="none" cap="none" strike="noStrike">
                <a:solidFill>
                  <a:srgbClr val="000000"/>
                </a:solidFill>
                <a:latin typeface="Playfair Display"/>
                <a:ea typeface="Playfair Display"/>
                <a:cs typeface="Playfair Display"/>
                <a:sym typeface="Playfair Display"/>
              </a:rPr>
              <a:t>Prezentarea SDG-urilor</a:t>
            </a:r>
            <a:endParaRPr b="0" i="0" sz="1400" u="none" cap="none" strike="noStrike">
              <a:solidFill>
                <a:srgbClr val="000000"/>
              </a:solidFill>
              <a:latin typeface="Arial"/>
              <a:ea typeface="Arial"/>
              <a:cs typeface="Arial"/>
              <a:sym typeface="Arial"/>
            </a:endParaRPr>
          </a:p>
        </p:txBody>
      </p:sp>
      <p:sp>
        <p:nvSpPr>
          <p:cNvPr id="203" name="Google Shape;203;p9"/>
          <p:cNvSpPr txBox="1"/>
          <p:nvPr/>
        </p:nvSpPr>
        <p:spPr>
          <a:xfrm>
            <a:off x="2867637" y="3738800"/>
            <a:ext cx="11252400" cy="52320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99"/>
              <a:buFont typeface="Arial"/>
              <a:buNone/>
            </a:pPr>
            <a:r>
              <a:rPr b="1" i="0" lang="en-US" sz="2499" u="none" cap="none" strike="noStrike">
                <a:solidFill>
                  <a:srgbClr val="000000"/>
                </a:solidFill>
                <a:latin typeface="Playfair Display"/>
                <a:ea typeface="Playfair Display"/>
                <a:cs typeface="Playfair Display"/>
                <a:sym typeface="Playfair Display"/>
              </a:rPr>
              <a:t>Urmărește videoclipul introductiv SUSE </a:t>
            </a:r>
            <a:r>
              <a:rPr b="1" i="0" lang="en-US" sz="2499" u="sng" cap="none" strike="noStrike">
                <a:solidFill>
                  <a:schemeClr val="hlink"/>
                </a:solidFill>
                <a:latin typeface="Playfair Display"/>
                <a:ea typeface="Playfair Display"/>
                <a:cs typeface="Playfair Display"/>
                <a:sym typeface="Playfair Display"/>
                <a:hlinkClick r:id="rId8"/>
              </a:rPr>
              <a:t>https://www.youtube.com/watch?v=U_fAjo_NnP4&amp;list=PLcG96fou9ugIcS3ZYVFc5SNQNJo3JhIfH&amp;index=1</a:t>
            </a:r>
            <a:endParaRPr b="1" i="0" sz="2499" u="none" cap="none" strike="noStrike">
              <a:solidFill>
                <a:srgbClr val="000000"/>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499"/>
              <a:buFont typeface="Arial"/>
              <a:buNone/>
            </a:pPr>
            <a:r>
              <a:rPr b="1" i="0" lang="en-US" sz="2499" u="none" cap="none" strike="noStrike">
                <a:solidFill>
                  <a:srgbClr val="000000"/>
                </a:solidFill>
                <a:latin typeface="Playfair Display"/>
                <a:ea typeface="Playfair Display"/>
                <a:cs typeface="Playfair Display"/>
                <a:sym typeface="Playfair Display"/>
              </a:rPr>
              <a:t>Reflectează asupra următoarelor aspecte:</a:t>
            </a:r>
            <a:r>
              <a:rPr b="0" i="0" lang="en-US" sz="2499" u="none" cap="none" strike="noStrike">
                <a:solidFill>
                  <a:srgbClr val="000000"/>
                </a:solidFill>
                <a:latin typeface="Playfair Display"/>
                <a:ea typeface="Playfair Display"/>
                <a:cs typeface="Playfair Display"/>
                <a:sym typeface="Playfair Display"/>
              </a:rPr>
              <a:t> </a:t>
            </a:r>
            <a:endParaRPr b="0" i="0" sz="2499" u="none" cap="none" strike="noStrike">
              <a:solidFill>
                <a:srgbClr val="000000"/>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499"/>
              <a:buFont typeface="Arial"/>
              <a:buNone/>
            </a:pPr>
            <a:r>
              <a:t/>
            </a:r>
            <a:endParaRPr b="0" i="0" sz="2499" u="none" cap="none" strike="noStrike">
              <a:solidFill>
                <a:srgbClr val="000000"/>
              </a:solidFill>
              <a:latin typeface="Playfair Display"/>
              <a:ea typeface="Playfair Display"/>
              <a:cs typeface="Playfair Display"/>
              <a:sym typeface="Playfair Display"/>
            </a:endParaRPr>
          </a:p>
          <a:p>
            <a:pPr indent="-387286" lvl="0" marL="457200" marR="0" rtl="0" algn="l">
              <a:lnSpc>
                <a:spcPct val="140016"/>
              </a:lnSpc>
              <a:spcBef>
                <a:spcPts val="0"/>
              </a:spcBef>
              <a:spcAft>
                <a:spcPts val="0"/>
              </a:spcAft>
              <a:buClr>
                <a:srgbClr val="000000"/>
              </a:buClr>
              <a:buSzPts val="2499"/>
              <a:buFont typeface="Playfair Display"/>
              <a:buChar char="●"/>
            </a:pPr>
            <a:r>
              <a:rPr b="0" i="1" lang="en-US" sz="2499" u="none" cap="none" strike="noStrike">
                <a:solidFill>
                  <a:srgbClr val="000000"/>
                </a:solidFill>
                <a:latin typeface="Playfair Display"/>
                <a:ea typeface="Playfair Display"/>
                <a:cs typeface="Playfair Display"/>
                <a:sym typeface="Playfair Display"/>
              </a:rPr>
              <a:t>Poți să examinezi comunitatea în care trăiești, să analizezi împrejurimile și să enumeri câteva probleme pe care le-ai observat sau despre care ai auzit?</a:t>
            </a:r>
            <a:endParaRPr b="0" i="1" sz="2499" u="none" cap="none" strike="noStrike">
              <a:solidFill>
                <a:srgbClr val="000000"/>
              </a:solidFill>
              <a:latin typeface="Playfair Display"/>
              <a:ea typeface="Playfair Display"/>
              <a:cs typeface="Playfair Display"/>
              <a:sym typeface="Playfair Display"/>
            </a:endParaRPr>
          </a:p>
          <a:p>
            <a:pPr indent="0" lvl="0" marL="457200" marR="0" rtl="0" algn="l">
              <a:lnSpc>
                <a:spcPct val="140016"/>
              </a:lnSpc>
              <a:spcBef>
                <a:spcPts val="0"/>
              </a:spcBef>
              <a:spcAft>
                <a:spcPts val="0"/>
              </a:spcAft>
              <a:buClr>
                <a:srgbClr val="000000"/>
              </a:buClr>
              <a:buSzPts val="2499"/>
              <a:buFont typeface="Arial"/>
              <a:buNone/>
            </a:pPr>
            <a:r>
              <a:t/>
            </a:r>
            <a:endParaRPr b="0" i="1" sz="2499" u="none" cap="none" strike="noStrike">
              <a:solidFill>
                <a:srgbClr val="000000"/>
              </a:solidFill>
              <a:latin typeface="Playfair Display"/>
              <a:ea typeface="Playfair Display"/>
              <a:cs typeface="Playfair Display"/>
              <a:sym typeface="Playfair Display"/>
            </a:endParaRPr>
          </a:p>
          <a:p>
            <a:pPr indent="-387286" lvl="0" marL="457200" marR="0" rtl="0" algn="l">
              <a:lnSpc>
                <a:spcPct val="140016"/>
              </a:lnSpc>
              <a:spcBef>
                <a:spcPts val="0"/>
              </a:spcBef>
              <a:spcAft>
                <a:spcPts val="0"/>
              </a:spcAft>
              <a:buClr>
                <a:srgbClr val="000000"/>
              </a:buClr>
              <a:buSzPts val="2499"/>
              <a:buFont typeface="Playfair Display"/>
              <a:buChar char="●"/>
            </a:pPr>
            <a:r>
              <a:rPr b="0" i="1" lang="en-US" sz="2499" u="none" cap="none" strike="noStrike">
                <a:solidFill>
                  <a:srgbClr val="000000"/>
                </a:solidFill>
                <a:latin typeface="Playfair Display"/>
                <a:ea typeface="Playfair Display"/>
                <a:cs typeface="Playfair Display"/>
                <a:sym typeface="Playfair Display"/>
              </a:rPr>
              <a:t>Sau identifică și notează câteva probleme din comunitatea ta, care te afectează personal.</a:t>
            </a:r>
            <a:endParaRPr b="0" i="1" sz="1400" u="none" cap="none" strike="noStrike">
              <a:solidFill>
                <a:srgbClr val="000000"/>
              </a:solidFill>
              <a:latin typeface="Arial"/>
              <a:ea typeface="Arial"/>
              <a:cs typeface="Arial"/>
              <a:sym typeface="Arial"/>
            </a:endParaRPr>
          </a:p>
        </p:txBody>
      </p:sp>
      <p:sp>
        <p:nvSpPr>
          <p:cNvPr id="204" name="Google Shape;204;p9"/>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9">
              <a:alphaModFix/>
            </a:blip>
            <a:stretch>
              <a:fillRect b="-160149" l="-14260" r="-3274" t="-161009"/>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