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10287000" cx="18288000"/>
  <p:notesSz cx="6858000" cy="9144000"/>
  <p:embeddedFontLst>
    <p:embeddedFont>
      <p:font typeface="Prata"/>
      <p:regular r:id="rId49"/>
    </p:embeddedFont>
    <p:embeddedFont>
      <p:font typeface="Playfair Display"/>
      <p:regular r:id="rId50"/>
      <p:bold r:id="rId51"/>
      <p:italic r:id="rId52"/>
      <p:boldItalic r:id="rId53"/>
    </p:embeddedFont>
    <p:embeddedFont>
      <p:font typeface="Sansita"/>
      <p:regular r:id="rId54"/>
      <p:bold r:id="rId55"/>
      <p:italic r:id="rId56"/>
      <p:boldItalic r:id="rId57"/>
    </p:embeddedFont>
    <p:embeddedFont>
      <p:font typeface="Open Sans"/>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62" roundtripDataSignature="AMtx7miiR8EiyoO3nCuyEU2rxi/0NfzB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7FECB5A-1FD8-48C8-B694-68BFF68349E2}">
  <a:tblStyle styleId="{27FECB5A-1FD8-48C8-B694-68BFF68349E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A245A1F-0761-4BB2-A534-E8C31BA1BAE2}"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Prata-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customschemas.google.com/relationships/presentationmetadata" Target="metadata"/><Relationship Id="rId61" Type="http://schemas.openxmlformats.org/officeDocument/2006/relationships/font" Target="fonts/OpenSans-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enSans-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layfairDisplay-bold.fntdata"/><Relationship Id="rId50" Type="http://schemas.openxmlformats.org/officeDocument/2006/relationships/font" Target="fonts/PlayfairDisplay-regular.fntdata"/><Relationship Id="rId53" Type="http://schemas.openxmlformats.org/officeDocument/2006/relationships/font" Target="fonts/PlayfairDisplay-boldItalic.fntdata"/><Relationship Id="rId52" Type="http://schemas.openxmlformats.org/officeDocument/2006/relationships/font" Target="fonts/PlayfairDisplay-italic.fntdata"/><Relationship Id="rId11" Type="http://schemas.openxmlformats.org/officeDocument/2006/relationships/slide" Target="slides/slide5.xml"/><Relationship Id="rId55" Type="http://schemas.openxmlformats.org/officeDocument/2006/relationships/font" Target="fonts/Sansita-bold.fntdata"/><Relationship Id="rId10" Type="http://schemas.openxmlformats.org/officeDocument/2006/relationships/slide" Target="slides/slide4.xml"/><Relationship Id="rId54" Type="http://schemas.openxmlformats.org/officeDocument/2006/relationships/font" Target="fonts/Sansita-regular.fntdata"/><Relationship Id="rId13" Type="http://schemas.openxmlformats.org/officeDocument/2006/relationships/slide" Target="slides/slide7.xml"/><Relationship Id="rId57" Type="http://schemas.openxmlformats.org/officeDocument/2006/relationships/font" Target="fonts/Sansita-boldItalic.fntdata"/><Relationship Id="rId12" Type="http://schemas.openxmlformats.org/officeDocument/2006/relationships/slide" Target="slides/slide6.xml"/><Relationship Id="rId56" Type="http://schemas.openxmlformats.org/officeDocument/2006/relationships/font" Target="fonts/Sansita-italic.fntdata"/><Relationship Id="rId15" Type="http://schemas.openxmlformats.org/officeDocument/2006/relationships/slide" Target="slides/slide9.xml"/><Relationship Id="rId59" Type="http://schemas.openxmlformats.org/officeDocument/2006/relationships/font" Target="fonts/OpenSans-bold.fntdata"/><Relationship Id="rId14" Type="http://schemas.openxmlformats.org/officeDocument/2006/relationships/slide" Target="slides/slide8.xml"/><Relationship Id="rId58" Type="http://schemas.openxmlformats.org/officeDocument/2006/relationships/font" Target="fonts/OpenSans-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 name="Google Shape;216;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 name="Google Shape;235;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 name="Google Shape;245;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p1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9" name="Google Shape;339;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5" name="Google Shape;365;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9" name="Google Shape;389;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9" name="Google Shape;399;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1" name="Google Shape;411;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 name="Google Shape;116;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3" name="Google Shape;433;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9" name="Google Shape;449;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3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2" name="Google Shape;462;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9" name="Google Shape;479;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0" name="Google Shape;490;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3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1" name="Google Shape;501;p3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 name="Google Shape;512;p3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3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4" name="Google Shape;524;p3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3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5" name="Google Shape;535;p3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3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6" name="Google Shape;546;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3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8" name="Google Shape;558;p3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4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0" name="Google Shape;570;p4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586" name="Google Shape;586;p4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587" name="Google Shape;587;p4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4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9" name="Google Shape;589;p4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590" name="Google Shape;590;p4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 name="Google Shape;160;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02030b160c_0_3: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02030b160c_0_3:notes"/>
          <p:cNvSpPr txBox="1"/>
          <p:nvPr>
            <p:ph idx="1" type="body"/>
          </p:nvPr>
        </p:nvSpPr>
        <p:spPr>
          <a:xfrm>
            <a:off x="914400" y="3251200"/>
            <a:ext cx="7315200" cy="308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302030b160c_0_3:notes"/>
          <p:cNvSpPr txBox="1"/>
          <p:nvPr>
            <p:ph idx="12" type="sldNum"/>
          </p:nvPr>
        </p:nvSpPr>
        <p:spPr>
          <a:xfrm>
            <a:off x="5180013" y="6502400"/>
            <a:ext cx="3962400" cy="341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4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4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4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4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4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5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1"/>
          <p:cNvSpPr/>
          <p:nvPr>
            <p:ph idx="2" type="pic"/>
          </p:nvPr>
        </p:nvSpPr>
        <p:spPr>
          <a:xfrm>
            <a:off x="1792288" y="612775"/>
            <a:ext cx="5486400" cy="4114800"/>
          </a:xfrm>
          <a:prstGeom prst="rect">
            <a:avLst/>
          </a:prstGeom>
          <a:noFill/>
          <a:ln>
            <a:noFill/>
          </a:ln>
        </p:spPr>
      </p:sp>
      <p:sp>
        <p:nvSpPr>
          <p:cNvPr id="68" name="Google Shape;68;p5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4.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32.png"/><Relationship Id="rId6"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32.png"/><Relationship Id="rId6"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4.png"/><Relationship Id="rId4" Type="http://schemas.openxmlformats.org/officeDocument/2006/relationships/image" Target="../media/image33.jpg"/><Relationship Id="rId5"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4.png"/><Relationship Id="rId4" Type="http://schemas.openxmlformats.org/officeDocument/2006/relationships/image" Target="../media/image36.jpg"/><Relationship Id="rId5"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32.png"/><Relationship Id="rId6"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32.png"/><Relationship Id="rId6"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4.png"/><Relationship Id="rId4" Type="http://schemas.openxmlformats.org/officeDocument/2006/relationships/image" Target="../media/image45.jpg"/><Relationship Id="rId5"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32.png"/><Relationship Id="rId6"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4.png"/><Relationship Id="rId4" Type="http://schemas.openxmlformats.org/officeDocument/2006/relationships/image" Target="../media/image44.jpg"/><Relationship Id="rId5"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32.png"/><Relationship Id="rId6"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4.png"/><Relationship Id="rId11" Type="http://schemas.openxmlformats.org/officeDocument/2006/relationships/image" Target="../media/image10.png"/><Relationship Id="rId10" Type="http://schemas.openxmlformats.org/officeDocument/2006/relationships/image" Target="../media/image8.jpg"/><Relationship Id="rId9"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6.jpg"/><Relationship Id="rId7" Type="http://schemas.openxmlformats.org/officeDocument/2006/relationships/image" Target="../media/image3.jpg"/><Relationship Id="rId8"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28.png"/><Relationship Id="rId5" Type="http://schemas.openxmlformats.org/officeDocument/2006/relationships/image" Target="../media/image39.png"/><Relationship Id="rId6" Type="http://schemas.openxmlformats.org/officeDocument/2006/relationships/image" Target="../media/image30.png"/><Relationship Id="rId7" Type="http://schemas.openxmlformats.org/officeDocument/2006/relationships/image" Target="../media/image38.png"/><Relationship Id="rId8"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32.png"/><Relationship Id="rId6" Type="http://schemas.openxmlformats.org/officeDocument/2006/relationships/hyperlink" Target="https://youtu.be/PFnH1RbUmaY?si=ohKRlttX_VXqjSXL" TargetMode="External"/><Relationship Id="rId7"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32.png"/><Relationship Id="rId6"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32.png"/><Relationship Id="rId6"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32.png"/><Relationship Id="rId6"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4.png"/><Relationship Id="rId4" Type="http://schemas.openxmlformats.org/officeDocument/2006/relationships/image" Target="../media/image46.jpg"/><Relationship Id="rId5"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32.png"/><Relationship Id="rId6"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32.png"/><Relationship Id="rId6"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4.png"/><Relationship Id="rId4" Type="http://schemas.openxmlformats.org/officeDocument/2006/relationships/image" Target="../media/image56.jpg"/><Relationship Id="rId9" Type="http://schemas.openxmlformats.org/officeDocument/2006/relationships/image" Target="../media/image10.png"/><Relationship Id="rId5" Type="http://schemas.openxmlformats.org/officeDocument/2006/relationships/hyperlink" Target="https://www.careeraddict.com/network-online" TargetMode="External"/><Relationship Id="rId6" Type="http://schemas.openxmlformats.org/officeDocument/2006/relationships/hyperlink" Target="https://www.careeraddict.com/network-online" TargetMode="External"/><Relationship Id="rId7" Type="http://schemas.openxmlformats.org/officeDocument/2006/relationships/hyperlink" Target="https://youtu.be/gvkbDc1LiVI" TargetMode="External"/><Relationship Id="rId8" Type="http://schemas.openxmlformats.org/officeDocument/2006/relationships/hyperlink" Target="https://youtu.be/gvkbDc1LiVI?si=aN1GnGPLfUklh2T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7.png"/><Relationship Id="rId4" Type="http://schemas.openxmlformats.org/officeDocument/2006/relationships/image" Target="../media/image61.png"/><Relationship Id="rId10" Type="http://schemas.openxmlformats.org/officeDocument/2006/relationships/image" Target="../media/image53.png"/><Relationship Id="rId9" Type="http://schemas.openxmlformats.org/officeDocument/2006/relationships/image" Target="../media/image10.png"/><Relationship Id="rId5" Type="http://schemas.openxmlformats.org/officeDocument/2006/relationships/image" Target="../media/image55.png"/><Relationship Id="rId6" Type="http://schemas.openxmlformats.org/officeDocument/2006/relationships/image" Target="../media/image30.png"/><Relationship Id="rId7" Type="http://schemas.openxmlformats.org/officeDocument/2006/relationships/image" Target="../media/image58.png"/><Relationship Id="rId8"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4.png"/><Relationship Id="rId4" Type="http://schemas.openxmlformats.org/officeDocument/2006/relationships/image" Target="../media/image48.png"/><Relationship Id="rId5" Type="http://schemas.openxmlformats.org/officeDocument/2006/relationships/image" Target="../media/image51.png"/><Relationship Id="rId6"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4.png"/><Relationship Id="rId4" Type="http://schemas.openxmlformats.org/officeDocument/2006/relationships/image" Target="../media/image48.png"/><Relationship Id="rId5" Type="http://schemas.openxmlformats.org/officeDocument/2006/relationships/image" Target="../media/image51.png"/><Relationship Id="rId6"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4.png"/><Relationship Id="rId4" Type="http://schemas.openxmlformats.org/officeDocument/2006/relationships/image" Target="../media/image48.png"/><Relationship Id="rId5" Type="http://schemas.openxmlformats.org/officeDocument/2006/relationships/image" Target="../media/image51.png"/><Relationship Id="rId6"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4.png"/><Relationship Id="rId4" Type="http://schemas.openxmlformats.org/officeDocument/2006/relationships/image" Target="../media/image48.png"/><Relationship Id="rId5" Type="http://schemas.openxmlformats.org/officeDocument/2006/relationships/image" Target="../media/image51.png"/><Relationship Id="rId6"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4.png"/><Relationship Id="rId4" Type="http://schemas.openxmlformats.org/officeDocument/2006/relationships/image" Target="../media/image48.png"/><Relationship Id="rId5" Type="http://schemas.openxmlformats.org/officeDocument/2006/relationships/image" Target="../media/image51.png"/><Relationship Id="rId6" Type="http://schemas.openxmlformats.org/officeDocument/2006/relationships/image" Target="../media/image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4.png"/><Relationship Id="rId4" Type="http://schemas.openxmlformats.org/officeDocument/2006/relationships/image" Target="../media/image48.png"/><Relationship Id="rId5" Type="http://schemas.openxmlformats.org/officeDocument/2006/relationships/image" Target="../media/image51.png"/><Relationship Id="rId6"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4.png"/><Relationship Id="rId4" Type="http://schemas.openxmlformats.org/officeDocument/2006/relationships/image" Target="../media/image48.png"/><Relationship Id="rId5" Type="http://schemas.openxmlformats.org/officeDocument/2006/relationships/image" Target="../media/image51.png"/><Relationship Id="rId6"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4.png"/><Relationship Id="rId4" Type="http://schemas.openxmlformats.org/officeDocument/2006/relationships/image" Target="../media/image48.png"/><Relationship Id="rId5" Type="http://schemas.openxmlformats.org/officeDocument/2006/relationships/image" Target="../media/image51.png"/><Relationship Id="rId6" Type="http://schemas.openxmlformats.org/officeDocument/2006/relationships/image" Target="../media/image10.png"/></Relationships>
</file>

<file path=ppt/slides/_rels/slide39.xml.rels><?xml version="1.0" encoding="UTF-8" standalone="yes"?><Relationships xmlns="http://schemas.openxmlformats.org/package/2006/relationships"><Relationship Id="rId11" Type="http://schemas.openxmlformats.org/officeDocument/2006/relationships/hyperlink" Target="https://www.zenbusiness.com/blog/networking/" TargetMode="External"/><Relationship Id="rId10" Type="http://schemas.openxmlformats.org/officeDocument/2006/relationships/hyperlink" Target="https://youtu.be/fG_NBTeNN2s" TargetMode="External"/><Relationship Id="rId13" Type="http://schemas.openxmlformats.org/officeDocument/2006/relationships/hyperlink" Target="https://www.kaspersky.com/resource-center/preemptive-safety/what-is-netiquette" TargetMode="External"/><Relationship Id="rId12" Type="http://schemas.openxmlformats.org/officeDocument/2006/relationships/hyperlink" Target="https://business.tutsplus.com/tutorials/professional-networking--cms-26929" TargetMode="External"/><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6.png"/><Relationship Id="rId4" Type="http://schemas.openxmlformats.org/officeDocument/2006/relationships/image" Target="../media/image42.png"/><Relationship Id="rId9" Type="http://schemas.openxmlformats.org/officeDocument/2006/relationships/hyperlink" Target="https://youtu.be/4ARTXfY8Yhw" TargetMode="External"/><Relationship Id="rId14" Type="http://schemas.openxmlformats.org/officeDocument/2006/relationships/hyperlink" Target="https://www.business-opportunities.biz/2020/05/05/netiquette-master-online-business-communication/" TargetMode="External"/><Relationship Id="rId5" Type="http://schemas.openxmlformats.org/officeDocument/2006/relationships/image" Target="../media/image32.png"/><Relationship Id="rId6" Type="http://schemas.openxmlformats.org/officeDocument/2006/relationships/image" Target="../media/image10.png"/><Relationship Id="rId7" Type="http://schemas.openxmlformats.org/officeDocument/2006/relationships/hyperlink" Target="https://youtu.be/eq4sNeuAcJw" TargetMode="External"/><Relationship Id="rId8" Type="http://schemas.openxmlformats.org/officeDocument/2006/relationships/hyperlink" Target="https://youtu.be/eq4sNeuAcJw?si=-rLbed9efsr36MDX"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10.png"/></Relationships>
</file>

<file path=ppt/slides/_rels/slide40.xml.rels><?xml version="1.0" encoding="UTF-8" standalone="yes"?><Relationships xmlns="http://schemas.openxmlformats.org/package/2006/relationships"><Relationship Id="rId11" Type="http://schemas.openxmlformats.org/officeDocument/2006/relationships/hyperlink" Target="https://business.tutsplus.com/tutorials/professional-networking--cms-26929" TargetMode="External"/><Relationship Id="rId10" Type="http://schemas.openxmlformats.org/officeDocument/2006/relationships/hyperlink" Target="https://business.tutsplus.com/tutorials/professional-networking--cms-26929" TargetMode="External"/><Relationship Id="rId12" Type="http://schemas.openxmlformats.org/officeDocument/2006/relationships/hyperlink" Target="https://business.tutsplus.com/tutorials/professional-networking--cms-26929" TargetMode="External"/><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6.png"/><Relationship Id="rId4" Type="http://schemas.openxmlformats.org/officeDocument/2006/relationships/image" Target="../media/image42.png"/><Relationship Id="rId9" Type="http://schemas.openxmlformats.org/officeDocument/2006/relationships/hyperlink" Target="https://www.entrepreneur.com/leadership/the-10-communication-skills-every-entrepreneur-must-master/252555" TargetMode="External"/><Relationship Id="rId5" Type="http://schemas.openxmlformats.org/officeDocument/2006/relationships/image" Target="../media/image32.png"/><Relationship Id="rId6" Type="http://schemas.openxmlformats.org/officeDocument/2006/relationships/image" Target="../media/image10.png"/><Relationship Id="rId7" Type="http://schemas.openxmlformats.org/officeDocument/2006/relationships/hyperlink" Target="https://youtu.be/mPRUNGGORDo?si=hXjm-rk1Nl1pmuOq" TargetMode="External"/><Relationship Id="rId8" Type="http://schemas.openxmlformats.org/officeDocument/2006/relationships/hyperlink" Target="https://youtu.be/HAnw168huqA?si=K_p-RUl8hG1SlAZ2"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2.png"/><Relationship Id="rId4" Type="http://schemas.openxmlformats.org/officeDocument/2006/relationships/image" Target="../media/image28.png"/><Relationship Id="rId5" Type="http://schemas.openxmlformats.org/officeDocument/2006/relationships/image" Target="../media/image39.png"/><Relationship Id="rId6" Type="http://schemas.openxmlformats.org/officeDocument/2006/relationships/image" Target="../media/image30.png"/><Relationship Id="rId7" Type="http://schemas.openxmlformats.org/officeDocument/2006/relationships/image" Target="../media/image38.png"/><Relationship Id="rId8" Type="http://schemas.openxmlformats.org/officeDocument/2006/relationships/image" Target="../media/image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2.png"/><Relationship Id="rId4"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63.png"/><Relationship Id="rId7"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5.png"/><Relationship Id="rId5" Type="http://schemas.openxmlformats.org/officeDocument/2006/relationships/hyperlink" Target="https://www.youtube.com/watch?v=xQZosv4R7vk&amp;list=PLcG96fou9ugJSXJMWE9H_CxdTzUI58Wbl&amp;index=2" TargetMode="External"/><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9.png"/><Relationship Id="rId6"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18.png"/><Relationship Id="rId5" Type="http://schemas.openxmlformats.org/officeDocument/2006/relationships/image" Target="../media/image10.png"/><Relationship Id="rId6" Type="http://schemas.openxmlformats.org/officeDocument/2006/relationships/hyperlink" Target="https://youtu.be/Ygt3-X0ZGE0?si=CHflV_X7Wk8Ps1_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8.png"/><Relationship Id="rId5" Type="http://schemas.openxmlformats.org/officeDocument/2006/relationships/image" Target="../media/image39.png"/><Relationship Id="rId6" Type="http://schemas.openxmlformats.org/officeDocument/2006/relationships/image" Target="../media/image30.png"/><Relationship Id="rId7" Type="http://schemas.openxmlformats.org/officeDocument/2006/relationships/image" Target="../media/image38.png"/><Relationship Id="rId8"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290470" y="346125"/>
            <a:ext cx="4892180" cy="1365149"/>
          </a:xfrm>
          <a:custGeom>
            <a:rect b="b" l="l" r="r" t="t"/>
            <a:pathLst>
              <a:path extrusionOk="0" h="1365149" w="4892180">
                <a:moveTo>
                  <a:pt x="0" y="0"/>
                </a:moveTo>
                <a:lnTo>
                  <a:pt x="4892180" y="0"/>
                </a:lnTo>
                <a:lnTo>
                  <a:pt x="4892180" y="1365150"/>
                </a:lnTo>
                <a:lnTo>
                  <a:pt x="0" y="1365150"/>
                </a:lnTo>
                <a:lnTo>
                  <a:pt x="0" y="0"/>
                </a:lnTo>
                <a:close/>
              </a:path>
            </a:pathLst>
          </a:custGeom>
          <a:blipFill rotWithShape="1">
            <a:blip r:embed="rId3">
              <a:alphaModFix/>
            </a:blip>
            <a:stretch>
              <a:fillRect b="-160149" l="-14260" r="-3274" t="-161009"/>
            </a:stretch>
          </a:blipFill>
          <a:ln>
            <a:noFill/>
          </a:ln>
        </p:spPr>
      </p:sp>
      <p:sp>
        <p:nvSpPr>
          <p:cNvPr id="89" name="Google Shape;89;p1"/>
          <p:cNvSpPr/>
          <p:nvPr/>
        </p:nvSpPr>
        <p:spPr>
          <a:xfrm>
            <a:off x="14546951" y="9396348"/>
            <a:ext cx="3643161" cy="746848"/>
          </a:xfrm>
          <a:custGeom>
            <a:rect b="b" l="l" r="r" t="t"/>
            <a:pathLst>
              <a:path extrusionOk="0" h="746848" w="3643161">
                <a:moveTo>
                  <a:pt x="0" y="0"/>
                </a:moveTo>
                <a:lnTo>
                  <a:pt x="3643161" y="0"/>
                </a:lnTo>
                <a:lnTo>
                  <a:pt x="3643161" y="746848"/>
                </a:lnTo>
                <a:lnTo>
                  <a:pt x="0" y="746848"/>
                </a:lnTo>
                <a:lnTo>
                  <a:pt x="0" y="0"/>
                </a:lnTo>
                <a:close/>
              </a:path>
            </a:pathLst>
          </a:custGeom>
          <a:blipFill rotWithShape="1">
            <a:blip r:embed="rId4">
              <a:alphaModFix/>
            </a:blip>
            <a:stretch>
              <a:fillRect b="0" l="0" r="0" t="0"/>
            </a:stretch>
          </a:blipFill>
          <a:ln>
            <a:noFill/>
          </a:ln>
        </p:spPr>
      </p:sp>
      <p:sp>
        <p:nvSpPr>
          <p:cNvPr id="90" name="Google Shape;90;p1"/>
          <p:cNvSpPr/>
          <p:nvPr/>
        </p:nvSpPr>
        <p:spPr>
          <a:xfrm rot="-5400000">
            <a:off x="108679" y="6280879"/>
            <a:ext cx="3897443" cy="4114800"/>
          </a:xfrm>
          <a:custGeom>
            <a:rect b="b" l="l" r="r" t="t"/>
            <a:pathLst>
              <a:path extrusionOk="0" h="4114800" w="3897443">
                <a:moveTo>
                  <a:pt x="0" y="0"/>
                </a:moveTo>
                <a:lnTo>
                  <a:pt x="3897442" y="0"/>
                </a:lnTo>
                <a:lnTo>
                  <a:pt x="3897442" y="4114800"/>
                </a:lnTo>
                <a:lnTo>
                  <a:pt x="0" y="4114800"/>
                </a:lnTo>
                <a:lnTo>
                  <a:pt x="0" y="0"/>
                </a:lnTo>
                <a:close/>
              </a:path>
            </a:pathLst>
          </a:custGeom>
          <a:blipFill rotWithShape="1">
            <a:blip r:embed="rId5">
              <a:alphaModFix/>
            </a:blip>
            <a:stretch>
              <a:fillRect b="0" l="0" r="0" t="0"/>
            </a:stretch>
          </a:blipFill>
          <a:ln>
            <a:noFill/>
          </a:ln>
        </p:spPr>
      </p:sp>
      <p:sp>
        <p:nvSpPr>
          <p:cNvPr id="91" name="Google Shape;91;p1"/>
          <p:cNvSpPr/>
          <p:nvPr/>
        </p:nvSpPr>
        <p:spPr>
          <a:xfrm>
            <a:off x="14546951" y="-1028700"/>
            <a:ext cx="4856524" cy="4114800"/>
          </a:xfrm>
          <a:custGeom>
            <a:rect b="b" l="l" r="r" t="t"/>
            <a:pathLst>
              <a:path extrusionOk="0" h="4114800" w="4856524">
                <a:moveTo>
                  <a:pt x="0" y="0"/>
                </a:moveTo>
                <a:lnTo>
                  <a:pt x="4856524" y="0"/>
                </a:lnTo>
                <a:lnTo>
                  <a:pt x="4856524" y="4114800"/>
                </a:lnTo>
                <a:lnTo>
                  <a:pt x="0" y="4114800"/>
                </a:lnTo>
                <a:lnTo>
                  <a:pt x="0" y="0"/>
                </a:lnTo>
                <a:close/>
              </a:path>
            </a:pathLst>
          </a:custGeom>
          <a:blipFill rotWithShape="1">
            <a:blip r:embed="rId6">
              <a:alphaModFix/>
            </a:blip>
            <a:stretch>
              <a:fillRect b="0" l="0" r="0" t="0"/>
            </a:stretch>
          </a:blipFill>
          <a:ln>
            <a:noFill/>
          </a:ln>
        </p:spPr>
      </p:sp>
      <p:sp>
        <p:nvSpPr>
          <p:cNvPr id="92" name="Google Shape;92;p1"/>
          <p:cNvSpPr txBox="1"/>
          <p:nvPr/>
        </p:nvSpPr>
        <p:spPr>
          <a:xfrm>
            <a:off x="4572003" y="5464925"/>
            <a:ext cx="8859000" cy="492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200"/>
              <a:buFont typeface="Arial"/>
              <a:buNone/>
            </a:pPr>
            <a:r>
              <a:rPr b="0" i="0" lang="en-US" sz="3200" u="none" cap="none" strike="noStrike">
                <a:solidFill>
                  <a:srgbClr val="06AC73"/>
                </a:solidFill>
                <a:latin typeface="Playfair Display"/>
                <a:ea typeface="Playfair Display"/>
                <a:cs typeface="Playfair Display"/>
                <a:sym typeface="Playfair Display"/>
              </a:rPr>
              <a:t>Modulul 3 -  Comunicare și  networking </a:t>
            </a:r>
            <a:endParaRPr b="0" i="0" sz="1400" u="none" cap="none" strike="noStrike">
              <a:solidFill>
                <a:srgbClr val="000000"/>
              </a:solidFill>
              <a:latin typeface="Arial"/>
              <a:ea typeface="Arial"/>
              <a:cs typeface="Arial"/>
              <a:sym typeface="Arial"/>
            </a:endParaRPr>
          </a:p>
        </p:txBody>
      </p:sp>
      <p:sp>
        <p:nvSpPr>
          <p:cNvPr id="93" name="Google Shape;93;p1"/>
          <p:cNvSpPr txBox="1"/>
          <p:nvPr/>
        </p:nvSpPr>
        <p:spPr>
          <a:xfrm>
            <a:off x="7311479" y="9711187"/>
            <a:ext cx="3665041" cy="1981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000000"/>
                </a:solidFill>
                <a:latin typeface="Prata"/>
                <a:ea typeface="Prata"/>
                <a:cs typeface="Prata"/>
                <a:sym typeface="Prata"/>
              </a:rPr>
              <a:t>Project nr: 2022-2-RO01-KA220-YOU-000102027</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4867049" y="4308650"/>
            <a:ext cx="77331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6999"/>
              <a:buFont typeface="Arial"/>
              <a:buNone/>
            </a:pPr>
            <a:r>
              <a:rPr b="0" i="0" lang="en-US" sz="6999" u="none" cap="none" strike="noStrike">
                <a:solidFill>
                  <a:srgbClr val="000000"/>
                </a:solidFill>
                <a:latin typeface="Playfair Display"/>
                <a:ea typeface="Playfair Display"/>
                <a:cs typeface="Playfair Display"/>
                <a:sym typeface="Playfair Display"/>
              </a:rPr>
              <a:t>Proiectul SUSE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9"/>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07" name="Google Shape;207;p9"/>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08" name="Google Shape;208;p9"/>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09" name="Google Shape;209;p9"/>
          <p:cNvSpPr txBox="1"/>
          <p:nvPr/>
        </p:nvSpPr>
        <p:spPr>
          <a:xfrm>
            <a:off x="2720532" y="1965697"/>
            <a:ext cx="1076325"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3.1.1</a:t>
            </a:r>
            <a:endParaRPr b="0" i="0" sz="1400" u="none" cap="none" strike="noStrike">
              <a:solidFill>
                <a:srgbClr val="000000"/>
              </a:solidFill>
              <a:latin typeface="Arial"/>
              <a:ea typeface="Arial"/>
              <a:cs typeface="Arial"/>
              <a:sym typeface="Arial"/>
            </a:endParaRPr>
          </a:p>
        </p:txBody>
      </p:sp>
      <p:sp>
        <p:nvSpPr>
          <p:cNvPr id="210" name="Google Shape;210;p9"/>
          <p:cNvSpPr txBox="1"/>
          <p:nvPr/>
        </p:nvSpPr>
        <p:spPr>
          <a:xfrm>
            <a:off x="2720532" y="2849388"/>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Comunicare eficientă</a:t>
            </a:r>
            <a:endParaRPr b="0" i="0" sz="1400" u="none" cap="none" strike="noStrike">
              <a:solidFill>
                <a:srgbClr val="000000"/>
              </a:solidFill>
              <a:latin typeface="Arial"/>
              <a:ea typeface="Arial"/>
              <a:cs typeface="Arial"/>
              <a:sym typeface="Arial"/>
            </a:endParaRPr>
          </a:p>
        </p:txBody>
      </p:sp>
      <p:sp>
        <p:nvSpPr>
          <p:cNvPr id="211" name="Google Shape;211;p9"/>
          <p:cNvSpPr txBox="1"/>
          <p:nvPr/>
        </p:nvSpPr>
        <p:spPr>
          <a:xfrm>
            <a:off x="2720523" y="3861425"/>
            <a:ext cx="7097400" cy="49641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Comunicarea eficientă este o abilitate interpersonală esențială. Pentru a reuși în antreprenoriatul social, trebuie să fim capabili să comunicăm eficient. Comunicarea este mai mult decât un simplu transfer de informații. Este vorba despre înțelegerea sentimentelor și intențiilor care stau la baza mesajului.</a:t>
            </a:r>
            <a:endParaRPr b="0" i="0" sz="1400" u="none" cap="none" strike="noStrike">
              <a:solidFill>
                <a:srgbClr val="000000"/>
              </a:solidFill>
              <a:latin typeface="Arial"/>
              <a:ea typeface="Arial"/>
              <a:cs typeface="Arial"/>
              <a:sym typeface="Arial"/>
            </a:endParaRPr>
          </a:p>
          <a:p>
            <a:pPr indent="0" lvl="0" marL="0" marR="0" rtl="0" algn="just">
              <a:lnSpc>
                <a:spcPct val="170000"/>
              </a:lnSpc>
              <a:spcBef>
                <a:spcPts val="0"/>
              </a:spcBef>
              <a:spcAft>
                <a:spcPts val="0"/>
              </a:spcAft>
              <a:buClr>
                <a:srgbClr val="000000"/>
              </a:buClr>
              <a:buSzPts val="2500"/>
              <a:buFont typeface="Arial"/>
              <a:buNone/>
            </a:pPr>
            <a:r>
              <a:t/>
            </a:r>
            <a:endParaRPr b="0" i="0" sz="2500" u="none" cap="none" strike="noStrike">
              <a:solidFill>
                <a:srgbClr val="000000"/>
              </a:solidFill>
              <a:latin typeface="Playfair Display"/>
              <a:ea typeface="Playfair Display"/>
              <a:cs typeface="Playfair Display"/>
              <a:sym typeface="Playfair Display"/>
            </a:endParaRPr>
          </a:p>
        </p:txBody>
      </p:sp>
      <p:sp>
        <p:nvSpPr>
          <p:cNvPr id="212" name="Google Shape;212;p9"/>
          <p:cNvSpPr txBox="1"/>
          <p:nvPr/>
        </p:nvSpPr>
        <p:spPr>
          <a:xfrm>
            <a:off x="10779700" y="3861425"/>
            <a:ext cx="5785800" cy="4325400"/>
          </a:xfrm>
          <a:prstGeom prst="rect">
            <a:avLst/>
          </a:prstGeom>
          <a:noFill/>
          <a:ln>
            <a:noFill/>
          </a:ln>
        </p:spPr>
        <p:txBody>
          <a:bodyPr anchorCtr="0" anchor="t" bIns="0" lIns="0" spcFirstLastPara="1" rIns="0" wrap="square" tIns="0">
            <a:spAutoFit/>
          </a:bodyPr>
          <a:lstStyle/>
          <a:p>
            <a:pPr indent="0" lvl="0" marL="0" marR="0" rtl="0" algn="just">
              <a:lnSpc>
                <a:spcPct val="163461"/>
              </a:lnSpc>
              <a:spcBef>
                <a:spcPts val="0"/>
              </a:spcBef>
              <a:spcAft>
                <a:spcPts val="0"/>
              </a:spcAft>
              <a:buClr>
                <a:srgbClr val="000000"/>
              </a:buClr>
              <a:buSzPts val="2600"/>
              <a:buFont typeface="Arial"/>
              <a:buNone/>
            </a:pPr>
            <a:r>
              <a:rPr b="0" i="0" lang="en-US" sz="2600" u="none" cap="none" strike="noStrike">
                <a:solidFill>
                  <a:srgbClr val="000000"/>
                </a:solidFill>
                <a:latin typeface="Playfair Display"/>
                <a:ea typeface="Playfair Display"/>
                <a:cs typeface="Playfair Display"/>
                <a:sym typeface="Playfair Display"/>
              </a:rPr>
              <a:t>Pentru a fi buni comunicatori, trebuie să fim conștienți de potențialele BARIERE - diverse elemente sau circumstanțe care împiedică schimbul eficient de idei sau gânduri - și să învățăm să le gestionăm.</a:t>
            </a:r>
            <a:endParaRPr b="0" i="0" sz="1400" u="none" cap="none" strike="noStrike">
              <a:solidFill>
                <a:srgbClr val="000000"/>
              </a:solidFill>
              <a:latin typeface="Arial"/>
              <a:ea typeface="Arial"/>
              <a:cs typeface="Arial"/>
              <a:sym typeface="Arial"/>
            </a:endParaRPr>
          </a:p>
          <a:p>
            <a:pPr indent="0" lvl="0" marL="0" marR="0" rtl="0" algn="just">
              <a:lnSpc>
                <a:spcPct val="163461"/>
              </a:lnSpc>
              <a:spcBef>
                <a:spcPts val="0"/>
              </a:spcBef>
              <a:spcAft>
                <a:spcPts val="0"/>
              </a:spcAft>
              <a:buClr>
                <a:srgbClr val="000000"/>
              </a:buClr>
              <a:buSzPts val="2600"/>
              <a:buFont typeface="Arial"/>
              <a:buNone/>
            </a:pPr>
            <a:r>
              <a:t/>
            </a:r>
            <a:endParaRPr b="0" i="0" sz="2600" u="none" cap="none" strike="noStrike">
              <a:solidFill>
                <a:srgbClr val="000000"/>
              </a:solidFill>
              <a:latin typeface="Playfair Display"/>
              <a:ea typeface="Playfair Display"/>
              <a:cs typeface="Playfair Display"/>
              <a:sym typeface="Playfair Display"/>
            </a:endParaRPr>
          </a:p>
        </p:txBody>
      </p:sp>
      <p:sp>
        <p:nvSpPr>
          <p:cNvPr id="213" name="Google Shape;213;p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0"/>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19" name="Google Shape;219;p1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20" name="Google Shape;220;p10"/>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21" name="Google Shape;221;p10"/>
          <p:cNvSpPr txBox="1"/>
          <p:nvPr/>
        </p:nvSpPr>
        <p:spPr>
          <a:xfrm>
            <a:off x="2720532" y="1638300"/>
            <a:ext cx="1076400" cy="854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3.1.1</a:t>
            </a:r>
            <a:endParaRPr b="0" i="0" sz="1400" u="none" cap="none" strike="noStrike">
              <a:solidFill>
                <a:srgbClr val="000000"/>
              </a:solidFill>
              <a:latin typeface="Arial"/>
              <a:ea typeface="Arial"/>
              <a:cs typeface="Arial"/>
              <a:sym typeface="Arial"/>
            </a:endParaRPr>
          </a:p>
        </p:txBody>
      </p:sp>
      <p:sp>
        <p:nvSpPr>
          <p:cNvPr id="222" name="Google Shape;222;p10"/>
          <p:cNvSpPr txBox="1"/>
          <p:nvPr/>
        </p:nvSpPr>
        <p:spPr>
          <a:xfrm>
            <a:off x="2720532" y="2552700"/>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chemeClr val="dk1"/>
              </a:buClr>
              <a:buSzPts val="3399"/>
              <a:buFont typeface="Arial"/>
              <a:buNone/>
            </a:pPr>
            <a:r>
              <a:rPr b="0" i="0" lang="en-US" sz="3399" u="none" cap="none" strike="noStrike">
                <a:solidFill>
                  <a:schemeClr val="dk1"/>
                </a:solidFill>
                <a:latin typeface="Playfair Display"/>
                <a:ea typeface="Playfair Display"/>
                <a:cs typeface="Playfair Display"/>
                <a:sym typeface="Playfair Display"/>
              </a:rPr>
              <a:t>Comunicare eficientă</a:t>
            </a:r>
            <a:endParaRPr b="0" i="0" sz="1400" u="none" cap="none" strike="noStrike">
              <a:solidFill>
                <a:srgbClr val="000000"/>
              </a:solidFill>
              <a:latin typeface="Arial"/>
              <a:ea typeface="Arial"/>
              <a:cs typeface="Arial"/>
              <a:sym typeface="Arial"/>
            </a:endParaRPr>
          </a:p>
        </p:txBody>
      </p:sp>
      <p:sp>
        <p:nvSpPr>
          <p:cNvPr id="223" name="Google Shape;223;p10"/>
          <p:cNvSpPr txBox="1"/>
          <p:nvPr/>
        </p:nvSpPr>
        <p:spPr>
          <a:xfrm>
            <a:off x="2720524" y="3314700"/>
            <a:ext cx="6705600" cy="6021600"/>
          </a:xfrm>
          <a:prstGeom prst="rect">
            <a:avLst/>
          </a:prstGeom>
          <a:noFill/>
          <a:ln>
            <a:noFill/>
          </a:ln>
        </p:spPr>
        <p:txBody>
          <a:bodyPr anchorCtr="0" anchor="t" bIns="0" lIns="0" spcFirstLastPara="1" rIns="0" wrap="square" tIns="0">
            <a:spAutoFit/>
          </a:bodyPr>
          <a:lstStyle/>
          <a:p>
            <a:pPr indent="-209550" lvl="1" marL="269877" marR="0" rtl="0" algn="l">
              <a:lnSpc>
                <a:spcPct val="170000"/>
              </a:lnSpc>
              <a:spcBef>
                <a:spcPts val="0"/>
              </a:spcBef>
              <a:spcAft>
                <a:spcPts val="0"/>
              </a:spcAft>
              <a:buClr>
                <a:srgbClr val="000000"/>
              </a:buClr>
              <a:buSzPts val="2400"/>
              <a:buFont typeface="Arial"/>
              <a:buChar char="•"/>
            </a:pPr>
            <a:r>
              <a:rPr b="0" i="0" lang="en-US" sz="2400" u="none" cap="none" strike="noStrike">
                <a:solidFill>
                  <a:srgbClr val="000000"/>
                </a:solidFill>
                <a:latin typeface="Playfair Display"/>
                <a:ea typeface="Playfair Display"/>
                <a:cs typeface="Playfair Display"/>
                <a:sym typeface="Playfair Display"/>
              </a:rPr>
              <a:t>Atunci când dialogați, fiți atenți la eventualele bariere de comunicare: </a:t>
            </a:r>
            <a:endParaRPr b="0" i="0" sz="2400" u="none" cap="none" strike="noStrike">
              <a:solidFill>
                <a:srgbClr val="000000"/>
              </a:solidFill>
              <a:latin typeface="Playfair Display"/>
              <a:ea typeface="Playfair Display"/>
              <a:cs typeface="Playfair Display"/>
              <a:sym typeface="Playfair Display"/>
            </a:endParaRPr>
          </a:p>
          <a:p>
            <a:pPr indent="-209550" lvl="1" marL="269877" marR="0" rtl="0" algn="l">
              <a:lnSpc>
                <a:spcPct val="170000"/>
              </a:lnSpc>
              <a:spcBef>
                <a:spcPts val="0"/>
              </a:spcBef>
              <a:spcAft>
                <a:spcPts val="0"/>
              </a:spcAft>
              <a:buClr>
                <a:srgbClr val="000000"/>
              </a:buClr>
              <a:buSzPts val="2400"/>
              <a:buFont typeface="Arial"/>
              <a:buChar char="•"/>
            </a:pPr>
            <a:r>
              <a:rPr b="0" i="0" lang="en-US" sz="2400" u="none" cap="none" strike="noStrike">
                <a:solidFill>
                  <a:srgbClr val="000000"/>
                </a:solidFill>
                <a:latin typeface="Playfair Display"/>
                <a:ea typeface="Playfair Display"/>
                <a:cs typeface="Playfair Display"/>
                <a:sym typeface="Playfair Display"/>
              </a:rPr>
              <a:t>Barierele fizice pot include ușile închise care împiedică colaborarea, zgomotul care interferează cu întâlnirile, distanța care poate duce la întreruperi în comunicare și alte obstacole similare.</a:t>
            </a:r>
            <a:endParaRPr b="0" i="0" sz="2400" u="none" cap="none" strike="noStrike">
              <a:solidFill>
                <a:srgbClr val="000000"/>
              </a:solidFill>
              <a:latin typeface="Playfair Display"/>
              <a:ea typeface="Playfair Display"/>
              <a:cs typeface="Playfair Display"/>
              <a:sym typeface="Playfair Display"/>
            </a:endParaRPr>
          </a:p>
          <a:p>
            <a:pPr indent="-209550" lvl="1" marL="269877" marR="0" rtl="0" algn="l">
              <a:lnSpc>
                <a:spcPct val="170000"/>
              </a:lnSpc>
              <a:spcBef>
                <a:spcPts val="0"/>
              </a:spcBef>
              <a:spcAft>
                <a:spcPts val="0"/>
              </a:spcAft>
              <a:buClr>
                <a:srgbClr val="000000"/>
              </a:buClr>
              <a:buSzPts val="2400"/>
              <a:buFont typeface="Arial"/>
              <a:buChar char="•"/>
            </a:pPr>
            <a:r>
              <a:rPr b="0" i="0" lang="en-US" sz="2400" u="none" cap="none" strike="noStrike">
                <a:solidFill>
                  <a:srgbClr val="000000"/>
                </a:solidFill>
                <a:latin typeface="Playfair Display"/>
                <a:ea typeface="Playfair Display"/>
                <a:cs typeface="Playfair Display"/>
                <a:sym typeface="Playfair Display"/>
              </a:rPr>
              <a:t>Bariere semantice și lingvistice: lipsa de claritate, cuvinte cu multe înțelesuri, lipsa de precizie.</a:t>
            </a:r>
            <a:endParaRPr b="0" i="0" sz="2400" u="none" cap="none" strike="noStrike">
              <a:solidFill>
                <a:srgbClr val="000000"/>
              </a:solidFill>
              <a:latin typeface="Playfair Display"/>
              <a:ea typeface="Playfair Display"/>
              <a:cs typeface="Playfair Display"/>
              <a:sym typeface="Playfair Display"/>
            </a:endParaRPr>
          </a:p>
        </p:txBody>
      </p:sp>
      <p:sp>
        <p:nvSpPr>
          <p:cNvPr id="224" name="Google Shape;224;p10"/>
          <p:cNvSpPr txBox="1"/>
          <p:nvPr/>
        </p:nvSpPr>
        <p:spPr>
          <a:xfrm>
            <a:off x="9817925" y="2492375"/>
            <a:ext cx="6351600" cy="6649500"/>
          </a:xfrm>
          <a:prstGeom prst="rect">
            <a:avLst/>
          </a:prstGeom>
          <a:noFill/>
          <a:ln>
            <a:noFill/>
          </a:ln>
        </p:spPr>
        <p:txBody>
          <a:bodyPr anchorCtr="0" anchor="t" bIns="0" lIns="0" spcFirstLastPara="1" rIns="0" wrap="square" tIns="0">
            <a:spAutoFit/>
          </a:bodyPr>
          <a:lstStyle/>
          <a:p>
            <a:pPr indent="-209550" lvl="1" marL="269877" marR="0" rtl="0" algn="l">
              <a:lnSpc>
                <a:spcPct val="170000"/>
              </a:lnSpc>
              <a:spcBef>
                <a:spcPts val="0"/>
              </a:spcBef>
              <a:spcAft>
                <a:spcPts val="0"/>
              </a:spcAft>
              <a:buClr>
                <a:srgbClr val="000000"/>
              </a:buClr>
              <a:buSzPts val="2400"/>
              <a:buFont typeface="Arial"/>
              <a:buChar char="•"/>
            </a:pPr>
            <a:r>
              <a:rPr b="0" i="0" lang="en-US" sz="2400" u="none" cap="none" strike="noStrike">
                <a:solidFill>
                  <a:srgbClr val="000000"/>
                </a:solidFill>
                <a:latin typeface="Playfair Display"/>
                <a:ea typeface="Playfair Display"/>
                <a:cs typeface="Playfair Display"/>
                <a:sym typeface="Playfair Display"/>
              </a:rPr>
              <a:t>Obstacolele socio-psihologice includ stresul, neîncrederea și mentalitățile divergente.</a:t>
            </a:r>
            <a:endParaRPr b="0" i="0" sz="2400" u="none" cap="none" strike="noStrike">
              <a:solidFill>
                <a:srgbClr val="000000"/>
              </a:solidFill>
              <a:latin typeface="Playfair Display"/>
              <a:ea typeface="Playfair Display"/>
              <a:cs typeface="Playfair Display"/>
              <a:sym typeface="Playfair Display"/>
            </a:endParaRPr>
          </a:p>
          <a:p>
            <a:pPr indent="-209550" lvl="1" marL="269877" marR="0" rtl="0" algn="l">
              <a:lnSpc>
                <a:spcPct val="170000"/>
              </a:lnSpc>
              <a:spcBef>
                <a:spcPts val="0"/>
              </a:spcBef>
              <a:spcAft>
                <a:spcPts val="0"/>
              </a:spcAft>
              <a:buClr>
                <a:srgbClr val="000000"/>
              </a:buClr>
              <a:buSzPts val="2400"/>
              <a:buFont typeface="Arial"/>
              <a:buChar char="•"/>
            </a:pPr>
            <a:r>
              <a:rPr b="0" i="0" lang="en-US" sz="2400" u="none" cap="none" strike="noStrike">
                <a:solidFill>
                  <a:srgbClr val="000000"/>
                </a:solidFill>
                <a:latin typeface="Playfair Display"/>
                <a:ea typeface="Playfair Display"/>
                <a:cs typeface="Playfair Display"/>
                <a:sym typeface="Playfair Display"/>
              </a:rPr>
              <a:t>Impedimentele organizaționale includ lipsa politicilor de comunicare și responsabilitățile prost definite în cadrul întreprinderii.</a:t>
            </a:r>
            <a:endParaRPr b="0" i="0" sz="2400" u="none" cap="none" strike="noStrike">
              <a:solidFill>
                <a:srgbClr val="000000"/>
              </a:solidFill>
              <a:latin typeface="Playfair Display"/>
              <a:ea typeface="Playfair Display"/>
              <a:cs typeface="Playfair Display"/>
              <a:sym typeface="Playfair Display"/>
            </a:endParaRPr>
          </a:p>
          <a:p>
            <a:pPr indent="-209550" lvl="1" marL="269877" marR="0" rtl="0" algn="l">
              <a:lnSpc>
                <a:spcPct val="170000"/>
              </a:lnSpc>
              <a:spcBef>
                <a:spcPts val="0"/>
              </a:spcBef>
              <a:spcAft>
                <a:spcPts val="0"/>
              </a:spcAft>
              <a:buClr>
                <a:srgbClr val="000000"/>
              </a:buClr>
              <a:buSzPts val="2400"/>
              <a:buFont typeface="Arial"/>
              <a:buChar char="•"/>
            </a:pPr>
            <a:r>
              <a:rPr b="0" i="0" lang="en-US" sz="2400" u="none" cap="none" strike="noStrike">
                <a:solidFill>
                  <a:srgbClr val="000000"/>
                </a:solidFill>
                <a:latin typeface="Playfair Display"/>
                <a:ea typeface="Playfair Display"/>
                <a:cs typeface="Playfair Display"/>
                <a:sym typeface="Playfair Display"/>
              </a:rPr>
              <a:t>Dificultățile interculturale pot include diferențe în gândire, credințe, concepții despre timp și spațiu, precum și interpretarea gesturilor.</a:t>
            </a:r>
            <a:endParaRPr b="0" i="0" sz="2400" u="none" cap="none" strike="noStrike">
              <a:solidFill>
                <a:srgbClr val="000000"/>
              </a:solidFill>
              <a:latin typeface="Playfair Display"/>
              <a:ea typeface="Playfair Display"/>
              <a:cs typeface="Playfair Display"/>
              <a:sym typeface="Playfair Display"/>
            </a:endParaRPr>
          </a:p>
        </p:txBody>
      </p:sp>
      <p:sp>
        <p:nvSpPr>
          <p:cNvPr id="225" name="Google Shape;225;p1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1"/>
          <p:cNvSpPr/>
          <p:nvPr/>
        </p:nvSpPr>
        <p:spPr>
          <a:xfrm>
            <a:off x="0" y="0"/>
            <a:ext cx="18288000" cy="10404170"/>
          </a:xfrm>
          <a:custGeom>
            <a:rect b="b" l="l" r="r" t="t"/>
            <a:pathLst>
              <a:path extrusionOk="0" h="10404170" w="18288000">
                <a:moveTo>
                  <a:pt x="0" y="0"/>
                </a:moveTo>
                <a:lnTo>
                  <a:pt x="18288000" y="0"/>
                </a:lnTo>
                <a:lnTo>
                  <a:pt x="18288000" y="10404170"/>
                </a:lnTo>
                <a:lnTo>
                  <a:pt x="0" y="10404170"/>
                </a:lnTo>
                <a:lnTo>
                  <a:pt x="0" y="0"/>
                </a:lnTo>
                <a:close/>
              </a:path>
            </a:pathLst>
          </a:custGeom>
          <a:blipFill rotWithShape="1">
            <a:blip r:embed="rId3">
              <a:alphaModFix amt="96000"/>
            </a:blip>
            <a:stretch>
              <a:fillRect b="-37874" l="0" r="0" t="-37878"/>
            </a:stretch>
          </a:blipFill>
          <a:ln>
            <a:noFill/>
          </a:ln>
        </p:spPr>
      </p:sp>
      <p:sp>
        <p:nvSpPr>
          <p:cNvPr id="231" name="Google Shape;231;p11"/>
          <p:cNvSpPr/>
          <p:nvPr/>
        </p:nvSpPr>
        <p:spPr>
          <a:xfrm rot="-6000">
            <a:off x="510743" y="557793"/>
            <a:ext cx="17266515" cy="9144147"/>
          </a:xfrm>
          <a:custGeom>
            <a:rect b="b" l="l" r="r" t="t"/>
            <a:pathLst>
              <a:path extrusionOk="0" h="1416668" w="2675035">
                <a:moveTo>
                  <a:pt x="2464" y="0"/>
                </a:moveTo>
                <a:lnTo>
                  <a:pt x="2675035" y="4664"/>
                </a:lnTo>
                <a:lnTo>
                  <a:pt x="2672571" y="1416668"/>
                </a:lnTo>
                <a:lnTo>
                  <a:pt x="0" y="1412003"/>
                </a:lnTo>
                <a:close/>
              </a:path>
            </a:pathLst>
          </a:custGeom>
          <a:blipFill rotWithShape="1">
            <a:blip r:embed="rId4">
              <a:alphaModFix amt="90000"/>
            </a:blip>
            <a:stretch>
              <a:fillRect b="-62982" l="-67" r="0" t="-25956"/>
            </a:stretch>
          </a:blipFill>
          <a:ln>
            <a:noFill/>
          </a:ln>
        </p:spPr>
      </p:sp>
      <p:sp>
        <p:nvSpPr>
          <p:cNvPr id="232" name="Google Shape;232;p1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grpSp>
        <p:nvGrpSpPr>
          <p:cNvPr id="237" name="Google Shape;237;p12"/>
          <p:cNvGrpSpPr/>
          <p:nvPr/>
        </p:nvGrpSpPr>
        <p:grpSpPr>
          <a:xfrm>
            <a:off x="2457015" y="1418214"/>
            <a:ext cx="5458534" cy="7361166"/>
            <a:chOff x="0" y="0"/>
            <a:chExt cx="7278045" cy="9814888"/>
          </a:xfrm>
        </p:grpSpPr>
        <p:sp>
          <p:nvSpPr>
            <p:cNvPr id="238" name="Google Shape;238;p12"/>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798" l="0" r="-99652" t="-31261"/>
              </a:stretch>
            </a:blipFill>
            <a:ln>
              <a:noFill/>
            </a:ln>
          </p:spPr>
        </p:sp>
        <p:sp>
          <p:nvSpPr>
            <p:cNvPr id="239" name="Google Shape;239;p12"/>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5407" r="-24201" t="0"/>
              </a:stretch>
            </a:blipFill>
            <a:ln>
              <a:noFill/>
            </a:ln>
          </p:spPr>
        </p:sp>
      </p:grpSp>
      <p:sp>
        <p:nvSpPr>
          <p:cNvPr id="240" name="Google Shape;240;p12"/>
          <p:cNvSpPr txBox="1"/>
          <p:nvPr/>
        </p:nvSpPr>
        <p:spPr>
          <a:xfrm>
            <a:off x="8632085" y="1512473"/>
            <a:ext cx="54756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000"/>
              <a:buFont typeface="Arial"/>
              <a:buNone/>
            </a:pPr>
            <a:r>
              <a:rPr b="0" i="0" lang="en-US" sz="5000" u="none" cap="none" strike="noStrike">
                <a:solidFill>
                  <a:srgbClr val="06AC73"/>
                </a:solidFill>
                <a:latin typeface="Playfair Display"/>
                <a:ea typeface="Playfair Display"/>
                <a:cs typeface="Playfair Display"/>
                <a:sym typeface="Playfair Display"/>
              </a:rPr>
              <a:t>COMUNICARE</a:t>
            </a:r>
            <a:endParaRPr b="0" i="0" sz="1400" u="none" cap="none" strike="noStrike">
              <a:solidFill>
                <a:srgbClr val="000000"/>
              </a:solidFill>
              <a:latin typeface="Arial"/>
              <a:ea typeface="Arial"/>
              <a:cs typeface="Arial"/>
              <a:sym typeface="Arial"/>
            </a:endParaRPr>
          </a:p>
        </p:txBody>
      </p:sp>
      <p:sp>
        <p:nvSpPr>
          <p:cNvPr id="241" name="Google Shape;241;p12"/>
          <p:cNvSpPr txBox="1"/>
          <p:nvPr/>
        </p:nvSpPr>
        <p:spPr>
          <a:xfrm>
            <a:off x="8432634" y="2550723"/>
            <a:ext cx="7598400" cy="6272400"/>
          </a:xfrm>
          <a:prstGeom prst="rect">
            <a:avLst/>
          </a:prstGeom>
          <a:noFill/>
          <a:ln>
            <a:noFill/>
          </a:ln>
        </p:spPr>
        <p:txBody>
          <a:bodyPr anchorCtr="0" anchor="t" bIns="0" lIns="0" spcFirstLastPara="1" rIns="0" wrap="square" tIns="0">
            <a:spAutoFit/>
          </a:bodyPr>
          <a:lstStyle/>
          <a:p>
            <a:pPr indent="0" lvl="1" marL="269877" marR="0" rtl="0" algn="l">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Unele obstacole pot fi rezolvate printr-o mai bună organizare, în timp ce altele necesită bune abilități de comunicare, cum ar fi ascultarea activă și empatia, chestionarea și reflecția, vorbirea eficientă, povestirea și comunicarea nonverbală.</a:t>
            </a:r>
            <a:endParaRPr b="0" i="0" sz="2500" u="none" cap="none" strike="noStrike">
              <a:solidFill>
                <a:srgbClr val="000000"/>
              </a:solidFill>
              <a:latin typeface="Playfair Display"/>
              <a:ea typeface="Playfair Display"/>
              <a:cs typeface="Playfair Display"/>
              <a:sym typeface="Playfair Display"/>
            </a:endParaRPr>
          </a:p>
          <a:p>
            <a:pPr indent="0" lvl="1" marL="269877" marR="0" rtl="0" algn="l">
              <a:lnSpc>
                <a:spcPct val="170000"/>
              </a:lnSpc>
              <a:spcBef>
                <a:spcPts val="0"/>
              </a:spcBef>
              <a:spcAft>
                <a:spcPts val="0"/>
              </a:spcAft>
              <a:buClr>
                <a:srgbClr val="000000"/>
              </a:buClr>
              <a:buSzPts val="2500"/>
              <a:buFont typeface="Arial"/>
              <a:buNone/>
            </a:pPr>
            <a:r>
              <a:t/>
            </a:r>
            <a:endParaRPr b="0" i="0" sz="2500" u="none" cap="none" strike="noStrike">
              <a:solidFill>
                <a:srgbClr val="000000"/>
              </a:solidFill>
              <a:latin typeface="Playfair Display"/>
              <a:ea typeface="Playfair Display"/>
              <a:cs typeface="Playfair Display"/>
              <a:sym typeface="Playfair Display"/>
            </a:endParaRPr>
          </a:p>
          <a:p>
            <a:pPr indent="0" lvl="1" marL="269877" marR="0" rtl="0" algn="l">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În ciuda bunelor noastre intenții, ceea ce încercăm să exprimăm se poate pierde în traducere. Din fericire, cu muncă și practică, toată lumea își poate îmbunătăți abilitățile de comunicare.</a:t>
            </a:r>
            <a:endParaRPr b="0" i="0" sz="2600" u="none" cap="none" strike="noStrike">
              <a:solidFill>
                <a:srgbClr val="000000"/>
              </a:solidFill>
              <a:latin typeface="Playfair Display"/>
              <a:ea typeface="Playfair Display"/>
              <a:cs typeface="Playfair Display"/>
              <a:sym typeface="Playfair Display"/>
            </a:endParaRPr>
          </a:p>
        </p:txBody>
      </p:sp>
      <p:sp>
        <p:nvSpPr>
          <p:cNvPr id="242" name="Google Shape;242;p1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3"/>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48" name="Google Shape;248;p13"/>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49" name="Google Shape;249;p13"/>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50" name="Google Shape;250;p13"/>
          <p:cNvSpPr txBox="1"/>
          <p:nvPr/>
        </p:nvSpPr>
        <p:spPr>
          <a:xfrm>
            <a:off x="2720532" y="1965697"/>
            <a:ext cx="21562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3.1.2</a:t>
            </a:r>
            <a:endParaRPr b="0" i="0" sz="1400" u="none" cap="none" strike="noStrike">
              <a:solidFill>
                <a:srgbClr val="000000"/>
              </a:solidFill>
              <a:latin typeface="Arial"/>
              <a:ea typeface="Arial"/>
              <a:cs typeface="Arial"/>
              <a:sym typeface="Arial"/>
            </a:endParaRPr>
          </a:p>
        </p:txBody>
      </p:sp>
      <p:sp>
        <p:nvSpPr>
          <p:cNvPr id="251" name="Google Shape;251;p13"/>
          <p:cNvSpPr txBox="1"/>
          <p:nvPr/>
        </p:nvSpPr>
        <p:spPr>
          <a:xfrm>
            <a:off x="2720532" y="2849388"/>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Ascultarea activă</a:t>
            </a:r>
            <a:endParaRPr b="0" i="0" sz="1400" u="none" cap="none" strike="noStrike">
              <a:solidFill>
                <a:srgbClr val="000000"/>
              </a:solidFill>
              <a:latin typeface="Arial"/>
              <a:ea typeface="Arial"/>
              <a:cs typeface="Arial"/>
              <a:sym typeface="Arial"/>
            </a:endParaRPr>
          </a:p>
        </p:txBody>
      </p:sp>
      <p:sp>
        <p:nvSpPr>
          <p:cNvPr id="252" name="Google Shape;252;p13"/>
          <p:cNvSpPr txBox="1"/>
          <p:nvPr/>
        </p:nvSpPr>
        <p:spPr>
          <a:xfrm>
            <a:off x="2720532" y="3635084"/>
            <a:ext cx="5835900" cy="56181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A fi un comunicator eficient înseamnă mai mult decât ceea ce spui, înseamnă și cum o spui. De asemenea, trebuie să fii un bun ascultător. Atunci când știi că cineva te ascultă cu adevărat, gradul de atenție te face să te simți apreciat, în siguranță, înțeles și valoros. Dimpotrivă, atunci când cealaltă persoană nu ascultă activ, te simți neglijat și mărunt.</a:t>
            </a:r>
            <a:endParaRPr b="0" i="0" sz="2500" u="none" cap="none" strike="noStrike">
              <a:solidFill>
                <a:srgbClr val="000000"/>
              </a:solidFill>
              <a:latin typeface="Playfair Display"/>
              <a:ea typeface="Playfair Display"/>
              <a:cs typeface="Playfair Display"/>
              <a:sym typeface="Playfair Display"/>
            </a:endParaRPr>
          </a:p>
        </p:txBody>
      </p:sp>
      <p:sp>
        <p:nvSpPr>
          <p:cNvPr id="253" name="Google Shape;253;p13"/>
          <p:cNvSpPr txBox="1"/>
          <p:nvPr/>
        </p:nvSpPr>
        <p:spPr>
          <a:xfrm>
            <a:off x="9400850" y="2849400"/>
            <a:ext cx="6889800" cy="62724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Ascultarea activă este la fel de importantă în comunicarea de afaceri. Prin ascultare activă, poți câștiga informații valoroase, întări încrederea, reduce conflictele, înțelege mai bine cum să-i motivezi pe alții și să inspiri o implicare mai mare din partea echipei tale. În negocieri, ascultarea activă îți permite să explorezi și să înțelegi punctele de vedere ale  celorlalți, facilitând astfel găsirea unor soluții reciproc avantajoase.</a:t>
            </a:r>
            <a:endParaRPr b="0" i="0" sz="2500" u="none" cap="none" strike="noStrike">
              <a:solidFill>
                <a:srgbClr val="000000"/>
              </a:solidFill>
              <a:latin typeface="Playfair Display"/>
              <a:ea typeface="Playfair Display"/>
              <a:cs typeface="Playfair Display"/>
              <a:sym typeface="Playfair Display"/>
            </a:endParaRPr>
          </a:p>
        </p:txBody>
      </p:sp>
      <p:sp>
        <p:nvSpPr>
          <p:cNvPr id="254" name="Google Shape;254;p1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4"/>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60" name="Google Shape;260;p14"/>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61" name="Google Shape;261;p14"/>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62" name="Google Shape;262;p14"/>
          <p:cNvSpPr txBox="1"/>
          <p:nvPr/>
        </p:nvSpPr>
        <p:spPr>
          <a:xfrm>
            <a:off x="2720532" y="1597004"/>
            <a:ext cx="16228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3.1.2</a:t>
            </a:r>
            <a:endParaRPr b="0" i="0" sz="1400" u="none" cap="none" strike="noStrike">
              <a:solidFill>
                <a:srgbClr val="000000"/>
              </a:solidFill>
              <a:latin typeface="Arial"/>
              <a:ea typeface="Arial"/>
              <a:cs typeface="Arial"/>
              <a:sym typeface="Arial"/>
            </a:endParaRPr>
          </a:p>
        </p:txBody>
      </p:sp>
      <p:sp>
        <p:nvSpPr>
          <p:cNvPr id="263" name="Google Shape;263;p14"/>
          <p:cNvSpPr txBox="1"/>
          <p:nvPr/>
        </p:nvSpPr>
        <p:spPr>
          <a:xfrm>
            <a:off x="2738117" y="2448454"/>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Ascultarea activă</a:t>
            </a:r>
            <a:endParaRPr b="0" i="0" sz="1400" u="none" cap="none" strike="noStrike">
              <a:solidFill>
                <a:srgbClr val="000000"/>
              </a:solidFill>
              <a:latin typeface="Arial"/>
              <a:ea typeface="Arial"/>
              <a:cs typeface="Arial"/>
              <a:sym typeface="Arial"/>
            </a:endParaRPr>
          </a:p>
        </p:txBody>
      </p:sp>
      <p:sp>
        <p:nvSpPr>
          <p:cNvPr id="264" name="Google Shape;264;p14"/>
          <p:cNvSpPr txBox="1"/>
          <p:nvPr/>
        </p:nvSpPr>
        <p:spPr>
          <a:xfrm>
            <a:off x="1203975" y="3162300"/>
            <a:ext cx="5170500" cy="62550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Sfaturi și strategii pentru a fi un bun ascultător:</a:t>
            </a:r>
            <a:endParaRPr b="0" i="0" sz="2000" u="none" cap="none" strike="noStrike">
              <a:solidFill>
                <a:srgbClr val="000000"/>
              </a:solidFill>
              <a:latin typeface="Playfair Display"/>
              <a:ea typeface="Playfair Display"/>
              <a:cs typeface="Playfair Display"/>
              <a:sym typeface="Playfair Display"/>
            </a:endParaRPr>
          </a:p>
          <a:p>
            <a:pPr indent="-203200" lvl="1" marL="431801" marR="0" rtl="0" algn="just">
              <a:lnSpc>
                <a:spcPct val="193181"/>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Pentru a avea o conversație de calitate, minimizează distragerile alegând un loc liniștit și dezactivând sunetul telefonului mobil sau al altor dispozitive.</a:t>
            </a:r>
            <a:endParaRPr b="0" i="0" sz="2000" u="none" cap="none" strike="noStrike">
              <a:solidFill>
                <a:srgbClr val="000000"/>
              </a:solidFill>
              <a:latin typeface="Playfair Display"/>
              <a:ea typeface="Playfair Display"/>
              <a:cs typeface="Playfair Display"/>
              <a:sym typeface="Playfair Display"/>
            </a:endParaRPr>
          </a:p>
          <a:p>
            <a:pPr indent="-203200" lvl="1" marL="431801" marR="0" rtl="0" algn="just">
              <a:lnSpc>
                <a:spcPct val="193181"/>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Ascultarea activă implică să fii pe deplin prezent. Aceasta presupune să acorzi vorbitorului întreaga ta atenție.</a:t>
            </a:r>
            <a:endParaRPr b="0" i="0" sz="2000" u="none" cap="none" strike="noStrike">
              <a:solidFill>
                <a:srgbClr val="000000"/>
              </a:solidFill>
              <a:latin typeface="Playfair Display"/>
              <a:ea typeface="Playfair Display"/>
              <a:cs typeface="Playfair Display"/>
              <a:sym typeface="Playfair Display"/>
            </a:endParaRPr>
          </a:p>
          <a:p>
            <a:pPr indent="-203200" lvl="1" marL="431801" marR="0" rtl="0" algn="just">
              <a:lnSpc>
                <a:spcPct val="193181"/>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Arată că asculți activ prin MENȚINEREA CONTACTULUI VIZUAL cu vorbitorul.</a:t>
            </a:r>
            <a:endParaRPr b="0" i="0" sz="2000" u="none" cap="none" strike="noStrike">
              <a:solidFill>
                <a:srgbClr val="000000"/>
              </a:solidFill>
              <a:latin typeface="Playfair Display"/>
              <a:ea typeface="Playfair Display"/>
              <a:cs typeface="Playfair Display"/>
              <a:sym typeface="Playfair Display"/>
            </a:endParaRPr>
          </a:p>
        </p:txBody>
      </p:sp>
      <p:sp>
        <p:nvSpPr>
          <p:cNvPr id="265" name="Google Shape;265;p14"/>
          <p:cNvSpPr txBox="1"/>
          <p:nvPr/>
        </p:nvSpPr>
        <p:spPr>
          <a:xfrm>
            <a:off x="6520327" y="3164873"/>
            <a:ext cx="5606700" cy="5065500"/>
          </a:xfrm>
          <a:prstGeom prst="rect">
            <a:avLst/>
          </a:prstGeom>
          <a:noFill/>
          <a:ln>
            <a:noFill/>
          </a:ln>
        </p:spPr>
        <p:txBody>
          <a:bodyPr anchorCtr="0" anchor="t" bIns="0" lIns="0" spcFirstLastPara="1" rIns="0" wrap="square" tIns="0">
            <a:spAutoFit/>
          </a:bodyPr>
          <a:lstStyle/>
          <a:p>
            <a:pPr indent="-203200" lvl="1" marL="431801" marR="0" rtl="0" algn="just">
              <a:lnSpc>
                <a:spcPct val="193181"/>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Exprima-ți ascultarea activă și empatia prin limbajul corpului, de exemplu, acoperind ușor gura, zâmbind sau dând din cap pentru a arăta că ești atent. Fii atent și la limbajul corpului și tonul vocii vorbitorului: par obosit, entuziasmat sau confuz?</a:t>
            </a:r>
            <a:endParaRPr b="0" i="0" sz="2000" u="none" cap="none" strike="noStrike">
              <a:solidFill>
                <a:srgbClr val="000000"/>
              </a:solidFill>
              <a:latin typeface="Playfair Display"/>
              <a:ea typeface="Playfair Display"/>
              <a:cs typeface="Playfair Display"/>
              <a:sym typeface="Playfair Display"/>
            </a:endParaRPr>
          </a:p>
          <a:p>
            <a:pPr indent="-203200" lvl="1" marL="431801" marR="0" rtl="0" algn="just">
              <a:lnSpc>
                <a:spcPct val="193181"/>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NU ÎNTRERUPTE vorbitorul și NU SCHIMBA SUBIECTUL fără a reacționa sau a contribui la ceea ce a spus.</a:t>
            </a:r>
            <a:endParaRPr b="0" i="0" sz="2000" u="none" cap="none" strike="noStrike">
              <a:solidFill>
                <a:srgbClr val="000000"/>
              </a:solidFill>
              <a:latin typeface="Playfair Display"/>
              <a:ea typeface="Playfair Display"/>
              <a:cs typeface="Playfair Display"/>
              <a:sym typeface="Playfair Display"/>
            </a:endParaRPr>
          </a:p>
        </p:txBody>
      </p:sp>
      <p:sp>
        <p:nvSpPr>
          <p:cNvPr id="266" name="Google Shape;266;p1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267" name="Google Shape;267;p14"/>
          <p:cNvSpPr txBox="1"/>
          <p:nvPr/>
        </p:nvSpPr>
        <p:spPr>
          <a:xfrm>
            <a:off x="12126980" y="3162300"/>
            <a:ext cx="5170500" cy="3281400"/>
          </a:xfrm>
          <a:prstGeom prst="rect">
            <a:avLst/>
          </a:prstGeom>
          <a:noFill/>
          <a:ln>
            <a:noFill/>
          </a:ln>
        </p:spPr>
        <p:txBody>
          <a:bodyPr anchorCtr="0" anchor="t" bIns="0" lIns="0" spcFirstLastPara="1" rIns="0" wrap="square" tIns="0">
            <a:spAutoFit/>
          </a:bodyPr>
          <a:lstStyle/>
          <a:p>
            <a:pPr indent="-203200" lvl="1" marL="431801" marR="0" rtl="0" algn="just">
              <a:lnSpc>
                <a:spcPct val="193181"/>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REPETAREA a ceea ce ai auzit poate confirma că ai fost atent și că acest aspect va fi observat și de către vorbitor.</a:t>
            </a:r>
            <a:endParaRPr b="0" i="0" sz="2000" u="none" cap="none" strike="noStrike">
              <a:solidFill>
                <a:srgbClr val="000000"/>
              </a:solidFill>
              <a:latin typeface="Playfair Display"/>
              <a:ea typeface="Playfair Display"/>
              <a:cs typeface="Playfair Display"/>
              <a:sym typeface="Playfair Display"/>
            </a:endParaRPr>
          </a:p>
          <a:p>
            <a:pPr indent="-203200" lvl="1" marL="431801" marR="0" rtl="0" algn="just">
              <a:lnSpc>
                <a:spcPct val="193181"/>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Pune ÎNTREBĂRI DESCHISE pentru a afla mai multe și pentru a dovedi că ai ascultat cu adevărat.</a:t>
            </a:r>
            <a:endParaRPr b="0" i="0" sz="20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grpSp>
        <p:nvGrpSpPr>
          <p:cNvPr id="272" name="Google Shape;272;p15"/>
          <p:cNvGrpSpPr/>
          <p:nvPr/>
        </p:nvGrpSpPr>
        <p:grpSpPr>
          <a:xfrm>
            <a:off x="2457015" y="1418214"/>
            <a:ext cx="5458534" cy="7361166"/>
            <a:chOff x="0" y="0"/>
            <a:chExt cx="7278045" cy="9814888"/>
          </a:xfrm>
        </p:grpSpPr>
        <p:sp>
          <p:nvSpPr>
            <p:cNvPr id="273" name="Google Shape;273;p15"/>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798" l="0" r="-99652" t="-31261"/>
              </a:stretch>
            </a:blipFill>
            <a:ln>
              <a:noFill/>
            </a:ln>
          </p:spPr>
        </p:sp>
        <p:sp>
          <p:nvSpPr>
            <p:cNvPr id="274" name="Google Shape;274;p15"/>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8157" r="-21454" t="0"/>
              </a:stretch>
            </a:blipFill>
            <a:ln>
              <a:noFill/>
            </a:ln>
          </p:spPr>
        </p:sp>
      </p:grpSp>
      <p:sp>
        <p:nvSpPr>
          <p:cNvPr id="275" name="Google Shape;275;p15"/>
          <p:cNvSpPr txBox="1"/>
          <p:nvPr/>
        </p:nvSpPr>
        <p:spPr>
          <a:xfrm>
            <a:off x="8684847" y="1880025"/>
            <a:ext cx="74553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6AC73"/>
                </a:solidFill>
                <a:latin typeface="Playfair Display"/>
                <a:ea typeface="Playfair Display"/>
                <a:cs typeface="Playfair Display"/>
                <a:sym typeface="Playfair Display"/>
              </a:rPr>
              <a:t>ASCULTAREA ACTIVĂ</a:t>
            </a:r>
            <a:endParaRPr b="0" i="0" sz="1400" u="none" cap="none" strike="noStrike">
              <a:solidFill>
                <a:srgbClr val="000000"/>
              </a:solidFill>
              <a:latin typeface="Arial"/>
              <a:ea typeface="Arial"/>
              <a:cs typeface="Arial"/>
              <a:sym typeface="Arial"/>
            </a:endParaRPr>
          </a:p>
        </p:txBody>
      </p:sp>
      <p:sp>
        <p:nvSpPr>
          <p:cNvPr id="276" name="Google Shape;276;p15"/>
          <p:cNvSpPr txBox="1"/>
          <p:nvPr/>
        </p:nvSpPr>
        <p:spPr>
          <a:xfrm>
            <a:off x="8678977" y="2969638"/>
            <a:ext cx="6908700" cy="53934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500"/>
              <a:buFont typeface="Arial"/>
              <a:buNone/>
            </a:pPr>
            <a:r>
              <a:rPr b="0" i="0" lang="en-US" sz="2400" u="none" cap="none" strike="noStrike">
                <a:solidFill>
                  <a:srgbClr val="000000"/>
                </a:solidFill>
                <a:latin typeface="Playfair Display"/>
                <a:ea typeface="Playfair Display"/>
                <a:cs typeface="Playfair Display"/>
                <a:sym typeface="Playfair Display"/>
              </a:rPr>
              <a:t>Ascultarea este esențială în comunicarea de afaceri. O ascultare eficientă îți permite să aduni mai multe informații, să construiești încredere, să reduci conflictele, să înțelegi mai bine cum să-i  motivezi pe ceilalți și să inspiri un angajament mai mare din partea celor pe care îi conduci. În negocieri, ascultarea activă este deosebit de importantă, deoarece îți permite să explorezi și să înțelegi perspectivele celeilalte părți.</a:t>
            </a:r>
            <a:endParaRPr b="0" i="0" sz="2400" u="none" cap="none" strike="noStrike">
              <a:solidFill>
                <a:srgbClr val="000000"/>
              </a:solidFill>
              <a:latin typeface="Playfair Display"/>
              <a:ea typeface="Playfair Display"/>
              <a:cs typeface="Playfair Display"/>
              <a:sym typeface="Playfair Display"/>
            </a:endParaRPr>
          </a:p>
        </p:txBody>
      </p:sp>
      <p:sp>
        <p:nvSpPr>
          <p:cNvPr id="277" name="Google Shape;277;p1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6"/>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83" name="Google Shape;283;p16"/>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84" name="Google Shape;284;p16"/>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85" name="Google Shape;285;p16"/>
          <p:cNvSpPr txBox="1"/>
          <p:nvPr/>
        </p:nvSpPr>
        <p:spPr>
          <a:xfrm>
            <a:off x="2720532" y="1562100"/>
            <a:ext cx="1127760"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3.1.3</a:t>
            </a:r>
            <a:endParaRPr b="0" i="0" sz="1400" u="none" cap="none" strike="noStrike">
              <a:solidFill>
                <a:srgbClr val="000000"/>
              </a:solidFill>
              <a:latin typeface="Arial"/>
              <a:ea typeface="Arial"/>
              <a:cs typeface="Arial"/>
              <a:sym typeface="Arial"/>
            </a:endParaRPr>
          </a:p>
        </p:txBody>
      </p:sp>
      <p:sp>
        <p:nvSpPr>
          <p:cNvPr id="286" name="Google Shape;286;p16"/>
          <p:cNvSpPr txBox="1"/>
          <p:nvPr/>
        </p:nvSpPr>
        <p:spPr>
          <a:xfrm>
            <a:off x="2720532" y="2515235"/>
            <a:ext cx="8917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Prezentare, prezentare de ofertă și povestire</a:t>
            </a:r>
            <a:endParaRPr b="0" i="0" sz="1400" u="none" cap="none" strike="noStrike">
              <a:solidFill>
                <a:srgbClr val="000000"/>
              </a:solidFill>
              <a:latin typeface="Arial"/>
              <a:ea typeface="Arial"/>
              <a:cs typeface="Arial"/>
              <a:sym typeface="Arial"/>
            </a:endParaRPr>
          </a:p>
        </p:txBody>
      </p:sp>
      <p:sp>
        <p:nvSpPr>
          <p:cNvPr id="287" name="Google Shape;287;p16"/>
          <p:cNvSpPr txBox="1"/>
          <p:nvPr/>
        </p:nvSpPr>
        <p:spPr>
          <a:xfrm>
            <a:off x="2720532" y="3238500"/>
            <a:ext cx="4747200" cy="49179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Abilitățile de prezentare includ o varietate de aspecte, cum ar fi structura prezentării tale, designul  materialelor vizuale (dacă este cazul), tonul vocii, limbajul corpului și altele.</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rPr b="1" i="1" lang="en-US" sz="2200" u="none" cap="none" strike="noStrike">
                <a:solidFill>
                  <a:srgbClr val="000000"/>
                </a:solidFill>
                <a:latin typeface="Playfair Display"/>
                <a:ea typeface="Playfair Display"/>
                <a:cs typeface="Playfair Display"/>
                <a:sym typeface="Playfair Display"/>
              </a:rPr>
              <a:t>Ce factori trebuie să iei în considerare pentru ca prezentarea ta să fie bună, sau chiar excelentă?</a:t>
            </a:r>
            <a:endParaRPr b="1" i="1" sz="2200" u="none" cap="none" strike="noStrike">
              <a:solidFill>
                <a:srgbClr val="000000"/>
              </a:solidFill>
              <a:latin typeface="Playfair Display"/>
              <a:ea typeface="Playfair Display"/>
              <a:cs typeface="Playfair Display"/>
              <a:sym typeface="Playfair Display"/>
            </a:endParaRPr>
          </a:p>
        </p:txBody>
      </p:sp>
      <p:sp>
        <p:nvSpPr>
          <p:cNvPr id="288" name="Google Shape;288;p16"/>
          <p:cNvSpPr txBox="1"/>
          <p:nvPr/>
        </p:nvSpPr>
        <p:spPr>
          <a:xfrm>
            <a:off x="7715830" y="3238500"/>
            <a:ext cx="8414400" cy="5926200"/>
          </a:xfrm>
          <a:prstGeom prst="rect">
            <a:avLst/>
          </a:prstGeom>
          <a:noFill/>
          <a:ln>
            <a:noFill/>
          </a:ln>
        </p:spPr>
        <p:txBody>
          <a:bodyPr anchorCtr="0" anchor="t" bIns="0" lIns="0" spcFirstLastPara="1" rIns="0" wrap="square" tIns="0">
            <a:spAutoFit/>
          </a:bodyPr>
          <a:lstStyle/>
          <a:p>
            <a:pPr indent="-215900" lvl="1" marL="431801" marR="0" rtl="0" algn="just">
              <a:lnSpc>
                <a:spcPct val="150000"/>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MESAJ CLAR - Pe ce aspecte se axează prezentarea ta? Oferirea prea multor informații poate fi mai dăunătoare decât furnizarea insuficientă de informații.</a:t>
            </a:r>
            <a:endParaRPr b="0" i="0" sz="22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150000"/>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ÎNCADRAREA CORECTĂ - De unde vei începe și unde vei încheia povestea ta, și cum vei restrânge conținutul pentru a include și exemple relevante?</a:t>
            </a:r>
            <a:endParaRPr b="0" i="0" sz="22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150000"/>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IMPACT EMOȚIONAL - Care a fost momentul tău de revelație? Cum vei motiva și convinge publicul să răspundă apelului tău la acțiune?</a:t>
            </a:r>
            <a:endParaRPr b="0" i="0" sz="22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150000"/>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PREZENTARE - Vei utiliza notițe sau diapozitive? Vei memora întreaga prezentare? Cum va sublinia limbajul corpului tău mesajul pe care vrei să îl transmiți?</a:t>
            </a:r>
            <a:endParaRPr b="0" i="0" sz="2200" u="none" cap="none" strike="noStrike">
              <a:solidFill>
                <a:srgbClr val="000000"/>
              </a:solidFill>
              <a:latin typeface="Playfair Display"/>
              <a:ea typeface="Playfair Display"/>
              <a:cs typeface="Playfair Display"/>
              <a:sym typeface="Playfair Display"/>
            </a:endParaRPr>
          </a:p>
        </p:txBody>
      </p:sp>
      <p:sp>
        <p:nvSpPr>
          <p:cNvPr id="289" name="Google Shape;289;p1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grpSp>
        <p:nvGrpSpPr>
          <p:cNvPr id="294" name="Google Shape;294;p17"/>
          <p:cNvGrpSpPr/>
          <p:nvPr/>
        </p:nvGrpSpPr>
        <p:grpSpPr>
          <a:xfrm>
            <a:off x="2457015" y="1418214"/>
            <a:ext cx="5458534" cy="7361166"/>
            <a:chOff x="0" y="0"/>
            <a:chExt cx="7278045" cy="9814888"/>
          </a:xfrm>
        </p:grpSpPr>
        <p:sp>
          <p:nvSpPr>
            <p:cNvPr id="295" name="Google Shape;295;p17"/>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798" l="0" r="-99652" t="-31261"/>
              </a:stretch>
            </a:blipFill>
            <a:ln>
              <a:noFill/>
            </a:ln>
          </p:spPr>
        </p:sp>
        <p:sp>
          <p:nvSpPr>
            <p:cNvPr id="296" name="Google Shape;296;p17"/>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9803" r="-19803" t="0"/>
              </a:stretch>
            </a:blipFill>
            <a:ln>
              <a:noFill/>
            </a:ln>
          </p:spPr>
        </p:sp>
      </p:grpSp>
      <p:sp>
        <p:nvSpPr>
          <p:cNvPr id="297" name="Google Shape;297;p17"/>
          <p:cNvSpPr txBox="1"/>
          <p:nvPr/>
        </p:nvSpPr>
        <p:spPr>
          <a:xfrm>
            <a:off x="8655531" y="1418214"/>
            <a:ext cx="8270100" cy="400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600" u="none" cap="none" strike="noStrike">
                <a:solidFill>
                  <a:srgbClr val="06AC73"/>
                </a:solidFill>
                <a:latin typeface="Playfair Display"/>
                <a:ea typeface="Playfair Display"/>
                <a:cs typeface="Playfair Display"/>
                <a:sym typeface="Playfair Display"/>
              </a:rPr>
              <a:t>Prezentare, prezentare de ofertă (pitching) și povestire</a:t>
            </a:r>
            <a:endParaRPr b="0" i="0" sz="2600" u="none" cap="none" strike="noStrike">
              <a:solidFill>
                <a:srgbClr val="000000"/>
              </a:solidFill>
              <a:latin typeface="Arial"/>
              <a:ea typeface="Arial"/>
              <a:cs typeface="Arial"/>
              <a:sym typeface="Arial"/>
            </a:endParaRPr>
          </a:p>
        </p:txBody>
      </p:sp>
      <p:sp>
        <p:nvSpPr>
          <p:cNvPr id="298" name="Google Shape;298;p17"/>
          <p:cNvSpPr txBox="1"/>
          <p:nvPr/>
        </p:nvSpPr>
        <p:spPr>
          <a:xfrm>
            <a:off x="8655531" y="2705100"/>
            <a:ext cx="8270100" cy="60954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500"/>
              <a:buFont typeface="Arial"/>
              <a:buNone/>
            </a:pPr>
            <a:r>
              <a:rPr b="0" i="0" lang="en-US" sz="2200" u="none" cap="none" strike="noStrike">
                <a:solidFill>
                  <a:srgbClr val="000000"/>
                </a:solidFill>
                <a:latin typeface="Playfair Display"/>
                <a:ea typeface="Playfair Display"/>
                <a:cs typeface="Playfair Display"/>
                <a:sym typeface="Playfair Display"/>
              </a:rPr>
              <a:t>Pitching-ul este un termen popular în sectorul "start-up" care se referă la un discurs scurt și persuasiv destinat să stârnească interesul pentru un proiect sau produs și să-l mențină pentru a continua cu discuții ulterioare. Este cunoscut și sub denumirea de "elevator pitch" (discurs de elevator sau declarație de elevator),  deoarece adesea este suficient de scurt pentru a fi livrat în timpul unei călătorii cu liftul. Pitches sunt prezentări de unu până la cinci minute care rezumă cele mai importante aspecte ale unui produs, serviciu, proiect, organizație sau căutător de locuri de muncă în câteva fraze. Înainte de a livra un pitch bun, acesta trebuie să fie bine planificat.</a:t>
            </a:r>
            <a:endParaRPr b="0" i="0" sz="2200" u="none" cap="none" strike="noStrike">
              <a:solidFill>
                <a:srgbClr val="000000"/>
              </a:solidFill>
              <a:latin typeface="Playfair Display"/>
              <a:ea typeface="Playfair Display"/>
              <a:cs typeface="Playfair Display"/>
              <a:sym typeface="Playfair Display"/>
            </a:endParaRPr>
          </a:p>
        </p:txBody>
      </p:sp>
      <p:sp>
        <p:nvSpPr>
          <p:cNvPr id="299" name="Google Shape;299;p1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05" name="Google Shape;305;p1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06" name="Google Shape;306;p1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07" name="Google Shape;307;p18"/>
          <p:cNvSpPr txBox="1"/>
          <p:nvPr/>
        </p:nvSpPr>
        <p:spPr>
          <a:xfrm>
            <a:off x="2720532" y="1562100"/>
            <a:ext cx="16990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3.1.4</a:t>
            </a:r>
            <a:endParaRPr b="0" i="0" sz="1400" u="none" cap="none" strike="noStrike">
              <a:solidFill>
                <a:srgbClr val="000000"/>
              </a:solidFill>
              <a:latin typeface="Arial"/>
              <a:ea typeface="Arial"/>
              <a:cs typeface="Arial"/>
              <a:sym typeface="Arial"/>
            </a:endParaRPr>
          </a:p>
        </p:txBody>
      </p:sp>
      <p:sp>
        <p:nvSpPr>
          <p:cNvPr id="308" name="Google Shape;308;p18"/>
          <p:cNvSpPr txBox="1"/>
          <p:nvPr/>
        </p:nvSpPr>
        <p:spPr>
          <a:xfrm>
            <a:off x="2720532" y="2400300"/>
            <a:ext cx="8917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Îmbunătățește-ți abilitățile de comunicare</a:t>
            </a:r>
            <a:endParaRPr b="0" i="0" sz="1400" u="none" cap="none" strike="noStrike">
              <a:solidFill>
                <a:srgbClr val="000000"/>
              </a:solidFill>
              <a:latin typeface="Arial"/>
              <a:ea typeface="Arial"/>
              <a:cs typeface="Arial"/>
              <a:sym typeface="Arial"/>
            </a:endParaRPr>
          </a:p>
        </p:txBody>
      </p:sp>
      <p:sp>
        <p:nvSpPr>
          <p:cNvPr id="309" name="Google Shape;309;p18"/>
          <p:cNvSpPr txBox="1"/>
          <p:nvPr/>
        </p:nvSpPr>
        <p:spPr>
          <a:xfrm>
            <a:off x="2260899" y="3086100"/>
            <a:ext cx="5968800" cy="62262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Iată câteva sfaturi pentru a-ți îmbunătăți abilitățile de comunicare:</a:t>
            </a:r>
            <a:endParaRPr b="0" i="0" sz="22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193181"/>
              </a:lnSpc>
              <a:spcBef>
                <a:spcPts val="0"/>
              </a:spcBef>
              <a:spcAft>
                <a:spcPts val="0"/>
              </a:spcAft>
              <a:buClr>
                <a:srgbClr val="000000"/>
              </a:buClr>
              <a:buSzPts val="2200"/>
              <a:buFont typeface="Playfair Display"/>
              <a:buAutoNum type="arabicPeriod"/>
            </a:pPr>
            <a:r>
              <a:rPr b="0" i="0" lang="en-US" sz="2200" u="none" cap="none" strike="noStrike">
                <a:solidFill>
                  <a:srgbClr val="000000"/>
                </a:solidFill>
                <a:latin typeface="Playfair Display"/>
                <a:ea typeface="Playfair Display"/>
                <a:cs typeface="Playfair Display"/>
                <a:sym typeface="Playfair Display"/>
              </a:rPr>
              <a:t>Ia în considerare audiența atunci când alegi modul de comunicare și mesajul. Care este relația ta cu ceilalții? Cum preferă ei să comunice? Preferă emailul sau o întâlnire?</a:t>
            </a:r>
            <a:endParaRPr b="0" i="0" sz="22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193181"/>
              </a:lnSpc>
              <a:spcBef>
                <a:spcPts val="0"/>
              </a:spcBef>
              <a:spcAft>
                <a:spcPts val="0"/>
              </a:spcAft>
              <a:buClr>
                <a:srgbClr val="000000"/>
              </a:buClr>
              <a:buSzPts val="2200"/>
              <a:buFont typeface="Playfair Display"/>
              <a:buAutoNum type="arabicPeriod"/>
            </a:pPr>
            <a:r>
              <a:rPr b="0" i="0" lang="en-US" sz="2200" u="none" cap="none" strike="noStrike">
                <a:solidFill>
                  <a:srgbClr val="000000"/>
                </a:solidFill>
                <a:latin typeface="Playfair Display"/>
                <a:ea typeface="Playfair Display"/>
                <a:cs typeface="Playfair Display"/>
                <a:sym typeface="Playfair Display"/>
              </a:rPr>
              <a:t>Examinează modul în care vorbești cu ceilalți. Comunicarea clară, deliberată și respectuoasă poate fi de un real ajotor pentru afacerea ta.</a:t>
            </a:r>
            <a:endParaRPr b="0" i="0" sz="2200" u="none" cap="none" strike="noStrike">
              <a:solidFill>
                <a:srgbClr val="000000"/>
              </a:solidFill>
              <a:latin typeface="Playfair Display"/>
              <a:ea typeface="Playfair Display"/>
              <a:cs typeface="Playfair Display"/>
              <a:sym typeface="Playfair Display"/>
            </a:endParaRPr>
          </a:p>
        </p:txBody>
      </p:sp>
      <p:sp>
        <p:nvSpPr>
          <p:cNvPr id="310" name="Google Shape;310;p18"/>
          <p:cNvSpPr txBox="1"/>
          <p:nvPr/>
        </p:nvSpPr>
        <p:spPr>
          <a:xfrm>
            <a:off x="8686800" y="3082675"/>
            <a:ext cx="7662300" cy="49179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3. Fii atent la semnalele nonverbale, inclusiv la limbajul corpului tău. Doar o mică parte a conversației se bazează pe cuvinte; restul este transmis prin limbajul corpului, tonul vocii și nivelul de energie.</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4. Depune efort pentru a-ți îmbunătăți abilitățile de comunicare, precum ascultarea, povestirea și prezentarea, și solicită feedback de la colegi și parteneri. Investind timp în exersarea comunicării, investești în tine însuți.</a:t>
            </a:r>
            <a:endParaRPr b="0" i="0" sz="2200" u="none" cap="none" strike="noStrike">
              <a:solidFill>
                <a:srgbClr val="000000"/>
              </a:solidFill>
              <a:latin typeface="Playfair Display"/>
              <a:ea typeface="Playfair Display"/>
              <a:cs typeface="Playfair Display"/>
              <a:sym typeface="Playfair Display"/>
            </a:endParaRPr>
          </a:p>
        </p:txBody>
      </p:sp>
      <p:sp>
        <p:nvSpPr>
          <p:cNvPr id="311" name="Google Shape;311;p1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00" name="Google Shape;100;p2"/>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grpSp>
        <p:nvGrpSpPr>
          <p:cNvPr id="101" name="Google Shape;101;p2"/>
          <p:cNvGrpSpPr/>
          <p:nvPr/>
        </p:nvGrpSpPr>
        <p:grpSpPr>
          <a:xfrm>
            <a:off x="9144000" y="8980975"/>
            <a:ext cx="8767540" cy="941424"/>
            <a:chOff x="0" y="0"/>
            <a:chExt cx="11690053" cy="1255231"/>
          </a:xfrm>
        </p:grpSpPr>
        <p:sp>
          <p:nvSpPr>
            <p:cNvPr id="102" name="Google Shape;102;p2"/>
            <p:cNvSpPr/>
            <p:nvPr/>
          </p:nvSpPr>
          <p:spPr>
            <a:xfrm>
              <a:off x="8673388" y="138410"/>
              <a:ext cx="3016665" cy="1103347"/>
            </a:xfrm>
            <a:custGeom>
              <a:rect b="b" l="l" r="r" t="t"/>
              <a:pathLst>
                <a:path extrusionOk="0" h="1103347" w="3016665">
                  <a:moveTo>
                    <a:pt x="0" y="0"/>
                  </a:moveTo>
                  <a:lnTo>
                    <a:pt x="3016665" y="0"/>
                  </a:lnTo>
                  <a:lnTo>
                    <a:pt x="3016665" y="1103346"/>
                  </a:lnTo>
                  <a:lnTo>
                    <a:pt x="0" y="1103346"/>
                  </a:lnTo>
                  <a:lnTo>
                    <a:pt x="0" y="0"/>
                  </a:lnTo>
                  <a:close/>
                </a:path>
              </a:pathLst>
            </a:custGeom>
            <a:blipFill rotWithShape="1">
              <a:blip r:embed="rId5">
                <a:alphaModFix/>
              </a:blip>
              <a:stretch>
                <a:fillRect b="-56475" l="-16110" r="-2997" t="-51858"/>
              </a:stretch>
            </a:blipFill>
            <a:ln>
              <a:noFill/>
            </a:ln>
          </p:spPr>
        </p:sp>
        <p:sp>
          <p:nvSpPr>
            <p:cNvPr id="103" name="Google Shape;103;p2"/>
            <p:cNvSpPr/>
            <p:nvPr/>
          </p:nvSpPr>
          <p:spPr>
            <a:xfrm>
              <a:off x="7355026" y="138410"/>
              <a:ext cx="1172392" cy="1103347"/>
            </a:xfrm>
            <a:custGeom>
              <a:rect b="b" l="l" r="r" t="t"/>
              <a:pathLst>
                <a:path extrusionOk="0" h="1103347" w="1172392">
                  <a:moveTo>
                    <a:pt x="0" y="0"/>
                  </a:moveTo>
                  <a:lnTo>
                    <a:pt x="1172392" y="0"/>
                  </a:lnTo>
                  <a:lnTo>
                    <a:pt x="1172392" y="1103346"/>
                  </a:lnTo>
                  <a:lnTo>
                    <a:pt x="0" y="1103346"/>
                  </a:lnTo>
                  <a:lnTo>
                    <a:pt x="0" y="0"/>
                  </a:lnTo>
                  <a:close/>
                </a:path>
              </a:pathLst>
            </a:custGeom>
            <a:blipFill rotWithShape="1">
              <a:blip r:embed="rId6">
                <a:alphaModFix/>
              </a:blip>
              <a:stretch>
                <a:fillRect b="0" l="0" r="0" t="0"/>
              </a:stretch>
            </a:blipFill>
            <a:ln>
              <a:noFill/>
            </a:ln>
          </p:spPr>
        </p:sp>
        <p:sp>
          <p:nvSpPr>
            <p:cNvPr id="104" name="Google Shape;104;p2"/>
            <p:cNvSpPr/>
            <p:nvPr/>
          </p:nvSpPr>
          <p:spPr>
            <a:xfrm>
              <a:off x="5828429" y="138410"/>
              <a:ext cx="1377374" cy="1116821"/>
            </a:xfrm>
            <a:custGeom>
              <a:rect b="b" l="l" r="r" t="t"/>
              <a:pathLst>
                <a:path extrusionOk="0" h="1116821" w="1377374">
                  <a:moveTo>
                    <a:pt x="0" y="0"/>
                  </a:moveTo>
                  <a:lnTo>
                    <a:pt x="1377374" y="0"/>
                  </a:lnTo>
                  <a:lnTo>
                    <a:pt x="1377374" y="1116820"/>
                  </a:lnTo>
                  <a:lnTo>
                    <a:pt x="0" y="1116820"/>
                  </a:lnTo>
                  <a:lnTo>
                    <a:pt x="0" y="0"/>
                  </a:lnTo>
                  <a:close/>
                </a:path>
              </a:pathLst>
            </a:custGeom>
            <a:blipFill rotWithShape="1">
              <a:blip r:embed="rId7">
                <a:alphaModFix/>
              </a:blip>
              <a:stretch>
                <a:fillRect b="0" l="0" r="0" t="0"/>
              </a:stretch>
            </a:blipFill>
            <a:ln>
              <a:noFill/>
            </a:ln>
          </p:spPr>
        </p:sp>
        <p:sp>
          <p:nvSpPr>
            <p:cNvPr id="105" name="Google Shape;105;p2"/>
            <p:cNvSpPr/>
            <p:nvPr/>
          </p:nvSpPr>
          <p:spPr>
            <a:xfrm>
              <a:off x="3068539" y="612227"/>
              <a:ext cx="2569507" cy="629529"/>
            </a:xfrm>
            <a:custGeom>
              <a:rect b="b" l="l" r="r" t="t"/>
              <a:pathLst>
                <a:path extrusionOk="0" h="629529" w="2569507">
                  <a:moveTo>
                    <a:pt x="0" y="0"/>
                  </a:moveTo>
                  <a:lnTo>
                    <a:pt x="2569506" y="0"/>
                  </a:lnTo>
                  <a:lnTo>
                    <a:pt x="2569506" y="629529"/>
                  </a:lnTo>
                  <a:lnTo>
                    <a:pt x="0" y="629529"/>
                  </a:lnTo>
                  <a:lnTo>
                    <a:pt x="0" y="0"/>
                  </a:lnTo>
                  <a:close/>
                </a:path>
              </a:pathLst>
            </a:custGeom>
            <a:blipFill rotWithShape="1">
              <a:blip r:embed="rId8">
                <a:alphaModFix/>
              </a:blip>
              <a:stretch>
                <a:fillRect b="0" l="0" r="0" t="0"/>
              </a:stretch>
            </a:blipFill>
            <a:ln>
              <a:noFill/>
            </a:ln>
          </p:spPr>
        </p:sp>
        <p:sp>
          <p:nvSpPr>
            <p:cNvPr id="106" name="Google Shape;106;p2"/>
            <p:cNvSpPr/>
            <p:nvPr/>
          </p:nvSpPr>
          <p:spPr>
            <a:xfrm>
              <a:off x="1526597" y="134017"/>
              <a:ext cx="1356625" cy="956421"/>
            </a:xfrm>
            <a:custGeom>
              <a:rect b="b" l="l" r="r" t="t"/>
              <a:pathLst>
                <a:path extrusionOk="0" h="956421" w="1356625">
                  <a:moveTo>
                    <a:pt x="0" y="0"/>
                  </a:moveTo>
                  <a:lnTo>
                    <a:pt x="1356626" y="0"/>
                  </a:lnTo>
                  <a:lnTo>
                    <a:pt x="1356626" y="956421"/>
                  </a:lnTo>
                  <a:lnTo>
                    <a:pt x="0" y="956421"/>
                  </a:lnTo>
                  <a:lnTo>
                    <a:pt x="0" y="0"/>
                  </a:lnTo>
                  <a:close/>
                </a:path>
              </a:pathLst>
            </a:custGeom>
            <a:blipFill rotWithShape="1">
              <a:blip r:embed="rId9">
                <a:alphaModFix/>
              </a:blip>
              <a:stretch>
                <a:fillRect b="0" l="0" r="0" t="0"/>
              </a:stretch>
            </a:blipFill>
            <a:ln>
              <a:noFill/>
            </a:ln>
          </p:spPr>
        </p:sp>
        <p:sp>
          <p:nvSpPr>
            <p:cNvPr id="107" name="Google Shape;107;p2"/>
            <p:cNvSpPr/>
            <p:nvPr/>
          </p:nvSpPr>
          <p:spPr>
            <a:xfrm>
              <a:off x="0" y="0"/>
              <a:ext cx="1297194" cy="1224454"/>
            </a:xfrm>
            <a:custGeom>
              <a:rect b="b" l="l" r="r" t="t"/>
              <a:pathLst>
                <a:path extrusionOk="0" h="1224454" w="1297194">
                  <a:moveTo>
                    <a:pt x="0" y="0"/>
                  </a:moveTo>
                  <a:lnTo>
                    <a:pt x="1297194" y="0"/>
                  </a:lnTo>
                  <a:lnTo>
                    <a:pt x="1297194" y="1224454"/>
                  </a:lnTo>
                  <a:lnTo>
                    <a:pt x="0" y="1224454"/>
                  </a:lnTo>
                  <a:lnTo>
                    <a:pt x="0" y="0"/>
                  </a:lnTo>
                  <a:close/>
                </a:path>
              </a:pathLst>
            </a:custGeom>
            <a:blipFill rotWithShape="1">
              <a:blip r:embed="rId10">
                <a:alphaModFix/>
              </a:blip>
              <a:stretch>
                <a:fillRect b="-32316" l="-62714" r="-63177" t="-52614"/>
              </a:stretch>
            </a:blipFill>
            <a:ln>
              <a:noFill/>
            </a:ln>
          </p:spPr>
        </p:sp>
      </p:grpSp>
      <p:sp>
        <p:nvSpPr>
          <p:cNvPr id="108" name="Google Shape;108;p2"/>
          <p:cNvSpPr txBox="1"/>
          <p:nvPr/>
        </p:nvSpPr>
        <p:spPr>
          <a:xfrm>
            <a:off x="7262262" y="9253249"/>
            <a:ext cx="1578381" cy="349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000000"/>
                </a:solidFill>
                <a:latin typeface="Prata"/>
                <a:ea typeface="Prata"/>
                <a:cs typeface="Prata"/>
                <a:sym typeface="Prata"/>
              </a:rPr>
              <a:t>Powered by:</a:t>
            </a:r>
            <a:endParaRPr b="0" i="0" sz="1400" u="none" cap="none" strike="noStrike">
              <a:solidFill>
                <a:srgbClr val="000000"/>
              </a:solidFill>
              <a:latin typeface="Arial"/>
              <a:ea typeface="Arial"/>
              <a:cs typeface="Arial"/>
              <a:sym typeface="Arial"/>
            </a:endParaRPr>
          </a:p>
        </p:txBody>
      </p:sp>
      <p:sp>
        <p:nvSpPr>
          <p:cNvPr id="109" name="Google Shape;109;p2"/>
          <p:cNvSpPr/>
          <p:nvPr/>
        </p:nvSpPr>
        <p:spPr>
          <a:xfrm>
            <a:off x="444641" y="506857"/>
            <a:ext cx="2856339" cy="797054"/>
          </a:xfrm>
          <a:custGeom>
            <a:rect b="b" l="l" r="r" t="t"/>
            <a:pathLst>
              <a:path extrusionOk="0" h="797054" w="2856339">
                <a:moveTo>
                  <a:pt x="0" y="0"/>
                </a:moveTo>
                <a:lnTo>
                  <a:pt x="2856339" y="0"/>
                </a:lnTo>
                <a:lnTo>
                  <a:pt x="2856339" y="797053"/>
                </a:lnTo>
                <a:lnTo>
                  <a:pt x="0" y="797053"/>
                </a:lnTo>
                <a:lnTo>
                  <a:pt x="0" y="0"/>
                </a:lnTo>
                <a:close/>
              </a:path>
            </a:pathLst>
          </a:custGeom>
          <a:blipFill rotWithShape="1">
            <a:blip r:embed="rId11">
              <a:alphaModFix/>
            </a:blip>
            <a:stretch>
              <a:fillRect b="-160149" l="-14260" r="-3274" t="-161009"/>
            </a:stretch>
          </a:blipFill>
          <a:ln>
            <a:noFill/>
          </a:ln>
        </p:spPr>
      </p:sp>
      <p:grpSp>
        <p:nvGrpSpPr>
          <p:cNvPr id="110" name="Google Shape;110;p2"/>
          <p:cNvGrpSpPr/>
          <p:nvPr/>
        </p:nvGrpSpPr>
        <p:grpSpPr>
          <a:xfrm>
            <a:off x="1090169" y="1656335"/>
            <a:ext cx="15687516" cy="6871200"/>
            <a:chOff x="1090169" y="1656335"/>
            <a:chExt cx="15687516" cy="6871200"/>
          </a:xfrm>
        </p:grpSpPr>
        <p:sp>
          <p:nvSpPr>
            <p:cNvPr id="111" name="Google Shape;111;p2"/>
            <p:cNvSpPr txBox="1"/>
            <p:nvPr/>
          </p:nvSpPr>
          <p:spPr>
            <a:xfrm>
              <a:off x="1090169" y="1656335"/>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CE ESTE SUSE?</a:t>
              </a:r>
              <a:endParaRPr b="0" i="0" sz="1400" u="none" cap="none" strike="noStrike">
                <a:solidFill>
                  <a:srgbClr val="000000"/>
                </a:solidFill>
                <a:latin typeface="Arial"/>
                <a:ea typeface="Arial"/>
                <a:cs typeface="Arial"/>
                <a:sym typeface="Arial"/>
              </a:endParaRPr>
            </a:p>
          </p:txBody>
        </p:sp>
        <p:sp>
          <p:nvSpPr>
            <p:cNvPr id="112" name="Google Shape;112;p2"/>
            <p:cNvSpPr txBox="1"/>
            <p:nvPr/>
          </p:nvSpPr>
          <p:spPr>
            <a:xfrm>
              <a:off x="1266750" y="2863725"/>
              <a:ext cx="6134700" cy="39711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SUSE este un program menit să îmbunătățească capacitatea de inserție profesională și să ofere tinerilor oportunitatea de a învăța despre antreprenoriatul social, de a lucra pe cont propriu și, în același timp, de a se preocupa de problemele de mediu din societate. Această abordare pe plan local va încuraja tinerii să devină parte a comunității și va stimula cetățenia activă</a:t>
              </a:r>
              <a:endParaRPr b="0" i="0" sz="1400" u="none" cap="none" strike="noStrike">
                <a:solidFill>
                  <a:srgbClr val="000000"/>
                </a:solidFill>
                <a:latin typeface="Arial"/>
                <a:ea typeface="Arial"/>
                <a:cs typeface="Arial"/>
                <a:sym typeface="Arial"/>
              </a:endParaRPr>
            </a:p>
          </p:txBody>
        </p:sp>
        <p:sp>
          <p:nvSpPr>
            <p:cNvPr id="113" name="Google Shape;113;p2"/>
            <p:cNvSpPr txBox="1"/>
            <p:nvPr/>
          </p:nvSpPr>
          <p:spPr>
            <a:xfrm>
              <a:off x="7731485" y="1656335"/>
              <a:ext cx="9046200" cy="68712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1800" u="none" cap="none" strike="noStrike">
                  <a:solidFill>
                    <a:srgbClr val="000000"/>
                  </a:solidFill>
                  <a:latin typeface="Playfair Display"/>
                  <a:ea typeface="Playfair Display"/>
                  <a:cs typeface="Playfair Display"/>
                  <a:sym typeface="Playfair Display"/>
                </a:rPr>
                <a:t>Obiective:</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Sensibilizarea tinerilor cu privire la antreprenoriatul social ca oportunitate de (auto)angajare în viitor și de creștere a capacității de inserție profesională pe termen scurt și lung</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Promovarea competențelor antreprenoriale pentru a îmbunătăți oportunitățile antreprenoriale și pentru a abilita tinerii să acționeze ca întreprinzători interni.</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Combaterea șomajului în rândul tinerilor din întreaga Europă</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Activarea tinerilor prin implicarea lor în găsirea de soluții pentru problemele sociale din comunitatea locală, axate pe sustenabilitate</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Încurajarea lucrătorilor de tineret să ghidze și să susțină tinerii pentru a avea un rol activ în societate și să-i educe în utilizarea coaching-ului digital.</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Atragerea atenției asupra necesității de a inspira activ tinerii să devină antreprenori sociali</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Reducerea decalajului dintre tineri și mediul de afaceri prin facilitarea conexiunilor între tineri și antreprenori.</a:t>
              </a:r>
              <a:endParaRPr b="0" i="0" sz="1800" u="none" cap="none" strike="noStrike">
                <a:solidFill>
                  <a:srgbClr val="000000"/>
                </a:solidFill>
                <a:latin typeface="Playfair Display"/>
                <a:ea typeface="Playfair Display"/>
                <a:cs typeface="Playfair Display"/>
                <a:sym typeface="Playfair Display"/>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1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317" name="Google Shape;317;p19"/>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318" name="Google Shape;318;p1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319" name="Google Shape;319;p1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320" name="Google Shape;320;p19"/>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321" name="Google Shape;321;p19"/>
          <p:cNvSpPr txBox="1"/>
          <p:nvPr/>
        </p:nvSpPr>
        <p:spPr>
          <a:xfrm>
            <a:off x="2430450" y="3647086"/>
            <a:ext cx="21612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322" name="Google Shape;322;p19"/>
          <p:cNvSpPr txBox="1"/>
          <p:nvPr/>
        </p:nvSpPr>
        <p:spPr>
          <a:xfrm>
            <a:off x="4990258" y="3936011"/>
            <a:ext cx="49605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Networking</a:t>
            </a:r>
            <a:endParaRPr b="0" i="0" sz="1400" u="none" cap="none" strike="noStrike">
              <a:solidFill>
                <a:srgbClr val="000000"/>
              </a:solidFill>
              <a:latin typeface="Arial"/>
              <a:ea typeface="Arial"/>
              <a:cs typeface="Arial"/>
              <a:sym typeface="Arial"/>
            </a:endParaRPr>
          </a:p>
        </p:txBody>
      </p:sp>
      <p:sp>
        <p:nvSpPr>
          <p:cNvPr id="323" name="Google Shape;323;p19"/>
          <p:cNvSpPr txBox="1"/>
          <p:nvPr/>
        </p:nvSpPr>
        <p:spPr>
          <a:xfrm>
            <a:off x="4990239" y="5456161"/>
            <a:ext cx="5760300" cy="1461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Networking-ul este esențial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pentru antreprenorii sociali,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facilitând schimbul de idei și resurse.</a:t>
            </a:r>
            <a:endParaRPr b="0" i="0" sz="1400" u="none" cap="none" strike="noStrike">
              <a:solidFill>
                <a:srgbClr val="000000"/>
              </a:solidFill>
              <a:latin typeface="Arial"/>
              <a:ea typeface="Arial"/>
              <a:cs typeface="Arial"/>
              <a:sym typeface="Arial"/>
            </a:endParaRPr>
          </a:p>
        </p:txBody>
      </p:sp>
      <p:sp>
        <p:nvSpPr>
          <p:cNvPr id="324" name="Google Shape;324;p1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49" l="-14260" r="-3274" t="-161009"/>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0"/>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30" name="Google Shape;330;p2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31" name="Google Shape;331;p20"/>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32" name="Google Shape;332;p20"/>
          <p:cNvSpPr txBox="1"/>
          <p:nvPr/>
        </p:nvSpPr>
        <p:spPr>
          <a:xfrm>
            <a:off x="2720532" y="1429727"/>
            <a:ext cx="20800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3.2.1</a:t>
            </a:r>
            <a:endParaRPr b="0" i="0" sz="1400" u="none" cap="none" strike="noStrike">
              <a:solidFill>
                <a:srgbClr val="000000"/>
              </a:solidFill>
              <a:latin typeface="Arial"/>
              <a:ea typeface="Arial"/>
              <a:cs typeface="Arial"/>
              <a:sym typeface="Arial"/>
            </a:endParaRPr>
          </a:p>
        </p:txBody>
      </p:sp>
      <p:sp>
        <p:nvSpPr>
          <p:cNvPr id="333" name="Google Shape;333;p20"/>
          <p:cNvSpPr txBox="1"/>
          <p:nvPr/>
        </p:nvSpPr>
        <p:spPr>
          <a:xfrm>
            <a:off x="2720522" y="2247900"/>
            <a:ext cx="12727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De ce este important să ai o rețea de relații sociale (network)?</a:t>
            </a:r>
            <a:endParaRPr b="0" i="0" sz="1400" u="none" cap="none" strike="noStrike">
              <a:solidFill>
                <a:srgbClr val="000000"/>
              </a:solidFill>
              <a:latin typeface="Arial"/>
              <a:ea typeface="Arial"/>
              <a:cs typeface="Arial"/>
              <a:sym typeface="Arial"/>
            </a:endParaRPr>
          </a:p>
        </p:txBody>
      </p:sp>
      <p:sp>
        <p:nvSpPr>
          <p:cNvPr id="334" name="Google Shape;334;p20"/>
          <p:cNvSpPr txBox="1"/>
          <p:nvPr/>
        </p:nvSpPr>
        <p:spPr>
          <a:xfrm>
            <a:off x="2053498" y="2857500"/>
            <a:ext cx="7010400" cy="5292000"/>
          </a:xfrm>
          <a:prstGeom prst="rect">
            <a:avLst/>
          </a:prstGeom>
          <a:noFill/>
          <a:ln>
            <a:noFill/>
          </a:ln>
        </p:spPr>
        <p:txBody>
          <a:bodyPr anchorCtr="0" anchor="t" bIns="0" lIns="0" spcFirstLastPara="1" rIns="0" wrap="square" tIns="0">
            <a:spAutoFit/>
          </a:bodyPr>
          <a:lstStyle/>
          <a:p>
            <a:pPr indent="0" lvl="0" marL="0" marR="0" rtl="0" algn="just">
              <a:lnSpc>
                <a:spcPct val="202380"/>
              </a:lnSpc>
              <a:spcBef>
                <a:spcPts val="0"/>
              </a:spcBef>
              <a:spcAft>
                <a:spcPts val="0"/>
              </a:spcAft>
              <a:buClr>
                <a:srgbClr val="000000"/>
              </a:buClr>
              <a:buSzPts val="2100"/>
              <a:buFont typeface="Arial"/>
              <a:buNone/>
            </a:pPr>
            <a:r>
              <a:rPr b="0" i="0" lang="en-US" sz="2000" u="none" cap="none" strike="noStrike">
                <a:solidFill>
                  <a:srgbClr val="000000"/>
                </a:solidFill>
                <a:latin typeface="Playfair Display"/>
                <a:ea typeface="Playfair Display"/>
                <a:cs typeface="Playfair Display"/>
                <a:sym typeface="Playfair Display"/>
              </a:rPr>
              <a:t>Extinderea rețelei tale și construirea de relații, definită ca „schimbul de informații, cunoștințe și idei între persoane care împărtășesc o profesie comună sau un interes special” (Investopedia, 2022), sunt esențiale pentru profesioniști. Aceasta îți oferă acces la noi perspective și resurse.</a:t>
            </a:r>
            <a:endParaRPr b="0" i="0" sz="2000" u="none" cap="none" strike="noStrike">
              <a:solidFill>
                <a:srgbClr val="000000"/>
              </a:solidFill>
              <a:latin typeface="Playfair Display"/>
              <a:ea typeface="Playfair Display"/>
              <a:cs typeface="Playfair Display"/>
              <a:sym typeface="Playfair Display"/>
            </a:endParaRPr>
          </a:p>
          <a:p>
            <a:pPr indent="0" lvl="0" marL="0" marR="0" rtl="0" algn="just">
              <a:lnSpc>
                <a:spcPct val="202380"/>
              </a:lnSpc>
              <a:spcBef>
                <a:spcPts val="0"/>
              </a:spcBef>
              <a:spcAft>
                <a:spcPts val="0"/>
              </a:spcAft>
              <a:buClr>
                <a:srgbClr val="000000"/>
              </a:buClr>
              <a:buSzPts val="2100"/>
              <a:buFont typeface="Arial"/>
              <a:buNone/>
            </a:pPr>
            <a:r>
              <a:rPr b="0" i="0" lang="en-US" sz="2000" u="none" cap="none" strike="noStrike">
                <a:solidFill>
                  <a:srgbClr val="000000"/>
                </a:solidFill>
                <a:latin typeface="Playfair Display"/>
                <a:ea typeface="Playfair Display"/>
                <a:cs typeface="Playfair Display"/>
                <a:sym typeface="Playfair Display"/>
              </a:rPr>
              <a:t>Poveștile și experiențele altora te pot inspira. Dacă vrei să înțelegi mai bine ce implică networkingul în antreprenoriatul social, poți viziona acest videoclip:</a:t>
            </a:r>
            <a:endParaRPr b="0" i="0" sz="2000" u="none" cap="none" strike="noStrike">
              <a:solidFill>
                <a:srgbClr val="000000"/>
              </a:solidFill>
              <a:latin typeface="Playfair Display"/>
              <a:ea typeface="Playfair Display"/>
              <a:cs typeface="Playfair Display"/>
              <a:sym typeface="Playfair Display"/>
            </a:endParaRPr>
          </a:p>
          <a:p>
            <a:pPr indent="0" lvl="0" marL="0" marR="0" rtl="0" algn="just">
              <a:lnSpc>
                <a:spcPct val="202380"/>
              </a:lnSpc>
              <a:spcBef>
                <a:spcPts val="0"/>
              </a:spcBef>
              <a:spcAft>
                <a:spcPts val="0"/>
              </a:spcAft>
              <a:buClr>
                <a:srgbClr val="000000"/>
              </a:buClr>
              <a:buSzPts val="2100"/>
              <a:buFont typeface="Arial"/>
              <a:buNone/>
            </a:pPr>
            <a:r>
              <a:rPr b="0" i="0" lang="en-US" sz="2000" u="sng" cap="none" strike="noStrike">
                <a:solidFill>
                  <a:srgbClr val="000000"/>
                </a:solidFill>
                <a:latin typeface="Playfair Display"/>
                <a:ea typeface="Playfair Display"/>
                <a:cs typeface="Playfair Display"/>
                <a:sym typeface="Playfair Display"/>
                <a:hlinkClick r:id="rId6">
                  <a:extLst>
                    <a:ext uri="{A12FA001-AC4F-418D-AE19-62706E023703}">
                      <ahyp:hlinkClr val="tx"/>
                    </a:ext>
                  </a:extLst>
                </a:hlinkClick>
              </a:rPr>
              <a:t>https://youtu.be/PFnH1RbUmaY?si=ohKRlttX_VXqjSXL</a:t>
            </a:r>
            <a:endParaRPr b="0" i="0" sz="2000" u="none" cap="none" strike="noStrike">
              <a:solidFill>
                <a:srgbClr val="000000"/>
              </a:solidFill>
              <a:latin typeface="Arial"/>
              <a:ea typeface="Arial"/>
              <a:cs typeface="Arial"/>
              <a:sym typeface="Arial"/>
            </a:endParaRPr>
          </a:p>
        </p:txBody>
      </p:sp>
      <p:sp>
        <p:nvSpPr>
          <p:cNvPr id="335" name="Google Shape;335;p20"/>
          <p:cNvSpPr txBox="1"/>
          <p:nvPr/>
        </p:nvSpPr>
        <p:spPr>
          <a:xfrm>
            <a:off x="9525000" y="2857500"/>
            <a:ext cx="7989900" cy="5292000"/>
          </a:xfrm>
          <a:prstGeom prst="rect">
            <a:avLst/>
          </a:prstGeom>
          <a:noFill/>
          <a:ln>
            <a:noFill/>
          </a:ln>
        </p:spPr>
        <p:txBody>
          <a:bodyPr anchorCtr="0" anchor="t" bIns="0" lIns="0" spcFirstLastPara="1" rIns="0" wrap="square" tIns="0">
            <a:spAutoFit/>
          </a:bodyPr>
          <a:lstStyle/>
          <a:p>
            <a:pPr indent="0" lvl="0" marL="0" marR="0" rtl="0" algn="just">
              <a:lnSpc>
                <a:spcPct val="202380"/>
              </a:lnSpc>
              <a:spcBef>
                <a:spcPts val="0"/>
              </a:spcBef>
              <a:spcAft>
                <a:spcPts val="0"/>
              </a:spcAft>
              <a:buClr>
                <a:srgbClr val="000000"/>
              </a:buClr>
              <a:buSzPts val="2100"/>
              <a:buFont typeface="Arial"/>
              <a:buNone/>
            </a:pPr>
            <a:r>
              <a:rPr b="0" i="0" lang="en-US" sz="2000" u="none" cap="none" strike="noStrike">
                <a:solidFill>
                  <a:srgbClr val="000000"/>
                </a:solidFill>
                <a:latin typeface="Playfair Display"/>
                <a:ea typeface="Playfair Display"/>
                <a:cs typeface="Playfair Display"/>
                <a:sym typeface="Playfair Display"/>
              </a:rPr>
              <a:t>Networking-ul este esențial pentru antreprenorii sociali, deoarece promovează colaborarea, inovația și accesul la resurse. Prin conectarea cu persoane și profesioniști care împărtășesc aceleași interese, antreprenorii sociali pot câștiga suport, perspective noi și parteneriate care le amplifică impactul. Stabilirea de relații în comunitatea de afaceri este esențială pentru a accesa finanțare, mentorat și alte resurse importante. În concluzie, networking-ul este indispensabil atât pentru creșterea personală, cât și pentru dezvoltarea afacerii în domeniul antreprenoriatului social.</a:t>
            </a:r>
            <a:endParaRPr b="0" i="0" sz="2000" u="none" cap="none" strike="noStrike">
              <a:solidFill>
                <a:srgbClr val="000000"/>
              </a:solidFill>
              <a:latin typeface="Arial"/>
              <a:ea typeface="Arial"/>
              <a:cs typeface="Arial"/>
              <a:sym typeface="Arial"/>
            </a:endParaRPr>
          </a:p>
        </p:txBody>
      </p:sp>
      <p:sp>
        <p:nvSpPr>
          <p:cNvPr id="336" name="Google Shape;336;p2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49" l="-14260" r="-3274" t="-161009"/>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1"/>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42" name="Google Shape;342;p21"/>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43" name="Google Shape;343;p21"/>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44" name="Google Shape;344;p21"/>
          <p:cNvSpPr txBox="1"/>
          <p:nvPr/>
        </p:nvSpPr>
        <p:spPr>
          <a:xfrm>
            <a:off x="2720532" y="1790700"/>
            <a:ext cx="15466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3.2.2</a:t>
            </a:r>
            <a:endParaRPr b="0" i="0" sz="1400" u="none" cap="none" strike="noStrike">
              <a:solidFill>
                <a:srgbClr val="000000"/>
              </a:solidFill>
              <a:latin typeface="Arial"/>
              <a:ea typeface="Arial"/>
              <a:cs typeface="Arial"/>
              <a:sym typeface="Arial"/>
            </a:endParaRPr>
          </a:p>
        </p:txBody>
      </p:sp>
      <p:sp>
        <p:nvSpPr>
          <p:cNvPr id="345" name="Google Shape;345;p21"/>
          <p:cNvSpPr txBox="1"/>
          <p:nvPr/>
        </p:nvSpPr>
        <p:spPr>
          <a:xfrm>
            <a:off x="2720532" y="2628900"/>
            <a:ext cx="8917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IDENTIFICAREA CONEXIUNILOR</a:t>
            </a:r>
            <a:endParaRPr b="0" i="0" sz="1400" u="none" cap="none" strike="noStrike">
              <a:solidFill>
                <a:srgbClr val="000000"/>
              </a:solidFill>
              <a:latin typeface="Arial"/>
              <a:ea typeface="Arial"/>
              <a:cs typeface="Arial"/>
              <a:sym typeface="Arial"/>
            </a:endParaRPr>
          </a:p>
        </p:txBody>
      </p:sp>
      <p:sp>
        <p:nvSpPr>
          <p:cNvPr id="346" name="Google Shape;346;p21"/>
          <p:cNvSpPr txBox="1"/>
          <p:nvPr/>
        </p:nvSpPr>
        <p:spPr>
          <a:xfrm>
            <a:off x="2720532" y="3390900"/>
            <a:ext cx="6423600" cy="57705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500"/>
              <a:buFont typeface="Arial"/>
              <a:buNone/>
            </a:pPr>
            <a:r>
              <a:rPr b="0" i="0" lang="en-US" sz="2300" u="none" cap="none" strike="noStrike">
                <a:solidFill>
                  <a:srgbClr val="000000"/>
                </a:solidFill>
                <a:latin typeface="Playfair Display"/>
                <a:ea typeface="Playfair Display"/>
                <a:cs typeface="Playfair Display"/>
                <a:sym typeface="Playfair Display"/>
              </a:rPr>
              <a:t>Identificarea persoanelor și organizațiilor cheie pentru succesul afacerii tale implică recunoașterea părților interesate și actorilor relevanți în domeniu. Înainte de a începe să te gândești cu cine să faci networking, este important să clarifici ce dorești să obții prin aceste conexiuni. Networkingul și stabilirea de relații solide necesită timp și, având în vedere că timpul este una dintre cele mai limitate resurse, este esențial să-l folosești în mod eficient.</a:t>
            </a:r>
            <a:endParaRPr b="0" i="0" sz="2300" u="none" cap="none" strike="noStrike">
              <a:solidFill>
                <a:srgbClr val="000000"/>
              </a:solidFill>
              <a:latin typeface="Arial"/>
              <a:ea typeface="Arial"/>
              <a:cs typeface="Arial"/>
              <a:sym typeface="Arial"/>
            </a:endParaRPr>
          </a:p>
        </p:txBody>
      </p:sp>
      <p:sp>
        <p:nvSpPr>
          <p:cNvPr id="347" name="Google Shape;347;p21"/>
          <p:cNvSpPr txBox="1"/>
          <p:nvPr/>
        </p:nvSpPr>
        <p:spPr>
          <a:xfrm>
            <a:off x="9495697" y="3402998"/>
            <a:ext cx="6710100" cy="39651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500"/>
              <a:buFont typeface="Arial"/>
              <a:buNone/>
            </a:pPr>
            <a:r>
              <a:rPr b="0" i="0" lang="en-US" sz="2300" u="none" cap="none" strike="noStrike">
                <a:solidFill>
                  <a:srgbClr val="000000"/>
                </a:solidFill>
                <a:latin typeface="Playfair Display"/>
                <a:ea typeface="Playfair Display"/>
                <a:cs typeface="Playfair Display"/>
                <a:sym typeface="Playfair Display"/>
              </a:rPr>
              <a:t>Așadar, reflectează asupra acestui „de ce”. Vrei să accesezi noi piețe sau canale? Îți dorești să colaborezi pentru scopuri legate de distribuție sau marketing? Cauți să înveți mai multe despre gestionarea unei întreprinderi sociale sau ai nevoie de asistență pentru o provocare sau problemă specifică? </a:t>
            </a:r>
            <a:endParaRPr b="0" i="0" sz="2300" u="none" cap="none" strike="noStrike">
              <a:solidFill>
                <a:srgbClr val="000000"/>
              </a:solidFill>
              <a:latin typeface="Arial"/>
              <a:ea typeface="Arial"/>
              <a:cs typeface="Arial"/>
              <a:sym typeface="Arial"/>
            </a:endParaRPr>
          </a:p>
        </p:txBody>
      </p:sp>
      <p:sp>
        <p:nvSpPr>
          <p:cNvPr id="348" name="Google Shape;348;p2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2"/>
          <p:cNvSpPr txBox="1"/>
          <p:nvPr/>
        </p:nvSpPr>
        <p:spPr>
          <a:xfrm>
            <a:off x="9144000" y="2324100"/>
            <a:ext cx="8127900" cy="6164700"/>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Clr>
                <a:srgbClr val="000000"/>
              </a:buClr>
              <a:buSzPts val="2000"/>
              <a:buFont typeface="Arial"/>
              <a:buNone/>
            </a:pPr>
            <a:r>
              <a:rPr b="0" i="0" lang="en-US" sz="1800" u="none" cap="none" strike="noStrike">
                <a:solidFill>
                  <a:srgbClr val="000000"/>
                </a:solidFill>
                <a:latin typeface="Playfair Display"/>
                <a:ea typeface="Playfair Display"/>
                <a:cs typeface="Playfair Display"/>
                <a:sym typeface="Playfair Display"/>
              </a:rPr>
              <a:t>După ce ți-ai clarificat obiectivele, poți începe să explorezi ecosistemul tău și să identifici evenimente de networking relevante în zona ta. Examinează fiecare oportunitate cu atenție, fă o listă cu persoanele și evenimentele care te-ar putea sprijini atingerea scopurilor tale și justifică-ți alegerea în cadrul rețelei tale de contacte.</a:t>
            </a:r>
            <a:endParaRPr b="0" i="0" sz="1800" u="none" cap="none" strike="noStrike">
              <a:solidFill>
                <a:srgbClr val="000000"/>
              </a:solidFill>
              <a:latin typeface="Playfair Display"/>
              <a:ea typeface="Playfair Display"/>
              <a:cs typeface="Playfair Display"/>
              <a:sym typeface="Playfair Display"/>
            </a:endParaRPr>
          </a:p>
          <a:p>
            <a:pPr indent="0" lvl="0" marL="0" marR="0" rtl="0" algn="just">
              <a:lnSpc>
                <a:spcPct val="212500"/>
              </a:lnSpc>
              <a:spcBef>
                <a:spcPts val="0"/>
              </a:spcBef>
              <a:spcAft>
                <a:spcPts val="0"/>
              </a:spcAft>
              <a:buClr>
                <a:srgbClr val="000000"/>
              </a:buClr>
              <a:buSzPts val="2000"/>
              <a:buFont typeface="Arial"/>
              <a:buNone/>
            </a:pPr>
            <a:r>
              <a:rPr b="0" i="0" lang="en-US" sz="1800" u="none" cap="none" strike="noStrike">
                <a:solidFill>
                  <a:srgbClr val="000000"/>
                </a:solidFill>
                <a:latin typeface="Playfair Display"/>
                <a:ea typeface="Playfair Display"/>
                <a:cs typeface="Playfair Display"/>
                <a:sym typeface="Playfair Display"/>
              </a:rPr>
              <a:t>Îți recomandăm să începi eforturile de networking prin crearea unei liste cu toate contactele tale profesionale. Această listă ar trebui să includă detalii despre interesele tale, domeniile de expertiză ale fiecărei persoane și modalitățile prin care ai putea învăța de la ele sau colabora cu ele. Asigură-te că incluzi și informații de contact pentru a facilita interacțiunea. Alăturat, găsești un exemplu de tabel care te poate ghida în acest demers.</a:t>
            </a:r>
            <a:endParaRPr b="0" i="0" sz="1800" u="none" cap="none" strike="noStrike">
              <a:solidFill>
                <a:srgbClr val="000000"/>
              </a:solidFill>
              <a:latin typeface="Playfair Display"/>
              <a:ea typeface="Playfair Display"/>
              <a:cs typeface="Playfair Display"/>
              <a:sym typeface="Playfair Display"/>
            </a:endParaRPr>
          </a:p>
        </p:txBody>
      </p:sp>
      <p:sp>
        <p:nvSpPr>
          <p:cNvPr id="354" name="Google Shape;354;p2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49" l="-14260" r="-3274" t="-161009"/>
            </a:stretch>
          </a:blipFill>
          <a:ln>
            <a:noFill/>
          </a:ln>
        </p:spPr>
      </p:sp>
      <p:graphicFrame>
        <p:nvGraphicFramePr>
          <p:cNvPr id="355" name="Google Shape;355;p22"/>
          <p:cNvGraphicFramePr/>
          <p:nvPr/>
        </p:nvGraphicFramePr>
        <p:xfrm>
          <a:off x="433787" y="2079101"/>
          <a:ext cx="3000000" cy="3000000"/>
        </p:xfrm>
        <a:graphic>
          <a:graphicData uri="http://schemas.openxmlformats.org/drawingml/2006/table">
            <a:tbl>
              <a:tblPr>
                <a:noFill/>
                <a:tableStyleId>{BA245A1F-0761-4BB2-A534-E8C31BA1BAE2}</a:tableStyleId>
              </a:tblPr>
              <a:tblGrid>
                <a:gridCol w="1354650"/>
                <a:gridCol w="1354650"/>
                <a:gridCol w="1354650"/>
                <a:gridCol w="1354650"/>
                <a:gridCol w="1354650"/>
                <a:gridCol w="1354650"/>
              </a:tblGrid>
              <a:tr h="1403075">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r>
              <a:tr h="1403075">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403075">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403075">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356" name="Google Shape;356;p22"/>
          <p:cNvSpPr txBox="1"/>
          <p:nvPr/>
        </p:nvSpPr>
        <p:spPr>
          <a:xfrm>
            <a:off x="10572175" y="1226175"/>
            <a:ext cx="59835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6AC73"/>
                </a:solidFill>
                <a:latin typeface="Playfair Display"/>
                <a:ea typeface="Playfair Display"/>
                <a:cs typeface="Playfair Display"/>
                <a:sym typeface="Playfair Display"/>
              </a:rPr>
              <a:t>IDENTIFICAREA CONEXIUNILOR</a:t>
            </a:r>
            <a:endParaRPr b="0" i="0" sz="1400" u="none" cap="none" strike="noStrike">
              <a:solidFill>
                <a:srgbClr val="000000"/>
              </a:solidFill>
              <a:latin typeface="Arial"/>
              <a:ea typeface="Arial"/>
              <a:cs typeface="Arial"/>
              <a:sym typeface="Arial"/>
            </a:endParaRPr>
          </a:p>
        </p:txBody>
      </p:sp>
      <p:sp>
        <p:nvSpPr>
          <p:cNvPr id="357" name="Google Shape;357;p22"/>
          <p:cNvSpPr txBox="1"/>
          <p:nvPr/>
        </p:nvSpPr>
        <p:spPr>
          <a:xfrm>
            <a:off x="433787" y="2565397"/>
            <a:ext cx="1366500" cy="5172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Clr>
                <a:srgbClr val="000000"/>
              </a:buClr>
              <a:buSzPts val="1599"/>
              <a:buFont typeface="Arial"/>
              <a:buNone/>
            </a:pPr>
            <a:r>
              <a:rPr b="0" i="0" lang="en-US" sz="1400" u="none" cap="none" strike="noStrike">
                <a:solidFill>
                  <a:srgbClr val="000000"/>
                </a:solidFill>
                <a:latin typeface="Playfair Display"/>
                <a:ea typeface="Playfair Display"/>
                <a:cs typeface="Playfair Display"/>
                <a:sym typeface="Playfair Display"/>
              </a:rPr>
              <a:t>Nume/ Organizație</a:t>
            </a:r>
            <a:endParaRPr b="0" i="0" sz="1400" u="none" cap="none" strike="noStrike">
              <a:solidFill>
                <a:srgbClr val="000000"/>
              </a:solidFill>
              <a:latin typeface="Arial"/>
              <a:ea typeface="Arial"/>
              <a:cs typeface="Arial"/>
              <a:sym typeface="Arial"/>
            </a:endParaRPr>
          </a:p>
        </p:txBody>
      </p:sp>
      <p:sp>
        <p:nvSpPr>
          <p:cNvPr id="358" name="Google Shape;358;p22"/>
          <p:cNvSpPr txBox="1"/>
          <p:nvPr/>
        </p:nvSpPr>
        <p:spPr>
          <a:xfrm>
            <a:off x="1800343" y="2565397"/>
            <a:ext cx="1366500" cy="5172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Clr>
                <a:srgbClr val="000000"/>
              </a:buClr>
              <a:buSzPts val="1599"/>
              <a:buFont typeface="Arial"/>
              <a:buNone/>
            </a:pPr>
            <a:r>
              <a:rPr b="0" i="0" lang="en-US" sz="1400" u="none" cap="none" strike="noStrike">
                <a:solidFill>
                  <a:srgbClr val="000000"/>
                </a:solidFill>
                <a:latin typeface="Playfair Display"/>
                <a:ea typeface="Playfair Display"/>
                <a:cs typeface="Playfair Display"/>
                <a:sym typeface="Playfair Display"/>
              </a:rPr>
              <a:t>Domeniul de activitate</a:t>
            </a:r>
            <a:endParaRPr b="0" i="0" sz="1400" u="none" cap="none" strike="noStrike">
              <a:solidFill>
                <a:srgbClr val="000000"/>
              </a:solidFill>
              <a:latin typeface="Arial"/>
              <a:ea typeface="Arial"/>
              <a:cs typeface="Arial"/>
              <a:sym typeface="Arial"/>
            </a:endParaRPr>
          </a:p>
        </p:txBody>
      </p:sp>
      <p:sp>
        <p:nvSpPr>
          <p:cNvPr id="359" name="Google Shape;359;p22"/>
          <p:cNvSpPr txBox="1"/>
          <p:nvPr/>
        </p:nvSpPr>
        <p:spPr>
          <a:xfrm>
            <a:off x="3131148" y="2565397"/>
            <a:ext cx="1366500" cy="2154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Clr>
                <a:srgbClr val="000000"/>
              </a:buClr>
              <a:buSzPts val="1599"/>
              <a:buFont typeface="Arial"/>
              <a:buNone/>
            </a:pPr>
            <a:r>
              <a:rPr b="0" i="0" lang="en-US" sz="1400" u="none" cap="none" strike="noStrike">
                <a:solidFill>
                  <a:srgbClr val="000000"/>
                </a:solidFill>
                <a:latin typeface="Playfair Display"/>
                <a:ea typeface="Playfair Display"/>
                <a:cs typeface="Playfair Display"/>
                <a:sym typeface="Playfair Display"/>
              </a:rPr>
              <a:t>Date de contact</a:t>
            </a:r>
            <a:endParaRPr b="0" i="0" sz="1400" u="none" cap="none" strike="noStrike">
              <a:solidFill>
                <a:srgbClr val="000000"/>
              </a:solidFill>
              <a:latin typeface="Arial"/>
              <a:ea typeface="Arial"/>
              <a:cs typeface="Arial"/>
              <a:sym typeface="Arial"/>
            </a:endParaRPr>
          </a:p>
        </p:txBody>
      </p:sp>
      <p:sp>
        <p:nvSpPr>
          <p:cNvPr id="360" name="Google Shape;360;p22"/>
          <p:cNvSpPr txBox="1"/>
          <p:nvPr/>
        </p:nvSpPr>
        <p:spPr>
          <a:xfrm>
            <a:off x="4867002" y="2737750"/>
            <a:ext cx="627900" cy="21540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Clr>
                <a:srgbClr val="000000"/>
              </a:buClr>
              <a:buSzPts val="1599"/>
              <a:buFont typeface="Arial"/>
              <a:buNone/>
            </a:pPr>
            <a:r>
              <a:rPr b="0" i="0" lang="en-US" sz="1400" u="none" cap="none" strike="noStrike">
                <a:solidFill>
                  <a:srgbClr val="000000"/>
                </a:solidFill>
                <a:latin typeface="Playfair Display"/>
                <a:ea typeface="Playfair Display"/>
                <a:cs typeface="Playfair Display"/>
                <a:sym typeface="Playfair Display"/>
              </a:rPr>
              <a:t>De ce?</a:t>
            </a:r>
            <a:endParaRPr b="0" i="0" sz="1400" u="none" cap="none" strike="noStrike">
              <a:solidFill>
                <a:srgbClr val="000000"/>
              </a:solidFill>
              <a:latin typeface="Arial"/>
              <a:ea typeface="Arial"/>
              <a:cs typeface="Arial"/>
              <a:sym typeface="Arial"/>
            </a:endParaRPr>
          </a:p>
        </p:txBody>
      </p:sp>
      <p:sp>
        <p:nvSpPr>
          <p:cNvPr id="361" name="Google Shape;361;p22"/>
          <p:cNvSpPr txBox="1"/>
          <p:nvPr/>
        </p:nvSpPr>
        <p:spPr>
          <a:xfrm>
            <a:off x="5864251" y="2565400"/>
            <a:ext cx="1176300" cy="5172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Clr>
                <a:srgbClr val="000000"/>
              </a:buClr>
              <a:buSzPts val="1599"/>
              <a:buFont typeface="Arial"/>
              <a:buNone/>
            </a:pPr>
            <a:r>
              <a:rPr b="0" i="0" lang="en-US" sz="1400" u="none" cap="none" strike="noStrike">
                <a:solidFill>
                  <a:srgbClr val="000000"/>
                </a:solidFill>
                <a:latin typeface="Playfair Display"/>
                <a:ea typeface="Playfair Display"/>
                <a:cs typeface="Playfair Display"/>
                <a:sym typeface="Playfair Display"/>
              </a:rPr>
              <a:t>Cum poate fi util ?</a:t>
            </a:r>
            <a:endParaRPr b="0" i="0" sz="1400" u="none" cap="none" strike="noStrike">
              <a:solidFill>
                <a:srgbClr val="000000"/>
              </a:solidFill>
              <a:latin typeface="Arial"/>
              <a:ea typeface="Arial"/>
              <a:cs typeface="Arial"/>
              <a:sym typeface="Arial"/>
            </a:endParaRPr>
          </a:p>
        </p:txBody>
      </p:sp>
      <p:sp>
        <p:nvSpPr>
          <p:cNvPr id="362" name="Google Shape;362;p22"/>
          <p:cNvSpPr txBox="1"/>
          <p:nvPr/>
        </p:nvSpPr>
        <p:spPr>
          <a:xfrm>
            <a:off x="7195065" y="2565397"/>
            <a:ext cx="1366500" cy="5172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Clr>
                <a:srgbClr val="000000"/>
              </a:buClr>
              <a:buSzPts val="1599"/>
              <a:buFont typeface="Arial"/>
              <a:buNone/>
            </a:pPr>
            <a:r>
              <a:rPr b="0" i="0" lang="en-US" sz="1400" u="none" cap="none" strike="noStrike">
                <a:solidFill>
                  <a:srgbClr val="000000"/>
                </a:solidFill>
                <a:latin typeface="Playfair Display"/>
                <a:ea typeface="Playfair Display"/>
                <a:cs typeface="Playfair Display"/>
                <a:sym typeface="Playfair Display"/>
              </a:rPr>
              <a:t>Alte informații relevante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3"/>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68" name="Google Shape;368;p23"/>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69" name="Google Shape;369;p23"/>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70" name="Google Shape;370;p23"/>
          <p:cNvSpPr txBox="1"/>
          <p:nvPr/>
        </p:nvSpPr>
        <p:spPr>
          <a:xfrm>
            <a:off x="2720532" y="1638300"/>
            <a:ext cx="1196975"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3.2.3</a:t>
            </a:r>
            <a:endParaRPr b="0" i="0" sz="1400" u="none" cap="none" strike="noStrike">
              <a:solidFill>
                <a:srgbClr val="000000"/>
              </a:solidFill>
              <a:latin typeface="Arial"/>
              <a:ea typeface="Arial"/>
              <a:cs typeface="Arial"/>
              <a:sym typeface="Arial"/>
            </a:endParaRPr>
          </a:p>
        </p:txBody>
      </p:sp>
      <p:sp>
        <p:nvSpPr>
          <p:cNvPr id="371" name="Google Shape;371;p23"/>
          <p:cNvSpPr txBox="1"/>
          <p:nvPr/>
        </p:nvSpPr>
        <p:spPr>
          <a:xfrm>
            <a:off x="2720532" y="2476500"/>
            <a:ext cx="8917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Networking în „viața reală”</a:t>
            </a:r>
            <a:endParaRPr b="0" i="0" sz="1400" u="none" cap="none" strike="noStrike">
              <a:solidFill>
                <a:srgbClr val="000000"/>
              </a:solidFill>
              <a:latin typeface="Arial"/>
              <a:ea typeface="Arial"/>
              <a:cs typeface="Arial"/>
              <a:sym typeface="Arial"/>
            </a:endParaRPr>
          </a:p>
        </p:txBody>
      </p:sp>
      <p:sp>
        <p:nvSpPr>
          <p:cNvPr id="372" name="Google Shape;372;p23"/>
          <p:cNvSpPr txBox="1"/>
          <p:nvPr/>
        </p:nvSpPr>
        <p:spPr>
          <a:xfrm>
            <a:off x="1495825" y="3086100"/>
            <a:ext cx="7648200" cy="5541300"/>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Acum, după ce ai clarificat motivele pentru care vrei să faci networking, obiectivele tale și persoanele pe care le poți contacta, este important să ții cont de faptul că nu există o metodă universală pentru a stabili conexiuni profesionale. Oportunitățile de networking pot apărea în diverse situații din viața ta de zi cu zi, așa că trebuie să fii pregătit să profiți de ele. Networkingul poate avea loc în orice moment, așa că, dacă vrei să întâlnești pe cineva, nu ezita să trimiți o cerere de contact sau să începi o conversație informală, poate chiar la o cafea într-un local din apropiere.</a:t>
            </a:r>
            <a:endParaRPr b="0" i="0" sz="2000" u="none" cap="none" strike="noStrike">
              <a:solidFill>
                <a:srgbClr val="000000"/>
              </a:solidFill>
              <a:latin typeface="Playfair Display"/>
              <a:ea typeface="Playfair Display"/>
              <a:cs typeface="Playfair Display"/>
              <a:sym typeface="Playfair Display"/>
            </a:endParaRPr>
          </a:p>
        </p:txBody>
      </p:sp>
      <p:sp>
        <p:nvSpPr>
          <p:cNvPr id="373" name="Google Shape;373;p23"/>
          <p:cNvSpPr txBox="1"/>
          <p:nvPr/>
        </p:nvSpPr>
        <p:spPr>
          <a:xfrm>
            <a:off x="9495700" y="3098200"/>
            <a:ext cx="8263200" cy="5541300"/>
          </a:xfrm>
          <a:prstGeom prst="rect">
            <a:avLst/>
          </a:prstGeom>
          <a:noFill/>
          <a:ln>
            <a:noFill/>
          </a:ln>
        </p:spPr>
        <p:txBody>
          <a:bodyPr anchorCtr="0" anchor="t" bIns="0" lIns="0" spcFirstLastPara="1" rIns="0" wrap="square" tIns="0">
            <a:spAutoFit/>
          </a:bodyPr>
          <a:lstStyle/>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Pe scurt, networkingul poate avea loc în următoarele contexte:</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212500"/>
              </a:lnSpc>
              <a:spcBef>
                <a:spcPts val="0"/>
              </a:spcBef>
              <a:spcAft>
                <a:spcPts val="0"/>
              </a:spcAft>
              <a:buClr>
                <a:srgbClr val="000000"/>
              </a:buClr>
              <a:buSzPts val="2000"/>
              <a:buFont typeface="Arial"/>
              <a:buChar char="•"/>
            </a:pPr>
            <a:r>
              <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Evenimente de networking organizate special pentru a facilita conexiuni între persoane;</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Conferințe, seminarii, workshop-uri, târguri și cursuri de formare;</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Evenimente sociale legate de afaceri, cum ar fi prânzuri de afaceri;</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Recomandări de la alți profesioniști sau de la prieteni și familie;</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Rețele sociale online;</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just">
              <a:lnSpc>
                <a:spcPct val="2125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Contexte informale, cum ar fi activitățile sportive.</a:t>
            </a:r>
            <a:endParaRPr b="0" i="0" sz="2000" u="none" cap="none" strike="noStrike">
              <a:solidFill>
                <a:srgbClr val="000000"/>
              </a:solidFill>
              <a:latin typeface="Playfair Display"/>
              <a:ea typeface="Playfair Display"/>
              <a:cs typeface="Playfair Display"/>
              <a:sym typeface="Playfair Display"/>
            </a:endParaRPr>
          </a:p>
        </p:txBody>
      </p:sp>
      <p:sp>
        <p:nvSpPr>
          <p:cNvPr id="374" name="Google Shape;374;p2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24"/>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80" name="Google Shape;380;p24"/>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81" name="Google Shape;381;p24"/>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82" name="Google Shape;382;p24"/>
          <p:cNvSpPr txBox="1"/>
          <p:nvPr/>
        </p:nvSpPr>
        <p:spPr>
          <a:xfrm>
            <a:off x="2720532" y="1562100"/>
            <a:ext cx="1196975"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3.2.3</a:t>
            </a:r>
            <a:endParaRPr b="0" i="0" sz="1400" u="none" cap="none" strike="noStrike">
              <a:solidFill>
                <a:srgbClr val="000000"/>
              </a:solidFill>
              <a:latin typeface="Arial"/>
              <a:ea typeface="Arial"/>
              <a:cs typeface="Arial"/>
              <a:sym typeface="Arial"/>
            </a:endParaRPr>
          </a:p>
        </p:txBody>
      </p:sp>
      <p:sp>
        <p:nvSpPr>
          <p:cNvPr id="383" name="Google Shape;383;p24"/>
          <p:cNvSpPr txBox="1"/>
          <p:nvPr/>
        </p:nvSpPr>
        <p:spPr>
          <a:xfrm>
            <a:off x="2720532" y="2400300"/>
            <a:ext cx="8917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chemeClr val="dk1"/>
              </a:buClr>
              <a:buSzPts val="3399"/>
              <a:buFont typeface="Arial"/>
              <a:buNone/>
            </a:pPr>
            <a:r>
              <a:rPr b="0" i="0" lang="en-US" sz="3399" u="none" cap="none" strike="noStrike">
                <a:solidFill>
                  <a:schemeClr val="dk1"/>
                </a:solidFill>
                <a:latin typeface="Playfair Display"/>
                <a:ea typeface="Playfair Display"/>
                <a:cs typeface="Playfair Display"/>
                <a:sym typeface="Playfair Display"/>
              </a:rPr>
              <a:t>Networking în „viața reală”</a:t>
            </a:r>
            <a:endParaRPr b="0" i="0" sz="1400" u="none" cap="none" strike="noStrike">
              <a:solidFill>
                <a:srgbClr val="000000"/>
              </a:solidFill>
              <a:latin typeface="Arial"/>
              <a:ea typeface="Arial"/>
              <a:cs typeface="Arial"/>
              <a:sym typeface="Arial"/>
            </a:endParaRPr>
          </a:p>
        </p:txBody>
      </p:sp>
      <p:sp>
        <p:nvSpPr>
          <p:cNvPr id="384" name="Google Shape;384;p24"/>
          <p:cNvSpPr txBox="1"/>
          <p:nvPr/>
        </p:nvSpPr>
        <p:spPr>
          <a:xfrm>
            <a:off x="857125" y="3086100"/>
            <a:ext cx="8142900" cy="5575800"/>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Clr>
                <a:srgbClr val="000000"/>
              </a:buClr>
              <a:buSzPts val="1800"/>
              <a:buFont typeface="Arial"/>
              <a:buNone/>
            </a:pPr>
            <a:r>
              <a:rPr b="0" i="0" lang="en-US" sz="1800" u="none" cap="none" strike="noStrike">
                <a:solidFill>
                  <a:srgbClr val="000000"/>
                </a:solidFill>
                <a:latin typeface="Playfair Display"/>
                <a:ea typeface="Playfair Display"/>
                <a:cs typeface="Playfair Display"/>
                <a:sym typeface="Playfair Display"/>
              </a:rPr>
              <a:t>Networkingul poate fi realizat fie față în față, fie online, dar ambele forme au aspecte comune esențiale:</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just">
              <a:lnSpc>
                <a:spcPct val="212500"/>
              </a:lnSpc>
              <a:spcBef>
                <a:spcPts val="0"/>
              </a:spcBef>
              <a:spcAft>
                <a:spcPts val="0"/>
              </a:spcAft>
              <a:buClr>
                <a:srgbClr val="000000"/>
              </a:buClr>
              <a:buSzPts val="1800"/>
              <a:buFont typeface="Arial"/>
              <a:buChar char="•"/>
            </a:pPr>
            <a:r>
              <a:rPr b="0" i="0" lang="en-US" sz="1800" u="none" cap="none" strike="noStrike">
                <a:solidFill>
                  <a:srgbClr val="000000"/>
                </a:solidFill>
                <a:latin typeface="Playfair Display"/>
                <a:ea typeface="Playfair Display"/>
                <a:cs typeface="Playfair Display"/>
                <a:sym typeface="Playfair Display"/>
              </a:rPr>
              <a:t>Încălzește atmosfera: Începe conversația cu un compliment sau cu o glumă scurtă pentru a relaxa atmosfera. Acest lucru ajută la crearea unei prime impresii favorabile și face întâlnirea mai plăcută.</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just">
              <a:lnSpc>
                <a:spcPct val="212500"/>
              </a:lnSpc>
              <a:spcBef>
                <a:spcPts val="0"/>
              </a:spcBef>
              <a:spcAft>
                <a:spcPts val="0"/>
              </a:spcAft>
              <a:buClr>
                <a:srgbClr val="000000"/>
              </a:buClr>
              <a:buSzPts val="1800"/>
              <a:buFont typeface="Arial"/>
              <a:buChar char="•"/>
            </a:pPr>
            <a:r>
              <a:rPr b="0" i="0" lang="en-US" sz="1800" u="none" cap="none" strike="noStrike">
                <a:solidFill>
                  <a:srgbClr val="000000"/>
                </a:solidFill>
                <a:latin typeface="Playfair Display"/>
                <a:ea typeface="Playfair Display"/>
                <a:cs typeface="Playfair Display"/>
                <a:sym typeface="Playfair Display"/>
              </a:rPr>
              <a:t>Menține o atitudine pozitivă și deschisă: Abordând evenimentele de networking cu o mentalitate pozitivă și o atitudine receptivă, nu doar că vei face participarea mai plăcută pentru tine, dar vei și maximiza oportunitățile de a schimba idei, de a face contacte și de a împărtăși bune practici. Aceste evenimente pot fi extrem de valoroase și plăcute.</a:t>
            </a:r>
            <a:endParaRPr b="0" i="0" sz="1800" u="none" cap="none" strike="noStrike">
              <a:solidFill>
                <a:srgbClr val="000000"/>
              </a:solidFill>
              <a:latin typeface="Playfair Display"/>
              <a:ea typeface="Playfair Display"/>
              <a:cs typeface="Playfair Display"/>
              <a:sym typeface="Playfair Display"/>
            </a:endParaRPr>
          </a:p>
        </p:txBody>
      </p:sp>
      <p:sp>
        <p:nvSpPr>
          <p:cNvPr id="385" name="Google Shape;385;p24"/>
          <p:cNvSpPr txBox="1"/>
          <p:nvPr/>
        </p:nvSpPr>
        <p:spPr>
          <a:xfrm>
            <a:off x="9400924" y="3086100"/>
            <a:ext cx="7413900" cy="4987200"/>
          </a:xfrm>
          <a:prstGeom prst="rect">
            <a:avLst/>
          </a:prstGeom>
          <a:noFill/>
          <a:ln>
            <a:noFill/>
          </a:ln>
        </p:spPr>
        <p:txBody>
          <a:bodyPr anchorCtr="0" anchor="t" bIns="0" lIns="0" spcFirstLastPara="1" rIns="0" wrap="square" tIns="0">
            <a:spAutoFit/>
          </a:bodyPr>
          <a:lstStyle/>
          <a:p>
            <a:pPr indent="-203200" lvl="1" marL="431801" marR="0" rtl="0" algn="just">
              <a:lnSpc>
                <a:spcPct val="212500"/>
              </a:lnSpc>
              <a:spcBef>
                <a:spcPts val="0"/>
              </a:spcBef>
              <a:spcAft>
                <a:spcPts val="0"/>
              </a:spcAft>
              <a:buClr>
                <a:srgbClr val="000000"/>
              </a:buClr>
              <a:buSzPts val="1800"/>
              <a:buFont typeface="Arial"/>
              <a:buChar char="•"/>
            </a:pPr>
            <a:r>
              <a:rPr b="0" i="0" lang="en-US" sz="1800" u="none" cap="none" strike="noStrike">
                <a:solidFill>
                  <a:srgbClr val="000000"/>
                </a:solidFill>
                <a:latin typeface="Playfair Display"/>
                <a:ea typeface="Playfair Display"/>
                <a:cs typeface="Playfair Display"/>
                <a:sym typeface="Playfair Display"/>
              </a:rPr>
              <a:t>Fii explicit: Clarifică modul în care interesele și obiectivele tale se aliniaza cu cele ale persoanelor pe care le întâlnești. Nu ezita să soliciți ceea ce îți dorești. Înainte de a participa la un eveniment social, asigură-te că știi exact ce cauți și ce poți oferi. Când cineva te întreabă cum te poate ajuta, comună clar nevoile și dorințele tale.</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just">
              <a:lnSpc>
                <a:spcPct val="212500"/>
              </a:lnSpc>
              <a:spcBef>
                <a:spcPts val="0"/>
              </a:spcBef>
              <a:spcAft>
                <a:spcPts val="0"/>
              </a:spcAft>
              <a:buClr>
                <a:srgbClr val="000000"/>
              </a:buClr>
              <a:buSzPts val="1800"/>
              <a:buFont typeface="Arial"/>
              <a:buChar char="•"/>
            </a:pPr>
            <a:r>
              <a:rPr b="0" i="0" lang="en-US" sz="1800" u="none" cap="none" strike="noStrike">
                <a:solidFill>
                  <a:srgbClr val="000000"/>
                </a:solidFill>
                <a:latin typeface="Playfair Display"/>
                <a:ea typeface="Playfair Display"/>
                <a:cs typeface="Playfair Display"/>
                <a:sym typeface="Playfair Display"/>
              </a:rPr>
              <a:t>Adoptă o mentalitate de schimb: Networkingul implică atât oferirea, cât și primirea de ajutor. Dacă ești mereu cel care solicită asistență, dar nu ești disponibil atunci când alții au nevoie de tine, parteneriatele tale vor fi puțin probabil să reziste în timp.</a:t>
            </a:r>
            <a:endParaRPr b="0" i="0" sz="1800" u="none" cap="none" strike="noStrike">
              <a:solidFill>
                <a:srgbClr val="000000"/>
              </a:solidFill>
              <a:latin typeface="Playfair Display"/>
              <a:ea typeface="Playfair Display"/>
              <a:cs typeface="Playfair Display"/>
              <a:sym typeface="Playfair Display"/>
            </a:endParaRPr>
          </a:p>
        </p:txBody>
      </p:sp>
      <p:sp>
        <p:nvSpPr>
          <p:cNvPr id="386" name="Google Shape;386;p2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grpSp>
        <p:nvGrpSpPr>
          <p:cNvPr id="391" name="Google Shape;391;p25"/>
          <p:cNvGrpSpPr/>
          <p:nvPr/>
        </p:nvGrpSpPr>
        <p:grpSpPr>
          <a:xfrm>
            <a:off x="2457015" y="1418214"/>
            <a:ext cx="5458534" cy="7361166"/>
            <a:chOff x="0" y="0"/>
            <a:chExt cx="7278045" cy="9814888"/>
          </a:xfrm>
        </p:grpSpPr>
        <p:sp>
          <p:nvSpPr>
            <p:cNvPr id="392" name="Google Shape;392;p25"/>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798" l="0" r="-99652" t="-31261"/>
              </a:stretch>
            </a:blipFill>
            <a:ln>
              <a:noFill/>
            </a:ln>
          </p:spPr>
        </p:sp>
        <p:sp>
          <p:nvSpPr>
            <p:cNvPr id="393" name="Google Shape;393;p25"/>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9803" r="-19803" t="0"/>
              </a:stretch>
            </a:blipFill>
            <a:ln>
              <a:noFill/>
            </a:ln>
          </p:spPr>
        </p:sp>
      </p:grpSp>
      <p:sp>
        <p:nvSpPr>
          <p:cNvPr id="394" name="Google Shape;394;p25"/>
          <p:cNvSpPr txBox="1"/>
          <p:nvPr/>
        </p:nvSpPr>
        <p:spPr>
          <a:xfrm>
            <a:off x="9396525" y="1943100"/>
            <a:ext cx="71769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6AC73"/>
                </a:solidFill>
                <a:latin typeface="Playfair Display"/>
                <a:ea typeface="Playfair Display"/>
                <a:cs typeface="Playfair Display"/>
                <a:sym typeface="Playfair Display"/>
              </a:rPr>
              <a:t>Și, nu în ultimul rând, „Pur și simplu, fă-o!”</a:t>
            </a:r>
            <a:endParaRPr b="0" i="0" sz="1400" u="none" cap="none" strike="noStrike">
              <a:solidFill>
                <a:srgbClr val="000000"/>
              </a:solidFill>
              <a:latin typeface="Arial"/>
              <a:ea typeface="Arial"/>
              <a:cs typeface="Arial"/>
              <a:sym typeface="Arial"/>
            </a:endParaRPr>
          </a:p>
        </p:txBody>
      </p:sp>
      <p:sp>
        <p:nvSpPr>
          <p:cNvPr id="395" name="Google Shape;395;p25"/>
          <p:cNvSpPr txBox="1"/>
          <p:nvPr/>
        </p:nvSpPr>
        <p:spPr>
          <a:xfrm>
            <a:off x="8684839" y="3105880"/>
            <a:ext cx="8270100" cy="43098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500"/>
              <a:buFont typeface="Arial"/>
              <a:buNone/>
            </a:pPr>
            <a:r>
              <a:rPr b="0" i="0" lang="en-US" sz="2500" u="none" cap="none" strike="noStrike">
                <a:solidFill>
                  <a:srgbClr val="000000"/>
                </a:solidFill>
                <a:latin typeface="Playfair Display"/>
                <a:ea typeface="Playfair Display"/>
                <a:cs typeface="Playfair Display"/>
                <a:sym typeface="Playfair Display"/>
              </a:rPr>
              <a:t>Înainte de a începe o conversație, ia în considerare contextul și trăsăturile de personalitate ale părților implicate. Aceasta te va ajuta să stabilești dacă este mai potrivit un ton informal sau formal. Dacă ai dubii, este mai bine să începi cu o abordare ușor mai formală și să relaxezi interacțiunea pe măsură ce câștigi încrederea celeilalte părți.</a:t>
            </a:r>
            <a:endParaRPr b="0" i="0" sz="1400" u="none" cap="none" strike="noStrike">
              <a:solidFill>
                <a:srgbClr val="000000"/>
              </a:solidFill>
              <a:latin typeface="Arial"/>
              <a:ea typeface="Arial"/>
              <a:cs typeface="Arial"/>
              <a:sym typeface="Arial"/>
            </a:endParaRPr>
          </a:p>
        </p:txBody>
      </p:sp>
      <p:sp>
        <p:nvSpPr>
          <p:cNvPr id="396" name="Google Shape;396;p2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26"/>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402" name="Google Shape;402;p26"/>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403" name="Google Shape;403;p26"/>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404" name="Google Shape;404;p26"/>
          <p:cNvSpPr txBox="1"/>
          <p:nvPr/>
        </p:nvSpPr>
        <p:spPr>
          <a:xfrm>
            <a:off x="2720532" y="1429727"/>
            <a:ext cx="16228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3.2.4</a:t>
            </a:r>
            <a:endParaRPr b="0" i="0" sz="1400" u="none" cap="none" strike="noStrike">
              <a:solidFill>
                <a:srgbClr val="000000"/>
              </a:solidFill>
              <a:latin typeface="Arial"/>
              <a:ea typeface="Arial"/>
              <a:cs typeface="Arial"/>
              <a:sym typeface="Arial"/>
            </a:endParaRPr>
          </a:p>
        </p:txBody>
      </p:sp>
      <p:sp>
        <p:nvSpPr>
          <p:cNvPr id="405" name="Google Shape;405;p26"/>
          <p:cNvSpPr txBox="1"/>
          <p:nvPr/>
        </p:nvSpPr>
        <p:spPr>
          <a:xfrm>
            <a:off x="2720532" y="2247900"/>
            <a:ext cx="8917200" cy="5601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Networking on-line</a:t>
            </a:r>
            <a:endParaRPr b="0" i="0" sz="1400" u="none" cap="none" strike="noStrike">
              <a:solidFill>
                <a:srgbClr val="000000"/>
              </a:solidFill>
              <a:latin typeface="Arial"/>
              <a:ea typeface="Arial"/>
              <a:cs typeface="Arial"/>
              <a:sym typeface="Arial"/>
            </a:endParaRPr>
          </a:p>
        </p:txBody>
      </p:sp>
      <p:sp>
        <p:nvSpPr>
          <p:cNvPr id="406" name="Google Shape;406;p26"/>
          <p:cNvSpPr txBox="1"/>
          <p:nvPr/>
        </p:nvSpPr>
        <p:spPr>
          <a:xfrm>
            <a:off x="1153925" y="3372600"/>
            <a:ext cx="7909500" cy="5575800"/>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Clr>
                <a:srgbClr val="000000"/>
              </a:buClr>
              <a:buSzPts val="2000"/>
              <a:buFont typeface="Arial"/>
              <a:buNone/>
            </a:pPr>
            <a:r>
              <a:rPr b="0" i="0" lang="en-US" sz="1800" u="none" cap="none" strike="noStrike">
                <a:solidFill>
                  <a:srgbClr val="000000"/>
                </a:solidFill>
                <a:latin typeface="Playfair Display"/>
                <a:ea typeface="Playfair Display"/>
                <a:cs typeface="Playfair Display"/>
                <a:sym typeface="Playfair Display"/>
              </a:rPr>
              <a:t>Deși principiile fundamentale ale networkingului rămân aceleași, fie că este vorba de întâlniri față în față sau online, networkingul online îți oferă oportunitatea de a-ți extinde semnificativ raza de acțiune și de a te conecta cu persoane aflate la distanțe mari. Acest tip de networking poate fi deosebit de valoros dacă te confrunți cu constrângeri geografice, de timp sau financiare care îți limitează accesul la evenimente fizice sau la întâlniri în persoană. Având în vedere că interacțiunile online sunt adesea asincrone și că există mai puțină comunicare non-verbală, s-ar putea să găsești networkingul online mai puțin intimidant, mai ales când faci primii pași ca antreprenor social.</a:t>
            </a:r>
            <a:endParaRPr b="0" i="0" sz="1800" u="none" cap="none" strike="noStrike">
              <a:solidFill>
                <a:srgbClr val="000000"/>
              </a:solidFill>
              <a:latin typeface="Playfair Display"/>
              <a:ea typeface="Playfair Display"/>
              <a:cs typeface="Playfair Display"/>
              <a:sym typeface="Playfair Display"/>
            </a:endParaRPr>
          </a:p>
        </p:txBody>
      </p:sp>
      <p:sp>
        <p:nvSpPr>
          <p:cNvPr id="407" name="Google Shape;407;p26"/>
          <p:cNvSpPr txBox="1"/>
          <p:nvPr/>
        </p:nvSpPr>
        <p:spPr>
          <a:xfrm>
            <a:off x="9883325" y="3384700"/>
            <a:ext cx="6340200" cy="5575800"/>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Clr>
                <a:srgbClr val="000000"/>
              </a:buClr>
              <a:buSzPts val="2000"/>
              <a:buFont typeface="Arial"/>
              <a:buNone/>
            </a:pPr>
            <a:r>
              <a:rPr b="0" i="0" lang="en-US" sz="1800" u="none" cap="none" strike="noStrike">
                <a:solidFill>
                  <a:srgbClr val="000000"/>
                </a:solidFill>
                <a:latin typeface="Playfair Display"/>
                <a:ea typeface="Playfair Display"/>
                <a:cs typeface="Playfair Display"/>
                <a:sym typeface="Playfair Display"/>
              </a:rPr>
              <a:t>Evenimentele de networking online sunt organizate de diverse entități pentru a facilita conexiunile între participanți, însă webinariile pot conduce la dificultăți din cauza vizibilității limitate a participanților. De aceea, este recomandat să te concentrezi pe evenimente special concepute pentru networking. Rețelele sociale, în special cele dedicate profesioniștilor, precum LinkedIn, sunt esențiale pentru construirea de relații. Facebook și alte platforme oferă, de asemenea, grupuri care favorizează interacțiunea și angajamentul.</a:t>
            </a:r>
            <a:endParaRPr b="0" i="0" sz="1800" u="none" cap="none" strike="noStrike">
              <a:solidFill>
                <a:srgbClr val="000000"/>
              </a:solidFill>
              <a:latin typeface="Arial"/>
              <a:ea typeface="Arial"/>
              <a:cs typeface="Arial"/>
              <a:sym typeface="Arial"/>
            </a:endParaRPr>
          </a:p>
        </p:txBody>
      </p:sp>
      <p:sp>
        <p:nvSpPr>
          <p:cNvPr id="408" name="Google Shape;408;p2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7"/>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414" name="Google Shape;414;p27"/>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415" name="Google Shape;415;p27"/>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416" name="Google Shape;416;p27"/>
          <p:cNvSpPr txBox="1"/>
          <p:nvPr/>
        </p:nvSpPr>
        <p:spPr>
          <a:xfrm>
            <a:off x="2720532" y="1485900"/>
            <a:ext cx="17752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3.2.4</a:t>
            </a:r>
            <a:endParaRPr b="0" i="0" sz="1400" u="none" cap="none" strike="noStrike">
              <a:solidFill>
                <a:srgbClr val="000000"/>
              </a:solidFill>
              <a:latin typeface="Arial"/>
              <a:ea typeface="Arial"/>
              <a:cs typeface="Arial"/>
              <a:sym typeface="Arial"/>
            </a:endParaRPr>
          </a:p>
        </p:txBody>
      </p:sp>
      <p:sp>
        <p:nvSpPr>
          <p:cNvPr id="417" name="Google Shape;417;p27"/>
          <p:cNvSpPr txBox="1"/>
          <p:nvPr/>
        </p:nvSpPr>
        <p:spPr>
          <a:xfrm>
            <a:off x="2720523" y="2324100"/>
            <a:ext cx="113601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Networking on-line. De ce să folosești LinkedIn?</a:t>
            </a:r>
            <a:endParaRPr b="0" i="0" sz="1400" u="none" cap="none" strike="noStrike">
              <a:solidFill>
                <a:srgbClr val="000000"/>
              </a:solidFill>
              <a:latin typeface="Arial"/>
              <a:ea typeface="Arial"/>
              <a:cs typeface="Arial"/>
              <a:sym typeface="Arial"/>
            </a:endParaRPr>
          </a:p>
        </p:txBody>
      </p:sp>
      <p:sp>
        <p:nvSpPr>
          <p:cNvPr id="418" name="Google Shape;418;p27"/>
          <p:cNvSpPr txBox="1"/>
          <p:nvPr/>
        </p:nvSpPr>
        <p:spPr>
          <a:xfrm>
            <a:off x="1156650" y="3535400"/>
            <a:ext cx="6830700" cy="46944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200"/>
              <a:buFont typeface="Arial"/>
              <a:buNone/>
            </a:pPr>
            <a:r>
              <a:rPr b="0" i="0" lang="en-US" sz="2100" u="none" cap="none" strike="noStrike">
                <a:solidFill>
                  <a:srgbClr val="000000"/>
                </a:solidFill>
                <a:latin typeface="Playfair Display"/>
                <a:ea typeface="Playfair Display"/>
                <a:cs typeface="Playfair Display"/>
                <a:sym typeface="Playfair Display"/>
              </a:rPr>
              <a:t>1. Pe LinkedIn, ai ocazia să-ți evidențiezi abilitățile, experiențele și realizările, ceea ce îți crește vizibilitatea în fața celor care ar putea fi interesați să te angajeze sau să colaboreze cu tine. Pune accent pe realizările academice și activitățile extracurriculare. Include orice premii, distincții sau burse pe care le-ai câștigat, precum și activitățile tale din comunitate, cum ar fi voluntariatul sau antrenarea unei echipe sportive.</a:t>
            </a:r>
            <a:endParaRPr b="0" i="0" sz="2100" u="none" cap="none" strike="noStrike">
              <a:solidFill>
                <a:srgbClr val="000000"/>
              </a:solidFill>
              <a:latin typeface="Playfair Display"/>
              <a:ea typeface="Playfair Display"/>
              <a:cs typeface="Playfair Display"/>
              <a:sym typeface="Playfair Display"/>
            </a:endParaRPr>
          </a:p>
        </p:txBody>
      </p:sp>
      <p:sp>
        <p:nvSpPr>
          <p:cNvPr id="419" name="Google Shape;419;p27"/>
          <p:cNvSpPr txBox="1"/>
          <p:nvPr/>
        </p:nvSpPr>
        <p:spPr>
          <a:xfrm>
            <a:off x="8637850" y="3022000"/>
            <a:ext cx="8001000" cy="53187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200"/>
              <a:buFont typeface="Arial"/>
              <a:buNone/>
            </a:pPr>
            <a:r>
              <a:rPr b="0" i="0" lang="en-US" sz="2100" u="none" cap="none" strike="noStrike">
                <a:solidFill>
                  <a:srgbClr val="000000"/>
                </a:solidFill>
                <a:latin typeface="Playfair Display"/>
                <a:ea typeface="Playfair Display"/>
                <a:cs typeface="Playfair Display"/>
                <a:sym typeface="Playfair Display"/>
              </a:rPr>
              <a:t>2. Pe LinkedIn, poți analiza diferite industrii urmărind companii și lideri influenți din domeniu. De asemenea, poți adera la grupuri specializate în domenii de afaceri sau interese specifice, ceea ce îți va oferi o mai bună înțelegere a sectorului și oportunitatea de a interacționa cu persoane care au aceleași interese. LinkedIn este, de asemenea, o resursă valoroasă pentru găsirea oportunităților de stagii și locuri de muncă, deoarece multe companii postează anunțurile de angajare exclusiv pe această platformă sau o utilizează ca principal canal pentru recrutare.</a:t>
            </a:r>
            <a:endParaRPr b="0" i="0" sz="2100" u="none" cap="none" strike="noStrike">
              <a:solidFill>
                <a:srgbClr val="000000"/>
              </a:solidFill>
              <a:latin typeface="Playfair Display"/>
              <a:ea typeface="Playfair Display"/>
              <a:cs typeface="Playfair Display"/>
              <a:sym typeface="Playfair Display"/>
            </a:endParaRPr>
          </a:p>
        </p:txBody>
      </p:sp>
      <p:sp>
        <p:nvSpPr>
          <p:cNvPr id="420" name="Google Shape;420;p2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grpSp>
        <p:nvGrpSpPr>
          <p:cNvPr id="425" name="Google Shape;425;p28"/>
          <p:cNvGrpSpPr/>
          <p:nvPr/>
        </p:nvGrpSpPr>
        <p:grpSpPr>
          <a:xfrm>
            <a:off x="1295400" y="1418214"/>
            <a:ext cx="5458534" cy="7361166"/>
            <a:chOff x="0" y="0"/>
            <a:chExt cx="7278045" cy="9814888"/>
          </a:xfrm>
        </p:grpSpPr>
        <p:sp>
          <p:nvSpPr>
            <p:cNvPr id="426" name="Google Shape;426;p28"/>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798" l="0" r="-99652" t="-31261"/>
              </a:stretch>
            </a:blipFill>
            <a:ln>
              <a:noFill/>
            </a:ln>
          </p:spPr>
        </p:sp>
        <p:sp>
          <p:nvSpPr>
            <p:cNvPr id="427" name="Google Shape;427;p28"/>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31308" r="-8299" t="0"/>
              </a:stretch>
            </a:blipFill>
            <a:ln>
              <a:noFill/>
            </a:ln>
          </p:spPr>
        </p:sp>
      </p:grpSp>
      <p:sp>
        <p:nvSpPr>
          <p:cNvPr id="428" name="Google Shape;428;p28"/>
          <p:cNvSpPr txBox="1"/>
          <p:nvPr/>
        </p:nvSpPr>
        <p:spPr>
          <a:xfrm>
            <a:off x="10572170" y="1378586"/>
            <a:ext cx="4261803" cy="48831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6AC73"/>
                </a:solidFill>
                <a:latin typeface="Playfair Display"/>
                <a:ea typeface="Playfair Display"/>
                <a:cs typeface="Playfair Display"/>
                <a:sym typeface="Playfair Display"/>
              </a:rPr>
              <a:t>NETWORKING ON-LINE. </a:t>
            </a:r>
            <a:endParaRPr b="0" i="0" sz="1400" u="none" cap="none" strike="noStrike">
              <a:solidFill>
                <a:srgbClr val="000000"/>
              </a:solidFill>
              <a:latin typeface="Arial"/>
              <a:ea typeface="Arial"/>
              <a:cs typeface="Arial"/>
              <a:sym typeface="Arial"/>
            </a:endParaRPr>
          </a:p>
        </p:txBody>
      </p:sp>
      <p:sp>
        <p:nvSpPr>
          <p:cNvPr id="429" name="Google Shape;429;p28"/>
          <p:cNvSpPr txBox="1"/>
          <p:nvPr/>
        </p:nvSpPr>
        <p:spPr>
          <a:xfrm>
            <a:off x="7480775" y="2142000"/>
            <a:ext cx="9714000" cy="6118500"/>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Clr>
                <a:srgbClr val="000000"/>
              </a:buClr>
              <a:buSzPts val="2000"/>
              <a:buFont typeface="Arial"/>
              <a:buNone/>
            </a:pPr>
            <a:r>
              <a:rPr b="0" i="0" lang="en-US" sz="1500" u="none" cap="none" strike="noStrike">
                <a:solidFill>
                  <a:srgbClr val="000000"/>
                </a:solidFill>
                <a:latin typeface="Playfair Display"/>
                <a:ea typeface="Playfair Display"/>
                <a:cs typeface="Playfair Display"/>
                <a:sym typeface="Playfair Display"/>
              </a:rPr>
              <a:t>În orice caz, pentru a stabili relații profesionale eficiente în mediul digital, este esențial să îți construiești o prezență online puternică, să rămâi vizibil și să interacționezi activ cu alții. Aceasta poate include comentarea publicațiilor sau postărilor de blog, participarea la interviuri și webinarii, și actualizarea progresului tău profesional.</a:t>
            </a:r>
            <a:endParaRPr b="0" i="0" sz="1500" u="none" cap="none" strike="noStrike">
              <a:solidFill>
                <a:srgbClr val="000000"/>
              </a:solidFill>
              <a:latin typeface="Playfair Display"/>
              <a:ea typeface="Playfair Display"/>
              <a:cs typeface="Playfair Display"/>
              <a:sym typeface="Playfair Display"/>
            </a:endParaRPr>
          </a:p>
          <a:p>
            <a:pPr indent="0" lvl="0" marL="0" marR="0" rtl="0" algn="just">
              <a:lnSpc>
                <a:spcPct val="212500"/>
              </a:lnSpc>
              <a:spcBef>
                <a:spcPts val="0"/>
              </a:spcBef>
              <a:spcAft>
                <a:spcPts val="0"/>
              </a:spcAft>
              <a:buClr>
                <a:srgbClr val="000000"/>
              </a:buClr>
              <a:buSzPts val="2000"/>
              <a:buFont typeface="Arial"/>
              <a:buNone/>
            </a:pPr>
            <a:r>
              <a:rPr b="0" i="0" lang="en-US" sz="1500" u="none" cap="none" strike="noStrike">
                <a:solidFill>
                  <a:srgbClr val="000000"/>
                </a:solidFill>
                <a:latin typeface="Playfair Display"/>
                <a:ea typeface="Playfair Display"/>
                <a:cs typeface="Playfair Display"/>
                <a:sym typeface="Playfair Display"/>
              </a:rPr>
              <a:t>Dacă vrei să afli mai multe:: </a:t>
            </a:r>
            <a:r>
              <a:rPr b="0" i="0" lang="en-US" sz="1500" u="sng" cap="none" strike="noStrike">
                <a:solidFill>
                  <a:srgbClr val="000000"/>
                </a:solidFill>
                <a:latin typeface="Playfair Display"/>
                <a:ea typeface="Playfair Display"/>
                <a:cs typeface="Playfair Display"/>
                <a:sym typeface="Playfair Display"/>
                <a:hlinkClick r:id="rId5">
                  <a:extLst>
                    <a:ext uri="{A12FA001-AC4F-418D-AE19-62706E023703}">
                      <ahyp:hlinkClr val="tx"/>
                    </a:ext>
                  </a:extLst>
                </a:hlinkClick>
              </a:rPr>
              <a:t>How to Network Online Effectively: A Beginner’s Guide</a:t>
            </a:r>
            <a:r>
              <a:rPr b="0" i="0" lang="en-US" sz="1500" u="none" cap="none" strike="noStrike">
                <a:solidFill>
                  <a:srgbClr val="000000"/>
                </a:solidFill>
                <a:latin typeface="Playfair Display"/>
                <a:ea typeface="Playfair Display"/>
                <a:cs typeface="Playfair Display"/>
                <a:sym typeface="Playfair Display"/>
              </a:rPr>
              <a:t> (</a:t>
            </a:r>
            <a:r>
              <a:rPr b="0" i="0" lang="en-US" sz="1500" u="sng" cap="none" strike="noStrike">
                <a:solidFill>
                  <a:schemeClr val="hlink"/>
                </a:solidFill>
                <a:latin typeface="Playfair Display"/>
                <a:ea typeface="Playfair Display"/>
                <a:cs typeface="Playfair Display"/>
                <a:sym typeface="Playfair Display"/>
                <a:hlinkClick r:id="rId6"/>
              </a:rPr>
              <a:t>https://www.careeraddict.com/network-online</a:t>
            </a:r>
            <a:r>
              <a:rPr b="0" i="0" lang="en-US" sz="1500" u="none" cap="none" strike="noStrike">
                <a:solidFill>
                  <a:srgbClr val="000000"/>
                </a:solidFill>
                <a:latin typeface="Playfair Display"/>
                <a:ea typeface="Playfair Display"/>
                <a:cs typeface="Playfair Display"/>
                <a:sym typeface="Playfair Display"/>
              </a:rPr>
              <a:t>) (Cum să faci networking online eficient: Ghid pentru începători)</a:t>
            </a:r>
            <a:endParaRPr b="0" i="0" sz="1500" u="none" cap="none" strike="noStrike">
              <a:solidFill>
                <a:srgbClr val="000000"/>
              </a:solidFill>
              <a:latin typeface="Arial"/>
              <a:ea typeface="Arial"/>
              <a:cs typeface="Arial"/>
              <a:sym typeface="Arial"/>
            </a:endParaRPr>
          </a:p>
          <a:p>
            <a:pPr indent="0" lvl="0" marL="0" marR="0" rtl="0" algn="just">
              <a:lnSpc>
                <a:spcPct val="212500"/>
              </a:lnSpc>
              <a:spcBef>
                <a:spcPts val="0"/>
              </a:spcBef>
              <a:spcAft>
                <a:spcPts val="0"/>
              </a:spcAft>
              <a:buClr>
                <a:srgbClr val="000000"/>
              </a:buClr>
              <a:buSzPts val="2000"/>
              <a:buFont typeface="Arial"/>
              <a:buNone/>
            </a:pPr>
            <a:r>
              <a:rPr b="0" i="0" lang="en-US" sz="1500" u="none" cap="none" strike="noStrike">
                <a:solidFill>
                  <a:srgbClr val="000000"/>
                </a:solidFill>
                <a:latin typeface="Playfair Display"/>
                <a:ea typeface="Playfair Display"/>
                <a:cs typeface="Playfair Display"/>
                <a:sym typeface="Playfair Display"/>
              </a:rPr>
              <a:t>Un alt aspect esențial de avut în vedere când faci networking și construiești relații profesionale online este respectarea regulilor de netichetă. Așa cum ai proceda în interacțiunile personale, este important să menții un comportament respectuos și profesional în comunicarea online.</a:t>
            </a:r>
            <a:endParaRPr b="0" i="0" sz="1500" u="none" cap="none" strike="noStrike">
              <a:solidFill>
                <a:srgbClr val="000000"/>
              </a:solidFill>
              <a:latin typeface="Playfair Display"/>
              <a:ea typeface="Playfair Display"/>
              <a:cs typeface="Playfair Display"/>
              <a:sym typeface="Playfair Display"/>
            </a:endParaRPr>
          </a:p>
          <a:p>
            <a:pPr indent="0" lvl="0" marL="0" marR="0" rtl="0" algn="just">
              <a:lnSpc>
                <a:spcPct val="212500"/>
              </a:lnSpc>
              <a:spcBef>
                <a:spcPts val="0"/>
              </a:spcBef>
              <a:spcAft>
                <a:spcPts val="0"/>
              </a:spcAft>
              <a:buClr>
                <a:srgbClr val="000000"/>
              </a:buClr>
              <a:buSzPts val="2000"/>
              <a:buFont typeface="Arial"/>
              <a:buNone/>
            </a:pPr>
            <a:r>
              <a:rPr b="0" i="0" lang="en-US" sz="1500" u="none" cap="none" strike="noStrike">
                <a:solidFill>
                  <a:srgbClr val="000000"/>
                </a:solidFill>
                <a:latin typeface="Playfair Display"/>
                <a:ea typeface="Playfair Display"/>
                <a:cs typeface="Playfair Display"/>
                <a:sym typeface="Playfair Display"/>
              </a:rPr>
              <a:t>Vizionând videoclipul de mai jos, vei înțelege de ce respectarea regulilor de netichetă este importantă pentru menținerea unei bune reputații online și pentru o comunicare eficientă cu alții. Aceste principii sunt esențiale nu doar în activitatea de networking, ci și în alte interacțiuni profesionale de zi cu zi. </a:t>
            </a:r>
            <a:r>
              <a:rPr b="0" i="0" lang="en-US" sz="1500" u="sng" cap="none" strike="noStrike">
                <a:solidFill>
                  <a:srgbClr val="000000"/>
                </a:solidFill>
                <a:latin typeface="Playfair Display"/>
                <a:ea typeface="Playfair Display"/>
                <a:cs typeface="Playfair Display"/>
                <a:sym typeface="Playfair Display"/>
                <a:hlinkClick r:id="rId7">
                  <a:extLst>
                    <a:ext uri="{A12FA001-AC4F-418D-AE19-62706E023703}">
                      <ahyp:hlinkClr val="tx"/>
                    </a:ext>
                  </a:extLst>
                </a:hlinkClick>
              </a:rPr>
              <a:t>What is Netiquette &amp; Why is it Important?</a:t>
            </a:r>
            <a:r>
              <a:rPr b="0" i="0" lang="en-US" sz="1500" u="none" cap="none" strike="noStrike">
                <a:solidFill>
                  <a:srgbClr val="000000"/>
                </a:solidFill>
                <a:latin typeface="Playfair Display"/>
                <a:ea typeface="Playfair Display"/>
                <a:cs typeface="Playfair Display"/>
                <a:sym typeface="Playfair Display"/>
              </a:rPr>
              <a:t>  (</a:t>
            </a:r>
            <a:r>
              <a:rPr b="0" i="0" lang="en-US" sz="1500" u="sng" cap="none" strike="noStrike">
                <a:solidFill>
                  <a:schemeClr val="hlink"/>
                </a:solidFill>
                <a:latin typeface="Playfair Display"/>
                <a:ea typeface="Playfair Display"/>
                <a:cs typeface="Playfair Display"/>
                <a:sym typeface="Playfair Display"/>
                <a:hlinkClick r:id="rId8"/>
              </a:rPr>
              <a:t>https://youtu.be/gvkbDc1LiVI?si=aN1GnGPLfUklh2Te</a:t>
            </a:r>
            <a:r>
              <a:rPr b="0" i="0" lang="en-US" sz="1500" u="none" cap="none" strike="noStrike">
                <a:solidFill>
                  <a:srgbClr val="000000"/>
                </a:solidFill>
                <a:latin typeface="Playfair Display"/>
                <a:ea typeface="Playfair Display"/>
                <a:cs typeface="Playfair Display"/>
                <a:sym typeface="Playfair Display"/>
              </a:rPr>
              <a:t>) (Ce este neticheta și de ce este importantă?)</a:t>
            </a:r>
            <a:endParaRPr b="0" i="0" sz="1500" u="none" cap="none" strike="noStrike">
              <a:solidFill>
                <a:srgbClr val="000000"/>
              </a:solidFill>
              <a:latin typeface="Arial"/>
              <a:ea typeface="Arial"/>
              <a:cs typeface="Arial"/>
              <a:sym typeface="Arial"/>
            </a:endParaRPr>
          </a:p>
        </p:txBody>
      </p:sp>
      <p:sp>
        <p:nvSpPr>
          <p:cNvPr id="430" name="Google Shape;430;p2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9">
              <a:alphaModFix/>
            </a:blip>
            <a:stretch>
              <a:fillRect b="-160149" l="-14260" r="-3274" t="-161009"/>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19" name="Google Shape;119;p3"/>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20" name="Google Shape;120;p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grpSp>
        <p:nvGrpSpPr>
          <p:cNvPr id="121" name="Google Shape;121;p3"/>
          <p:cNvGrpSpPr/>
          <p:nvPr/>
        </p:nvGrpSpPr>
        <p:grpSpPr>
          <a:xfrm>
            <a:off x="2292752" y="1144450"/>
            <a:ext cx="13702498" cy="7562150"/>
            <a:chOff x="956927" y="1035400"/>
            <a:chExt cx="13702498" cy="7562150"/>
          </a:xfrm>
        </p:grpSpPr>
        <p:sp>
          <p:nvSpPr>
            <p:cNvPr id="122" name="Google Shape;122;p3"/>
            <p:cNvSpPr txBox="1"/>
            <p:nvPr/>
          </p:nvSpPr>
          <p:spPr>
            <a:xfrm>
              <a:off x="3438813" y="2116350"/>
              <a:ext cx="7097400" cy="4617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000" u="none" cap="none" strike="noStrike">
                  <a:solidFill>
                    <a:srgbClr val="000000"/>
                  </a:solidFill>
                  <a:latin typeface="Prata"/>
                  <a:ea typeface="Prata"/>
                  <a:cs typeface="Prata"/>
                  <a:sym typeface="Prata"/>
                </a:rPr>
                <a:t>Tinerii antreprenori sociali</a:t>
              </a:r>
              <a:endParaRPr b="0" i="0" sz="3000" u="none" cap="none" strike="noStrike">
                <a:solidFill>
                  <a:srgbClr val="000000"/>
                </a:solidFill>
                <a:latin typeface="Arial"/>
                <a:ea typeface="Arial"/>
                <a:cs typeface="Arial"/>
                <a:sym typeface="Arial"/>
              </a:endParaRPr>
            </a:p>
          </p:txBody>
        </p:sp>
        <p:sp>
          <p:nvSpPr>
            <p:cNvPr id="123" name="Google Shape;123;p3"/>
            <p:cNvSpPr txBox="1"/>
            <p:nvPr/>
          </p:nvSpPr>
          <p:spPr>
            <a:xfrm>
              <a:off x="3438825" y="103540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rata"/>
                  <a:ea typeface="Prata"/>
                  <a:cs typeface="Prata"/>
                  <a:sym typeface="Prata"/>
                </a:rPr>
                <a:t>SUSE - MODULE</a:t>
              </a:r>
              <a:endParaRPr b="0" i="0" sz="1400" u="none" cap="none" strike="noStrike">
                <a:solidFill>
                  <a:srgbClr val="000000"/>
                </a:solidFill>
                <a:latin typeface="Arial"/>
                <a:ea typeface="Arial"/>
                <a:cs typeface="Arial"/>
                <a:sym typeface="Arial"/>
              </a:endParaRPr>
            </a:p>
          </p:txBody>
        </p:sp>
        <p:sp>
          <p:nvSpPr>
            <p:cNvPr id="124" name="Google Shape;124;p3"/>
            <p:cNvSpPr txBox="1"/>
            <p:nvPr/>
          </p:nvSpPr>
          <p:spPr>
            <a:xfrm>
              <a:off x="3438828" y="2950996"/>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Introducere în SDG</a:t>
              </a:r>
              <a:endParaRPr b="0" i="0" sz="1400" u="none" cap="none" strike="noStrike">
                <a:solidFill>
                  <a:srgbClr val="000000"/>
                </a:solidFill>
                <a:latin typeface="Arial"/>
                <a:ea typeface="Arial"/>
                <a:cs typeface="Arial"/>
                <a:sym typeface="Arial"/>
              </a:endParaRPr>
            </a:p>
          </p:txBody>
        </p:sp>
        <p:sp>
          <p:nvSpPr>
            <p:cNvPr id="125" name="Google Shape;125;p3"/>
            <p:cNvSpPr txBox="1"/>
            <p:nvPr/>
          </p:nvSpPr>
          <p:spPr>
            <a:xfrm>
              <a:off x="1146401" y="2469575"/>
              <a:ext cx="15756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126" name="Google Shape;126;p3"/>
            <p:cNvSpPr txBox="1"/>
            <p:nvPr/>
          </p:nvSpPr>
          <p:spPr>
            <a:xfrm>
              <a:off x="1019324" y="4008575"/>
              <a:ext cx="20712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127" name="Google Shape;127;p3"/>
            <p:cNvSpPr txBox="1"/>
            <p:nvPr/>
          </p:nvSpPr>
          <p:spPr>
            <a:xfrm>
              <a:off x="1225229" y="5504878"/>
              <a:ext cx="16713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128" name="Google Shape;128;p3"/>
            <p:cNvSpPr txBox="1"/>
            <p:nvPr/>
          </p:nvSpPr>
          <p:spPr>
            <a:xfrm>
              <a:off x="956927" y="7058550"/>
              <a:ext cx="21960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04</a:t>
              </a:r>
              <a:endParaRPr b="0" i="0" sz="1400" u="none" cap="none" strike="noStrike">
                <a:solidFill>
                  <a:srgbClr val="000000"/>
                </a:solidFill>
                <a:latin typeface="Arial"/>
                <a:ea typeface="Arial"/>
                <a:cs typeface="Arial"/>
                <a:sym typeface="Arial"/>
              </a:endParaRPr>
            </a:p>
          </p:txBody>
        </p:sp>
        <p:sp>
          <p:nvSpPr>
            <p:cNvPr id="129" name="Google Shape;129;p3"/>
            <p:cNvSpPr txBox="1"/>
            <p:nvPr/>
          </p:nvSpPr>
          <p:spPr>
            <a:xfrm>
              <a:off x="3438825" y="4563100"/>
              <a:ext cx="112206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Modelul de afaceri sociale Canvas și stabilirea prețurilor</a:t>
              </a:r>
              <a:endParaRPr b="0" i="0" sz="1400" u="none" cap="none" strike="noStrike">
                <a:solidFill>
                  <a:srgbClr val="000000"/>
                </a:solidFill>
                <a:latin typeface="Arial"/>
                <a:ea typeface="Arial"/>
                <a:cs typeface="Arial"/>
                <a:sym typeface="Arial"/>
              </a:endParaRPr>
            </a:p>
          </p:txBody>
        </p:sp>
        <p:sp>
          <p:nvSpPr>
            <p:cNvPr id="130" name="Google Shape;130;p3"/>
            <p:cNvSpPr txBox="1"/>
            <p:nvPr/>
          </p:nvSpPr>
          <p:spPr>
            <a:xfrm>
              <a:off x="3438828" y="6121146"/>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1" i="0" lang="en-US" sz="3399" u="none" cap="none" strike="noStrike">
                  <a:solidFill>
                    <a:srgbClr val="000000"/>
                  </a:solidFill>
                  <a:latin typeface="Playfair Display"/>
                  <a:ea typeface="Playfair Display"/>
                  <a:cs typeface="Playfair Display"/>
                  <a:sym typeface="Playfair Display"/>
                </a:rPr>
                <a:t>Networking și comunicare</a:t>
              </a:r>
              <a:endParaRPr b="1" i="0" sz="1400" u="none" cap="none" strike="noStrike">
                <a:solidFill>
                  <a:srgbClr val="000000"/>
                </a:solidFill>
                <a:latin typeface="Arial"/>
                <a:ea typeface="Arial"/>
                <a:cs typeface="Arial"/>
                <a:sym typeface="Arial"/>
              </a:endParaRPr>
            </a:p>
          </p:txBody>
        </p:sp>
        <p:sp>
          <p:nvSpPr>
            <p:cNvPr id="131" name="Google Shape;131;p3"/>
            <p:cNvSpPr txBox="1"/>
            <p:nvPr/>
          </p:nvSpPr>
          <p:spPr>
            <a:xfrm>
              <a:off x="3438828" y="7638796"/>
              <a:ext cx="79110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Marketing digital și social media</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2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436" name="Google Shape;436;p29"/>
          <p:cNvSpPr/>
          <p:nvPr/>
        </p:nvSpPr>
        <p:spPr>
          <a:xfrm>
            <a:off x="14165705"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437" name="Google Shape;437;p2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438" name="Google Shape;438;p2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439" name="Google Shape;439;p29"/>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440" name="Google Shape;440;p29"/>
          <p:cNvSpPr/>
          <p:nvPr/>
        </p:nvSpPr>
        <p:spPr>
          <a:xfrm>
            <a:off x="2330512" y="2197460"/>
            <a:ext cx="4008506" cy="5516671"/>
          </a:xfrm>
          <a:custGeom>
            <a:rect b="b" l="l" r="r" t="t"/>
            <a:pathLst>
              <a:path extrusionOk="0" h="5516671" w="4008506">
                <a:moveTo>
                  <a:pt x="0" y="0"/>
                </a:moveTo>
                <a:lnTo>
                  <a:pt x="4008506" y="0"/>
                </a:lnTo>
                <a:lnTo>
                  <a:pt x="4008506" y="5516671"/>
                </a:lnTo>
                <a:lnTo>
                  <a:pt x="0" y="5516671"/>
                </a:lnTo>
                <a:lnTo>
                  <a:pt x="0" y="0"/>
                </a:lnTo>
                <a:close/>
              </a:path>
            </a:pathLst>
          </a:custGeom>
          <a:blipFill rotWithShape="1">
            <a:blip r:embed="rId8">
              <a:alphaModFix/>
            </a:blip>
            <a:stretch>
              <a:fillRect b="-13798" l="0" r="-99652" t="-31261"/>
            </a:stretch>
          </a:blipFill>
          <a:ln>
            <a:noFill/>
          </a:ln>
        </p:spPr>
      </p:sp>
      <p:sp>
        <p:nvSpPr>
          <p:cNvPr id="441" name="Google Shape;441;p2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9">
              <a:alphaModFix/>
            </a:blip>
            <a:stretch>
              <a:fillRect b="-160149" l="-14260" r="-3274" t="-161009"/>
            </a:stretch>
          </a:blipFill>
          <a:ln>
            <a:noFill/>
          </a:ln>
        </p:spPr>
      </p:sp>
      <p:sp>
        <p:nvSpPr>
          <p:cNvPr id="442" name="Google Shape;442;p29"/>
          <p:cNvSpPr/>
          <p:nvPr/>
        </p:nvSpPr>
        <p:spPr>
          <a:xfrm>
            <a:off x="2330512" y="5052823"/>
            <a:ext cx="4008506" cy="2600518"/>
          </a:xfrm>
          <a:custGeom>
            <a:rect b="b" l="l" r="r" t="t"/>
            <a:pathLst>
              <a:path extrusionOk="0" h="2600518" w="4008506">
                <a:moveTo>
                  <a:pt x="0" y="0"/>
                </a:moveTo>
                <a:lnTo>
                  <a:pt x="4008506" y="0"/>
                </a:lnTo>
                <a:lnTo>
                  <a:pt x="4008506" y="2600518"/>
                </a:lnTo>
                <a:lnTo>
                  <a:pt x="0" y="2600518"/>
                </a:lnTo>
                <a:lnTo>
                  <a:pt x="0" y="0"/>
                </a:lnTo>
                <a:close/>
              </a:path>
            </a:pathLst>
          </a:custGeom>
          <a:blipFill rotWithShape="1">
            <a:blip r:embed="rId10">
              <a:alphaModFix/>
            </a:blip>
            <a:stretch>
              <a:fillRect b="0" l="0" r="0" t="0"/>
            </a:stretch>
          </a:blipFill>
          <a:ln>
            <a:noFill/>
          </a:ln>
        </p:spPr>
      </p:sp>
      <p:sp>
        <p:nvSpPr>
          <p:cNvPr id="443" name="Google Shape;443;p29"/>
          <p:cNvSpPr txBox="1"/>
          <p:nvPr/>
        </p:nvSpPr>
        <p:spPr>
          <a:xfrm>
            <a:off x="6859632" y="2930524"/>
            <a:ext cx="2449928" cy="225061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444" name="Google Shape;444;p29"/>
          <p:cNvSpPr txBox="1"/>
          <p:nvPr/>
        </p:nvSpPr>
        <p:spPr>
          <a:xfrm>
            <a:off x="9246750" y="3589350"/>
            <a:ext cx="5681100" cy="1773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4800" u="none" cap="none" strike="noStrike">
                <a:solidFill>
                  <a:srgbClr val="000000"/>
                </a:solidFill>
                <a:latin typeface="Prata"/>
                <a:ea typeface="Prata"/>
                <a:cs typeface="Prata"/>
                <a:sym typeface="Prata"/>
              </a:rPr>
              <a:t>Ai ajuns la finalul modulului 3!</a:t>
            </a:r>
            <a:endParaRPr b="0" i="0" sz="4800" u="none" cap="none" strike="noStrike">
              <a:solidFill>
                <a:srgbClr val="000000"/>
              </a:solidFill>
              <a:latin typeface="Arial"/>
              <a:ea typeface="Arial"/>
              <a:cs typeface="Arial"/>
              <a:sym typeface="Arial"/>
            </a:endParaRPr>
          </a:p>
        </p:txBody>
      </p:sp>
      <p:sp>
        <p:nvSpPr>
          <p:cNvPr id="445" name="Google Shape;445;p29"/>
          <p:cNvSpPr txBox="1"/>
          <p:nvPr/>
        </p:nvSpPr>
        <p:spPr>
          <a:xfrm>
            <a:off x="8900800" y="5772825"/>
            <a:ext cx="7136700" cy="2893800"/>
          </a:xfrm>
          <a:prstGeom prst="rect">
            <a:avLst/>
          </a:prstGeom>
          <a:noFill/>
          <a:ln>
            <a:noFill/>
          </a:ln>
        </p:spPr>
        <p:txBody>
          <a:bodyPr anchorCtr="0" anchor="t" bIns="0" lIns="0" spcFirstLastPara="1" rIns="0" wrap="square" tIns="0">
            <a:spAutoFit/>
          </a:bodyPr>
          <a:lstStyle/>
          <a:p>
            <a:pPr indent="-336550" lvl="0" marL="342900" marR="0" rtl="0" algn="l">
              <a:lnSpc>
                <a:spcPct val="159045"/>
              </a:lnSpc>
              <a:spcBef>
                <a:spcPts val="0"/>
              </a:spcBef>
              <a:spcAft>
                <a:spcPts val="0"/>
              </a:spcAft>
              <a:buClr>
                <a:srgbClr val="000000"/>
              </a:buClr>
              <a:buSzPts val="2100"/>
              <a:buFont typeface="Arial"/>
              <a:buChar char="•"/>
            </a:pPr>
            <a:r>
              <a:rPr b="0" i="0" lang="en-US" sz="2100" u="none" cap="none" strike="noStrike">
                <a:solidFill>
                  <a:srgbClr val="000000"/>
                </a:solidFill>
                <a:latin typeface="Prata"/>
                <a:ea typeface="Prata"/>
                <a:cs typeface="Prata"/>
                <a:sym typeface="Prata"/>
              </a:rPr>
              <a:t>Acum este momentul să aplici cunoștințele acumulate prin intermediul unor sarcini și exerciții practice. </a:t>
            </a:r>
            <a:endParaRPr b="0" i="0" sz="2100" u="none" cap="none" strike="noStrike">
              <a:solidFill>
                <a:srgbClr val="000000"/>
              </a:solidFill>
              <a:latin typeface="Prata"/>
              <a:ea typeface="Prata"/>
              <a:cs typeface="Prata"/>
              <a:sym typeface="Prata"/>
            </a:endParaRPr>
          </a:p>
          <a:p>
            <a:pPr indent="-336550" lvl="0" marL="342900" marR="0" rtl="0" algn="l">
              <a:lnSpc>
                <a:spcPct val="159045"/>
              </a:lnSpc>
              <a:spcBef>
                <a:spcPts val="0"/>
              </a:spcBef>
              <a:spcAft>
                <a:spcPts val="0"/>
              </a:spcAft>
              <a:buClr>
                <a:srgbClr val="000000"/>
              </a:buClr>
              <a:buSzPts val="2100"/>
              <a:buFont typeface="Arial"/>
              <a:buChar char="•"/>
            </a:pPr>
            <a:r>
              <a:rPr b="0" i="0" lang="en-US" sz="2100" u="none" cap="none" strike="noStrike">
                <a:solidFill>
                  <a:srgbClr val="000000"/>
                </a:solidFill>
                <a:latin typeface="Prata"/>
                <a:ea typeface="Prata"/>
                <a:cs typeface="Prata"/>
                <a:sym typeface="Prata"/>
              </a:rPr>
              <a:t>Sarcinile sunt concepute pentru a integra învățăturile în ideea ta de afacere, în timp ce exercițiile sunt destinate să-ți perfecționeze abilități specifice.</a:t>
            </a:r>
            <a:endParaRPr b="0" i="0" sz="2100" u="none" cap="none" strike="noStrike">
              <a:solidFill>
                <a:srgbClr val="000000"/>
              </a:solidFill>
              <a:latin typeface="Prata"/>
              <a:ea typeface="Prata"/>
              <a:cs typeface="Prata"/>
              <a:sym typeface="Prata"/>
            </a:endParaRPr>
          </a:p>
        </p:txBody>
      </p:sp>
      <p:sp>
        <p:nvSpPr>
          <p:cNvPr id="446" name="Google Shape;446;p29"/>
          <p:cNvSpPr/>
          <p:nvPr/>
        </p:nvSpPr>
        <p:spPr>
          <a:xfrm rot="10800000">
            <a:off x="2330512" y="2197460"/>
            <a:ext cx="4008506" cy="2600518"/>
          </a:xfrm>
          <a:custGeom>
            <a:rect b="b" l="l" r="r" t="t"/>
            <a:pathLst>
              <a:path extrusionOk="0" h="2600518" w="4008506">
                <a:moveTo>
                  <a:pt x="0" y="0"/>
                </a:moveTo>
                <a:lnTo>
                  <a:pt x="4008506" y="0"/>
                </a:lnTo>
                <a:lnTo>
                  <a:pt x="4008506" y="2600518"/>
                </a:lnTo>
                <a:lnTo>
                  <a:pt x="0" y="2600518"/>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0"/>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52" name="Google Shape;452;p3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53" name="Google Shape;453;p30"/>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54" name="Google Shape;454;p30"/>
          <p:cNvSpPr txBox="1"/>
          <p:nvPr/>
        </p:nvSpPr>
        <p:spPr>
          <a:xfrm>
            <a:off x="799328" y="1025110"/>
            <a:ext cx="104955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Sarcina: POVESTIREA</a:t>
            </a:r>
            <a:endParaRPr b="0" i="0" sz="1400" u="none" cap="none" strike="noStrike">
              <a:solidFill>
                <a:srgbClr val="000000"/>
              </a:solidFill>
              <a:latin typeface="Arial"/>
              <a:ea typeface="Arial"/>
              <a:cs typeface="Arial"/>
              <a:sym typeface="Arial"/>
            </a:endParaRPr>
          </a:p>
        </p:txBody>
      </p:sp>
      <p:sp>
        <p:nvSpPr>
          <p:cNvPr id="455" name="Google Shape;455;p30"/>
          <p:cNvSpPr txBox="1"/>
          <p:nvPr/>
        </p:nvSpPr>
        <p:spPr>
          <a:xfrm rot="-5400000">
            <a:off x="-2668333" y="4361955"/>
            <a:ext cx="7097400" cy="431100"/>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Clr>
                <a:srgbClr val="000000"/>
              </a:buClr>
              <a:buSzPts val="2800"/>
              <a:buFont typeface="Arial"/>
              <a:buNone/>
            </a:pPr>
            <a:r>
              <a:rPr b="0" i="0" lang="en-US" sz="2800" u="none" cap="none" strike="noStrike">
                <a:solidFill>
                  <a:srgbClr val="000000"/>
                </a:solidFill>
                <a:latin typeface="Playfair Display"/>
                <a:ea typeface="Playfair Display"/>
                <a:cs typeface="Playfair Display"/>
                <a:sym typeface="Playfair Display"/>
              </a:rPr>
              <a:t>Sarcina 1: comunicarea</a:t>
            </a:r>
            <a:endParaRPr b="0" i="0" sz="1400" u="none" cap="none" strike="noStrike">
              <a:solidFill>
                <a:srgbClr val="000000"/>
              </a:solidFill>
              <a:latin typeface="Arial"/>
              <a:ea typeface="Arial"/>
              <a:cs typeface="Arial"/>
              <a:sym typeface="Arial"/>
            </a:endParaRPr>
          </a:p>
        </p:txBody>
      </p:sp>
      <p:sp>
        <p:nvSpPr>
          <p:cNvPr id="456" name="Google Shape;456;p30"/>
          <p:cNvSpPr txBox="1"/>
          <p:nvPr/>
        </p:nvSpPr>
        <p:spPr>
          <a:xfrm>
            <a:off x="1820000" y="2302225"/>
            <a:ext cx="7424100" cy="47100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1700"/>
              <a:buFont typeface="Arial"/>
              <a:buNone/>
            </a:pPr>
            <a:r>
              <a:rPr b="0" i="0" lang="en-US" sz="1700" u="none" cap="none" strike="noStrike">
                <a:solidFill>
                  <a:srgbClr val="000000"/>
                </a:solidFill>
                <a:latin typeface="Playfair Display"/>
                <a:ea typeface="Playfair Display"/>
                <a:cs typeface="Playfair Display"/>
                <a:sym typeface="Playfair Display"/>
              </a:rPr>
              <a:t>Fiecare poveste trebuie să aibă o structură, iar cea mai comună este structura basmului. Cynthia Kurtz (2014), în lucrările sale „Working with Stories”, propune următoarele:</a:t>
            </a:r>
            <a:endParaRPr b="0" i="0" sz="1700" u="none" cap="none" strike="noStrike">
              <a:solidFill>
                <a:srgbClr val="000000"/>
              </a:solidFill>
              <a:latin typeface="Playfair Display"/>
              <a:ea typeface="Playfair Display"/>
              <a:cs typeface="Playfair Display"/>
              <a:sym typeface="Playfair Display"/>
            </a:endParaRPr>
          </a:p>
          <a:p>
            <a:pPr indent="-196850" lvl="1" marL="431801" marR="0" rtl="0" algn="just">
              <a:lnSpc>
                <a:spcPct val="170000"/>
              </a:lnSpc>
              <a:spcBef>
                <a:spcPts val="0"/>
              </a:spcBef>
              <a:spcAft>
                <a:spcPts val="0"/>
              </a:spcAft>
              <a:buClr>
                <a:srgbClr val="000000"/>
              </a:buClr>
              <a:buSzPts val="1700"/>
              <a:buFont typeface="Arial"/>
              <a:buChar char="•"/>
            </a:pPr>
            <a:r>
              <a:rPr b="0" i="0" lang="en-US" sz="1700" u="none" cap="none" strike="noStrike">
                <a:solidFill>
                  <a:srgbClr val="000000"/>
                </a:solidFill>
                <a:latin typeface="Playfair Display"/>
                <a:ea typeface="Playfair Display"/>
                <a:cs typeface="Playfair Display"/>
                <a:sym typeface="Playfair Display"/>
              </a:rPr>
              <a:t>Context - prezentarea decorului și a personajelor, explicarea stării de fapt,</a:t>
            </a:r>
            <a:endParaRPr b="0" i="0" sz="1700" u="none" cap="none" strike="noStrike">
              <a:solidFill>
                <a:srgbClr val="000000"/>
              </a:solidFill>
              <a:latin typeface="Playfair Display"/>
              <a:ea typeface="Playfair Display"/>
              <a:cs typeface="Playfair Display"/>
              <a:sym typeface="Playfair Display"/>
            </a:endParaRPr>
          </a:p>
          <a:p>
            <a:pPr indent="-196850" lvl="1" marL="431801" marR="0" rtl="0" algn="just">
              <a:lnSpc>
                <a:spcPct val="170000"/>
              </a:lnSpc>
              <a:spcBef>
                <a:spcPts val="0"/>
              </a:spcBef>
              <a:spcAft>
                <a:spcPts val="0"/>
              </a:spcAft>
              <a:buClr>
                <a:srgbClr val="000000"/>
              </a:buClr>
              <a:buSzPts val="1700"/>
              <a:buFont typeface="Arial"/>
              <a:buChar char="•"/>
            </a:pPr>
            <a:r>
              <a:rPr b="0" i="0" lang="en-US" sz="1700" u="none" cap="none" strike="noStrike">
                <a:solidFill>
                  <a:srgbClr val="000000"/>
                </a:solidFill>
                <a:latin typeface="Playfair Display"/>
                <a:ea typeface="Playfair Display"/>
                <a:cs typeface="Playfair Display"/>
                <a:sym typeface="Playfair Display"/>
              </a:rPr>
              <a:t>Intriga – dilema, problema sau evenimentul </a:t>
            </a:r>
            <a:r>
              <a:rPr b="0" i="0" lang="en-US" sz="1700" u="none" cap="none" strike="noStrike">
                <a:solidFill>
                  <a:schemeClr val="dk1"/>
                </a:solidFill>
                <a:latin typeface="Playfair Display"/>
                <a:ea typeface="Playfair Display"/>
                <a:cs typeface="Playfair Display"/>
                <a:sym typeface="Playfair Display"/>
              </a:rPr>
              <a:t>care declanșează acțiunea</a:t>
            </a:r>
            <a:endParaRPr b="0" i="0" sz="1700" u="none" cap="none" strike="noStrike">
              <a:solidFill>
                <a:srgbClr val="000000"/>
              </a:solidFill>
              <a:latin typeface="Playfair Display"/>
              <a:ea typeface="Playfair Display"/>
              <a:cs typeface="Playfair Display"/>
              <a:sym typeface="Playfair Display"/>
            </a:endParaRPr>
          </a:p>
          <a:p>
            <a:pPr indent="-196850" lvl="1" marL="431801" marR="0" rtl="0" algn="just">
              <a:lnSpc>
                <a:spcPct val="170000"/>
              </a:lnSpc>
              <a:spcBef>
                <a:spcPts val="0"/>
              </a:spcBef>
              <a:spcAft>
                <a:spcPts val="0"/>
              </a:spcAft>
              <a:buClr>
                <a:srgbClr val="000000"/>
              </a:buClr>
              <a:buSzPts val="1700"/>
              <a:buFont typeface="Arial"/>
              <a:buChar char="•"/>
            </a:pPr>
            <a:r>
              <a:rPr b="0" i="0" lang="en-US" sz="1700" u="none" cap="none" strike="noStrike">
                <a:solidFill>
                  <a:srgbClr val="000000"/>
                </a:solidFill>
                <a:latin typeface="Playfair Display"/>
                <a:ea typeface="Playfair Display"/>
                <a:cs typeface="Playfair Display"/>
                <a:sym typeface="Playfair Display"/>
              </a:rPr>
              <a:t>Desfășurarea acțiunii – modul în care personajele din poveste răspund la dilemă sau problemă,</a:t>
            </a:r>
            <a:endParaRPr b="0" i="0" sz="1700" u="none" cap="none" strike="noStrike">
              <a:solidFill>
                <a:srgbClr val="000000"/>
              </a:solidFill>
              <a:latin typeface="Playfair Display"/>
              <a:ea typeface="Playfair Display"/>
              <a:cs typeface="Playfair Display"/>
              <a:sym typeface="Playfair Display"/>
            </a:endParaRPr>
          </a:p>
          <a:p>
            <a:pPr indent="-196850" lvl="1" marL="431801" marR="0" rtl="0" algn="just">
              <a:lnSpc>
                <a:spcPct val="170000"/>
              </a:lnSpc>
              <a:spcBef>
                <a:spcPts val="0"/>
              </a:spcBef>
              <a:spcAft>
                <a:spcPts val="0"/>
              </a:spcAft>
              <a:buClr>
                <a:srgbClr val="000000"/>
              </a:buClr>
              <a:buSzPts val="1700"/>
              <a:buFont typeface="Arial"/>
              <a:buChar char="•"/>
            </a:pPr>
            <a:r>
              <a:rPr b="0" i="0" lang="en-US" sz="1700" u="none" cap="none" strike="noStrike">
                <a:solidFill>
                  <a:srgbClr val="000000"/>
                </a:solidFill>
                <a:latin typeface="Playfair Display"/>
                <a:ea typeface="Playfair Display"/>
                <a:cs typeface="Playfair Display"/>
                <a:sym typeface="Playfair Display"/>
              </a:rPr>
              <a:t>Momentul culminant – complicații, dificultăți suplimentare, provocări, lucruri care merg prost,</a:t>
            </a:r>
            <a:endParaRPr b="0" i="0" sz="1700" u="none" cap="none" strike="noStrike">
              <a:solidFill>
                <a:srgbClr val="000000"/>
              </a:solidFill>
              <a:latin typeface="Playfair Display"/>
              <a:ea typeface="Playfair Display"/>
              <a:cs typeface="Playfair Display"/>
              <a:sym typeface="Playfair Display"/>
            </a:endParaRPr>
          </a:p>
          <a:p>
            <a:pPr indent="-196850" lvl="1" marL="431801" marR="0" rtl="0" algn="just">
              <a:lnSpc>
                <a:spcPct val="170000"/>
              </a:lnSpc>
              <a:spcBef>
                <a:spcPts val="0"/>
              </a:spcBef>
              <a:spcAft>
                <a:spcPts val="0"/>
              </a:spcAft>
              <a:buClr>
                <a:srgbClr val="000000"/>
              </a:buClr>
              <a:buSzPts val="1700"/>
              <a:buFont typeface="Arial"/>
              <a:buChar char="•"/>
            </a:pPr>
            <a:r>
              <a:rPr b="0" i="0" lang="en-US" sz="1700" u="none" cap="none" strike="noStrike">
                <a:solidFill>
                  <a:srgbClr val="000000"/>
                </a:solidFill>
                <a:latin typeface="Playfair Display"/>
                <a:ea typeface="Playfair Display"/>
                <a:cs typeface="Playfair Display"/>
                <a:sym typeface="Playfair Display"/>
              </a:rPr>
              <a:t>Deznodământul – rezultatul poveștii și reacțiile la acesta</a:t>
            </a:r>
            <a:endParaRPr b="0" i="0" sz="1700" u="none" cap="none" strike="noStrike">
              <a:solidFill>
                <a:srgbClr val="000000"/>
              </a:solidFill>
              <a:latin typeface="Playfair Display"/>
              <a:ea typeface="Playfair Display"/>
              <a:cs typeface="Playfair Display"/>
              <a:sym typeface="Playfair Display"/>
            </a:endParaRPr>
          </a:p>
        </p:txBody>
      </p:sp>
      <p:sp>
        <p:nvSpPr>
          <p:cNvPr id="457" name="Google Shape;457;p30"/>
          <p:cNvSpPr txBox="1"/>
          <p:nvPr/>
        </p:nvSpPr>
        <p:spPr>
          <a:xfrm>
            <a:off x="9735075" y="2319400"/>
            <a:ext cx="6968700" cy="45162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000"/>
              <a:buFont typeface="Arial"/>
              <a:buNone/>
            </a:pPr>
            <a:r>
              <a:rPr b="0" i="0" lang="en-US" sz="1800" u="none" cap="none" strike="noStrike">
                <a:solidFill>
                  <a:srgbClr val="000000"/>
                </a:solidFill>
                <a:latin typeface="Playfair Display"/>
                <a:ea typeface="Playfair Display"/>
                <a:cs typeface="Playfair Display"/>
                <a:sym typeface="Playfair Display"/>
              </a:rPr>
              <a:t>Nararea poveștilor este o metodă eficientă de a stabili conexiuni cu clienții, investitorii și susținătorii tăi (potențiali). Dacă ai deja o idee de afacere, poți aplica tehnica de mai jos pentru a contura povestea acesteia. Dacă încă nu ai o idee clară, poți crea povestea călătoriei tale către antreprenoriat, povestea unei familii, unor prieteni sau a strămoșilor tăi.</a:t>
            </a:r>
            <a:endParaRPr b="0" i="0" sz="1800" u="none" cap="none" strike="noStrike">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Clr>
                <a:srgbClr val="000000"/>
              </a:buClr>
              <a:buSzPts val="2000"/>
              <a:buFont typeface="Arial"/>
              <a:buNone/>
            </a:pPr>
            <a:r>
              <a:rPr b="0" i="0" lang="en-US" sz="1800" u="none" cap="none" strike="noStrike">
                <a:solidFill>
                  <a:srgbClr val="000000"/>
                </a:solidFill>
                <a:latin typeface="Playfair Display"/>
                <a:ea typeface="Playfair Display"/>
                <a:cs typeface="Playfair Display"/>
                <a:sym typeface="Playfair Display"/>
              </a:rPr>
              <a:t>Răspunzând la cele cinci întrebări, vei putea contura clar povestea afacerii tale sau a călătoriei tale. Modul în care alegi să comunici povestea este alegerea ta, dar este esențial să te asiguri că aceasta reflectă sensul și semnificația ideii tale de afacere.</a:t>
            </a:r>
            <a:endParaRPr b="0" i="0" sz="1800" u="none" cap="none" strike="noStrike">
              <a:solidFill>
                <a:srgbClr val="000000"/>
              </a:solidFill>
              <a:latin typeface="Playfair Display"/>
              <a:ea typeface="Playfair Display"/>
              <a:cs typeface="Playfair Display"/>
              <a:sym typeface="Playfair Display"/>
            </a:endParaRPr>
          </a:p>
        </p:txBody>
      </p:sp>
      <p:sp>
        <p:nvSpPr>
          <p:cNvPr id="458" name="Google Shape;458;p3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459" name="Google Shape;459;p30"/>
          <p:cNvSpPr txBox="1"/>
          <p:nvPr/>
        </p:nvSpPr>
        <p:spPr>
          <a:xfrm>
            <a:off x="1585151" y="8282075"/>
            <a:ext cx="7921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https://www.workingwithstories.org/WorkingWithStoriesThirdEdition_Web.pdf</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31"/>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65" name="Google Shape;465;p3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66" name="Google Shape;466;p31"/>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67" name="Google Shape;467;p3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graphicFrame>
        <p:nvGraphicFramePr>
          <p:cNvPr id="468" name="Google Shape;468;p31"/>
          <p:cNvGraphicFramePr/>
          <p:nvPr/>
        </p:nvGraphicFramePr>
        <p:xfrm>
          <a:off x="7715830" y="2261691"/>
          <a:ext cx="3000000" cy="3000000"/>
        </p:xfrm>
        <a:graphic>
          <a:graphicData uri="http://schemas.openxmlformats.org/drawingml/2006/table">
            <a:tbl>
              <a:tblPr>
                <a:noFill/>
                <a:tableStyleId>{BA245A1F-0761-4BB2-A534-E8C31BA1BAE2}</a:tableStyleId>
              </a:tblPr>
              <a:tblGrid>
                <a:gridCol w="3909475"/>
                <a:gridCol w="3668750"/>
              </a:tblGrid>
              <a:tr h="1362300">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362300">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362300">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196400">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95625">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469" name="Google Shape;469;p31"/>
          <p:cNvSpPr txBox="1"/>
          <p:nvPr/>
        </p:nvSpPr>
        <p:spPr>
          <a:xfrm>
            <a:off x="0" y="897514"/>
            <a:ext cx="123579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chemeClr val="dk1"/>
              </a:buClr>
              <a:buSzPts val="5499"/>
              <a:buFont typeface="Arial"/>
              <a:buNone/>
            </a:pPr>
            <a:r>
              <a:rPr b="0" i="0" lang="en-US" sz="5499" u="none" cap="none" strike="noStrike">
                <a:solidFill>
                  <a:schemeClr val="dk1"/>
                </a:solidFill>
                <a:latin typeface="Playfair Display"/>
                <a:ea typeface="Playfair Display"/>
                <a:cs typeface="Playfair Display"/>
                <a:sym typeface="Playfair Display"/>
              </a:rPr>
              <a:t>Sarcina: POVESTIREA</a:t>
            </a:r>
            <a:endParaRPr b="0" i="0" sz="1400" u="none" cap="none" strike="noStrike">
              <a:solidFill>
                <a:srgbClr val="000000"/>
              </a:solidFill>
              <a:latin typeface="Arial"/>
              <a:ea typeface="Arial"/>
              <a:cs typeface="Arial"/>
              <a:sym typeface="Arial"/>
            </a:endParaRPr>
          </a:p>
        </p:txBody>
      </p:sp>
      <p:sp>
        <p:nvSpPr>
          <p:cNvPr id="470" name="Google Shape;470;p31"/>
          <p:cNvSpPr txBox="1"/>
          <p:nvPr/>
        </p:nvSpPr>
        <p:spPr>
          <a:xfrm>
            <a:off x="1557245" y="2242959"/>
            <a:ext cx="5757900" cy="667110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Clr>
                <a:srgbClr val="000000"/>
              </a:buClr>
              <a:buSzPts val="2200"/>
              <a:buFont typeface="Arial"/>
              <a:buNone/>
            </a:pPr>
            <a:r>
              <a:rPr b="0" i="0" lang="en-US" sz="2200" u="none" cap="none" strike="noStrike">
                <a:solidFill>
                  <a:srgbClr val="000000"/>
                </a:solidFill>
                <a:latin typeface="Playfair Display"/>
                <a:ea typeface="Playfair Display"/>
                <a:cs typeface="Playfair Display"/>
                <a:sym typeface="Playfair Display"/>
              </a:rPr>
              <a:t>Cea mai comună este structura în 5 părți (similară cu structura basmului menționată anterior):</a:t>
            </a:r>
            <a:endParaRPr b="0" i="0" sz="2200" u="none" cap="none" strike="noStrike">
              <a:solidFill>
                <a:srgbClr val="000000"/>
              </a:solidFill>
              <a:latin typeface="Playfair Display"/>
              <a:ea typeface="Playfair Display"/>
              <a:cs typeface="Playfair Display"/>
              <a:sym typeface="Playfair Display"/>
            </a:endParaRPr>
          </a:p>
          <a:p>
            <a:pPr indent="-228600" lvl="1" marL="431801" marR="0" rtl="0" algn="just">
              <a:lnSpc>
                <a:spcPct val="170000"/>
              </a:lnSpc>
              <a:spcBef>
                <a:spcPts val="0"/>
              </a:spcBef>
              <a:spcAft>
                <a:spcPts val="0"/>
              </a:spcAft>
              <a:buClr>
                <a:srgbClr val="000000"/>
              </a:buClr>
              <a:buSzPts val="2200"/>
              <a:buFont typeface="Playfair Display"/>
              <a:buAutoNum type="arabicPeriod"/>
            </a:pPr>
            <a:r>
              <a:rPr b="0" i="0" lang="en-US" sz="2200" u="none" cap="none" strike="noStrike">
                <a:solidFill>
                  <a:srgbClr val="000000"/>
                </a:solidFill>
                <a:latin typeface="Playfair Display"/>
                <a:ea typeface="Playfair Display"/>
                <a:cs typeface="Playfair Display"/>
                <a:sym typeface="Playfair Display"/>
              </a:rPr>
              <a:t>Introducere (context) – În fiecare zi........</a:t>
            </a:r>
            <a:endParaRPr b="0" i="0" sz="2200" u="none" cap="none" strike="noStrike">
              <a:solidFill>
                <a:srgbClr val="000000"/>
              </a:solidFill>
              <a:latin typeface="Playfair Display"/>
              <a:ea typeface="Playfair Display"/>
              <a:cs typeface="Playfair Display"/>
              <a:sym typeface="Playfair Display"/>
            </a:endParaRPr>
          </a:p>
          <a:p>
            <a:pPr indent="-228600" lvl="1" marL="431801" marR="0" rtl="0" algn="just">
              <a:lnSpc>
                <a:spcPct val="170000"/>
              </a:lnSpc>
              <a:spcBef>
                <a:spcPts val="0"/>
              </a:spcBef>
              <a:spcAft>
                <a:spcPts val="0"/>
              </a:spcAft>
              <a:buClr>
                <a:srgbClr val="000000"/>
              </a:buClr>
              <a:buSzPts val="2200"/>
              <a:buFont typeface="Playfair Display"/>
              <a:buAutoNum type="arabicPeriod"/>
            </a:pPr>
            <a:r>
              <a:rPr b="0" i="0" lang="en-US" sz="2200" u="none" cap="none" strike="noStrike">
                <a:solidFill>
                  <a:srgbClr val="000000"/>
                </a:solidFill>
                <a:latin typeface="Playfair Display"/>
                <a:ea typeface="Playfair Display"/>
                <a:cs typeface="Playfair Display"/>
                <a:sym typeface="Playfair Display"/>
              </a:rPr>
              <a:t>Intriga (tema, starea dorită) – Dar într-o zi........</a:t>
            </a:r>
            <a:endParaRPr b="0" i="0" sz="2200" u="none" cap="none" strike="noStrike">
              <a:solidFill>
                <a:srgbClr val="000000"/>
              </a:solidFill>
              <a:latin typeface="Playfair Display"/>
              <a:ea typeface="Playfair Display"/>
              <a:cs typeface="Playfair Display"/>
              <a:sym typeface="Playfair Display"/>
            </a:endParaRPr>
          </a:p>
          <a:p>
            <a:pPr indent="-228600" lvl="1" marL="431801" marR="0" rtl="0" algn="just">
              <a:lnSpc>
                <a:spcPct val="170000"/>
              </a:lnSpc>
              <a:spcBef>
                <a:spcPts val="0"/>
              </a:spcBef>
              <a:spcAft>
                <a:spcPts val="0"/>
              </a:spcAft>
              <a:buClr>
                <a:srgbClr val="000000"/>
              </a:buClr>
              <a:buSzPts val="2200"/>
              <a:buFont typeface="Playfair Display"/>
              <a:buAutoNum type="arabicPeriod"/>
            </a:pPr>
            <a:r>
              <a:rPr b="0" i="0" lang="en-US" sz="2200" u="none" cap="none" strike="noStrike">
                <a:solidFill>
                  <a:srgbClr val="000000"/>
                </a:solidFill>
                <a:latin typeface="Playfair Display"/>
                <a:ea typeface="Playfair Display"/>
                <a:cs typeface="Playfair Display"/>
                <a:sym typeface="Playfair Display"/>
              </a:rPr>
              <a:t>Punctul culminant (schimbare) – Până în final........</a:t>
            </a:r>
            <a:endParaRPr b="0" i="0" sz="2200" u="none" cap="none" strike="noStrike">
              <a:solidFill>
                <a:srgbClr val="000000"/>
              </a:solidFill>
              <a:latin typeface="Playfair Display"/>
              <a:ea typeface="Playfair Display"/>
              <a:cs typeface="Playfair Display"/>
              <a:sym typeface="Playfair Display"/>
            </a:endParaRPr>
          </a:p>
          <a:p>
            <a:pPr indent="-228600" lvl="1" marL="431801" marR="0" rtl="0" algn="just">
              <a:lnSpc>
                <a:spcPct val="170000"/>
              </a:lnSpc>
              <a:spcBef>
                <a:spcPts val="0"/>
              </a:spcBef>
              <a:spcAft>
                <a:spcPts val="0"/>
              </a:spcAft>
              <a:buClr>
                <a:srgbClr val="000000"/>
              </a:buClr>
              <a:buSzPts val="2200"/>
              <a:buFont typeface="Playfair Display"/>
              <a:buAutoNum type="arabicPeriod"/>
            </a:pPr>
            <a:r>
              <a:rPr b="0" i="0" lang="en-US" sz="2200" u="none" cap="none" strike="noStrike">
                <a:solidFill>
                  <a:srgbClr val="000000"/>
                </a:solidFill>
                <a:latin typeface="Playfair Display"/>
                <a:ea typeface="Playfair Display"/>
                <a:cs typeface="Playfair Display"/>
                <a:sym typeface="Playfair Display"/>
              </a:rPr>
              <a:t>Acțiune descendentă (transformare reală) – Din cauza aceasta........</a:t>
            </a:r>
            <a:endParaRPr b="0" i="0" sz="2200" u="none" cap="none" strike="noStrike">
              <a:solidFill>
                <a:srgbClr val="000000"/>
              </a:solidFill>
              <a:latin typeface="Playfair Display"/>
              <a:ea typeface="Playfair Display"/>
              <a:cs typeface="Playfair Display"/>
              <a:sym typeface="Playfair Display"/>
            </a:endParaRPr>
          </a:p>
          <a:p>
            <a:pPr indent="-228600" lvl="1" marL="431801" marR="0" rtl="0" algn="just">
              <a:lnSpc>
                <a:spcPct val="170000"/>
              </a:lnSpc>
              <a:spcBef>
                <a:spcPts val="0"/>
              </a:spcBef>
              <a:spcAft>
                <a:spcPts val="0"/>
              </a:spcAft>
              <a:buClr>
                <a:srgbClr val="000000"/>
              </a:buClr>
              <a:buSzPts val="2200"/>
              <a:buFont typeface="Playfair Display"/>
              <a:buAutoNum type="arabicPeriod"/>
            </a:pPr>
            <a:r>
              <a:rPr b="0" i="0" lang="en-US" sz="2200" u="none" cap="none" strike="noStrike">
                <a:solidFill>
                  <a:srgbClr val="000000"/>
                </a:solidFill>
                <a:latin typeface="Playfair Display"/>
                <a:ea typeface="Playfair Display"/>
                <a:cs typeface="Playfair Display"/>
                <a:sym typeface="Playfair Display"/>
              </a:rPr>
              <a:t>Final (concluzie, perspectiva, starea dorită atinsă) – Și de aceea........</a:t>
            </a:r>
            <a:endParaRPr b="0" i="0" sz="2200" u="none" cap="none" strike="noStrike">
              <a:solidFill>
                <a:srgbClr val="000000"/>
              </a:solidFill>
              <a:latin typeface="Playfair Display"/>
              <a:ea typeface="Playfair Display"/>
              <a:cs typeface="Playfair Display"/>
              <a:sym typeface="Playfair Display"/>
            </a:endParaRPr>
          </a:p>
        </p:txBody>
      </p:sp>
      <p:sp>
        <p:nvSpPr>
          <p:cNvPr id="471" name="Google Shape;471;p31"/>
          <p:cNvSpPr txBox="1"/>
          <p:nvPr/>
        </p:nvSpPr>
        <p:spPr>
          <a:xfrm>
            <a:off x="8070469" y="2468709"/>
            <a:ext cx="3212700" cy="960300"/>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Clr>
                <a:srgbClr val="000000"/>
              </a:buClr>
              <a:buSzPts val="1461"/>
              <a:buFont typeface="Arial"/>
              <a:buNone/>
            </a:pPr>
            <a:r>
              <a:rPr b="1" i="0" lang="en-US" sz="1200" u="none" cap="none" strike="noStrike">
                <a:solidFill>
                  <a:srgbClr val="000000"/>
                </a:solidFill>
                <a:latin typeface="Playfair Display"/>
                <a:ea typeface="Playfair Display"/>
                <a:cs typeface="Playfair Display"/>
                <a:sym typeface="Playfair Display"/>
              </a:rPr>
              <a:t>Introducere: </a:t>
            </a:r>
            <a:r>
              <a:rPr b="0" i="0" lang="en-US" sz="1200" u="none" cap="none" strike="noStrike">
                <a:solidFill>
                  <a:srgbClr val="000000"/>
                </a:solidFill>
                <a:latin typeface="Playfair Display"/>
                <a:ea typeface="Playfair Display"/>
                <a:cs typeface="Playfair Display"/>
                <a:sym typeface="Playfair Display"/>
              </a:rPr>
              <a:t>prezentarea decorului și a personajelor, explicarea stării de fapt</a:t>
            </a:r>
            <a:endParaRPr b="0" i="0" sz="1200"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200" u="none" cap="none" strike="noStrike">
                <a:solidFill>
                  <a:srgbClr val="000000"/>
                </a:solidFill>
                <a:latin typeface="Playfair Display"/>
                <a:ea typeface="Playfair Display"/>
                <a:cs typeface="Playfair Display"/>
                <a:sym typeface="Playfair Display"/>
              </a:rPr>
              <a:t>În fiecare zi..........</a:t>
            </a:r>
            <a:endParaRPr b="0" i="0" sz="1200"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200" u="none" cap="none" strike="noStrike">
                <a:solidFill>
                  <a:srgbClr val="000000"/>
                </a:solidFill>
                <a:latin typeface="Playfair Display"/>
                <a:ea typeface="Playfair Display"/>
                <a:cs typeface="Playfair Display"/>
                <a:sym typeface="Playfair Display"/>
              </a:rPr>
              <a:t>- A fost odata ca niciodată…..</a:t>
            </a:r>
            <a:endParaRPr b="0" i="0" sz="1200" u="none" cap="none" strike="noStrike">
              <a:solidFill>
                <a:srgbClr val="000000"/>
              </a:solidFill>
              <a:latin typeface="Arial"/>
              <a:ea typeface="Arial"/>
              <a:cs typeface="Arial"/>
              <a:sym typeface="Arial"/>
            </a:endParaRPr>
          </a:p>
        </p:txBody>
      </p:sp>
      <p:sp>
        <p:nvSpPr>
          <p:cNvPr id="472" name="Google Shape;472;p31"/>
          <p:cNvSpPr txBox="1"/>
          <p:nvPr/>
        </p:nvSpPr>
        <p:spPr>
          <a:xfrm>
            <a:off x="8070469" y="3674980"/>
            <a:ext cx="3212700" cy="960300"/>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Clr>
                <a:srgbClr val="000000"/>
              </a:buClr>
              <a:buSzPts val="1461"/>
              <a:buFont typeface="Arial"/>
              <a:buNone/>
            </a:pPr>
            <a:r>
              <a:rPr b="1" i="0" lang="en-US" sz="1200" u="none" cap="none" strike="noStrike">
                <a:solidFill>
                  <a:srgbClr val="000000"/>
                </a:solidFill>
                <a:latin typeface="Playfair Display"/>
                <a:ea typeface="Playfair Display"/>
                <a:cs typeface="Playfair Display"/>
                <a:sym typeface="Playfair Display"/>
              </a:rPr>
              <a:t>Intriga</a:t>
            </a:r>
            <a:r>
              <a:rPr b="0" i="0" lang="en-US" sz="1200" u="none" cap="none" strike="noStrike">
                <a:solidFill>
                  <a:srgbClr val="000000"/>
                </a:solidFill>
                <a:latin typeface="Playfair Display"/>
                <a:ea typeface="Playfair Display"/>
                <a:cs typeface="Playfair Display"/>
                <a:sym typeface="Playfair Display"/>
              </a:rPr>
              <a:t>: dilema sau problema sau evenimentul inițial care pune în mișcare povestea</a:t>
            </a:r>
            <a:endParaRPr b="0" i="0" sz="1200"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200" u="none" cap="none" strike="noStrike">
                <a:solidFill>
                  <a:srgbClr val="000000"/>
                </a:solidFill>
                <a:latin typeface="Playfair Display"/>
                <a:ea typeface="Playfair Display"/>
                <a:cs typeface="Playfair Display"/>
                <a:sym typeface="Playfair Display"/>
              </a:rPr>
              <a:t>Dar într-o zi...</a:t>
            </a:r>
            <a:endParaRPr b="0" i="0" sz="1200"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200" u="none" cap="none" strike="noStrike">
                <a:solidFill>
                  <a:srgbClr val="000000"/>
                </a:solidFill>
                <a:latin typeface="Playfair Display"/>
                <a:ea typeface="Playfair Display"/>
                <a:cs typeface="Playfair Display"/>
                <a:sym typeface="Playfair Display"/>
              </a:rPr>
              <a:t>Și apoi...</a:t>
            </a:r>
            <a:endParaRPr b="0" i="0" sz="1200" u="none" cap="none" strike="noStrike">
              <a:solidFill>
                <a:srgbClr val="000000"/>
              </a:solidFill>
              <a:latin typeface="Playfair Display"/>
              <a:ea typeface="Playfair Display"/>
              <a:cs typeface="Playfair Display"/>
              <a:sym typeface="Playfair Display"/>
            </a:endParaRPr>
          </a:p>
        </p:txBody>
      </p:sp>
      <p:sp>
        <p:nvSpPr>
          <p:cNvPr id="473" name="Google Shape;473;p31"/>
          <p:cNvSpPr txBox="1"/>
          <p:nvPr/>
        </p:nvSpPr>
        <p:spPr>
          <a:xfrm>
            <a:off x="8070469" y="5224576"/>
            <a:ext cx="3212700" cy="960300"/>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Clr>
                <a:srgbClr val="000000"/>
              </a:buClr>
              <a:buSzPts val="1461"/>
              <a:buFont typeface="Arial"/>
              <a:buNone/>
            </a:pPr>
            <a:r>
              <a:rPr b="1" i="0" lang="en-US" sz="1200" u="none" cap="none" strike="noStrike">
                <a:solidFill>
                  <a:srgbClr val="000000"/>
                </a:solidFill>
                <a:latin typeface="Playfair Display"/>
                <a:ea typeface="Playfair Display"/>
                <a:cs typeface="Playfair Display"/>
                <a:sym typeface="Playfair Display"/>
              </a:rPr>
              <a:t>Punctul culminant: </a:t>
            </a:r>
            <a:r>
              <a:rPr b="0" i="0" lang="en-US" sz="1200" u="none" cap="none" strike="noStrike">
                <a:solidFill>
                  <a:srgbClr val="000000"/>
                </a:solidFill>
                <a:latin typeface="Playfair Display"/>
                <a:ea typeface="Playfair Display"/>
                <a:cs typeface="Playfair Display"/>
                <a:sym typeface="Playfair Display"/>
              </a:rPr>
              <a:t>cum reacționează personajele la dilemă sau problemă</a:t>
            </a:r>
            <a:endParaRPr b="0" i="0" sz="1200"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200" u="none" cap="none" strike="noStrike">
                <a:solidFill>
                  <a:srgbClr val="000000"/>
                </a:solidFill>
                <a:latin typeface="Playfair Display"/>
                <a:ea typeface="Playfair Display"/>
                <a:cs typeface="Playfair Display"/>
                <a:sym typeface="Playfair Display"/>
              </a:rPr>
              <a:t>Până în final...</a:t>
            </a:r>
            <a:endParaRPr b="0" i="0" sz="1200"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200" u="none" cap="none" strike="noStrike">
                <a:solidFill>
                  <a:srgbClr val="000000"/>
                </a:solidFill>
                <a:latin typeface="Playfair Display"/>
                <a:ea typeface="Playfair Display"/>
                <a:cs typeface="Playfair Display"/>
                <a:sym typeface="Playfair Display"/>
              </a:rPr>
              <a:t>Situația devenea...</a:t>
            </a:r>
            <a:endParaRPr b="0" i="0" sz="1200" u="none" cap="none" strike="noStrike">
              <a:solidFill>
                <a:srgbClr val="000000"/>
              </a:solidFill>
              <a:latin typeface="Playfair Display"/>
              <a:ea typeface="Playfair Display"/>
              <a:cs typeface="Playfair Display"/>
              <a:sym typeface="Playfair Display"/>
            </a:endParaRPr>
          </a:p>
        </p:txBody>
      </p:sp>
      <p:sp>
        <p:nvSpPr>
          <p:cNvPr id="474" name="Google Shape;474;p31"/>
          <p:cNvSpPr txBox="1"/>
          <p:nvPr/>
        </p:nvSpPr>
        <p:spPr>
          <a:xfrm>
            <a:off x="8070482" y="6515571"/>
            <a:ext cx="3212700" cy="960300"/>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Clr>
                <a:srgbClr val="000000"/>
              </a:buClr>
              <a:buSzPts val="1461"/>
              <a:buFont typeface="Arial"/>
              <a:buNone/>
            </a:pPr>
            <a:r>
              <a:rPr b="1" i="0" lang="en-US" sz="1200" u="none" cap="none" strike="noStrike">
                <a:solidFill>
                  <a:srgbClr val="000000"/>
                </a:solidFill>
                <a:latin typeface="Playfair Display"/>
                <a:ea typeface="Playfair Display"/>
                <a:cs typeface="Playfair Display"/>
                <a:sym typeface="Playfair Display"/>
              </a:rPr>
              <a:t>Acțiune descendentă:</a:t>
            </a:r>
            <a:r>
              <a:rPr b="0" i="0" lang="en-US" sz="1200" u="none" cap="none" strike="noStrike">
                <a:solidFill>
                  <a:srgbClr val="000000"/>
                </a:solidFill>
                <a:latin typeface="Playfair Display"/>
                <a:ea typeface="Playfair Display"/>
                <a:cs typeface="Playfair Display"/>
                <a:sym typeface="Playfair Display"/>
              </a:rPr>
              <a:t> cum au rezolvat personajele dilema sau problema</a:t>
            </a:r>
            <a:endParaRPr b="0" i="0" sz="1200"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200" u="none" cap="none" strike="noStrike">
                <a:solidFill>
                  <a:srgbClr val="000000"/>
                </a:solidFill>
                <a:latin typeface="Playfair Display"/>
                <a:ea typeface="Playfair Display"/>
                <a:cs typeface="Playfair Display"/>
                <a:sym typeface="Playfair Display"/>
              </a:rPr>
              <a:t>Apoi lucrurile s-au schimbat...</a:t>
            </a:r>
            <a:endParaRPr b="0" i="0" sz="1200"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200" u="none" cap="none" strike="noStrike">
                <a:solidFill>
                  <a:srgbClr val="000000"/>
                </a:solidFill>
                <a:latin typeface="Playfair Display"/>
                <a:ea typeface="Playfair Display"/>
                <a:cs typeface="Playfair Display"/>
                <a:sym typeface="Playfair Display"/>
              </a:rPr>
              <a:t>Din această cauză...</a:t>
            </a:r>
            <a:endParaRPr b="0" i="0" sz="1200" u="none" cap="none" strike="noStrike">
              <a:solidFill>
                <a:srgbClr val="000000"/>
              </a:solidFill>
              <a:latin typeface="Playfair Display"/>
              <a:ea typeface="Playfair Display"/>
              <a:cs typeface="Playfair Display"/>
              <a:sym typeface="Playfair Display"/>
            </a:endParaRPr>
          </a:p>
        </p:txBody>
      </p:sp>
      <p:sp>
        <p:nvSpPr>
          <p:cNvPr id="475" name="Google Shape;475;p31"/>
          <p:cNvSpPr txBox="1"/>
          <p:nvPr/>
        </p:nvSpPr>
        <p:spPr>
          <a:xfrm>
            <a:off x="8070469" y="7901276"/>
            <a:ext cx="3212700" cy="499500"/>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Clr>
                <a:srgbClr val="000000"/>
              </a:buClr>
              <a:buSzPts val="1461"/>
              <a:buFont typeface="Arial"/>
              <a:buNone/>
            </a:pPr>
            <a:r>
              <a:rPr b="1" i="0" lang="en-US" sz="1461" u="none" cap="none" strike="noStrike">
                <a:solidFill>
                  <a:srgbClr val="000000"/>
                </a:solidFill>
                <a:latin typeface="Playfair Display"/>
                <a:ea typeface="Playfair Display"/>
                <a:cs typeface="Playfair Display"/>
                <a:sym typeface="Playfair Display"/>
              </a:rPr>
              <a:t>Final: </a:t>
            </a:r>
            <a:r>
              <a:rPr b="0" i="0" lang="en-US" sz="1200" u="none" cap="none" strike="noStrike">
                <a:solidFill>
                  <a:srgbClr val="000000"/>
                </a:solidFill>
                <a:latin typeface="Playfair Display"/>
                <a:ea typeface="Playfair Display"/>
                <a:cs typeface="Playfair Display"/>
                <a:sym typeface="Playfair Display"/>
              </a:rPr>
              <a:t>rezultatul poveștii și reacțiile la acesta</a:t>
            </a:r>
            <a:endParaRPr b="0" i="0" sz="1200" u="none" cap="none" strike="noStrike">
              <a:solidFill>
                <a:srgbClr val="000000"/>
              </a:solidFill>
              <a:latin typeface="Playfair Display"/>
              <a:ea typeface="Playfair Display"/>
              <a:cs typeface="Playfair Display"/>
              <a:sym typeface="Playfair Display"/>
            </a:endParaRPr>
          </a:p>
          <a:p>
            <a:pPr indent="0" lvl="0" marL="0" marR="0" rtl="0" algn="ctr">
              <a:lnSpc>
                <a:spcPct val="139972"/>
              </a:lnSpc>
              <a:spcBef>
                <a:spcPts val="0"/>
              </a:spcBef>
              <a:spcAft>
                <a:spcPts val="0"/>
              </a:spcAft>
              <a:buClr>
                <a:srgbClr val="000000"/>
              </a:buClr>
              <a:buSzPts val="1461"/>
              <a:buFont typeface="Arial"/>
              <a:buNone/>
            </a:pPr>
            <a:r>
              <a:rPr b="0" i="0" lang="en-US" sz="1200" u="none" cap="none" strike="noStrike">
                <a:solidFill>
                  <a:srgbClr val="000000"/>
                </a:solidFill>
                <a:latin typeface="Playfair Display"/>
                <a:ea typeface="Playfair Display"/>
                <a:cs typeface="Playfair Display"/>
                <a:sym typeface="Playfair Display"/>
              </a:rPr>
              <a:t>Și de aceea...</a:t>
            </a:r>
            <a:endParaRPr b="0" i="0" sz="1461" u="none" cap="none" strike="noStrike">
              <a:solidFill>
                <a:srgbClr val="000000"/>
              </a:solidFill>
              <a:latin typeface="Playfair Display"/>
              <a:ea typeface="Playfair Display"/>
              <a:cs typeface="Playfair Display"/>
              <a:sym typeface="Playfair Display"/>
            </a:endParaRPr>
          </a:p>
        </p:txBody>
      </p:sp>
      <p:sp>
        <p:nvSpPr>
          <p:cNvPr id="476" name="Google Shape;476;p31"/>
          <p:cNvSpPr txBox="1"/>
          <p:nvPr/>
        </p:nvSpPr>
        <p:spPr>
          <a:xfrm rot="-5400000">
            <a:off x="-2668333" y="4361955"/>
            <a:ext cx="7097400" cy="431100"/>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Clr>
                <a:srgbClr val="000000"/>
              </a:buClr>
              <a:buSzPts val="2800"/>
              <a:buFont typeface="Arial"/>
              <a:buNone/>
            </a:pPr>
            <a:r>
              <a:rPr b="0" i="0" lang="en-US" sz="2800" u="none" cap="none" strike="noStrike">
                <a:solidFill>
                  <a:srgbClr val="000000"/>
                </a:solidFill>
                <a:latin typeface="Playfair Display"/>
                <a:ea typeface="Playfair Display"/>
                <a:cs typeface="Playfair Display"/>
                <a:sym typeface="Playfair Display"/>
              </a:rPr>
              <a:t>Sarcina 1: comunicarea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32"/>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82" name="Google Shape;482;p32"/>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83" name="Google Shape;483;p32"/>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84" name="Google Shape;484;p32"/>
          <p:cNvSpPr txBox="1"/>
          <p:nvPr/>
        </p:nvSpPr>
        <p:spPr>
          <a:xfrm>
            <a:off x="1143000" y="916564"/>
            <a:ext cx="14891400" cy="800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200"/>
              <a:buFont typeface="Arial"/>
              <a:buNone/>
            </a:pPr>
            <a:r>
              <a:rPr b="0" i="0" lang="en-US" sz="5200" u="none" cap="none" strike="noStrike">
                <a:solidFill>
                  <a:srgbClr val="000000"/>
                </a:solidFill>
                <a:latin typeface="Playfair Display"/>
                <a:ea typeface="Playfair Display"/>
                <a:cs typeface="Playfair Display"/>
                <a:sym typeface="Playfair Display"/>
              </a:rPr>
              <a:t>Sarcina: DEFINEȘTE-ȚI NETWORK-UL ACTUAL</a:t>
            </a:r>
            <a:endParaRPr b="0" i="0" sz="1400" u="none" cap="none" strike="noStrike">
              <a:solidFill>
                <a:srgbClr val="000000"/>
              </a:solidFill>
              <a:latin typeface="Arial"/>
              <a:ea typeface="Arial"/>
              <a:cs typeface="Arial"/>
              <a:sym typeface="Arial"/>
            </a:endParaRPr>
          </a:p>
        </p:txBody>
      </p:sp>
      <p:sp>
        <p:nvSpPr>
          <p:cNvPr id="485" name="Google Shape;485;p32"/>
          <p:cNvSpPr txBox="1"/>
          <p:nvPr/>
        </p:nvSpPr>
        <p:spPr>
          <a:xfrm rot="-5400000">
            <a:off x="-2744533" y="4361955"/>
            <a:ext cx="7097400" cy="431100"/>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Clr>
                <a:srgbClr val="000000"/>
              </a:buClr>
              <a:buSzPts val="2800"/>
              <a:buFont typeface="Arial"/>
              <a:buNone/>
            </a:pPr>
            <a:r>
              <a:rPr b="0" i="0" lang="en-US" sz="2800" u="none" cap="none" strike="noStrike">
                <a:solidFill>
                  <a:srgbClr val="000000"/>
                </a:solidFill>
                <a:latin typeface="Playfair Display"/>
                <a:ea typeface="Playfair Display"/>
                <a:cs typeface="Playfair Display"/>
                <a:sym typeface="Playfair Display"/>
              </a:rPr>
              <a:t>Sarcina 2: networking</a:t>
            </a:r>
            <a:endParaRPr b="0" i="0" sz="1400" u="none" cap="none" strike="noStrike">
              <a:solidFill>
                <a:srgbClr val="000000"/>
              </a:solidFill>
              <a:latin typeface="Arial"/>
              <a:ea typeface="Arial"/>
              <a:cs typeface="Arial"/>
              <a:sym typeface="Arial"/>
            </a:endParaRPr>
          </a:p>
        </p:txBody>
      </p:sp>
      <p:sp>
        <p:nvSpPr>
          <p:cNvPr id="486" name="Google Shape;486;p32"/>
          <p:cNvSpPr txBox="1"/>
          <p:nvPr/>
        </p:nvSpPr>
        <p:spPr>
          <a:xfrm>
            <a:off x="1881325" y="2304975"/>
            <a:ext cx="13179000" cy="5701200"/>
          </a:xfrm>
          <a:prstGeom prst="rect">
            <a:avLst/>
          </a:prstGeom>
          <a:noFill/>
          <a:ln>
            <a:noFill/>
          </a:ln>
        </p:spPr>
        <p:txBody>
          <a:bodyPr anchorCtr="0" anchor="t" bIns="0" lIns="0" spcFirstLastPara="1" rIns="0" wrap="square" tIns="0">
            <a:spAutoFit/>
          </a:bodyPr>
          <a:lstStyle/>
          <a:p>
            <a:pPr indent="0" lvl="0" marL="0" marR="0" rtl="0" algn="just">
              <a:lnSpc>
                <a:spcPct val="160363"/>
              </a:lnSpc>
              <a:spcBef>
                <a:spcPts val="0"/>
              </a:spcBef>
              <a:spcAft>
                <a:spcPts val="0"/>
              </a:spcAft>
              <a:buClr>
                <a:srgbClr val="000000"/>
              </a:buClr>
              <a:buSzPts val="2400"/>
              <a:buFont typeface="Arial"/>
              <a:buNone/>
            </a:pPr>
            <a:r>
              <a:rPr b="0" i="0" lang="en-US" sz="2400" u="none" cap="none" strike="noStrike">
                <a:solidFill>
                  <a:srgbClr val="000000"/>
                </a:solidFill>
                <a:latin typeface="Playfair Display"/>
                <a:ea typeface="Playfair Display"/>
                <a:cs typeface="Playfair Display"/>
                <a:sym typeface="Playfair Display"/>
              </a:rPr>
              <a:t>În calitate de antreprenor social, te întâlnești zilnic cu multe persoane. Alocând timp pentru a identifica cei mai importanți membri ai rețelei tale și metoda ta preferată de networking, vei putea să obții o imagine clară asupra punctelor tale forte, precum și asupra aspectelor ce necesită îmbunătățire în stilul tău de networking.</a:t>
            </a:r>
            <a:endParaRPr b="0" i="0" sz="2400" u="none" cap="none" strike="noStrike">
              <a:solidFill>
                <a:srgbClr val="000000"/>
              </a:solidFill>
              <a:latin typeface="Playfair Display"/>
              <a:ea typeface="Playfair Display"/>
              <a:cs typeface="Playfair Display"/>
              <a:sym typeface="Playfair Display"/>
            </a:endParaRPr>
          </a:p>
          <a:p>
            <a:pPr indent="0" lvl="0" marL="0" marR="0" rtl="0" algn="just">
              <a:lnSpc>
                <a:spcPct val="160363"/>
              </a:lnSpc>
              <a:spcBef>
                <a:spcPts val="0"/>
              </a:spcBef>
              <a:spcAft>
                <a:spcPts val="0"/>
              </a:spcAft>
              <a:buClr>
                <a:srgbClr val="000000"/>
              </a:buClr>
              <a:buSzPts val="2400"/>
              <a:buFont typeface="Arial"/>
              <a:buNone/>
            </a:pPr>
            <a:r>
              <a:t/>
            </a:r>
            <a:endParaRPr b="0" i="0" sz="2400" u="none" cap="none" strike="noStrike">
              <a:solidFill>
                <a:srgbClr val="000000"/>
              </a:solidFill>
              <a:latin typeface="Playfair Display"/>
              <a:ea typeface="Playfair Display"/>
              <a:cs typeface="Playfair Display"/>
              <a:sym typeface="Playfair Display"/>
            </a:endParaRPr>
          </a:p>
          <a:p>
            <a:pPr indent="-236777" lvl="1" marL="448155" marR="0" rtl="0" algn="just">
              <a:lnSpc>
                <a:spcPct val="160363"/>
              </a:lnSpc>
              <a:spcBef>
                <a:spcPts val="0"/>
              </a:spcBef>
              <a:spcAft>
                <a:spcPts val="0"/>
              </a:spcAft>
              <a:buClr>
                <a:srgbClr val="000000"/>
              </a:buClr>
              <a:buSzPts val="2400"/>
              <a:buFont typeface="Playfair Display"/>
              <a:buAutoNum type="arabicPeriod"/>
            </a:pPr>
            <a:r>
              <a:rPr b="0" i="0" lang="en-US" sz="2400" u="none" cap="none" strike="noStrike">
                <a:solidFill>
                  <a:srgbClr val="000000"/>
                </a:solidFill>
                <a:latin typeface="Playfair Display"/>
                <a:ea typeface="Playfair Display"/>
                <a:cs typeface="Playfair Display"/>
                <a:sym typeface="Playfair Display"/>
              </a:rPr>
              <a:t>Cum îți faci networking cel mai frecvent? Participi mai des la întâlniri sociale formale sau informale? Poți să identifici cele trei cele mai valoroase conexiuni din rețeaua ta?</a:t>
            </a:r>
            <a:endParaRPr b="0" i="0" sz="2400" u="none" cap="none" strike="noStrike">
              <a:solidFill>
                <a:srgbClr val="000000"/>
              </a:solidFill>
              <a:latin typeface="Playfair Display"/>
              <a:ea typeface="Playfair Display"/>
              <a:cs typeface="Playfair Display"/>
              <a:sym typeface="Playfair Display"/>
            </a:endParaRPr>
          </a:p>
          <a:p>
            <a:pPr indent="0" lvl="0" marL="914400" marR="0" rtl="0" algn="just">
              <a:lnSpc>
                <a:spcPct val="160363"/>
              </a:lnSpc>
              <a:spcBef>
                <a:spcPts val="0"/>
              </a:spcBef>
              <a:spcAft>
                <a:spcPts val="0"/>
              </a:spcAft>
              <a:buClr>
                <a:srgbClr val="000000"/>
              </a:buClr>
              <a:buSzPts val="2400"/>
              <a:buFont typeface="Arial"/>
              <a:buNone/>
            </a:pPr>
            <a:r>
              <a:t/>
            </a:r>
            <a:endParaRPr b="0" i="0" sz="2400" u="none" cap="none" strike="noStrike">
              <a:solidFill>
                <a:srgbClr val="000000"/>
              </a:solidFill>
              <a:latin typeface="Playfair Display"/>
              <a:ea typeface="Playfair Display"/>
              <a:cs typeface="Playfair Display"/>
              <a:sym typeface="Playfair Display"/>
            </a:endParaRPr>
          </a:p>
          <a:p>
            <a:pPr indent="-236777" lvl="1" marL="448155" marR="0" rtl="0" algn="just">
              <a:lnSpc>
                <a:spcPct val="160363"/>
              </a:lnSpc>
              <a:spcBef>
                <a:spcPts val="0"/>
              </a:spcBef>
              <a:spcAft>
                <a:spcPts val="0"/>
              </a:spcAft>
              <a:buClr>
                <a:srgbClr val="000000"/>
              </a:buClr>
              <a:buSzPts val="2400"/>
              <a:buFont typeface="Playfair Display"/>
              <a:buAutoNum type="arabicPeriod"/>
            </a:pPr>
            <a:r>
              <a:rPr b="0" i="0" lang="en-US" sz="2400" u="none" cap="none" strike="noStrike">
                <a:solidFill>
                  <a:srgbClr val="000000"/>
                </a:solidFill>
                <a:latin typeface="Playfair Display"/>
                <a:ea typeface="Playfair Display"/>
                <a:cs typeface="Playfair Display"/>
                <a:sym typeface="Playfair Display"/>
              </a:rPr>
              <a:t>Cum te poți pregăti pentru un eveniment de networking? Explorează câteva tehnici pentru a începe o conversație și a sparge gheața.</a:t>
            </a:r>
            <a:endParaRPr b="0" i="0" sz="2400" u="none" cap="none" strike="noStrike">
              <a:solidFill>
                <a:srgbClr val="000000"/>
              </a:solidFill>
              <a:latin typeface="Playfair Display"/>
              <a:ea typeface="Playfair Display"/>
              <a:cs typeface="Playfair Display"/>
              <a:sym typeface="Playfair Display"/>
            </a:endParaRPr>
          </a:p>
        </p:txBody>
      </p:sp>
      <p:sp>
        <p:nvSpPr>
          <p:cNvPr id="487" name="Google Shape;487;p3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33"/>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93" name="Google Shape;493;p33"/>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94" name="Google Shape;494;p33"/>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95" name="Google Shape;495;p33"/>
          <p:cNvSpPr txBox="1"/>
          <p:nvPr/>
        </p:nvSpPr>
        <p:spPr>
          <a:xfrm>
            <a:off x="-1421421" y="783898"/>
            <a:ext cx="16034400" cy="800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200"/>
              <a:buFont typeface="Arial"/>
              <a:buNone/>
            </a:pPr>
            <a:r>
              <a:rPr b="0" i="0" lang="en-US" sz="5200" u="none" cap="none" strike="noStrike">
                <a:solidFill>
                  <a:srgbClr val="000000"/>
                </a:solidFill>
                <a:latin typeface="Playfair Display"/>
                <a:ea typeface="Playfair Display"/>
                <a:cs typeface="Playfair Display"/>
                <a:sym typeface="Playfair Display"/>
              </a:rPr>
              <a:t>Exercițiu: ASCULTARE ACTIVĂ</a:t>
            </a:r>
            <a:endParaRPr b="0" i="0" sz="1400" u="none" cap="none" strike="noStrike">
              <a:solidFill>
                <a:srgbClr val="000000"/>
              </a:solidFill>
              <a:latin typeface="Arial"/>
              <a:ea typeface="Arial"/>
              <a:cs typeface="Arial"/>
              <a:sym typeface="Arial"/>
            </a:endParaRPr>
          </a:p>
        </p:txBody>
      </p:sp>
      <p:sp>
        <p:nvSpPr>
          <p:cNvPr id="496" name="Google Shape;496;p33"/>
          <p:cNvSpPr txBox="1"/>
          <p:nvPr/>
        </p:nvSpPr>
        <p:spPr>
          <a:xfrm rot="-5400000">
            <a:off x="-2799750" y="4361955"/>
            <a:ext cx="7097400" cy="431100"/>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Clr>
                <a:srgbClr val="000000"/>
              </a:buClr>
              <a:buSzPts val="2800"/>
              <a:buFont typeface="Arial"/>
              <a:buNone/>
            </a:pPr>
            <a:r>
              <a:rPr b="0" i="0" lang="en-US" sz="2800" u="none" cap="none" strike="noStrike">
                <a:solidFill>
                  <a:srgbClr val="000000"/>
                </a:solidFill>
                <a:latin typeface="Playfair Display"/>
                <a:ea typeface="Playfair Display"/>
                <a:cs typeface="Playfair Display"/>
                <a:sym typeface="Playfair Display"/>
              </a:rPr>
              <a:t>Exercițiu 1: comunicare</a:t>
            </a:r>
            <a:endParaRPr b="0" i="0" sz="1400" u="none" cap="none" strike="noStrike">
              <a:solidFill>
                <a:srgbClr val="000000"/>
              </a:solidFill>
              <a:latin typeface="Arial"/>
              <a:ea typeface="Arial"/>
              <a:cs typeface="Arial"/>
              <a:sym typeface="Arial"/>
            </a:endParaRPr>
          </a:p>
        </p:txBody>
      </p:sp>
      <p:sp>
        <p:nvSpPr>
          <p:cNvPr id="497" name="Google Shape;497;p33"/>
          <p:cNvSpPr txBox="1"/>
          <p:nvPr/>
        </p:nvSpPr>
        <p:spPr>
          <a:xfrm>
            <a:off x="1567351" y="2096800"/>
            <a:ext cx="14578500" cy="55719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chemeClr val="dk1"/>
              </a:buClr>
              <a:buSzPts val="1100"/>
              <a:buFont typeface="Arial"/>
              <a:buNone/>
            </a:pPr>
            <a:r>
              <a:rPr b="0" i="0" lang="en-US" sz="2200" u="none" cap="none" strike="noStrike">
                <a:solidFill>
                  <a:srgbClr val="000000"/>
                </a:solidFill>
                <a:latin typeface="Playfair Display"/>
                <a:ea typeface="Playfair Display"/>
                <a:cs typeface="Playfair Display"/>
                <a:sym typeface="Playfair Display"/>
              </a:rPr>
              <a:t>Abilitatea de a comunica eficient începe cu ascultarea activă, o practică esențială care te ajută să rămâi implicat pozitiv în conversație și să faci cealaltă persoană să se simtă apreciată și ascultată. Această competență este esențială pentru o comunicare reușită, indiferent dacă e vorba de contexte profesionale, personale sau sociale.</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chemeClr val="dk1"/>
              </a:buClr>
              <a:buSzPts val="1100"/>
              <a:buFont typeface="Arial"/>
              <a:buNone/>
            </a:pPr>
            <a:r>
              <a:rPr b="0" i="0" lang="en-US" sz="2200" u="none" cap="none" strike="noStrike">
                <a:solidFill>
                  <a:srgbClr val="000000"/>
                </a:solidFill>
                <a:latin typeface="Playfair Display"/>
                <a:ea typeface="Playfair Display"/>
                <a:cs typeface="Playfair Display"/>
                <a:sym typeface="Playfair Display"/>
              </a:rPr>
              <a:t>Pentru a exersa această abilitate, este necesar să implici cel puțin două persoane, deoarece exersarea comunicării cu tine însuți nu este foarte eficientă. Practica te ajută să reflectezi asupra unei întrebări și să generezi soluții folosind principii fundamentale de ascultare activă. Adesea, în timpul reflecției și discuțiilor, ne concentrăm pe mai multe subiecte simultan și ne mutăm atenția rapid. </a:t>
            </a:r>
            <a:endParaRPr b="0" i="0" sz="2200" u="none" cap="none" strike="noStrike">
              <a:solidFill>
                <a:srgbClr val="000000"/>
              </a:solidFill>
              <a:latin typeface="Playfair Display"/>
              <a:ea typeface="Playfair Display"/>
              <a:cs typeface="Playfair Display"/>
              <a:sym typeface="Playfair Display"/>
            </a:endParaRPr>
          </a:p>
          <a:p>
            <a:pPr indent="0" lvl="0" marL="0" marR="0" rtl="0" algn="just">
              <a:lnSpc>
                <a:spcPct val="193181"/>
              </a:lnSpc>
              <a:spcBef>
                <a:spcPts val="0"/>
              </a:spcBef>
              <a:spcAft>
                <a:spcPts val="0"/>
              </a:spcAft>
              <a:buClr>
                <a:schemeClr val="dk1"/>
              </a:buClr>
              <a:buSzPts val="1100"/>
              <a:buFont typeface="Arial"/>
              <a:buNone/>
            </a:pPr>
            <a:r>
              <a:rPr b="0" i="0" lang="en-US" sz="2200" u="none" cap="none" strike="noStrike">
                <a:solidFill>
                  <a:srgbClr val="000000"/>
                </a:solidFill>
                <a:latin typeface="Playfair Display"/>
                <a:ea typeface="Playfair Display"/>
                <a:cs typeface="Playfair Display"/>
                <a:sym typeface="Playfair Display"/>
              </a:rPr>
              <a:t>De asemenea, atunci când îi ascultăm pe alții, suntem adesea tentați să ne gândim la ceea ce vom spune în continuare, în loc să oferim întreaga noastră atenție și prezență interlocutorului.</a:t>
            </a:r>
            <a:endParaRPr b="0" i="0" sz="2200" u="none" cap="none" strike="noStrike">
              <a:solidFill>
                <a:srgbClr val="000000"/>
              </a:solidFill>
              <a:latin typeface="Playfair Display"/>
              <a:ea typeface="Playfair Display"/>
              <a:cs typeface="Playfair Display"/>
              <a:sym typeface="Playfair Display"/>
            </a:endParaRPr>
          </a:p>
        </p:txBody>
      </p:sp>
      <p:sp>
        <p:nvSpPr>
          <p:cNvPr id="498" name="Google Shape;498;p3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34"/>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04" name="Google Shape;504;p34"/>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05" name="Google Shape;505;p34"/>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506" name="Google Shape;506;p34"/>
          <p:cNvSpPr txBox="1"/>
          <p:nvPr/>
        </p:nvSpPr>
        <p:spPr>
          <a:xfrm>
            <a:off x="-2156221" y="1028798"/>
            <a:ext cx="16034400" cy="800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200"/>
              <a:buFont typeface="Arial"/>
              <a:buNone/>
            </a:pPr>
            <a:r>
              <a:rPr b="0" i="0" lang="en-US" sz="5200" u="none" cap="none" strike="noStrike">
                <a:solidFill>
                  <a:srgbClr val="000000"/>
                </a:solidFill>
                <a:latin typeface="Playfair Display"/>
                <a:ea typeface="Playfair Display"/>
                <a:cs typeface="Playfair Display"/>
                <a:sym typeface="Playfair Display"/>
              </a:rPr>
              <a:t>Exercițiu: ASCULTARE ACTIVĂ</a:t>
            </a:r>
            <a:endParaRPr b="0" i="0" sz="5200" u="none" cap="none" strike="noStrike">
              <a:solidFill>
                <a:srgbClr val="000000"/>
              </a:solidFill>
              <a:latin typeface="Playfair Display"/>
              <a:ea typeface="Playfair Display"/>
              <a:cs typeface="Playfair Display"/>
              <a:sym typeface="Playfair Display"/>
            </a:endParaRPr>
          </a:p>
        </p:txBody>
      </p:sp>
      <p:sp>
        <p:nvSpPr>
          <p:cNvPr id="507" name="Google Shape;507;p34"/>
          <p:cNvSpPr txBox="1"/>
          <p:nvPr/>
        </p:nvSpPr>
        <p:spPr>
          <a:xfrm>
            <a:off x="1449049" y="2118950"/>
            <a:ext cx="14297400" cy="62550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Așa cum s-a menționat anterior, este vorba despre 3 participanți, fiecare având un rol diferit:</a:t>
            </a:r>
            <a:endParaRPr b="0" i="0" sz="2000" u="none" cap="none" strike="noStrike">
              <a:solidFill>
                <a:srgbClr val="000000"/>
              </a:solidFill>
              <a:latin typeface="Playfair Display"/>
              <a:ea typeface="Playfair Display"/>
              <a:cs typeface="Playfair Display"/>
              <a:sym typeface="Playfair Display"/>
            </a:endParaRPr>
          </a:p>
          <a:p>
            <a:pPr indent="-222170" lvl="1" marL="469743" marR="0" rtl="0" algn="just">
              <a:lnSpc>
                <a:spcPct val="193181"/>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Subiectul</a:t>
            </a:r>
            <a:r>
              <a:rPr b="0" i="0" lang="en-US" sz="2000" u="none" cap="none" strike="noStrike">
                <a:solidFill>
                  <a:srgbClr val="000000"/>
                </a:solidFill>
                <a:latin typeface="Playfair Display"/>
                <a:ea typeface="Playfair Display"/>
                <a:cs typeface="Playfair Display"/>
                <a:sym typeface="Playfair Display"/>
              </a:rPr>
              <a:t>: Rolul subiectului este să abordeze întrebarea sau problema din perspectiva personală. Această persoană ar trebui să permită ca atenția să fie concentrată asupra sa și să lase reflecția să se desfășoare în mod natural, fiind ghidată de ascultătorul activ.</a:t>
            </a:r>
            <a:endParaRPr b="0" i="0" sz="2000" u="none" cap="none" strike="noStrike">
              <a:solidFill>
                <a:srgbClr val="000000"/>
              </a:solidFill>
              <a:latin typeface="Playfair Display"/>
              <a:ea typeface="Playfair Display"/>
              <a:cs typeface="Playfair Display"/>
              <a:sym typeface="Playfair Display"/>
            </a:endParaRPr>
          </a:p>
          <a:p>
            <a:pPr indent="-222170" lvl="1" marL="469743" marR="0" rtl="0" algn="just">
              <a:lnSpc>
                <a:spcPct val="193181"/>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Ascultătorul activ</a:t>
            </a:r>
            <a:r>
              <a:rPr b="0" i="0" lang="en-US" sz="2000" u="none" cap="none" strike="noStrike">
                <a:solidFill>
                  <a:srgbClr val="000000"/>
                </a:solidFill>
                <a:latin typeface="Playfair Display"/>
                <a:ea typeface="Playfair Display"/>
                <a:cs typeface="Playfair Display"/>
                <a:sym typeface="Playfair Display"/>
              </a:rPr>
              <a:t>: Rolul ascultătorului activ este să ofere întreaga sa atenție și concentrare, să asculte cu tot corpul, să manifeste curiozitate, să observe cu atenție și să parafrazeze ceea ce aude. Această persoană ar trebui să pună întrebări deschise pentru a sprijini reflecția subiectului, să evite oferirea de sfaturi și să se angajeze în ascultare activă.</a:t>
            </a:r>
            <a:endParaRPr b="0" i="0" sz="2000" u="none" cap="none" strike="noStrike">
              <a:solidFill>
                <a:srgbClr val="000000"/>
              </a:solidFill>
              <a:latin typeface="Playfair Display"/>
              <a:ea typeface="Playfair Display"/>
              <a:cs typeface="Playfair Display"/>
              <a:sym typeface="Playfair Display"/>
            </a:endParaRPr>
          </a:p>
          <a:p>
            <a:pPr indent="-222170" lvl="1" marL="469743" marR="0" rtl="0" algn="just">
              <a:lnSpc>
                <a:spcPct val="193181"/>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Observatorul</a:t>
            </a:r>
            <a:r>
              <a:rPr b="0" i="0" lang="en-US" sz="2000" u="none" cap="none" strike="noStrike">
                <a:solidFill>
                  <a:srgbClr val="000000"/>
                </a:solidFill>
                <a:latin typeface="Playfair Display"/>
                <a:ea typeface="Playfair Display"/>
                <a:cs typeface="Playfair Display"/>
                <a:sym typeface="Playfair Display"/>
              </a:rPr>
              <a:t>: Rolul observatorului este să observe procesul fără a interveni verbal. Aceasta implică observarea și notarea elementelor pe care ascultătorul și subiectul s-ar putea să nu le remarce. Observatorul ar trebui să rămână tăcut pe parcursul procesului, să noteze observațiile despre ceea ce vede și aude și, după ce subiectul a terminat, să împărtășească aceste observații cu ceilalți.</a:t>
            </a:r>
            <a:endParaRPr b="0" i="0" sz="2000" u="none" cap="none" strike="noStrike">
              <a:solidFill>
                <a:srgbClr val="000000"/>
              </a:solidFill>
              <a:latin typeface="Playfair Display"/>
              <a:ea typeface="Playfair Display"/>
              <a:cs typeface="Playfair Display"/>
              <a:sym typeface="Playfair Display"/>
            </a:endParaRPr>
          </a:p>
        </p:txBody>
      </p:sp>
      <p:sp>
        <p:nvSpPr>
          <p:cNvPr id="508" name="Google Shape;508;p3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509" name="Google Shape;509;p34"/>
          <p:cNvSpPr txBox="1"/>
          <p:nvPr/>
        </p:nvSpPr>
        <p:spPr>
          <a:xfrm rot="-5400000">
            <a:off x="-2799750" y="4361955"/>
            <a:ext cx="7097400" cy="431100"/>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Clr>
                <a:srgbClr val="000000"/>
              </a:buClr>
              <a:buSzPts val="2800"/>
              <a:buFont typeface="Arial"/>
              <a:buNone/>
            </a:pPr>
            <a:r>
              <a:rPr b="0" i="0" lang="en-US" sz="2800" u="none" cap="none" strike="noStrike">
                <a:solidFill>
                  <a:srgbClr val="000000"/>
                </a:solidFill>
                <a:latin typeface="Playfair Display"/>
                <a:ea typeface="Playfair Display"/>
                <a:cs typeface="Playfair Display"/>
                <a:sym typeface="Playfair Display"/>
              </a:rPr>
              <a:t>Exercițiu 1: comunicare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35"/>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15" name="Google Shape;515;p35"/>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16" name="Google Shape;516;p35"/>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517" name="Google Shape;517;p35"/>
          <p:cNvSpPr txBox="1"/>
          <p:nvPr/>
        </p:nvSpPr>
        <p:spPr>
          <a:xfrm>
            <a:off x="1565843" y="1998050"/>
            <a:ext cx="14297400" cy="20919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200"/>
              <a:buFont typeface="Arial"/>
              <a:buNone/>
            </a:pPr>
            <a:r>
              <a:rPr b="0" i="0" lang="en-US" sz="2000" u="none" cap="none" strike="noStrike">
                <a:solidFill>
                  <a:srgbClr val="000000"/>
                </a:solidFill>
                <a:latin typeface="Playfair Display"/>
                <a:ea typeface="Playfair Display"/>
                <a:cs typeface="Playfair Display"/>
                <a:sym typeface="Playfair Display"/>
              </a:rPr>
              <a:t>Apoi, stabilești întrebarea sau problema pe care fiecare subiect va analiza și asupra căreia va reflecta. Aceasta poate fi o întrebare comună pentru toți trei (de exemplu, „Care sunt cele mai mari obstacole în schimbarea locului de muncă și cum pot lucra pentru a le depăși?”), sau fiecare subiect poate alege propria întrebare sau problemă (de exemplu, „Identificați o dificultate cu care vă confruntați în prezent la locul de muncă.”).</a:t>
            </a:r>
            <a:endParaRPr b="0" i="0" sz="2000" u="none" cap="none" strike="noStrike">
              <a:solidFill>
                <a:srgbClr val="000000"/>
              </a:solidFill>
              <a:latin typeface="Playfair Display"/>
              <a:ea typeface="Playfair Display"/>
              <a:cs typeface="Playfair Display"/>
              <a:sym typeface="Playfair Display"/>
            </a:endParaRPr>
          </a:p>
        </p:txBody>
      </p:sp>
      <p:sp>
        <p:nvSpPr>
          <p:cNvPr id="518" name="Google Shape;518;p3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519" name="Google Shape;519;p35"/>
          <p:cNvSpPr txBox="1"/>
          <p:nvPr/>
        </p:nvSpPr>
        <p:spPr>
          <a:xfrm>
            <a:off x="1496392" y="4258800"/>
            <a:ext cx="14436300" cy="447090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De obicei, sunt 3 runde, astfel încât fiecare participant să experimenteze fiecare dintre roluri și să învețe din acestea. Fiecare rundă ar trebui să dureze aproximativ 15 minute. După ce ați terminat, discutați despre următoarele aspecte:</a:t>
            </a:r>
            <a:endParaRPr b="0" i="0" sz="2000" u="none" cap="none" strike="noStrike">
              <a:solidFill>
                <a:srgbClr val="000000"/>
              </a:solidFill>
              <a:latin typeface="Playfair Display"/>
              <a:ea typeface="Playfair Display"/>
              <a:cs typeface="Playfair Display"/>
              <a:sym typeface="Playfair Display"/>
            </a:endParaRPr>
          </a:p>
          <a:p>
            <a:pPr indent="-222170" lvl="1" marL="469743" marR="0" rtl="0" algn="just">
              <a:lnSpc>
                <a:spcPct val="193181"/>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Ce s-a întâmplat cu mine în timpul exercițiului?</a:t>
            </a:r>
            <a:endParaRPr b="0" i="0" sz="2000" u="none" cap="none" strike="noStrike">
              <a:solidFill>
                <a:srgbClr val="000000"/>
              </a:solidFill>
              <a:latin typeface="Playfair Display"/>
              <a:ea typeface="Playfair Display"/>
              <a:cs typeface="Playfair Display"/>
              <a:sym typeface="Playfair Display"/>
            </a:endParaRPr>
          </a:p>
          <a:p>
            <a:pPr indent="-222170" lvl="1" marL="469743" marR="0" rtl="0" algn="just">
              <a:lnSpc>
                <a:spcPct val="193181"/>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Cum a fost să fiu observator?</a:t>
            </a:r>
            <a:endParaRPr b="0" i="0" sz="2000" u="none" cap="none" strike="noStrike">
              <a:solidFill>
                <a:srgbClr val="000000"/>
              </a:solidFill>
              <a:latin typeface="Playfair Display"/>
              <a:ea typeface="Playfair Display"/>
              <a:cs typeface="Playfair Display"/>
              <a:sym typeface="Playfair Display"/>
            </a:endParaRPr>
          </a:p>
          <a:p>
            <a:pPr indent="-222170" lvl="1" marL="469743" marR="0" rtl="0" algn="just">
              <a:lnSpc>
                <a:spcPct val="193181"/>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Cum a fost să fiu subiectul?</a:t>
            </a:r>
            <a:endParaRPr b="0" i="0" sz="2000" u="none" cap="none" strike="noStrike">
              <a:solidFill>
                <a:srgbClr val="000000"/>
              </a:solidFill>
              <a:latin typeface="Playfair Display"/>
              <a:ea typeface="Playfair Display"/>
              <a:cs typeface="Playfair Display"/>
              <a:sym typeface="Playfair Display"/>
            </a:endParaRPr>
          </a:p>
          <a:p>
            <a:pPr indent="-222170" lvl="1" marL="469743" marR="0" rtl="0" algn="just">
              <a:lnSpc>
                <a:spcPct val="193181"/>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Cum a fost să fiu ascultătorul activ?</a:t>
            </a:r>
            <a:endParaRPr b="0" i="0" sz="2000" u="none" cap="none" strike="noStrike">
              <a:solidFill>
                <a:srgbClr val="000000"/>
              </a:solidFill>
              <a:latin typeface="Playfair Display"/>
              <a:ea typeface="Playfair Display"/>
              <a:cs typeface="Playfair Display"/>
              <a:sym typeface="Playfair Display"/>
            </a:endParaRPr>
          </a:p>
          <a:p>
            <a:pPr indent="-222170" lvl="1" marL="469743" marR="0" rtl="0" algn="just">
              <a:lnSpc>
                <a:spcPct val="193181"/>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Ce am învățat despre mine?</a:t>
            </a:r>
            <a:endParaRPr b="0" i="0" sz="2000" u="none" cap="none" strike="noStrike">
              <a:solidFill>
                <a:srgbClr val="000000"/>
              </a:solidFill>
              <a:latin typeface="Playfair Display"/>
              <a:ea typeface="Playfair Display"/>
              <a:cs typeface="Playfair Display"/>
              <a:sym typeface="Playfair Display"/>
            </a:endParaRPr>
          </a:p>
          <a:p>
            <a:pPr indent="-222172" lvl="1" marL="469744" marR="0" rtl="0" algn="just">
              <a:lnSpc>
                <a:spcPct val="193181"/>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Cum pot pune în practică ceea ce am învățat din acest exercițiu?</a:t>
            </a:r>
            <a:endParaRPr b="0" i="0" sz="2000" u="none" cap="none" strike="noStrike">
              <a:solidFill>
                <a:srgbClr val="000000"/>
              </a:solidFill>
              <a:latin typeface="Playfair Display"/>
              <a:ea typeface="Playfair Display"/>
              <a:cs typeface="Playfair Display"/>
              <a:sym typeface="Playfair Display"/>
            </a:endParaRPr>
          </a:p>
        </p:txBody>
      </p:sp>
      <p:sp>
        <p:nvSpPr>
          <p:cNvPr id="520" name="Google Shape;520;p35"/>
          <p:cNvSpPr txBox="1"/>
          <p:nvPr/>
        </p:nvSpPr>
        <p:spPr>
          <a:xfrm rot="-5400000">
            <a:off x="-2799750" y="4361955"/>
            <a:ext cx="7097400" cy="431100"/>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Clr>
                <a:srgbClr val="000000"/>
              </a:buClr>
              <a:buSzPts val="2800"/>
              <a:buFont typeface="Arial"/>
              <a:buNone/>
            </a:pPr>
            <a:r>
              <a:rPr b="0" i="0" lang="en-US" sz="2800" u="none" cap="none" strike="noStrike">
                <a:solidFill>
                  <a:srgbClr val="000000"/>
                </a:solidFill>
                <a:latin typeface="Playfair Display"/>
                <a:ea typeface="Playfair Display"/>
                <a:cs typeface="Playfair Display"/>
                <a:sym typeface="Playfair Display"/>
              </a:rPr>
              <a:t>Exercițiu 1: comunicare</a:t>
            </a:r>
            <a:endParaRPr b="0" i="0" sz="1400" u="none" cap="none" strike="noStrike">
              <a:solidFill>
                <a:srgbClr val="000000"/>
              </a:solidFill>
              <a:latin typeface="Arial"/>
              <a:ea typeface="Arial"/>
              <a:cs typeface="Arial"/>
              <a:sym typeface="Arial"/>
            </a:endParaRPr>
          </a:p>
        </p:txBody>
      </p:sp>
      <p:sp>
        <p:nvSpPr>
          <p:cNvPr id="521" name="Google Shape;521;p35"/>
          <p:cNvSpPr txBox="1"/>
          <p:nvPr/>
        </p:nvSpPr>
        <p:spPr>
          <a:xfrm>
            <a:off x="419050" y="1028800"/>
            <a:ext cx="10994700" cy="800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200"/>
              <a:buFont typeface="Arial"/>
              <a:buNone/>
            </a:pPr>
            <a:r>
              <a:rPr b="0" i="0" lang="en-US" sz="5200" u="none" cap="none" strike="noStrike">
                <a:solidFill>
                  <a:srgbClr val="000000"/>
                </a:solidFill>
                <a:latin typeface="Playfair Display"/>
                <a:ea typeface="Playfair Display"/>
                <a:cs typeface="Playfair Display"/>
                <a:sym typeface="Playfair Display"/>
              </a:rPr>
              <a:t>Exercițiu: ASCULTARE ACTIVĂ</a:t>
            </a:r>
            <a:endParaRPr b="0" i="0" sz="52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36"/>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27" name="Google Shape;527;p36"/>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28" name="Google Shape;528;p36"/>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529" name="Google Shape;529;p36"/>
          <p:cNvSpPr txBox="1"/>
          <p:nvPr/>
        </p:nvSpPr>
        <p:spPr>
          <a:xfrm>
            <a:off x="0" y="783898"/>
            <a:ext cx="151638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200"/>
              <a:buFont typeface="Arial"/>
              <a:buNone/>
            </a:pPr>
            <a:r>
              <a:rPr b="0" i="0" lang="en-US" sz="4000" u="none" cap="none" strike="noStrike">
                <a:solidFill>
                  <a:srgbClr val="000000"/>
                </a:solidFill>
                <a:latin typeface="Playfair Display"/>
                <a:ea typeface="Playfair Display"/>
                <a:cs typeface="Playfair Display"/>
                <a:sym typeface="Playfair Display"/>
              </a:rPr>
              <a:t>Cartografierea ecosistemului sau a comunității</a:t>
            </a:r>
            <a:endParaRPr b="0" i="0" sz="4000" u="none" cap="none" strike="noStrike">
              <a:solidFill>
                <a:srgbClr val="000000"/>
              </a:solidFill>
              <a:latin typeface="Arial"/>
              <a:ea typeface="Arial"/>
              <a:cs typeface="Arial"/>
              <a:sym typeface="Arial"/>
            </a:endParaRPr>
          </a:p>
        </p:txBody>
      </p:sp>
      <p:sp>
        <p:nvSpPr>
          <p:cNvPr id="530" name="Google Shape;530;p36"/>
          <p:cNvSpPr txBox="1"/>
          <p:nvPr/>
        </p:nvSpPr>
        <p:spPr>
          <a:xfrm>
            <a:off x="2230000" y="1699350"/>
            <a:ext cx="13222200" cy="7259100"/>
          </a:xfrm>
          <a:prstGeom prst="rect">
            <a:avLst/>
          </a:prstGeom>
          <a:noFill/>
          <a:ln>
            <a:noFill/>
          </a:ln>
        </p:spPr>
        <p:txBody>
          <a:bodyPr anchorCtr="0" anchor="t" bIns="0" lIns="0" spcFirstLastPara="1" rIns="0" wrap="square" tIns="0">
            <a:spAutoFit/>
          </a:bodyPr>
          <a:lstStyle/>
          <a:p>
            <a:pPr indent="0" lvl="0" marL="0" marR="0" rtl="0" algn="just">
              <a:lnSpc>
                <a:spcPct val="180000"/>
              </a:lnSpc>
              <a:spcBef>
                <a:spcPts val="0"/>
              </a:spcBef>
              <a:spcAft>
                <a:spcPts val="0"/>
              </a:spcAft>
              <a:buClr>
                <a:srgbClr val="000000"/>
              </a:buClr>
              <a:buSzPts val="2000"/>
              <a:buFont typeface="Arial"/>
              <a:buNone/>
            </a:pPr>
            <a:r>
              <a:rPr b="0" i="0" lang="en-US" sz="1800" u="none" cap="none" strike="noStrike">
                <a:solidFill>
                  <a:srgbClr val="000000"/>
                </a:solidFill>
                <a:latin typeface="Playfair Display"/>
                <a:ea typeface="Playfair Display"/>
                <a:cs typeface="Playfair Display"/>
                <a:sym typeface="Playfair Display"/>
              </a:rPr>
              <a:t>Cartografierea ecosistemului sau a comunității se concentrează pe analiza relațiilor și conexiunilor tale cu ceilalți, oferindu-ți o imagine clară a structurii și dinamicii comunității sau ecosistemului tău. Această hartă te ajută să vizualizezi cum sunt interconectate diferitele elemente și actori din comunitatea ta, evidențiind posibile noi conexiuni care ar putea influența pozitiv obiectivele și aspirațiile tale profesionale.</a:t>
            </a:r>
            <a:endParaRPr b="0" i="0" sz="18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2000"/>
              <a:buFont typeface="Arial"/>
              <a:buNone/>
            </a:pPr>
            <a:r>
              <a:rPr b="0" i="0" lang="en-US" sz="1800" u="none" cap="none" strike="noStrike">
                <a:solidFill>
                  <a:srgbClr val="000000"/>
                </a:solidFill>
                <a:latin typeface="Playfair Display"/>
                <a:ea typeface="Playfair Display"/>
                <a:cs typeface="Playfair Display"/>
                <a:sym typeface="Playfair Display"/>
              </a:rPr>
              <a:t>O hartă a comunității sau a ecosistemului este valoroasă și eficientă deoarece este vizuală și ușor de interpretat, concentrându-se pe resursele, oportunitățile și punctele forte ale comunității sau ecosistemului tău, identificând elementele relevante pentru obiectivele tale. Principalul scop al acestei tehnici este să reflectezi asupra comunității tale în ansamblu și să înțelegi cum </a:t>
            </a:r>
            <a:r>
              <a:rPr b="0" i="0" lang="en-US" sz="1800" u="none" cap="none" strike="noStrike">
                <a:solidFill>
                  <a:schemeClr val="dk1"/>
                </a:solidFill>
                <a:latin typeface="Playfair Display"/>
                <a:ea typeface="Playfair Display"/>
                <a:cs typeface="Playfair Display"/>
                <a:sym typeface="Playfair Display"/>
              </a:rPr>
              <a:t>influențează </a:t>
            </a:r>
            <a:r>
              <a:rPr b="0" i="0" lang="en-US" sz="1800" u="none" cap="none" strike="noStrike">
                <a:solidFill>
                  <a:srgbClr val="000000"/>
                </a:solidFill>
                <a:latin typeface="Playfair Display"/>
                <a:ea typeface="Playfair Display"/>
                <a:cs typeface="Playfair Display"/>
                <a:sym typeface="Playfair Display"/>
              </a:rPr>
              <a:t>aceasta viața ta. Concentrează-te pe resursele existente, pe ceea ce apreciezi cel mai mult și pe aspectele definitorii.</a:t>
            </a:r>
            <a:endParaRPr b="0" i="0" sz="18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2000"/>
              <a:buFont typeface="Arial"/>
              <a:buNone/>
            </a:pPr>
            <a:r>
              <a:rPr b="0" i="0" lang="en-US" sz="1800" u="none" cap="none" strike="noStrike">
                <a:solidFill>
                  <a:srgbClr val="000000"/>
                </a:solidFill>
                <a:latin typeface="Playfair Display"/>
                <a:ea typeface="Playfair Display"/>
                <a:cs typeface="Playfair Display"/>
                <a:sym typeface="Playfair Display"/>
              </a:rPr>
              <a:t>Pentru a crea această hartă, poți folosi șabloane individuale pentru fiecare participant sau poți desena o reprezentare vizuală pe o bucată mare de hârtie. Astfel, vei adăuga elemente precum resurse, oportunități, puncte forte și grupuri de suport, legându-le unele cu celelalte, pentru a construi o imagine clară a ecosistemului sau comunității tale.</a:t>
            </a:r>
            <a:endParaRPr b="0" i="0" sz="18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2000"/>
              <a:buFont typeface="Arial"/>
              <a:buNone/>
            </a:pPr>
            <a:r>
              <a:rPr b="0" i="0" lang="en-US" sz="1800" u="none" cap="none" strike="noStrike">
                <a:solidFill>
                  <a:srgbClr val="000000"/>
                </a:solidFill>
                <a:latin typeface="Playfair Display"/>
                <a:ea typeface="Playfair Display"/>
                <a:cs typeface="Playfair Display"/>
                <a:sym typeface="Playfair Display"/>
              </a:rPr>
              <a:t>Pune-ți numele în centru și adaugă diferitele elemente identificate pe hartă. Încearcă să plasezi </a:t>
            </a:r>
            <a:r>
              <a:rPr b="0" i="0" lang="en-US" sz="1800" u="none" cap="none" strike="noStrike">
                <a:solidFill>
                  <a:schemeClr val="dk1"/>
                </a:solidFill>
                <a:latin typeface="Playfair Display"/>
                <a:ea typeface="Playfair Display"/>
                <a:cs typeface="Playfair Display"/>
                <a:sym typeface="Playfair Display"/>
              </a:rPr>
              <a:t>mai aproape de centru </a:t>
            </a:r>
            <a:r>
              <a:rPr b="0" i="0" lang="en-US" sz="1800" u="none" cap="none" strike="noStrike">
                <a:solidFill>
                  <a:srgbClr val="000000"/>
                </a:solidFill>
                <a:latin typeface="Playfair Display"/>
                <a:ea typeface="Playfair Display"/>
                <a:cs typeface="Playfair Display"/>
                <a:sym typeface="Playfair Display"/>
              </a:rPr>
              <a:t>acele elemente care au un impact major asupra ta și, odată ce toate elementele identificate sunt plasate pe hartă sau foaie de lucru, poți începe să trasezi conexiuni între ele.</a:t>
            </a:r>
            <a:endParaRPr b="0" i="0" sz="1800" u="none" cap="none" strike="noStrike">
              <a:solidFill>
                <a:srgbClr val="000000"/>
              </a:solidFill>
              <a:latin typeface="Playfair Display"/>
              <a:ea typeface="Playfair Display"/>
              <a:cs typeface="Playfair Display"/>
              <a:sym typeface="Playfair Display"/>
            </a:endParaRPr>
          </a:p>
        </p:txBody>
      </p:sp>
      <p:sp>
        <p:nvSpPr>
          <p:cNvPr id="531" name="Google Shape;531;p3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532" name="Google Shape;532;p36"/>
          <p:cNvSpPr txBox="1"/>
          <p:nvPr/>
        </p:nvSpPr>
        <p:spPr>
          <a:xfrm rot="-5400000">
            <a:off x="-2068799" y="4621597"/>
            <a:ext cx="5787900" cy="431100"/>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Clr>
                <a:srgbClr val="000000"/>
              </a:buClr>
              <a:buSzPts val="2800"/>
              <a:buFont typeface="Arial"/>
              <a:buNone/>
            </a:pPr>
            <a:r>
              <a:rPr b="0" i="0" lang="en-US" sz="2800" u="none" cap="none" strike="noStrike">
                <a:solidFill>
                  <a:srgbClr val="000000"/>
                </a:solidFill>
                <a:latin typeface="Playfair Display"/>
                <a:ea typeface="Playfair Display"/>
                <a:cs typeface="Playfair Display"/>
                <a:sym typeface="Playfair Display"/>
              </a:rPr>
              <a:t>Exercițiul 2: networking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37"/>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38" name="Google Shape;538;p37"/>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39" name="Google Shape;539;p37"/>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540" name="Google Shape;540;p37"/>
          <p:cNvSpPr txBox="1"/>
          <p:nvPr/>
        </p:nvSpPr>
        <p:spPr>
          <a:xfrm>
            <a:off x="2299100" y="1943200"/>
            <a:ext cx="13364700" cy="6895800"/>
          </a:xfrm>
          <a:prstGeom prst="rect">
            <a:avLst/>
          </a:prstGeom>
          <a:noFill/>
          <a:ln>
            <a:noFill/>
          </a:ln>
        </p:spPr>
        <p:txBody>
          <a:bodyPr anchorCtr="0" anchor="t" bIns="0" lIns="0" spcFirstLastPara="1" rIns="0" wrap="square" tIns="0">
            <a:spAutoFit/>
          </a:bodyPr>
          <a:lstStyle/>
          <a:p>
            <a:pPr indent="0" lvl="0" marL="0" marR="0" rtl="0" algn="just">
              <a:lnSpc>
                <a:spcPct val="180000"/>
              </a:lnSpc>
              <a:spcBef>
                <a:spcPts val="0"/>
              </a:spcBef>
              <a:spcAft>
                <a:spcPts val="0"/>
              </a:spcAft>
              <a:buClr>
                <a:srgbClr val="000000"/>
              </a:buClr>
              <a:buSzPts val="1600"/>
              <a:buFont typeface="Arial"/>
              <a:buNone/>
            </a:pPr>
            <a:r>
              <a:rPr b="0" i="0" lang="en-US" sz="1600" u="none" cap="none" strike="noStrike">
                <a:solidFill>
                  <a:srgbClr val="000000"/>
                </a:solidFill>
                <a:latin typeface="Playfair Display"/>
                <a:ea typeface="Playfair Display"/>
                <a:cs typeface="Playfair Display"/>
                <a:sym typeface="Playfair Display"/>
              </a:rPr>
              <a:t>Pentru a evidenția diferitele tipuri de relații între individ și elementele comunității pe hartă, poți utiliza diverse linii și culori. De exemplu, poți folosi linii sau culori distincte pentru a marca: persoane importante, relații de grijă, relații active și valoroase, organizații sau entități care contribuie la un viitor mai bun pentru comunitate, oportunități de muncă și formare.</a:t>
            </a:r>
            <a:endParaRPr b="0" i="0" sz="16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1600"/>
              <a:buFont typeface="Arial"/>
              <a:buNone/>
            </a:pPr>
            <a:r>
              <a:rPr b="0" i="0" lang="en-US" sz="1600" u="none" cap="none" strike="noStrike">
                <a:solidFill>
                  <a:srgbClr val="000000"/>
                </a:solidFill>
                <a:latin typeface="Playfair Display"/>
                <a:ea typeface="Playfair Display"/>
                <a:cs typeface="Playfair Display"/>
                <a:sym typeface="Playfair Display"/>
              </a:rPr>
              <a:t>Această abordare te va ajuta să vizualizezi clar modul în care diferitele elemente sunt interconectate și cum influențează ele comunitatea sau ecosistemul tău.</a:t>
            </a:r>
            <a:endParaRPr b="0" i="0" sz="16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1600"/>
              <a:buFont typeface="Arial"/>
              <a:buNone/>
            </a:pPr>
            <a:r>
              <a:rPr b="0" i="0" lang="en-US" sz="1600" u="none" cap="none" strike="noStrike">
                <a:solidFill>
                  <a:srgbClr val="000000"/>
                </a:solidFill>
                <a:latin typeface="Playfair Display"/>
                <a:ea typeface="Playfair Display"/>
                <a:cs typeface="Playfair Display"/>
                <a:sym typeface="Playfair Display"/>
              </a:rPr>
              <a:t>Lucruri de luat în considerare:</a:t>
            </a:r>
            <a:endParaRPr b="0" i="0" sz="1600" u="none" cap="none" strike="noStrike">
              <a:solidFill>
                <a:srgbClr val="000000"/>
              </a:solidFill>
              <a:latin typeface="Playfair Display"/>
              <a:ea typeface="Playfair Display"/>
              <a:cs typeface="Playfair Display"/>
              <a:sym typeface="Playfair Display"/>
            </a:endParaRPr>
          </a:p>
          <a:p>
            <a:pPr indent="-183478" lvl="1" marL="417757" marR="0" rtl="0" algn="just">
              <a:lnSpc>
                <a:spcPct val="180000"/>
              </a:lnSpc>
              <a:spcBef>
                <a:spcPts val="0"/>
              </a:spcBef>
              <a:spcAft>
                <a:spcPts val="0"/>
              </a:spcAft>
              <a:buClr>
                <a:srgbClr val="000000"/>
              </a:buClr>
              <a:buSzPts val="1600"/>
              <a:buFont typeface="Arial"/>
              <a:buChar char="•"/>
            </a:pPr>
            <a:r>
              <a:rPr b="0" i="0" lang="en-US" sz="1600" u="none" cap="none" strike="noStrike">
                <a:solidFill>
                  <a:srgbClr val="000000"/>
                </a:solidFill>
                <a:latin typeface="Playfair Display"/>
                <a:ea typeface="Playfair Display"/>
                <a:cs typeface="Playfair Display"/>
                <a:sym typeface="Playfair Display"/>
              </a:rPr>
              <a:t>Indivizi/grupuri din mediul tău imediat cu care ai contact direct (fizic/virtual) (conexiuni directe).</a:t>
            </a:r>
            <a:endParaRPr b="0" i="0" sz="1600" u="none" cap="none" strike="noStrike">
              <a:solidFill>
                <a:srgbClr val="000000"/>
              </a:solidFill>
              <a:latin typeface="Playfair Display"/>
              <a:ea typeface="Playfair Display"/>
              <a:cs typeface="Playfair Display"/>
              <a:sym typeface="Playfair Display"/>
            </a:endParaRPr>
          </a:p>
          <a:p>
            <a:pPr indent="-183478" lvl="1" marL="417757" marR="0" rtl="0" algn="just">
              <a:lnSpc>
                <a:spcPct val="180000"/>
              </a:lnSpc>
              <a:spcBef>
                <a:spcPts val="0"/>
              </a:spcBef>
              <a:spcAft>
                <a:spcPts val="0"/>
              </a:spcAft>
              <a:buClr>
                <a:srgbClr val="000000"/>
              </a:buClr>
              <a:buSzPts val="1600"/>
              <a:buFont typeface="Arial"/>
              <a:buChar char="•"/>
            </a:pPr>
            <a:r>
              <a:rPr b="0" i="0" lang="en-US" sz="1600" u="none" cap="none" strike="noStrike">
                <a:solidFill>
                  <a:srgbClr val="000000"/>
                </a:solidFill>
                <a:latin typeface="Playfair Display"/>
                <a:ea typeface="Playfair Display"/>
                <a:cs typeface="Playfair Display"/>
                <a:sym typeface="Playfair Display"/>
              </a:rPr>
              <a:t>Indivizi/Grupuri/Factori care sunt importanți și au un impact asupra ta, dar nu ești în contact direct cu ei (conexiuni indirecte).</a:t>
            </a:r>
            <a:endParaRPr b="0" i="0" sz="1600" u="none" cap="none" strike="noStrike">
              <a:solidFill>
                <a:srgbClr val="000000"/>
              </a:solidFill>
              <a:latin typeface="Playfair Display"/>
              <a:ea typeface="Playfair Display"/>
              <a:cs typeface="Playfair Display"/>
              <a:sym typeface="Playfair Display"/>
            </a:endParaRPr>
          </a:p>
          <a:p>
            <a:pPr indent="-183478" lvl="1" marL="417757" marR="0" rtl="0" algn="just">
              <a:lnSpc>
                <a:spcPct val="180000"/>
              </a:lnSpc>
              <a:spcBef>
                <a:spcPts val="0"/>
              </a:spcBef>
              <a:spcAft>
                <a:spcPts val="0"/>
              </a:spcAft>
              <a:buClr>
                <a:srgbClr val="000000"/>
              </a:buClr>
              <a:buSzPts val="1600"/>
              <a:buFont typeface="Arial"/>
              <a:buChar char="•"/>
            </a:pPr>
            <a:r>
              <a:rPr b="0" i="0" lang="en-US" sz="1600" u="none" cap="none" strike="noStrike">
                <a:solidFill>
                  <a:srgbClr val="000000"/>
                </a:solidFill>
                <a:latin typeface="Playfair Display"/>
                <a:ea typeface="Playfair Display"/>
                <a:cs typeface="Playfair Display"/>
                <a:sym typeface="Playfair Display"/>
              </a:rPr>
              <a:t>Valori sociale și culturale/obiceiuri/grupuri/experiențe care te influențează pe tine și pe cei din jurul tău.</a:t>
            </a:r>
            <a:endParaRPr b="0" i="0" sz="16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1600"/>
              <a:buFont typeface="Arial"/>
              <a:buNone/>
            </a:pPr>
            <a:r>
              <a:rPr b="0" i="0" lang="en-US" sz="1600" u="none" cap="none" strike="noStrike">
                <a:solidFill>
                  <a:srgbClr val="000000"/>
                </a:solidFill>
                <a:latin typeface="Playfair Display"/>
                <a:ea typeface="Playfair Display"/>
                <a:cs typeface="Playfair Display"/>
                <a:sym typeface="Playfair Display"/>
              </a:rPr>
              <a:t>Apoi, acordă câteva momente pentru a privi harta și a reflecta asupra ei. Lipsește ceva? Există alte conexiuni care nu sunt încă desenate pe hartă? Fă cât mai multe modificări necesare.</a:t>
            </a:r>
            <a:endParaRPr b="0" i="0" sz="1600" u="none" cap="none" strike="noStrike">
              <a:solidFill>
                <a:srgbClr val="000000"/>
              </a:solidFill>
              <a:latin typeface="Playfair Display"/>
              <a:ea typeface="Playfair Display"/>
              <a:cs typeface="Playfair Display"/>
              <a:sym typeface="Playfair Display"/>
            </a:endParaRPr>
          </a:p>
          <a:p>
            <a:pPr indent="0" lvl="0" marL="0" marR="0" rtl="0" algn="just">
              <a:lnSpc>
                <a:spcPct val="180000"/>
              </a:lnSpc>
              <a:spcBef>
                <a:spcPts val="0"/>
              </a:spcBef>
              <a:spcAft>
                <a:spcPts val="0"/>
              </a:spcAft>
              <a:buClr>
                <a:srgbClr val="000000"/>
              </a:buClr>
              <a:buSzPts val="1600"/>
              <a:buFont typeface="Arial"/>
              <a:buNone/>
            </a:pPr>
            <a:r>
              <a:rPr b="0" i="0" lang="en-US" sz="1600" u="none" cap="none" strike="noStrike">
                <a:solidFill>
                  <a:srgbClr val="000000"/>
                </a:solidFill>
                <a:latin typeface="Playfair Display"/>
                <a:ea typeface="Playfair Display"/>
                <a:cs typeface="Playfair Display"/>
                <a:sym typeface="Playfair Display"/>
              </a:rPr>
              <a:t>După completarea hărții, ia-ți un moment să reflectezi asupra procesului și să răspunzi la următoarele întrebări:</a:t>
            </a:r>
            <a:endParaRPr b="0" i="0" sz="1600" u="none" cap="none" strike="noStrike">
              <a:solidFill>
                <a:srgbClr val="000000"/>
              </a:solidFill>
              <a:latin typeface="Playfair Display"/>
              <a:ea typeface="Playfair Display"/>
              <a:cs typeface="Playfair Display"/>
              <a:sym typeface="Playfair Display"/>
            </a:endParaRPr>
          </a:p>
          <a:p>
            <a:pPr indent="-183478" lvl="1" marL="417757" marR="0" rtl="0" algn="just">
              <a:lnSpc>
                <a:spcPct val="180000"/>
              </a:lnSpc>
              <a:spcBef>
                <a:spcPts val="0"/>
              </a:spcBef>
              <a:spcAft>
                <a:spcPts val="0"/>
              </a:spcAft>
              <a:buClr>
                <a:srgbClr val="000000"/>
              </a:buClr>
              <a:buSzPts val="1600"/>
              <a:buFont typeface="Arial"/>
              <a:buChar char="•"/>
            </a:pPr>
            <a:r>
              <a:rPr b="0" i="0" lang="en-US" sz="1600" u="none" cap="none" strike="noStrike">
                <a:solidFill>
                  <a:srgbClr val="000000"/>
                </a:solidFill>
                <a:latin typeface="Playfair Display"/>
                <a:ea typeface="Playfair Display"/>
                <a:cs typeface="Playfair Display"/>
                <a:sym typeface="Playfair Display"/>
              </a:rPr>
              <a:t>Cum te-ai simțit în timpul realizării hărții?</a:t>
            </a:r>
            <a:endParaRPr b="0" i="0" sz="1600" u="none" cap="none" strike="noStrike">
              <a:solidFill>
                <a:srgbClr val="000000"/>
              </a:solidFill>
              <a:latin typeface="Playfair Display"/>
              <a:ea typeface="Playfair Display"/>
              <a:cs typeface="Playfair Display"/>
              <a:sym typeface="Playfair Display"/>
            </a:endParaRPr>
          </a:p>
          <a:p>
            <a:pPr indent="-183478" lvl="1" marL="417757" marR="0" rtl="0" algn="just">
              <a:lnSpc>
                <a:spcPct val="180000"/>
              </a:lnSpc>
              <a:spcBef>
                <a:spcPts val="0"/>
              </a:spcBef>
              <a:spcAft>
                <a:spcPts val="0"/>
              </a:spcAft>
              <a:buClr>
                <a:srgbClr val="000000"/>
              </a:buClr>
              <a:buSzPts val="1600"/>
              <a:buFont typeface="Arial"/>
              <a:buChar char="•"/>
            </a:pPr>
            <a:r>
              <a:rPr b="0" i="0" lang="en-US" sz="1600" u="none" cap="none" strike="noStrike">
                <a:solidFill>
                  <a:srgbClr val="000000"/>
                </a:solidFill>
                <a:latin typeface="Playfair Display"/>
                <a:ea typeface="Playfair Display"/>
                <a:cs typeface="Playfair Display"/>
                <a:sym typeface="Playfair Display"/>
              </a:rPr>
              <a:t>Ce gânduri ți-au venit în minte în timp ce o construiai?</a:t>
            </a:r>
            <a:endParaRPr b="0" i="0" sz="1600" u="none" cap="none" strike="noStrike">
              <a:solidFill>
                <a:srgbClr val="000000"/>
              </a:solidFill>
              <a:latin typeface="Playfair Display"/>
              <a:ea typeface="Playfair Display"/>
              <a:cs typeface="Playfair Display"/>
              <a:sym typeface="Playfair Display"/>
            </a:endParaRPr>
          </a:p>
          <a:p>
            <a:pPr indent="-183478" lvl="1" marL="417757" marR="0" rtl="0" algn="just">
              <a:lnSpc>
                <a:spcPct val="180000"/>
              </a:lnSpc>
              <a:spcBef>
                <a:spcPts val="0"/>
              </a:spcBef>
              <a:spcAft>
                <a:spcPts val="0"/>
              </a:spcAft>
              <a:buClr>
                <a:srgbClr val="000000"/>
              </a:buClr>
              <a:buSzPts val="1600"/>
              <a:buFont typeface="Arial"/>
              <a:buChar char="•"/>
            </a:pPr>
            <a:r>
              <a:rPr b="0" i="0" lang="en-US" sz="1600" u="none" cap="none" strike="noStrike">
                <a:solidFill>
                  <a:srgbClr val="000000"/>
                </a:solidFill>
                <a:latin typeface="Playfair Display"/>
                <a:ea typeface="Playfair Display"/>
                <a:cs typeface="Playfair Display"/>
                <a:sym typeface="Playfair Display"/>
              </a:rPr>
              <a:t>Ai descoperit vreo oportunitate nouă pentru un viitor mai bun la care nu te-ai gândit anterior?</a:t>
            </a:r>
            <a:endParaRPr b="0" i="0" sz="1600" u="none" cap="none" strike="noStrike">
              <a:solidFill>
                <a:srgbClr val="000000"/>
              </a:solidFill>
              <a:latin typeface="Playfair Display"/>
              <a:ea typeface="Playfair Display"/>
              <a:cs typeface="Playfair Display"/>
              <a:sym typeface="Playfair Display"/>
            </a:endParaRPr>
          </a:p>
          <a:p>
            <a:pPr indent="-183478" lvl="1" marL="417757" marR="0" rtl="0" algn="just">
              <a:lnSpc>
                <a:spcPct val="180000"/>
              </a:lnSpc>
              <a:spcBef>
                <a:spcPts val="0"/>
              </a:spcBef>
              <a:spcAft>
                <a:spcPts val="0"/>
              </a:spcAft>
              <a:buClr>
                <a:srgbClr val="000000"/>
              </a:buClr>
              <a:buSzPts val="1600"/>
              <a:buFont typeface="Arial"/>
              <a:buChar char="•"/>
            </a:pPr>
            <a:r>
              <a:rPr b="0" i="0" lang="en-US" sz="1600" u="none" cap="none" strike="noStrike">
                <a:solidFill>
                  <a:srgbClr val="000000"/>
                </a:solidFill>
                <a:latin typeface="Playfair Display"/>
                <a:ea typeface="Playfair Display"/>
                <a:cs typeface="Playfair Display"/>
                <a:sym typeface="Playfair Display"/>
              </a:rPr>
              <a:t>Ar fi util să implici o terță parte pentru a analiza harta ta și a oferi perspective suplimentare?</a:t>
            </a:r>
            <a:endParaRPr b="0" i="0" sz="1600" u="none" cap="none" strike="noStrike">
              <a:solidFill>
                <a:srgbClr val="000000"/>
              </a:solidFill>
              <a:latin typeface="Playfair Display"/>
              <a:ea typeface="Playfair Display"/>
              <a:cs typeface="Playfair Display"/>
              <a:sym typeface="Playfair Display"/>
            </a:endParaRPr>
          </a:p>
        </p:txBody>
      </p:sp>
      <p:sp>
        <p:nvSpPr>
          <p:cNvPr id="541" name="Google Shape;541;p3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542" name="Google Shape;542;p37"/>
          <p:cNvSpPr txBox="1"/>
          <p:nvPr/>
        </p:nvSpPr>
        <p:spPr>
          <a:xfrm rot="-5400000">
            <a:off x="-2068799" y="4621597"/>
            <a:ext cx="5787900" cy="431100"/>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Clr>
                <a:srgbClr val="000000"/>
              </a:buClr>
              <a:buSzPts val="2800"/>
              <a:buFont typeface="Arial"/>
              <a:buNone/>
            </a:pPr>
            <a:r>
              <a:rPr b="0" i="0" lang="en-US" sz="2800" u="none" cap="none" strike="noStrike">
                <a:solidFill>
                  <a:srgbClr val="000000"/>
                </a:solidFill>
                <a:latin typeface="Playfair Display"/>
                <a:ea typeface="Playfair Display"/>
                <a:cs typeface="Playfair Display"/>
                <a:sym typeface="Playfair Display"/>
              </a:rPr>
              <a:t>Exercițiul 2: networking</a:t>
            </a:r>
            <a:endParaRPr b="0" i="0" sz="1400" u="none" cap="none" strike="noStrike">
              <a:solidFill>
                <a:srgbClr val="000000"/>
              </a:solidFill>
              <a:latin typeface="Arial"/>
              <a:ea typeface="Arial"/>
              <a:cs typeface="Arial"/>
              <a:sym typeface="Arial"/>
            </a:endParaRPr>
          </a:p>
        </p:txBody>
      </p:sp>
      <p:sp>
        <p:nvSpPr>
          <p:cNvPr id="543" name="Google Shape;543;p37"/>
          <p:cNvSpPr txBox="1"/>
          <p:nvPr/>
        </p:nvSpPr>
        <p:spPr>
          <a:xfrm>
            <a:off x="0" y="783898"/>
            <a:ext cx="151638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200"/>
              <a:buFont typeface="Arial"/>
              <a:buNone/>
            </a:pPr>
            <a:r>
              <a:rPr b="0" i="0" lang="en-US" sz="4000" u="none" cap="none" strike="noStrike">
                <a:solidFill>
                  <a:srgbClr val="000000"/>
                </a:solidFill>
                <a:latin typeface="Playfair Display"/>
                <a:ea typeface="Playfair Display"/>
                <a:cs typeface="Playfair Display"/>
                <a:sym typeface="Playfair Display"/>
              </a:rPr>
              <a:t>Cartografierea ecosistemului sau a comunității</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3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49" name="Google Shape;549;p3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550" name="Google Shape;550;p3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551" name="Google Shape;551;p38"/>
          <p:cNvSpPr txBox="1"/>
          <p:nvPr/>
        </p:nvSpPr>
        <p:spPr>
          <a:xfrm>
            <a:off x="1828800" y="1483655"/>
            <a:ext cx="108882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RESURSE SUPLIMENTARE</a:t>
            </a:r>
            <a:endParaRPr b="0" i="0" sz="1400" u="none" cap="none" strike="noStrike">
              <a:solidFill>
                <a:srgbClr val="000000"/>
              </a:solidFill>
              <a:latin typeface="Arial"/>
              <a:ea typeface="Arial"/>
              <a:cs typeface="Arial"/>
              <a:sym typeface="Arial"/>
            </a:endParaRPr>
          </a:p>
        </p:txBody>
      </p:sp>
      <p:sp>
        <p:nvSpPr>
          <p:cNvPr id="552" name="Google Shape;552;p3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553" name="Google Shape;553;p38"/>
          <p:cNvSpPr txBox="1"/>
          <p:nvPr/>
        </p:nvSpPr>
        <p:spPr>
          <a:xfrm>
            <a:off x="762000" y="3269775"/>
            <a:ext cx="5604600" cy="34863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2400"/>
              <a:buFont typeface="Arial"/>
              <a:buNone/>
            </a:pPr>
            <a:r>
              <a:rPr b="1" i="0" lang="en-US" sz="1500" u="none" cap="none" strike="noStrike">
                <a:solidFill>
                  <a:srgbClr val="000000"/>
                </a:solidFill>
                <a:latin typeface="Playfair Display"/>
                <a:ea typeface="Playfair Display"/>
                <a:cs typeface="Playfair Display"/>
                <a:sym typeface="Playfair Display"/>
              </a:rPr>
              <a:t>Video</a:t>
            </a:r>
            <a:endParaRPr b="1" i="0" sz="15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1500" u="sng" cap="none" strike="noStrike">
                <a:solidFill>
                  <a:srgbClr val="000000"/>
                </a:solidFill>
                <a:latin typeface="Playfair Display"/>
                <a:ea typeface="Playfair Display"/>
                <a:cs typeface="Playfair Display"/>
                <a:sym typeface="Playfair Display"/>
                <a:hlinkClick r:id="rId7">
                  <a:extLst>
                    <a:ext uri="{A12FA001-AC4F-418D-AE19-62706E023703}">
                      <ahyp:hlinkClr val="tx"/>
                    </a:ext>
                  </a:extLst>
                </a:hlinkClick>
              </a:rPr>
              <a:t>A General Guide to Netiquette</a:t>
            </a:r>
            <a:r>
              <a:rPr b="0" i="0" lang="en-US" sz="1500" u="none" cap="none" strike="noStrike">
                <a:solidFill>
                  <a:srgbClr val="000000"/>
                </a:solidFill>
                <a:latin typeface="Playfair Display"/>
                <a:ea typeface="Playfair Display"/>
                <a:cs typeface="Playfair Display"/>
                <a:sym typeface="Playfair Display"/>
              </a:rPr>
              <a:t> (Ghid general de „netichetă”)</a:t>
            </a:r>
            <a:endParaRPr b="0" i="0" sz="1500" u="none" cap="none" strike="noStrike">
              <a:solidFill>
                <a:srgbClr val="000000"/>
              </a:solidFill>
              <a:latin typeface="Playfair Display"/>
              <a:ea typeface="Playfair Display"/>
              <a:cs typeface="Playfair Display"/>
              <a:sym typeface="Playfair Display"/>
            </a:endParaRPr>
          </a:p>
          <a:p>
            <a:pPr indent="-177130" lvl="1" marL="417759" marR="0" rtl="0" algn="just">
              <a:lnSpc>
                <a:spcPct val="180000"/>
              </a:lnSpc>
              <a:spcBef>
                <a:spcPts val="0"/>
              </a:spcBef>
              <a:spcAft>
                <a:spcPts val="0"/>
              </a:spcAft>
              <a:buClr>
                <a:srgbClr val="000000"/>
              </a:buClr>
              <a:buSzPts val="1500"/>
              <a:buFont typeface="Arial"/>
              <a:buChar char="•"/>
            </a:pPr>
            <a:r>
              <a:rPr b="0" i="0" lang="en-US" sz="1500" u="sng" cap="none" strike="noStrike">
                <a:solidFill>
                  <a:srgbClr val="000000"/>
                </a:solidFill>
                <a:latin typeface="Playfair Display"/>
                <a:ea typeface="Playfair Display"/>
                <a:cs typeface="Playfair Display"/>
                <a:sym typeface="Playfair Display"/>
                <a:hlinkClick r:id="rId8">
                  <a:extLst>
                    <a:ext uri="{A12FA001-AC4F-418D-AE19-62706E023703}">
                      <ahyp:hlinkClr val="tx"/>
                    </a:ext>
                  </a:extLst>
                </a:hlinkClick>
              </a:rPr>
              <a:t>https://youtu.be/eq4sNeuAcJw?si=-rLbed9efsr36MDX</a:t>
            </a:r>
            <a:r>
              <a:rPr b="0" i="0" lang="en-US" sz="1500" u="none" cap="none" strike="noStrike">
                <a:solidFill>
                  <a:srgbClr val="000000"/>
                </a:solidFill>
                <a:latin typeface="Playfair Display"/>
                <a:ea typeface="Playfair Display"/>
                <a:cs typeface="Playfair Display"/>
                <a:sym typeface="Playfair Display"/>
              </a:rPr>
              <a:t> </a:t>
            </a:r>
            <a:endParaRPr b="0" i="0" sz="15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1500" u="sng" cap="none" strike="noStrike">
                <a:solidFill>
                  <a:srgbClr val="000000"/>
                </a:solidFill>
                <a:latin typeface="Playfair Display"/>
                <a:ea typeface="Playfair Display"/>
                <a:cs typeface="Playfair Display"/>
                <a:sym typeface="Playfair Display"/>
                <a:hlinkClick r:id="rId9">
                  <a:extLst>
                    <a:ext uri="{A12FA001-AC4F-418D-AE19-62706E023703}">
                      <ahyp:hlinkClr val="tx"/>
                    </a:ext>
                  </a:extLst>
                </a:hlinkClick>
              </a:rPr>
              <a:t>Networking for NGO leaders</a:t>
            </a:r>
            <a:r>
              <a:rPr b="0" i="0" lang="en-US" sz="1500" u="none" cap="none" strike="noStrike">
                <a:solidFill>
                  <a:srgbClr val="000000"/>
                </a:solidFill>
                <a:latin typeface="Playfair Display"/>
                <a:ea typeface="Playfair Display"/>
                <a:cs typeface="Playfair Display"/>
                <a:sym typeface="Playfair Display"/>
              </a:rPr>
              <a:t> (Networking pentru leaderii de ONG)</a:t>
            </a:r>
            <a:endParaRPr b="0" i="0" sz="1500" u="none" cap="none" strike="noStrike">
              <a:solidFill>
                <a:srgbClr val="000000"/>
              </a:solidFill>
              <a:latin typeface="Playfair Display"/>
              <a:ea typeface="Playfair Display"/>
              <a:cs typeface="Playfair Display"/>
              <a:sym typeface="Playfair Display"/>
            </a:endParaRPr>
          </a:p>
          <a:p>
            <a:pPr indent="-177130" lvl="1" marL="417759" marR="0" rtl="0" algn="just">
              <a:lnSpc>
                <a:spcPct val="180000"/>
              </a:lnSpc>
              <a:spcBef>
                <a:spcPts val="0"/>
              </a:spcBef>
              <a:spcAft>
                <a:spcPts val="0"/>
              </a:spcAft>
              <a:buClr>
                <a:srgbClr val="000000"/>
              </a:buClr>
              <a:buSzPts val="1500"/>
              <a:buFont typeface="Arial"/>
              <a:buChar char="•"/>
            </a:pPr>
            <a:r>
              <a:rPr b="0" i="0" lang="en-US" sz="1500" u="none" cap="none" strike="noStrike">
                <a:solidFill>
                  <a:srgbClr val="000000"/>
                </a:solidFill>
                <a:latin typeface="Playfair Display"/>
                <a:ea typeface="Playfair Display"/>
                <a:cs typeface="Playfair Display"/>
                <a:sym typeface="Playfair Display"/>
              </a:rPr>
              <a:t>https://youtu.be/4ARTXfY8Yhw?si=XHh7Rw2Mk6ol9IOC</a:t>
            </a:r>
            <a:endParaRPr b="0" i="0" sz="1500" u="none" cap="none" strike="noStrike">
              <a:solidFill>
                <a:srgbClr val="000000"/>
              </a:solidFill>
              <a:latin typeface="Arial"/>
              <a:ea typeface="Arial"/>
              <a:cs typeface="Arial"/>
              <a:sym typeface="Arial"/>
            </a:endParaRPr>
          </a:p>
          <a:p>
            <a:pPr indent="0" lvl="1" marL="208878" marR="0" rtl="0" algn="just">
              <a:lnSpc>
                <a:spcPct val="180000"/>
              </a:lnSpc>
              <a:spcBef>
                <a:spcPts val="0"/>
              </a:spcBef>
              <a:spcAft>
                <a:spcPts val="0"/>
              </a:spcAft>
              <a:buClr>
                <a:srgbClr val="000000"/>
              </a:buClr>
              <a:buSzPts val="2000"/>
              <a:buFont typeface="Arial"/>
              <a:buNone/>
            </a:pPr>
            <a:r>
              <a:rPr b="0" i="0" lang="en-US" sz="1500" u="sng" cap="none" strike="noStrike">
                <a:solidFill>
                  <a:srgbClr val="000000"/>
                </a:solidFill>
                <a:latin typeface="Playfair Display"/>
                <a:ea typeface="Playfair Display"/>
                <a:cs typeface="Playfair Display"/>
                <a:sym typeface="Playfair Display"/>
                <a:hlinkClick r:id="rId10">
                  <a:extLst>
                    <a:ext uri="{A12FA001-AC4F-418D-AE19-62706E023703}">
                      <ahyp:hlinkClr val="tx"/>
                    </a:ext>
                  </a:extLst>
                </a:hlinkClick>
              </a:rPr>
              <a:t>How To Make A Business Partnership Work</a:t>
            </a:r>
            <a:r>
              <a:rPr b="0" i="0" lang="en-US" sz="1500" u="none" cap="none" strike="noStrike">
                <a:solidFill>
                  <a:srgbClr val="000000"/>
                </a:solidFill>
                <a:latin typeface="Playfair Display"/>
                <a:ea typeface="Playfair Display"/>
                <a:cs typeface="Playfair Display"/>
                <a:sym typeface="Playfair Display"/>
              </a:rPr>
              <a:t> (Cum să faci ca un parteneriat de afaceri să funcționeze)</a:t>
            </a:r>
            <a:endParaRPr b="0" i="0" sz="1500" u="none" cap="none" strike="noStrike">
              <a:solidFill>
                <a:srgbClr val="000000"/>
              </a:solidFill>
              <a:latin typeface="Arial"/>
              <a:ea typeface="Arial"/>
              <a:cs typeface="Arial"/>
              <a:sym typeface="Arial"/>
            </a:endParaRPr>
          </a:p>
          <a:p>
            <a:pPr indent="-177130" lvl="1" marL="417759" marR="0" rtl="0" algn="just">
              <a:lnSpc>
                <a:spcPct val="180000"/>
              </a:lnSpc>
              <a:spcBef>
                <a:spcPts val="0"/>
              </a:spcBef>
              <a:spcAft>
                <a:spcPts val="0"/>
              </a:spcAft>
              <a:buClr>
                <a:srgbClr val="000000"/>
              </a:buClr>
              <a:buSzPts val="1500"/>
              <a:buFont typeface="Arial"/>
              <a:buChar char="•"/>
            </a:pPr>
            <a:r>
              <a:rPr b="0" i="0" lang="en-US" sz="1500" u="none" cap="none" strike="noStrike">
                <a:solidFill>
                  <a:srgbClr val="000000"/>
                </a:solidFill>
                <a:latin typeface="Playfair Display"/>
                <a:ea typeface="Playfair Display"/>
                <a:cs typeface="Playfair Display"/>
                <a:sym typeface="Playfair Display"/>
              </a:rPr>
              <a:t>https://youtu.be/fG_NBTeNN2s?si=hlqoQ5Uf94G9H3Mw</a:t>
            </a:r>
            <a:endParaRPr b="0" i="0" sz="1500" u="none" cap="none" strike="noStrike">
              <a:solidFill>
                <a:srgbClr val="000000"/>
              </a:solidFill>
              <a:latin typeface="Arial"/>
              <a:ea typeface="Arial"/>
              <a:cs typeface="Arial"/>
              <a:sym typeface="Arial"/>
            </a:endParaRPr>
          </a:p>
        </p:txBody>
      </p:sp>
      <p:sp>
        <p:nvSpPr>
          <p:cNvPr id="554" name="Google Shape;554;p38"/>
          <p:cNvSpPr txBox="1"/>
          <p:nvPr/>
        </p:nvSpPr>
        <p:spPr>
          <a:xfrm>
            <a:off x="3460895" y="2310156"/>
            <a:ext cx="3168505"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Networking</a:t>
            </a:r>
            <a:endParaRPr b="0" i="0" sz="1400" u="none" cap="none" strike="noStrike">
              <a:solidFill>
                <a:srgbClr val="000000"/>
              </a:solidFill>
              <a:latin typeface="Arial"/>
              <a:ea typeface="Arial"/>
              <a:cs typeface="Arial"/>
              <a:sym typeface="Arial"/>
            </a:endParaRPr>
          </a:p>
        </p:txBody>
      </p:sp>
      <p:sp>
        <p:nvSpPr>
          <p:cNvPr id="555" name="Google Shape;555;p38"/>
          <p:cNvSpPr txBox="1"/>
          <p:nvPr/>
        </p:nvSpPr>
        <p:spPr>
          <a:xfrm>
            <a:off x="7543800" y="2552100"/>
            <a:ext cx="8538300" cy="68112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2400"/>
              <a:buFont typeface="Arial"/>
              <a:buNone/>
            </a:pPr>
            <a:r>
              <a:rPr b="1" i="0" lang="en-US" sz="1500" u="sng" cap="none" strike="noStrike">
                <a:solidFill>
                  <a:srgbClr val="000000"/>
                </a:solidFill>
                <a:latin typeface="Playfair Display"/>
                <a:ea typeface="Playfair Display"/>
                <a:cs typeface="Playfair Display"/>
                <a:sym typeface="Playfair Display"/>
              </a:rPr>
              <a:t>Publicații/presă/cărți</a:t>
            </a:r>
            <a:endParaRPr b="1" i="0" sz="1500" u="sng"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1500" u="sng" cap="none" strike="noStrike">
                <a:solidFill>
                  <a:srgbClr val="000000"/>
                </a:solidFill>
                <a:latin typeface="Playfair Display"/>
                <a:ea typeface="Playfair Display"/>
                <a:cs typeface="Playfair Display"/>
                <a:sym typeface="Playfair Display"/>
                <a:hlinkClick r:id="rId11">
                  <a:extLst>
                    <a:ext uri="{A12FA001-AC4F-418D-AE19-62706E023703}">
                      <ahyp:hlinkClr val="tx"/>
                    </a:ext>
                  </a:extLst>
                </a:hlinkClick>
              </a:rPr>
              <a:t>11 Tips for Successful Business Networking | ZenBusiness Inc.</a:t>
            </a:r>
            <a:r>
              <a:rPr b="0" i="0" lang="en-US" sz="1500" u="none" cap="none" strike="noStrike">
                <a:solidFill>
                  <a:srgbClr val="000000"/>
                </a:solidFill>
                <a:latin typeface="Playfair Display"/>
                <a:ea typeface="Playfair Display"/>
                <a:cs typeface="Playfair Display"/>
                <a:sym typeface="Playfair Display"/>
              </a:rPr>
              <a:t> (11 sfaturi pentru succesul networking-ului de afaceri)</a:t>
            </a:r>
            <a:endParaRPr b="0" i="0" sz="1500" u="none" cap="none" strike="noStrike">
              <a:solidFill>
                <a:srgbClr val="000000"/>
              </a:solidFill>
              <a:latin typeface="Playfair Display"/>
              <a:ea typeface="Playfair Display"/>
              <a:cs typeface="Playfair Display"/>
              <a:sym typeface="Playfair Display"/>
            </a:endParaRPr>
          </a:p>
          <a:p>
            <a:pPr indent="-177130" lvl="1" marL="417759" marR="0" rtl="0" algn="just">
              <a:lnSpc>
                <a:spcPct val="180000"/>
              </a:lnSpc>
              <a:spcBef>
                <a:spcPts val="0"/>
              </a:spcBef>
              <a:spcAft>
                <a:spcPts val="0"/>
              </a:spcAft>
              <a:buClr>
                <a:srgbClr val="000000"/>
              </a:buClr>
              <a:buSzPts val="1500"/>
              <a:buFont typeface="Arial"/>
              <a:buChar char="•"/>
            </a:pPr>
            <a:r>
              <a:rPr b="0" i="0" lang="en-US" sz="1500" u="none" cap="none" strike="noStrike">
                <a:solidFill>
                  <a:srgbClr val="000000"/>
                </a:solidFill>
                <a:latin typeface="Playfair Display"/>
                <a:ea typeface="Playfair Display"/>
                <a:cs typeface="Playfair Display"/>
                <a:sym typeface="Playfair Display"/>
              </a:rPr>
              <a:t>https://www.zenbusiness.com/blog/networking/</a:t>
            </a:r>
            <a:endParaRPr b="0" i="0" sz="1500" u="none" cap="none" strike="noStrike">
              <a:solidFill>
                <a:srgbClr val="000000"/>
              </a:solidFill>
              <a:latin typeface="Arial"/>
              <a:ea typeface="Arial"/>
              <a:cs typeface="Arial"/>
              <a:sym typeface="Arial"/>
            </a:endParaRPr>
          </a:p>
          <a:p>
            <a:pPr indent="0" lvl="1" marL="208878" marR="0" rtl="0" algn="just">
              <a:lnSpc>
                <a:spcPct val="180000"/>
              </a:lnSpc>
              <a:spcBef>
                <a:spcPts val="0"/>
              </a:spcBef>
              <a:spcAft>
                <a:spcPts val="0"/>
              </a:spcAft>
              <a:buClr>
                <a:srgbClr val="000000"/>
              </a:buClr>
              <a:buSzPts val="2000"/>
              <a:buFont typeface="Arial"/>
              <a:buNone/>
            </a:pPr>
            <a:r>
              <a:rPr b="0" i="0" lang="en-US" sz="1500" u="sng" cap="none" strike="noStrike">
                <a:solidFill>
                  <a:srgbClr val="000000"/>
                </a:solidFill>
                <a:latin typeface="Playfair Display"/>
                <a:ea typeface="Playfair Display"/>
                <a:cs typeface="Playfair Display"/>
                <a:sym typeface="Playfair Display"/>
                <a:hlinkClick r:id="rId12">
                  <a:extLst>
                    <a:ext uri="{A12FA001-AC4F-418D-AE19-62706E023703}">
                      <ahyp:hlinkClr val="tx"/>
                    </a:ext>
                  </a:extLst>
                </a:hlinkClick>
              </a:rPr>
              <a:t>How to Professionally Network as a Small Business Owner</a:t>
            </a:r>
            <a:r>
              <a:rPr b="0" i="0" lang="en-US" sz="1500" u="none" cap="none" strike="noStrike">
                <a:solidFill>
                  <a:srgbClr val="000000"/>
                </a:solidFill>
                <a:latin typeface="Playfair Display"/>
                <a:ea typeface="Playfair Display"/>
                <a:cs typeface="Playfair Display"/>
                <a:sym typeface="Playfair Display"/>
              </a:rPr>
              <a:t> (Cum să faci networking profesional ca proprietar al unei mici afaceri)</a:t>
            </a:r>
            <a:endParaRPr b="0" i="0" sz="1500" u="none" cap="none" strike="noStrike">
              <a:solidFill>
                <a:srgbClr val="000000"/>
              </a:solidFill>
              <a:latin typeface="Arial"/>
              <a:ea typeface="Arial"/>
              <a:cs typeface="Arial"/>
              <a:sym typeface="Arial"/>
            </a:endParaRPr>
          </a:p>
          <a:p>
            <a:pPr indent="-177130" lvl="1" marL="417759" marR="0" rtl="0" algn="just">
              <a:lnSpc>
                <a:spcPct val="180000"/>
              </a:lnSpc>
              <a:spcBef>
                <a:spcPts val="0"/>
              </a:spcBef>
              <a:spcAft>
                <a:spcPts val="0"/>
              </a:spcAft>
              <a:buClr>
                <a:srgbClr val="000000"/>
              </a:buClr>
              <a:buSzPts val="1500"/>
              <a:buFont typeface="Arial"/>
              <a:buChar char="•"/>
            </a:pPr>
            <a:r>
              <a:rPr b="0" i="0" lang="en-US" sz="1500" u="none" cap="none" strike="noStrike">
                <a:solidFill>
                  <a:srgbClr val="000000"/>
                </a:solidFill>
                <a:latin typeface="Playfair Display"/>
                <a:ea typeface="Playfair Display"/>
                <a:cs typeface="Playfair Display"/>
                <a:sym typeface="Playfair Display"/>
              </a:rPr>
              <a:t>https://business.tutsplus.com/tutorials/professional-networking--cms-26929</a:t>
            </a:r>
            <a:endParaRPr b="0" i="0" sz="1500" u="none" cap="none" strike="noStrike">
              <a:solidFill>
                <a:srgbClr val="000000"/>
              </a:solidFill>
              <a:latin typeface="Arial"/>
              <a:ea typeface="Arial"/>
              <a:cs typeface="Arial"/>
              <a:sym typeface="Arial"/>
            </a:endParaRPr>
          </a:p>
          <a:p>
            <a:pPr indent="0" lvl="1" marL="208878" marR="0" rtl="0" algn="just">
              <a:lnSpc>
                <a:spcPct val="180000"/>
              </a:lnSpc>
              <a:spcBef>
                <a:spcPts val="0"/>
              </a:spcBef>
              <a:spcAft>
                <a:spcPts val="0"/>
              </a:spcAft>
              <a:buClr>
                <a:srgbClr val="000000"/>
              </a:buClr>
              <a:buSzPts val="2000"/>
              <a:buFont typeface="Arial"/>
              <a:buNone/>
            </a:pPr>
            <a:r>
              <a:rPr b="0" i="0" lang="en-US" sz="1500" u="none" cap="none" strike="noStrike">
                <a:solidFill>
                  <a:srgbClr val="000000"/>
                </a:solidFill>
                <a:latin typeface="Playfair Display"/>
                <a:ea typeface="Playfair Display"/>
                <a:cs typeface="Playfair Display"/>
                <a:sym typeface="Playfair Display"/>
              </a:rPr>
              <a:t>Meaningful conversations (Conversații semnificative)</a:t>
            </a:r>
            <a:endParaRPr b="0" i="0" sz="1500" u="none" cap="none" strike="noStrike">
              <a:solidFill>
                <a:srgbClr val="000000"/>
              </a:solidFill>
              <a:latin typeface="Playfair Display"/>
              <a:ea typeface="Playfair Display"/>
              <a:cs typeface="Playfair Display"/>
              <a:sym typeface="Playfair Display"/>
            </a:endParaRPr>
          </a:p>
          <a:p>
            <a:pPr indent="-177130" lvl="1" marL="417759" marR="0" rtl="0" algn="just">
              <a:lnSpc>
                <a:spcPct val="180000"/>
              </a:lnSpc>
              <a:spcBef>
                <a:spcPts val="0"/>
              </a:spcBef>
              <a:spcAft>
                <a:spcPts val="0"/>
              </a:spcAft>
              <a:buClr>
                <a:srgbClr val="000000"/>
              </a:buClr>
              <a:buSzPts val="1500"/>
              <a:buFont typeface="Arial"/>
              <a:buChar char="•"/>
            </a:pPr>
            <a:r>
              <a:rPr b="0" i="0" lang="en-US" sz="1500" u="none" cap="none" strike="noStrike">
                <a:solidFill>
                  <a:srgbClr val="000000"/>
                </a:solidFill>
                <a:latin typeface="Playfair Display"/>
                <a:ea typeface="Playfair Display"/>
                <a:cs typeface="Playfair Display"/>
                <a:sym typeface="Playfair Display"/>
              </a:rPr>
              <a:t>https://mymarketability.com/blog/10-killer-networking-questions-that-spark-meaningful-conversation</a:t>
            </a:r>
            <a:endParaRPr b="0" i="0" sz="1500" u="none" cap="none" strike="noStrike">
              <a:solidFill>
                <a:srgbClr val="000000"/>
              </a:solidFill>
              <a:latin typeface="Arial"/>
              <a:ea typeface="Arial"/>
              <a:cs typeface="Arial"/>
              <a:sym typeface="Arial"/>
            </a:endParaRPr>
          </a:p>
          <a:p>
            <a:pPr indent="0" lvl="1" marL="208878" marR="0" rtl="0" algn="just">
              <a:lnSpc>
                <a:spcPct val="180000"/>
              </a:lnSpc>
              <a:spcBef>
                <a:spcPts val="0"/>
              </a:spcBef>
              <a:spcAft>
                <a:spcPts val="0"/>
              </a:spcAft>
              <a:buClr>
                <a:srgbClr val="000000"/>
              </a:buClr>
              <a:buSzPts val="2000"/>
              <a:buFont typeface="Arial"/>
              <a:buNone/>
            </a:pPr>
            <a:r>
              <a:rPr b="0" i="0" lang="en-US" sz="1500" u="sng" cap="none" strike="noStrike">
                <a:solidFill>
                  <a:srgbClr val="000000"/>
                </a:solidFill>
                <a:latin typeface="Playfair Display"/>
                <a:ea typeface="Playfair Display"/>
                <a:cs typeface="Playfair Display"/>
                <a:sym typeface="Playfair Display"/>
                <a:hlinkClick r:id="rId13">
                  <a:extLst>
                    <a:ext uri="{A12FA001-AC4F-418D-AE19-62706E023703}">
                      <ahyp:hlinkClr val="tx"/>
                    </a:ext>
                  </a:extLst>
                </a:hlinkClick>
              </a:rPr>
              <a:t>What is Netiquette? 20 rules Internet Etiquette Rules</a:t>
            </a:r>
            <a:r>
              <a:rPr b="0" i="0" lang="en-US" sz="1500" u="none" cap="none" strike="noStrike">
                <a:solidFill>
                  <a:srgbClr val="000000"/>
                </a:solidFill>
                <a:latin typeface="Playfair Display"/>
                <a:ea typeface="Playfair Display"/>
                <a:cs typeface="Playfair Display"/>
                <a:sym typeface="Playfair Display"/>
              </a:rPr>
              <a:t> (Ce este neticheta? 20 de reguli de etichetă pe internet)</a:t>
            </a:r>
            <a:endParaRPr b="0" i="0" sz="1500" u="none" cap="none" strike="noStrike">
              <a:solidFill>
                <a:srgbClr val="000000"/>
              </a:solidFill>
              <a:latin typeface="Playfair Display"/>
              <a:ea typeface="Playfair Display"/>
              <a:cs typeface="Playfair Display"/>
              <a:sym typeface="Playfair Display"/>
            </a:endParaRPr>
          </a:p>
          <a:p>
            <a:pPr indent="-177130" lvl="1" marL="417759" marR="0" rtl="0" algn="just">
              <a:lnSpc>
                <a:spcPct val="180000"/>
              </a:lnSpc>
              <a:spcBef>
                <a:spcPts val="0"/>
              </a:spcBef>
              <a:spcAft>
                <a:spcPts val="0"/>
              </a:spcAft>
              <a:buClr>
                <a:srgbClr val="000000"/>
              </a:buClr>
              <a:buSzPts val="1500"/>
              <a:buFont typeface="Arial"/>
              <a:buChar char="•"/>
            </a:pPr>
            <a:r>
              <a:rPr b="0" i="0" lang="en-US" sz="1500" u="none" cap="none" strike="noStrike">
                <a:solidFill>
                  <a:srgbClr val="000000"/>
                </a:solidFill>
                <a:latin typeface="Playfair Display"/>
                <a:ea typeface="Playfair Display"/>
                <a:cs typeface="Playfair Display"/>
                <a:sym typeface="Playfair Display"/>
              </a:rPr>
              <a:t>https://www.kaspersky.com/resource-center/preemptive-safety/what-is-netiquette</a:t>
            </a:r>
            <a:endParaRPr b="0" i="0" sz="15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1500" u="sng" cap="none" strike="noStrike">
                <a:solidFill>
                  <a:srgbClr val="000000"/>
                </a:solidFill>
                <a:latin typeface="Playfair Display"/>
                <a:ea typeface="Playfair Display"/>
                <a:cs typeface="Playfair Display"/>
                <a:sym typeface="Playfair Display"/>
                <a:hlinkClick r:id="rId14">
                  <a:extLst>
                    <a:ext uri="{A12FA001-AC4F-418D-AE19-62706E023703}">
                      <ahyp:hlinkClr val="tx"/>
                    </a:ext>
                  </a:extLst>
                </a:hlinkClick>
              </a:rPr>
              <a:t>Netiquette: How to Master Online Business Communication</a:t>
            </a:r>
            <a:r>
              <a:rPr b="0" i="0" lang="en-US" sz="1500" u="none" cap="none" strike="noStrike">
                <a:solidFill>
                  <a:srgbClr val="000000"/>
                </a:solidFill>
                <a:latin typeface="Playfair Display"/>
                <a:ea typeface="Playfair Display"/>
                <a:cs typeface="Playfair Display"/>
                <a:sym typeface="Playfair Display"/>
              </a:rPr>
              <a:t> (</a:t>
            </a:r>
            <a:endParaRPr b="0" i="0" sz="15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1500" u="none" cap="none" strike="noStrike">
                <a:solidFill>
                  <a:srgbClr val="000000"/>
                </a:solidFill>
                <a:latin typeface="Playfair Display"/>
                <a:ea typeface="Playfair Display"/>
                <a:cs typeface="Playfair Display"/>
                <a:sym typeface="Playfair Display"/>
              </a:rPr>
              <a:t>Neticheta: Cum să stăpânești comunicarea online în afaceri)</a:t>
            </a:r>
            <a:endParaRPr b="0" i="0" sz="1500" u="none" cap="none" strike="noStrike">
              <a:solidFill>
                <a:srgbClr val="000000"/>
              </a:solidFill>
              <a:latin typeface="Playfair Display"/>
              <a:ea typeface="Playfair Display"/>
              <a:cs typeface="Playfair Display"/>
              <a:sym typeface="Playfair Display"/>
            </a:endParaRPr>
          </a:p>
          <a:p>
            <a:pPr indent="-177130" lvl="1" marL="417759" marR="0" rtl="0" algn="just">
              <a:lnSpc>
                <a:spcPct val="180000"/>
              </a:lnSpc>
              <a:spcBef>
                <a:spcPts val="0"/>
              </a:spcBef>
              <a:spcAft>
                <a:spcPts val="0"/>
              </a:spcAft>
              <a:buClr>
                <a:srgbClr val="000000"/>
              </a:buClr>
              <a:buSzPts val="1500"/>
              <a:buFont typeface="Arial"/>
              <a:buChar char="•"/>
            </a:pPr>
            <a:r>
              <a:rPr b="0" i="0" lang="en-US" sz="1500" u="none" cap="none" strike="noStrike">
                <a:solidFill>
                  <a:srgbClr val="000000"/>
                </a:solidFill>
                <a:latin typeface="Playfair Display"/>
                <a:ea typeface="Playfair Display"/>
                <a:cs typeface="Playfair Display"/>
                <a:sym typeface="Playfair Display"/>
              </a:rPr>
              <a:t>https://www.business-opportunities.biz/2020/05/05/netiquette-master-online-business-communication/</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4"/>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37" name="Google Shape;137;p4"/>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38" name="Google Shape;138;p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grpSp>
        <p:nvGrpSpPr>
          <p:cNvPr id="139" name="Google Shape;139;p4"/>
          <p:cNvGrpSpPr/>
          <p:nvPr/>
        </p:nvGrpSpPr>
        <p:grpSpPr>
          <a:xfrm>
            <a:off x="1697851" y="2127975"/>
            <a:ext cx="14484924" cy="6735528"/>
            <a:chOff x="1697851" y="2127975"/>
            <a:chExt cx="14484924" cy="6735528"/>
          </a:xfrm>
        </p:grpSpPr>
        <p:grpSp>
          <p:nvGrpSpPr>
            <p:cNvPr id="140" name="Google Shape;140;p4"/>
            <p:cNvGrpSpPr/>
            <p:nvPr/>
          </p:nvGrpSpPr>
          <p:grpSpPr>
            <a:xfrm>
              <a:off x="1697851" y="2127975"/>
              <a:ext cx="14484924" cy="6735528"/>
              <a:chOff x="1697851" y="2127975"/>
              <a:chExt cx="14484924" cy="6735528"/>
            </a:xfrm>
          </p:grpSpPr>
          <p:sp>
            <p:nvSpPr>
              <p:cNvPr id="141" name="Google Shape;141;p4"/>
              <p:cNvSpPr txBox="1"/>
              <p:nvPr/>
            </p:nvSpPr>
            <p:spPr>
              <a:xfrm>
                <a:off x="4056775" y="2127975"/>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rata"/>
                    <a:ea typeface="Prata"/>
                    <a:cs typeface="Prata"/>
                    <a:sym typeface="Prata"/>
                  </a:rPr>
                  <a:t>SUSE - GHIDURI</a:t>
                </a:r>
                <a:endParaRPr b="0" i="0" sz="1400" u="none" cap="none" strike="noStrike">
                  <a:solidFill>
                    <a:srgbClr val="000000"/>
                  </a:solidFill>
                  <a:latin typeface="Arial"/>
                  <a:ea typeface="Arial"/>
                  <a:cs typeface="Arial"/>
                  <a:sym typeface="Arial"/>
                </a:endParaRPr>
              </a:p>
            </p:txBody>
          </p:sp>
          <p:sp>
            <p:nvSpPr>
              <p:cNvPr id="142" name="Google Shape;142;p4"/>
              <p:cNvSpPr txBox="1"/>
              <p:nvPr/>
            </p:nvSpPr>
            <p:spPr>
              <a:xfrm>
                <a:off x="4056775" y="4295950"/>
                <a:ext cx="94653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Degradarea mediului înconjurător în afaceri</a:t>
                </a:r>
                <a:endParaRPr b="0" i="0" sz="1400" u="none" cap="none" strike="noStrike">
                  <a:solidFill>
                    <a:srgbClr val="000000"/>
                  </a:solidFill>
                  <a:latin typeface="Arial"/>
                  <a:ea typeface="Arial"/>
                  <a:cs typeface="Arial"/>
                  <a:sym typeface="Arial"/>
                </a:endParaRPr>
              </a:p>
            </p:txBody>
          </p:sp>
          <p:sp>
            <p:nvSpPr>
              <p:cNvPr id="143" name="Google Shape;143;p4"/>
              <p:cNvSpPr txBox="1"/>
              <p:nvPr/>
            </p:nvSpPr>
            <p:spPr>
              <a:xfrm>
                <a:off x="2017789" y="3788052"/>
                <a:ext cx="13221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144" name="Google Shape;144;p4"/>
              <p:cNvSpPr txBox="1"/>
              <p:nvPr/>
            </p:nvSpPr>
            <p:spPr>
              <a:xfrm>
                <a:off x="1697851" y="5400150"/>
                <a:ext cx="19620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145" name="Google Shape;145;p4"/>
              <p:cNvSpPr txBox="1"/>
              <p:nvPr/>
            </p:nvSpPr>
            <p:spPr>
              <a:xfrm>
                <a:off x="1843204" y="7324503"/>
                <a:ext cx="16713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146" name="Google Shape;146;p4"/>
              <p:cNvSpPr txBox="1"/>
              <p:nvPr/>
            </p:nvSpPr>
            <p:spPr>
              <a:xfrm>
                <a:off x="4056778" y="5908060"/>
                <a:ext cx="8968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Egalitatea de gen în afaceri</a:t>
                </a:r>
                <a:endParaRPr b="0" i="0" sz="1400" u="none" cap="none" strike="noStrike">
                  <a:solidFill>
                    <a:srgbClr val="000000"/>
                  </a:solidFill>
                  <a:latin typeface="Arial"/>
                  <a:ea typeface="Arial"/>
                  <a:cs typeface="Arial"/>
                  <a:sym typeface="Arial"/>
                </a:endParaRPr>
              </a:p>
            </p:txBody>
          </p:sp>
          <p:sp>
            <p:nvSpPr>
              <p:cNvPr id="147" name="Google Shape;147;p4"/>
              <p:cNvSpPr txBox="1"/>
              <p:nvPr/>
            </p:nvSpPr>
            <p:spPr>
              <a:xfrm>
                <a:off x="4056775" y="7466100"/>
                <a:ext cx="12126000" cy="12558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Instrumente digitale în industria 4.0 și 5.0 </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Modelarea spiritului antreprenorial în noua societate digitală</a:t>
                </a:r>
                <a:endParaRPr b="0" i="0" sz="1400" u="none" cap="none" strike="noStrike">
                  <a:solidFill>
                    <a:srgbClr val="000000"/>
                  </a:solidFill>
                  <a:latin typeface="Arial"/>
                  <a:ea typeface="Arial"/>
                  <a:cs typeface="Arial"/>
                  <a:sym typeface="Arial"/>
                </a:endParaRPr>
              </a:p>
            </p:txBody>
          </p:sp>
        </p:grpSp>
        <p:sp>
          <p:nvSpPr>
            <p:cNvPr id="148" name="Google Shape;148;p4"/>
            <p:cNvSpPr txBox="1"/>
            <p:nvPr/>
          </p:nvSpPr>
          <p:spPr>
            <a:xfrm>
              <a:off x="4056763" y="3167400"/>
              <a:ext cx="7097400" cy="4617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000" u="none" cap="none" strike="noStrike">
                  <a:solidFill>
                    <a:srgbClr val="000000"/>
                  </a:solidFill>
                  <a:latin typeface="Prata"/>
                  <a:ea typeface="Prata"/>
                  <a:cs typeface="Prata"/>
                  <a:sym typeface="Prata"/>
                </a:rPr>
                <a:t>Tinerii antreprenori sociali</a:t>
              </a:r>
              <a:endParaRPr b="0" i="0" sz="3000" u="none" cap="none" strike="noStrike">
                <a:solidFill>
                  <a:srgbClr val="000000"/>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39"/>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61" name="Google Shape;561;p39"/>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562" name="Google Shape;562;p39"/>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563" name="Google Shape;563;p39"/>
          <p:cNvSpPr txBox="1"/>
          <p:nvPr/>
        </p:nvSpPr>
        <p:spPr>
          <a:xfrm>
            <a:off x="1828800" y="1483655"/>
            <a:ext cx="108882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RESURSE SUPLIMENTARE</a:t>
            </a:r>
            <a:endParaRPr b="0" i="0" sz="1400" u="none" cap="none" strike="noStrike">
              <a:solidFill>
                <a:srgbClr val="000000"/>
              </a:solidFill>
              <a:latin typeface="Arial"/>
              <a:ea typeface="Arial"/>
              <a:cs typeface="Arial"/>
              <a:sym typeface="Arial"/>
            </a:endParaRPr>
          </a:p>
        </p:txBody>
      </p:sp>
      <p:sp>
        <p:nvSpPr>
          <p:cNvPr id="564" name="Google Shape;564;p3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565" name="Google Shape;565;p39"/>
          <p:cNvSpPr txBox="1"/>
          <p:nvPr/>
        </p:nvSpPr>
        <p:spPr>
          <a:xfrm>
            <a:off x="762000" y="3269775"/>
            <a:ext cx="5992200" cy="46053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2400"/>
              <a:buFont typeface="Arial"/>
              <a:buNone/>
            </a:pPr>
            <a:r>
              <a:rPr b="1" i="0" lang="en-US" sz="1600" u="none" cap="none" strike="noStrike">
                <a:solidFill>
                  <a:srgbClr val="000000"/>
                </a:solidFill>
                <a:latin typeface="Playfair Display"/>
                <a:ea typeface="Playfair Display"/>
                <a:cs typeface="Playfair Display"/>
                <a:sym typeface="Playfair Display"/>
              </a:rPr>
              <a:t>Video</a:t>
            </a:r>
            <a:endParaRPr b="1" i="0" sz="16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1600" u="none" cap="none" strike="noStrike">
                <a:solidFill>
                  <a:srgbClr val="000000"/>
                </a:solidFill>
                <a:latin typeface="Playfair Display"/>
                <a:ea typeface="Playfair Display"/>
                <a:cs typeface="Playfair Display"/>
                <a:sym typeface="Playfair Display"/>
              </a:rPr>
              <a:t>How to improve your communication skills (Cum să-ți îmbunătățești abilitățile de comunicare)</a:t>
            </a:r>
            <a:endParaRPr b="0" i="0" sz="1600" u="none" cap="none" strike="noStrike">
              <a:solidFill>
                <a:srgbClr val="000000"/>
              </a:solidFill>
              <a:latin typeface="Playfair Display"/>
              <a:ea typeface="Playfair Display"/>
              <a:cs typeface="Playfair Display"/>
              <a:sym typeface="Playfair Display"/>
            </a:endParaRPr>
          </a:p>
          <a:p>
            <a:pPr indent="-183480" lvl="1" marL="417759" marR="0" rtl="0" algn="just">
              <a:lnSpc>
                <a:spcPct val="180000"/>
              </a:lnSpc>
              <a:spcBef>
                <a:spcPts val="0"/>
              </a:spcBef>
              <a:spcAft>
                <a:spcPts val="0"/>
              </a:spcAft>
              <a:buClr>
                <a:srgbClr val="000000"/>
              </a:buClr>
              <a:buSzPts val="1600"/>
              <a:buFont typeface="Arial"/>
              <a:buChar char="•"/>
            </a:pPr>
            <a:r>
              <a:rPr b="0" i="0" lang="en-US" sz="1600" u="sng" cap="none" strike="noStrike">
                <a:solidFill>
                  <a:srgbClr val="000000"/>
                </a:solidFill>
                <a:latin typeface="Playfair Display"/>
                <a:ea typeface="Playfair Display"/>
                <a:cs typeface="Playfair Display"/>
                <a:sym typeface="Playfair Display"/>
                <a:hlinkClick r:id="rId7">
                  <a:extLst>
                    <a:ext uri="{A12FA001-AC4F-418D-AE19-62706E023703}">
                      <ahyp:hlinkClr val="tx"/>
                    </a:ext>
                  </a:extLst>
                </a:hlinkClick>
              </a:rPr>
              <a:t>https://youtu.be/mPRUNGGORDo?si=hXjm-rk1Nl1pmuOq</a:t>
            </a:r>
            <a:endParaRPr b="0" i="0" sz="16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1600" u="none" cap="none" strike="noStrike">
                <a:solidFill>
                  <a:srgbClr val="000000"/>
                </a:solidFill>
                <a:latin typeface="Playfair Display"/>
                <a:ea typeface="Playfair Display"/>
                <a:cs typeface="Playfair Display"/>
                <a:sym typeface="Playfair Display"/>
              </a:rPr>
              <a:t>Think Fast, Talk Smart: Communication Techniques (Gândește rapid, vorbește inteligent: tehnici de comunicare)</a:t>
            </a:r>
            <a:endParaRPr b="0" i="0" sz="1600" u="none" cap="none" strike="noStrike">
              <a:solidFill>
                <a:srgbClr val="000000"/>
              </a:solidFill>
              <a:latin typeface="Playfair Display"/>
              <a:ea typeface="Playfair Display"/>
              <a:cs typeface="Playfair Display"/>
              <a:sym typeface="Playfair Display"/>
            </a:endParaRPr>
          </a:p>
          <a:p>
            <a:pPr indent="-183480" lvl="1" marL="417759" marR="0" rtl="0" algn="just">
              <a:lnSpc>
                <a:spcPct val="180000"/>
              </a:lnSpc>
              <a:spcBef>
                <a:spcPts val="0"/>
              </a:spcBef>
              <a:spcAft>
                <a:spcPts val="0"/>
              </a:spcAft>
              <a:buClr>
                <a:srgbClr val="000000"/>
              </a:buClr>
              <a:buSzPts val="1600"/>
              <a:buFont typeface="Arial"/>
              <a:buChar char="•"/>
            </a:pPr>
            <a:r>
              <a:rPr b="0" i="0" lang="en-US" sz="1600" u="sng" cap="none" strike="noStrike">
                <a:solidFill>
                  <a:srgbClr val="000000"/>
                </a:solidFill>
                <a:latin typeface="Playfair Display"/>
                <a:ea typeface="Playfair Display"/>
                <a:cs typeface="Playfair Display"/>
                <a:sym typeface="Playfair Display"/>
                <a:hlinkClick r:id="rId8">
                  <a:extLst>
                    <a:ext uri="{A12FA001-AC4F-418D-AE19-62706E023703}">
                      <ahyp:hlinkClr val="tx"/>
                    </a:ext>
                  </a:extLst>
                </a:hlinkClick>
              </a:rPr>
              <a:t>https://youtu.be/HAnw168huqA?si=K_p-RUl8hG1SlAZ2</a:t>
            </a:r>
            <a:endParaRPr b="0" i="0" sz="16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1600" u="none" cap="none" strike="noStrike">
                <a:solidFill>
                  <a:srgbClr val="000000"/>
                </a:solidFill>
                <a:latin typeface="Playfair Display"/>
                <a:ea typeface="Playfair Display"/>
                <a:cs typeface="Playfair Display"/>
                <a:sym typeface="Playfair Display"/>
              </a:rPr>
              <a:t>The Pencil's Tale - a story that everyone should hear (Povestea Creionului - o poveste pe care toată lumea ar trebui să o asculte)</a:t>
            </a:r>
            <a:endParaRPr b="0" i="0" sz="1600" u="none" cap="none" strike="noStrike">
              <a:solidFill>
                <a:srgbClr val="000000"/>
              </a:solidFill>
              <a:latin typeface="Playfair Display"/>
              <a:ea typeface="Playfair Display"/>
              <a:cs typeface="Playfair Display"/>
              <a:sym typeface="Playfair Display"/>
            </a:endParaRPr>
          </a:p>
          <a:p>
            <a:pPr indent="-183480" lvl="1" marL="417759" marR="0" rtl="0" algn="just">
              <a:lnSpc>
                <a:spcPct val="180000"/>
              </a:lnSpc>
              <a:spcBef>
                <a:spcPts val="0"/>
              </a:spcBef>
              <a:spcAft>
                <a:spcPts val="0"/>
              </a:spcAft>
              <a:buClr>
                <a:srgbClr val="000000"/>
              </a:buClr>
              <a:buSzPts val="1600"/>
              <a:buFont typeface="Arial"/>
              <a:buChar char="•"/>
            </a:pPr>
            <a:r>
              <a:rPr b="0" i="0" lang="en-US" sz="1600" u="none" cap="none" strike="noStrike">
                <a:solidFill>
                  <a:srgbClr val="000000"/>
                </a:solidFill>
                <a:latin typeface="Playfair Display"/>
                <a:ea typeface="Playfair Display"/>
                <a:cs typeface="Playfair Display"/>
                <a:sym typeface="Playfair Display"/>
              </a:rPr>
              <a:t>https://youtu.be/HisYsqqszq0?si=NrYSF-iAr457SWMK</a:t>
            </a:r>
            <a:endParaRPr b="0" i="0" sz="1600" u="none" cap="none" strike="noStrike">
              <a:solidFill>
                <a:srgbClr val="000000"/>
              </a:solidFill>
              <a:latin typeface="Arial"/>
              <a:ea typeface="Arial"/>
              <a:cs typeface="Arial"/>
              <a:sym typeface="Arial"/>
            </a:endParaRPr>
          </a:p>
        </p:txBody>
      </p:sp>
      <p:sp>
        <p:nvSpPr>
          <p:cNvPr id="566" name="Google Shape;566;p39"/>
          <p:cNvSpPr txBox="1"/>
          <p:nvPr/>
        </p:nvSpPr>
        <p:spPr>
          <a:xfrm>
            <a:off x="3460895" y="2310156"/>
            <a:ext cx="31686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Comunicare</a:t>
            </a:r>
            <a:endParaRPr b="0" i="0" sz="1400" u="none" cap="none" strike="noStrike">
              <a:solidFill>
                <a:srgbClr val="000000"/>
              </a:solidFill>
              <a:latin typeface="Arial"/>
              <a:ea typeface="Arial"/>
              <a:cs typeface="Arial"/>
              <a:sym typeface="Arial"/>
            </a:endParaRPr>
          </a:p>
        </p:txBody>
      </p:sp>
      <p:sp>
        <p:nvSpPr>
          <p:cNvPr id="567" name="Google Shape;567;p39"/>
          <p:cNvSpPr txBox="1"/>
          <p:nvPr/>
        </p:nvSpPr>
        <p:spPr>
          <a:xfrm>
            <a:off x="7265450" y="2852450"/>
            <a:ext cx="9002100" cy="63786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Clr>
                <a:srgbClr val="000000"/>
              </a:buClr>
              <a:buSzPts val="2400"/>
              <a:buFont typeface="Arial"/>
              <a:buNone/>
            </a:pPr>
            <a:r>
              <a:rPr b="1" i="0" lang="en-US" sz="1600" u="sng" cap="none" strike="noStrike">
                <a:solidFill>
                  <a:srgbClr val="000000"/>
                </a:solidFill>
                <a:latin typeface="Playfair Display"/>
                <a:ea typeface="Playfair Display"/>
                <a:cs typeface="Playfair Display"/>
                <a:sym typeface="Playfair Display"/>
              </a:rPr>
              <a:t>Publicații/presă/cărți</a:t>
            </a:r>
            <a:endParaRPr b="1" i="0" sz="1600" u="sng" cap="none" strike="noStrike">
              <a:solidFill>
                <a:srgbClr val="000000"/>
              </a:solidFill>
              <a:latin typeface="Playfair Display"/>
              <a:ea typeface="Playfair Display"/>
              <a:cs typeface="Playfair Display"/>
              <a:sym typeface="Playfair Display"/>
            </a:endParaRPr>
          </a:p>
          <a:p>
            <a:pPr indent="-183480" lvl="1" marL="417759" marR="0" rtl="0" algn="just">
              <a:lnSpc>
                <a:spcPct val="180000"/>
              </a:lnSpc>
              <a:spcBef>
                <a:spcPts val="0"/>
              </a:spcBef>
              <a:spcAft>
                <a:spcPts val="0"/>
              </a:spcAft>
              <a:buClr>
                <a:srgbClr val="000000"/>
              </a:buClr>
              <a:buSzPts val="1600"/>
              <a:buFont typeface="Arial"/>
              <a:buChar char="•"/>
            </a:pPr>
            <a:r>
              <a:rPr b="0" i="0" lang="en-US" sz="1600" u="none" cap="none" strike="noStrike">
                <a:solidFill>
                  <a:srgbClr val="000000"/>
                </a:solidFill>
                <a:latin typeface="Playfair Display"/>
                <a:ea typeface="Playfair Display"/>
                <a:cs typeface="Playfair Display"/>
                <a:sym typeface="Playfair Display"/>
              </a:rPr>
              <a:t>The 10 Communication Skills Every Entrepreneur Must Master (Cele 10 abilități de comunicare pe care fiecare antreprenor trebuie să le stăpânească)</a:t>
            </a:r>
            <a:endParaRPr b="0" i="0" sz="1600" u="none" cap="none" strike="noStrike">
              <a:solidFill>
                <a:srgbClr val="000000"/>
              </a:solidFill>
              <a:latin typeface="Arial"/>
              <a:ea typeface="Arial"/>
              <a:cs typeface="Arial"/>
              <a:sym typeface="Arial"/>
            </a:endParaRPr>
          </a:p>
          <a:p>
            <a:pPr indent="-183480" lvl="1" marL="417759" marR="0" rtl="0" algn="just">
              <a:lnSpc>
                <a:spcPct val="180000"/>
              </a:lnSpc>
              <a:spcBef>
                <a:spcPts val="0"/>
              </a:spcBef>
              <a:spcAft>
                <a:spcPts val="0"/>
              </a:spcAft>
              <a:buClr>
                <a:srgbClr val="000000"/>
              </a:buClr>
              <a:buSzPts val="1600"/>
              <a:buFont typeface="Arial"/>
              <a:buChar char="•"/>
            </a:pPr>
            <a:r>
              <a:rPr b="0" i="0" lang="en-US" sz="1600" u="sng" cap="none" strike="noStrike">
                <a:solidFill>
                  <a:srgbClr val="000000"/>
                </a:solidFill>
                <a:latin typeface="Playfair Display"/>
                <a:ea typeface="Playfair Display"/>
                <a:cs typeface="Playfair Display"/>
                <a:sym typeface="Playfair Display"/>
                <a:hlinkClick r:id="rId9">
                  <a:extLst>
                    <a:ext uri="{A12FA001-AC4F-418D-AE19-62706E023703}">
                      <ahyp:hlinkClr val="tx"/>
                    </a:ext>
                  </a:extLst>
                </a:hlinkClick>
              </a:rPr>
              <a:t>https://www.entrepreneur.com/leadership/the-10-communication-skills-every-entrepreneur-must-master/252555</a:t>
            </a:r>
            <a:endParaRPr b="0" i="0" sz="16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n-US" sz="1600" u="none" cap="none" strike="noStrike">
                <a:solidFill>
                  <a:srgbClr val="000000"/>
                </a:solidFill>
                <a:latin typeface="Playfair Display"/>
                <a:ea typeface="Playfair Display"/>
                <a:cs typeface="Playfair Display"/>
                <a:sym typeface="Playfair Display"/>
              </a:rPr>
              <a:t>Improving skills of social entrepreneurs (Îmbunătățirea abilităților antreprenorilor sociali)</a:t>
            </a:r>
            <a:endParaRPr b="0" i="0" sz="1600" u="none" cap="none" strike="noStrike">
              <a:solidFill>
                <a:srgbClr val="000000"/>
              </a:solidFill>
              <a:latin typeface="Playfair Display"/>
              <a:ea typeface="Playfair Display"/>
              <a:cs typeface="Playfair Display"/>
              <a:sym typeface="Playfair Display"/>
            </a:endParaRPr>
          </a:p>
          <a:p>
            <a:pPr indent="-183480" lvl="1" marL="417759" marR="0" rtl="0" algn="just">
              <a:lnSpc>
                <a:spcPct val="180000"/>
              </a:lnSpc>
              <a:spcBef>
                <a:spcPts val="0"/>
              </a:spcBef>
              <a:spcAft>
                <a:spcPts val="0"/>
              </a:spcAft>
              <a:buClr>
                <a:srgbClr val="000000"/>
              </a:buClr>
              <a:buSzPts val="1600"/>
              <a:buFont typeface="Arial"/>
              <a:buChar char="•"/>
            </a:pPr>
            <a:r>
              <a:rPr b="0" i="0" lang="en-US" sz="1600" u="sng" cap="none" strike="noStrike">
                <a:solidFill>
                  <a:srgbClr val="000000"/>
                </a:solidFill>
                <a:latin typeface="Playfair Display"/>
                <a:ea typeface="Playfair Display"/>
                <a:cs typeface="Playfair Display"/>
                <a:sym typeface="Playfair Display"/>
                <a:hlinkClick r:id="rId10">
                  <a:extLst>
                    <a:ext uri="{A12FA001-AC4F-418D-AE19-62706E023703}">
                      <ahyp:hlinkClr val="tx"/>
                    </a:ext>
                  </a:extLst>
                </a:hlinkClick>
              </a:rPr>
              <a:t>https://www.isseproject.eu/share/uploads_resources/335a6-self-learning-interactive-handbook-isse-final.pdf</a:t>
            </a:r>
            <a:endParaRPr b="0" i="0" sz="1600" u="none" cap="none" strike="noStrike">
              <a:solidFill>
                <a:srgbClr val="000000"/>
              </a:solidFill>
              <a:latin typeface="Arial"/>
              <a:ea typeface="Arial"/>
              <a:cs typeface="Arial"/>
              <a:sym typeface="Arial"/>
            </a:endParaRPr>
          </a:p>
          <a:p>
            <a:pPr indent="0" lvl="1" marL="208878" marR="0" rtl="0" algn="just">
              <a:lnSpc>
                <a:spcPct val="180000"/>
              </a:lnSpc>
              <a:spcBef>
                <a:spcPts val="0"/>
              </a:spcBef>
              <a:spcAft>
                <a:spcPts val="0"/>
              </a:spcAft>
              <a:buClr>
                <a:srgbClr val="000000"/>
              </a:buClr>
              <a:buSzPts val="2000"/>
              <a:buFont typeface="Arial"/>
              <a:buNone/>
            </a:pPr>
            <a:r>
              <a:rPr b="0" i="0" lang="en-US" sz="1600" u="none" cap="none" strike="noStrike">
                <a:solidFill>
                  <a:srgbClr val="000000"/>
                </a:solidFill>
                <a:latin typeface="Playfair Display"/>
                <a:ea typeface="Playfair Display"/>
                <a:cs typeface="Playfair Display"/>
                <a:sym typeface="Playfair Display"/>
              </a:rPr>
              <a:t>5 Communication Skills Successful Entrepreneurs Use To Influence Others (5 abilități de comunicare pe care antreprenorii de succes le folosesc pentru a-i influenta pe alții)</a:t>
            </a:r>
            <a:endParaRPr b="0" i="0" sz="1600" u="none" cap="none" strike="noStrike">
              <a:solidFill>
                <a:srgbClr val="000000"/>
              </a:solidFill>
              <a:latin typeface="Playfair Display"/>
              <a:ea typeface="Playfair Display"/>
              <a:cs typeface="Playfair Display"/>
              <a:sym typeface="Playfair Display"/>
            </a:endParaRPr>
          </a:p>
          <a:p>
            <a:pPr indent="-183480" lvl="1" marL="417759" marR="0" rtl="0" algn="just">
              <a:lnSpc>
                <a:spcPct val="180000"/>
              </a:lnSpc>
              <a:spcBef>
                <a:spcPts val="0"/>
              </a:spcBef>
              <a:spcAft>
                <a:spcPts val="0"/>
              </a:spcAft>
              <a:buClr>
                <a:srgbClr val="000000"/>
              </a:buClr>
              <a:buSzPts val="1600"/>
              <a:buFont typeface="Arial"/>
              <a:buChar char="•"/>
            </a:pPr>
            <a:r>
              <a:rPr b="0" i="0" lang="en-US" sz="1600" u="sng" cap="none" strike="noStrike">
                <a:solidFill>
                  <a:srgbClr val="000000"/>
                </a:solidFill>
                <a:latin typeface="Playfair Display"/>
                <a:ea typeface="Playfair Display"/>
                <a:cs typeface="Playfair Display"/>
                <a:sym typeface="Playfair Display"/>
                <a:hlinkClick r:id="rId11">
                  <a:extLst>
                    <a:ext uri="{A12FA001-AC4F-418D-AE19-62706E023703}">
                      <ahyp:hlinkClr val="tx"/>
                    </a:ext>
                  </a:extLst>
                </a:hlinkClick>
              </a:rPr>
              <a:t>https://www.forbes.com/sites/ryanrobinson/2019/12/13/communication-skills-entrepreneurs/</a:t>
            </a:r>
            <a:endParaRPr b="0" i="0" sz="1600" u="none" cap="none" strike="noStrike">
              <a:solidFill>
                <a:srgbClr val="000000"/>
              </a:solidFill>
              <a:latin typeface="Arial"/>
              <a:ea typeface="Arial"/>
              <a:cs typeface="Arial"/>
              <a:sym typeface="Arial"/>
            </a:endParaRPr>
          </a:p>
          <a:p>
            <a:pPr indent="0" lvl="1" marL="208878" marR="0" rtl="0" algn="just">
              <a:lnSpc>
                <a:spcPct val="180000"/>
              </a:lnSpc>
              <a:spcBef>
                <a:spcPts val="0"/>
              </a:spcBef>
              <a:spcAft>
                <a:spcPts val="0"/>
              </a:spcAft>
              <a:buClr>
                <a:srgbClr val="000000"/>
              </a:buClr>
              <a:buSzPts val="2000"/>
              <a:buFont typeface="Arial"/>
              <a:buNone/>
            </a:pPr>
            <a:r>
              <a:rPr b="0" i="0" lang="en-US" sz="1600" u="none" cap="none" strike="noStrike">
                <a:solidFill>
                  <a:srgbClr val="000000"/>
                </a:solidFill>
                <a:latin typeface="Playfair Display"/>
                <a:ea typeface="Playfair Display"/>
                <a:cs typeface="Playfair Display"/>
                <a:sym typeface="Playfair Display"/>
              </a:rPr>
              <a:t>The Role of Effective Communication in Entrepreneurial Success (Rolul comunicării eficiente în succesul antreprenorial)</a:t>
            </a:r>
            <a:endParaRPr b="0" i="0" sz="1600" u="none" cap="none" strike="noStrike">
              <a:solidFill>
                <a:srgbClr val="000000"/>
              </a:solidFill>
              <a:latin typeface="Playfair Display"/>
              <a:ea typeface="Playfair Display"/>
              <a:cs typeface="Playfair Display"/>
              <a:sym typeface="Playfair Display"/>
            </a:endParaRPr>
          </a:p>
          <a:p>
            <a:pPr indent="-183480" lvl="1" marL="417759" marR="0" rtl="0" algn="just">
              <a:lnSpc>
                <a:spcPct val="180000"/>
              </a:lnSpc>
              <a:spcBef>
                <a:spcPts val="0"/>
              </a:spcBef>
              <a:spcAft>
                <a:spcPts val="0"/>
              </a:spcAft>
              <a:buClr>
                <a:srgbClr val="000000"/>
              </a:buClr>
              <a:buSzPts val="1600"/>
              <a:buFont typeface="Arial"/>
              <a:buChar char="•"/>
            </a:pPr>
            <a:r>
              <a:rPr b="0" i="0" lang="en-US" sz="1600" u="sng" cap="none" strike="noStrike">
                <a:solidFill>
                  <a:srgbClr val="000000"/>
                </a:solidFill>
                <a:latin typeface="Playfair Display"/>
                <a:ea typeface="Playfair Display"/>
                <a:cs typeface="Playfair Display"/>
                <a:sym typeface="Playfair Display"/>
                <a:hlinkClick r:id="rId12">
                  <a:extLst>
                    <a:ext uri="{A12FA001-AC4F-418D-AE19-62706E023703}">
                      <ahyp:hlinkClr val="tx"/>
                    </a:ext>
                  </a:extLst>
                </a:hlinkClick>
              </a:rPr>
              <a:t>https://www.entrepreneur.com/en-in/growth-strategies/five-prime-benefits-of-effective-communication-in/336347</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40"/>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573" name="Google Shape;573;p40"/>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574" name="Google Shape;574;p40"/>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575" name="Google Shape;575;p40"/>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576" name="Google Shape;576;p40"/>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577" name="Google Shape;577;p40"/>
          <p:cNvSpPr/>
          <p:nvPr/>
        </p:nvSpPr>
        <p:spPr>
          <a:xfrm>
            <a:off x="420575" y="331211"/>
            <a:ext cx="2856339" cy="797054"/>
          </a:xfrm>
          <a:custGeom>
            <a:rect b="b" l="l" r="r" t="t"/>
            <a:pathLst>
              <a:path extrusionOk="0" h="797054" w="2856339">
                <a:moveTo>
                  <a:pt x="0" y="0"/>
                </a:moveTo>
                <a:lnTo>
                  <a:pt x="2856339" y="0"/>
                </a:lnTo>
                <a:lnTo>
                  <a:pt x="2856339" y="797054"/>
                </a:lnTo>
                <a:lnTo>
                  <a:pt x="0" y="797054"/>
                </a:lnTo>
                <a:lnTo>
                  <a:pt x="0" y="0"/>
                </a:lnTo>
                <a:close/>
              </a:path>
            </a:pathLst>
          </a:custGeom>
          <a:blipFill rotWithShape="1">
            <a:blip r:embed="rId8">
              <a:alphaModFix/>
            </a:blip>
            <a:stretch>
              <a:fillRect b="-160149" l="-14260" r="-3274" t="-161009"/>
            </a:stretch>
          </a:blipFill>
          <a:ln>
            <a:noFill/>
          </a:ln>
        </p:spPr>
      </p:sp>
      <p:sp>
        <p:nvSpPr>
          <p:cNvPr id="578" name="Google Shape;578;p40"/>
          <p:cNvSpPr txBox="1"/>
          <p:nvPr/>
        </p:nvSpPr>
        <p:spPr>
          <a:xfrm>
            <a:off x="10718876" y="1059356"/>
            <a:ext cx="30732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grpSp>
        <p:nvGrpSpPr>
          <p:cNvPr id="579" name="Google Shape;579;p40"/>
          <p:cNvGrpSpPr/>
          <p:nvPr/>
        </p:nvGrpSpPr>
        <p:grpSpPr>
          <a:xfrm>
            <a:off x="2341805" y="1742688"/>
            <a:ext cx="14763420" cy="8276362"/>
            <a:chOff x="2341805" y="1742688"/>
            <a:chExt cx="14763420" cy="8276362"/>
          </a:xfrm>
        </p:grpSpPr>
        <p:sp>
          <p:nvSpPr>
            <p:cNvPr id="580" name="Google Shape;580;p40"/>
            <p:cNvSpPr txBox="1"/>
            <p:nvPr/>
          </p:nvSpPr>
          <p:spPr>
            <a:xfrm>
              <a:off x="3141879" y="1742688"/>
              <a:ext cx="7047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Ai finalizat modulul</a:t>
              </a:r>
              <a:endParaRPr b="0" i="0" sz="1400" u="none" cap="none" strike="noStrike">
                <a:solidFill>
                  <a:srgbClr val="000000"/>
                </a:solidFill>
                <a:latin typeface="Arial"/>
                <a:ea typeface="Arial"/>
                <a:cs typeface="Arial"/>
                <a:sym typeface="Arial"/>
              </a:endParaRPr>
            </a:p>
          </p:txBody>
        </p:sp>
        <p:sp>
          <p:nvSpPr>
            <p:cNvPr id="581" name="Google Shape;581;p40"/>
            <p:cNvSpPr txBox="1"/>
            <p:nvPr/>
          </p:nvSpPr>
          <p:spPr>
            <a:xfrm>
              <a:off x="7307825" y="3889375"/>
              <a:ext cx="97974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rata"/>
                  <a:ea typeface="Prata"/>
                  <a:cs typeface="Prata"/>
                  <a:sym typeface="Prata"/>
                </a:rPr>
                <a:t>Te-ai uitat și la celelalte module și ghiduri?</a:t>
              </a:r>
              <a:endParaRPr b="0" i="0" sz="1400" u="none" cap="none" strike="noStrike">
                <a:solidFill>
                  <a:srgbClr val="000000"/>
                </a:solidFill>
                <a:latin typeface="Arial"/>
                <a:ea typeface="Arial"/>
                <a:cs typeface="Arial"/>
                <a:sym typeface="Arial"/>
              </a:endParaRPr>
            </a:p>
          </p:txBody>
        </p:sp>
        <p:sp>
          <p:nvSpPr>
            <p:cNvPr id="582" name="Google Shape;582;p40"/>
            <p:cNvSpPr txBox="1"/>
            <p:nvPr/>
          </p:nvSpPr>
          <p:spPr>
            <a:xfrm>
              <a:off x="2341805" y="4911725"/>
              <a:ext cx="8809800" cy="2336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Sansita"/>
                  <a:ea typeface="Sansita"/>
                  <a:cs typeface="Sansita"/>
                  <a:sym typeface="Sansita"/>
                </a:rPr>
                <a:t>Module</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01 Introducere în SDG </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02 Modelul de afaceri sociale Canvas și stabilirea prețurilor</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03 Rețele și comunicare</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04 Marketing digital și social media</a:t>
              </a:r>
              <a:endParaRPr b="0" i="0" sz="2300" u="none" cap="none" strike="noStrike">
                <a:solidFill>
                  <a:srgbClr val="000000"/>
                </a:solidFill>
                <a:latin typeface="Prata"/>
                <a:ea typeface="Prata"/>
                <a:cs typeface="Prata"/>
                <a:sym typeface="Prata"/>
              </a:endParaRPr>
            </a:p>
          </p:txBody>
        </p:sp>
        <p:sp>
          <p:nvSpPr>
            <p:cNvPr id="583" name="Google Shape;583;p40"/>
            <p:cNvSpPr txBox="1"/>
            <p:nvPr/>
          </p:nvSpPr>
          <p:spPr>
            <a:xfrm>
              <a:off x="5650450" y="7682350"/>
              <a:ext cx="8809800" cy="2336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Sansita"/>
                  <a:ea typeface="Sansita"/>
                  <a:cs typeface="Sansita"/>
                  <a:sym typeface="Sansita"/>
                </a:rPr>
                <a:t>Ghiduri</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01  Degradarea mediului înconjurător în afaceri</a:t>
              </a:r>
              <a:endParaRPr b="0" i="0" sz="2300" u="none" cap="none" strike="noStrike">
                <a:solidFill>
                  <a:srgbClr val="000000"/>
                </a:solidFill>
                <a:latin typeface="Prata"/>
                <a:ea typeface="Prata"/>
                <a:cs typeface="Prata"/>
                <a:sym typeface="Prata"/>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02 Egalitatea de gen în afaceri</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03 Instrumente digitale în industria 4.0 și 5.0 </a:t>
              </a:r>
              <a:endParaRPr b="0" i="0" sz="2300" u="none" cap="none" strike="noStrike">
                <a:solidFill>
                  <a:srgbClr val="000000"/>
                </a:solidFill>
                <a:latin typeface="Prata"/>
                <a:ea typeface="Prata"/>
                <a:cs typeface="Prata"/>
                <a:sym typeface="Prata"/>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Modelarea spiritului antreprenorial în noua societate digitală</a:t>
              </a:r>
              <a:endParaRPr b="0" i="0" sz="2300" u="none" cap="none" strike="noStrike">
                <a:solidFill>
                  <a:srgbClr val="000000"/>
                </a:solidFill>
                <a:latin typeface="Prata"/>
                <a:ea typeface="Prata"/>
                <a:cs typeface="Prata"/>
                <a:sym typeface="Prata"/>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41"/>
          <p:cNvSpPr/>
          <p:nvPr/>
        </p:nvSpPr>
        <p:spPr>
          <a:xfrm rot="-5400000">
            <a:off x="14796702" y="6274769"/>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593" name="Google Shape;593;p41"/>
          <p:cNvSpPr/>
          <p:nvPr/>
        </p:nvSpPr>
        <p:spPr>
          <a:xfrm rot="-8711088">
            <a:off x="-1689986" y="7647779"/>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594" name="Google Shape;594;p41"/>
          <p:cNvSpPr/>
          <p:nvPr/>
        </p:nvSpPr>
        <p:spPr>
          <a:xfrm>
            <a:off x="7715830" y="968236"/>
            <a:ext cx="2856339" cy="797054"/>
          </a:xfrm>
          <a:custGeom>
            <a:rect b="b" l="l" r="r" t="t"/>
            <a:pathLst>
              <a:path extrusionOk="0" h="797054" w="2856339">
                <a:moveTo>
                  <a:pt x="0" y="0"/>
                </a:moveTo>
                <a:lnTo>
                  <a:pt x="2856340" y="0"/>
                </a:lnTo>
                <a:lnTo>
                  <a:pt x="2856340" y="797053"/>
                </a:lnTo>
                <a:lnTo>
                  <a:pt x="0" y="797053"/>
                </a:lnTo>
                <a:lnTo>
                  <a:pt x="0" y="0"/>
                </a:lnTo>
                <a:close/>
              </a:path>
            </a:pathLst>
          </a:custGeom>
          <a:blipFill rotWithShape="1">
            <a:blip r:embed="rId5">
              <a:alphaModFix/>
            </a:blip>
            <a:stretch>
              <a:fillRect b="-160149" l="-14260" r="-3274" t="-161009"/>
            </a:stretch>
          </a:blipFill>
          <a:ln>
            <a:noFill/>
          </a:ln>
        </p:spPr>
      </p:sp>
      <p:grpSp>
        <p:nvGrpSpPr>
          <p:cNvPr id="595" name="Google Shape;595;p41"/>
          <p:cNvGrpSpPr/>
          <p:nvPr/>
        </p:nvGrpSpPr>
        <p:grpSpPr>
          <a:xfrm>
            <a:off x="4043013" y="2101550"/>
            <a:ext cx="9884700" cy="7557313"/>
            <a:chOff x="4043013" y="2101550"/>
            <a:chExt cx="9884700" cy="7557313"/>
          </a:xfrm>
        </p:grpSpPr>
        <p:sp>
          <p:nvSpPr>
            <p:cNvPr id="596" name="Google Shape;596;p41"/>
            <p:cNvSpPr/>
            <p:nvPr/>
          </p:nvSpPr>
          <p:spPr>
            <a:xfrm>
              <a:off x="7508691" y="3962022"/>
              <a:ext cx="3270618" cy="3270618"/>
            </a:xfrm>
            <a:custGeom>
              <a:rect b="b" l="l" r="r" t="t"/>
              <a:pathLst>
                <a:path extrusionOk="0" h="3270618" w="3270618">
                  <a:moveTo>
                    <a:pt x="0" y="0"/>
                  </a:moveTo>
                  <a:lnTo>
                    <a:pt x="3270618" y="0"/>
                  </a:lnTo>
                  <a:lnTo>
                    <a:pt x="3270618" y="3270619"/>
                  </a:lnTo>
                  <a:lnTo>
                    <a:pt x="0" y="3270619"/>
                  </a:lnTo>
                  <a:lnTo>
                    <a:pt x="0" y="0"/>
                  </a:lnTo>
                  <a:close/>
                </a:path>
              </a:pathLst>
            </a:custGeom>
            <a:blipFill rotWithShape="1">
              <a:blip r:embed="rId6">
                <a:alphaModFix/>
              </a:blip>
              <a:stretch>
                <a:fillRect b="0" l="0" r="0" t="0"/>
              </a:stretch>
            </a:blipFill>
            <a:ln>
              <a:noFill/>
            </a:ln>
          </p:spPr>
        </p:sp>
        <p:sp>
          <p:nvSpPr>
            <p:cNvPr id="597" name="Google Shape;597;p41"/>
            <p:cNvSpPr/>
            <p:nvPr/>
          </p:nvSpPr>
          <p:spPr>
            <a:xfrm>
              <a:off x="7847714" y="4337571"/>
              <a:ext cx="2592571" cy="2592572"/>
            </a:xfrm>
            <a:custGeom>
              <a:rect b="b" l="l" r="r" t="t"/>
              <a:pathLst>
                <a:path extrusionOk="0" h="3456762" w="3456762">
                  <a:moveTo>
                    <a:pt x="0" y="0"/>
                  </a:moveTo>
                  <a:lnTo>
                    <a:pt x="3456762" y="0"/>
                  </a:lnTo>
                  <a:lnTo>
                    <a:pt x="3456762" y="3456762"/>
                  </a:lnTo>
                  <a:lnTo>
                    <a:pt x="0" y="3456762"/>
                  </a:lnTo>
                  <a:lnTo>
                    <a:pt x="0" y="0"/>
                  </a:lnTo>
                  <a:close/>
                </a:path>
              </a:pathLst>
            </a:custGeom>
            <a:blipFill rotWithShape="1">
              <a:blip r:embed="rId7">
                <a:alphaModFix/>
              </a:blip>
              <a:stretch>
                <a:fillRect b="0" l="0" r="0" t="0"/>
              </a:stretch>
            </a:blipFill>
            <a:ln>
              <a:noFill/>
            </a:ln>
          </p:spPr>
        </p:sp>
        <p:sp>
          <p:nvSpPr>
            <p:cNvPr id="598" name="Google Shape;598;p41"/>
            <p:cNvSpPr txBox="1"/>
            <p:nvPr/>
          </p:nvSpPr>
          <p:spPr>
            <a:xfrm>
              <a:off x="4647902" y="2720597"/>
              <a:ext cx="89922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6AC73"/>
                  </a:solidFill>
                  <a:latin typeface="Prata"/>
                  <a:ea typeface="Prata"/>
                  <a:cs typeface="Prata"/>
                  <a:sym typeface="Prata"/>
                </a:rPr>
                <a:t>https://suse-theproject.eu/</a:t>
              </a:r>
              <a:endParaRPr b="0" i="0" sz="1400" u="none" cap="none" strike="noStrike">
                <a:solidFill>
                  <a:srgbClr val="000000"/>
                </a:solidFill>
                <a:latin typeface="Arial"/>
                <a:ea typeface="Arial"/>
                <a:cs typeface="Arial"/>
                <a:sym typeface="Arial"/>
              </a:endParaRPr>
            </a:p>
          </p:txBody>
        </p:sp>
        <p:sp>
          <p:nvSpPr>
            <p:cNvPr id="599" name="Google Shape;599;p41"/>
            <p:cNvSpPr txBox="1"/>
            <p:nvPr/>
          </p:nvSpPr>
          <p:spPr>
            <a:xfrm>
              <a:off x="4576075" y="2101550"/>
              <a:ext cx="7754100" cy="4617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Clr>
                  <a:srgbClr val="000000"/>
                </a:buClr>
                <a:buSzPts val="2999"/>
                <a:buFont typeface="Arial"/>
                <a:buNone/>
              </a:pPr>
              <a:r>
                <a:rPr b="0" i="0" lang="en-US" sz="2999" u="none" cap="none" strike="noStrike">
                  <a:solidFill>
                    <a:srgbClr val="000000"/>
                  </a:solidFill>
                  <a:latin typeface="Prata"/>
                  <a:ea typeface="Prata"/>
                  <a:cs typeface="Prata"/>
                  <a:sym typeface="Prata"/>
                </a:rPr>
                <a:t>Pentru mai multe informații, accesați:</a:t>
              </a:r>
              <a:endParaRPr b="0" i="0" sz="1400" u="none" cap="none" strike="noStrike">
                <a:solidFill>
                  <a:srgbClr val="000000"/>
                </a:solidFill>
                <a:latin typeface="Arial"/>
                <a:ea typeface="Arial"/>
                <a:cs typeface="Arial"/>
                <a:sym typeface="Arial"/>
              </a:endParaRPr>
            </a:p>
          </p:txBody>
        </p:sp>
        <p:sp>
          <p:nvSpPr>
            <p:cNvPr id="600" name="Google Shape;600;p41"/>
            <p:cNvSpPr txBox="1"/>
            <p:nvPr/>
          </p:nvSpPr>
          <p:spPr>
            <a:xfrm>
              <a:off x="4043013" y="8458263"/>
              <a:ext cx="9884700" cy="12006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1500"/>
                <a:buFont typeface="Arial"/>
                <a:buNone/>
              </a:pPr>
              <a:r>
                <a:rPr b="0" i="0" lang="en-US" sz="1500" u="none" cap="none" strike="noStrike">
                  <a:solidFill>
                    <a:srgbClr val="000000"/>
                  </a:solidFill>
                  <a:latin typeface="Prata"/>
                  <a:ea typeface="Prata"/>
                  <a:cs typeface="Prata"/>
                  <a:sym typeface="Prata"/>
                </a:rPr>
                <a:t>Finanțat de Uniunea Europeană. Punctele de vedere și opiniile exprimate aparțin, însă, exclusiv autorului (autorilor) și nu reflectă neapărat punctele de vedere și opiniile Uniunii Europene sau ale Agenției Executive Europene pentru Educație și Cultură (EACEA). Nici Uniunea Europeană și nici EACEA nu pot fi considerate răspunzătoare pentru acestea.</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5"/>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54" name="Google Shape;154;p5"/>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55" name="Google Shape;155;p5"/>
          <p:cNvSpPr txBox="1"/>
          <p:nvPr/>
        </p:nvSpPr>
        <p:spPr>
          <a:xfrm>
            <a:off x="1834575" y="2054300"/>
            <a:ext cx="14868900" cy="7054500"/>
          </a:xfrm>
          <a:prstGeom prst="rect">
            <a:avLst/>
          </a:prstGeom>
          <a:noFill/>
          <a:ln>
            <a:noFill/>
          </a:ln>
        </p:spPr>
        <p:txBody>
          <a:bodyPr anchorCtr="0" anchor="t" bIns="0" lIns="0" spcFirstLastPara="1" rIns="0" wrap="square" tIns="0">
            <a:spAutoFit/>
          </a:bodyPr>
          <a:lstStyle/>
          <a:p>
            <a:pPr indent="0" lvl="0" marL="0" marR="0" rtl="0" algn="l">
              <a:lnSpc>
                <a:spcPct val="158633"/>
              </a:lnSpc>
              <a:spcBef>
                <a:spcPts val="0"/>
              </a:spcBef>
              <a:spcAft>
                <a:spcPts val="0"/>
              </a:spcAft>
              <a:buClr>
                <a:srgbClr val="000000"/>
              </a:buClr>
              <a:buSzPts val="3000"/>
              <a:buFont typeface="Arial"/>
              <a:buNone/>
            </a:pPr>
            <a:r>
              <a:rPr b="0" i="0" lang="en-US" sz="3000" u="none" cap="none" strike="noStrike">
                <a:solidFill>
                  <a:srgbClr val="000000"/>
                </a:solidFill>
                <a:latin typeface="Playfair Display"/>
                <a:ea typeface="Playfair Display"/>
                <a:cs typeface="Playfair Display"/>
                <a:sym typeface="Playfair Display"/>
              </a:rPr>
              <a:t>Vizionați videoclipul SUSE pentru modulul</a:t>
            </a:r>
            <a:r>
              <a:rPr lang="en-US" sz="3000">
                <a:latin typeface="Playfair Display"/>
                <a:ea typeface="Playfair Display"/>
                <a:cs typeface="Playfair Display"/>
                <a:sym typeface="Playfair Display"/>
              </a:rPr>
              <a:t> 3: </a:t>
            </a:r>
            <a:r>
              <a:rPr lang="en-US" sz="3000" u="sng">
                <a:solidFill>
                  <a:schemeClr val="hlink"/>
                </a:solidFill>
                <a:latin typeface="Playfair Display"/>
                <a:ea typeface="Playfair Display"/>
                <a:cs typeface="Playfair Display"/>
                <a:sym typeface="Playfair Display"/>
                <a:hlinkClick r:id="rId5"/>
              </a:rPr>
              <a:t>https://www.youtube.com/watch?v=xQZosv4R7vk&amp;list=PLcG96fou9ugJSXJMWE9H_CxdTzUI58Wbl&amp;index=2</a:t>
            </a:r>
            <a:r>
              <a:rPr lang="en-US" sz="3000" u="none">
                <a:solidFill>
                  <a:srgbClr val="000000"/>
                </a:solidFill>
                <a:latin typeface="Playfair Display"/>
                <a:ea typeface="Playfair Display"/>
                <a:cs typeface="Playfair Display"/>
                <a:sym typeface="Playfair Display"/>
              </a:rPr>
              <a:t> </a:t>
            </a:r>
            <a:endParaRPr b="0" i="0" sz="3000" u="none" cap="none" strike="noStrike">
              <a:solidFill>
                <a:srgbClr val="000000"/>
              </a:solidFill>
              <a:latin typeface="Playfair Display"/>
              <a:ea typeface="Playfair Display"/>
              <a:cs typeface="Playfair Display"/>
              <a:sym typeface="Playfair Display"/>
            </a:endParaRPr>
          </a:p>
          <a:p>
            <a:pPr indent="0" lvl="0" marL="0" marR="0" rtl="0" algn="just">
              <a:lnSpc>
                <a:spcPct val="158633"/>
              </a:lnSpc>
              <a:spcBef>
                <a:spcPts val="0"/>
              </a:spcBef>
              <a:spcAft>
                <a:spcPts val="0"/>
              </a:spcAft>
              <a:buClr>
                <a:srgbClr val="000000"/>
              </a:buClr>
              <a:buSzPts val="3000"/>
              <a:buFont typeface="Arial"/>
              <a:buNone/>
            </a:pPr>
            <a:r>
              <a:rPr b="0" i="0" lang="en-US" sz="3000" u="none" cap="none" strike="noStrike">
                <a:solidFill>
                  <a:srgbClr val="000000"/>
                </a:solidFill>
                <a:latin typeface="Playfair Display"/>
                <a:ea typeface="Playfair Display"/>
                <a:cs typeface="Playfair Display"/>
                <a:sym typeface="Playfair Display"/>
              </a:rPr>
              <a:t>Acest modul subliniază importanța majoră a unei comunicări și a unei rețele eficiente în domeniul antreprenoriatului social. În contextul antreprenoriatului social, în care impactul pozitiv și colaborarea sunt primordiale, capacitatea de a comunica eficient și de a crea rețele puternice devine un factor determinant al succesului. Acest modul le oferă participanților abilitățile, cunoștințele și competențele necesare pentru a comunica eficient și pentru a crea conexiuni eficiente care să conducă la progresul proiectelor lor de antreprenoriat social.</a:t>
            </a:r>
            <a:endParaRPr b="0" i="0" sz="1400" u="none" cap="none" strike="noStrike">
              <a:solidFill>
                <a:srgbClr val="000000"/>
              </a:solidFill>
              <a:latin typeface="Arial"/>
              <a:ea typeface="Arial"/>
              <a:cs typeface="Arial"/>
              <a:sym typeface="Arial"/>
            </a:endParaRPr>
          </a:p>
        </p:txBody>
      </p:sp>
      <p:sp>
        <p:nvSpPr>
          <p:cNvPr id="156" name="Google Shape;156;p5"/>
          <p:cNvSpPr txBox="1"/>
          <p:nvPr/>
        </p:nvSpPr>
        <p:spPr>
          <a:xfrm>
            <a:off x="754783" y="9334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INTRODUCERE</a:t>
            </a:r>
            <a:endParaRPr b="0" i="0" sz="1400" u="none" cap="none" strike="noStrike">
              <a:solidFill>
                <a:srgbClr val="000000"/>
              </a:solidFill>
              <a:latin typeface="Arial"/>
              <a:ea typeface="Arial"/>
              <a:cs typeface="Arial"/>
              <a:sym typeface="Arial"/>
            </a:endParaRPr>
          </a:p>
        </p:txBody>
      </p:sp>
      <p:sp>
        <p:nvSpPr>
          <p:cNvPr id="157" name="Google Shape;157;p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6"/>
          <p:cNvSpPr/>
          <p:nvPr/>
        </p:nvSpPr>
        <p:spPr>
          <a:xfrm rot="-815835">
            <a:off x="14956161" y="-1648203"/>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63" name="Google Shape;163;p6"/>
          <p:cNvSpPr/>
          <p:nvPr/>
        </p:nvSpPr>
        <p:spPr>
          <a:xfrm>
            <a:off x="16292837" y="-315520"/>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64" name="Google Shape;164;p6"/>
          <p:cNvSpPr/>
          <p:nvPr/>
        </p:nvSpPr>
        <p:spPr>
          <a:xfrm rot="1215471">
            <a:off x="-1076468" y="7781557"/>
            <a:ext cx="3662502" cy="5010886"/>
          </a:xfrm>
          <a:custGeom>
            <a:rect b="b" l="l" r="r" t="t"/>
            <a:pathLst>
              <a:path extrusionOk="0" h="5010886" w="3662502">
                <a:moveTo>
                  <a:pt x="0" y="0"/>
                </a:moveTo>
                <a:lnTo>
                  <a:pt x="3662502" y="0"/>
                </a:lnTo>
                <a:lnTo>
                  <a:pt x="3662502" y="5010886"/>
                </a:lnTo>
                <a:lnTo>
                  <a:pt x="0" y="5010886"/>
                </a:lnTo>
                <a:lnTo>
                  <a:pt x="0" y="0"/>
                </a:lnTo>
                <a:close/>
              </a:path>
            </a:pathLst>
          </a:custGeom>
          <a:blipFill rotWithShape="1">
            <a:blip r:embed="rId5">
              <a:alphaModFix/>
            </a:blip>
            <a:stretch>
              <a:fillRect b="0" l="0" r="0" t="0"/>
            </a:stretch>
          </a:blipFill>
          <a:ln>
            <a:noFill/>
          </a:ln>
        </p:spPr>
      </p:sp>
      <p:sp>
        <p:nvSpPr>
          <p:cNvPr id="165" name="Google Shape;165;p6"/>
          <p:cNvSpPr txBox="1"/>
          <p:nvPr/>
        </p:nvSpPr>
        <p:spPr>
          <a:xfrm>
            <a:off x="1724008" y="1065625"/>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OBIECTIVE</a:t>
            </a:r>
            <a:endParaRPr b="0" i="0" sz="1400" u="none" cap="none" strike="noStrike">
              <a:solidFill>
                <a:srgbClr val="000000"/>
              </a:solidFill>
              <a:latin typeface="Arial"/>
              <a:ea typeface="Arial"/>
              <a:cs typeface="Arial"/>
              <a:sym typeface="Arial"/>
            </a:endParaRPr>
          </a:p>
        </p:txBody>
      </p:sp>
      <p:sp>
        <p:nvSpPr>
          <p:cNvPr id="166" name="Google Shape;166;p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167" name="Google Shape;167;p6"/>
          <p:cNvSpPr txBox="1"/>
          <p:nvPr/>
        </p:nvSpPr>
        <p:spPr>
          <a:xfrm>
            <a:off x="1028700" y="2799075"/>
            <a:ext cx="15076500" cy="5652000"/>
          </a:xfrm>
          <a:prstGeom prst="rect">
            <a:avLst/>
          </a:prstGeom>
          <a:noFill/>
          <a:ln>
            <a:noFill/>
          </a:ln>
        </p:spPr>
        <p:txBody>
          <a:bodyPr anchorCtr="0" anchor="t" bIns="0" lIns="0" spcFirstLastPara="1" rIns="0" wrap="square" tIns="0">
            <a:spAutoFit/>
          </a:bodyPr>
          <a:lstStyle/>
          <a:p>
            <a:pPr indent="-367035" lvl="1" marL="734068" marR="0" rtl="0" algn="just">
              <a:lnSpc>
                <a:spcPct val="14004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Să prezinte tinerilor cursanți conceptele de networking (rețea) și comunicare.</a:t>
            </a:r>
            <a:endParaRPr b="0" i="0" sz="3399" u="none" cap="none" strike="noStrike">
              <a:solidFill>
                <a:srgbClr val="000000"/>
              </a:solidFill>
              <a:latin typeface="Playfair Display"/>
              <a:ea typeface="Playfair Display"/>
              <a:cs typeface="Playfair Display"/>
              <a:sym typeface="Playfair Display"/>
            </a:endParaRPr>
          </a:p>
          <a:p>
            <a:pPr indent="-367035" lvl="1" marL="734068" marR="0" rtl="0" algn="just">
              <a:lnSpc>
                <a:spcPct val="14004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Să-i facă pe tinerii cursanți să înțeleagă importanța networkingului și a comunicării în cadrul proiectelor de antreprenoriat social.</a:t>
            </a:r>
            <a:endParaRPr b="0" i="0" sz="3399" u="none" cap="none" strike="noStrike">
              <a:solidFill>
                <a:srgbClr val="000000"/>
              </a:solidFill>
              <a:latin typeface="Playfair Display"/>
              <a:ea typeface="Playfair Display"/>
              <a:cs typeface="Playfair Display"/>
              <a:sym typeface="Playfair Display"/>
            </a:endParaRPr>
          </a:p>
          <a:p>
            <a:pPr indent="-367035" lvl="1" marL="734068" marR="0" rtl="0" algn="just">
              <a:lnSpc>
                <a:spcPct val="14004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Să îi permită tânărului cursant să comunice și să creeze rețele, într-un mod eficient.</a:t>
            </a:r>
            <a:endParaRPr b="0" i="0" sz="3399" u="none" cap="none" strike="noStrike">
              <a:solidFill>
                <a:srgbClr val="000000"/>
              </a:solidFill>
              <a:latin typeface="Playfair Display"/>
              <a:ea typeface="Playfair Display"/>
              <a:cs typeface="Playfair Display"/>
              <a:sym typeface="Playfair Display"/>
            </a:endParaRPr>
          </a:p>
          <a:p>
            <a:pPr indent="-367035" lvl="1" marL="734068" marR="0" rtl="0" algn="just">
              <a:lnSpc>
                <a:spcPct val="14004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Să ofere tânărului cursant capacitatea de a evalua impactul eforturilor sale de comunicare și relaționare și de a le adapta, dacă este necesar.</a:t>
            </a:r>
            <a:endParaRPr b="0" i="0" sz="3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7"/>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73" name="Google Shape;173;p7"/>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74" name="Google Shape;174;p7"/>
          <p:cNvSpPr txBox="1"/>
          <p:nvPr/>
        </p:nvSpPr>
        <p:spPr>
          <a:xfrm>
            <a:off x="754773" y="933450"/>
            <a:ext cx="151749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REZULTATELE AȘTEPTATE ALE ÎNVĂȚĂRII</a:t>
            </a:r>
            <a:endParaRPr b="0" i="0" sz="1400" u="none" cap="none" strike="noStrike">
              <a:solidFill>
                <a:srgbClr val="000000"/>
              </a:solidFill>
              <a:latin typeface="Arial"/>
              <a:ea typeface="Arial"/>
              <a:cs typeface="Arial"/>
              <a:sym typeface="Arial"/>
            </a:endParaRPr>
          </a:p>
        </p:txBody>
      </p:sp>
      <p:sp>
        <p:nvSpPr>
          <p:cNvPr id="175" name="Google Shape;175;p7"/>
          <p:cNvSpPr txBox="1"/>
          <p:nvPr/>
        </p:nvSpPr>
        <p:spPr>
          <a:xfrm>
            <a:off x="1028700" y="2158016"/>
            <a:ext cx="16583700" cy="6127200"/>
          </a:xfrm>
          <a:prstGeom prst="rect">
            <a:avLst/>
          </a:prstGeom>
          <a:noFill/>
          <a:ln>
            <a:noFill/>
          </a:ln>
        </p:spPr>
        <p:txBody>
          <a:bodyPr anchorCtr="0" anchor="t" bIns="0" lIns="0" spcFirstLastPara="1" rIns="0" wrap="square" tIns="0">
            <a:spAutoFit/>
          </a:bodyPr>
          <a:lstStyle/>
          <a:p>
            <a:pPr indent="0" lvl="0" marL="0" marR="0" rtl="0" algn="l">
              <a:lnSpc>
                <a:spcPct val="153015"/>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La finalizarea acestui modul, cursanții ar trebui:</a:t>
            </a:r>
            <a:endParaRPr b="0" i="0" sz="3399" u="none" cap="none" strike="noStrike">
              <a:solidFill>
                <a:srgbClr val="000000"/>
              </a:solidFill>
              <a:latin typeface="Playfair Display"/>
              <a:ea typeface="Playfair Display"/>
              <a:cs typeface="Playfair Display"/>
              <a:sym typeface="Playfair Display"/>
            </a:endParaRPr>
          </a:p>
          <a:p>
            <a:pPr indent="-367030" lvl="1" marL="734058" marR="0" rtl="0" algn="l">
              <a:lnSpc>
                <a:spcPct val="153015"/>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Să înțeleagă conceptele de networking (rețea) și comunicare;</a:t>
            </a:r>
            <a:endParaRPr b="0" i="0" sz="3399" u="none" cap="none" strike="noStrike">
              <a:solidFill>
                <a:srgbClr val="000000"/>
              </a:solidFill>
              <a:latin typeface="Playfair Display"/>
              <a:ea typeface="Playfair Display"/>
              <a:cs typeface="Playfair Display"/>
              <a:sym typeface="Playfair Display"/>
            </a:endParaRPr>
          </a:p>
          <a:p>
            <a:pPr indent="-367030" lvl="1" marL="734058" marR="0" rtl="0" algn="l">
              <a:lnSpc>
                <a:spcPct val="153015"/>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Să înțeleagă importanța networkingului și a comunicării în cadrul proiectelor de antreprenoriat social;</a:t>
            </a:r>
            <a:endParaRPr b="0" i="0" sz="3399" u="none" cap="none" strike="noStrike">
              <a:solidFill>
                <a:srgbClr val="000000"/>
              </a:solidFill>
              <a:latin typeface="Playfair Display"/>
              <a:ea typeface="Playfair Display"/>
              <a:cs typeface="Playfair Display"/>
              <a:sym typeface="Playfair Display"/>
            </a:endParaRPr>
          </a:p>
          <a:p>
            <a:pPr indent="-367030" lvl="1" marL="734058" marR="0" rtl="0" algn="l">
              <a:lnSpc>
                <a:spcPct val="153015"/>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Să fie capabili să comunice eficient;</a:t>
            </a:r>
            <a:endParaRPr b="0" i="0" sz="3399" u="none" cap="none" strike="noStrike">
              <a:solidFill>
                <a:srgbClr val="000000"/>
              </a:solidFill>
              <a:latin typeface="Playfair Display"/>
              <a:ea typeface="Playfair Display"/>
              <a:cs typeface="Playfair Display"/>
              <a:sym typeface="Playfair Display"/>
            </a:endParaRPr>
          </a:p>
          <a:p>
            <a:pPr indent="-367030" lvl="1" marL="734058" marR="0" rtl="0" algn="l">
              <a:lnSpc>
                <a:spcPct val="153015"/>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Să fie capabili să creeze rețele în mod eficient;</a:t>
            </a:r>
            <a:endParaRPr b="0" i="0" sz="3399" u="none" cap="none" strike="noStrike">
              <a:solidFill>
                <a:srgbClr val="000000"/>
              </a:solidFill>
              <a:latin typeface="Playfair Display"/>
              <a:ea typeface="Playfair Display"/>
              <a:cs typeface="Playfair Display"/>
              <a:sym typeface="Playfair Display"/>
            </a:endParaRPr>
          </a:p>
          <a:p>
            <a:pPr indent="-367030" lvl="1" marL="734058" marR="0" rtl="0" algn="l">
              <a:lnSpc>
                <a:spcPct val="153015"/>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Să știe cum să evalueze și să aprecieze impactul eforturilor lor de comunicare și relaționare.</a:t>
            </a:r>
            <a:endParaRPr b="0" i="0" sz="3399" u="none" cap="none" strike="noStrike">
              <a:solidFill>
                <a:srgbClr val="000000"/>
              </a:solidFill>
              <a:latin typeface="Playfair Display"/>
              <a:ea typeface="Playfair Display"/>
              <a:cs typeface="Playfair Display"/>
              <a:sym typeface="Playfair Display"/>
            </a:endParaRPr>
          </a:p>
        </p:txBody>
      </p:sp>
      <p:sp>
        <p:nvSpPr>
          <p:cNvPr id="176" name="Google Shape;176;p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302030b160c_0_3"/>
          <p:cNvSpPr/>
          <p:nvPr/>
        </p:nvSpPr>
        <p:spPr>
          <a:xfrm>
            <a:off x="-2675465" y="7205481"/>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 name="Google Shape;183;g302030b160c_0_3"/>
          <p:cNvSpPr/>
          <p:nvPr/>
        </p:nvSpPr>
        <p:spPr>
          <a:xfrm>
            <a:off x="14317841" y="133907"/>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 name="Google Shape;184;g302030b160c_0_3"/>
          <p:cNvSpPr txBox="1"/>
          <p:nvPr/>
        </p:nvSpPr>
        <p:spPr>
          <a:xfrm>
            <a:off x="1615037" y="1870471"/>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rata"/>
                <a:ea typeface="Prata"/>
                <a:cs typeface="Prata"/>
                <a:sym typeface="Prata"/>
              </a:rPr>
              <a:t>Tinerii antreprenori sociali</a:t>
            </a:r>
            <a:endParaRPr b="0" i="0" sz="1400" u="none" cap="none" strike="noStrike">
              <a:solidFill>
                <a:srgbClr val="000000"/>
              </a:solidFill>
              <a:latin typeface="Arial"/>
              <a:ea typeface="Arial"/>
              <a:cs typeface="Arial"/>
              <a:sym typeface="Arial"/>
            </a:endParaRPr>
          </a:p>
        </p:txBody>
      </p:sp>
      <p:sp>
        <p:nvSpPr>
          <p:cNvPr id="185" name="Google Shape;185;g302030b160c_0_3"/>
          <p:cNvSpPr txBox="1"/>
          <p:nvPr/>
        </p:nvSpPr>
        <p:spPr>
          <a:xfrm>
            <a:off x="323325" y="1080375"/>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rata"/>
                <a:ea typeface="Prata"/>
                <a:cs typeface="Prata"/>
                <a:sym typeface="Prata"/>
              </a:rPr>
              <a:t>C</a:t>
            </a:r>
            <a:r>
              <a:rPr lang="en-US" sz="5000">
                <a:latin typeface="Prata"/>
                <a:ea typeface="Prata"/>
                <a:cs typeface="Prata"/>
                <a:sym typeface="Prata"/>
              </a:rPr>
              <a:t>UPRINS</a:t>
            </a:r>
            <a:endParaRPr b="0" i="0" sz="1400" u="none" cap="none" strike="noStrike">
              <a:solidFill>
                <a:srgbClr val="000000"/>
              </a:solidFill>
              <a:latin typeface="Arial"/>
              <a:ea typeface="Arial"/>
              <a:cs typeface="Arial"/>
              <a:sym typeface="Arial"/>
            </a:endParaRPr>
          </a:p>
        </p:txBody>
      </p:sp>
      <p:sp>
        <p:nvSpPr>
          <p:cNvPr id="186" name="Google Shape;186;g302030b160c_0_3"/>
          <p:cNvSpPr/>
          <p:nvPr/>
        </p:nvSpPr>
        <p:spPr>
          <a:xfrm>
            <a:off x="7010455" y="279842"/>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3" l="-14259" r="-3279" t="-16103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aphicFrame>
        <p:nvGraphicFramePr>
          <p:cNvPr id="187" name="Google Shape;187;g302030b160c_0_3"/>
          <p:cNvGraphicFramePr/>
          <p:nvPr/>
        </p:nvGraphicFramePr>
        <p:xfrm>
          <a:off x="1615037" y="2699625"/>
          <a:ext cx="3000000" cy="3000000"/>
        </p:xfrm>
        <a:graphic>
          <a:graphicData uri="http://schemas.openxmlformats.org/drawingml/2006/table">
            <a:tbl>
              <a:tblPr>
                <a:noFill/>
                <a:tableStyleId>{27FECB5A-1FD8-48C8-B694-68BFF68349E2}</a:tableStyleId>
              </a:tblPr>
              <a:tblGrid>
                <a:gridCol w="1675750"/>
                <a:gridCol w="12844025"/>
              </a:tblGrid>
              <a:tr h="2073675">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solidFill>
                            <a:srgbClr val="0F9249"/>
                          </a:solidFill>
                          <a:latin typeface="Playfair Display"/>
                          <a:ea typeface="Playfair Display"/>
                          <a:cs typeface="Playfair Display"/>
                          <a:sym typeface="Playfair Display"/>
                        </a:rPr>
                        <a:t>0</a:t>
                      </a:r>
                      <a:r>
                        <a:rPr i="0" lang="en-US" sz="3600" u="none" cap="none" strike="noStrike">
                          <a:solidFill>
                            <a:srgbClr val="0F9249"/>
                          </a:solidFill>
                          <a:latin typeface="Playfair Display"/>
                          <a:ea typeface="Playfair Display"/>
                          <a:cs typeface="Playfair Display"/>
                          <a:sym typeface="Playfair Display"/>
                        </a:rPr>
                        <a:t>1</a:t>
                      </a:r>
                      <a:endParaRPr sz="3600" u="none" cap="none" strike="noStrike">
                        <a:solidFill>
                          <a:srgbClr val="0F9249"/>
                        </a:solidFill>
                        <a:latin typeface="Playfair Display"/>
                        <a:ea typeface="Playfair Display"/>
                        <a:cs typeface="Playfair Display"/>
                        <a:sym typeface="Playfair Display"/>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F9249"/>
                          </a:solidFill>
                          <a:latin typeface="Playfair Display"/>
                          <a:ea typeface="Playfair Display"/>
                          <a:cs typeface="Playfair Display"/>
                          <a:sym typeface="Playfair Display"/>
                        </a:rPr>
                        <a:t>Comunica</a:t>
                      </a:r>
                      <a:r>
                        <a:rPr b="1" lang="en-US" sz="3200">
                          <a:solidFill>
                            <a:srgbClr val="0F9249"/>
                          </a:solidFill>
                          <a:latin typeface="Playfair Display"/>
                          <a:ea typeface="Playfair Display"/>
                          <a:cs typeface="Playfair Display"/>
                          <a:sym typeface="Playfair Display"/>
                        </a:rPr>
                        <a:t>re</a:t>
                      </a:r>
                      <a:endParaRPr/>
                    </a:p>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Playfair Display"/>
                          <a:ea typeface="Playfair Display"/>
                          <a:cs typeface="Playfair Display"/>
                          <a:sym typeface="Playfair Display"/>
                        </a:rPr>
                        <a:t>1.1 – </a:t>
                      </a:r>
                      <a:r>
                        <a:rPr lang="en-US" sz="3200">
                          <a:latin typeface="Playfair Display"/>
                          <a:ea typeface="Playfair Display"/>
                          <a:cs typeface="Playfair Display"/>
                          <a:sym typeface="Playfair Display"/>
                        </a:rPr>
                        <a:t>Comunicare eficientă</a:t>
                      </a:r>
                      <a:br>
                        <a:rPr lang="en-US" sz="3200" u="none" cap="none" strike="noStrike">
                          <a:latin typeface="Playfair Display"/>
                          <a:ea typeface="Playfair Display"/>
                          <a:cs typeface="Playfair Display"/>
                          <a:sym typeface="Playfair Display"/>
                        </a:rPr>
                      </a:br>
                      <a:r>
                        <a:rPr lang="en-US" sz="3200" u="none" cap="none" strike="noStrike">
                          <a:latin typeface="Playfair Display"/>
                          <a:ea typeface="Playfair Display"/>
                          <a:cs typeface="Playfair Display"/>
                          <a:sym typeface="Playfair Display"/>
                        </a:rPr>
                        <a:t>1.2 - </a:t>
                      </a:r>
                      <a:r>
                        <a:rPr lang="en-US" sz="3200">
                          <a:latin typeface="Playfair Display"/>
                          <a:ea typeface="Playfair Display"/>
                          <a:cs typeface="Playfair Display"/>
                          <a:sym typeface="Playfair Display"/>
                        </a:rPr>
                        <a:t>Ascultarea activă</a:t>
                      </a:r>
                      <a:br>
                        <a:rPr lang="en-US" sz="3200" u="none" cap="none" strike="noStrike">
                          <a:latin typeface="Playfair Display"/>
                          <a:ea typeface="Playfair Display"/>
                          <a:cs typeface="Playfair Display"/>
                          <a:sym typeface="Playfair Display"/>
                        </a:rPr>
                      </a:br>
                      <a:r>
                        <a:rPr lang="en-US" sz="3200" u="none" cap="none" strike="noStrike">
                          <a:latin typeface="Playfair Display"/>
                          <a:ea typeface="Playfair Display"/>
                          <a:cs typeface="Playfair Display"/>
                          <a:sym typeface="Playfair Display"/>
                        </a:rPr>
                        <a:t>1.3 - </a:t>
                      </a:r>
                      <a:r>
                        <a:rPr lang="en-US" sz="3200">
                          <a:latin typeface="Playfair Display"/>
                          <a:ea typeface="Playfair Display"/>
                          <a:cs typeface="Playfair Display"/>
                          <a:sym typeface="Playfair Display"/>
                        </a:rPr>
                        <a:t>Prezentare, prezentare de ofertă (</a:t>
                      </a:r>
                      <a:r>
                        <a:rPr lang="en-US" sz="3200">
                          <a:latin typeface="Playfair Display"/>
                          <a:ea typeface="Playfair Display"/>
                          <a:cs typeface="Playfair Display"/>
                          <a:sym typeface="Playfair Display"/>
                        </a:rPr>
                        <a:t>pitching</a:t>
                      </a:r>
                      <a:r>
                        <a:rPr lang="en-US" sz="3200">
                          <a:latin typeface="Playfair Display"/>
                          <a:ea typeface="Playfair Display"/>
                          <a:cs typeface="Playfair Display"/>
                          <a:sym typeface="Playfair Display"/>
                        </a:rPr>
                        <a:t>), și povestire</a:t>
                      </a:r>
                      <a:endParaRPr/>
                    </a:p>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Playfair Display"/>
                          <a:ea typeface="Playfair Display"/>
                          <a:cs typeface="Playfair Display"/>
                          <a:sym typeface="Playfair Display"/>
                        </a:rPr>
                        <a:t>1.4 - </a:t>
                      </a:r>
                      <a:r>
                        <a:rPr lang="en-US" sz="3200">
                          <a:latin typeface="Playfair Display"/>
                          <a:ea typeface="Playfair Display"/>
                          <a:cs typeface="Playfair Display"/>
                          <a:sym typeface="Playfair Display"/>
                        </a:rPr>
                        <a:t>Îmbunătățește-ți abilitățile de comunicare</a:t>
                      </a:r>
                      <a:endParaRPr/>
                    </a:p>
                  </a:txBody>
                  <a:tcPr marT="45725" marB="45725" marR="91450" marL="91450"/>
                </a:tc>
              </a:tr>
              <a:tr h="3262175">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F9249"/>
                          </a:solidFill>
                          <a:latin typeface="Playfair Display"/>
                          <a:ea typeface="Playfair Display"/>
                          <a:cs typeface="Playfair Display"/>
                          <a:sym typeface="Playfair Display"/>
                        </a:rPr>
                        <a:t>02</a:t>
                      </a:r>
                      <a:endParaRPr sz="3600" u="none" cap="none" strike="noStrike">
                        <a:solidFill>
                          <a:srgbClr val="0F9249"/>
                        </a:solidFill>
                        <a:latin typeface="Playfair Display"/>
                        <a:ea typeface="Playfair Display"/>
                        <a:cs typeface="Playfair Display"/>
                        <a:sym typeface="Playfair Display"/>
                      </a:endParaRPr>
                    </a:p>
                  </a:txBody>
                  <a:tcPr marT="45725" marB="45725" marR="91450" marL="91450"/>
                </a:tc>
                <a:tc>
                  <a:txBody>
                    <a:bodyPr/>
                    <a:lstStyle/>
                    <a:p>
                      <a:pPr indent="0" lvl="0" marL="0" marR="0" rtl="0" algn="l">
                        <a:lnSpc>
                          <a:spcPct val="140007"/>
                        </a:lnSpc>
                        <a:spcBef>
                          <a:spcPts val="0"/>
                        </a:spcBef>
                        <a:spcAft>
                          <a:spcPts val="0"/>
                        </a:spcAft>
                        <a:buClr>
                          <a:srgbClr val="0F9249"/>
                        </a:buClr>
                        <a:buSzPts val="3200"/>
                        <a:buFont typeface="Playfair Display"/>
                        <a:buNone/>
                      </a:pPr>
                      <a:r>
                        <a:rPr b="1" lang="en-US" sz="3200" u="none" cap="none" strike="noStrike">
                          <a:solidFill>
                            <a:srgbClr val="0F9249"/>
                          </a:solidFill>
                          <a:latin typeface="Playfair Display"/>
                          <a:ea typeface="Playfair Display"/>
                          <a:cs typeface="Playfair Display"/>
                          <a:sym typeface="Playfair Display"/>
                        </a:rPr>
                        <a:t>Networ</a:t>
                      </a:r>
                      <a:r>
                        <a:rPr b="1" lang="en-US" sz="3200">
                          <a:solidFill>
                            <a:srgbClr val="0F9249"/>
                          </a:solidFill>
                          <a:latin typeface="Playfair Display"/>
                          <a:ea typeface="Playfair Display"/>
                          <a:cs typeface="Playfair Display"/>
                          <a:sym typeface="Playfair Display"/>
                        </a:rPr>
                        <a:t>king</a:t>
                      </a:r>
                      <a:endParaRPr/>
                    </a:p>
                    <a:p>
                      <a:pPr indent="0" lvl="0" marL="0" marR="0" rtl="0" algn="l">
                        <a:lnSpc>
                          <a:spcPct val="100000"/>
                        </a:lnSpc>
                        <a:spcBef>
                          <a:spcPts val="0"/>
                        </a:spcBef>
                        <a:spcAft>
                          <a:spcPts val="0"/>
                        </a:spcAft>
                        <a:buClr>
                          <a:srgbClr val="000000"/>
                        </a:buClr>
                        <a:buSzPts val="3200"/>
                        <a:buFont typeface="Playfair Display"/>
                        <a:buNone/>
                      </a:pPr>
                      <a:r>
                        <a:rPr lang="en-US" sz="3200" u="none" cap="none" strike="noStrike">
                          <a:latin typeface="Playfair Display"/>
                          <a:ea typeface="Playfair Display"/>
                          <a:cs typeface="Playfair Display"/>
                          <a:sym typeface="Playfair Display"/>
                        </a:rPr>
                        <a:t>2.1 - </a:t>
                      </a:r>
                      <a:r>
                        <a:rPr lang="en-US" sz="3200">
                          <a:latin typeface="Playfair Display"/>
                          <a:ea typeface="Playfair Display"/>
                          <a:cs typeface="Playfair Display"/>
                          <a:sym typeface="Playfair Display"/>
                        </a:rPr>
                        <a:t>Importanța networkingului</a:t>
                      </a:r>
                      <a:br>
                        <a:rPr lang="en-US" sz="3200" u="none" cap="none" strike="noStrike">
                          <a:latin typeface="Playfair Display"/>
                          <a:ea typeface="Playfair Display"/>
                          <a:cs typeface="Playfair Display"/>
                          <a:sym typeface="Playfair Display"/>
                        </a:rPr>
                      </a:br>
                      <a:r>
                        <a:rPr lang="en-US" sz="3200" u="none" cap="none" strike="noStrike">
                          <a:latin typeface="Playfair Display"/>
                          <a:ea typeface="Playfair Display"/>
                          <a:cs typeface="Playfair Display"/>
                          <a:sym typeface="Playfair Display"/>
                        </a:rPr>
                        <a:t>2.2 - Networking - </a:t>
                      </a:r>
                      <a:r>
                        <a:rPr lang="en-US" sz="3200">
                          <a:latin typeface="Playfair Display"/>
                          <a:ea typeface="Playfair Display"/>
                          <a:cs typeface="Playfair Display"/>
                          <a:sym typeface="Playfair Display"/>
                        </a:rPr>
                        <a:t>Crearea de conexiuni</a:t>
                      </a:r>
                      <a:br>
                        <a:rPr lang="en-US" sz="3200" u="none" cap="none" strike="noStrike">
                          <a:latin typeface="Playfair Display"/>
                          <a:ea typeface="Playfair Display"/>
                          <a:cs typeface="Playfair Display"/>
                          <a:sym typeface="Playfair Display"/>
                        </a:rPr>
                      </a:br>
                      <a:r>
                        <a:rPr lang="en-US" sz="3200" u="none" cap="none" strike="noStrike">
                          <a:latin typeface="Playfair Display"/>
                          <a:ea typeface="Playfair Display"/>
                          <a:cs typeface="Playfair Display"/>
                          <a:sym typeface="Playfair Display"/>
                        </a:rPr>
                        <a:t>2.3 - </a:t>
                      </a:r>
                      <a:r>
                        <a:rPr lang="en-US" sz="3200">
                          <a:latin typeface="Playfair Display"/>
                          <a:ea typeface="Playfair Display"/>
                          <a:cs typeface="Playfair Display"/>
                          <a:sym typeface="Playfair Display"/>
                        </a:rPr>
                        <a:t>Networking în</a:t>
                      </a:r>
                      <a:r>
                        <a:rPr lang="en-US" sz="3200" u="none" cap="none" strike="noStrike">
                          <a:latin typeface="Playfair Display"/>
                          <a:ea typeface="Playfair Display"/>
                          <a:cs typeface="Playfair Display"/>
                          <a:sym typeface="Playfair Display"/>
                        </a:rPr>
                        <a:t> "</a:t>
                      </a:r>
                      <a:r>
                        <a:rPr lang="en-US" sz="3200">
                          <a:latin typeface="Playfair Display"/>
                          <a:ea typeface="Playfair Display"/>
                          <a:cs typeface="Playfair Display"/>
                          <a:sym typeface="Playfair Display"/>
                        </a:rPr>
                        <a:t>viața reală</a:t>
                      </a:r>
                      <a:r>
                        <a:rPr lang="en-US" sz="3200" u="none" cap="none" strike="noStrike">
                          <a:latin typeface="Playfair Display"/>
                          <a:ea typeface="Playfair Display"/>
                          <a:cs typeface="Playfair Display"/>
                          <a:sym typeface="Playfair Display"/>
                        </a:rPr>
                        <a:t>"</a:t>
                      </a:r>
                      <a:br>
                        <a:rPr lang="en-US" sz="3200" u="none" cap="none" strike="noStrike">
                          <a:latin typeface="Playfair Display"/>
                          <a:ea typeface="Playfair Display"/>
                          <a:cs typeface="Playfair Display"/>
                          <a:sym typeface="Playfair Display"/>
                        </a:rPr>
                      </a:br>
                      <a:r>
                        <a:rPr lang="en-US" sz="3200" u="none" cap="none" strike="noStrike">
                          <a:latin typeface="Playfair Display"/>
                          <a:ea typeface="Playfair Display"/>
                          <a:cs typeface="Playfair Display"/>
                          <a:sym typeface="Playfair Display"/>
                        </a:rPr>
                        <a:t>2.4 - Online networking - rețele online</a:t>
                      </a:r>
                      <a:br>
                        <a:rPr lang="en-US" sz="3200" u="none" cap="none" strike="noStrike">
                          <a:latin typeface="Playfair Display"/>
                          <a:ea typeface="Playfair Display"/>
                          <a:cs typeface="Playfair Display"/>
                          <a:sym typeface="Playfair Display"/>
                        </a:rPr>
                      </a:br>
                      <a:r>
                        <a:rPr lang="en-US" sz="3200" u="none" cap="none" strike="noStrike">
                          <a:latin typeface="Playfair Display"/>
                          <a:ea typeface="Playfair Display"/>
                          <a:cs typeface="Playfair Display"/>
                          <a:sym typeface="Playfair Display"/>
                        </a:rPr>
                        <a:t>2.5 - Online networking - LinkedIn</a:t>
                      </a:r>
                      <a:endParaRPr sz="3200" u="none" cap="none" strike="noStrike">
                        <a:latin typeface="Playfair Display"/>
                        <a:ea typeface="Playfair Display"/>
                        <a:cs typeface="Playfair Display"/>
                        <a:sym typeface="Playfair Display"/>
                      </a:endParaRPr>
                    </a:p>
                  </a:txBody>
                  <a:tcPr marT="45725" marB="45725" marR="91450" marL="91450"/>
                </a:tc>
              </a:tr>
              <a:tr h="649950">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F9249"/>
                          </a:solidFill>
                          <a:latin typeface="Playfair Display"/>
                          <a:ea typeface="Playfair Display"/>
                          <a:cs typeface="Playfair Display"/>
                          <a:sym typeface="Playfair Display"/>
                        </a:rPr>
                        <a:t>Q</a:t>
                      </a:r>
                      <a:endParaRPr sz="3600" u="none" cap="none" strike="noStrike">
                        <a:solidFill>
                          <a:srgbClr val="0F9249"/>
                        </a:solidFill>
                        <a:latin typeface="Playfair Display"/>
                        <a:ea typeface="Playfair Display"/>
                        <a:cs typeface="Playfair Display"/>
                        <a:sym typeface="Playfair Display"/>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rPr lang="en-US" sz="3200">
                          <a:latin typeface="Playfair Display"/>
                          <a:ea typeface="Playfair Display"/>
                          <a:cs typeface="Playfair Display"/>
                          <a:sym typeface="Playfair Display"/>
                        </a:rPr>
                        <a:t>Exerciții și autoevaluare</a:t>
                      </a:r>
                      <a:endParaRPr sz="3200" u="none" cap="none" strike="noStrike">
                        <a:latin typeface="Playfair Display"/>
                        <a:ea typeface="Playfair Display"/>
                        <a:cs typeface="Playfair Display"/>
                        <a:sym typeface="Playfair Display"/>
                      </a:endParaRPr>
                    </a:p>
                  </a:txBody>
                  <a:tcPr marT="45725" marB="45725" marR="91450" marL="91450"/>
                </a:tc>
              </a:tr>
            </a:tbl>
          </a:graphicData>
        </a:graphic>
      </p:graphicFrame>
      <p:sp>
        <p:nvSpPr>
          <p:cNvPr id="188" name="Google Shape;188;g302030b160c_0_3"/>
          <p:cNvSpPr txBox="1"/>
          <p:nvPr/>
        </p:nvSpPr>
        <p:spPr>
          <a:xfrm>
            <a:off x="8712542" y="9452811"/>
            <a:ext cx="7984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rgbClr val="0F9249"/>
                </a:solidFill>
                <a:latin typeface="Playfair Display"/>
                <a:ea typeface="Playfair Display"/>
                <a:cs typeface="Playfair Display"/>
                <a:sym typeface="Playfair Display"/>
                <a:hlinkClick r:id="rId6">
                  <a:extLst>
                    <a:ext uri="{A12FA001-AC4F-418D-AE19-62706E023703}">
                      <ahyp:hlinkClr val="tx"/>
                    </a:ext>
                  </a:extLst>
                </a:hlinkClick>
              </a:rPr>
              <a:t>Click here to watch a video of the content of this module!</a:t>
            </a:r>
            <a:endParaRPr sz="2400">
              <a:solidFill>
                <a:srgbClr val="0F9249"/>
              </a:solidFill>
              <a:latin typeface="Playfair Display"/>
              <a:ea typeface="Playfair Display"/>
              <a:cs typeface="Playfair Display"/>
              <a:sym typeface="Playfair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8"/>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194" name="Google Shape;194;p8"/>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195" name="Google Shape;195;p8"/>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196" name="Google Shape;196;p8"/>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197" name="Google Shape;197;p8"/>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198" name="Google Shape;198;p8"/>
          <p:cNvSpPr txBox="1"/>
          <p:nvPr/>
        </p:nvSpPr>
        <p:spPr>
          <a:xfrm>
            <a:off x="1965267" y="3647086"/>
            <a:ext cx="2405029" cy="225061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199" name="Google Shape;199;p8"/>
          <p:cNvSpPr txBox="1"/>
          <p:nvPr/>
        </p:nvSpPr>
        <p:spPr>
          <a:xfrm>
            <a:off x="4370316" y="3936011"/>
            <a:ext cx="6450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Comunicarea</a:t>
            </a:r>
            <a:endParaRPr b="0" i="0" sz="1400" u="none" cap="none" strike="noStrike">
              <a:solidFill>
                <a:srgbClr val="000000"/>
              </a:solidFill>
              <a:latin typeface="Arial"/>
              <a:ea typeface="Arial"/>
              <a:cs typeface="Arial"/>
              <a:sym typeface="Arial"/>
            </a:endParaRPr>
          </a:p>
        </p:txBody>
      </p:sp>
      <p:sp>
        <p:nvSpPr>
          <p:cNvPr id="200" name="Google Shape;200;p8"/>
          <p:cNvSpPr txBox="1"/>
          <p:nvPr/>
        </p:nvSpPr>
        <p:spPr>
          <a:xfrm>
            <a:off x="4564400" y="5105400"/>
            <a:ext cx="9275400" cy="1108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3000" u="none" cap="none" strike="noStrike">
                <a:solidFill>
                  <a:srgbClr val="000000"/>
                </a:solidFill>
                <a:latin typeface="Playfair Display"/>
                <a:ea typeface="Playfair Display"/>
                <a:cs typeface="Playfair Display"/>
                <a:sym typeface="Playfair Display"/>
              </a:rPr>
              <a:t>se concentrează pe comunicarea eficientă, esențială pentru succesul antreprenoriatului social</a:t>
            </a:r>
            <a:endParaRPr b="0" i="0" sz="3000" u="none" cap="none" strike="noStrike">
              <a:solidFill>
                <a:srgbClr val="000000"/>
              </a:solidFill>
              <a:latin typeface="Arial"/>
              <a:ea typeface="Arial"/>
              <a:cs typeface="Arial"/>
              <a:sym typeface="Arial"/>
            </a:endParaRPr>
          </a:p>
        </p:txBody>
      </p:sp>
      <p:sp>
        <p:nvSpPr>
          <p:cNvPr id="201" name="Google Shape;201;p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49" l="-14260" r="-3274" t="-161009"/>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