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10287000" cx="18288000"/>
  <p:notesSz cx="6858000" cy="9144000"/>
  <p:embeddedFontLst>
    <p:embeddedFont>
      <p:font typeface="Prata"/>
      <p:regular r:id="rId67"/>
    </p:embeddedFont>
    <p:embeddedFont>
      <p:font typeface="Playfair Display"/>
      <p:regular r:id="rId68"/>
      <p:bold r:id="rId69"/>
      <p:italic r:id="rId70"/>
      <p:boldItalic r:id="rId71"/>
    </p:embeddedFont>
    <p:embeddedFont>
      <p:font typeface="Sansita"/>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76" roundtripDataSignature="AMtx7mh3xsq4nWTKOdkjgQ0KU6yU/yU3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F441AB2-310B-4E6A-A6AF-CE27A4A12A52}">
  <a:tblStyle styleId="{4F441AB2-310B-4E6A-A6AF-CE27A4A12A5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AE93117-1557-4162-92A0-9266D5DC0A94}"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Sansita-bold.fntdata"/><Relationship Id="rId72" Type="http://schemas.openxmlformats.org/officeDocument/2006/relationships/font" Target="fonts/Sansita-regular.fntdata"/><Relationship Id="rId31" Type="http://schemas.openxmlformats.org/officeDocument/2006/relationships/slide" Target="slides/slide25.xml"/><Relationship Id="rId75" Type="http://schemas.openxmlformats.org/officeDocument/2006/relationships/font" Target="fonts/Sansita-boldItalic.fntdata"/><Relationship Id="rId30" Type="http://schemas.openxmlformats.org/officeDocument/2006/relationships/slide" Target="slides/slide24.xml"/><Relationship Id="rId74" Type="http://schemas.openxmlformats.org/officeDocument/2006/relationships/font" Target="fonts/Sansita-italic.fntdata"/><Relationship Id="rId33" Type="http://schemas.openxmlformats.org/officeDocument/2006/relationships/slide" Target="slides/slide27.xml"/><Relationship Id="rId32" Type="http://schemas.openxmlformats.org/officeDocument/2006/relationships/slide" Target="slides/slide26.xml"/><Relationship Id="rId76" Type="http://customschemas.google.com/relationships/presentationmetadata" Target="meta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PlayfairDisplay-boldItalic.fntdata"/><Relationship Id="rId70" Type="http://schemas.openxmlformats.org/officeDocument/2006/relationships/font" Target="fonts/PlayfairDisplay-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PlayfairDisplay-regular.fntdata"/><Relationship Id="rId23" Type="http://schemas.openxmlformats.org/officeDocument/2006/relationships/slide" Target="slides/slide17.xml"/><Relationship Id="rId67" Type="http://schemas.openxmlformats.org/officeDocument/2006/relationships/font" Target="fonts/Prata-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layfairDisplay-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4" name="Google Shape;464;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1" name="Google Shape;501;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4" name="Google Shape;514;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8" name="Google Shape;538;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0" name="Google Shape;550;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3" name="Google Shape;573;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4" name="Google Shape;584;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7" name="Google Shape;597;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8" name="Google Shape;608;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1" name="Google Shape;621;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2" name="Google Shape;632;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4" name="Google Shape;644;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4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7" name="Google Shape;657;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8" name="Google Shape;668;p4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4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9" name="Google Shape;679;p4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4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0" name="Google Shape;690;p4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4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0" name="Google Shape;700;p4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4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6" name="Google Shape;716;p4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4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1" name="Google Shape;731;p4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4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4" name="Google Shape;744;p4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9" name="Google Shape;759;p4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4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3" name="Google Shape;773;p4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5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6" name="Google Shape;786;p5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5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9" name="Google Shape;799;p5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5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2" name="Google Shape;812;p5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5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5" name="Google Shape;825;p5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5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7" name="Google Shape;837;p5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5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9" name="Google Shape;849;p5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5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1" name="Google Shape;861;p5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5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5" name="Google Shape;875;p5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5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5" name="Google Shape;885;p5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5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01" name="Google Shape;901;p5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02" name="Google Shape;902;p5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3" name="Google Shape;903;p5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4" name="Google Shape;904;p5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05" name="Google Shape;905;p5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8aef3fe343_0_0: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8aef3fe343_0_0: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28aef3fe343_0_0:notes"/>
          <p:cNvSpPr txBox="1"/>
          <p:nvPr>
            <p:ph idx="12" type="sldNum"/>
          </p:nvPr>
        </p:nvSpPr>
        <p:spPr>
          <a:xfrm>
            <a:off x="5180013" y="6502400"/>
            <a:ext cx="3962400" cy="341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6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6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6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6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6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6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6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9"/>
          <p:cNvSpPr/>
          <p:nvPr>
            <p:ph idx="2" type="pic"/>
          </p:nvPr>
        </p:nvSpPr>
        <p:spPr>
          <a:xfrm>
            <a:off x="1792288" y="612775"/>
            <a:ext cx="5486400" cy="4114800"/>
          </a:xfrm>
          <a:prstGeom prst="rect">
            <a:avLst/>
          </a:prstGeom>
          <a:noFill/>
          <a:ln>
            <a:noFill/>
          </a:ln>
        </p:spPr>
      </p:sp>
      <p:sp>
        <p:nvSpPr>
          <p:cNvPr id="68" name="Google Shape;68;p6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39.png"/><Relationship Id="rId7" Type="http://schemas.openxmlformats.org/officeDocument/2006/relationships/image" Target="../media/image26.png"/><Relationship Id="rId8"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8.png"/><Relationship Id="rId10" Type="http://schemas.openxmlformats.org/officeDocument/2006/relationships/image" Target="../media/image37.png"/><Relationship Id="rId9"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png"/><Relationship Id="rId7" Type="http://schemas.openxmlformats.org/officeDocument/2006/relationships/image" Target="../media/image25.png"/><Relationship Id="rId8"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4.png"/><Relationship Id="rId7" Type="http://schemas.openxmlformats.org/officeDocument/2006/relationships/image" Target="../media/image50.png"/><Relationship Id="rId8" Type="http://schemas.openxmlformats.org/officeDocument/2006/relationships/image" Target="../media/image7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44.png"/><Relationship Id="rId6" Type="http://schemas.openxmlformats.org/officeDocument/2006/relationships/image" Target="../media/image4.png"/><Relationship Id="rId7" Type="http://schemas.openxmlformats.org/officeDocument/2006/relationships/image" Target="../media/image70.png"/><Relationship Id="rId8"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39.png"/><Relationship Id="rId7" Type="http://schemas.openxmlformats.org/officeDocument/2006/relationships/image" Target="../media/image26.png"/><Relationship Id="rId8"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44.png"/><Relationship Id="rId6"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hyperlink" Target="https://youtu.be/OEx8yRbNw9o?si=ERKNfgtoge9f5Svi" TargetMode="External"/><Relationship Id="rId6" Type="http://schemas.openxmlformats.org/officeDocument/2006/relationships/image" Target="../media/image96.png"/><Relationship Id="rId7" Type="http://schemas.openxmlformats.org/officeDocument/2006/relationships/image" Target="../media/image60.png"/><Relationship Id="rId8"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39.png"/><Relationship Id="rId7" Type="http://schemas.openxmlformats.org/officeDocument/2006/relationships/image" Target="../media/image26.png"/><Relationship Id="rId8"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63.png"/><Relationship Id="rId6" Type="http://schemas.openxmlformats.org/officeDocument/2006/relationships/image" Target="../media/image45.png"/><Relationship Id="rId7" Type="http://schemas.openxmlformats.org/officeDocument/2006/relationships/image" Target="../media/image61.png"/><Relationship Id="rId8"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6.png"/><Relationship Id="rId11" Type="http://schemas.openxmlformats.org/officeDocument/2006/relationships/image" Target="../media/image4.png"/><Relationship Id="rId10" Type="http://schemas.openxmlformats.org/officeDocument/2006/relationships/image" Target="../media/image15.jpg"/><Relationship Id="rId9"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9.jpg"/><Relationship Id="rId7" Type="http://schemas.openxmlformats.org/officeDocument/2006/relationships/image" Target="../media/image8.jpg"/><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4.png"/><Relationship Id="rId6" Type="http://schemas.openxmlformats.org/officeDocument/2006/relationships/image" Target="../media/image62.png"/><Relationship Id="rId7" Type="http://schemas.openxmlformats.org/officeDocument/2006/relationships/image" Target="../media/image65.png"/><Relationship Id="rId8"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4.png"/><Relationship Id="rId6" Type="http://schemas.openxmlformats.org/officeDocument/2006/relationships/image" Target="../media/image78.png"/><Relationship Id="rId7" Type="http://schemas.openxmlformats.org/officeDocument/2006/relationships/image" Target="../media/image85.png"/><Relationship Id="rId8"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4.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59.png"/><Relationship Id="rId5" Type="http://schemas.openxmlformats.org/officeDocument/2006/relationships/image" Target="../media/image73.png"/><Relationship Id="rId6" Type="http://schemas.openxmlformats.org/officeDocument/2006/relationships/image" Target="../media/image79.png"/><Relationship Id="rId7" Type="http://schemas.openxmlformats.org/officeDocument/2006/relationships/image" Target="../media/image10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4.png"/><Relationship Id="rId6" Type="http://schemas.openxmlformats.org/officeDocument/2006/relationships/image" Target="../media/image66.png"/><Relationship Id="rId7" Type="http://schemas.openxmlformats.org/officeDocument/2006/relationships/image" Target="../media/image8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39.png"/><Relationship Id="rId7" Type="http://schemas.openxmlformats.org/officeDocument/2006/relationships/image" Target="../media/image26.png"/><Relationship Id="rId8"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44.png"/><Relationship Id="rId6" Type="http://schemas.openxmlformats.org/officeDocument/2006/relationships/image" Target="../media/image4.png"/><Relationship Id="rId7"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4.png"/><Relationship Id="rId5" Type="http://schemas.openxmlformats.org/officeDocument/2006/relationships/image" Target="../media/image80.png"/><Relationship Id="rId6" Type="http://schemas.openxmlformats.org/officeDocument/2006/relationships/image" Target="../media/image8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39.png"/><Relationship Id="rId7" Type="http://schemas.openxmlformats.org/officeDocument/2006/relationships/image" Target="../media/image26.png"/><Relationship Id="rId8"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44.png"/><Relationship Id="rId6" Type="http://schemas.openxmlformats.org/officeDocument/2006/relationships/image" Target="../media/image4.png"/><Relationship Id="rId7" Type="http://schemas.openxmlformats.org/officeDocument/2006/relationships/image" Target="../media/image10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93.jpg"/><Relationship Id="rId5" Type="http://schemas.openxmlformats.org/officeDocument/2006/relationships/image" Target="../media/image74.png"/><Relationship Id="rId6" Type="http://schemas.openxmlformats.org/officeDocument/2006/relationships/image" Target="../media/image82.png"/><Relationship Id="rId7" Type="http://schemas.openxmlformats.org/officeDocument/2006/relationships/image" Target="../media/image7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87.png"/><Relationship Id="rId6" Type="http://schemas.openxmlformats.org/officeDocument/2006/relationships/image" Target="../media/image77.png"/><Relationship Id="rId7" Type="http://schemas.openxmlformats.org/officeDocument/2006/relationships/image" Target="../media/image9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2.png"/><Relationship Id="rId4" Type="http://schemas.openxmlformats.org/officeDocument/2006/relationships/image" Target="../media/image4.png"/><Relationship Id="rId5" Type="http://schemas.openxmlformats.org/officeDocument/2006/relationships/image" Target="../media/image95.png"/><Relationship Id="rId6" Type="http://schemas.openxmlformats.org/officeDocument/2006/relationships/image" Target="../media/image83.png"/><Relationship Id="rId7" Type="http://schemas.openxmlformats.org/officeDocument/2006/relationships/image" Target="../media/image9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98.png"/><Relationship Id="rId6" Type="http://schemas.openxmlformats.org/officeDocument/2006/relationships/image" Target="../media/image8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94.png"/><Relationship Id="rId5" Type="http://schemas.openxmlformats.org/officeDocument/2006/relationships/image" Target="../media/image90.png"/><Relationship Id="rId6" Type="http://schemas.openxmlformats.org/officeDocument/2006/relationships/image" Target="../media/image9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39.png"/><Relationship Id="rId7" Type="http://schemas.openxmlformats.org/officeDocument/2006/relationships/image" Target="../media/image26.png"/><Relationship Id="rId8"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10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39.png"/><Relationship Id="rId7" Type="http://schemas.openxmlformats.org/officeDocument/2006/relationships/image" Target="../media/image26.png"/><Relationship Id="rId8"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114.png"/><Relationship Id="rId5" Type="http://schemas.openxmlformats.org/officeDocument/2006/relationships/image" Target="../media/image100.png"/><Relationship Id="rId6" Type="http://schemas.openxmlformats.org/officeDocument/2006/relationships/image" Target="../media/image9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104.png"/><Relationship Id="rId5" Type="http://schemas.openxmlformats.org/officeDocument/2006/relationships/image" Target="../media/image113.png"/><Relationship Id="rId6" Type="http://schemas.openxmlformats.org/officeDocument/2006/relationships/image" Target="../media/image64.png"/><Relationship Id="rId7" Type="http://schemas.openxmlformats.org/officeDocument/2006/relationships/image" Target="../media/image10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4.png"/><Relationship Id="rId7" Type="http://schemas.openxmlformats.org/officeDocument/2006/relationships/image" Target="../media/image117.png"/><Relationship Id="rId8" Type="http://schemas.openxmlformats.org/officeDocument/2006/relationships/image" Target="../media/image1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111.png"/><Relationship Id="rId5" Type="http://schemas.openxmlformats.org/officeDocument/2006/relationships/image" Target="../media/image105.png"/><Relationship Id="rId6" Type="http://schemas.openxmlformats.org/officeDocument/2006/relationships/image" Target="../media/image1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110.png"/><Relationship Id="rId5" Type="http://schemas.openxmlformats.org/officeDocument/2006/relationships/image" Target="../media/image106.png"/><Relationship Id="rId6" Type="http://schemas.openxmlformats.org/officeDocument/2006/relationships/image" Target="../media/image1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image" Target="../media/image108.png"/><Relationship Id="rId5" Type="http://schemas.openxmlformats.org/officeDocument/2006/relationships/image" Target="../media/image129.png"/><Relationship Id="rId6" Type="http://schemas.openxmlformats.org/officeDocument/2006/relationships/image" Target="../media/image1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135.png"/><Relationship Id="rId5" Type="http://schemas.openxmlformats.org/officeDocument/2006/relationships/image" Target="../media/image1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15.png"/><Relationship Id="rId4" Type="http://schemas.openxmlformats.org/officeDocument/2006/relationships/image" Target="../media/image118.png"/><Relationship Id="rId10" Type="http://schemas.openxmlformats.org/officeDocument/2006/relationships/image" Target="../media/image4.png"/><Relationship Id="rId9" Type="http://schemas.openxmlformats.org/officeDocument/2006/relationships/image" Target="../media/image133.png"/><Relationship Id="rId5" Type="http://schemas.openxmlformats.org/officeDocument/2006/relationships/image" Target="../media/image121.png"/><Relationship Id="rId6" Type="http://schemas.openxmlformats.org/officeDocument/2006/relationships/image" Target="../media/image39.png"/><Relationship Id="rId7" Type="http://schemas.openxmlformats.org/officeDocument/2006/relationships/image" Target="../media/image130.png"/><Relationship Id="rId8" Type="http://schemas.openxmlformats.org/officeDocument/2006/relationships/image" Target="../media/image1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png"/><Relationship Id="rId4" Type="http://schemas.openxmlformats.org/officeDocument/2006/relationships/image" Target="../media/image35.png"/><Relationship Id="rId9" Type="http://schemas.openxmlformats.org/officeDocument/2006/relationships/image" Target="../media/image138.png"/><Relationship Id="rId5" Type="http://schemas.openxmlformats.org/officeDocument/2006/relationships/image" Target="../media/image32.png"/><Relationship Id="rId6" Type="http://schemas.openxmlformats.org/officeDocument/2006/relationships/image" Target="../media/image4.png"/><Relationship Id="rId7" Type="http://schemas.openxmlformats.org/officeDocument/2006/relationships/image" Target="../media/image136.png"/><Relationship Id="rId8" Type="http://schemas.openxmlformats.org/officeDocument/2006/relationships/image" Target="../media/image1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4.png"/><Relationship Id="rId7" Type="http://schemas.openxmlformats.org/officeDocument/2006/relationships/hyperlink" Target="https://tillerdigital.com/blog/how-to-create-audience-personas-a-beginners-guide/" TargetMode="External"/><Relationship Id="rId8" Type="http://schemas.openxmlformats.org/officeDocument/2006/relationships/image" Target="../media/image12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hyperlink" Target="https://www.youtube.com/watch?v=DXg0X3A6EKI&amp;list=PLcG96fou9ugJSXJMWE9H_CxdTzUI58Wbl&amp;index=3" TargetMode="External"/><Relationship Id="rId6"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4.png"/><Relationship Id="rId7" Type="http://schemas.openxmlformats.org/officeDocument/2006/relationships/image" Target="../media/image1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4.png"/><Relationship Id="rId7" Type="http://schemas.openxmlformats.org/officeDocument/2006/relationships/image" Target="../media/image12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5.png"/><Relationship Id="rId4" Type="http://schemas.openxmlformats.org/officeDocument/2006/relationships/image" Target="../media/image131.png"/><Relationship Id="rId5" Type="http://schemas.openxmlformats.org/officeDocument/2006/relationships/image" Target="../media/image32.png"/><Relationship Id="rId6"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5.png"/><Relationship Id="rId4" Type="http://schemas.openxmlformats.org/officeDocument/2006/relationships/image" Target="../media/image131.png"/><Relationship Id="rId5" Type="http://schemas.openxmlformats.org/officeDocument/2006/relationships/image" Target="../media/image32.png"/><Relationship Id="rId6"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5.png"/><Relationship Id="rId4" Type="http://schemas.openxmlformats.org/officeDocument/2006/relationships/image" Target="../media/image131.png"/><Relationship Id="rId5" Type="http://schemas.openxmlformats.org/officeDocument/2006/relationships/image" Target="../media/image32.png"/><Relationship Id="rId6"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5.png"/><Relationship Id="rId4" Type="http://schemas.openxmlformats.org/officeDocument/2006/relationships/image" Target="../media/image131.png"/><Relationship Id="rId5" Type="http://schemas.openxmlformats.org/officeDocument/2006/relationships/image" Target="../media/image32.png"/><Relationship Id="rId6" Type="http://schemas.openxmlformats.org/officeDocument/2006/relationships/image" Target="../media/image137.png"/><Relationship Id="rId7" Type="http://schemas.openxmlformats.org/officeDocument/2006/relationships/image" Target="../media/image4.png"/><Relationship Id="rId8" Type="http://schemas.openxmlformats.org/officeDocument/2006/relationships/image" Target="../media/image1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2.png"/><Relationship Id="rId4" Type="http://schemas.openxmlformats.org/officeDocument/2006/relationships/image" Target="../media/image28.png"/><Relationship Id="rId9" Type="http://schemas.openxmlformats.org/officeDocument/2006/relationships/image" Target="../media/image4.png"/><Relationship Id="rId5" Type="http://schemas.openxmlformats.org/officeDocument/2006/relationships/image" Target="../media/image44.png"/><Relationship Id="rId6" Type="http://schemas.openxmlformats.org/officeDocument/2006/relationships/hyperlink" Target="https://changecreator.com/digital-marketing-mistakes-to-avoid-and-fix/" TargetMode="External"/><Relationship Id="rId7" Type="http://schemas.openxmlformats.org/officeDocument/2006/relationships/hyperlink" Target="https://youtu.be/OEx8yRbNw9o?si=ERKNfgtoge9f5Svi" TargetMode="External"/><Relationship Id="rId8" Type="http://schemas.openxmlformats.org/officeDocument/2006/relationships/hyperlink" Target="https://youtu.be/3U91wjC1T6Q?si=y_6knG-c0niX6G6y"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39.png"/><Relationship Id="rId7" Type="http://schemas.openxmlformats.org/officeDocument/2006/relationships/image" Target="../media/image26.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23.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40.png"/><Relationship Id="rId6" Type="http://schemas.openxmlformats.org/officeDocument/2006/relationships/image" Target="../media/image141.png"/><Relationship Id="rId7"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52.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hyperlink" Target="https://youtu.be/8Q_nC8nZcew?si=UoxXU7uFcGWlTNHk"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49" l="-14260" r="-3274" t="-161009"/>
            </a:stretch>
          </a:blipFill>
          <a:ln>
            <a:noFill/>
          </a:ln>
        </p:spPr>
      </p:sp>
      <p:sp>
        <p:nvSpPr>
          <p:cNvPr id="89" name="Google Shape;89;p1"/>
          <p:cNvSpPr/>
          <p:nvPr/>
        </p:nvSpPr>
        <p:spPr>
          <a:xfrm>
            <a:off x="14546951" y="9396348"/>
            <a:ext cx="3643161" cy="746848"/>
          </a:xfrm>
          <a:custGeom>
            <a:rect b="b" l="l" r="r" t="t"/>
            <a:pathLst>
              <a:path extrusionOk="0" h="746848" w="3643161">
                <a:moveTo>
                  <a:pt x="0" y="0"/>
                </a:moveTo>
                <a:lnTo>
                  <a:pt x="3643161" y="0"/>
                </a:lnTo>
                <a:lnTo>
                  <a:pt x="3643161" y="746848"/>
                </a:lnTo>
                <a:lnTo>
                  <a:pt x="0" y="746848"/>
                </a:lnTo>
                <a:lnTo>
                  <a:pt x="0" y="0"/>
                </a:lnTo>
                <a:close/>
              </a:path>
            </a:pathLst>
          </a:custGeom>
          <a:blipFill rotWithShape="1">
            <a:blip r:embed="rId4">
              <a:alphaModFix/>
            </a:blip>
            <a:stretch>
              <a:fillRect b="0" l="0" r="0" t="0"/>
            </a:stretch>
          </a:blipFill>
          <a:ln>
            <a:noFill/>
          </a:ln>
        </p:spPr>
      </p:sp>
      <p:sp>
        <p:nvSpPr>
          <p:cNvPr id="90" name="Google Shape;90;p1"/>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5">
              <a:alphaModFix/>
            </a:blip>
            <a:stretch>
              <a:fillRect b="0" l="0" r="0" t="0"/>
            </a:stretch>
          </a:blipFill>
          <a:ln>
            <a:noFill/>
          </a:ln>
        </p:spPr>
      </p:sp>
      <p:sp>
        <p:nvSpPr>
          <p:cNvPr id="91" name="Google Shape;91;p1"/>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6">
              <a:alphaModFix/>
            </a:blip>
            <a:stretch>
              <a:fillRect b="0" l="0" r="0" t="0"/>
            </a:stretch>
          </a:blipFill>
          <a:ln>
            <a:noFill/>
          </a:ln>
        </p:spPr>
      </p:sp>
      <p:sp>
        <p:nvSpPr>
          <p:cNvPr id="92" name="Google Shape;92;p1"/>
          <p:cNvSpPr txBox="1"/>
          <p:nvPr/>
        </p:nvSpPr>
        <p:spPr>
          <a:xfrm>
            <a:off x="4867049" y="4308650"/>
            <a:ext cx="77331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6999"/>
              <a:buFont typeface="Arial"/>
              <a:buNone/>
            </a:pPr>
            <a:r>
              <a:rPr b="0" i="0" lang="en-US" sz="6999" u="none" cap="none" strike="noStrike">
                <a:solidFill>
                  <a:srgbClr val="000000"/>
                </a:solidFill>
                <a:latin typeface="Playfair Display"/>
                <a:ea typeface="Playfair Display"/>
                <a:cs typeface="Playfair Display"/>
                <a:sym typeface="Playfair Display"/>
              </a:rPr>
              <a:t>Proiectul SUSE </a:t>
            </a:r>
            <a:endParaRPr b="0" i="0" sz="1400" u="none" cap="none" strike="noStrike">
              <a:solidFill>
                <a:srgbClr val="000000"/>
              </a:solidFill>
              <a:latin typeface="Arial"/>
              <a:ea typeface="Arial"/>
              <a:cs typeface="Arial"/>
              <a:sym typeface="Arial"/>
            </a:endParaRPr>
          </a:p>
        </p:txBody>
      </p:sp>
      <p:sp>
        <p:nvSpPr>
          <p:cNvPr id="93" name="Google Shape;93;p1"/>
          <p:cNvSpPr txBox="1"/>
          <p:nvPr/>
        </p:nvSpPr>
        <p:spPr>
          <a:xfrm>
            <a:off x="4867052" y="5445299"/>
            <a:ext cx="85539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200"/>
              <a:buFont typeface="Arial"/>
              <a:buNone/>
            </a:pPr>
            <a:r>
              <a:rPr b="0" i="0" lang="en-US" sz="3200" u="none" cap="none" strike="noStrike">
                <a:solidFill>
                  <a:srgbClr val="06AC73"/>
                </a:solidFill>
                <a:latin typeface="Playfair Display"/>
                <a:ea typeface="Playfair Display"/>
                <a:cs typeface="Playfair Display"/>
                <a:sym typeface="Playfair Display"/>
              </a:rPr>
              <a:t>Modulul 4 - Marketing digital și Social Media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7311479" y="9711187"/>
            <a:ext cx="3665041" cy="19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000000"/>
                </a:solidFill>
                <a:latin typeface="Prata"/>
                <a:ea typeface="Prata"/>
                <a:cs typeface="Prata"/>
                <a:sym typeface="Prata"/>
              </a:rPr>
              <a:t>Project nr: 2022-2-RO01-KA220-YOU-000102027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04" name="Google Shape;204;p9"/>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05" name="Google Shape;205;p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206" name="Google Shape;206;p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207" name="Google Shape;207;p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208" name="Google Shape;208;p9"/>
          <p:cNvSpPr txBox="1"/>
          <p:nvPr/>
        </p:nvSpPr>
        <p:spPr>
          <a:xfrm>
            <a:off x="2133378" y="2889250"/>
            <a:ext cx="22371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209" name="Google Shape;209;p9"/>
          <p:cNvSpPr txBox="1"/>
          <p:nvPr/>
        </p:nvSpPr>
        <p:spPr>
          <a:xfrm>
            <a:off x="4643150" y="2622550"/>
            <a:ext cx="13778700" cy="2031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Înțelegerea rolului marketingului digital </a:t>
            </a:r>
            <a:endParaRPr b="0" i="0" sz="5499" u="none" cap="none" strike="noStrike">
              <a:solidFill>
                <a:srgbClr val="000000"/>
              </a:solidFill>
              <a:latin typeface="Playfair Display"/>
              <a:ea typeface="Playfair Display"/>
              <a:cs typeface="Playfair Display"/>
              <a:sym typeface="Playfair Display"/>
            </a:endParaRPr>
          </a:p>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în antreprenoriatul social</a:t>
            </a:r>
            <a:endParaRPr b="0" i="0" sz="1400" u="none" cap="none" strike="noStrike">
              <a:solidFill>
                <a:srgbClr val="000000"/>
              </a:solidFill>
              <a:latin typeface="Arial"/>
              <a:ea typeface="Arial"/>
              <a:cs typeface="Arial"/>
              <a:sym typeface="Arial"/>
            </a:endParaRPr>
          </a:p>
        </p:txBody>
      </p:sp>
      <p:sp>
        <p:nvSpPr>
          <p:cNvPr id="210" name="Google Shape;210;p9"/>
          <p:cNvSpPr txBox="1"/>
          <p:nvPr/>
        </p:nvSpPr>
        <p:spPr>
          <a:xfrm>
            <a:off x="4643140" y="5765348"/>
            <a:ext cx="66750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De ce este esențial </a:t>
            </a:r>
            <a:r>
              <a:rPr b="0" i="0" lang="en-US" sz="2499" u="none" cap="none" strike="noStrike">
                <a:solidFill>
                  <a:schemeClr val="dk1"/>
                </a:solidFill>
                <a:latin typeface="Playfair Display"/>
                <a:ea typeface="Playfair Display"/>
                <a:cs typeface="Playfair Display"/>
                <a:sym typeface="Playfair Display"/>
              </a:rPr>
              <a:t>marketingul digital </a:t>
            </a:r>
            <a:r>
              <a:rPr b="0" i="0" lang="en-US" sz="2499" u="none" cap="none" strike="noStrike">
                <a:solidFill>
                  <a:srgbClr val="000000"/>
                </a:solidFill>
                <a:latin typeface="Playfair Display"/>
                <a:ea typeface="Playfair Display"/>
                <a:cs typeface="Playfair Display"/>
                <a:sym typeface="Playfair Display"/>
              </a:rPr>
              <a:t>pentru un (viitor) antreprenor social ca tine?</a:t>
            </a:r>
            <a:endParaRPr b="0" i="0" sz="1400" u="none" cap="none" strike="noStrike">
              <a:solidFill>
                <a:srgbClr val="000000"/>
              </a:solidFill>
              <a:latin typeface="Arial"/>
              <a:ea typeface="Arial"/>
              <a:cs typeface="Arial"/>
              <a:sym typeface="Arial"/>
            </a:endParaRPr>
          </a:p>
        </p:txBody>
      </p:sp>
      <p:sp>
        <p:nvSpPr>
          <p:cNvPr id="211" name="Google Shape;211;p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49" l="-14260" r="-3274" t="-161009"/>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17" name="Google Shape;217;p1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18" name="Google Shape;218;p1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19" name="Google Shape;219;p1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220" name="Google Shape;220;p10"/>
          <p:cNvSpPr txBox="1"/>
          <p:nvPr/>
        </p:nvSpPr>
        <p:spPr>
          <a:xfrm>
            <a:off x="2720532" y="1965697"/>
            <a:ext cx="9348300" cy="677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400" u="none" cap="none" strike="noStrike">
                <a:solidFill>
                  <a:srgbClr val="000000"/>
                </a:solidFill>
                <a:latin typeface="Playfair Display"/>
                <a:ea typeface="Playfair Display"/>
                <a:cs typeface="Playfair Display"/>
                <a:sym typeface="Playfair Display"/>
              </a:rPr>
              <a:t>CE ESTE </a:t>
            </a:r>
            <a:r>
              <a:rPr b="0" i="0" lang="en-US" sz="4400" u="none" cap="none" strike="noStrike">
                <a:solidFill>
                  <a:schemeClr val="dk1"/>
                </a:solidFill>
                <a:latin typeface="Playfair Display"/>
                <a:ea typeface="Playfair Display"/>
                <a:cs typeface="Playfair Display"/>
                <a:sym typeface="Playfair Display"/>
              </a:rPr>
              <a:t>MARKETINGUL </a:t>
            </a:r>
            <a:r>
              <a:rPr b="0" i="0" lang="en-US" sz="4400" u="none" cap="none" strike="noStrike">
                <a:solidFill>
                  <a:srgbClr val="000000"/>
                </a:solidFill>
                <a:latin typeface="Playfair Display"/>
                <a:ea typeface="Playfair Display"/>
                <a:cs typeface="Playfair Display"/>
                <a:sym typeface="Playfair Display"/>
              </a:rPr>
              <a:t>DIGITAL?</a:t>
            </a:r>
            <a:endParaRPr b="0" i="0" sz="4400" u="none" cap="none" strike="noStrike">
              <a:solidFill>
                <a:srgbClr val="000000"/>
              </a:solidFill>
              <a:latin typeface="Playfair Display"/>
              <a:ea typeface="Playfair Display"/>
              <a:cs typeface="Playfair Display"/>
              <a:sym typeface="Playfair Display"/>
            </a:endParaRPr>
          </a:p>
        </p:txBody>
      </p:sp>
      <p:sp>
        <p:nvSpPr>
          <p:cNvPr id="221" name="Google Shape;221;p10"/>
          <p:cNvSpPr txBox="1"/>
          <p:nvPr/>
        </p:nvSpPr>
        <p:spPr>
          <a:xfrm>
            <a:off x="3330375" y="3241675"/>
            <a:ext cx="4536600" cy="4942500"/>
          </a:xfrm>
          <a:prstGeom prst="rect">
            <a:avLst/>
          </a:prstGeom>
          <a:noFill/>
          <a:ln>
            <a:noFill/>
          </a:ln>
        </p:spPr>
        <p:txBody>
          <a:bodyPr anchorCtr="0" anchor="t" bIns="0" lIns="0" spcFirstLastPara="1" rIns="0" wrap="square" tIns="0">
            <a:spAutoFit/>
          </a:bodyPr>
          <a:lstStyle/>
          <a:p>
            <a:pPr indent="0" lvl="0" marL="0" marR="0" rtl="0" algn="just">
              <a:lnSpc>
                <a:spcPct val="170031"/>
              </a:lnSpc>
              <a:spcBef>
                <a:spcPts val="0"/>
              </a:spcBef>
              <a:spcAft>
                <a:spcPts val="0"/>
              </a:spcAft>
              <a:buClr>
                <a:srgbClr val="000000"/>
              </a:buClr>
              <a:buSzPts val="2199"/>
              <a:buFont typeface="Arial"/>
              <a:buNone/>
            </a:pPr>
            <a:r>
              <a:rPr b="0" i="0" lang="en-US" sz="2199" u="none" cap="none" strike="noStrike">
                <a:solidFill>
                  <a:srgbClr val="000000"/>
                </a:solidFill>
                <a:latin typeface="Playfair Display"/>
                <a:ea typeface="Playfair Display"/>
                <a:cs typeface="Playfair Display"/>
                <a:sym typeface="Playfair Display"/>
              </a:rPr>
              <a:t>Marketingul digital este, în esență, orice formă de marketing care se desfășoară online.</a:t>
            </a:r>
            <a:endParaRPr b="0" i="0" sz="2199" u="none" cap="none" strike="noStrike">
              <a:solidFill>
                <a:srgbClr val="000000"/>
              </a:solidFill>
              <a:latin typeface="Playfair Display"/>
              <a:ea typeface="Playfair Display"/>
              <a:cs typeface="Playfair Display"/>
              <a:sym typeface="Playfair Display"/>
            </a:endParaRPr>
          </a:p>
          <a:p>
            <a:pPr indent="0" lvl="0" marL="0" marR="0" rtl="0" algn="just">
              <a:lnSpc>
                <a:spcPct val="170031"/>
              </a:lnSpc>
              <a:spcBef>
                <a:spcPts val="0"/>
              </a:spcBef>
              <a:spcAft>
                <a:spcPts val="0"/>
              </a:spcAft>
              <a:buClr>
                <a:srgbClr val="000000"/>
              </a:buClr>
              <a:buSzPts val="2199"/>
              <a:buFont typeface="Arial"/>
              <a:buNone/>
            </a:pPr>
            <a:r>
              <a:t/>
            </a:r>
            <a:endParaRPr b="0" i="0" sz="2199" u="none" cap="none" strike="noStrike">
              <a:solidFill>
                <a:srgbClr val="000000"/>
              </a:solidFill>
              <a:latin typeface="Playfair Display"/>
              <a:ea typeface="Playfair Display"/>
              <a:cs typeface="Playfair Display"/>
              <a:sym typeface="Playfair Display"/>
            </a:endParaRPr>
          </a:p>
          <a:p>
            <a:pPr indent="0" lvl="0" marL="0" marR="0" rtl="0" algn="just">
              <a:lnSpc>
                <a:spcPct val="170031"/>
              </a:lnSpc>
              <a:spcBef>
                <a:spcPts val="0"/>
              </a:spcBef>
              <a:spcAft>
                <a:spcPts val="0"/>
              </a:spcAft>
              <a:buClr>
                <a:srgbClr val="000000"/>
              </a:buClr>
              <a:buSzPts val="2199"/>
              <a:buFont typeface="Arial"/>
              <a:buNone/>
            </a:pPr>
            <a:r>
              <a:rPr b="0" i="0" lang="en-US" sz="2199" u="none" cap="none" strike="noStrike">
                <a:solidFill>
                  <a:srgbClr val="000000"/>
                </a:solidFill>
                <a:latin typeface="Playfair Display"/>
                <a:ea typeface="Playfair Display"/>
                <a:cs typeface="Playfair Display"/>
                <a:sym typeface="Playfair Display"/>
              </a:rPr>
              <a:t>Este o modalitate prin care întreprinderile comunică cu publicul lor prin intermediul internetului și al dispozitivelor digitale.</a:t>
            </a:r>
            <a:endParaRPr b="0" i="0" sz="2199" u="none" cap="none" strike="noStrike">
              <a:solidFill>
                <a:srgbClr val="000000"/>
              </a:solidFill>
              <a:latin typeface="Playfair Display"/>
              <a:ea typeface="Playfair Display"/>
              <a:cs typeface="Playfair Display"/>
              <a:sym typeface="Playfair Display"/>
            </a:endParaRPr>
          </a:p>
        </p:txBody>
      </p:sp>
      <p:sp>
        <p:nvSpPr>
          <p:cNvPr id="222" name="Google Shape;222;p10"/>
          <p:cNvSpPr txBox="1"/>
          <p:nvPr/>
        </p:nvSpPr>
        <p:spPr>
          <a:xfrm rot="-5400000">
            <a:off x="-1965236" y="4607891"/>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Înțelegerea rolului marketingului digital în antreprenoriatul social</a:t>
            </a:r>
            <a:endParaRPr b="0" i="0" sz="1400" u="none" cap="none" strike="noStrike">
              <a:solidFill>
                <a:srgbClr val="000000"/>
              </a:solidFill>
              <a:latin typeface="Arial"/>
              <a:ea typeface="Arial"/>
              <a:cs typeface="Arial"/>
              <a:sym typeface="Arial"/>
            </a:endParaRPr>
          </a:p>
        </p:txBody>
      </p:sp>
      <p:sp>
        <p:nvSpPr>
          <p:cNvPr id="223" name="Google Shape;223;p10"/>
          <p:cNvSpPr/>
          <p:nvPr/>
        </p:nvSpPr>
        <p:spPr>
          <a:xfrm rot="493021">
            <a:off x="12394703" y="1137136"/>
            <a:ext cx="1615081" cy="2573834"/>
          </a:xfrm>
          <a:custGeom>
            <a:rect b="b" l="l" r="r" t="t"/>
            <a:pathLst>
              <a:path extrusionOk="0" h="2573834" w="1615081">
                <a:moveTo>
                  <a:pt x="0" y="0"/>
                </a:moveTo>
                <a:lnTo>
                  <a:pt x="1615080" y="0"/>
                </a:lnTo>
                <a:lnTo>
                  <a:pt x="1615080" y="2573834"/>
                </a:lnTo>
                <a:lnTo>
                  <a:pt x="0" y="2573834"/>
                </a:lnTo>
                <a:lnTo>
                  <a:pt x="0" y="0"/>
                </a:lnTo>
                <a:close/>
              </a:path>
            </a:pathLst>
          </a:custGeom>
          <a:blipFill rotWithShape="1">
            <a:blip r:embed="rId7">
              <a:alphaModFix/>
            </a:blip>
            <a:stretch>
              <a:fillRect b="0" l="0" r="0" t="0"/>
            </a:stretch>
          </a:blipFill>
          <a:ln>
            <a:noFill/>
          </a:ln>
        </p:spPr>
      </p:sp>
      <p:sp>
        <p:nvSpPr>
          <p:cNvPr id="224" name="Google Shape;224;p10"/>
          <p:cNvSpPr/>
          <p:nvPr/>
        </p:nvSpPr>
        <p:spPr>
          <a:xfrm rot="-880557">
            <a:off x="13511892" y="2833703"/>
            <a:ext cx="1739319" cy="1658875"/>
          </a:xfrm>
          <a:custGeom>
            <a:rect b="b" l="l" r="r" t="t"/>
            <a:pathLst>
              <a:path extrusionOk="0" h="1658875" w="1739319">
                <a:moveTo>
                  <a:pt x="0" y="0"/>
                </a:moveTo>
                <a:lnTo>
                  <a:pt x="1739319" y="0"/>
                </a:lnTo>
                <a:lnTo>
                  <a:pt x="1739319" y="1658875"/>
                </a:lnTo>
                <a:lnTo>
                  <a:pt x="0" y="1658875"/>
                </a:lnTo>
                <a:lnTo>
                  <a:pt x="0" y="0"/>
                </a:lnTo>
                <a:close/>
              </a:path>
            </a:pathLst>
          </a:custGeom>
          <a:blipFill rotWithShape="1">
            <a:blip r:embed="rId8">
              <a:alphaModFix/>
            </a:blip>
            <a:stretch>
              <a:fillRect b="0" l="0" r="0" t="0"/>
            </a:stretch>
          </a:blipFill>
          <a:ln>
            <a:noFill/>
          </a:ln>
        </p:spPr>
      </p:sp>
      <p:sp>
        <p:nvSpPr>
          <p:cNvPr id="225" name="Google Shape;225;p10"/>
          <p:cNvSpPr/>
          <p:nvPr/>
        </p:nvSpPr>
        <p:spPr>
          <a:xfrm>
            <a:off x="14072306" y="846201"/>
            <a:ext cx="2721342" cy="1976374"/>
          </a:xfrm>
          <a:custGeom>
            <a:rect b="b" l="l" r="r" t="t"/>
            <a:pathLst>
              <a:path extrusionOk="0" h="1976374" w="2721342">
                <a:moveTo>
                  <a:pt x="0" y="0"/>
                </a:moveTo>
                <a:lnTo>
                  <a:pt x="2721342" y="0"/>
                </a:lnTo>
                <a:lnTo>
                  <a:pt x="2721342" y="1976374"/>
                </a:lnTo>
                <a:lnTo>
                  <a:pt x="0" y="1976374"/>
                </a:lnTo>
                <a:lnTo>
                  <a:pt x="0" y="0"/>
                </a:lnTo>
                <a:close/>
              </a:path>
            </a:pathLst>
          </a:custGeom>
          <a:blipFill rotWithShape="1">
            <a:blip r:embed="rId9">
              <a:alphaModFix/>
            </a:blip>
            <a:stretch>
              <a:fillRect b="0" l="0" r="0" t="0"/>
            </a:stretch>
          </a:blipFill>
          <a:ln>
            <a:noFill/>
          </a:ln>
        </p:spPr>
      </p:sp>
      <p:sp>
        <p:nvSpPr>
          <p:cNvPr id="226" name="Google Shape;226;p10"/>
          <p:cNvSpPr/>
          <p:nvPr/>
        </p:nvSpPr>
        <p:spPr>
          <a:xfrm>
            <a:off x="15290960" y="2953126"/>
            <a:ext cx="1623342" cy="1720098"/>
          </a:xfrm>
          <a:custGeom>
            <a:rect b="b" l="l" r="r" t="t"/>
            <a:pathLst>
              <a:path extrusionOk="0" h="1720098" w="1623342">
                <a:moveTo>
                  <a:pt x="0" y="0"/>
                </a:moveTo>
                <a:lnTo>
                  <a:pt x="1623343" y="0"/>
                </a:lnTo>
                <a:lnTo>
                  <a:pt x="1623343" y="1720098"/>
                </a:lnTo>
                <a:lnTo>
                  <a:pt x="0" y="1720098"/>
                </a:lnTo>
                <a:lnTo>
                  <a:pt x="0" y="0"/>
                </a:lnTo>
                <a:close/>
              </a:path>
            </a:pathLst>
          </a:custGeom>
          <a:blipFill rotWithShape="1">
            <a:blip r:embed="rId10">
              <a:alphaModFix/>
            </a:blip>
            <a:stretch>
              <a:fillRect b="0" l="0" r="0" t="0"/>
            </a:stretch>
          </a:blipFill>
          <a:ln>
            <a:noFill/>
          </a:ln>
        </p:spPr>
      </p:sp>
      <p:sp>
        <p:nvSpPr>
          <p:cNvPr id="227" name="Google Shape;227;p10"/>
          <p:cNvSpPr txBox="1"/>
          <p:nvPr/>
        </p:nvSpPr>
        <p:spPr>
          <a:xfrm>
            <a:off x="9069975" y="3275700"/>
            <a:ext cx="6363000" cy="37917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2199"/>
              <a:buFont typeface="Arial"/>
              <a:buNone/>
            </a:pPr>
            <a:r>
              <a:rPr b="0" i="0" lang="en-US" sz="2199" u="none" cap="none" strike="noStrike">
                <a:solidFill>
                  <a:srgbClr val="000000"/>
                </a:solidFill>
                <a:latin typeface="Playfair Display"/>
                <a:ea typeface="Playfair Display"/>
                <a:cs typeface="Playfair Display"/>
                <a:sym typeface="Playfair Display"/>
              </a:rPr>
              <a:t>Exemple:</a:t>
            </a:r>
            <a:endParaRPr b="0" i="0" sz="1400"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Social media</a:t>
            </a:r>
            <a:endParaRPr b="0" i="0" sz="1400"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Email</a:t>
            </a:r>
            <a:endParaRPr b="0" i="0" sz="1400"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Motoare de căutare</a:t>
            </a:r>
            <a:endParaRPr b="0" i="0" sz="1400"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Pagini web</a:t>
            </a:r>
            <a:endParaRPr b="0" i="0" sz="1400" u="none" cap="none" strike="noStrike">
              <a:solidFill>
                <a:srgbClr val="000000"/>
              </a:solidFill>
              <a:latin typeface="Arial"/>
              <a:ea typeface="Arial"/>
              <a:cs typeface="Arial"/>
              <a:sym typeface="Arial"/>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Alte canale digitale care permit interacțiunea cu potențialii clienți sau susținători.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233" name="Google Shape;233;p1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234" name="Google Shape;234;p1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235" name="Google Shape;235;p1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236" name="Google Shape;236;p11"/>
          <p:cNvSpPr/>
          <p:nvPr/>
        </p:nvSpPr>
        <p:spPr>
          <a:xfrm>
            <a:off x="4177187" y="6259966"/>
            <a:ext cx="2434872" cy="2743518"/>
          </a:xfrm>
          <a:custGeom>
            <a:rect b="b" l="l" r="r" t="t"/>
            <a:pathLst>
              <a:path extrusionOk="0" h="2743518" w="2434872">
                <a:moveTo>
                  <a:pt x="0" y="0"/>
                </a:moveTo>
                <a:lnTo>
                  <a:pt x="2434872" y="0"/>
                </a:lnTo>
                <a:lnTo>
                  <a:pt x="2434872" y="2743518"/>
                </a:lnTo>
                <a:lnTo>
                  <a:pt x="0" y="2743518"/>
                </a:lnTo>
                <a:lnTo>
                  <a:pt x="0" y="0"/>
                </a:lnTo>
                <a:close/>
              </a:path>
            </a:pathLst>
          </a:custGeom>
          <a:blipFill rotWithShape="1">
            <a:blip r:embed="rId7">
              <a:alphaModFix/>
            </a:blip>
            <a:stretch>
              <a:fillRect b="0" l="0" r="0" t="0"/>
            </a:stretch>
          </a:blipFill>
          <a:ln>
            <a:noFill/>
          </a:ln>
        </p:spPr>
      </p:sp>
      <p:pic>
        <p:nvPicPr>
          <p:cNvPr id="237" name="Google Shape;237;p11"/>
          <p:cNvPicPr preferRelativeResize="0"/>
          <p:nvPr/>
        </p:nvPicPr>
        <p:blipFill rotWithShape="1">
          <a:blip r:embed="rId8">
            <a:alphaModFix/>
          </a:blip>
          <a:srcRect b="0" l="0" r="0" t="0"/>
          <a:stretch/>
        </p:blipFill>
        <p:spPr>
          <a:xfrm rot="1615207">
            <a:off x="10877474" y="924647"/>
            <a:ext cx="2342834" cy="1909410"/>
          </a:xfrm>
          <a:prstGeom prst="rect">
            <a:avLst/>
          </a:prstGeom>
          <a:noFill/>
          <a:ln>
            <a:noFill/>
          </a:ln>
        </p:spPr>
      </p:pic>
      <p:sp>
        <p:nvSpPr>
          <p:cNvPr id="238" name="Google Shape;238;p11"/>
          <p:cNvSpPr txBox="1"/>
          <p:nvPr/>
        </p:nvSpPr>
        <p:spPr>
          <a:xfrm>
            <a:off x="3053701" y="2603500"/>
            <a:ext cx="4882500" cy="34479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Pentru antreprenorii sociali, contextul digital reprezintă o platformă valoroasă pentru a-și comunica misiunea, a construi comunități și a promova schimbarea.</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Scopul tău este să produci un anumit impact.</a:t>
            </a:r>
            <a:endParaRPr b="0" i="0" sz="1400" u="none" cap="none" strike="noStrike">
              <a:solidFill>
                <a:srgbClr val="000000"/>
              </a:solidFill>
              <a:latin typeface="Arial"/>
              <a:ea typeface="Arial"/>
              <a:cs typeface="Arial"/>
              <a:sym typeface="Arial"/>
            </a:endParaRPr>
          </a:p>
        </p:txBody>
      </p:sp>
      <p:sp>
        <p:nvSpPr>
          <p:cNvPr id="239" name="Google Shape;239;p11"/>
          <p:cNvSpPr txBox="1"/>
          <p:nvPr/>
        </p:nvSpPr>
        <p:spPr>
          <a:xfrm>
            <a:off x="8825796" y="2739575"/>
            <a:ext cx="4545600" cy="24012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Marketingul digital îți permite să îți spui povestea, să sensibilizezi publicul cu privire la problemele pe care le abordezi și să obții susținere din toate colțurile lumii.</a:t>
            </a:r>
            <a:endParaRPr b="0" i="0" sz="1400" u="none" cap="none" strike="noStrike">
              <a:solidFill>
                <a:srgbClr val="000000"/>
              </a:solidFill>
              <a:latin typeface="Arial"/>
              <a:ea typeface="Arial"/>
              <a:cs typeface="Arial"/>
              <a:sym typeface="Arial"/>
            </a:endParaRPr>
          </a:p>
        </p:txBody>
      </p:sp>
      <p:sp>
        <p:nvSpPr>
          <p:cNvPr id="240" name="Google Shape;240;p11"/>
          <p:cNvSpPr txBox="1"/>
          <p:nvPr/>
        </p:nvSpPr>
        <p:spPr>
          <a:xfrm rot="-5400000">
            <a:off x="-1652786" y="4295441"/>
            <a:ext cx="6522600" cy="1696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Înțelegerea rolului marketingului digital în antreprenoriatul social</a:t>
            </a:r>
            <a:endParaRPr b="0" i="0" sz="2900" u="none" cap="none" strike="noStrike">
              <a:solidFill>
                <a:srgbClr val="000000"/>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2900"/>
              <a:buFont typeface="Arial"/>
              <a:buNone/>
            </a:pPr>
            <a:r>
              <a:t/>
            </a:r>
            <a:endParaRPr b="0" i="0" sz="2900" u="none" cap="none" strike="noStrike">
              <a:solidFill>
                <a:srgbClr val="000000"/>
              </a:solidFill>
              <a:latin typeface="Playfair Display"/>
              <a:ea typeface="Playfair Display"/>
              <a:cs typeface="Playfair Display"/>
              <a:sym typeface="Playfair Display"/>
            </a:endParaRPr>
          </a:p>
        </p:txBody>
      </p:sp>
      <p:sp>
        <p:nvSpPr>
          <p:cNvPr id="241" name="Google Shape;241;p11"/>
          <p:cNvSpPr txBox="1"/>
          <p:nvPr/>
        </p:nvSpPr>
        <p:spPr>
          <a:xfrm>
            <a:off x="3053692" y="1555819"/>
            <a:ext cx="84456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Etapa digitală a întreprinderilor sociale</a:t>
            </a:r>
            <a:endParaRPr b="0" i="0" sz="1400" u="none" cap="none" strike="noStrike">
              <a:solidFill>
                <a:srgbClr val="000000"/>
              </a:solidFill>
              <a:latin typeface="Arial"/>
              <a:ea typeface="Arial"/>
              <a:cs typeface="Arial"/>
              <a:sym typeface="Arial"/>
            </a:endParaRPr>
          </a:p>
        </p:txBody>
      </p:sp>
      <p:sp>
        <p:nvSpPr>
          <p:cNvPr id="242" name="Google Shape;242;p11"/>
          <p:cNvSpPr txBox="1"/>
          <p:nvPr/>
        </p:nvSpPr>
        <p:spPr>
          <a:xfrm>
            <a:off x="7599451" y="5438775"/>
            <a:ext cx="9178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Conectarea cu cei care gândesc similar cu tine</a:t>
            </a:r>
            <a:endParaRPr b="0" i="0" sz="1400" u="none" cap="none" strike="noStrike">
              <a:solidFill>
                <a:srgbClr val="000000"/>
              </a:solidFill>
              <a:latin typeface="Arial"/>
              <a:ea typeface="Arial"/>
              <a:cs typeface="Arial"/>
              <a:sym typeface="Arial"/>
            </a:endParaRPr>
          </a:p>
        </p:txBody>
      </p:sp>
      <p:sp>
        <p:nvSpPr>
          <p:cNvPr id="243" name="Google Shape;243;p11"/>
          <p:cNvSpPr txBox="1"/>
          <p:nvPr/>
        </p:nvSpPr>
        <p:spPr>
          <a:xfrm>
            <a:off x="7715830" y="6259975"/>
            <a:ext cx="9543600" cy="13545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Frumusețea marketingului digital constă în puterea sa de a crea legături. Te ajută să te conectezi cu persoane care împărtășesc aceeași pasiune pentru schimbare. Aceștia nu sunt doar publicul tău, ci și aliații tăi în promovarea schimbării sociale.</a:t>
            </a:r>
            <a:endParaRPr b="0" i="0" sz="1400" u="none" cap="none" strike="noStrike">
              <a:solidFill>
                <a:srgbClr val="000000"/>
              </a:solidFill>
              <a:latin typeface="Arial"/>
              <a:ea typeface="Arial"/>
              <a:cs typeface="Arial"/>
              <a:sym typeface="Arial"/>
            </a:endParaRPr>
          </a:p>
        </p:txBody>
      </p:sp>
      <p:sp>
        <p:nvSpPr>
          <p:cNvPr id="244" name="Google Shape;244;p11"/>
          <p:cNvSpPr txBox="1"/>
          <p:nvPr/>
        </p:nvSpPr>
        <p:spPr>
          <a:xfrm>
            <a:off x="7715830" y="7752224"/>
            <a:ext cx="7457100" cy="8313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Cum? O postare incitantă pe Instagram, un buletin informativ motivant prin e-mail, un blog convingător pe site-ul tău, etc.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50" name="Google Shape;250;p1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51" name="Google Shape;251;p1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52" name="Google Shape;252;p1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253" name="Google Shape;253;p12"/>
          <p:cNvSpPr/>
          <p:nvPr/>
        </p:nvSpPr>
        <p:spPr>
          <a:xfrm>
            <a:off x="6496405" y="1979497"/>
            <a:ext cx="6408106" cy="6328005"/>
          </a:xfrm>
          <a:custGeom>
            <a:rect b="b" l="l" r="r" t="t"/>
            <a:pathLst>
              <a:path extrusionOk="0" h="6328005" w="6408106">
                <a:moveTo>
                  <a:pt x="0" y="0"/>
                </a:moveTo>
                <a:lnTo>
                  <a:pt x="6408107" y="0"/>
                </a:lnTo>
                <a:lnTo>
                  <a:pt x="6408107" y="6328006"/>
                </a:lnTo>
                <a:lnTo>
                  <a:pt x="0" y="6328006"/>
                </a:lnTo>
                <a:lnTo>
                  <a:pt x="0" y="0"/>
                </a:lnTo>
                <a:close/>
              </a:path>
            </a:pathLst>
          </a:custGeom>
          <a:blipFill rotWithShape="1">
            <a:blip r:embed="rId7">
              <a:alphaModFix amt="51000"/>
            </a:blip>
            <a:stretch>
              <a:fillRect b="0" l="0" r="0" t="0"/>
            </a:stretch>
          </a:blipFill>
          <a:ln>
            <a:noFill/>
          </a:ln>
        </p:spPr>
      </p:sp>
      <p:sp>
        <p:nvSpPr>
          <p:cNvPr id="254" name="Google Shape;254;p12"/>
          <p:cNvSpPr/>
          <p:nvPr/>
        </p:nvSpPr>
        <p:spPr>
          <a:xfrm>
            <a:off x="-571610" y="-2057400"/>
            <a:ext cx="4891293" cy="4114800"/>
          </a:xfrm>
          <a:custGeom>
            <a:rect b="b" l="l" r="r" t="t"/>
            <a:pathLst>
              <a:path extrusionOk="0" h="4114800" w="4891293">
                <a:moveTo>
                  <a:pt x="0" y="0"/>
                </a:moveTo>
                <a:lnTo>
                  <a:pt x="4891293" y="0"/>
                </a:lnTo>
                <a:lnTo>
                  <a:pt x="4891293" y="4114800"/>
                </a:lnTo>
                <a:lnTo>
                  <a:pt x="0" y="4114800"/>
                </a:lnTo>
                <a:lnTo>
                  <a:pt x="0" y="0"/>
                </a:lnTo>
                <a:close/>
              </a:path>
            </a:pathLst>
          </a:custGeom>
          <a:blipFill rotWithShape="1">
            <a:blip r:embed="rId8">
              <a:alphaModFix/>
            </a:blip>
            <a:stretch>
              <a:fillRect b="0" l="0" r="0" t="0"/>
            </a:stretch>
          </a:blipFill>
          <a:ln>
            <a:noFill/>
          </a:ln>
        </p:spPr>
      </p:sp>
      <p:sp>
        <p:nvSpPr>
          <p:cNvPr id="255" name="Google Shape;255;p12"/>
          <p:cNvSpPr txBox="1"/>
          <p:nvPr/>
        </p:nvSpPr>
        <p:spPr>
          <a:xfrm>
            <a:off x="2540544" y="3440040"/>
            <a:ext cx="3903900" cy="49425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2199"/>
              <a:buFont typeface="Arial"/>
              <a:buNone/>
            </a:pPr>
            <a:r>
              <a:rPr b="0" i="0" lang="en-US" sz="2199" u="none" cap="none" strike="noStrike">
                <a:solidFill>
                  <a:srgbClr val="000000"/>
                </a:solidFill>
                <a:latin typeface="Playfair Display"/>
                <a:ea typeface="Playfair Display"/>
                <a:cs typeface="Playfair Display"/>
                <a:sym typeface="Playfair Display"/>
              </a:rPr>
              <a:t>Marketingul digital facilitează evidențierea impactului concret prin actualizări frecvente, rapoarte de impact și relatări detaliate. </a:t>
            </a:r>
            <a:r>
              <a:rPr b="1" i="0" lang="en-US" sz="2199" u="none" cap="none" strike="noStrike">
                <a:solidFill>
                  <a:srgbClr val="000000"/>
                </a:solidFill>
                <a:latin typeface="Playfair Display"/>
                <a:ea typeface="Playfair Display"/>
                <a:cs typeface="Playfair Display"/>
                <a:sym typeface="Playfair Display"/>
              </a:rPr>
              <a:t>Această transparență crește încrederea și încurajează angajamentul și sprijinul constant. </a:t>
            </a:r>
            <a:endParaRPr b="1" i="0" sz="1400" u="none" cap="none" strike="noStrike">
              <a:solidFill>
                <a:srgbClr val="000000"/>
              </a:solidFill>
              <a:latin typeface="Arial"/>
              <a:ea typeface="Arial"/>
              <a:cs typeface="Arial"/>
              <a:sym typeface="Arial"/>
            </a:endParaRPr>
          </a:p>
        </p:txBody>
      </p:sp>
      <p:sp>
        <p:nvSpPr>
          <p:cNvPr id="256" name="Google Shape;256;p12"/>
          <p:cNvSpPr txBox="1"/>
          <p:nvPr/>
        </p:nvSpPr>
        <p:spPr>
          <a:xfrm rot="-5400000">
            <a:off x="-1652786" y="4295441"/>
            <a:ext cx="6522600" cy="1696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Înțelegerea rolului marketingului digital în antreprenoriatul social</a:t>
            </a:r>
            <a:endParaRPr b="0" i="0" sz="2900" u="none" cap="none" strike="noStrike">
              <a:solidFill>
                <a:srgbClr val="000000"/>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2900"/>
              <a:buFont typeface="Arial"/>
              <a:buNone/>
            </a:pPr>
            <a:r>
              <a:t/>
            </a:r>
            <a:endParaRPr b="0" i="0" sz="2900" u="none" cap="none" strike="noStrike">
              <a:solidFill>
                <a:srgbClr val="000000"/>
              </a:solidFill>
              <a:latin typeface="Playfair Display"/>
              <a:ea typeface="Playfair Display"/>
              <a:cs typeface="Playfair Display"/>
              <a:sym typeface="Playfair Display"/>
            </a:endParaRPr>
          </a:p>
        </p:txBody>
      </p:sp>
      <p:sp>
        <p:nvSpPr>
          <p:cNvPr id="257" name="Google Shape;257;p12"/>
          <p:cNvSpPr txBox="1"/>
          <p:nvPr/>
        </p:nvSpPr>
        <p:spPr>
          <a:xfrm>
            <a:off x="12952124" y="3440050"/>
            <a:ext cx="4403400" cy="43671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2199"/>
              <a:buFont typeface="Arial"/>
              <a:buNone/>
            </a:pPr>
            <a:r>
              <a:rPr b="0" i="0" lang="en-US" sz="2199" u="none" cap="none" strike="noStrike">
                <a:solidFill>
                  <a:srgbClr val="000000"/>
                </a:solidFill>
                <a:latin typeface="Playfair Display"/>
                <a:ea typeface="Playfair Display"/>
                <a:cs typeface="Playfair Display"/>
                <a:sym typeface="Playfair Display"/>
              </a:rPr>
              <a:t>Marketingul digital este eficient din punct de vedere al costurilor și oferă o vizibilitate fără precedent. Cu o strategie corectă, te poți conecta cu utilizatori din întreaga lume, îți poți răspândi mesajul și îți poți atrage sprijinul fără a avea nevoie de un buget enorm. </a:t>
            </a:r>
            <a:endParaRPr b="0" i="0" sz="1400" u="none" cap="none" strike="noStrike">
              <a:solidFill>
                <a:srgbClr val="000000"/>
              </a:solidFill>
              <a:latin typeface="Arial"/>
              <a:ea typeface="Arial"/>
              <a:cs typeface="Arial"/>
              <a:sym typeface="Arial"/>
            </a:endParaRPr>
          </a:p>
        </p:txBody>
      </p:sp>
      <p:sp>
        <p:nvSpPr>
          <p:cNvPr id="258" name="Google Shape;258;p12"/>
          <p:cNvSpPr txBox="1"/>
          <p:nvPr/>
        </p:nvSpPr>
        <p:spPr>
          <a:xfrm>
            <a:off x="2540549" y="1882250"/>
            <a:ext cx="4403400" cy="1108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000" u="none" cap="none" strike="noStrike">
                <a:solidFill>
                  <a:srgbClr val="000000"/>
                </a:solidFill>
                <a:latin typeface="Playfair Display"/>
                <a:ea typeface="Playfair Display"/>
                <a:cs typeface="Playfair Display"/>
                <a:sym typeface="Playfair Display"/>
              </a:rPr>
              <a:t>Creșterea vizibilității și a impactului</a:t>
            </a:r>
            <a:endParaRPr b="0" i="0" sz="3000" u="none" cap="none" strike="noStrike">
              <a:solidFill>
                <a:srgbClr val="000000"/>
              </a:solidFill>
              <a:latin typeface="Playfair Display"/>
              <a:ea typeface="Playfair Display"/>
              <a:cs typeface="Playfair Display"/>
              <a:sym typeface="Playfair Display"/>
            </a:endParaRPr>
          </a:p>
        </p:txBody>
      </p:sp>
      <p:sp>
        <p:nvSpPr>
          <p:cNvPr id="259" name="Google Shape;259;p12"/>
          <p:cNvSpPr txBox="1"/>
          <p:nvPr/>
        </p:nvSpPr>
        <p:spPr>
          <a:xfrm>
            <a:off x="12669173" y="2742075"/>
            <a:ext cx="53988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Eficiență și accesibilitate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265" name="Google Shape;265;p1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266" name="Google Shape;266;p13"/>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267" name="Google Shape;267;p13"/>
          <p:cNvSpPr txBox="1"/>
          <p:nvPr/>
        </p:nvSpPr>
        <p:spPr>
          <a:xfrm>
            <a:off x="4335450" y="860400"/>
            <a:ext cx="9848400" cy="14778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4000" u="none" cap="none" strike="noStrike">
                <a:solidFill>
                  <a:srgbClr val="000000"/>
                </a:solidFill>
                <a:latin typeface="Playfair Display"/>
                <a:ea typeface="Playfair Display"/>
                <a:cs typeface="Playfair Display"/>
                <a:sym typeface="Playfair Display"/>
              </a:rPr>
              <a:t>SETUL TĂU DE INSTRUMENTE </a:t>
            </a:r>
            <a:endParaRPr b="0" i="0" sz="4000" u="none" cap="none" strike="noStrike">
              <a:solidFill>
                <a:srgbClr val="000000"/>
              </a:solidFill>
              <a:latin typeface="Playfair Display"/>
              <a:ea typeface="Playfair Display"/>
              <a:cs typeface="Playfair Display"/>
              <a:sym typeface="Playfair Display"/>
            </a:endParaRPr>
          </a:p>
          <a:p>
            <a:pPr indent="0" lvl="0" marL="0" marR="0" rtl="0" algn="ctr">
              <a:lnSpc>
                <a:spcPct val="140007"/>
              </a:lnSpc>
              <a:spcBef>
                <a:spcPts val="0"/>
              </a:spcBef>
              <a:spcAft>
                <a:spcPts val="0"/>
              </a:spcAft>
              <a:buClr>
                <a:srgbClr val="000000"/>
              </a:buClr>
              <a:buSzPts val="5499"/>
              <a:buFont typeface="Arial"/>
              <a:buNone/>
            </a:pPr>
            <a:r>
              <a:rPr b="0" i="0" lang="en-US" sz="4000" u="none" cap="none" strike="noStrike">
                <a:solidFill>
                  <a:srgbClr val="000000"/>
                </a:solidFill>
                <a:latin typeface="Playfair Display"/>
                <a:ea typeface="Playfair Display"/>
                <a:cs typeface="Playfair Display"/>
                <a:sym typeface="Playfair Display"/>
              </a:rPr>
              <a:t>DE MARKETING DIGITAL</a:t>
            </a:r>
            <a:endParaRPr b="0" i="0" sz="4000" u="none" cap="none" strike="noStrike">
              <a:solidFill>
                <a:srgbClr val="000000"/>
              </a:solidFill>
              <a:latin typeface="Arial"/>
              <a:ea typeface="Arial"/>
              <a:cs typeface="Arial"/>
              <a:sym typeface="Arial"/>
            </a:endParaRPr>
          </a:p>
        </p:txBody>
      </p:sp>
      <p:sp>
        <p:nvSpPr>
          <p:cNvPr id="268" name="Google Shape;268;p13"/>
          <p:cNvSpPr txBox="1"/>
          <p:nvPr/>
        </p:nvSpPr>
        <p:spPr>
          <a:xfrm>
            <a:off x="3576476" y="2759771"/>
            <a:ext cx="11366400" cy="5519700"/>
          </a:xfrm>
          <a:prstGeom prst="rect">
            <a:avLst/>
          </a:prstGeom>
          <a:noFill/>
          <a:ln>
            <a:noFill/>
          </a:ln>
        </p:spPr>
        <p:txBody>
          <a:bodyPr anchorCtr="0" anchor="t" bIns="0" lIns="0" spcFirstLastPara="1" rIns="0" wrap="square" tIns="0">
            <a:spAutoFit/>
          </a:bodyPr>
          <a:lstStyle/>
          <a:p>
            <a:pPr indent="-228600" lvl="1" marL="431801" marR="0" rtl="0" algn="l">
              <a:lnSpc>
                <a:spcPct val="170000"/>
              </a:lnSpc>
              <a:spcBef>
                <a:spcPts val="0"/>
              </a:spcBef>
              <a:spcAft>
                <a:spcPts val="0"/>
              </a:spcAft>
              <a:buClr>
                <a:srgbClr val="000000"/>
              </a:buClr>
              <a:buSzPts val="2200"/>
              <a:buFont typeface="Arial"/>
              <a:buChar char="•"/>
            </a:pPr>
            <a:r>
              <a:rPr b="1" i="0" lang="en-US" sz="2200" u="none" cap="none" strike="noStrike">
                <a:solidFill>
                  <a:srgbClr val="000000"/>
                </a:solidFill>
                <a:latin typeface="Playfair Display"/>
                <a:ea typeface="Playfair Display"/>
                <a:cs typeface="Playfair Display"/>
                <a:sym typeface="Playfair Display"/>
              </a:rPr>
              <a:t>SOCIAL MEDIA</a:t>
            </a:r>
            <a:r>
              <a:rPr b="0" i="0" lang="en-US" sz="2200" u="none" cap="none" strike="noStrike">
                <a:solidFill>
                  <a:srgbClr val="000000"/>
                </a:solidFill>
                <a:latin typeface="Playfair Display"/>
                <a:ea typeface="Playfair Display"/>
                <a:cs typeface="Playfair Display"/>
                <a:sym typeface="Playfair Display"/>
              </a:rPr>
              <a:t>: Excelent pentru crearea de povești și construirea unei comunități, împărtășirea succeselor, învățarea de la alții și implicarea alături de susținătorii tăi</a:t>
            </a:r>
            <a:endParaRPr b="0" i="0" sz="2200" u="none" cap="none" strike="noStrike">
              <a:solidFill>
                <a:srgbClr val="000000"/>
              </a:solidFill>
              <a:latin typeface="Playfair Display"/>
              <a:ea typeface="Playfair Display"/>
              <a:cs typeface="Playfair Display"/>
              <a:sym typeface="Playfair Display"/>
            </a:endParaRPr>
          </a:p>
          <a:p>
            <a:pPr indent="-228600" lvl="1" marL="431801" marR="0" rtl="0" algn="l">
              <a:lnSpc>
                <a:spcPct val="170000"/>
              </a:lnSpc>
              <a:spcBef>
                <a:spcPts val="0"/>
              </a:spcBef>
              <a:spcAft>
                <a:spcPts val="0"/>
              </a:spcAft>
              <a:buClr>
                <a:srgbClr val="000000"/>
              </a:buClr>
              <a:buSzPts val="2200"/>
              <a:buFont typeface="Arial"/>
              <a:buChar char="•"/>
            </a:pPr>
            <a:r>
              <a:rPr b="1" i="0" lang="en-US" sz="2200" u="none" cap="none" strike="noStrike">
                <a:solidFill>
                  <a:srgbClr val="000000"/>
                </a:solidFill>
                <a:latin typeface="Playfair Display"/>
                <a:ea typeface="Playfair Display"/>
                <a:cs typeface="Playfair Display"/>
                <a:sym typeface="Playfair Display"/>
              </a:rPr>
              <a:t>MARKETING DE CONȚINUT</a:t>
            </a:r>
            <a:r>
              <a:rPr b="0" i="0" lang="en-US" sz="2200" u="none" cap="none" strike="noStrike">
                <a:solidFill>
                  <a:srgbClr val="000000"/>
                </a:solidFill>
                <a:latin typeface="Playfair Display"/>
                <a:ea typeface="Playfair Display"/>
                <a:cs typeface="Playfair Display"/>
                <a:sym typeface="Playfair Display"/>
              </a:rPr>
              <a:t>: Bloguri, videoclipuri, podcasturi. Acesta este modul în care educi, inspiri și îndemni la acțiune. </a:t>
            </a:r>
            <a:endParaRPr b="0" i="0" sz="2200" u="none" cap="none" strike="noStrike">
              <a:solidFill>
                <a:srgbClr val="000000"/>
              </a:solidFill>
              <a:latin typeface="Playfair Display"/>
              <a:ea typeface="Playfair Display"/>
              <a:cs typeface="Playfair Display"/>
              <a:sym typeface="Playfair Display"/>
            </a:endParaRPr>
          </a:p>
          <a:p>
            <a:pPr indent="-228600" lvl="1" marL="431801" marR="0" rtl="0" algn="l">
              <a:lnSpc>
                <a:spcPct val="170000"/>
              </a:lnSpc>
              <a:spcBef>
                <a:spcPts val="0"/>
              </a:spcBef>
              <a:spcAft>
                <a:spcPts val="0"/>
              </a:spcAft>
              <a:buClr>
                <a:srgbClr val="000000"/>
              </a:buClr>
              <a:buSzPts val="2200"/>
              <a:buFont typeface="Arial"/>
              <a:buChar char="•"/>
            </a:pPr>
            <a:r>
              <a:rPr b="1" i="0" lang="en-US" sz="2200" u="none" cap="none" strike="noStrike">
                <a:solidFill>
                  <a:srgbClr val="000000"/>
                </a:solidFill>
                <a:latin typeface="Playfair Display"/>
                <a:ea typeface="Playfair Display"/>
                <a:cs typeface="Playfair Display"/>
                <a:sym typeface="Playfair Display"/>
              </a:rPr>
              <a:t>MARKETING PRIN E-MAIL</a:t>
            </a:r>
            <a:r>
              <a:rPr b="0" i="0" lang="en-US" sz="2200" u="none" cap="none" strike="noStrike">
                <a:solidFill>
                  <a:srgbClr val="000000"/>
                </a:solidFill>
                <a:latin typeface="Playfair Display"/>
                <a:ea typeface="Playfair Display"/>
                <a:cs typeface="Playfair Display"/>
                <a:sym typeface="Playfair Display"/>
              </a:rPr>
              <a:t>: Pentru relații mai solide, e-mailul este cel mai bun prieten al tău. Distribuie actualizări, informații și oportunități în exclusivitate.</a:t>
            </a:r>
            <a:endParaRPr b="0" i="0" sz="2200" u="none" cap="none" strike="noStrike">
              <a:solidFill>
                <a:srgbClr val="000000"/>
              </a:solidFill>
              <a:latin typeface="Playfair Display"/>
              <a:ea typeface="Playfair Display"/>
              <a:cs typeface="Playfair Display"/>
              <a:sym typeface="Playfair Display"/>
            </a:endParaRPr>
          </a:p>
          <a:p>
            <a:pPr indent="-228600" lvl="1" marL="431801" marR="0" rtl="0" algn="l">
              <a:lnSpc>
                <a:spcPct val="170000"/>
              </a:lnSpc>
              <a:spcBef>
                <a:spcPts val="0"/>
              </a:spcBef>
              <a:spcAft>
                <a:spcPts val="0"/>
              </a:spcAft>
              <a:buClr>
                <a:srgbClr val="000000"/>
              </a:buClr>
              <a:buSzPts val="2200"/>
              <a:buFont typeface="Arial"/>
              <a:buChar char="•"/>
            </a:pPr>
            <a:r>
              <a:rPr b="1" i="0" lang="en-US" sz="2200" u="none" cap="none" strike="noStrike">
                <a:solidFill>
                  <a:srgbClr val="000000"/>
                </a:solidFill>
                <a:latin typeface="Playfair Display"/>
                <a:ea typeface="Playfair Display"/>
                <a:cs typeface="Playfair Display"/>
                <a:sym typeface="Playfair Display"/>
              </a:rPr>
              <a:t>SEO ȘI SEM:</a:t>
            </a:r>
            <a:r>
              <a:rPr b="0" i="0" lang="en-US" sz="2200" u="none" cap="none" strike="noStrike">
                <a:solidFill>
                  <a:srgbClr val="000000"/>
                </a:solidFill>
                <a:latin typeface="Playfair Display"/>
                <a:ea typeface="Playfair Display"/>
                <a:cs typeface="Playfair Display"/>
                <a:sym typeface="Playfair Display"/>
              </a:rPr>
              <a:t> Este important </a:t>
            </a:r>
            <a:r>
              <a:rPr b="0" i="0" lang="en-US" sz="2200" u="none" cap="none" strike="noStrike">
                <a:solidFill>
                  <a:schemeClr val="dk1"/>
                </a:solidFill>
                <a:latin typeface="Playfair Display"/>
                <a:ea typeface="Playfair Display"/>
                <a:cs typeface="Playfair Display"/>
                <a:sym typeface="Playfair Display"/>
              </a:rPr>
              <a:t>fii găsit</a:t>
            </a:r>
            <a:r>
              <a:rPr b="0" i="0" lang="en-US" sz="2200" u="none" cap="none" strike="noStrike">
                <a:solidFill>
                  <a:srgbClr val="000000"/>
                </a:solidFill>
                <a:latin typeface="Playfair Display"/>
                <a:ea typeface="Playfair Display"/>
                <a:cs typeface="Playfair Display"/>
                <a:sym typeface="Playfair Display"/>
              </a:rPr>
              <a:t>. Optimizarea pentru motoarele de căutare și marketingul garantează că mesajul tău ajunge la cei care îl caută. </a:t>
            </a:r>
            <a:endParaRPr b="0" i="0" sz="2200" u="none" cap="none" strike="noStrike">
              <a:solidFill>
                <a:srgbClr val="000000"/>
              </a:solidFill>
              <a:latin typeface="Playfair Display"/>
              <a:ea typeface="Playfair Display"/>
              <a:cs typeface="Playfair Display"/>
              <a:sym typeface="Playfair Display"/>
            </a:endParaRPr>
          </a:p>
          <a:p>
            <a:pPr indent="-228600" lvl="1" marL="431801" marR="0" rtl="0" algn="l">
              <a:lnSpc>
                <a:spcPct val="170000"/>
              </a:lnSpc>
              <a:spcBef>
                <a:spcPts val="0"/>
              </a:spcBef>
              <a:spcAft>
                <a:spcPts val="0"/>
              </a:spcAft>
              <a:buClr>
                <a:srgbClr val="000000"/>
              </a:buClr>
              <a:buSzPts val="2200"/>
              <a:buFont typeface="Arial"/>
              <a:buChar char="•"/>
            </a:pPr>
            <a:r>
              <a:rPr b="1" i="0" lang="en-US" sz="2200" u="none" cap="none" strike="noStrike">
                <a:solidFill>
                  <a:srgbClr val="000000"/>
                </a:solidFill>
                <a:latin typeface="Playfair Display"/>
                <a:ea typeface="Playfair Display"/>
                <a:cs typeface="Playfair Display"/>
                <a:sym typeface="Playfair Display"/>
              </a:rPr>
              <a:t>ANALITICI</a:t>
            </a:r>
            <a:r>
              <a:rPr b="0" i="0" lang="en-US" sz="2200" u="none" cap="none" strike="noStrike">
                <a:solidFill>
                  <a:srgbClr val="000000"/>
                </a:solidFill>
                <a:latin typeface="Playfair Display"/>
                <a:ea typeface="Playfair Display"/>
                <a:cs typeface="Playfair Display"/>
                <a:sym typeface="Playfair Display"/>
              </a:rPr>
              <a:t>: Cunoașterea înseamnă putere. Înțelegerea modului în care funcționează demersurile tale digitale te ajută să îți rafinezi strategia și să maximizezi profitul.</a:t>
            </a:r>
            <a:endParaRPr b="0" i="0" sz="2200" u="none" cap="none" strike="noStrike">
              <a:solidFill>
                <a:srgbClr val="000000"/>
              </a:solidFill>
              <a:latin typeface="Playfair Display"/>
              <a:ea typeface="Playfair Display"/>
              <a:cs typeface="Playfair Display"/>
              <a:sym typeface="Playfair Display"/>
            </a:endParaRPr>
          </a:p>
        </p:txBody>
      </p:sp>
      <p:sp>
        <p:nvSpPr>
          <p:cNvPr id="269" name="Google Shape;269;p1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270" name="Google Shape;270;p13"/>
          <p:cNvSpPr txBox="1"/>
          <p:nvPr/>
        </p:nvSpPr>
        <p:spPr>
          <a:xfrm rot="-5400000">
            <a:off x="-1652786" y="4295441"/>
            <a:ext cx="6522600" cy="1696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Înțelegerea rolului marketingului digital în antreprenoriatul social</a:t>
            </a:r>
            <a:endParaRPr b="0" i="0" sz="2900" u="none" cap="none" strike="noStrike">
              <a:solidFill>
                <a:srgbClr val="000000"/>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2900"/>
              <a:buFont typeface="Arial"/>
              <a:buNone/>
            </a:pPr>
            <a:r>
              <a:t/>
            </a:r>
            <a:endParaRPr b="0" i="0" sz="29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4"/>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76" name="Google Shape;276;p14"/>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77" name="Google Shape;277;p14"/>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278" name="Google Shape;278;p14"/>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279" name="Google Shape;279;p14"/>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280" name="Google Shape;280;p14"/>
          <p:cNvSpPr txBox="1"/>
          <p:nvPr/>
        </p:nvSpPr>
        <p:spPr>
          <a:xfrm>
            <a:off x="1472001" y="2889250"/>
            <a:ext cx="31197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281" name="Google Shape;281;p14"/>
          <p:cNvSpPr txBox="1"/>
          <p:nvPr/>
        </p:nvSpPr>
        <p:spPr>
          <a:xfrm>
            <a:off x="4739431" y="3022600"/>
            <a:ext cx="9929100" cy="2031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Elaborarea unui plan de marketing digital de bază</a:t>
            </a:r>
            <a:endParaRPr b="0" i="0" sz="1400" u="none" cap="none" strike="noStrike">
              <a:solidFill>
                <a:srgbClr val="000000"/>
              </a:solidFill>
              <a:latin typeface="Arial"/>
              <a:ea typeface="Arial"/>
              <a:cs typeface="Arial"/>
              <a:sym typeface="Arial"/>
            </a:endParaRPr>
          </a:p>
        </p:txBody>
      </p:sp>
      <p:sp>
        <p:nvSpPr>
          <p:cNvPr id="282" name="Google Shape;282;p14"/>
          <p:cNvSpPr txBox="1"/>
          <p:nvPr/>
        </p:nvSpPr>
        <p:spPr>
          <a:xfrm>
            <a:off x="4643140" y="5765348"/>
            <a:ext cx="66750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Cum poți crea un plan de marketing digital care să fie eficient?</a:t>
            </a:r>
            <a:endParaRPr b="0" i="0" sz="1400" u="none" cap="none" strike="noStrike">
              <a:solidFill>
                <a:srgbClr val="000000"/>
              </a:solidFill>
              <a:latin typeface="Arial"/>
              <a:ea typeface="Arial"/>
              <a:cs typeface="Arial"/>
              <a:sym typeface="Arial"/>
            </a:endParaRPr>
          </a:p>
        </p:txBody>
      </p:sp>
      <p:sp>
        <p:nvSpPr>
          <p:cNvPr id="283" name="Google Shape;283;p1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49" l="-14260" r="-3274" t="-161009"/>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5"/>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89" name="Google Shape;289;p15"/>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90" name="Google Shape;290;p15"/>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91" name="Google Shape;291;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292" name="Google Shape;292;p15"/>
          <p:cNvSpPr txBox="1"/>
          <p:nvPr/>
        </p:nvSpPr>
        <p:spPr>
          <a:xfrm>
            <a:off x="3619250" y="1263650"/>
            <a:ext cx="13475100" cy="677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400" u="none" cap="none" strike="noStrike">
                <a:solidFill>
                  <a:srgbClr val="000000"/>
                </a:solidFill>
                <a:latin typeface="Playfair Display"/>
                <a:ea typeface="Playfair Display"/>
                <a:cs typeface="Playfair Display"/>
                <a:sym typeface="Playfair Display"/>
              </a:rPr>
              <a:t>NUCLEUL PLANULUI TĂU DE MARKETING DIGITAL</a:t>
            </a:r>
            <a:endParaRPr b="0" i="0" sz="4400" u="none" cap="none" strike="noStrike">
              <a:solidFill>
                <a:srgbClr val="000000"/>
              </a:solidFill>
              <a:latin typeface="Arial"/>
              <a:ea typeface="Arial"/>
              <a:cs typeface="Arial"/>
              <a:sym typeface="Arial"/>
            </a:endParaRPr>
          </a:p>
        </p:txBody>
      </p:sp>
      <p:sp>
        <p:nvSpPr>
          <p:cNvPr id="293" name="Google Shape;293;p15"/>
          <p:cNvSpPr txBox="1"/>
          <p:nvPr/>
        </p:nvSpPr>
        <p:spPr>
          <a:xfrm>
            <a:off x="2796950" y="2698300"/>
            <a:ext cx="13102800" cy="6093600"/>
          </a:xfrm>
          <a:prstGeom prst="rect">
            <a:avLst/>
          </a:prstGeom>
          <a:noFill/>
          <a:ln>
            <a:noFill/>
          </a:ln>
        </p:spPr>
        <p:txBody>
          <a:bodyPr anchorCtr="0" anchor="t" bIns="0" lIns="0" spcFirstLastPara="1" rIns="0" wrap="square" tIns="0">
            <a:spAutoFit/>
          </a:bodyPr>
          <a:lstStyle/>
          <a:p>
            <a:pPr indent="-368236" lvl="1" marL="914400" marR="0" rtl="0" algn="l">
              <a:lnSpc>
                <a:spcPct val="170031"/>
              </a:lnSpc>
              <a:spcBef>
                <a:spcPts val="0"/>
              </a:spcBef>
              <a:spcAft>
                <a:spcPts val="0"/>
              </a:spcAft>
              <a:buClr>
                <a:srgbClr val="000000"/>
              </a:buClr>
              <a:buSzPts val="2199"/>
              <a:buFont typeface="Playfair Display"/>
              <a:buAutoNum type="arabicPeriod"/>
            </a:pPr>
            <a:r>
              <a:rPr b="0" i="0" lang="en-US" sz="2199" u="none" cap="none" strike="noStrike">
                <a:solidFill>
                  <a:srgbClr val="000000"/>
                </a:solidFill>
                <a:latin typeface="Playfair Display"/>
                <a:ea typeface="Playfair Display"/>
                <a:cs typeface="Playfair Display"/>
                <a:sym typeface="Playfair Display"/>
              </a:rPr>
              <a:t> </a:t>
            </a:r>
            <a:r>
              <a:rPr b="1" i="0" lang="en-US" sz="2199" u="none" cap="none" strike="noStrike">
                <a:solidFill>
                  <a:srgbClr val="000000"/>
                </a:solidFill>
                <a:latin typeface="Playfair Display"/>
                <a:ea typeface="Playfair Display"/>
                <a:cs typeface="Playfair Display"/>
                <a:sym typeface="Playfair Display"/>
              </a:rPr>
              <a:t>Definește-ți misiunea și obiectivele</a:t>
            </a:r>
            <a:r>
              <a:rPr b="0" i="0" lang="en-US" sz="2199" u="none" cap="none" strike="noStrike">
                <a:solidFill>
                  <a:srgbClr val="000000"/>
                </a:solidFill>
                <a:latin typeface="Playfair Display"/>
                <a:ea typeface="Playfair Display"/>
                <a:cs typeface="Playfair Display"/>
                <a:sym typeface="Playfair Display"/>
              </a:rPr>
              <a:t> - Ce schimbare vrei să aduci în lume?</a:t>
            </a:r>
            <a:endParaRPr b="0" i="0" sz="2199" u="none" cap="none" strike="noStrike">
              <a:solidFill>
                <a:srgbClr val="000000"/>
              </a:solidFill>
              <a:latin typeface="Playfair Display"/>
              <a:ea typeface="Playfair Display"/>
              <a:cs typeface="Playfair Display"/>
              <a:sym typeface="Playfair Display"/>
            </a:endParaRPr>
          </a:p>
          <a:p>
            <a:pPr indent="-368236" lvl="1" marL="914400"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Cunoaște-ți publicul </a:t>
            </a:r>
            <a:r>
              <a:rPr b="0" i="0" lang="en-US" sz="2199" u="none" cap="none" strike="noStrike">
                <a:solidFill>
                  <a:srgbClr val="000000"/>
                </a:solidFill>
                <a:latin typeface="Playfair Display"/>
                <a:ea typeface="Playfair Display"/>
                <a:cs typeface="Playfair Display"/>
                <a:sym typeface="Playfair Display"/>
              </a:rPr>
              <a:t>- Cui te adresezi? Identifică-le nevoile, dificultățile și domeniile în care își petrec timpul online. </a:t>
            </a:r>
            <a:endParaRPr b="0" i="0" sz="2199" u="none" cap="none" strike="noStrike">
              <a:solidFill>
                <a:srgbClr val="000000"/>
              </a:solidFill>
              <a:latin typeface="Playfair Display"/>
              <a:ea typeface="Playfair Display"/>
              <a:cs typeface="Playfair Display"/>
              <a:sym typeface="Playfair Display"/>
            </a:endParaRPr>
          </a:p>
          <a:p>
            <a:pPr indent="-368236" lvl="1" marL="914400"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Alege-ți canalele cu chibzuință</a:t>
            </a:r>
            <a:r>
              <a:rPr b="0" i="0" lang="en-US" sz="2199" u="none" cap="none" strike="noStrike">
                <a:solidFill>
                  <a:srgbClr val="000000"/>
                </a:solidFill>
                <a:latin typeface="Playfair Display"/>
                <a:ea typeface="Playfair Display"/>
                <a:cs typeface="Playfair Display"/>
                <a:sym typeface="Playfair Display"/>
              </a:rPr>
              <a:t> - Fă cercetări și află pe ce platforme este activ grupul tău țintă. </a:t>
            </a:r>
            <a:endParaRPr b="0" i="0" sz="2199" u="none" cap="none" strike="noStrike">
              <a:solidFill>
                <a:srgbClr val="000000"/>
              </a:solidFill>
              <a:latin typeface="Playfair Display"/>
              <a:ea typeface="Playfair Display"/>
              <a:cs typeface="Playfair Display"/>
              <a:sym typeface="Playfair Display"/>
            </a:endParaRPr>
          </a:p>
          <a:p>
            <a:pPr indent="-368236" lvl="1" marL="914400"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Elaborează-ți strategia de conținut și formulează mesajele  de bază</a:t>
            </a:r>
            <a:r>
              <a:rPr b="0" i="0" lang="en-US" sz="2199" u="none" cap="none" strike="noStrike">
                <a:solidFill>
                  <a:srgbClr val="000000"/>
                </a:solidFill>
                <a:latin typeface="Playfair Display"/>
                <a:ea typeface="Playfair Display"/>
                <a:cs typeface="Playfair Display"/>
                <a:sym typeface="Playfair Display"/>
              </a:rPr>
              <a:t> - Conferă structură și orientare eforturilor tale de marketing</a:t>
            </a:r>
            <a:endParaRPr b="0" i="0" sz="2199" u="none" cap="none" strike="noStrike">
              <a:solidFill>
                <a:srgbClr val="000000"/>
              </a:solidFill>
              <a:latin typeface="Playfair Display"/>
              <a:ea typeface="Playfair Display"/>
              <a:cs typeface="Playfair Display"/>
              <a:sym typeface="Playfair Display"/>
            </a:endParaRPr>
          </a:p>
          <a:p>
            <a:pPr indent="-368236" lvl="1" marL="914400"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Planifică-ți conținutul</a:t>
            </a:r>
            <a:r>
              <a:rPr b="0" i="0" lang="en-US" sz="2199" u="none" cap="none" strike="noStrike">
                <a:solidFill>
                  <a:srgbClr val="000000"/>
                </a:solidFill>
                <a:latin typeface="Playfair Display"/>
                <a:ea typeface="Playfair Display"/>
                <a:cs typeface="Playfair Display"/>
                <a:sym typeface="Playfair Display"/>
              </a:rPr>
              <a:t> - Planifică un mix de conținut educațional și inspirațional </a:t>
            </a:r>
            <a:endParaRPr b="0" i="0" sz="2199" u="none" cap="none" strike="noStrike">
              <a:solidFill>
                <a:srgbClr val="000000"/>
              </a:solidFill>
              <a:latin typeface="Playfair Display"/>
              <a:ea typeface="Playfair Display"/>
              <a:cs typeface="Playfair Display"/>
              <a:sym typeface="Playfair Display"/>
            </a:endParaRPr>
          </a:p>
          <a:p>
            <a:pPr indent="-368236" lvl="1" marL="914400"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Stabilește-ti bugetul</a:t>
            </a:r>
            <a:r>
              <a:rPr b="0" i="0" lang="en-US" sz="2199" u="none" cap="none" strike="noStrike">
                <a:solidFill>
                  <a:srgbClr val="000000"/>
                </a:solidFill>
                <a:latin typeface="Playfair Display"/>
                <a:ea typeface="Playfair Display"/>
                <a:cs typeface="Playfair Display"/>
                <a:sym typeface="Playfair Display"/>
              </a:rPr>
              <a:t> - Gândește-te ce resurse ai la dispoziție și ce resurse sunt necesare pentru implementarea planului tău.</a:t>
            </a:r>
            <a:endParaRPr b="0" i="0" sz="2199" u="none" cap="none" strike="noStrike">
              <a:solidFill>
                <a:srgbClr val="000000"/>
              </a:solidFill>
              <a:latin typeface="Playfair Display"/>
              <a:ea typeface="Playfair Display"/>
              <a:cs typeface="Playfair Display"/>
              <a:sym typeface="Playfair Display"/>
            </a:endParaRPr>
          </a:p>
          <a:p>
            <a:pPr indent="-368236" lvl="1" marL="914400" marR="0" rtl="0" algn="l">
              <a:lnSpc>
                <a:spcPct val="170031"/>
              </a:lnSpc>
              <a:spcBef>
                <a:spcPts val="0"/>
              </a:spcBef>
              <a:spcAft>
                <a:spcPts val="0"/>
              </a:spcAft>
              <a:buClr>
                <a:srgbClr val="000000"/>
              </a:buClr>
              <a:buSzPts val="2199"/>
              <a:buFont typeface="Playfair Display"/>
              <a:buAutoNum type="arabicPeriod"/>
            </a:pPr>
            <a:r>
              <a:rPr b="1" i="0" lang="en-US" sz="2199" u="none" cap="none" strike="noStrike">
                <a:solidFill>
                  <a:srgbClr val="000000"/>
                </a:solidFill>
                <a:latin typeface="Playfair Display"/>
                <a:ea typeface="Playfair Display"/>
                <a:cs typeface="Playfair Display"/>
                <a:sym typeface="Playfair Display"/>
              </a:rPr>
              <a:t>Evaluează și adaptează-te</a:t>
            </a:r>
            <a:r>
              <a:rPr b="0" i="0" lang="en-US" sz="2199" u="none" cap="none" strike="noStrike">
                <a:solidFill>
                  <a:srgbClr val="000000"/>
                </a:solidFill>
                <a:latin typeface="Playfair Display"/>
                <a:ea typeface="Playfair Display"/>
                <a:cs typeface="Playfair Display"/>
                <a:sym typeface="Playfair Display"/>
              </a:rPr>
              <a:t> - Folosește informațiile analitice pentru a-ți rafina abordarea, a experimentă noi tactici și a-ți îmbunătății continuu impactul</a:t>
            </a:r>
            <a:endParaRPr b="0" i="0" sz="2199" u="none" cap="none" strike="noStrike">
              <a:solidFill>
                <a:srgbClr val="000000"/>
              </a:solidFill>
              <a:latin typeface="Playfair Display"/>
              <a:ea typeface="Playfair Display"/>
              <a:cs typeface="Playfair Display"/>
              <a:sym typeface="Playfair Display"/>
            </a:endParaRPr>
          </a:p>
        </p:txBody>
      </p:sp>
      <p:sp>
        <p:nvSpPr>
          <p:cNvPr id="294" name="Google Shape;294;p15"/>
          <p:cNvSpPr txBox="1"/>
          <p:nvPr/>
        </p:nvSpPr>
        <p:spPr>
          <a:xfrm rot="-5400000">
            <a:off x="-1965236" y="4607891"/>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Elaborarea unui plan de marketing digital de bază</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3">
              <a:alphaModFix/>
            </a:blip>
            <a:stretch>
              <a:fillRect b="0" l="0" r="0" t="0"/>
            </a:stretch>
          </a:blipFill>
          <a:ln>
            <a:noFill/>
          </a:ln>
        </p:spPr>
      </p:sp>
      <p:sp>
        <p:nvSpPr>
          <p:cNvPr id="300" name="Google Shape;300;p1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49" l="-14260" r="-3274" t="-161009"/>
            </a:stretch>
          </a:blipFill>
          <a:ln>
            <a:noFill/>
          </a:ln>
        </p:spPr>
      </p:sp>
      <p:sp>
        <p:nvSpPr>
          <p:cNvPr id="301" name="Google Shape;301;p16"/>
          <p:cNvSpPr txBox="1"/>
          <p:nvPr/>
        </p:nvSpPr>
        <p:spPr>
          <a:xfrm>
            <a:off x="4134860" y="2698298"/>
            <a:ext cx="10018200" cy="60936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2199"/>
              <a:buFont typeface="Arial"/>
              <a:buNone/>
            </a:pPr>
            <a:r>
              <a:rPr b="0" i="0" lang="en-US" sz="2199" u="none" cap="none" strike="noStrike">
                <a:solidFill>
                  <a:srgbClr val="000000"/>
                </a:solidFill>
                <a:latin typeface="Playfair Display"/>
                <a:ea typeface="Playfair Display"/>
                <a:cs typeface="Playfair Display"/>
                <a:sym typeface="Playfair Display"/>
              </a:rPr>
              <a:t>Prin strategia ta de conținut:</a:t>
            </a:r>
            <a:endParaRPr b="0" i="0" sz="2199" u="none" cap="none" strike="noStrike">
              <a:solidFill>
                <a:srgbClr val="000000"/>
              </a:solidFill>
              <a:latin typeface="Playfair Display"/>
              <a:ea typeface="Playfair Display"/>
              <a:cs typeface="Playfair Display"/>
              <a:sym typeface="Playfair Display"/>
            </a:endParaRPr>
          </a:p>
          <a:p>
            <a:pPr indent="-237489" lvl="1" marL="474978"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Vrei să îi înveți ceva pe alții. Ce ar dori clientul tău ideal să învețe de la tine?</a:t>
            </a:r>
            <a:endParaRPr b="0" i="0" sz="2199" u="none" cap="none" strike="noStrike">
              <a:solidFill>
                <a:srgbClr val="000000"/>
              </a:solidFill>
              <a:latin typeface="Playfair Display"/>
              <a:ea typeface="Playfair Display"/>
              <a:cs typeface="Playfair Display"/>
              <a:sym typeface="Playfair Display"/>
            </a:endParaRPr>
          </a:p>
          <a:p>
            <a:pPr indent="-237489" lvl="1" marL="474978"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Vrei să îți distrezi cititorii. Ce îi place clientului tău ideal?</a:t>
            </a:r>
            <a:endParaRPr b="0" i="0" sz="2199" u="none" cap="none" strike="noStrike">
              <a:solidFill>
                <a:srgbClr val="000000"/>
              </a:solidFill>
              <a:latin typeface="Playfair Display"/>
              <a:ea typeface="Playfair Display"/>
              <a:cs typeface="Playfair Display"/>
              <a:sym typeface="Playfair Display"/>
            </a:endParaRPr>
          </a:p>
          <a:p>
            <a:pPr indent="-237489" lvl="1" marL="474978"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Vrei să ajuți. Ce l-ar ajuta pe clientul tău ideal?</a:t>
            </a:r>
            <a:endParaRPr b="0" i="0" sz="2199" u="none" cap="none" strike="noStrike">
              <a:solidFill>
                <a:srgbClr val="000000"/>
              </a:solidFill>
              <a:latin typeface="Playfair Display"/>
              <a:ea typeface="Playfair Display"/>
              <a:cs typeface="Playfair Display"/>
              <a:sym typeface="Playfair Display"/>
            </a:endParaRPr>
          </a:p>
          <a:p>
            <a:pPr indent="-237489" lvl="1" marL="474978"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Vrei să inspiri. Folosește citate inspiraționale care îi îndeamnă la acțiune sau îi ajută să își înceapă ziua cu un zâmbet.</a:t>
            </a:r>
            <a:endParaRPr b="0" i="0" sz="2199" u="none" cap="none" strike="noStrike">
              <a:solidFill>
                <a:srgbClr val="000000"/>
              </a:solidFill>
              <a:latin typeface="Playfair Display"/>
              <a:ea typeface="Playfair Display"/>
              <a:cs typeface="Playfair Display"/>
              <a:sym typeface="Playfair Display"/>
            </a:endParaRPr>
          </a:p>
          <a:p>
            <a:pPr indent="-237490" lvl="1" marL="474979" marR="0" rtl="0" algn="l">
              <a:lnSpc>
                <a:spcPct val="170031"/>
              </a:lnSpc>
              <a:spcBef>
                <a:spcPts val="0"/>
              </a:spcBef>
              <a:spcAft>
                <a:spcPts val="0"/>
              </a:spcAft>
              <a:buClr>
                <a:srgbClr val="000000"/>
              </a:buClr>
              <a:buSzPts val="2199"/>
              <a:buFont typeface="Arial"/>
              <a:buChar char="•"/>
            </a:pPr>
            <a:r>
              <a:rPr b="0" i="0" lang="en-US" sz="2199" u="none" cap="none" strike="noStrike">
                <a:solidFill>
                  <a:srgbClr val="000000"/>
                </a:solidFill>
                <a:latin typeface="Playfair Display"/>
                <a:ea typeface="Playfair Display"/>
                <a:cs typeface="Playfair Display"/>
                <a:sym typeface="Playfair Display"/>
              </a:rPr>
              <a:t>Vrei să informezi cititorul.</a:t>
            </a:r>
            <a:endParaRPr b="0" i="0" sz="2199" u="none" cap="none" strike="noStrike">
              <a:solidFill>
                <a:srgbClr val="000000"/>
              </a:solidFill>
              <a:latin typeface="Playfair Display"/>
              <a:ea typeface="Playfair Display"/>
              <a:cs typeface="Playfair Display"/>
              <a:sym typeface="Playfair Display"/>
            </a:endParaRPr>
          </a:p>
          <a:p>
            <a:pPr indent="0" lvl="0" marL="0" marR="0" rtl="0" algn="l">
              <a:lnSpc>
                <a:spcPct val="170031"/>
              </a:lnSpc>
              <a:spcBef>
                <a:spcPts val="0"/>
              </a:spcBef>
              <a:spcAft>
                <a:spcPts val="0"/>
              </a:spcAft>
              <a:buClr>
                <a:srgbClr val="000000"/>
              </a:buClr>
              <a:buSzPts val="2199"/>
              <a:buFont typeface="Arial"/>
              <a:buNone/>
            </a:pPr>
            <a:r>
              <a:t/>
            </a:r>
            <a:endParaRPr b="0" i="0" sz="2199" u="none" cap="none" strike="noStrike">
              <a:solidFill>
                <a:srgbClr val="000000"/>
              </a:solidFill>
              <a:latin typeface="Playfair Display"/>
              <a:ea typeface="Playfair Display"/>
              <a:cs typeface="Playfair Display"/>
              <a:sym typeface="Playfair Display"/>
            </a:endParaRPr>
          </a:p>
          <a:p>
            <a:pPr indent="0" lvl="0" marL="0" marR="0" rtl="0" algn="l">
              <a:lnSpc>
                <a:spcPct val="170031"/>
              </a:lnSpc>
              <a:spcBef>
                <a:spcPts val="0"/>
              </a:spcBef>
              <a:spcAft>
                <a:spcPts val="0"/>
              </a:spcAft>
              <a:buClr>
                <a:srgbClr val="000000"/>
              </a:buClr>
              <a:buSzPts val="2199"/>
              <a:buFont typeface="Arial"/>
              <a:buNone/>
            </a:pPr>
            <a:r>
              <a:rPr b="1" i="0" lang="en-US" sz="2199" u="none" cap="none" strike="noStrike">
                <a:solidFill>
                  <a:srgbClr val="000000"/>
                </a:solidFill>
                <a:latin typeface="Playfair Display"/>
                <a:ea typeface="Playfair Display"/>
                <a:cs typeface="Playfair Display"/>
                <a:sym typeface="Playfair Display"/>
              </a:rPr>
              <a:t>Formulează mesaje clare și convingătoare care să comunice misiunea ta, problema pe care o abordezi și modul în care oamenii te pot ajuta. Mesajul ar trebui să rezoneze emoțional cu publicul tău, motivându-l să actioneze. </a:t>
            </a:r>
            <a:endParaRPr b="0" i="0" sz="1400" u="none" cap="none" strike="noStrike">
              <a:solidFill>
                <a:srgbClr val="000000"/>
              </a:solidFill>
              <a:latin typeface="Arial"/>
              <a:ea typeface="Arial"/>
              <a:cs typeface="Arial"/>
              <a:sym typeface="Arial"/>
            </a:endParaRPr>
          </a:p>
        </p:txBody>
      </p:sp>
      <p:sp>
        <p:nvSpPr>
          <p:cNvPr id="302" name="Google Shape;302;p16">
            <a:hlinkClick r:id="rId5"/>
          </p:cNvPr>
          <p:cNvSpPr/>
          <p:nvPr/>
        </p:nvSpPr>
        <p:spPr>
          <a:xfrm>
            <a:off x="15585255" y="1336003"/>
            <a:ext cx="1674045" cy="1092314"/>
          </a:xfrm>
          <a:custGeom>
            <a:rect b="b" l="l" r="r" t="t"/>
            <a:pathLst>
              <a:path extrusionOk="0" h="1092314" w="1674045">
                <a:moveTo>
                  <a:pt x="0" y="0"/>
                </a:moveTo>
                <a:lnTo>
                  <a:pt x="1674045" y="0"/>
                </a:lnTo>
                <a:lnTo>
                  <a:pt x="1674045" y="1092314"/>
                </a:lnTo>
                <a:lnTo>
                  <a:pt x="0" y="1092314"/>
                </a:lnTo>
                <a:lnTo>
                  <a:pt x="0" y="0"/>
                </a:lnTo>
                <a:close/>
              </a:path>
            </a:pathLst>
          </a:custGeom>
          <a:blipFill rotWithShape="1">
            <a:blip r:embed="rId6">
              <a:alphaModFix/>
            </a:blip>
            <a:stretch>
              <a:fillRect b="0" l="0" r="0" t="0"/>
            </a:stretch>
          </a:blipFill>
          <a:ln>
            <a:noFill/>
          </a:ln>
        </p:spPr>
      </p:sp>
      <p:sp>
        <p:nvSpPr>
          <p:cNvPr id="303" name="Google Shape;303;p16"/>
          <p:cNvSpPr/>
          <p:nvPr/>
        </p:nvSpPr>
        <p:spPr>
          <a:xfrm>
            <a:off x="14393309" y="8677664"/>
            <a:ext cx="7315200" cy="3602736"/>
          </a:xfrm>
          <a:custGeom>
            <a:rect b="b" l="l" r="r" t="t"/>
            <a:pathLst>
              <a:path extrusionOk="0" h="3602736" w="7315200">
                <a:moveTo>
                  <a:pt x="0" y="0"/>
                </a:moveTo>
                <a:lnTo>
                  <a:pt x="7315200" y="0"/>
                </a:lnTo>
                <a:lnTo>
                  <a:pt x="7315200" y="3602736"/>
                </a:lnTo>
                <a:lnTo>
                  <a:pt x="0" y="3602736"/>
                </a:lnTo>
                <a:lnTo>
                  <a:pt x="0" y="0"/>
                </a:lnTo>
                <a:close/>
              </a:path>
            </a:pathLst>
          </a:custGeom>
          <a:blipFill rotWithShape="1">
            <a:blip r:embed="rId7">
              <a:alphaModFix/>
            </a:blip>
            <a:stretch>
              <a:fillRect b="0" l="0" r="0" t="0"/>
            </a:stretch>
          </a:blipFill>
          <a:ln>
            <a:noFill/>
          </a:ln>
        </p:spPr>
      </p:sp>
      <p:sp>
        <p:nvSpPr>
          <p:cNvPr id="304" name="Google Shape;304;p16"/>
          <p:cNvSpPr/>
          <p:nvPr/>
        </p:nvSpPr>
        <p:spPr>
          <a:xfrm>
            <a:off x="-1095065" y="-1487718"/>
            <a:ext cx="4054948" cy="4114800"/>
          </a:xfrm>
          <a:custGeom>
            <a:rect b="b" l="l" r="r" t="t"/>
            <a:pathLst>
              <a:path extrusionOk="0" h="4114800" w="4054948">
                <a:moveTo>
                  <a:pt x="0" y="0"/>
                </a:moveTo>
                <a:lnTo>
                  <a:pt x="4054948" y="0"/>
                </a:lnTo>
                <a:lnTo>
                  <a:pt x="4054948" y="4114800"/>
                </a:lnTo>
                <a:lnTo>
                  <a:pt x="0" y="4114800"/>
                </a:lnTo>
                <a:lnTo>
                  <a:pt x="0" y="0"/>
                </a:lnTo>
                <a:close/>
              </a:path>
            </a:pathLst>
          </a:custGeom>
          <a:blipFill rotWithShape="1">
            <a:blip r:embed="rId8">
              <a:alphaModFix/>
            </a:blip>
            <a:stretch>
              <a:fillRect b="0" l="0" r="0" t="0"/>
            </a:stretch>
          </a:blipFill>
          <a:ln>
            <a:noFill/>
          </a:ln>
        </p:spPr>
      </p:sp>
      <p:sp>
        <p:nvSpPr>
          <p:cNvPr id="305" name="Google Shape;305;p16"/>
          <p:cNvSpPr txBox="1"/>
          <p:nvPr/>
        </p:nvSpPr>
        <p:spPr>
          <a:xfrm>
            <a:off x="3619250" y="1263650"/>
            <a:ext cx="113922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000" u="none" cap="none" strike="noStrike">
                <a:solidFill>
                  <a:srgbClr val="000000"/>
                </a:solidFill>
                <a:latin typeface="Playfair Display"/>
                <a:ea typeface="Playfair Display"/>
                <a:cs typeface="Playfair Display"/>
                <a:sym typeface="Playfair Display"/>
              </a:rPr>
              <a:t>MAI MULTE DESPRE STRATEGIA DE CONȚINUT</a:t>
            </a:r>
            <a:endParaRPr b="0" i="0" sz="4000" u="none" cap="none" strike="noStrike">
              <a:solidFill>
                <a:srgbClr val="000000"/>
              </a:solidFill>
              <a:latin typeface="Arial"/>
              <a:ea typeface="Arial"/>
              <a:cs typeface="Arial"/>
              <a:sym typeface="Arial"/>
            </a:endParaRPr>
          </a:p>
        </p:txBody>
      </p:sp>
      <p:sp>
        <p:nvSpPr>
          <p:cNvPr id="306" name="Google Shape;306;p16"/>
          <p:cNvSpPr txBox="1"/>
          <p:nvPr/>
        </p:nvSpPr>
        <p:spPr>
          <a:xfrm rot="-5400000">
            <a:off x="-1965236" y="4607891"/>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Elaborarea unui plan de marketing digital de bază</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312" name="Google Shape;312;p17"/>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313" name="Google Shape;313;p1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314" name="Google Shape;314;p1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315" name="Google Shape;315;p17"/>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316" name="Google Shape;316;p17"/>
          <p:cNvSpPr txBox="1"/>
          <p:nvPr/>
        </p:nvSpPr>
        <p:spPr>
          <a:xfrm>
            <a:off x="2424611" y="2889250"/>
            <a:ext cx="2172742"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317" name="Google Shape;317;p17"/>
          <p:cNvSpPr txBox="1"/>
          <p:nvPr/>
        </p:nvSpPr>
        <p:spPr>
          <a:xfrm>
            <a:off x="4884532" y="3022600"/>
            <a:ext cx="9929100" cy="2031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Familiarizează-te cu diversele platforme de social media</a:t>
            </a:r>
            <a:endParaRPr b="0" i="0" sz="1400" u="none" cap="none" strike="noStrike">
              <a:solidFill>
                <a:srgbClr val="000000"/>
              </a:solidFill>
              <a:latin typeface="Arial"/>
              <a:ea typeface="Arial"/>
              <a:cs typeface="Arial"/>
              <a:sym typeface="Arial"/>
            </a:endParaRPr>
          </a:p>
        </p:txBody>
      </p:sp>
      <p:sp>
        <p:nvSpPr>
          <p:cNvPr id="318" name="Google Shape;318;p17"/>
          <p:cNvSpPr txBox="1"/>
          <p:nvPr/>
        </p:nvSpPr>
        <p:spPr>
          <a:xfrm>
            <a:off x="4597353" y="5636961"/>
            <a:ext cx="66750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Care sunt punctele forte și punctele slabe ale fiecărei platforme de social media?</a:t>
            </a:r>
            <a:endParaRPr b="0" i="0" sz="1400" u="none" cap="none" strike="noStrike">
              <a:solidFill>
                <a:srgbClr val="000000"/>
              </a:solidFill>
              <a:latin typeface="Arial"/>
              <a:ea typeface="Arial"/>
              <a:cs typeface="Arial"/>
              <a:sym typeface="Arial"/>
            </a:endParaRPr>
          </a:p>
        </p:txBody>
      </p:sp>
      <p:sp>
        <p:nvSpPr>
          <p:cNvPr id="319" name="Google Shape;319;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49" l="-14260" r="-3274" t="-161009"/>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sp>
      <p:sp>
        <p:nvSpPr>
          <p:cNvPr id="325" name="Google Shape;325;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49" l="-14260" r="-3274" t="-161009"/>
            </a:stretch>
          </a:blipFill>
          <a:ln>
            <a:noFill/>
          </a:ln>
        </p:spPr>
      </p:sp>
      <p:grpSp>
        <p:nvGrpSpPr>
          <p:cNvPr id="326" name="Google Shape;326;p18"/>
          <p:cNvGrpSpPr/>
          <p:nvPr/>
        </p:nvGrpSpPr>
        <p:grpSpPr>
          <a:xfrm>
            <a:off x="5000451" y="995244"/>
            <a:ext cx="8123790" cy="8115674"/>
            <a:chOff x="-217745" y="-241118"/>
            <a:chExt cx="10831719" cy="10820898"/>
          </a:xfrm>
        </p:grpSpPr>
        <p:grpSp>
          <p:nvGrpSpPr>
            <p:cNvPr id="327" name="Google Shape;327;p18"/>
            <p:cNvGrpSpPr/>
            <p:nvPr/>
          </p:nvGrpSpPr>
          <p:grpSpPr>
            <a:xfrm>
              <a:off x="-217745" y="-241108"/>
              <a:ext cx="5361592" cy="5384955"/>
              <a:chOff x="-34407" y="-38098"/>
              <a:chExt cx="847207" cy="850898"/>
            </a:xfrm>
          </p:grpSpPr>
          <p:sp>
            <p:nvSpPr>
              <p:cNvPr id="328" name="Google Shape;328;p18"/>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18"/>
              <p:cNvSpPr txBox="1"/>
              <p:nvPr/>
            </p:nvSpPr>
            <p:spPr>
              <a:xfrm>
                <a:off x="-34407" y="-38098"/>
                <a:ext cx="847200" cy="8508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1900" u="none" cap="none" strike="noStrike">
                    <a:solidFill>
                      <a:srgbClr val="000000"/>
                    </a:solidFill>
                    <a:latin typeface="Playfair Display"/>
                    <a:ea typeface="Playfair Display"/>
                    <a:cs typeface="Playfair Display"/>
                    <a:sym typeface="Playfair Display"/>
                  </a:rPr>
                  <a:t>PUNCTE FORTE</a:t>
                </a:r>
                <a:endParaRPr b="0" i="0" sz="1900" u="none" cap="none" strike="noStrike">
                  <a:solidFill>
                    <a:srgbClr val="000000"/>
                  </a:solidFill>
                  <a:latin typeface="Arial"/>
                  <a:ea typeface="Arial"/>
                  <a:cs typeface="Arial"/>
                  <a:sym typeface="Arial"/>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Cea mai mare bază de utilizatori</a:t>
                </a:r>
                <a:endParaRPr b="0" i="0" sz="1900" u="none" cap="none" strike="noStrike">
                  <a:solidFill>
                    <a:srgbClr val="000000"/>
                  </a:solidFill>
                  <a:latin typeface="Playfair Display"/>
                  <a:ea typeface="Playfair Display"/>
                  <a:cs typeface="Playfair Display"/>
                  <a:sym typeface="Playfair Display"/>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Demografie diversă</a:t>
                </a:r>
                <a:endParaRPr b="0" i="0" sz="1900" u="none" cap="none" strike="noStrike">
                  <a:solidFill>
                    <a:srgbClr val="000000"/>
                  </a:solidFill>
                  <a:latin typeface="Playfair Display"/>
                  <a:ea typeface="Playfair Display"/>
                  <a:cs typeface="Playfair Display"/>
                  <a:sym typeface="Playfair Display"/>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Excelent pentru construirea de  comunități</a:t>
                </a:r>
                <a:endParaRPr b="0" i="0" sz="1900" u="none" cap="none" strike="noStrike">
                  <a:solidFill>
                    <a:srgbClr val="000000"/>
                  </a:solidFill>
                  <a:latin typeface="Playfair Display"/>
                  <a:ea typeface="Playfair Display"/>
                  <a:cs typeface="Playfair Display"/>
                  <a:sym typeface="Playfair Display"/>
                </a:endParaRPr>
              </a:p>
              <a:p>
                <a:pPr indent="-218502" lvl="1" marL="474979"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Implicarea prin intermediul grupurilor și a paginilor de internet</a:t>
                </a:r>
                <a:endParaRPr b="0" i="0" sz="1900" u="none" cap="none" strike="noStrike">
                  <a:solidFill>
                    <a:srgbClr val="000000"/>
                  </a:solidFill>
                  <a:latin typeface="Playfair Display"/>
                  <a:ea typeface="Playfair Display"/>
                  <a:cs typeface="Playfair Display"/>
                  <a:sym typeface="Playfair Display"/>
                </a:endParaRPr>
              </a:p>
            </p:txBody>
          </p:sp>
        </p:grpSp>
        <p:grpSp>
          <p:nvGrpSpPr>
            <p:cNvPr id="330" name="Google Shape;330;p18"/>
            <p:cNvGrpSpPr/>
            <p:nvPr/>
          </p:nvGrpSpPr>
          <p:grpSpPr>
            <a:xfrm>
              <a:off x="5470127" y="-241118"/>
              <a:ext cx="5143847" cy="5384965"/>
              <a:chOff x="0" y="-38100"/>
              <a:chExt cx="812800" cy="850900"/>
            </a:xfrm>
          </p:grpSpPr>
          <p:sp>
            <p:nvSpPr>
              <p:cNvPr id="331" name="Google Shape;331;p18"/>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18"/>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1900" u="none" cap="none" strike="noStrike">
                    <a:solidFill>
                      <a:srgbClr val="000000"/>
                    </a:solidFill>
                    <a:latin typeface="Playfair Display"/>
                    <a:ea typeface="Playfair Display"/>
                    <a:cs typeface="Playfair Display"/>
                    <a:sym typeface="Playfair Display"/>
                  </a:rPr>
                  <a:t>PUNCTE SLABE</a:t>
                </a:r>
                <a:endParaRPr b="0" i="0" sz="1900" u="none" cap="none" strike="noStrike">
                  <a:solidFill>
                    <a:srgbClr val="000000"/>
                  </a:solidFill>
                  <a:latin typeface="Arial"/>
                  <a:ea typeface="Arial"/>
                  <a:cs typeface="Arial"/>
                  <a:sym typeface="Arial"/>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Concurență ridicată</a:t>
                </a:r>
                <a:endParaRPr b="0" i="0" sz="1900" u="none" cap="none" strike="noStrike">
                  <a:solidFill>
                    <a:srgbClr val="000000"/>
                  </a:solidFill>
                  <a:latin typeface="Playfair Display"/>
                  <a:ea typeface="Playfair Display"/>
                  <a:cs typeface="Playfair Display"/>
                  <a:sym typeface="Playfair Display"/>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Audiență în scădere  </a:t>
                </a:r>
                <a:endParaRPr b="0" i="0" sz="1900" u="none" cap="none" strike="noStrike">
                  <a:solidFill>
                    <a:srgbClr val="000000"/>
                  </a:solidFill>
                  <a:latin typeface="Playfair Display"/>
                  <a:ea typeface="Playfair Display"/>
                  <a:cs typeface="Playfair Display"/>
                  <a:sym typeface="Playfair Display"/>
                </a:endParaRPr>
              </a:p>
              <a:p>
                <a:pPr indent="-218502" lvl="1" marL="474979"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Uneori, considerată mai puțin atractivă de către populația tânără</a:t>
                </a:r>
                <a:endParaRPr b="0" i="0" sz="1900" u="none" cap="none" strike="noStrike">
                  <a:solidFill>
                    <a:srgbClr val="000000"/>
                  </a:solidFill>
                  <a:latin typeface="Playfair Display"/>
                  <a:ea typeface="Playfair Display"/>
                  <a:cs typeface="Playfair Display"/>
                  <a:sym typeface="Playfair Display"/>
                </a:endParaRPr>
              </a:p>
            </p:txBody>
          </p:sp>
        </p:grpSp>
        <p:grpSp>
          <p:nvGrpSpPr>
            <p:cNvPr id="333" name="Google Shape;333;p18"/>
            <p:cNvGrpSpPr/>
            <p:nvPr/>
          </p:nvGrpSpPr>
          <p:grpSpPr>
            <a:xfrm>
              <a:off x="0" y="5194815"/>
              <a:ext cx="5143847" cy="5384965"/>
              <a:chOff x="0" y="-38100"/>
              <a:chExt cx="812800" cy="850900"/>
            </a:xfrm>
          </p:grpSpPr>
          <p:sp>
            <p:nvSpPr>
              <p:cNvPr id="334" name="Google Shape;334;p18"/>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18"/>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1900" u="none" cap="none" strike="noStrike">
                    <a:solidFill>
                      <a:srgbClr val="000000"/>
                    </a:solidFill>
                    <a:latin typeface="Playfair Display"/>
                    <a:ea typeface="Playfair Display"/>
                    <a:cs typeface="Playfair Display"/>
                    <a:sym typeface="Playfair Display"/>
                  </a:rPr>
                  <a:t>OPORTUNITĂȚI</a:t>
                </a:r>
                <a:endParaRPr b="0" i="0" sz="1900" u="none" cap="none" strike="noStrike">
                  <a:solidFill>
                    <a:srgbClr val="000000"/>
                  </a:solidFill>
                  <a:latin typeface="Arial"/>
                  <a:ea typeface="Arial"/>
                  <a:cs typeface="Arial"/>
                  <a:sym typeface="Arial"/>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Facebook Marketplace pentru vânzarea de produse</a:t>
                </a:r>
                <a:endParaRPr b="0" i="0" sz="1900" u="none" cap="none" strike="noStrike">
                  <a:solidFill>
                    <a:srgbClr val="000000"/>
                  </a:solidFill>
                  <a:latin typeface="Playfair Display"/>
                  <a:ea typeface="Playfair Display"/>
                  <a:cs typeface="Playfair Display"/>
                  <a:sym typeface="Playfair Display"/>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Facebook Live pentru interacțiune în timp real</a:t>
                </a:r>
                <a:endParaRPr b="0" i="0" sz="1900" u="none" cap="none" strike="noStrike">
                  <a:solidFill>
                    <a:srgbClr val="000000"/>
                  </a:solidFill>
                  <a:latin typeface="Playfair Display"/>
                  <a:ea typeface="Playfair Display"/>
                  <a:cs typeface="Playfair Display"/>
                  <a:sym typeface="Playfair Display"/>
                </a:endParaRPr>
              </a:p>
              <a:p>
                <a:pPr indent="-218502" lvl="1" marL="474979"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Oportunități de promovare încrucișată cu Instagram</a:t>
                </a:r>
                <a:endParaRPr b="0" i="0" sz="1900" u="none" cap="none" strike="noStrike">
                  <a:solidFill>
                    <a:srgbClr val="000000"/>
                  </a:solidFill>
                  <a:latin typeface="Playfair Display"/>
                  <a:ea typeface="Playfair Display"/>
                  <a:cs typeface="Playfair Display"/>
                  <a:sym typeface="Playfair Display"/>
                </a:endParaRPr>
              </a:p>
            </p:txBody>
          </p:sp>
        </p:grpSp>
        <p:grpSp>
          <p:nvGrpSpPr>
            <p:cNvPr id="336" name="Google Shape;336;p18"/>
            <p:cNvGrpSpPr/>
            <p:nvPr/>
          </p:nvGrpSpPr>
          <p:grpSpPr>
            <a:xfrm>
              <a:off x="5470127" y="5194815"/>
              <a:ext cx="5143847" cy="5384965"/>
              <a:chOff x="0" y="-38100"/>
              <a:chExt cx="812800" cy="850900"/>
            </a:xfrm>
          </p:grpSpPr>
          <p:sp>
            <p:nvSpPr>
              <p:cNvPr id="337" name="Google Shape;337;p18"/>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CCD9F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18"/>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1900" u="none" cap="none" strike="noStrike">
                    <a:solidFill>
                      <a:srgbClr val="000000"/>
                    </a:solidFill>
                    <a:latin typeface="Playfair Display"/>
                    <a:ea typeface="Playfair Display"/>
                    <a:cs typeface="Playfair Display"/>
                    <a:sym typeface="Playfair Display"/>
                  </a:rPr>
                  <a:t>RISCURI </a:t>
                </a:r>
                <a:endParaRPr b="0" i="0" sz="1900" u="none" cap="none" strike="noStrike">
                  <a:solidFill>
                    <a:srgbClr val="000000"/>
                  </a:solidFill>
                  <a:latin typeface="Arial"/>
                  <a:ea typeface="Arial"/>
                  <a:cs typeface="Arial"/>
                  <a:sym typeface="Arial"/>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Modificarea algoritmilor poate reduce vizibilitatea</a:t>
                </a:r>
                <a:endParaRPr b="0" i="0" sz="1900" u="none" cap="none" strike="noStrike">
                  <a:solidFill>
                    <a:srgbClr val="000000"/>
                  </a:solidFill>
                  <a:latin typeface="Playfair Display"/>
                  <a:ea typeface="Playfair Display"/>
                  <a:cs typeface="Playfair Display"/>
                  <a:sym typeface="Playfair Display"/>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Eventualele reacții sau comentarii negative</a:t>
                </a:r>
                <a:endParaRPr b="0" i="0" sz="1900" u="none" cap="none" strike="noStrike">
                  <a:solidFill>
                    <a:srgbClr val="000000"/>
                  </a:solidFill>
                  <a:latin typeface="Playfair Display"/>
                  <a:ea typeface="Playfair Display"/>
                  <a:cs typeface="Playfair Display"/>
                  <a:sym typeface="Playfair Display"/>
                </a:endParaRPr>
              </a:p>
              <a:p>
                <a:pPr indent="-218502" lvl="1" marL="474979"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Temeri ale utilizatorilor în ceea ce privește confidențialitatea </a:t>
                </a:r>
                <a:endParaRPr b="0" i="0" sz="1900" u="none" cap="none" strike="noStrike">
                  <a:solidFill>
                    <a:srgbClr val="000000"/>
                  </a:solidFill>
                  <a:latin typeface="Playfair Display"/>
                  <a:ea typeface="Playfair Display"/>
                  <a:cs typeface="Playfair Display"/>
                  <a:sym typeface="Playfair Display"/>
                </a:endParaRPr>
              </a:p>
            </p:txBody>
          </p:sp>
        </p:grpSp>
      </p:grpSp>
      <p:sp>
        <p:nvSpPr>
          <p:cNvPr id="339" name="Google Shape;339;p18"/>
          <p:cNvSpPr/>
          <p:nvPr/>
        </p:nvSpPr>
        <p:spPr>
          <a:xfrm>
            <a:off x="1028700" y="1028700"/>
            <a:ext cx="945224" cy="945224"/>
          </a:xfrm>
          <a:custGeom>
            <a:rect b="b" l="l" r="r" t="t"/>
            <a:pathLst>
              <a:path extrusionOk="0" h="945224" w="945224">
                <a:moveTo>
                  <a:pt x="0" y="0"/>
                </a:moveTo>
                <a:lnTo>
                  <a:pt x="945224" y="0"/>
                </a:lnTo>
                <a:lnTo>
                  <a:pt x="945224" y="945224"/>
                </a:lnTo>
                <a:lnTo>
                  <a:pt x="0" y="945224"/>
                </a:lnTo>
                <a:lnTo>
                  <a:pt x="0" y="0"/>
                </a:lnTo>
                <a:close/>
              </a:path>
            </a:pathLst>
          </a:custGeom>
          <a:blipFill rotWithShape="1">
            <a:blip r:embed="rId5">
              <a:alphaModFix/>
            </a:blip>
            <a:stretch>
              <a:fillRect b="0" l="0" r="0" t="0"/>
            </a:stretch>
          </a:blipFill>
          <a:ln>
            <a:noFill/>
          </a:ln>
        </p:spPr>
      </p:sp>
      <p:sp>
        <p:nvSpPr>
          <p:cNvPr id="340" name="Google Shape;340;p18"/>
          <p:cNvSpPr/>
          <p:nvPr/>
        </p:nvSpPr>
        <p:spPr>
          <a:xfrm>
            <a:off x="-1819173" y="6585646"/>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6">
              <a:alphaModFix/>
            </a:blip>
            <a:stretch>
              <a:fillRect b="0" l="0" r="0" t="0"/>
            </a:stretch>
          </a:blipFill>
          <a:ln>
            <a:noFill/>
          </a:ln>
        </p:spPr>
      </p:sp>
      <p:sp>
        <p:nvSpPr>
          <p:cNvPr id="341" name="Google Shape;341;p18"/>
          <p:cNvSpPr/>
          <p:nvPr/>
        </p:nvSpPr>
        <p:spPr>
          <a:xfrm>
            <a:off x="15638755" y="7997954"/>
            <a:ext cx="3957689" cy="4114800"/>
          </a:xfrm>
          <a:custGeom>
            <a:rect b="b" l="l" r="r" t="t"/>
            <a:pathLst>
              <a:path extrusionOk="0" h="4114800" w="3957689">
                <a:moveTo>
                  <a:pt x="0" y="0"/>
                </a:moveTo>
                <a:lnTo>
                  <a:pt x="3957689" y="0"/>
                </a:lnTo>
                <a:lnTo>
                  <a:pt x="3957689" y="4114800"/>
                </a:lnTo>
                <a:lnTo>
                  <a:pt x="0" y="4114800"/>
                </a:lnTo>
                <a:lnTo>
                  <a:pt x="0" y="0"/>
                </a:lnTo>
                <a:close/>
              </a:path>
            </a:pathLst>
          </a:custGeom>
          <a:blipFill rotWithShape="1">
            <a:blip r:embed="rId7">
              <a:alphaModFix/>
            </a:blip>
            <a:stretch>
              <a:fillRect b="0" l="0" r="0" t="0"/>
            </a:stretch>
          </a:blipFill>
          <a:ln>
            <a:noFill/>
          </a:ln>
        </p:spPr>
      </p:sp>
      <p:sp>
        <p:nvSpPr>
          <p:cNvPr id="342" name="Google Shape;342;p18"/>
          <p:cNvSpPr/>
          <p:nvPr/>
        </p:nvSpPr>
        <p:spPr>
          <a:xfrm>
            <a:off x="14208818" y="-1584009"/>
            <a:ext cx="5387627" cy="4114800"/>
          </a:xfrm>
          <a:custGeom>
            <a:rect b="b" l="l" r="r" t="t"/>
            <a:pathLst>
              <a:path extrusionOk="0" h="4114800" w="5387627">
                <a:moveTo>
                  <a:pt x="0" y="0"/>
                </a:moveTo>
                <a:lnTo>
                  <a:pt x="5387626" y="0"/>
                </a:lnTo>
                <a:lnTo>
                  <a:pt x="5387626" y="4114800"/>
                </a:lnTo>
                <a:lnTo>
                  <a:pt x="0" y="4114800"/>
                </a:lnTo>
                <a:lnTo>
                  <a:pt x="0" y="0"/>
                </a:lnTo>
                <a:close/>
              </a:path>
            </a:pathLst>
          </a:custGeom>
          <a:blipFill rotWithShape="1">
            <a:blip r:embed="rId8">
              <a:alphaModFix/>
            </a:blip>
            <a:stretch>
              <a:fillRect b="0" l="0" r="0" t="0"/>
            </a:stretch>
          </a:blipFill>
          <a:ln>
            <a:noFill/>
          </a:ln>
        </p:spPr>
      </p:sp>
      <p:sp>
        <p:nvSpPr>
          <p:cNvPr id="343" name="Google Shape;343;p18"/>
          <p:cNvSpPr txBox="1"/>
          <p:nvPr/>
        </p:nvSpPr>
        <p:spPr>
          <a:xfrm rot="-5400000">
            <a:off x="-2256452"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Facebook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00" name="Google Shape;100;p2"/>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grpSp>
        <p:nvGrpSpPr>
          <p:cNvPr id="101" name="Google Shape;101;p2"/>
          <p:cNvGrpSpPr/>
          <p:nvPr/>
        </p:nvGrpSpPr>
        <p:grpSpPr>
          <a:xfrm>
            <a:off x="9144000" y="8980975"/>
            <a:ext cx="8767540" cy="941424"/>
            <a:chOff x="0" y="0"/>
            <a:chExt cx="11690053" cy="1255231"/>
          </a:xfrm>
        </p:grpSpPr>
        <p:sp>
          <p:nvSpPr>
            <p:cNvPr id="102" name="Google Shape;102;p2"/>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75" l="-16110" r="-2997" t="-51858"/>
              </a:stretch>
            </a:blipFill>
            <a:ln>
              <a:noFill/>
            </a:ln>
          </p:spPr>
        </p:sp>
        <p:sp>
          <p:nvSpPr>
            <p:cNvPr id="103" name="Google Shape;103;p2"/>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sp>
        <p:sp>
          <p:nvSpPr>
            <p:cNvPr id="104" name="Google Shape;104;p2"/>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sp>
        <p:sp>
          <p:nvSpPr>
            <p:cNvPr id="105" name="Google Shape;105;p2"/>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sp>
        <p:sp>
          <p:nvSpPr>
            <p:cNvPr id="106" name="Google Shape;106;p2"/>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sp>
        <p:sp>
          <p:nvSpPr>
            <p:cNvPr id="107" name="Google Shape;107;p2"/>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16" l="-62714" r="-63177" t="-52614"/>
              </a:stretch>
            </a:blipFill>
            <a:ln>
              <a:noFill/>
            </a:ln>
          </p:spPr>
        </p:sp>
      </p:grpSp>
      <p:sp>
        <p:nvSpPr>
          <p:cNvPr id="108" name="Google Shape;108;p2"/>
          <p:cNvSpPr txBox="1"/>
          <p:nvPr/>
        </p:nvSpPr>
        <p:spPr>
          <a:xfrm>
            <a:off x="1090169" y="1656335"/>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CE ESTE SUSE?</a:t>
            </a:r>
            <a:endParaRPr b="0" i="0" sz="1400" u="none" cap="none" strike="noStrike">
              <a:solidFill>
                <a:srgbClr val="000000"/>
              </a:solidFill>
              <a:latin typeface="Arial"/>
              <a:ea typeface="Arial"/>
              <a:cs typeface="Arial"/>
              <a:sym typeface="Arial"/>
            </a:endParaRPr>
          </a:p>
        </p:txBody>
      </p:sp>
      <p:sp>
        <p:nvSpPr>
          <p:cNvPr id="109" name="Google Shape;109;p2"/>
          <p:cNvSpPr txBox="1"/>
          <p:nvPr/>
        </p:nvSpPr>
        <p:spPr>
          <a:xfrm>
            <a:off x="1266750" y="2863725"/>
            <a:ext cx="6134700" cy="39711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chemeClr val="dk1"/>
              </a:buClr>
              <a:buSzPts val="2000"/>
              <a:buFont typeface="Arial"/>
              <a:buNone/>
            </a:pPr>
            <a:r>
              <a:rPr b="0" i="0" lang="en-US" sz="2000" u="none" cap="none" strike="noStrike">
                <a:solidFill>
                  <a:schemeClr val="dk1"/>
                </a:solidFill>
                <a:latin typeface="Playfair Display"/>
                <a:ea typeface="Playfair Display"/>
                <a:cs typeface="Playfair Display"/>
                <a:sym typeface="Playfair Display"/>
              </a:rPr>
              <a:t>SUSE este un program menit să îmbunătățească capacitatea de inserție profesională și să ofere tinerilor oportunitatea de a învăța despre antreprenoriatul social, de a lucra pe cont propriu și, în același timp, de a se preocupa de problemele de mediu din societate. Această abordare pe plan local va încuraja tinerii să devină parte a comunității și va stimula cetățenia activă</a:t>
            </a:r>
            <a:endParaRPr b="0" i="0" sz="1400" u="none" cap="none" strike="noStrike">
              <a:solidFill>
                <a:srgbClr val="000000"/>
              </a:solidFill>
              <a:latin typeface="Arial"/>
              <a:ea typeface="Arial"/>
              <a:cs typeface="Arial"/>
              <a:sym typeface="Arial"/>
            </a:endParaRPr>
          </a:p>
        </p:txBody>
      </p:sp>
      <p:sp>
        <p:nvSpPr>
          <p:cNvPr id="110" name="Google Shape;110;p2"/>
          <p:cNvSpPr txBox="1"/>
          <p:nvPr/>
        </p:nvSpPr>
        <p:spPr>
          <a:xfrm>
            <a:off x="7262262" y="9253249"/>
            <a:ext cx="1578381"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000000"/>
                </a:solidFill>
                <a:latin typeface="Prata"/>
                <a:ea typeface="Prata"/>
                <a:cs typeface="Prata"/>
                <a:sym typeface="Prata"/>
              </a:rPr>
              <a:t>Powered by:</a:t>
            </a:r>
            <a:endParaRPr b="0" i="0" sz="1400" u="none" cap="none" strike="noStrike">
              <a:solidFill>
                <a:srgbClr val="000000"/>
              </a:solidFill>
              <a:latin typeface="Arial"/>
              <a:ea typeface="Arial"/>
              <a:cs typeface="Arial"/>
              <a:sym typeface="Arial"/>
            </a:endParaRPr>
          </a:p>
        </p:txBody>
      </p:sp>
      <p:sp>
        <p:nvSpPr>
          <p:cNvPr id="111" name="Google Shape;111;p2"/>
          <p:cNvSpPr txBox="1"/>
          <p:nvPr/>
        </p:nvSpPr>
        <p:spPr>
          <a:xfrm>
            <a:off x="7731485" y="1656335"/>
            <a:ext cx="9046200" cy="68712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Obiective:</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Sensibilizarea tinerilor cu privire la antreprenoriatul social ca oportunitate de (auto)angajare în viitor și de creștere a capacității de inserție profesională pe termen scurt și lung</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Promovarea competențelor antreprenoriale pentru a îmbunătăți oportunitățile antreprenoriale și pentru a abilita tinerii să acționeze ca întreprinzători interni.</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Combaterea șomajului în rândul tinerilor din întreaga Europă</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Activarea tinerilor prin implicarea lor în găsirea de soluții pentru problemele sociale din comunitatea locală, axate pe sustenabilitate</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Încurajarea lucrătorilor de tineret să ghidze și să susțină tinerii pentru a avea un rol activ în societate și să-i educe în utilizarea coaching-ului digital.</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Atragerea atenției asupra necesității de a inspira activ tinerii să devină antreprenori sociali</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Reducerea decalajului dintre tineri și mediul de afaceri prin facilitarea conexiunilor între tineri și antreprenori.</a:t>
            </a:r>
            <a:endParaRPr b="0" i="0" sz="1800" u="none" cap="none" strike="noStrike">
              <a:solidFill>
                <a:srgbClr val="000000"/>
              </a:solidFill>
              <a:latin typeface="Playfair Display"/>
              <a:ea typeface="Playfair Display"/>
              <a:cs typeface="Playfair Display"/>
              <a:sym typeface="Playfair Display"/>
            </a:endParaRPr>
          </a:p>
        </p:txBody>
      </p:sp>
      <p:sp>
        <p:nvSpPr>
          <p:cNvPr id="112" name="Google Shape;112;p2"/>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49" l="-14260" r="-3274" t="-161009"/>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sp>
      <p:sp>
        <p:nvSpPr>
          <p:cNvPr id="349" name="Google Shape;349;p1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4">
              <a:alphaModFix/>
            </a:blip>
            <a:stretch>
              <a:fillRect b="0" l="0" r="0" t="0"/>
            </a:stretch>
          </a:blipFill>
          <a:ln>
            <a:noFill/>
          </a:ln>
        </p:spPr>
      </p:sp>
      <p:sp>
        <p:nvSpPr>
          <p:cNvPr id="350" name="Google Shape;350;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grpSp>
        <p:nvGrpSpPr>
          <p:cNvPr id="351" name="Google Shape;351;p19"/>
          <p:cNvGrpSpPr/>
          <p:nvPr/>
        </p:nvGrpSpPr>
        <p:grpSpPr>
          <a:xfrm>
            <a:off x="5163760" y="995244"/>
            <a:ext cx="7960481" cy="8115674"/>
            <a:chOff x="0" y="-241118"/>
            <a:chExt cx="10613974" cy="10820898"/>
          </a:xfrm>
        </p:grpSpPr>
        <p:grpSp>
          <p:nvGrpSpPr>
            <p:cNvPr id="352" name="Google Shape;352;p19"/>
            <p:cNvGrpSpPr/>
            <p:nvPr/>
          </p:nvGrpSpPr>
          <p:grpSpPr>
            <a:xfrm>
              <a:off x="0" y="-241118"/>
              <a:ext cx="5143847" cy="5384965"/>
              <a:chOff x="0" y="-38100"/>
              <a:chExt cx="812800" cy="850900"/>
            </a:xfrm>
          </p:grpSpPr>
          <p:sp>
            <p:nvSpPr>
              <p:cNvPr id="353" name="Google Shape;353;p19"/>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354" name="Google Shape;354;p19"/>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000"/>
                  <a:buFont typeface="Arial"/>
                  <a:buNone/>
                </a:pPr>
                <a:r>
                  <a:rPr b="1" i="0" lang="en-US" sz="2000" u="none" cap="none" strike="noStrike">
                    <a:solidFill>
                      <a:schemeClr val="dk1"/>
                    </a:solidFill>
                    <a:latin typeface="Playfair Display"/>
                    <a:ea typeface="Playfair Display"/>
                    <a:cs typeface="Playfair Display"/>
                    <a:sym typeface="Playfair Display"/>
                  </a:rPr>
                  <a:t>PUNCTE FORTE</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Platformă extrem de vizuală</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Rate înalte de implicare</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Populară în rândul publicului tânăr</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Excelentă pentru colaborările cu influenceri</a:t>
                </a:r>
                <a:endParaRPr b="0" i="0" sz="2000" u="none" cap="none" strike="noStrike">
                  <a:solidFill>
                    <a:srgbClr val="000000"/>
                  </a:solidFill>
                  <a:latin typeface="Playfair Display"/>
                  <a:ea typeface="Playfair Display"/>
                  <a:cs typeface="Playfair Display"/>
                  <a:sym typeface="Playfair Display"/>
                </a:endParaRPr>
              </a:p>
            </p:txBody>
          </p:sp>
        </p:grpSp>
        <p:grpSp>
          <p:nvGrpSpPr>
            <p:cNvPr id="355" name="Google Shape;355;p19"/>
            <p:cNvGrpSpPr/>
            <p:nvPr/>
          </p:nvGrpSpPr>
          <p:grpSpPr>
            <a:xfrm>
              <a:off x="5470127" y="-241118"/>
              <a:ext cx="5143847" cy="5384965"/>
              <a:chOff x="0" y="-38100"/>
              <a:chExt cx="812800" cy="850900"/>
            </a:xfrm>
          </p:grpSpPr>
          <p:sp>
            <p:nvSpPr>
              <p:cNvPr id="356" name="Google Shape;356;p19"/>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357" name="Google Shape;357;p19"/>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PUNCTE SLABE</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Necesită imagini de înaltă calitate</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Poate fi consumatoare de timp</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Algoritmul poate fi impredictibil</a:t>
                </a:r>
                <a:endParaRPr b="0" i="0" sz="2000" u="none" cap="none" strike="noStrike">
                  <a:solidFill>
                    <a:srgbClr val="000000"/>
                  </a:solidFill>
                  <a:latin typeface="Playfair Display"/>
                  <a:ea typeface="Playfair Display"/>
                  <a:cs typeface="Playfair Display"/>
                  <a:sym typeface="Playfair Display"/>
                </a:endParaRPr>
              </a:p>
            </p:txBody>
          </p:sp>
        </p:grpSp>
        <p:grpSp>
          <p:nvGrpSpPr>
            <p:cNvPr id="358" name="Google Shape;358;p19"/>
            <p:cNvGrpSpPr/>
            <p:nvPr/>
          </p:nvGrpSpPr>
          <p:grpSpPr>
            <a:xfrm>
              <a:off x="0" y="5194815"/>
              <a:ext cx="5143847" cy="5384965"/>
              <a:chOff x="0" y="-38100"/>
              <a:chExt cx="812800" cy="850900"/>
            </a:xfrm>
          </p:grpSpPr>
          <p:sp>
            <p:nvSpPr>
              <p:cNvPr id="359" name="Google Shape;359;p19"/>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360" name="Google Shape;360;p19"/>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OPORTUNITĂȚI</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Tipuri </a:t>
                </a:r>
                <a:r>
                  <a:rPr b="0" i="0" lang="en-US" sz="2000" u="none" cap="none" strike="noStrike">
                    <a:solidFill>
                      <a:schemeClr val="dk1"/>
                    </a:solidFill>
                    <a:latin typeface="Playfair Display"/>
                    <a:ea typeface="Playfair Display"/>
                    <a:cs typeface="Playfair Display"/>
                    <a:sym typeface="Playfair Display"/>
                  </a:rPr>
                  <a:t>variate </a:t>
                </a:r>
                <a:r>
                  <a:rPr b="0" i="0" lang="en-US" sz="2000" u="none" cap="none" strike="noStrike">
                    <a:solidFill>
                      <a:srgbClr val="000000"/>
                    </a:solidFill>
                    <a:latin typeface="Playfair Display"/>
                    <a:ea typeface="Playfair Display"/>
                    <a:cs typeface="Playfair Display"/>
                    <a:sym typeface="Playfair Display"/>
                  </a:rPr>
                  <a:t>de conținut </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Funcții de cumpărături</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Sondaje și stickere cu </a:t>
                </a:r>
                <a:r>
                  <a:rPr b="0" i="0" lang="en-US" sz="2000" u="none" cap="none" strike="noStrike">
                    <a:solidFill>
                      <a:schemeClr val="dk1"/>
                    </a:solidFill>
                    <a:latin typeface="Playfair Display"/>
                    <a:ea typeface="Playfair Display"/>
                    <a:cs typeface="Playfair Display"/>
                    <a:sym typeface="Playfair Display"/>
                  </a:rPr>
                  <a:t>întrebări </a:t>
                </a:r>
                <a:r>
                  <a:rPr b="0" i="0" lang="en-US" sz="2000" u="none" cap="none" strike="noStrike">
                    <a:solidFill>
                      <a:srgbClr val="000000"/>
                    </a:solidFill>
                    <a:latin typeface="Playfair Display"/>
                    <a:ea typeface="Playfair Display"/>
                    <a:cs typeface="Playfair Display"/>
                    <a:sym typeface="Playfair Display"/>
                  </a:rPr>
                  <a:t>pentru atragerea utilizatorilor</a:t>
                </a:r>
                <a:endParaRPr b="0" i="0" sz="2000" u="none" cap="none" strike="noStrike">
                  <a:solidFill>
                    <a:srgbClr val="000000"/>
                  </a:solidFill>
                  <a:latin typeface="Playfair Display"/>
                  <a:ea typeface="Playfair Display"/>
                  <a:cs typeface="Playfair Display"/>
                  <a:sym typeface="Playfair Display"/>
                </a:endParaRPr>
              </a:p>
            </p:txBody>
          </p:sp>
        </p:grpSp>
        <p:grpSp>
          <p:nvGrpSpPr>
            <p:cNvPr id="361" name="Google Shape;361;p19"/>
            <p:cNvGrpSpPr/>
            <p:nvPr/>
          </p:nvGrpSpPr>
          <p:grpSpPr>
            <a:xfrm>
              <a:off x="5470127" y="5194815"/>
              <a:ext cx="5143847" cy="5384965"/>
              <a:chOff x="0" y="-38100"/>
              <a:chExt cx="812800" cy="850900"/>
            </a:xfrm>
          </p:grpSpPr>
          <p:sp>
            <p:nvSpPr>
              <p:cNvPr id="362" name="Google Shape;362;p19"/>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CE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363" name="Google Shape;363;p19"/>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RISCURI </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Concurență puternică</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Reducerea vizibilității, pe măsură ce platforma se dezvoltă</a:t>
                </a:r>
                <a:endParaRPr b="0" i="0" sz="2000" u="none" cap="none" strike="noStrike">
                  <a:solidFill>
                    <a:srgbClr val="000000"/>
                  </a:solidFill>
                  <a:latin typeface="Playfair Display"/>
                  <a:ea typeface="Playfair Display"/>
                  <a:cs typeface="Playfair Display"/>
                  <a:sym typeface="Playfair Display"/>
                </a:endParaRPr>
              </a:p>
            </p:txBody>
          </p:sp>
        </p:grpSp>
      </p:grpSp>
      <p:sp>
        <p:nvSpPr>
          <p:cNvPr id="364" name="Google Shape;364;p19"/>
          <p:cNvSpPr/>
          <p:nvPr/>
        </p:nvSpPr>
        <p:spPr>
          <a:xfrm>
            <a:off x="1028700" y="1028700"/>
            <a:ext cx="1210024" cy="1210024"/>
          </a:xfrm>
          <a:custGeom>
            <a:rect b="b" l="l" r="r" t="t"/>
            <a:pathLst>
              <a:path extrusionOk="0" h="1210024" w="1210024">
                <a:moveTo>
                  <a:pt x="0" y="0"/>
                </a:moveTo>
                <a:lnTo>
                  <a:pt x="1210024" y="0"/>
                </a:lnTo>
                <a:lnTo>
                  <a:pt x="1210024" y="1210024"/>
                </a:lnTo>
                <a:lnTo>
                  <a:pt x="0" y="1210024"/>
                </a:lnTo>
                <a:lnTo>
                  <a:pt x="0" y="0"/>
                </a:lnTo>
                <a:close/>
              </a:path>
            </a:pathLst>
          </a:custGeom>
          <a:blipFill rotWithShape="1">
            <a:blip r:embed="rId6">
              <a:alphaModFix/>
            </a:blip>
            <a:stretch>
              <a:fillRect b="0" l="0" r="0" t="0"/>
            </a:stretch>
          </a:blipFill>
          <a:ln>
            <a:noFill/>
          </a:ln>
        </p:spPr>
      </p:sp>
      <p:sp>
        <p:nvSpPr>
          <p:cNvPr id="365" name="Google Shape;365;p19"/>
          <p:cNvSpPr/>
          <p:nvPr/>
        </p:nvSpPr>
        <p:spPr>
          <a:xfrm>
            <a:off x="-1743776" y="6953785"/>
            <a:ext cx="5103628" cy="4114800"/>
          </a:xfrm>
          <a:custGeom>
            <a:rect b="b" l="l" r="r" t="t"/>
            <a:pathLst>
              <a:path extrusionOk="0" h="4114800" w="5103628">
                <a:moveTo>
                  <a:pt x="0" y="0"/>
                </a:moveTo>
                <a:lnTo>
                  <a:pt x="5103628" y="0"/>
                </a:lnTo>
                <a:lnTo>
                  <a:pt x="5103628" y="4114800"/>
                </a:lnTo>
                <a:lnTo>
                  <a:pt x="0" y="4114800"/>
                </a:lnTo>
                <a:lnTo>
                  <a:pt x="0" y="0"/>
                </a:lnTo>
                <a:close/>
              </a:path>
            </a:pathLst>
          </a:custGeom>
          <a:blipFill rotWithShape="1">
            <a:blip r:embed="rId7">
              <a:alphaModFix/>
            </a:blip>
            <a:stretch>
              <a:fillRect b="0" l="0" r="0" t="0"/>
            </a:stretch>
          </a:blipFill>
          <a:ln>
            <a:noFill/>
          </a:ln>
        </p:spPr>
      </p:sp>
      <p:sp>
        <p:nvSpPr>
          <p:cNvPr id="366" name="Google Shape;366;p19"/>
          <p:cNvSpPr/>
          <p:nvPr/>
        </p:nvSpPr>
        <p:spPr>
          <a:xfrm>
            <a:off x="14584010" y="-881318"/>
            <a:ext cx="5072173" cy="4114800"/>
          </a:xfrm>
          <a:custGeom>
            <a:rect b="b" l="l" r="r" t="t"/>
            <a:pathLst>
              <a:path extrusionOk="0" h="4114800" w="5072173">
                <a:moveTo>
                  <a:pt x="0" y="0"/>
                </a:moveTo>
                <a:lnTo>
                  <a:pt x="5072173" y="0"/>
                </a:lnTo>
                <a:lnTo>
                  <a:pt x="5072173" y="4114800"/>
                </a:lnTo>
                <a:lnTo>
                  <a:pt x="0" y="4114800"/>
                </a:lnTo>
                <a:lnTo>
                  <a:pt x="0" y="0"/>
                </a:lnTo>
                <a:close/>
              </a:path>
            </a:pathLst>
          </a:custGeom>
          <a:blipFill rotWithShape="1">
            <a:blip r:embed="rId8">
              <a:alphaModFix/>
            </a:blip>
            <a:stretch>
              <a:fillRect b="0" l="0" r="0" t="0"/>
            </a:stretch>
          </a:blipFill>
          <a:ln>
            <a:noFill/>
          </a:ln>
        </p:spPr>
      </p:sp>
      <p:sp>
        <p:nvSpPr>
          <p:cNvPr id="367" name="Google Shape;367;p19"/>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Instagram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2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373" name="Google Shape;373;p2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374" name="Google Shape;374;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grpSp>
        <p:nvGrpSpPr>
          <p:cNvPr id="375" name="Google Shape;375;p20"/>
          <p:cNvGrpSpPr/>
          <p:nvPr/>
        </p:nvGrpSpPr>
        <p:grpSpPr>
          <a:xfrm>
            <a:off x="5163760" y="995244"/>
            <a:ext cx="7960481" cy="8115674"/>
            <a:chOff x="0" y="-241118"/>
            <a:chExt cx="10613974" cy="10820898"/>
          </a:xfrm>
        </p:grpSpPr>
        <p:grpSp>
          <p:nvGrpSpPr>
            <p:cNvPr id="376" name="Google Shape;376;p20"/>
            <p:cNvGrpSpPr/>
            <p:nvPr/>
          </p:nvGrpSpPr>
          <p:grpSpPr>
            <a:xfrm>
              <a:off x="0" y="-241118"/>
              <a:ext cx="5143847" cy="5384965"/>
              <a:chOff x="0" y="-38100"/>
              <a:chExt cx="812800" cy="850900"/>
            </a:xfrm>
          </p:grpSpPr>
          <p:sp>
            <p:nvSpPr>
              <p:cNvPr id="377" name="Google Shape;377;p2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378" name="Google Shape;378;p2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PUNCTE FORTE</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Comunicare în timp real</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Eficient pentru interacțiunea directă cu susținătorii</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Excelent pentru distribuirea de actualizări rapide</a:t>
                </a:r>
                <a:endParaRPr b="0" i="0" sz="2000" u="none" cap="none" strike="noStrike">
                  <a:solidFill>
                    <a:srgbClr val="000000"/>
                  </a:solidFill>
                  <a:latin typeface="Playfair Display"/>
                  <a:ea typeface="Playfair Display"/>
                  <a:cs typeface="Playfair Display"/>
                  <a:sym typeface="Playfair Display"/>
                </a:endParaRPr>
              </a:p>
            </p:txBody>
          </p:sp>
        </p:grpSp>
        <p:grpSp>
          <p:nvGrpSpPr>
            <p:cNvPr id="379" name="Google Shape;379;p20"/>
            <p:cNvGrpSpPr/>
            <p:nvPr/>
          </p:nvGrpSpPr>
          <p:grpSpPr>
            <a:xfrm>
              <a:off x="5470127" y="-241118"/>
              <a:ext cx="5143847" cy="5384965"/>
              <a:chOff x="0" y="-38100"/>
              <a:chExt cx="812800" cy="850900"/>
            </a:xfrm>
          </p:grpSpPr>
          <p:sp>
            <p:nvSpPr>
              <p:cNvPr id="380" name="Google Shape;380;p2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381" name="Google Shape;381;p2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PUNCTE SLABE</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Numărul limitat de caractere</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Tweet-urile pot fi rapid date uitării</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Dificultatea de a ieși în evidență</a:t>
                </a:r>
                <a:endParaRPr b="0" i="0" sz="2000" u="none" cap="none" strike="noStrike">
                  <a:solidFill>
                    <a:srgbClr val="000000"/>
                  </a:solidFill>
                  <a:latin typeface="Playfair Display"/>
                  <a:ea typeface="Playfair Display"/>
                  <a:cs typeface="Playfair Display"/>
                  <a:sym typeface="Playfair Display"/>
                </a:endParaRPr>
              </a:p>
            </p:txBody>
          </p:sp>
        </p:grpSp>
        <p:grpSp>
          <p:nvGrpSpPr>
            <p:cNvPr id="382" name="Google Shape;382;p20"/>
            <p:cNvGrpSpPr/>
            <p:nvPr/>
          </p:nvGrpSpPr>
          <p:grpSpPr>
            <a:xfrm>
              <a:off x="0" y="5194815"/>
              <a:ext cx="5143847" cy="5384965"/>
              <a:chOff x="0" y="-38100"/>
              <a:chExt cx="812800" cy="850900"/>
            </a:xfrm>
          </p:grpSpPr>
          <p:sp>
            <p:nvSpPr>
              <p:cNvPr id="383" name="Google Shape;383;p2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384" name="Google Shape;384;p20"/>
              <p:cNvSpPr txBox="1"/>
              <p:nvPr/>
            </p:nvSpPr>
            <p:spPr>
              <a:xfrm>
                <a:off x="0" y="-38100"/>
                <a:ext cx="812700" cy="8508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OPORTUNITĂȚI</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Chat-uri pentru a iniția conversații specifice domeniului</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Utilizarea hashtag-urilor pentru a creșterea vizibilității</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Anunțuri pentru campanii țintite</a:t>
                </a:r>
                <a:endParaRPr b="0" i="0" sz="2000" u="none" cap="none" strike="noStrike">
                  <a:solidFill>
                    <a:srgbClr val="000000"/>
                  </a:solidFill>
                  <a:latin typeface="Playfair Display"/>
                  <a:ea typeface="Playfair Display"/>
                  <a:cs typeface="Playfair Display"/>
                  <a:sym typeface="Playfair Display"/>
                </a:endParaRPr>
              </a:p>
            </p:txBody>
          </p:sp>
        </p:grpSp>
        <p:grpSp>
          <p:nvGrpSpPr>
            <p:cNvPr id="385" name="Google Shape;385;p20"/>
            <p:cNvGrpSpPr/>
            <p:nvPr/>
          </p:nvGrpSpPr>
          <p:grpSpPr>
            <a:xfrm>
              <a:off x="5470127" y="5194815"/>
              <a:ext cx="5143847" cy="5384965"/>
              <a:chOff x="0" y="-38100"/>
              <a:chExt cx="812800" cy="850900"/>
            </a:xfrm>
          </p:grpSpPr>
          <p:sp>
            <p:nvSpPr>
              <p:cNvPr id="386" name="Google Shape;386;p20"/>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BDE8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387" name="Google Shape;387;p20"/>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RISCURI </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Potențial pentru probleme legate de relații publice</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Gestionarea feedback-ului negativ poate fi o adevărată problemă</a:t>
                </a:r>
                <a:endParaRPr b="0" i="0" sz="2000" u="none" cap="none" strike="noStrike">
                  <a:solidFill>
                    <a:srgbClr val="000000"/>
                  </a:solidFill>
                  <a:latin typeface="Playfair Display"/>
                  <a:ea typeface="Playfair Display"/>
                  <a:cs typeface="Playfair Display"/>
                  <a:sym typeface="Playfair Display"/>
                </a:endParaRPr>
              </a:p>
            </p:txBody>
          </p:sp>
        </p:grpSp>
      </p:grpSp>
      <p:sp>
        <p:nvSpPr>
          <p:cNvPr id="388" name="Google Shape;388;p20"/>
          <p:cNvSpPr/>
          <p:nvPr/>
        </p:nvSpPr>
        <p:spPr>
          <a:xfrm>
            <a:off x="1028383" y="1028700"/>
            <a:ext cx="1113733" cy="1113733"/>
          </a:xfrm>
          <a:custGeom>
            <a:rect b="b" l="l" r="r" t="t"/>
            <a:pathLst>
              <a:path extrusionOk="0" h="1113733" w="1113733">
                <a:moveTo>
                  <a:pt x="0" y="0"/>
                </a:moveTo>
                <a:lnTo>
                  <a:pt x="1113733" y="0"/>
                </a:lnTo>
                <a:lnTo>
                  <a:pt x="1113733" y="1113733"/>
                </a:lnTo>
                <a:lnTo>
                  <a:pt x="0" y="1113733"/>
                </a:lnTo>
                <a:lnTo>
                  <a:pt x="0" y="0"/>
                </a:lnTo>
                <a:close/>
              </a:path>
            </a:pathLst>
          </a:custGeom>
          <a:blipFill rotWithShape="1">
            <a:blip r:embed="rId6">
              <a:alphaModFix/>
            </a:blip>
            <a:stretch>
              <a:fillRect b="0" l="0" r="0" t="0"/>
            </a:stretch>
          </a:blipFill>
          <a:ln>
            <a:noFill/>
          </a:ln>
        </p:spPr>
      </p:sp>
      <p:sp>
        <p:nvSpPr>
          <p:cNvPr id="389" name="Google Shape;389;p20"/>
          <p:cNvSpPr/>
          <p:nvPr/>
        </p:nvSpPr>
        <p:spPr>
          <a:xfrm>
            <a:off x="12460646" y="8404840"/>
            <a:ext cx="1327189" cy="1028572"/>
          </a:xfrm>
          <a:custGeom>
            <a:rect b="b" l="l" r="r" t="t"/>
            <a:pathLst>
              <a:path extrusionOk="0" h="1028572" w="1327189">
                <a:moveTo>
                  <a:pt x="0" y="0"/>
                </a:moveTo>
                <a:lnTo>
                  <a:pt x="1327189" y="0"/>
                </a:lnTo>
                <a:lnTo>
                  <a:pt x="1327189" y="1028572"/>
                </a:lnTo>
                <a:lnTo>
                  <a:pt x="0" y="1028572"/>
                </a:lnTo>
                <a:lnTo>
                  <a:pt x="0" y="0"/>
                </a:lnTo>
                <a:close/>
              </a:path>
            </a:pathLst>
          </a:custGeom>
          <a:blipFill rotWithShape="1">
            <a:blip r:embed="rId7">
              <a:alphaModFix/>
            </a:blip>
            <a:stretch>
              <a:fillRect b="0" l="0" r="0" t="0"/>
            </a:stretch>
          </a:blipFill>
          <a:ln>
            <a:noFill/>
          </a:ln>
        </p:spPr>
      </p:sp>
      <p:sp>
        <p:nvSpPr>
          <p:cNvPr id="390" name="Google Shape;390;p20"/>
          <p:cNvSpPr/>
          <p:nvPr/>
        </p:nvSpPr>
        <p:spPr>
          <a:xfrm>
            <a:off x="14460113" y="7053518"/>
            <a:ext cx="4998998" cy="4114800"/>
          </a:xfrm>
          <a:custGeom>
            <a:rect b="b" l="l" r="r" t="t"/>
            <a:pathLst>
              <a:path extrusionOk="0" h="4114800" w="4998998">
                <a:moveTo>
                  <a:pt x="0" y="0"/>
                </a:moveTo>
                <a:lnTo>
                  <a:pt x="4998998" y="0"/>
                </a:lnTo>
                <a:lnTo>
                  <a:pt x="4998998" y="4114800"/>
                </a:lnTo>
                <a:lnTo>
                  <a:pt x="0" y="4114800"/>
                </a:lnTo>
                <a:lnTo>
                  <a:pt x="0" y="0"/>
                </a:lnTo>
                <a:close/>
              </a:path>
            </a:pathLst>
          </a:custGeom>
          <a:blipFill rotWithShape="1">
            <a:blip r:embed="rId8">
              <a:alphaModFix/>
            </a:blip>
            <a:stretch>
              <a:fillRect b="0" l="0" r="0" t="0"/>
            </a:stretch>
          </a:blipFill>
          <a:ln>
            <a:noFill/>
          </a:ln>
        </p:spPr>
      </p:sp>
      <p:sp>
        <p:nvSpPr>
          <p:cNvPr id="391" name="Google Shape;391;p20"/>
          <p:cNvSpPr txBox="1"/>
          <p:nvPr/>
        </p:nvSpPr>
        <p:spPr>
          <a:xfrm rot="-5400000">
            <a:off x="-2277687" y="4920340"/>
            <a:ext cx="65226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X (anterior Twitter)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sp>
      <p:sp>
        <p:nvSpPr>
          <p:cNvPr id="397" name="Google Shape;397;p2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4">
              <a:alphaModFix/>
            </a:blip>
            <a:stretch>
              <a:fillRect b="0" l="0" r="0" t="0"/>
            </a:stretch>
          </a:blipFill>
          <a:ln>
            <a:noFill/>
          </a:ln>
        </p:spPr>
      </p:sp>
      <p:sp>
        <p:nvSpPr>
          <p:cNvPr id="398" name="Google Shape;398;p2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grpSp>
        <p:nvGrpSpPr>
          <p:cNvPr id="399" name="Google Shape;399;p21"/>
          <p:cNvGrpSpPr/>
          <p:nvPr/>
        </p:nvGrpSpPr>
        <p:grpSpPr>
          <a:xfrm>
            <a:off x="5163760" y="995244"/>
            <a:ext cx="7960481" cy="8115674"/>
            <a:chOff x="0" y="-241118"/>
            <a:chExt cx="10613974" cy="10820898"/>
          </a:xfrm>
        </p:grpSpPr>
        <p:grpSp>
          <p:nvGrpSpPr>
            <p:cNvPr id="400" name="Google Shape;400;p21"/>
            <p:cNvGrpSpPr/>
            <p:nvPr/>
          </p:nvGrpSpPr>
          <p:grpSpPr>
            <a:xfrm>
              <a:off x="0" y="-241118"/>
              <a:ext cx="5143847" cy="5384965"/>
              <a:chOff x="0" y="-38100"/>
              <a:chExt cx="812800" cy="850900"/>
            </a:xfrm>
          </p:grpSpPr>
          <p:sp>
            <p:nvSpPr>
              <p:cNvPr id="401" name="Google Shape;401;p2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402" name="Google Shape;402;p2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PUNCTE FORTE</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Rețea profesională</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Ideal pentru marketing B2B (Business-to-Business)</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Conținut de înaltă calitate</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oportunități de networking</a:t>
                </a:r>
                <a:endParaRPr b="0" i="0" sz="2000" u="none" cap="none" strike="noStrike">
                  <a:solidFill>
                    <a:srgbClr val="000000"/>
                  </a:solidFill>
                  <a:latin typeface="Playfair Display"/>
                  <a:ea typeface="Playfair Display"/>
                  <a:cs typeface="Playfair Display"/>
                  <a:sym typeface="Playfair Display"/>
                </a:endParaRPr>
              </a:p>
            </p:txBody>
          </p:sp>
        </p:grpSp>
        <p:grpSp>
          <p:nvGrpSpPr>
            <p:cNvPr id="403" name="Google Shape;403;p21"/>
            <p:cNvGrpSpPr/>
            <p:nvPr/>
          </p:nvGrpSpPr>
          <p:grpSpPr>
            <a:xfrm>
              <a:off x="5470127" y="-241118"/>
              <a:ext cx="5143847" cy="5384965"/>
              <a:chOff x="0" y="-38100"/>
              <a:chExt cx="812800" cy="850900"/>
            </a:xfrm>
          </p:grpSpPr>
          <p:sp>
            <p:nvSpPr>
              <p:cNvPr id="404" name="Google Shape;404;p2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405" name="Google Shape;405;p2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PUNCTE SLABE</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Stil formal</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Ritm mai lent al interacțiunilor</a:t>
                </a:r>
                <a:endParaRPr b="0" i="0" sz="2000" u="none" cap="none" strike="noStrike">
                  <a:solidFill>
                    <a:srgbClr val="000000"/>
                  </a:solidFill>
                  <a:latin typeface="Playfair Display"/>
                  <a:ea typeface="Playfair Display"/>
                  <a:cs typeface="Playfair Display"/>
                  <a:sym typeface="Playfair Display"/>
                </a:endParaRPr>
              </a:p>
            </p:txBody>
          </p:sp>
        </p:grpSp>
        <p:grpSp>
          <p:nvGrpSpPr>
            <p:cNvPr id="406" name="Google Shape;406;p21"/>
            <p:cNvGrpSpPr/>
            <p:nvPr/>
          </p:nvGrpSpPr>
          <p:grpSpPr>
            <a:xfrm>
              <a:off x="0" y="5194815"/>
              <a:ext cx="5143847" cy="5384965"/>
              <a:chOff x="0" y="-38100"/>
              <a:chExt cx="812800" cy="850900"/>
            </a:xfrm>
          </p:grpSpPr>
          <p:sp>
            <p:nvSpPr>
              <p:cNvPr id="407" name="Google Shape;407;p2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408" name="Google Shape;408;p2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OPORTUNITĂȚI</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Articole LinkedIn pentru a împărtăși conținut detaliat</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Grupuri LinkedIn pentru crearea de rețele</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Anunțuri LinkedIn pentru publicuri profesionale specifice</a:t>
                </a:r>
                <a:endParaRPr b="0" i="0" sz="2000" u="none" cap="none" strike="noStrike">
                  <a:solidFill>
                    <a:srgbClr val="000000"/>
                  </a:solidFill>
                  <a:latin typeface="Playfair Display"/>
                  <a:ea typeface="Playfair Display"/>
                  <a:cs typeface="Playfair Display"/>
                  <a:sym typeface="Playfair Display"/>
                </a:endParaRPr>
              </a:p>
            </p:txBody>
          </p:sp>
        </p:grpSp>
        <p:grpSp>
          <p:nvGrpSpPr>
            <p:cNvPr id="409" name="Google Shape;409;p21"/>
            <p:cNvGrpSpPr/>
            <p:nvPr/>
          </p:nvGrpSpPr>
          <p:grpSpPr>
            <a:xfrm>
              <a:off x="5470127" y="5194815"/>
              <a:ext cx="5143847" cy="5384965"/>
              <a:chOff x="0" y="-38100"/>
              <a:chExt cx="812800" cy="850900"/>
            </a:xfrm>
          </p:grpSpPr>
          <p:sp>
            <p:nvSpPr>
              <p:cNvPr id="410" name="Google Shape;410;p21"/>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9ACCD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411" name="Google Shape;411;p21"/>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RISCURI </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Audiență limitată doar la publicul profesional</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Conținutul trebuie să fie foarte bine șlefuit și profesional</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Rate mai lente de accesare a conținutului</a:t>
                </a:r>
                <a:endParaRPr b="0" i="0" sz="2000" u="none" cap="none" strike="noStrike">
                  <a:solidFill>
                    <a:srgbClr val="000000"/>
                  </a:solidFill>
                  <a:latin typeface="Playfair Display"/>
                  <a:ea typeface="Playfair Display"/>
                  <a:cs typeface="Playfair Display"/>
                  <a:sym typeface="Playfair Display"/>
                </a:endParaRPr>
              </a:p>
            </p:txBody>
          </p:sp>
        </p:grpSp>
      </p:grpSp>
      <p:sp>
        <p:nvSpPr>
          <p:cNvPr id="412" name="Google Shape;412;p21"/>
          <p:cNvSpPr/>
          <p:nvPr/>
        </p:nvSpPr>
        <p:spPr>
          <a:xfrm>
            <a:off x="1048960" y="1028700"/>
            <a:ext cx="937200" cy="937200"/>
          </a:xfrm>
          <a:custGeom>
            <a:rect b="b" l="l" r="r" t="t"/>
            <a:pathLst>
              <a:path extrusionOk="0" h="937200" w="937200">
                <a:moveTo>
                  <a:pt x="0" y="0"/>
                </a:moveTo>
                <a:lnTo>
                  <a:pt x="937200" y="0"/>
                </a:lnTo>
                <a:lnTo>
                  <a:pt x="937200" y="937200"/>
                </a:lnTo>
                <a:lnTo>
                  <a:pt x="0" y="937200"/>
                </a:lnTo>
                <a:lnTo>
                  <a:pt x="0" y="0"/>
                </a:lnTo>
                <a:close/>
              </a:path>
            </a:pathLst>
          </a:custGeom>
          <a:blipFill rotWithShape="1">
            <a:blip r:embed="rId6">
              <a:alphaModFix/>
            </a:blip>
            <a:stretch>
              <a:fillRect b="0" l="0" r="0" t="0"/>
            </a:stretch>
          </a:blipFill>
          <a:ln>
            <a:noFill/>
          </a:ln>
        </p:spPr>
      </p:sp>
      <p:sp>
        <p:nvSpPr>
          <p:cNvPr id="413" name="Google Shape;413;p21"/>
          <p:cNvSpPr/>
          <p:nvPr/>
        </p:nvSpPr>
        <p:spPr>
          <a:xfrm>
            <a:off x="-2651888" y="7200900"/>
            <a:ext cx="5617474" cy="4114800"/>
          </a:xfrm>
          <a:custGeom>
            <a:rect b="b" l="l" r="r" t="t"/>
            <a:pathLst>
              <a:path extrusionOk="0" h="4114800" w="5617474">
                <a:moveTo>
                  <a:pt x="0" y="0"/>
                </a:moveTo>
                <a:lnTo>
                  <a:pt x="5617474" y="0"/>
                </a:lnTo>
                <a:lnTo>
                  <a:pt x="5617474" y="4114800"/>
                </a:lnTo>
                <a:lnTo>
                  <a:pt x="0" y="4114800"/>
                </a:lnTo>
                <a:lnTo>
                  <a:pt x="0" y="0"/>
                </a:lnTo>
                <a:close/>
              </a:path>
            </a:pathLst>
          </a:custGeom>
          <a:blipFill rotWithShape="1">
            <a:blip r:embed="rId7">
              <a:alphaModFix/>
            </a:blip>
            <a:stretch>
              <a:fillRect b="0" l="0" r="0" t="0"/>
            </a:stretch>
          </a:blipFill>
          <a:ln>
            <a:noFill/>
          </a:ln>
        </p:spPr>
      </p:sp>
      <p:sp>
        <p:nvSpPr>
          <p:cNvPr id="414" name="Google Shape;414;p21"/>
          <p:cNvSpPr/>
          <p:nvPr/>
        </p:nvSpPr>
        <p:spPr>
          <a:xfrm>
            <a:off x="15734362" y="-1028700"/>
            <a:ext cx="4472609" cy="4114800"/>
          </a:xfrm>
          <a:custGeom>
            <a:rect b="b" l="l" r="r" t="t"/>
            <a:pathLst>
              <a:path extrusionOk="0" h="4114800" w="4472609">
                <a:moveTo>
                  <a:pt x="0" y="0"/>
                </a:moveTo>
                <a:lnTo>
                  <a:pt x="4472609" y="0"/>
                </a:lnTo>
                <a:lnTo>
                  <a:pt x="4472609" y="4114800"/>
                </a:lnTo>
                <a:lnTo>
                  <a:pt x="0" y="4114800"/>
                </a:lnTo>
                <a:lnTo>
                  <a:pt x="0" y="0"/>
                </a:lnTo>
                <a:close/>
              </a:path>
            </a:pathLst>
          </a:custGeom>
          <a:blipFill rotWithShape="1">
            <a:blip r:embed="rId8">
              <a:alphaModFix/>
            </a:blip>
            <a:stretch>
              <a:fillRect b="0" l="0" r="0" t="0"/>
            </a:stretch>
          </a:blipFill>
          <a:ln>
            <a:noFill/>
          </a:ln>
        </p:spPr>
      </p:sp>
      <p:sp>
        <p:nvSpPr>
          <p:cNvPr id="415" name="Google Shape;415;p21"/>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LinkedIn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2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49" l="-14260" r="-3274" t="-161009"/>
            </a:stretch>
          </a:blipFill>
          <a:ln>
            <a:noFill/>
          </a:ln>
        </p:spPr>
      </p:sp>
      <p:grpSp>
        <p:nvGrpSpPr>
          <p:cNvPr id="421" name="Google Shape;421;p22"/>
          <p:cNvGrpSpPr/>
          <p:nvPr/>
        </p:nvGrpSpPr>
        <p:grpSpPr>
          <a:xfrm>
            <a:off x="5163760" y="995244"/>
            <a:ext cx="7960481" cy="8115674"/>
            <a:chOff x="0" y="-241118"/>
            <a:chExt cx="10613974" cy="10820898"/>
          </a:xfrm>
        </p:grpSpPr>
        <p:grpSp>
          <p:nvGrpSpPr>
            <p:cNvPr id="422" name="Google Shape;422;p22"/>
            <p:cNvGrpSpPr/>
            <p:nvPr/>
          </p:nvGrpSpPr>
          <p:grpSpPr>
            <a:xfrm>
              <a:off x="0" y="-241118"/>
              <a:ext cx="5143847" cy="5384965"/>
              <a:chOff x="0" y="-38100"/>
              <a:chExt cx="812800" cy="850900"/>
            </a:xfrm>
          </p:grpSpPr>
          <p:sp>
            <p:nvSpPr>
              <p:cNvPr id="423" name="Google Shape;423;p2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424" name="Google Shape;424;p2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PUNCTE FORTE</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Platformă cu creștere rapidă și implicare crescută</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Conținut foarte creativ cu accent pe tendințe și vizibilitate</a:t>
                </a:r>
                <a:endParaRPr b="0" i="0" sz="2000" u="none" cap="none" strike="noStrike">
                  <a:solidFill>
                    <a:srgbClr val="000000"/>
                  </a:solidFill>
                  <a:latin typeface="Playfair Display"/>
                  <a:ea typeface="Playfair Display"/>
                  <a:cs typeface="Playfair Display"/>
                  <a:sym typeface="Playfair Display"/>
                </a:endParaRPr>
              </a:p>
            </p:txBody>
          </p:sp>
        </p:grpSp>
        <p:grpSp>
          <p:nvGrpSpPr>
            <p:cNvPr id="425" name="Google Shape;425;p22"/>
            <p:cNvGrpSpPr/>
            <p:nvPr/>
          </p:nvGrpSpPr>
          <p:grpSpPr>
            <a:xfrm>
              <a:off x="5470127" y="-241118"/>
              <a:ext cx="5143847" cy="5384965"/>
              <a:chOff x="0" y="-38100"/>
              <a:chExt cx="812800" cy="850900"/>
            </a:xfrm>
          </p:grpSpPr>
          <p:sp>
            <p:nvSpPr>
              <p:cNvPr id="426" name="Google Shape;426;p2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427" name="Google Shape;427;p2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PUNCTE SLABE</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Distribuția  demografică poate să nu se potrivească tuturor întreprinderilor</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Crearea de conținut poate fi consumatoare de timp</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Viitorul platformei este incert</a:t>
                </a:r>
                <a:endParaRPr b="0" i="0" sz="2000" u="none" cap="none" strike="noStrike">
                  <a:solidFill>
                    <a:srgbClr val="000000"/>
                  </a:solidFill>
                  <a:latin typeface="Playfair Display"/>
                  <a:ea typeface="Playfair Display"/>
                  <a:cs typeface="Playfair Display"/>
                  <a:sym typeface="Playfair Display"/>
                </a:endParaRPr>
              </a:p>
            </p:txBody>
          </p:sp>
        </p:grpSp>
        <p:grpSp>
          <p:nvGrpSpPr>
            <p:cNvPr id="428" name="Google Shape;428;p22"/>
            <p:cNvGrpSpPr/>
            <p:nvPr/>
          </p:nvGrpSpPr>
          <p:grpSpPr>
            <a:xfrm>
              <a:off x="0" y="5194815"/>
              <a:ext cx="5143847" cy="5384965"/>
              <a:chOff x="0" y="-38100"/>
              <a:chExt cx="812800" cy="850900"/>
            </a:xfrm>
          </p:grpSpPr>
          <p:sp>
            <p:nvSpPr>
              <p:cNvPr id="429" name="Google Shape;429;p2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430" name="Google Shape;430;p2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OPORTUNITĂȚI</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Provocări vizuale</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Conținut generat de utilizatori</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Formate inovatoare</a:t>
                </a:r>
                <a:endParaRPr b="0" i="0" sz="2000" u="none" cap="none" strike="noStrike">
                  <a:solidFill>
                    <a:srgbClr val="000000"/>
                  </a:solidFill>
                  <a:latin typeface="Playfair Display"/>
                  <a:ea typeface="Playfair Display"/>
                  <a:cs typeface="Playfair Display"/>
                  <a:sym typeface="Playfair Display"/>
                </a:endParaRPr>
              </a:p>
            </p:txBody>
          </p:sp>
        </p:grpSp>
        <p:grpSp>
          <p:nvGrpSpPr>
            <p:cNvPr id="431" name="Google Shape;431;p22"/>
            <p:cNvGrpSpPr/>
            <p:nvPr/>
          </p:nvGrpSpPr>
          <p:grpSpPr>
            <a:xfrm>
              <a:off x="5470127" y="5194815"/>
              <a:ext cx="5143847" cy="5384965"/>
              <a:chOff x="0" y="-38100"/>
              <a:chExt cx="812800" cy="850900"/>
            </a:xfrm>
          </p:grpSpPr>
          <p:sp>
            <p:nvSpPr>
              <p:cNvPr id="432" name="Google Shape;432;p22"/>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F9B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p:txBody>
          </p:sp>
          <p:sp>
            <p:nvSpPr>
              <p:cNvPr id="433" name="Google Shape;433;p22"/>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RISCURI</a:t>
                </a:r>
                <a:endParaRPr b="0" i="0" sz="2000" u="none" cap="none" strike="noStrike">
                  <a:solidFill>
                    <a:srgbClr val="000000"/>
                  </a:solidFill>
                  <a:latin typeface="Arial"/>
                  <a:ea typeface="Arial"/>
                  <a:cs typeface="Arial"/>
                  <a:sym typeface="Arial"/>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Tendințe schimbătoare</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Potențialul pentru comentarii negative</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40018"/>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Concurența cu creatorii de conținut viral</a:t>
                </a:r>
                <a:endParaRPr b="0" i="0" sz="2000" u="none" cap="none" strike="noStrike">
                  <a:solidFill>
                    <a:srgbClr val="000000"/>
                  </a:solidFill>
                  <a:latin typeface="Playfair Display"/>
                  <a:ea typeface="Playfair Display"/>
                  <a:cs typeface="Playfair Display"/>
                  <a:sym typeface="Playfair Display"/>
                </a:endParaRPr>
              </a:p>
            </p:txBody>
          </p:sp>
        </p:grpSp>
      </p:grpSp>
      <p:sp>
        <p:nvSpPr>
          <p:cNvPr id="434" name="Google Shape;434;p22"/>
          <p:cNvSpPr/>
          <p:nvPr/>
        </p:nvSpPr>
        <p:spPr>
          <a:xfrm>
            <a:off x="1028383" y="1028700"/>
            <a:ext cx="1259033" cy="1445088"/>
          </a:xfrm>
          <a:custGeom>
            <a:rect b="b" l="l" r="r" t="t"/>
            <a:pathLst>
              <a:path extrusionOk="0" h="1445088" w="1259033">
                <a:moveTo>
                  <a:pt x="0" y="0"/>
                </a:moveTo>
                <a:lnTo>
                  <a:pt x="1259032" y="0"/>
                </a:lnTo>
                <a:lnTo>
                  <a:pt x="1259032" y="1445088"/>
                </a:lnTo>
                <a:lnTo>
                  <a:pt x="0" y="1445088"/>
                </a:lnTo>
                <a:lnTo>
                  <a:pt x="0" y="0"/>
                </a:lnTo>
                <a:close/>
              </a:path>
            </a:pathLst>
          </a:custGeom>
          <a:blipFill rotWithShape="1">
            <a:blip r:embed="rId4">
              <a:alphaModFix/>
            </a:blip>
            <a:stretch>
              <a:fillRect b="0" l="0" r="0" t="0"/>
            </a:stretch>
          </a:blipFill>
          <a:ln>
            <a:noFill/>
          </a:ln>
        </p:spPr>
      </p:sp>
      <p:sp>
        <p:nvSpPr>
          <p:cNvPr id="435" name="Google Shape;435;p22"/>
          <p:cNvSpPr/>
          <p:nvPr/>
        </p:nvSpPr>
        <p:spPr>
          <a:xfrm>
            <a:off x="-1573456" y="7451288"/>
            <a:ext cx="4327228" cy="4114800"/>
          </a:xfrm>
          <a:custGeom>
            <a:rect b="b" l="l" r="r" t="t"/>
            <a:pathLst>
              <a:path extrusionOk="0" h="4114800" w="4327228">
                <a:moveTo>
                  <a:pt x="0" y="0"/>
                </a:moveTo>
                <a:lnTo>
                  <a:pt x="4327228" y="0"/>
                </a:lnTo>
                <a:lnTo>
                  <a:pt x="4327228" y="4114800"/>
                </a:lnTo>
                <a:lnTo>
                  <a:pt x="0" y="4114800"/>
                </a:lnTo>
                <a:lnTo>
                  <a:pt x="0" y="0"/>
                </a:lnTo>
                <a:close/>
              </a:path>
            </a:pathLst>
          </a:custGeom>
          <a:blipFill rotWithShape="1">
            <a:blip r:embed="rId5">
              <a:alphaModFix/>
            </a:blip>
            <a:stretch>
              <a:fillRect b="0" l="0" r="0" t="0"/>
            </a:stretch>
          </a:blipFill>
          <a:ln>
            <a:noFill/>
          </a:ln>
        </p:spPr>
      </p:sp>
      <p:sp>
        <p:nvSpPr>
          <p:cNvPr id="436" name="Google Shape;436;p22"/>
          <p:cNvSpPr/>
          <p:nvPr/>
        </p:nvSpPr>
        <p:spPr>
          <a:xfrm>
            <a:off x="16125846" y="-1892372"/>
            <a:ext cx="3975926" cy="4114800"/>
          </a:xfrm>
          <a:custGeom>
            <a:rect b="b" l="l" r="r" t="t"/>
            <a:pathLst>
              <a:path extrusionOk="0" h="4114800" w="3975926">
                <a:moveTo>
                  <a:pt x="0" y="0"/>
                </a:moveTo>
                <a:lnTo>
                  <a:pt x="3975925" y="0"/>
                </a:lnTo>
                <a:lnTo>
                  <a:pt x="3975925" y="4114800"/>
                </a:lnTo>
                <a:lnTo>
                  <a:pt x="0" y="4114800"/>
                </a:lnTo>
                <a:lnTo>
                  <a:pt x="0" y="0"/>
                </a:lnTo>
                <a:close/>
              </a:path>
            </a:pathLst>
          </a:custGeom>
          <a:blipFill rotWithShape="1">
            <a:blip r:embed="rId6">
              <a:alphaModFix/>
            </a:blip>
            <a:stretch>
              <a:fillRect b="0" l="0" r="0" t="0"/>
            </a:stretch>
          </a:blipFill>
          <a:ln>
            <a:noFill/>
          </a:ln>
        </p:spPr>
      </p:sp>
      <p:sp>
        <p:nvSpPr>
          <p:cNvPr id="437" name="Google Shape;437;p22"/>
          <p:cNvSpPr/>
          <p:nvPr/>
        </p:nvSpPr>
        <p:spPr>
          <a:xfrm>
            <a:off x="15363276" y="7997954"/>
            <a:ext cx="3995097" cy="4114800"/>
          </a:xfrm>
          <a:custGeom>
            <a:rect b="b" l="l" r="r" t="t"/>
            <a:pathLst>
              <a:path extrusionOk="0" h="4114800" w="3995097">
                <a:moveTo>
                  <a:pt x="0" y="0"/>
                </a:moveTo>
                <a:lnTo>
                  <a:pt x="3995096" y="0"/>
                </a:lnTo>
                <a:lnTo>
                  <a:pt x="3995096" y="4114800"/>
                </a:lnTo>
                <a:lnTo>
                  <a:pt x="0" y="4114800"/>
                </a:lnTo>
                <a:lnTo>
                  <a:pt x="0" y="0"/>
                </a:lnTo>
                <a:close/>
              </a:path>
            </a:pathLst>
          </a:custGeom>
          <a:blipFill rotWithShape="1">
            <a:blip r:embed="rId7">
              <a:alphaModFix/>
            </a:blip>
            <a:stretch>
              <a:fillRect b="0" l="0" r="0" t="0"/>
            </a:stretch>
          </a:blipFill>
          <a:ln>
            <a:noFill/>
          </a:ln>
        </p:spPr>
      </p:sp>
      <p:sp>
        <p:nvSpPr>
          <p:cNvPr id="438" name="Google Shape;438;p22"/>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TikTok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2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44" name="Google Shape;444;p2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45" name="Google Shape;445;p2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grpSp>
        <p:nvGrpSpPr>
          <p:cNvPr id="446" name="Google Shape;446;p23"/>
          <p:cNvGrpSpPr/>
          <p:nvPr/>
        </p:nvGrpSpPr>
        <p:grpSpPr>
          <a:xfrm>
            <a:off x="5163760" y="995244"/>
            <a:ext cx="7960481" cy="8115674"/>
            <a:chOff x="0" y="-241118"/>
            <a:chExt cx="10613974" cy="10820898"/>
          </a:xfrm>
        </p:grpSpPr>
        <p:grpSp>
          <p:nvGrpSpPr>
            <p:cNvPr id="447" name="Google Shape;447;p23"/>
            <p:cNvGrpSpPr/>
            <p:nvPr/>
          </p:nvGrpSpPr>
          <p:grpSpPr>
            <a:xfrm>
              <a:off x="0" y="-241118"/>
              <a:ext cx="5143847" cy="5384965"/>
              <a:chOff x="0" y="-38100"/>
              <a:chExt cx="812800" cy="850900"/>
            </a:xfrm>
          </p:grpSpPr>
          <p:sp>
            <p:nvSpPr>
              <p:cNvPr id="448" name="Google Shape;448;p2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900" u="none" cap="none" strike="noStrike">
                  <a:solidFill>
                    <a:srgbClr val="000000"/>
                  </a:solidFill>
                  <a:latin typeface="Arial"/>
                  <a:ea typeface="Arial"/>
                  <a:cs typeface="Arial"/>
                  <a:sym typeface="Arial"/>
                </a:endParaRPr>
              </a:p>
            </p:txBody>
          </p:sp>
          <p:sp>
            <p:nvSpPr>
              <p:cNvPr id="449" name="Google Shape;449;p2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1900" u="none" cap="none" strike="noStrike">
                    <a:solidFill>
                      <a:srgbClr val="000000"/>
                    </a:solidFill>
                    <a:latin typeface="Playfair Display"/>
                    <a:ea typeface="Playfair Display"/>
                    <a:cs typeface="Playfair Display"/>
                    <a:sym typeface="Playfair Display"/>
                  </a:rPr>
                  <a:t>PUNCTE FORTE</a:t>
                </a:r>
                <a:endParaRPr b="0" i="0" sz="1900" u="none" cap="none" strike="noStrike">
                  <a:solidFill>
                    <a:srgbClr val="000000"/>
                  </a:solidFill>
                  <a:latin typeface="Arial"/>
                  <a:ea typeface="Arial"/>
                  <a:cs typeface="Arial"/>
                  <a:sym typeface="Arial"/>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Cea mai mare platformă video, cu o gamă demografică variată</a:t>
                </a:r>
                <a:endParaRPr b="0" i="0" sz="1900" u="none" cap="none" strike="noStrike">
                  <a:solidFill>
                    <a:srgbClr val="000000"/>
                  </a:solidFill>
                  <a:latin typeface="Playfair Display"/>
                  <a:ea typeface="Playfair Display"/>
                  <a:cs typeface="Playfair Display"/>
                  <a:sym typeface="Playfair Display"/>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Ideală pentru conținut de lungă durată</a:t>
                </a:r>
                <a:endParaRPr b="0" i="0" sz="1900" u="none" cap="none" strike="noStrike">
                  <a:solidFill>
                    <a:srgbClr val="000000"/>
                  </a:solidFill>
                  <a:latin typeface="Playfair Display"/>
                  <a:ea typeface="Playfair Display"/>
                  <a:cs typeface="Playfair Display"/>
                  <a:sym typeface="Playfair Display"/>
                </a:endParaRPr>
              </a:p>
              <a:p>
                <a:pPr indent="-218502" lvl="1" marL="474979"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Potențial ridicat pentru ca materialul să rămână relevant și să fie ușor de găsit</a:t>
                </a:r>
                <a:endParaRPr b="0" i="0" sz="1900" u="none" cap="none" strike="noStrike">
                  <a:solidFill>
                    <a:srgbClr val="000000"/>
                  </a:solidFill>
                  <a:latin typeface="Playfair Display"/>
                  <a:ea typeface="Playfair Display"/>
                  <a:cs typeface="Playfair Display"/>
                  <a:sym typeface="Playfair Display"/>
                </a:endParaRPr>
              </a:p>
            </p:txBody>
          </p:sp>
        </p:grpSp>
        <p:grpSp>
          <p:nvGrpSpPr>
            <p:cNvPr id="450" name="Google Shape;450;p23"/>
            <p:cNvGrpSpPr/>
            <p:nvPr/>
          </p:nvGrpSpPr>
          <p:grpSpPr>
            <a:xfrm>
              <a:off x="5470127" y="-241118"/>
              <a:ext cx="5143847" cy="5384965"/>
              <a:chOff x="0" y="-38100"/>
              <a:chExt cx="812800" cy="850900"/>
            </a:xfrm>
          </p:grpSpPr>
          <p:sp>
            <p:nvSpPr>
              <p:cNvPr id="451" name="Google Shape;451;p2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900" u="none" cap="none" strike="noStrike">
                  <a:solidFill>
                    <a:srgbClr val="000000"/>
                  </a:solidFill>
                  <a:latin typeface="Arial"/>
                  <a:ea typeface="Arial"/>
                  <a:cs typeface="Arial"/>
                  <a:sym typeface="Arial"/>
                </a:endParaRPr>
              </a:p>
            </p:txBody>
          </p:sp>
          <p:sp>
            <p:nvSpPr>
              <p:cNvPr id="452" name="Google Shape;452;p2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1900" u="none" cap="none" strike="noStrike">
                    <a:solidFill>
                      <a:srgbClr val="000000"/>
                    </a:solidFill>
                    <a:latin typeface="Playfair Display"/>
                    <a:ea typeface="Playfair Display"/>
                    <a:cs typeface="Playfair Display"/>
                    <a:sym typeface="Playfair Display"/>
                  </a:rPr>
                  <a:t>PUNCTE SLABE</a:t>
                </a:r>
                <a:endParaRPr b="0" i="0" sz="1900" u="none" cap="none" strike="noStrike">
                  <a:solidFill>
                    <a:srgbClr val="000000"/>
                  </a:solidFill>
                  <a:latin typeface="Arial"/>
                  <a:ea typeface="Arial"/>
                  <a:cs typeface="Arial"/>
                  <a:sym typeface="Arial"/>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Necesită investirea unui timp semnificativ pentru a produce videoclipuri de înaltă calitate</a:t>
                </a:r>
                <a:endParaRPr b="0" i="0" sz="1900" u="none" cap="none" strike="noStrike">
                  <a:solidFill>
                    <a:srgbClr val="000000"/>
                  </a:solidFill>
                  <a:latin typeface="Playfair Display"/>
                  <a:ea typeface="Playfair Display"/>
                  <a:cs typeface="Playfair Display"/>
                  <a:sym typeface="Playfair Display"/>
                </a:endParaRPr>
              </a:p>
              <a:p>
                <a:pPr indent="-218502" lvl="1" marL="474979"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Concurență puternică din partea creatorilor consacrați</a:t>
                </a:r>
                <a:endParaRPr b="0" i="0" sz="1900" u="none" cap="none" strike="noStrike">
                  <a:solidFill>
                    <a:srgbClr val="000000"/>
                  </a:solidFill>
                  <a:latin typeface="Playfair Display"/>
                  <a:ea typeface="Playfair Display"/>
                  <a:cs typeface="Playfair Display"/>
                  <a:sym typeface="Playfair Display"/>
                </a:endParaRPr>
              </a:p>
            </p:txBody>
          </p:sp>
        </p:grpSp>
        <p:grpSp>
          <p:nvGrpSpPr>
            <p:cNvPr id="453" name="Google Shape;453;p23"/>
            <p:cNvGrpSpPr/>
            <p:nvPr/>
          </p:nvGrpSpPr>
          <p:grpSpPr>
            <a:xfrm>
              <a:off x="0" y="5194815"/>
              <a:ext cx="5143847" cy="5384965"/>
              <a:chOff x="0" y="-38100"/>
              <a:chExt cx="812800" cy="850900"/>
            </a:xfrm>
          </p:grpSpPr>
          <p:sp>
            <p:nvSpPr>
              <p:cNvPr id="454" name="Google Shape;454;p2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900" u="none" cap="none" strike="noStrike">
                  <a:solidFill>
                    <a:srgbClr val="000000"/>
                  </a:solidFill>
                  <a:latin typeface="Arial"/>
                  <a:ea typeface="Arial"/>
                  <a:cs typeface="Arial"/>
                  <a:sym typeface="Arial"/>
                </a:endParaRPr>
              </a:p>
            </p:txBody>
          </p:sp>
          <p:sp>
            <p:nvSpPr>
              <p:cNvPr id="455" name="Google Shape;455;p2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1900" u="none" cap="none" strike="noStrike">
                    <a:solidFill>
                      <a:srgbClr val="000000"/>
                    </a:solidFill>
                    <a:latin typeface="Playfair Display"/>
                    <a:ea typeface="Playfair Display"/>
                    <a:cs typeface="Playfair Display"/>
                    <a:sym typeface="Playfair Display"/>
                  </a:rPr>
                  <a:t>OPORTUNITĂȚI</a:t>
                </a:r>
                <a:endParaRPr b="0" i="0" sz="1900" u="none" cap="none" strike="noStrike">
                  <a:solidFill>
                    <a:srgbClr val="000000"/>
                  </a:solidFill>
                  <a:latin typeface="Arial"/>
                  <a:ea typeface="Arial"/>
                  <a:cs typeface="Arial"/>
                  <a:sym typeface="Arial"/>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YouTube Ads pentru publicitate direcționată</a:t>
                </a:r>
                <a:endParaRPr b="0" i="0" sz="1900" u="none" cap="none" strike="noStrike">
                  <a:solidFill>
                    <a:srgbClr val="000000"/>
                  </a:solidFill>
                  <a:latin typeface="Playfair Display"/>
                  <a:ea typeface="Playfair Display"/>
                  <a:cs typeface="Playfair Display"/>
                  <a:sym typeface="Playfair Display"/>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YouTube Live pentru interacțiune în timp real</a:t>
                </a:r>
                <a:endParaRPr b="0" i="0" sz="1900" u="none" cap="none" strike="noStrike">
                  <a:solidFill>
                    <a:srgbClr val="000000"/>
                  </a:solidFill>
                  <a:latin typeface="Playfair Display"/>
                  <a:ea typeface="Playfair Display"/>
                  <a:cs typeface="Playfair Display"/>
                  <a:sym typeface="Playfair Display"/>
                </a:endParaRPr>
              </a:p>
              <a:p>
                <a:pPr indent="-218502" lvl="1" marL="474979"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Parteneriate cu alți creatori pentru o audiență mai largă</a:t>
                </a:r>
                <a:endParaRPr b="0" i="0" sz="1900" u="none" cap="none" strike="noStrike">
                  <a:solidFill>
                    <a:srgbClr val="000000"/>
                  </a:solidFill>
                  <a:latin typeface="Playfair Display"/>
                  <a:ea typeface="Playfair Display"/>
                  <a:cs typeface="Playfair Display"/>
                  <a:sym typeface="Playfair Display"/>
                </a:endParaRPr>
              </a:p>
            </p:txBody>
          </p:sp>
        </p:grpSp>
        <p:grpSp>
          <p:nvGrpSpPr>
            <p:cNvPr id="456" name="Google Shape;456;p23"/>
            <p:cNvGrpSpPr/>
            <p:nvPr/>
          </p:nvGrpSpPr>
          <p:grpSpPr>
            <a:xfrm>
              <a:off x="5470127" y="5194815"/>
              <a:ext cx="5143847" cy="5384965"/>
              <a:chOff x="0" y="-38100"/>
              <a:chExt cx="812800" cy="850900"/>
            </a:xfrm>
          </p:grpSpPr>
          <p:sp>
            <p:nvSpPr>
              <p:cNvPr id="457" name="Google Shape;457;p23"/>
              <p:cNvSpPr/>
              <p:nvPr/>
            </p:nvSpPr>
            <p:spPr>
              <a:xfrm>
                <a:off x="0" y="0"/>
                <a:ext cx="812800" cy="812800"/>
              </a:xfrm>
              <a:custGeom>
                <a:rect b="b" l="l" r="r" t="t"/>
                <a:pathLst>
                  <a:path extrusionOk="0" h="812800" w="812800">
                    <a:moveTo>
                      <a:pt x="102346" y="0"/>
                    </a:moveTo>
                    <a:lnTo>
                      <a:pt x="710454" y="0"/>
                    </a:lnTo>
                    <a:cubicBezTo>
                      <a:pt x="737598" y="0"/>
                      <a:pt x="763630" y="10783"/>
                      <a:pt x="782824" y="29976"/>
                    </a:cubicBezTo>
                    <a:cubicBezTo>
                      <a:pt x="802017" y="49170"/>
                      <a:pt x="812800" y="75202"/>
                      <a:pt x="812800" y="102346"/>
                    </a:cubicBezTo>
                    <a:lnTo>
                      <a:pt x="812800" y="710454"/>
                    </a:lnTo>
                    <a:cubicBezTo>
                      <a:pt x="812800" y="737598"/>
                      <a:pt x="802017" y="763630"/>
                      <a:pt x="782824" y="782824"/>
                    </a:cubicBezTo>
                    <a:cubicBezTo>
                      <a:pt x="763630" y="802017"/>
                      <a:pt x="737598" y="812800"/>
                      <a:pt x="710454" y="812800"/>
                    </a:cubicBezTo>
                    <a:lnTo>
                      <a:pt x="102346" y="812800"/>
                    </a:lnTo>
                    <a:cubicBezTo>
                      <a:pt x="75202" y="812800"/>
                      <a:pt x="49170" y="802017"/>
                      <a:pt x="29976" y="782824"/>
                    </a:cubicBezTo>
                    <a:cubicBezTo>
                      <a:pt x="10783" y="763630"/>
                      <a:pt x="0" y="737598"/>
                      <a:pt x="0" y="710454"/>
                    </a:cubicBezTo>
                    <a:lnTo>
                      <a:pt x="0" y="102346"/>
                    </a:lnTo>
                    <a:cubicBezTo>
                      <a:pt x="0" y="75202"/>
                      <a:pt x="10783" y="49170"/>
                      <a:pt x="29976" y="29976"/>
                    </a:cubicBezTo>
                    <a:cubicBezTo>
                      <a:pt x="49170" y="10783"/>
                      <a:pt x="75202" y="0"/>
                      <a:pt x="102346" y="0"/>
                    </a:cubicBezTo>
                    <a:close/>
                  </a:path>
                </a:pathLst>
              </a:custGeom>
              <a:solidFill>
                <a:srgbClr val="FDAC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900" u="none" cap="none" strike="noStrike">
                  <a:solidFill>
                    <a:srgbClr val="000000"/>
                  </a:solidFill>
                  <a:latin typeface="Arial"/>
                  <a:ea typeface="Arial"/>
                  <a:cs typeface="Arial"/>
                  <a:sym typeface="Arial"/>
                </a:endParaRPr>
              </a:p>
            </p:txBody>
          </p:sp>
          <p:sp>
            <p:nvSpPr>
              <p:cNvPr id="458" name="Google Shape;458;p23"/>
              <p:cNvSpPr txBox="1"/>
              <p:nvPr/>
            </p:nvSpPr>
            <p:spPr>
              <a:xfrm>
                <a:off x="0" y="-38100"/>
                <a:ext cx="812800" cy="850900"/>
              </a:xfrm>
              <a:prstGeom prst="rect">
                <a:avLst/>
              </a:prstGeom>
              <a:noFill/>
              <a:ln>
                <a:noFill/>
              </a:ln>
            </p:spPr>
            <p:txBody>
              <a:bodyPr anchorCtr="0" anchor="ctr" bIns="63500" lIns="63500" spcFirstLastPara="1" rIns="63500" wrap="square" tIns="63500">
                <a:noAutofit/>
              </a:bodyPr>
              <a:lstStyle/>
              <a:p>
                <a:pPr indent="0" lvl="0" marL="0" marR="0" rtl="0" algn="ctr">
                  <a:lnSpc>
                    <a:spcPct val="140018"/>
                  </a:lnSpc>
                  <a:spcBef>
                    <a:spcPts val="0"/>
                  </a:spcBef>
                  <a:spcAft>
                    <a:spcPts val="0"/>
                  </a:spcAft>
                  <a:buClr>
                    <a:srgbClr val="000000"/>
                  </a:buClr>
                  <a:buSzPts val="2199"/>
                  <a:buFont typeface="Arial"/>
                  <a:buNone/>
                </a:pPr>
                <a:r>
                  <a:rPr b="1" i="0" lang="en-US" sz="1900" u="none" cap="none" strike="noStrike">
                    <a:solidFill>
                      <a:srgbClr val="000000"/>
                    </a:solidFill>
                    <a:latin typeface="Playfair Display"/>
                    <a:ea typeface="Playfair Display"/>
                    <a:cs typeface="Playfair Display"/>
                    <a:sym typeface="Playfair Display"/>
                  </a:rPr>
                  <a:t>RISCURI </a:t>
                </a:r>
                <a:endParaRPr b="0" i="0" sz="1900" u="none" cap="none" strike="noStrike">
                  <a:solidFill>
                    <a:srgbClr val="000000"/>
                  </a:solidFill>
                  <a:latin typeface="Arial"/>
                  <a:ea typeface="Arial"/>
                  <a:cs typeface="Arial"/>
                  <a:sym typeface="Arial"/>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Modificările algoritmului pot afecta vizibilitatea</a:t>
                </a:r>
                <a:endParaRPr b="0" i="0" sz="1900" u="none" cap="none" strike="noStrike">
                  <a:solidFill>
                    <a:srgbClr val="000000"/>
                  </a:solidFill>
                  <a:latin typeface="Playfair Display"/>
                  <a:ea typeface="Playfair Display"/>
                  <a:cs typeface="Playfair Display"/>
                  <a:sym typeface="Playfair Display"/>
                </a:endParaRPr>
              </a:p>
              <a:p>
                <a:pPr indent="-218502" lvl="1" marL="474978"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Gestionarea unui canal YouTube poate necesita multe resurse</a:t>
                </a:r>
                <a:endParaRPr b="0" i="0" sz="1900" u="none" cap="none" strike="noStrike">
                  <a:solidFill>
                    <a:srgbClr val="000000"/>
                  </a:solidFill>
                  <a:latin typeface="Playfair Display"/>
                  <a:ea typeface="Playfair Display"/>
                  <a:cs typeface="Playfair Display"/>
                  <a:sym typeface="Playfair Display"/>
                </a:endParaRPr>
              </a:p>
              <a:p>
                <a:pPr indent="-218502" lvl="1" marL="474979" marR="0" rtl="0" algn="l">
                  <a:lnSpc>
                    <a:spcPct val="140018"/>
                  </a:lnSpc>
                  <a:spcBef>
                    <a:spcPts val="0"/>
                  </a:spcBef>
                  <a:spcAft>
                    <a:spcPts val="0"/>
                  </a:spcAft>
                  <a:buClr>
                    <a:srgbClr val="000000"/>
                  </a:buClr>
                  <a:buSzPts val="1900"/>
                  <a:buFont typeface="Arial"/>
                  <a:buChar char="•"/>
                </a:pPr>
                <a:r>
                  <a:rPr b="0" i="0" lang="en-US" sz="1900" u="none" cap="none" strike="noStrike">
                    <a:solidFill>
                      <a:srgbClr val="000000"/>
                    </a:solidFill>
                    <a:latin typeface="Playfair Display"/>
                    <a:ea typeface="Playfair Display"/>
                    <a:cs typeface="Playfair Display"/>
                    <a:sym typeface="Playfair Display"/>
                  </a:rPr>
                  <a:t>Potențiale probleme legate de drepturile de autor pentru conținutul video</a:t>
                </a:r>
                <a:endParaRPr b="0" i="0" sz="1900" u="none" cap="none" strike="noStrike">
                  <a:solidFill>
                    <a:srgbClr val="000000"/>
                  </a:solidFill>
                  <a:latin typeface="Playfair Display"/>
                  <a:ea typeface="Playfair Display"/>
                  <a:cs typeface="Playfair Display"/>
                  <a:sym typeface="Playfair Display"/>
                </a:endParaRPr>
              </a:p>
            </p:txBody>
          </p:sp>
        </p:grpSp>
      </p:grpSp>
      <p:sp>
        <p:nvSpPr>
          <p:cNvPr id="459" name="Google Shape;459;p23"/>
          <p:cNvSpPr/>
          <p:nvPr/>
        </p:nvSpPr>
        <p:spPr>
          <a:xfrm>
            <a:off x="1048960" y="1028700"/>
            <a:ext cx="1309509" cy="1309509"/>
          </a:xfrm>
          <a:custGeom>
            <a:rect b="b" l="l" r="r" t="t"/>
            <a:pathLst>
              <a:path extrusionOk="0" h="1309509" w="1309509">
                <a:moveTo>
                  <a:pt x="0" y="0"/>
                </a:moveTo>
                <a:lnTo>
                  <a:pt x="1309509" y="0"/>
                </a:lnTo>
                <a:lnTo>
                  <a:pt x="1309509" y="1309509"/>
                </a:lnTo>
                <a:lnTo>
                  <a:pt x="0" y="1309509"/>
                </a:lnTo>
                <a:lnTo>
                  <a:pt x="0" y="0"/>
                </a:lnTo>
                <a:close/>
              </a:path>
            </a:pathLst>
          </a:custGeom>
          <a:blipFill rotWithShape="1">
            <a:blip r:embed="rId6">
              <a:alphaModFix/>
            </a:blip>
            <a:stretch>
              <a:fillRect b="0" l="0" r="0" t="0"/>
            </a:stretch>
          </a:blipFill>
          <a:ln>
            <a:noFill/>
          </a:ln>
        </p:spPr>
      </p:sp>
      <p:sp>
        <p:nvSpPr>
          <p:cNvPr id="460" name="Google Shape;460;p23"/>
          <p:cNvSpPr/>
          <p:nvPr/>
        </p:nvSpPr>
        <p:spPr>
          <a:xfrm>
            <a:off x="-895563" y="7816154"/>
            <a:ext cx="4278147" cy="4114800"/>
          </a:xfrm>
          <a:custGeom>
            <a:rect b="b" l="l" r="r" t="t"/>
            <a:pathLst>
              <a:path extrusionOk="0" h="4114800" w="4278147">
                <a:moveTo>
                  <a:pt x="0" y="0"/>
                </a:moveTo>
                <a:lnTo>
                  <a:pt x="4278148" y="0"/>
                </a:lnTo>
                <a:lnTo>
                  <a:pt x="4278148" y="4114800"/>
                </a:lnTo>
                <a:lnTo>
                  <a:pt x="0" y="4114800"/>
                </a:lnTo>
                <a:lnTo>
                  <a:pt x="0" y="0"/>
                </a:lnTo>
                <a:close/>
              </a:path>
            </a:pathLst>
          </a:custGeom>
          <a:blipFill rotWithShape="1">
            <a:blip r:embed="rId7">
              <a:alphaModFix/>
            </a:blip>
            <a:stretch>
              <a:fillRect b="0" l="0" r="0" t="0"/>
            </a:stretch>
          </a:blipFill>
          <a:ln>
            <a:noFill/>
          </a:ln>
        </p:spPr>
      </p:sp>
      <p:sp>
        <p:nvSpPr>
          <p:cNvPr id="461" name="Google Shape;461;p23"/>
          <p:cNvSpPr txBox="1"/>
          <p:nvPr/>
        </p:nvSpPr>
        <p:spPr>
          <a:xfrm rot="-5400000">
            <a:off x="-2256770" y="4899342"/>
            <a:ext cx="6522680" cy="4883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YouTube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24"/>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67" name="Google Shape;467;p24"/>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68" name="Google Shape;468;p24"/>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69" name="Google Shape;469;p24"/>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70" name="Google Shape;470;p24"/>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71" name="Google Shape;471;p24"/>
          <p:cNvSpPr txBox="1"/>
          <p:nvPr/>
        </p:nvSpPr>
        <p:spPr>
          <a:xfrm>
            <a:off x="2453484" y="2889250"/>
            <a:ext cx="2114996"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04</a:t>
            </a:r>
            <a:endParaRPr b="0" i="0" sz="1400" u="none" cap="none" strike="noStrike">
              <a:solidFill>
                <a:srgbClr val="000000"/>
              </a:solidFill>
              <a:latin typeface="Arial"/>
              <a:ea typeface="Arial"/>
              <a:cs typeface="Arial"/>
              <a:sym typeface="Arial"/>
            </a:endParaRPr>
          </a:p>
        </p:txBody>
      </p:sp>
      <p:sp>
        <p:nvSpPr>
          <p:cNvPr id="472" name="Google Shape;472;p24"/>
          <p:cNvSpPr txBox="1"/>
          <p:nvPr/>
        </p:nvSpPr>
        <p:spPr>
          <a:xfrm>
            <a:off x="4884532" y="3022600"/>
            <a:ext cx="9929100" cy="2031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Crearea de conținut digital captivant </a:t>
            </a:r>
            <a:endParaRPr b="0" i="0" sz="1400" u="none" cap="none" strike="noStrike">
              <a:solidFill>
                <a:srgbClr val="000000"/>
              </a:solidFill>
              <a:latin typeface="Arial"/>
              <a:ea typeface="Arial"/>
              <a:cs typeface="Arial"/>
              <a:sym typeface="Arial"/>
            </a:endParaRPr>
          </a:p>
        </p:txBody>
      </p:sp>
      <p:sp>
        <p:nvSpPr>
          <p:cNvPr id="473" name="Google Shape;473;p24"/>
          <p:cNvSpPr txBox="1"/>
          <p:nvPr/>
        </p:nvSpPr>
        <p:spPr>
          <a:xfrm>
            <a:off x="4597350" y="5636950"/>
            <a:ext cx="52854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Cum să creezi conținut care este „mai puțin comercial”?</a:t>
            </a:r>
            <a:endParaRPr b="0" i="0" sz="1400" u="none" cap="none" strike="noStrike">
              <a:solidFill>
                <a:srgbClr val="000000"/>
              </a:solidFill>
              <a:latin typeface="Arial"/>
              <a:ea typeface="Arial"/>
              <a:cs typeface="Arial"/>
              <a:sym typeface="Arial"/>
            </a:endParaRPr>
          </a:p>
        </p:txBody>
      </p:sp>
      <p:sp>
        <p:nvSpPr>
          <p:cNvPr id="474" name="Google Shape;474;p2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49" l="-14260" r="-3274" t="-161009"/>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25"/>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480" name="Google Shape;480;p25"/>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481" name="Google Shape;481;p25"/>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482" name="Google Shape;482;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483" name="Google Shape;483;p25"/>
          <p:cNvSpPr/>
          <p:nvPr/>
        </p:nvSpPr>
        <p:spPr>
          <a:xfrm>
            <a:off x="0" y="-111125"/>
            <a:ext cx="2697216" cy="4114800"/>
          </a:xfrm>
          <a:custGeom>
            <a:rect b="b" l="l" r="r" t="t"/>
            <a:pathLst>
              <a:path extrusionOk="0" h="4114800" w="2697216">
                <a:moveTo>
                  <a:pt x="0" y="0"/>
                </a:moveTo>
                <a:lnTo>
                  <a:pt x="2697216" y="0"/>
                </a:lnTo>
                <a:lnTo>
                  <a:pt x="2697216" y="4114800"/>
                </a:lnTo>
                <a:lnTo>
                  <a:pt x="0" y="4114800"/>
                </a:lnTo>
                <a:lnTo>
                  <a:pt x="0" y="0"/>
                </a:lnTo>
                <a:close/>
              </a:path>
            </a:pathLst>
          </a:custGeom>
          <a:blipFill rotWithShape="1">
            <a:blip r:embed="rId7">
              <a:alphaModFix/>
            </a:blip>
            <a:stretch>
              <a:fillRect b="0" l="0" r="0" t="0"/>
            </a:stretch>
          </a:blipFill>
          <a:ln>
            <a:noFill/>
          </a:ln>
        </p:spPr>
      </p:sp>
      <p:sp>
        <p:nvSpPr>
          <p:cNvPr id="484" name="Google Shape;484;p25"/>
          <p:cNvSpPr txBox="1"/>
          <p:nvPr/>
        </p:nvSpPr>
        <p:spPr>
          <a:xfrm>
            <a:off x="2449769" y="3468626"/>
            <a:ext cx="6214800" cy="37917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2199"/>
              <a:buFont typeface="Arial"/>
              <a:buNone/>
            </a:pPr>
            <a:r>
              <a:rPr b="0" i="0" lang="en-US" sz="2199" u="none" cap="none" strike="noStrike">
                <a:solidFill>
                  <a:srgbClr val="000000"/>
                </a:solidFill>
                <a:latin typeface="Playfair Display"/>
                <a:ea typeface="Playfair Display"/>
                <a:cs typeface="Playfair Display"/>
                <a:sym typeface="Playfair Display"/>
              </a:rPr>
              <a:t>Marketingul de conținut este mai eficient deoarece este mai:</a:t>
            </a:r>
            <a:endParaRPr b="0" i="0" sz="2199" u="none" cap="none" strike="noStrike">
              <a:solidFill>
                <a:srgbClr val="000000"/>
              </a:solidFill>
              <a:latin typeface="Playfair Display"/>
              <a:ea typeface="Playfair Display"/>
              <a:cs typeface="Playfair Display"/>
              <a:sym typeface="Playfair Display"/>
            </a:endParaRPr>
          </a:p>
          <a:p>
            <a:pPr indent="-237489" lvl="1" marL="474978"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Personal:</a:t>
            </a:r>
            <a:r>
              <a:rPr b="0" i="0" lang="en-US" sz="2199" u="none" cap="none" strike="noStrike">
                <a:solidFill>
                  <a:srgbClr val="000000"/>
                </a:solidFill>
                <a:latin typeface="Playfair Display"/>
                <a:ea typeface="Playfair Display"/>
                <a:cs typeface="Playfair Display"/>
                <a:sym typeface="Playfair Display"/>
              </a:rPr>
              <a:t> Împărtășește povestea ta unică</a:t>
            </a:r>
            <a:endParaRPr b="0" i="0" sz="2199" u="none" cap="none" strike="noStrike">
              <a:solidFill>
                <a:srgbClr val="000000"/>
              </a:solidFill>
              <a:latin typeface="Playfair Display"/>
              <a:ea typeface="Playfair Display"/>
              <a:cs typeface="Playfair Display"/>
              <a:sym typeface="Playfair Display"/>
            </a:endParaRPr>
          </a:p>
          <a:p>
            <a:pPr indent="-237489" lvl="1" marL="474978"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Autentic</a:t>
            </a:r>
            <a:r>
              <a:rPr b="0" i="0" lang="en-US" sz="2199" u="none" cap="none" strike="noStrike">
                <a:solidFill>
                  <a:srgbClr val="000000"/>
                </a:solidFill>
                <a:latin typeface="Playfair Display"/>
                <a:ea typeface="Playfair Display"/>
                <a:cs typeface="Playfair Display"/>
                <a:sym typeface="Playfair Display"/>
              </a:rPr>
              <a:t>: Subliniază ce te face diferit (punctul tău de vânzare emoțional - ESP)</a:t>
            </a:r>
            <a:endParaRPr b="0" i="0" sz="2199" u="none" cap="none" strike="noStrike">
              <a:solidFill>
                <a:srgbClr val="000000"/>
              </a:solidFill>
              <a:latin typeface="Playfair Display"/>
              <a:ea typeface="Playfair Display"/>
              <a:cs typeface="Playfair Display"/>
              <a:sym typeface="Playfair Display"/>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Fiabil: </a:t>
            </a:r>
            <a:r>
              <a:rPr b="0" i="0" lang="en-US" sz="2199" u="none" cap="none" strike="noStrike">
                <a:solidFill>
                  <a:srgbClr val="000000"/>
                </a:solidFill>
                <a:latin typeface="Playfair Display"/>
                <a:ea typeface="Playfair Display"/>
                <a:cs typeface="Playfair Display"/>
                <a:sym typeface="Playfair Display"/>
              </a:rPr>
              <a:t>Demonstrează expertiza și cunoștințele tale</a:t>
            </a:r>
            <a:endParaRPr b="0" i="0" sz="2199" u="none" cap="none" strike="noStrike">
              <a:solidFill>
                <a:srgbClr val="000000"/>
              </a:solidFill>
              <a:latin typeface="Playfair Display"/>
              <a:ea typeface="Playfair Display"/>
              <a:cs typeface="Playfair Display"/>
              <a:sym typeface="Playfair Display"/>
            </a:endParaRPr>
          </a:p>
        </p:txBody>
      </p:sp>
      <p:sp>
        <p:nvSpPr>
          <p:cNvPr id="485" name="Google Shape;485;p25"/>
          <p:cNvSpPr txBox="1"/>
          <p:nvPr/>
        </p:nvSpPr>
        <p:spPr>
          <a:xfrm>
            <a:off x="3057550" y="1648825"/>
            <a:ext cx="4501800" cy="1329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3600" u="none" cap="none" strike="noStrike">
                <a:solidFill>
                  <a:srgbClr val="000000"/>
                </a:solidFill>
                <a:latin typeface="Playfair Display"/>
                <a:ea typeface="Playfair Display"/>
                <a:cs typeface="Playfair Display"/>
                <a:sym typeface="Playfair Display"/>
              </a:rPr>
              <a:t>MARKETING DE </a:t>
            </a:r>
            <a:r>
              <a:rPr b="0" i="0" lang="en-US" sz="3600" u="none" cap="none" strike="noStrike">
                <a:solidFill>
                  <a:schemeClr val="dk1"/>
                </a:solidFill>
                <a:latin typeface="Playfair Display"/>
                <a:ea typeface="Playfair Display"/>
                <a:cs typeface="Playfair Display"/>
                <a:sym typeface="Playfair Display"/>
              </a:rPr>
              <a:t>CONȚINUT</a:t>
            </a:r>
            <a:endParaRPr b="0" i="0" sz="3600" u="none" cap="none" strike="noStrike">
              <a:solidFill>
                <a:srgbClr val="000000"/>
              </a:solidFill>
              <a:latin typeface="Arial"/>
              <a:ea typeface="Arial"/>
              <a:cs typeface="Arial"/>
              <a:sym typeface="Arial"/>
            </a:endParaRPr>
          </a:p>
        </p:txBody>
      </p:sp>
      <p:sp>
        <p:nvSpPr>
          <p:cNvPr id="486" name="Google Shape;486;p25"/>
          <p:cNvSpPr txBox="1"/>
          <p:nvPr/>
        </p:nvSpPr>
        <p:spPr>
          <a:xfrm rot="-5400000">
            <a:off x="-2277687" y="4920340"/>
            <a:ext cx="65226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Crearea de conținut digital captivant</a:t>
            </a:r>
            <a:endParaRPr b="0" i="0" sz="1400" u="none" cap="none" strike="noStrike">
              <a:solidFill>
                <a:srgbClr val="000000"/>
              </a:solidFill>
              <a:latin typeface="Arial"/>
              <a:ea typeface="Arial"/>
              <a:cs typeface="Arial"/>
              <a:sym typeface="Arial"/>
            </a:endParaRPr>
          </a:p>
        </p:txBody>
      </p:sp>
      <p:sp>
        <p:nvSpPr>
          <p:cNvPr id="487" name="Google Shape;487;p25"/>
          <p:cNvSpPr txBox="1"/>
          <p:nvPr/>
        </p:nvSpPr>
        <p:spPr>
          <a:xfrm>
            <a:off x="9781795" y="1648825"/>
            <a:ext cx="6214800" cy="64014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1800"/>
              <a:buFont typeface="Arial"/>
              <a:buNone/>
            </a:pPr>
            <a:r>
              <a:rPr b="0" i="0" lang="en-US" sz="1800" u="none" cap="none" strike="noStrike">
                <a:solidFill>
                  <a:srgbClr val="000000"/>
                </a:solidFill>
                <a:latin typeface="Playfair Display"/>
                <a:ea typeface="Playfair Display"/>
                <a:cs typeface="Playfair Display"/>
                <a:sym typeface="Playfair Display"/>
              </a:rPr>
              <a:t>Elemente pe care le poți utiliza pentru a crea conținut captivant:</a:t>
            </a:r>
            <a:endParaRPr b="0" i="0" sz="1800" u="none" cap="none" strike="noStrike">
              <a:solidFill>
                <a:srgbClr val="000000"/>
              </a:solidFill>
              <a:latin typeface="Playfair Display"/>
              <a:ea typeface="Playfair Display"/>
              <a:cs typeface="Playfair Display"/>
              <a:sym typeface="Playfair Display"/>
            </a:endParaRPr>
          </a:p>
          <a:p>
            <a:pPr indent="-212152" lvl="1" marL="474978" marR="0" rtl="0" algn="l">
              <a:lnSpc>
                <a:spcPct val="170031"/>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Sondaje</a:t>
            </a:r>
            <a:endParaRPr b="0" i="0" sz="1800" u="none" cap="none" strike="noStrike">
              <a:solidFill>
                <a:srgbClr val="000000"/>
              </a:solidFill>
              <a:latin typeface="Playfair Display"/>
              <a:ea typeface="Playfair Display"/>
              <a:cs typeface="Playfair Display"/>
              <a:sym typeface="Playfair Display"/>
            </a:endParaRPr>
          </a:p>
          <a:p>
            <a:pPr indent="-212152" lvl="1" marL="474978" marR="0" rtl="0" algn="l">
              <a:lnSpc>
                <a:spcPct val="170031"/>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Întâlniri din spatele scenei</a:t>
            </a:r>
            <a:endParaRPr b="0" i="0" sz="1800" u="none" cap="none" strike="noStrike">
              <a:solidFill>
                <a:srgbClr val="000000"/>
              </a:solidFill>
              <a:latin typeface="Playfair Display"/>
              <a:ea typeface="Playfair Display"/>
              <a:cs typeface="Playfair Display"/>
              <a:sym typeface="Playfair Display"/>
            </a:endParaRPr>
          </a:p>
          <a:p>
            <a:pPr indent="-212152" lvl="1" marL="474978" marR="0" rtl="0" algn="l">
              <a:lnSpc>
                <a:spcPct val="170031"/>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Răspunsuri la întrebările frecvente</a:t>
            </a:r>
            <a:endParaRPr b="0" i="0" sz="1800" u="none" cap="none" strike="noStrike">
              <a:solidFill>
                <a:srgbClr val="000000"/>
              </a:solidFill>
              <a:latin typeface="Playfair Display"/>
              <a:ea typeface="Playfair Display"/>
              <a:cs typeface="Playfair Display"/>
              <a:sym typeface="Playfair Display"/>
            </a:endParaRPr>
          </a:p>
          <a:p>
            <a:pPr indent="-212152" lvl="1" marL="474978" marR="0" rtl="0" algn="l">
              <a:lnSpc>
                <a:spcPct val="170031"/>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Știri din compania ta</a:t>
            </a:r>
            <a:endParaRPr b="0" i="0" sz="1800" u="none" cap="none" strike="noStrike">
              <a:solidFill>
                <a:srgbClr val="000000"/>
              </a:solidFill>
              <a:latin typeface="Playfair Display"/>
              <a:ea typeface="Playfair Display"/>
              <a:cs typeface="Playfair Display"/>
              <a:sym typeface="Playfair Display"/>
            </a:endParaRPr>
          </a:p>
          <a:p>
            <a:pPr indent="-212152" lvl="1" marL="474978" marR="0" rtl="0" algn="l">
              <a:lnSpc>
                <a:spcPct val="170031"/>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Știri din domeniul tău</a:t>
            </a:r>
            <a:endParaRPr b="0" i="0" sz="1800" u="none" cap="none" strike="noStrike">
              <a:solidFill>
                <a:srgbClr val="000000"/>
              </a:solidFill>
              <a:latin typeface="Playfair Display"/>
              <a:ea typeface="Playfair Display"/>
              <a:cs typeface="Playfair Display"/>
              <a:sym typeface="Playfair Display"/>
            </a:endParaRPr>
          </a:p>
          <a:p>
            <a:pPr indent="-212152" lvl="1" marL="474978" marR="0" rtl="0" algn="l">
              <a:lnSpc>
                <a:spcPct val="170031"/>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Bloguri</a:t>
            </a:r>
            <a:endParaRPr b="0" i="0" sz="1800" u="none" cap="none" strike="noStrike">
              <a:solidFill>
                <a:srgbClr val="000000"/>
              </a:solidFill>
              <a:latin typeface="Playfair Display"/>
              <a:ea typeface="Playfair Display"/>
              <a:cs typeface="Playfair Display"/>
              <a:sym typeface="Playfair Display"/>
            </a:endParaRPr>
          </a:p>
          <a:p>
            <a:pPr indent="-212152" lvl="1" marL="474978" marR="0" rtl="0" algn="l">
              <a:lnSpc>
                <a:spcPct val="170031"/>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Infografice</a:t>
            </a:r>
            <a:endParaRPr b="0" i="0" sz="1800" u="none" cap="none" strike="noStrike">
              <a:solidFill>
                <a:srgbClr val="000000"/>
              </a:solidFill>
              <a:latin typeface="Playfair Display"/>
              <a:ea typeface="Playfair Display"/>
              <a:cs typeface="Playfair Display"/>
              <a:sym typeface="Playfair Display"/>
            </a:endParaRPr>
          </a:p>
          <a:p>
            <a:pPr indent="-212152" lvl="1" marL="474978" marR="0" rtl="0" algn="l">
              <a:lnSpc>
                <a:spcPct val="170031"/>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Povestiri despre eșecuri</a:t>
            </a:r>
            <a:endParaRPr b="0" i="0" sz="1800" u="none" cap="none" strike="noStrike">
              <a:solidFill>
                <a:srgbClr val="000000"/>
              </a:solidFill>
              <a:latin typeface="Playfair Display"/>
              <a:ea typeface="Playfair Display"/>
              <a:cs typeface="Playfair Display"/>
              <a:sym typeface="Playfair Display"/>
            </a:endParaRPr>
          </a:p>
          <a:p>
            <a:pPr indent="-212152" lvl="1" marL="474978" marR="0" rtl="0" algn="l">
              <a:lnSpc>
                <a:spcPct val="170031"/>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Fotografii</a:t>
            </a:r>
            <a:endParaRPr b="0" i="0" sz="1800" u="none" cap="none" strike="noStrike">
              <a:solidFill>
                <a:srgbClr val="000000"/>
              </a:solidFill>
              <a:latin typeface="Playfair Display"/>
              <a:ea typeface="Playfair Display"/>
              <a:cs typeface="Playfair Display"/>
              <a:sym typeface="Playfair Display"/>
            </a:endParaRPr>
          </a:p>
          <a:p>
            <a:pPr indent="-212152" lvl="1" marL="474978" marR="0" rtl="0" algn="l">
              <a:lnSpc>
                <a:spcPct val="170031"/>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Acte</a:t>
            </a:r>
            <a:endParaRPr b="0" i="0" sz="1800" u="none" cap="none" strike="noStrike">
              <a:solidFill>
                <a:srgbClr val="000000"/>
              </a:solidFill>
              <a:latin typeface="Playfair Display"/>
              <a:ea typeface="Playfair Display"/>
              <a:cs typeface="Playfair Display"/>
              <a:sym typeface="Playfair Display"/>
            </a:endParaRPr>
          </a:p>
          <a:p>
            <a:pPr indent="-212152" lvl="1" marL="474978" marR="0" rtl="0" algn="l">
              <a:lnSpc>
                <a:spcPct val="170031"/>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Informații suplimentare despre produsul/serviciul tău</a:t>
            </a:r>
            <a:endParaRPr b="0" i="0" sz="1800" u="none" cap="none" strike="noStrike">
              <a:solidFill>
                <a:srgbClr val="000000"/>
              </a:solidFill>
              <a:latin typeface="Playfair Display"/>
              <a:ea typeface="Playfair Display"/>
              <a:cs typeface="Playfair Display"/>
              <a:sym typeface="Playfair Display"/>
            </a:endParaRPr>
          </a:p>
          <a:p>
            <a:pPr indent="-212152" lvl="1" marL="474979" marR="0" rtl="0" algn="l">
              <a:lnSpc>
                <a:spcPct val="170031"/>
              </a:lnSpc>
              <a:spcBef>
                <a:spcPts val="0"/>
              </a:spcBef>
              <a:spcAft>
                <a:spcPts val="0"/>
              </a:spcAft>
              <a:buClr>
                <a:srgbClr val="000000"/>
              </a:buClr>
              <a:buSzPts val="1800"/>
              <a:buFont typeface="Arial"/>
              <a:buChar char="•"/>
            </a:pPr>
            <a:r>
              <a:rPr b="0" i="0" lang="en-US" sz="1800" u="none" cap="none" strike="noStrike">
                <a:solidFill>
                  <a:srgbClr val="000000"/>
                </a:solidFill>
                <a:latin typeface="Playfair Display"/>
                <a:ea typeface="Playfair Display"/>
                <a:cs typeface="Playfair Display"/>
                <a:sym typeface="Playfair Display"/>
              </a:rPr>
              <a:t>Amintiri</a:t>
            </a:r>
            <a:endParaRPr b="0" i="0" sz="18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3">
              <a:alphaModFix/>
            </a:blip>
            <a:stretch>
              <a:fillRect b="0" l="0" r="0" t="0"/>
            </a:stretch>
          </a:blipFill>
          <a:ln>
            <a:noFill/>
          </a:ln>
        </p:spPr>
      </p:sp>
      <p:sp>
        <p:nvSpPr>
          <p:cNvPr id="493" name="Google Shape;493;p26"/>
          <p:cNvSpPr txBox="1"/>
          <p:nvPr/>
        </p:nvSpPr>
        <p:spPr>
          <a:xfrm>
            <a:off x="3576476" y="2759771"/>
            <a:ext cx="11366400" cy="5017800"/>
          </a:xfrm>
          <a:prstGeom prst="rect">
            <a:avLst/>
          </a:prstGeom>
          <a:noFill/>
          <a:ln>
            <a:noFill/>
          </a:ln>
        </p:spPr>
        <p:txBody>
          <a:bodyPr anchorCtr="0" anchor="t" bIns="0" lIns="0" spcFirstLastPara="1" rIns="0" wrap="square" tIns="0">
            <a:spAutoFit/>
          </a:bodyPr>
          <a:lstStyle/>
          <a:p>
            <a:pPr indent="-355600" lvl="0" marL="457200" marR="0" rtl="0" algn="l">
              <a:lnSpc>
                <a:spcPct val="170000"/>
              </a:lnSpc>
              <a:spcBef>
                <a:spcPts val="0"/>
              </a:spcBef>
              <a:spcAft>
                <a:spcPts val="0"/>
              </a:spcAft>
              <a:buClr>
                <a:srgbClr val="000000"/>
              </a:buClr>
              <a:buSzPts val="2000"/>
              <a:buFont typeface="Playfair Display"/>
              <a:buChar char="●"/>
            </a:pPr>
            <a:r>
              <a:rPr b="1" i="0" lang="en-US" sz="2000" u="none" cap="none" strike="noStrike">
                <a:solidFill>
                  <a:srgbClr val="000000"/>
                </a:solidFill>
                <a:latin typeface="Playfair Display"/>
                <a:ea typeface="Playfair Display"/>
                <a:cs typeface="Playfair Display"/>
                <a:sym typeface="Playfair Display"/>
              </a:rPr>
              <a:t>Scrie mesaje scurte și utilizează scrierea activă</a:t>
            </a:r>
            <a:endParaRPr b="1" i="0" sz="2000" u="none" cap="none" strike="noStrike">
              <a:solidFill>
                <a:srgbClr val="000000"/>
              </a:solidFill>
              <a:latin typeface="Playfair Display"/>
              <a:ea typeface="Playfair Display"/>
              <a:cs typeface="Playfair Display"/>
              <a:sym typeface="Playfair Display"/>
            </a:endParaRPr>
          </a:p>
          <a:p>
            <a:pPr indent="-355600" lvl="0" marL="457200" marR="0" rtl="0" algn="l">
              <a:lnSpc>
                <a:spcPct val="170000"/>
              </a:lnSpc>
              <a:spcBef>
                <a:spcPts val="0"/>
              </a:spcBef>
              <a:spcAft>
                <a:spcPts val="0"/>
              </a:spcAft>
              <a:buClr>
                <a:srgbClr val="000000"/>
              </a:buClr>
              <a:buSzPts val="2000"/>
              <a:buFont typeface="Playfair Display"/>
              <a:buChar char="●"/>
            </a:pPr>
            <a:r>
              <a:rPr b="1" i="0" lang="en-US" sz="2000" u="none" cap="none" strike="noStrike">
                <a:solidFill>
                  <a:srgbClr val="000000"/>
                </a:solidFill>
                <a:latin typeface="Playfair Display"/>
                <a:ea typeface="Playfair Display"/>
                <a:cs typeface="Playfair Display"/>
                <a:sym typeface="Playfair Display"/>
              </a:rPr>
              <a:t>Folosește componente vizuale</a:t>
            </a:r>
            <a:endParaRPr b="1" i="0" sz="2000" u="none" cap="none" strike="noStrike">
              <a:solidFill>
                <a:srgbClr val="000000"/>
              </a:solidFill>
              <a:latin typeface="Playfair Display"/>
              <a:ea typeface="Playfair Display"/>
              <a:cs typeface="Playfair Display"/>
              <a:sym typeface="Playfair Display"/>
            </a:endParaRPr>
          </a:p>
          <a:p>
            <a:pPr indent="-355600" lvl="0" marL="457200" marR="0" rtl="0" algn="l">
              <a:lnSpc>
                <a:spcPct val="170000"/>
              </a:lnSpc>
              <a:spcBef>
                <a:spcPts val="0"/>
              </a:spcBef>
              <a:spcAft>
                <a:spcPts val="0"/>
              </a:spcAft>
              <a:buClr>
                <a:srgbClr val="000000"/>
              </a:buClr>
              <a:buSzPts val="2000"/>
              <a:buFont typeface="Playfair Display"/>
              <a:buChar char="●"/>
            </a:pPr>
            <a:r>
              <a:rPr b="1" i="0" lang="en-US" sz="2000" u="none" cap="none" strike="noStrike">
                <a:solidFill>
                  <a:srgbClr val="000000"/>
                </a:solidFill>
                <a:latin typeface="Playfair Display"/>
                <a:ea typeface="Playfair Display"/>
                <a:cs typeface="Playfair Display"/>
                <a:sym typeface="Playfair Display"/>
              </a:rPr>
              <a:t>Nu uita să folosești un îndemn la acțiune</a:t>
            </a:r>
            <a:endParaRPr b="1" i="0" sz="2000" u="none" cap="none" strike="noStrike">
              <a:solidFill>
                <a:srgbClr val="000000"/>
              </a:solidFill>
              <a:latin typeface="Playfair Display"/>
              <a:ea typeface="Playfair Display"/>
              <a:cs typeface="Playfair Display"/>
              <a:sym typeface="Playfair Display"/>
            </a:endParaRPr>
          </a:p>
          <a:p>
            <a:pPr indent="-355600" lvl="0" marL="457200" marR="0" rtl="0" algn="l">
              <a:lnSpc>
                <a:spcPct val="170000"/>
              </a:lnSpc>
              <a:spcBef>
                <a:spcPts val="0"/>
              </a:spcBef>
              <a:spcAft>
                <a:spcPts val="0"/>
              </a:spcAft>
              <a:buClr>
                <a:srgbClr val="000000"/>
              </a:buClr>
              <a:buSzPts val="2000"/>
              <a:buFont typeface="Playfair Display"/>
              <a:buChar char="●"/>
            </a:pPr>
            <a:r>
              <a:rPr b="1" i="0" lang="en-US" sz="2000" u="none" cap="none" strike="noStrike">
                <a:solidFill>
                  <a:srgbClr val="000000"/>
                </a:solidFill>
                <a:latin typeface="Playfair Display"/>
                <a:ea typeface="Playfair Display"/>
                <a:cs typeface="Playfair Display"/>
                <a:sym typeface="Playfair Display"/>
              </a:rPr>
              <a:t>Deprinde-te cu utilizarea hashtag-urilor</a:t>
            </a:r>
            <a:endParaRPr b="1" i="0" sz="2000" u="none" cap="none" strike="noStrike">
              <a:solidFill>
                <a:srgbClr val="000000"/>
              </a:solidFill>
              <a:latin typeface="Playfair Display"/>
              <a:ea typeface="Playfair Display"/>
              <a:cs typeface="Playfair Display"/>
              <a:sym typeface="Playfair Display"/>
            </a:endParaRPr>
          </a:p>
          <a:p>
            <a:pPr indent="0" lvl="0" marL="45720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Hashtag-urile sunt promotorii vizibilității tale. Utilizează hashtaguri relevante care rezonează cu industria, conținutul și publicul tău. </a:t>
            </a:r>
            <a:endParaRPr b="0" i="0" sz="2000" u="none" cap="none" strike="noStrike">
              <a:solidFill>
                <a:srgbClr val="000000"/>
              </a:solidFill>
              <a:latin typeface="Playfair Display"/>
              <a:ea typeface="Playfair Display"/>
              <a:cs typeface="Playfair Display"/>
              <a:sym typeface="Playfair Display"/>
            </a:endParaRPr>
          </a:p>
          <a:p>
            <a:pPr indent="-355600" lvl="0" marL="457200" marR="0" rtl="0" algn="l">
              <a:lnSpc>
                <a:spcPct val="170000"/>
              </a:lnSpc>
              <a:spcBef>
                <a:spcPts val="0"/>
              </a:spcBef>
              <a:spcAft>
                <a:spcPts val="0"/>
              </a:spcAft>
              <a:buClr>
                <a:srgbClr val="000000"/>
              </a:buClr>
              <a:buSzPts val="2000"/>
              <a:buFont typeface="Playfair Display"/>
              <a:buChar char="●"/>
            </a:pPr>
            <a:r>
              <a:rPr b="1" i="0" lang="en-US" sz="2000" u="none" cap="none" strike="noStrike">
                <a:solidFill>
                  <a:srgbClr val="000000"/>
                </a:solidFill>
                <a:latin typeface="Playfair Display"/>
                <a:ea typeface="Playfair Display"/>
                <a:cs typeface="Playfair Display"/>
                <a:sym typeface="Playfair Display"/>
              </a:rPr>
              <a:t>Stăpânește cuvintele-cheie</a:t>
            </a:r>
            <a:endParaRPr b="1" i="0" sz="2000" u="none" cap="none" strike="noStrike">
              <a:solidFill>
                <a:srgbClr val="000000"/>
              </a:solidFill>
              <a:latin typeface="Playfair Display"/>
              <a:ea typeface="Playfair Display"/>
              <a:cs typeface="Playfair Display"/>
              <a:sym typeface="Playfair Display"/>
            </a:endParaRPr>
          </a:p>
          <a:p>
            <a:pPr indent="0" lvl="0" marL="45720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Cuvintele-cheie sunt termenii pe care publicul tău țintă îi folosește atunci când caută conținut legat de domeniul în care activezi. Folosește-le în mod natural în titlurile, descrierile și în textul postărilor tale.</a:t>
            </a:r>
            <a:endParaRPr b="0" i="0" sz="2000" u="none" cap="none" strike="noStrike">
              <a:solidFill>
                <a:srgbClr val="000000"/>
              </a:solidFill>
              <a:latin typeface="Playfair Display"/>
              <a:ea typeface="Playfair Display"/>
              <a:cs typeface="Playfair Display"/>
              <a:sym typeface="Playfair Display"/>
            </a:endParaRPr>
          </a:p>
        </p:txBody>
      </p:sp>
      <p:sp>
        <p:nvSpPr>
          <p:cNvPr id="494" name="Google Shape;494;p2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49" l="-14260" r="-3274" t="-161009"/>
            </a:stretch>
          </a:blipFill>
          <a:ln>
            <a:noFill/>
          </a:ln>
        </p:spPr>
      </p:sp>
      <p:sp>
        <p:nvSpPr>
          <p:cNvPr id="495" name="Google Shape;495;p26"/>
          <p:cNvSpPr/>
          <p:nvPr/>
        </p:nvSpPr>
        <p:spPr>
          <a:xfrm>
            <a:off x="14209741" y="6172200"/>
            <a:ext cx="4093452" cy="4114800"/>
          </a:xfrm>
          <a:custGeom>
            <a:rect b="b" l="l" r="r" t="t"/>
            <a:pathLst>
              <a:path extrusionOk="0" h="4114800" w="4093452">
                <a:moveTo>
                  <a:pt x="0" y="0"/>
                </a:moveTo>
                <a:lnTo>
                  <a:pt x="4093453" y="0"/>
                </a:lnTo>
                <a:lnTo>
                  <a:pt x="4093453" y="4114800"/>
                </a:lnTo>
                <a:lnTo>
                  <a:pt x="0" y="4114800"/>
                </a:lnTo>
                <a:lnTo>
                  <a:pt x="0" y="0"/>
                </a:lnTo>
                <a:close/>
              </a:path>
            </a:pathLst>
          </a:custGeom>
          <a:blipFill rotWithShape="1">
            <a:blip r:embed="rId5">
              <a:alphaModFix/>
            </a:blip>
            <a:stretch>
              <a:fillRect b="0" l="0" r="0" t="0"/>
            </a:stretch>
          </a:blipFill>
          <a:ln>
            <a:noFill/>
          </a:ln>
        </p:spPr>
      </p:sp>
      <p:sp>
        <p:nvSpPr>
          <p:cNvPr id="496" name="Google Shape;496;p26"/>
          <p:cNvSpPr/>
          <p:nvPr/>
        </p:nvSpPr>
        <p:spPr>
          <a:xfrm rot="2293080">
            <a:off x="-134672" y="7468354"/>
            <a:ext cx="3441469" cy="4114800"/>
          </a:xfrm>
          <a:custGeom>
            <a:rect b="b" l="l" r="r" t="t"/>
            <a:pathLst>
              <a:path extrusionOk="0" h="4114800" w="3441469">
                <a:moveTo>
                  <a:pt x="0" y="0"/>
                </a:moveTo>
                <a:lnTo>
                  <a:pt x="3441470" y="0"/>
                </a:lnTo>
                <a:lnTo>
                  <a:pt x="3441470" y="4114800"/>
                </a:lnTo>
                <a:lnTo>
                  <a:pt x="0" y="4114800"/>
                </a:lnTo>
                <a:lnTo>
                  <a:pt x="0" y="0"/>
                </a:lnTo>
                <a:close/>
              </a:path>
            </a:pathLst>
          </a:custGeom>
          <a:blipFill rotWithShape="1">
            <a:blip r:embed="rId6">
              <a:alphaModFix/>
            </a:blip>
            <a:stretch>
              <a:fillRect b="0" l="0" r="0" t="0"/>
            </a:stretch>
          </a:blipFill>
          <a:ln>
            <a:noFill/>
          </a:ln>
        </p:spPr>
      </p:sp>
      <p:sp>
        <p:nvSpPr>
          <p:cNvPr id="497" name="Google Shape;497;p26"/>
          <p:cNvSpPr txBox="1"/>
          <p:nvPr/>
        </p:nvSpPr>
        <p:spPr>
          <a:xfrm>
            <a:off x="2262836" y="923925"/>
            <a:ext cx="139935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BINE DE ȘTIUT</a:t>
            </a:r>
            <a:endParaRPr b="0" i="0" sz="1400" u="none" cap="none" strike="noStrike">
              <a:solidFill>
                <a:srgbClr val="000000"/>
              </a:solidFill>
              <a:latin typeface="Arial"/>
              <a:ea typeface="Arial"/>
              <a:cs typeface="Arial"/>
              <a:sym typeface="Arial"/>
            </a:endParaRPr>
          </a:p>
        </p:txBody>
      </p:sp>
      <p:sp>
        <p:nvSpPr>
          <p:cNvPr id="498" name="Google Shape;498;p26"/>
          <p:cNvSpPr txBox="1"/>
          <p:nvPr/>
        </p:nvSpPr>
        <p:spPr>
          <a:xfrm rot="-5400000">
            <a:off x="-2277369" y="4711486"/>
            <a:ext cx="65226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Crearea de conținut digital captivant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2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04" name="Google Shape;504;p27"/>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05" name="Google Shape;505;p2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06" name="Google Shape;506;p2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507" name="Google Shape;507;p27"/>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508" name="Google Shape;508;p27"/>
          <p:cNvSpPr txBox="1"/>
          <p:nvPr/>
        </p:nvSpPr>
        <p:spPr>
          <a:xfrm>
            <a:off x="2436145" y="2889250"/>
            <a:ext cx="214967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05</a:t>
            </a:r>
            <a:endParaRPr b="0" i="0" sz="1400" u="none" cap="none" strike="noStrike">
              <a:solidFill>
                <a:srgbClr val="000000"/>
              </a:solidFill>
              <a:latin typeface="Arial"/>
              <a:ea typeface="Arial"/>
              <a:cs typeface="Arial"/>
              <a:sym typeface="Arial"/>
            </a:endParaRPr>
          </a:p>
        </p:txBody>
      </p:sp>
      <p:sp>
        <p:nvSpPr>
          <p:cNvPr id="509" name="Google Shape;509;p27"/>
          <p:cNvSpPr txBox="1"/>
          <p:nvPr/>
        </p:nvSpPr>
        <p:spPr>
          <a:xfrm>
            <a:off x="4884532" y="3022600"/>
            <a:ext cx="9929100" cy="14778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4000" u="none" cap="none" strike="noStrike">
                <a:solidFill>
                  <a:srgbClr val="000000"/>
                </a:solidFill>
                <a:latin typeface="Playfair Display"/>
                <a:ea typeface="Playfair Display"/>
                <a:cs typeface="Playfair Display"/>
                <a:sym typeface="Playfair Display"/>
              </a:rPr>
              <a:t>Implementarea strategiilor de marketing de bază pentru social media</a:t>
            </a:r>
            <a:endParaRPr b="0" i="0" sz="4000" u="none" cap="none" strike="noStrike">
              <a:solidFill>
                <a:srgbClr val="000000"/>
              </a:solidFill>
              <a:latin typeface="Arial"/>
              <a:ea typeface="Arial"/>
              <a:cs typeface="Arial"/>
              <a:sym typeface="Arial"/>
            </a:endParaRPr>
          </a:p>
        </p:txBody>
      </p:sp>
      <p:sp>
        <p:nvSpPr>
          <p:cNvPr id="510" name="Google Shape;510;p27"/>
          <p:cNvSpPr txBox="1"/>
          <p:nvPr/>
        </p:nvSpPr>
        <p:spPr>
          <a:xfrm>
            <a:off x="4597353" y="5636961"/>
            <a:ext cx="66750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Cum pot implementa strategiile de bază pentru social media în afacerea mea?</a:t>
            </a:r>
            <a:endParaRPr b="0" i="0" sz="1400" u="none" cap="none" strike="noStrike">
              <a:solidFill>
                <a:srgbClr val="000000"/>
              </a:solidFill>
              <a:latin typeface="Arial"/>
              <a:ea typeface="Arial"/>
              <a:cs typeface="Arial"/>
              <a:sym typeface="Arial"/>
            </a:endParaRPr>
          </a:p>
        </p:txBody>
      </p:sp>
      <p:sp>
        <p:nvSpPr>
          <p:cNvPr id="511" name="Google Shape;511;p2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49" l="-14260" r="-3274" t="-161009"/>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2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17" name="Google Shape;517;p2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18" name="Google Shape;518;p2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19" name="Google Shape;519;p2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520" name="Google Shape;520;p28"/>
          <p:cNvSpPr txBox="1"/>
          <p:nvPr/>
        </p:nvSpPr>
        <p:spPr>
          <a:xfrm>
            <a:off x="6600925" y="3067675"/>
            <a:ext cx="8556300" cy="55182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2199"/>
              <a:buFont typeface="Arial"/>
              <a:buNone/>
            </a:pPr>
            <a:r>
              <a:rPr b="0" i="0" lang="en-US" sz="2199" u="none" cap="none" strike="noStrike">
                <a:solidFill>
                  <a:srgbClr val="000000"/>
                </a:solidFill>
                <a:latin typeface="Playfair Display"/>
                <a:ea typeface="Playfair Display"/>
                <a:cs typeface="Playfair Display"/>
                <a:sym typeface="Playfair Display"/>
              </a:rPr>
              <a:t>Asigură-te că prezența brandului tău este puternică pe toate platformele de social media selectate.</a:t>
            </a:r>
            <a:endParaRPr b="0" i="0" sz="2199" u="none" cap="none" strike="noStrike">
              <a:solidFill>
                <a:srgbClr val="000000"/>
              </a:solidFill>
              <a:latin typeface="Playfair Display"/>
              <a:ea typeface="Playfair Display"/>
              <a:cs typeface="Playfair Display"/>
              <a:sym typeface="Playfair Display"/>
            </a:endParaRPr>
          </a:p>
          <a:p>
            <a:pPr indent="0" lvl="0" marL="0" marR="0" rtl="0" algn="l">
              <a:lnSpc>
                <a:spcPct val="170031"/>
              </a:lnSpc>
              <a:spcBef>
                <a:spcPts val="0"/>
              </a:spcBef>
              <a:spcAft>
                <a:spcPts val="0"/>
              </a:spcAft>
              <a:buClr>
                <a:srgbClr val="000000"/>
              </a:buClr>
              <a:buSzPts val="2199"/>
              <a:buFont typeface="Arial"/>
              <a:buNone/>
            </a:pPr>
            <a:r>
              <a:t/>
            </a:r>
            <a:endParaRPr b="0" i="0" sz="2199" u="none" cap="none" strike="noStrike">
              <a:solidFill>
                <a:srgbClr val="000000"/>
              </a:solidFill>
              <a:latin typeface="Playfair Display"/>
              <a:ea typeface="Playfair Display"/>
              <a:cs typeface="Playfair Display"/>
              <a:sym typeface="Playfair Display"/>
            </a:endParaRPr>
          </a:p>
          <a:p>
            <a:pPr indent="0" lvl="0" marL="0" marR="0" rtl="0" algn="l">
              <a:lnSpc>
                <a:spcPct val="170031"/>
              </a:lnSpc>
              <a:spcBef>
                <a:spcPts val="0"/>
              </a:spcBef>
              <a:spcAft>
                <a:spcPts val="0"/>
              </a:spcAft>
              <a:buClr>
                <a:srgbClr val="000000"/>
              </a:buClr>
              <a:buSzPts val="2199"/>
              <a:buFont typeface="Arial"/>
              <a:buNone/>
            </a:pPr>
            <a:r>
              <a:rPr b="1" i="0" lang="en-US" sz="2199" u="none" cap="none" strike="noStrike">
                <a:solidFill>
                  <a:srgbClr val="000000"/>
                </a:solidFill>
                <a:latin typeface="Playfair Display"/>
                <a:ea typeface="Playfair Display"/>
                <a:cs typeface="Playfair Display"/>
                <a:sym typeface="Playfair Display"/>
              </a:rPr>
              <a:t>Optimizarea profilului:</a:t>
            </a:r>
            <a:endParaRPr b="1" i="0" sz="2199" u="none" cap="none" strike="noStrike">
              <a:solidFill>
                <a:srgbClr val="000000"/>
              </a:solidFill>
              <a:latin typeface="Playfair Display"/>
              <a:ea typeface="Playfair Display"/>
              <a:cs typeface="Playfair Display"/>
              <a:sym typeface="Playfair Display"/>
            </a:endParaRPr>
          </a:p>
          <a:p>
            <a:pPr indent="-368236" lvl="0" marL="457200" marR="0" rtl="0" algn="l">
              <a:lnSpc>
                <a:spcPct val="170031"/>
              </a:lnSpc>
              <a:spcBef>
                <a:spcPts val="0"/>
              </a:spcBef>
              <a:spcAft>
                <a:spcPts val="0"/>
              </a:spcAft>
              <a:buClr>
                <a:srgbClr val="000000"/>
              </a:buClr>
              <a:buSzPts val="2199"/>
              <a:buFont typeface="Playfair Display"/>
              <a:buChar char="●"/>
            </a:pPr>
            <a:r>
              <a:rPr b="0" i="0" lang="en-US" sz="2199" u="none" cap="none" strike="noStrike">
                <a:solidFill>
                  <a:srgbClr val="000000"/>
                </a:solidFill>
                <a:latin typeface="Playfair Display"/>
                <a:ea typeface="Playfair Display"/>
                <a:cs typeface="Playfair Display"/>
                <a:sym typeface="Playfair Display"/>
              </a:rPr>
              <a:t>Personalizează-ți profilul cu imagini de înaltă calitate, descrieri convingătoare și linkuri către site-ul tău.</a:t>
            </a:r>
            <a:endParaRPr b="0" i="0" sz="2199" u="none" cap="none" strike="noStrike">
              <a:solidFill>
                <a:srgbClr val="000000"/>
              </a:solidFill>
              <a:latin typeface="Playfair Display"/>
              <a:ea typeface="Playfair Display"/>
              <a:cs typeface="Playfair Display"/>
              <a:sym typeface="Playfair Display"/>
            </a:endParaRPr>
          </a:p>
          <a:p>
            <a:pPr indent="-368236" lvl="0" marL="457200" marR="0" rtl="0" algn="l">
              <a:lnSpc>
                <a:spcPct val="170031"/>
              </a:lnSpc>
              <a:spcBef>
                <a:spcPts val="0"/>
              </a:spcBef>
              <a:spcAft>
                <a:spcPts val="0"/>
              </a:spcAft>
              <a:buClr>
                <a:srgbClr val="000000"/>
              </a:buClr>
              <a:buSzPts val="2199"/>
              <a:buFont typeface="Playfair Display"/>
              <a:buChar char="●"/>
            </a:pPr>
            <a:r>
              <a:rPr b="0" i="0" lang="en-US" sz="2199" u="none" cap="none" strike="noStrike">
                <a:solidFill>
                  <a:srgbClr val="000000"/>
                </a:solidFill>
                <a:latin typeface="Playfair Display"/>
                <a:ea typeface="Playfair Display"/>
                <a:cs typeface="Playfair Display"/>
                <a:sym typeface="Playfair Display"/>
              </a:rPr>
              <a:t>Fii consecvent în folosirea elementelor vizuale și mesajelor pe toate platformele.</a:t>
            </a:r>
            <a:endParaRPr b="0" i="0" sz="2199" u="none" cap="none" strike="noStrike">
              <a:solidFill>
                <a:srgbClr val="000000"/>
              </a:solidFill>
              <a:latin typeface="Playfair Display"/>
              <a:ea typeface="Playfair Display"/>
              <a:cs typeface="Playfair Display"/>
              <a:sym typeface="Playfair Display"/>
            </a:endParaRPr>
          </a:p>
          <a:p>
            <a:pPr indent="-368236" lvl="0" marL="457200" marR="0" rtl="0" algn="l">
              <a:lnSpc>
                <a:spcPct val="170031"/>
              </a:lnSpc>
              <a:spcBef>
                <a:spcPts val="0"/>
              </a:spcBef>
              <a:spcAft>
                <a:spcPts val="0"/>
              </a:spcAft>
              <a:buClr>
                <a:srgbClr val="000000"/>
              </a:buClr>
              <a:buSzPts val="2199"/>
              <a:buFont typeface="Playfair Display"/>
              <a:buChar char="●"/>
            </a:pPr>
            <a:r>
              <a:rPr b="0" i="0" lang="en-US" sz="2199" u="none" cap="none" strike="noStrike">
                <a:solidFill>
                  <a:srgbClr val="000000"/>
                </a:solidFill>
                <a:latin typeface="Playfair Display"/>
                <a:ea typeface="Playfair Display"/>
                <a:cs typeface="Playfair Display"/>
                <a:sym typeface="Playfair Display"/>
              </a:rPr>
              <a:t>Utilizează fotografii realizate special pentru afacerea ta, în locul celor de stock.</a:t>
            </a:r>
            <a:endParaRPr b="0" i="0" sz="2199" u="none" cap="none" strike="noStrike">
              <a:solidFill>
                <a:srgbClr val="000000"/>
              </a:solidFill>
              <a:latin typeface="Playfair Display"/>
              <a:ea typeface="Playfair Display"/>
              <a:cs typeface="Playfair Display"/>
              <a:sym typeface="Playfair Display"/>
            </a:endParaRPr>
          </a:p>
        </p:txBody>
      </p:sp>
      <p:sp>
        <p:nvSpPr>
          <p:cNvPr id="521" name="Google Shape;521;p28"/>
          <p:cNvSpPr/>
          <p:nvPr/>
        </p:nvSpPr>
        <p:spPr>
          <a:xfrm>
            <a:off x="3926912" y="3378825"/>
            <a:ext cx="2196274" cy="4114800"/>
          </a:xfrm>
          <a:custGeom>
            <a:rect b="b" l="l" r="r" t="t"/>
            <a:pathLst>
              <a:path extrusionOk="0" h="4114800" w="2196274">
                <a:moveTo>
                  <a:pt x="0" y="0"/>
                </a:moveTo>
                <a:lnTo>
                  <a:pt x="2196274" y="0"/>
                </a:lnTo>
                <a:lnTo>
                  <a:pt x="2196274" y="4114800"/>
                </a:lnTo>
                <a:lnTo>
                  <a:pt x="0" y="4114800"/>
                </a:lnTo>
                <a:lnTo>
                  <a:pt x="0" y="0"/>
                </a:lnTo>
                <a:close/>
              </a:path>
            </a:pathLst>
          </a:custGeom>
          <a:blipFill rotWithShape="1">
            <a:blip r:embed="rId7">
              <a:alphaModFix/>
            </a:blip>
            <a:stretch>
              <a:fillRect b="0" l="0" r="0" t="0"/>
            </a:stretch>
          </a:blipFill>
          <a:ln>
            <a:noFill/>
          </a:ln>
        </p:spPr>
      </p:sp>
      <p:sp>
        <p:nvSpPr>
          <p:cNvPr id="522" name="Google Shape;522;p28"/>
          <p:cNvSpPr txBox="1"/>
          <p:nvPr/>
        </p:nvSpPr>
        <p:spPr>
          <a:xfrm>
            <a:off x="2629683" y="1576326"/>
            <a:ext cx="14157300" cy="646500"/>
          </a:xfrm>
          <a:prstGeom prst="rect">
            <a:avLst/>
          </a:prstGeom>
          <a:noFill/>
          <a:ln>
            <a:noFill/>
          </a:ln>
        </p:spPr>
        <p:txBody>
          <a:bodyPr anchorCtr="0" anchor="t" bIns="0" lIns="0" spcFirstLastPara="1" rIns="0" wrap="square" tIns="0">
            <a:spAutoFit/>
          </a:bodyPr>
          <a:lstStyle/>
          <a:p>
            <a:pPr indent="-488950" lvl="1" marL="1079501" marR="0" rtl="0" algn="l">
              <a:lnSpc>
                <a:spcPct val="140000"/>
              </a:lnSpc>
              <a:spcBef>
                <a:spcPts val="0"/>
              </a:spcBef>
              <a:spcAft>
                <a:spcPts val="0"/>
              </a:spcAft>
              <a:buClr>
                <a:srgbClr val="000000"/>
              </a:buClr>
              <a:buSzPts val="4200"/>
              <a:buFont typeface="Playfair Display"/>
              <a:buAutoNum type="arabicPeriod"/>
            </a:pPr>
            <a:r>
              <a:rPr b="0" i="0" lang="en-US" sz="4200" u="none" cap="none" strike="noStrike">
                <a:solidFill>
                  <a:srgbClr val="000000"/>
                </a:solidFill>
                <a:latin typeface="Playfair Display"/>
                <a:ea typeface="Playfair Display"/>
                <a:cs typeface="Playfair Display"/>
                <a:sym typeface="Playfair Display"/>
              </a:rPr>
              <a:t>CONSOLIDEAZĂ-ȚI PREZENȚA ÎN SOCIAL MEDIA </a:t>
            </a:r>
            <a:endParaRPr b="0" i="0" sz="4200" u="none" cap="none" strike="noStrike">
              <a:solidFill>
                <a:srgbClr val="000000"/>
              </a:solidFill>
              <a:latin typeface="Arial"/>
              <a:ea typeface="Arial"/>
              <a:cs typeface="Arial"/>
              <a:sym typeface="Arial"/>
            </a:endParaRPr>
          </a:p>
        </p:txBody>
      </p:sp>
      <p:sp>
        <p:nvSpPr>
          <p:cNvPr id="523" name="Google Shape;523;p28"/>
          <p:cNvSpPr txBox="1"/>
          <p:nvPr/>
        </p:nvSpPr>
        <p:spPr>
          <a:xfrm rot="-5400000">
            <a:off x="-1965236" y="4607891"/>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Implementarea strategiilor de marketing de bază pentru social media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18" name="Google Shape;118;p3"/>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grpSp>
        <p:nvGrpSpPr>
          <p:cNvPr id="119" name="Google Shape;119;p3"/>
          <p:cNvGrpSpPr/>
          <p:nvPr/>
        </p:nvGrpSpPr>
        <p:grpSpPr>
          <a:xfrm>
            <a:off x="1683927" y="1035400"/>
            <a:ext cx="13702498" cy="7562150"/>
            <a:chOff x="956927" y="1035400"/>
            <a:chExt cx="13702498" cy="7562150"/>
          </a:xfrm>
        </p:grpSpPr>
        <p:sp>
          <p:nvSpPr>
            <p:cNvPr id="120" name="Google Shape;120;p3"/>
            <p:cNvSpPr txBox="1"/>
            <p:nvPr/>
          </p:nvSpPr>
          <p:spPr>
            <a:xfrm>
              <a:off x="3438813" y="2116350"/>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Tinerii antreprenori sociali</a:t>
              </a:r>
              <a:endParaRPr b="0" i="0" sz="1400" u="none" cap="none" strike="noStrike">
                <a:solidFill>
                  <a:srgbClr val="000000"/>
                </a:solidFill>
                <a:latin typeface="Arial"/>
                <a:ea typeface="Arial"/>
                <a:cs typeface="Arial"/>
                <a:sym typeface="Arial"/>
              </a:endParaRPr>
            </a:p>
          </p:txBody>
        </p:sp>
        <p:sp>
          <p:nvSpPr>
            <p:cNvPr id="121" name="Google Shape;121;p3"/>
            <p:cNvSpPr txBox="1"/>
            <p:nvPr/>
          </p:nvSpPr>
          <p:spPr>
            <a:xfrm>
              <a:off x="3438825" y="103540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rata"/>
                  <a:ea typeface="Prata"/>
                  <a:cs typeface="Prata"/>
                  <a:sym typeface="Prata"/>
                </a:rPr>
                <a:t>SUSE - MODULE</a:t>
              </a:r>
              <a:endParaRPr b="0" i="0" sz="1400" u="none" cap="none" strike="noStrike">
                <a:solidFill>
                  <a:srgbClr val="000000"/>
                </a:solidFill>
                <a:latin typeface="Arial"/>
                <a:ea typeface="Arial"/>
                <a:cs typeface="Arial"/>
                <a:sym typeface="Arial"/>
              </a:endParaRPr>
            </a:p>
          </p:txBody>
        </p:sp>
        <p:sp>
          <p:nvSpPr>
            <p:cNvPr id="122" name="Google Shape;122;p3"/>
            <p:cNvSpPr txBox="1"/>
            <p:nvPr/>
          </p:nvSpPr>
          <p:spPr>
            <a:xfrm>
              <a:off x="3438828" y="295099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Introducere în SDG</a:t>
              </a:r>
              <a:endParaRPr b="0" i="0" sz="1400" u="none" cap="none" strike="noStrike">
                <a:solidFill>
                  <a:srgbClr val="000000"/>
                </a:solidFill>
                <a:latin typeface="Arial"/>
                <a:ea typeface="Arial"/>
                <a:cs typeface="Arial"/>
                <a:sym typeface="Arial"/>
              </a:endParaRPr>
            </a:p>
          </p:txBody>
        </p:sp>
        <p:sp>
          <p:nvSpPr>
            <p:cNvPr id="123" name="Google Shape;123;p3"/>
            <p:cNvSpPr txBox="1"/>
            <p:nvPr/>
          </p:nvSpPr>
          <p:spPr>
            <a:xfrm>
              <a:off x="1146401" y="2469575"/>
              <a:ext cx="15756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24" name="Google Shape;124;p3"/>
            <p:cNvSpPr txBox="1"/>
            <p:nvPr/>
          </p:nvSpPr>
          <p:spPr>
            <a:xfrm>
              <a:off x="1019324" y="4008575"/>
              <a:ext cx="20712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125" name="Google Shape;125;p3"/>
            <p:cNvSpPr txBox="1"/>
            <p:nvPr/>
          </p:nvSpPr>
          <p:spPr>
            <a:xfrm>
              <a:off x="1225229" y="5504878"/>
              <a:ext cx="16713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126" name="Google Shape;126;p3"/>
            <p:cNvSpPr txBox="1"/>
            <p:nvPr/>
          </p:nvSpPr>
          <p:spPr>
            <a:xfrm>
              <a:off x="956927" y="7058550"/>
              <a:ext cx="21960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04</a:t>
              </a:r>
              <a:endParaRPr b="0" i="0" sz="1400" u="none" cap="none" strike="noStrike">
                <a:solidFill>
                  <a:srgbClr val="000000"/>
                </a:solidFill>
                <a:latin typeface="Arial"/>
                <a:ea typeface="Arial"/>
                <a:cs typeface="Arial"/>
                <a:sym typeface="Arial"/>
              </a:endParaRPr>
            </a:p>
          </p:txBody>
        </p:sp>
        <p:sp>
          <p:nvSpPr>
            <p:cNvPr id="127" name="Google Shape;127;p3"/>
            <p:cNvSpPr txBox="1"/>
            <p:nvPr/>
          </p:nvSpPr>
          <p:spPr>
            <a:xfrm>
              <a:off x="3438825" y="4563100"/>
              <a:ext cx="112206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Modelul de afaceri sociale Canvas și stabilirea prețurilor</a:t>
              </a:r>
              <a:endParaRPr b="0" i="0" sz="1400" u="none" cap="none" strike="noStrike">
                <a:solidFill>
                  <a:srgbClr val="000000"/>
                </a:solidFill>
                <a:latin typeface="Arial"/>
                <a:ea typeface="Arial"/>
                <a:cs typeface="Arial"/>
                <a:sym typeface="Arial"/>
              </a:endParaRPr>
            </a:p>
          </p:txBody>
        </p:sp>
        <p:sp>
          <p:nvSpPr>
            <p:cNvPr id="128" name="Google Shape;128;p3"/>
            <p:cNvSpPr txBox="1"/>
            <p:nvPr/>
          </p:nvSpPr>
          <p:spPr>
            <a:xfrm>
              <a:off x="3438828" y="612114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Rețele și comunicare</a:t>
              </a:r>
              <a:endParaRPr b="0" i="0" sz="1400" u="none" cap="none" strike="noStrike">
                <a:solidFill>
                  <a:srgbClr val="000000"/>
                </a:solidFill>
                <a:latin typeface="Arial"/>
                <a:ea typeface="Arial"/>
                <a:cs typeface="Arial"/>
                <a:sym typeface="Arial"/>
              </a:endParaRPr>
            </a:p>
          </p:txBody>
        </p:sp>
        <p:sp>
          <p:nvSpPr>
            <p:cNvPr id="129" name="Google Shape;129;p3"/>
            <p:cNvSpPr txBox="1"/>
            <p:nvPr/>
          </p:nvSpPr>
          <p:spPr>
            <a:xfrm>
              <a:off x="3438828" y="7638796"/>
              <a:ext cx="79110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1" i="0" lang="en-US" sz="3399" u="none" cap="none" strike="noStrike">
                  <a:solidFill>
                    <a:srgbClr val="000000"/>
                  </a:solidFill>
                  <a:latin typeface="Playfair Display"/>
                  <a:ea typeface="Playfair Display"/>
                  <a:cs typeface="Playfair Display"/>
                  <a:sym typeface="Playfair Display"/>
                </a:rPr>
                <a:t>Marketing digital și social media</a:t>
              </a:r>
              <a:endParaRPr b="0" i="0" sz="1400" u="none" cap="none" strike="noStrike">
                <a:solidFill>
                  <a:srgbClr val="000000"/>
                </a:solidFill>
                <a:latin typeface="Arial"/>
                <a:ea typeface="Arial"/>
                <a:cs typeface="Arial"/>
                <a:sym typeface="Arial"/>
              </a:endParaRPr>
            </a:p>
          </p:txBody>
        </p:sp>
      </p:grpSp>
      <p:sp>
        <p:nvSpPr>
          <p:cNvPr id="130" name="Google Shape;130;p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2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49" l="-14260" r="-3274" t="-161009"/>
            </a:stretch>
          </a:blipFill>
          <a:ln>
            <a:noFill/>
          </a:ln>
        </p:spPr>
      </p:sp>
      <p:sp>
        <p:nvSpPr>
          <p:cNvPr id="529" name="Google Shape;529;p29"/>
          <p:cNvSpPr/>
          <p:nvPr/>
        </p:nvSpPr>
        <p:spPr>
          <a:xfrm>
            <a:off x="12753022" y="4047661"/>
            <a:ext cx="4041664" cy="2718019"/>
          </a:xfrm>
          <a:custGeom>
            <a:rect b="b" l="l" r="r" t="t"/>
            <a:pathLst>
              <a:path extrusionOk="0" h="2718019" w="4041664">
                <a:moveTo>
                  <a:pt x="0" y="0"/>
                </a:moveTo>
                <a:lnTo>
                  <a:pt x="4041664" y="0"/>
                </a:lnTo>
                <a:lnTo>
                  <a:pt x="4041664" y="2718019"/>
                </a:lnTo>
                <a:lnTo>
                  <a:pt x="0" y="2718019"/>
                </a:lnTo>
                <a:lnTo>
                  <a:pt x="0" y="0"/>
                </a:lnTo>
                <a:close/>
              </a:path>
            </a:pathLst>
          </a:custGeom>
          <a:blipFill rotWithShape="1">
            <a:blip r:embed="rId4">
              <a:alphaModFix/>
            </a:blip>
            <a:stretch>
              <a:fillRect b="0" l="0" r="0" t="0"/>
            </a:stretch>
          </a:blipFill>
          <a:ln>
            <a:noFill/>
          </a:ln>
        </p:spPr>
      </p:sp>
      <p:sp>
        <p:nvSpPr>
          <p:cNvPr id="530" name="Google Shape;530;p29"/>
          <p:cNvSpPr/>
          <p:nvPr/>
        </p:nvSpPr>
        <p:spPr>
          <a:xfrm>
            <a:off x="-1432049" y="7599427"/>
            <a:ext cx="5232003" cy="4114800"/>
          </a:xfrm>
          <a:custGeom>
            <a:rect b="b" l="l" r="r" t="t"/>
            <a:pathLst>
              <a:path extrusionOk="0" h="4114800" w="5232003">
                <a:moveTo>
                  <a:pt x="0" y="0"/>
                </a:moveTo>
                <a:lnTo>
                  <a:pt x="5232002" y="0"/>
                </a:lnTo>
                <a:lnTo>
                  <a:pt x="5232002" y="4114800"/>
                </a:lnTo>
                <a:lnTo>
                  <a:pt x="0" y="4114800"/>
                </a:lnTo>
                <a:lnTo>
                  <a:pt x="0" y="0"/>
                </a:lnTo>
                <a:close/>
              </a:path>
            </a:pathLst>
          </a:custGeom>
          <a:blipFill rotWithShape="1">
            <a:blip r:embed="rId5">
              <a:alphaModFix/>
            </a:blip>
            <a:stretch>
              <a:fillRect b="0" l="0" r="0" t="0"/>
            </a:stretch>
          </a:blipFill>
          <a:ln>
            <a:noFill/>
          </a:ln>
        </p:spPr>
      </p:sp>
      <p:sp>
        <p:nvSpPr>
          <p:cNvPr id="531" name="Google Shape;531;p29"/>
          <p:cNvSpPr/>
          <p:nvPr/>
        </p:nvSpPr>
        <p:spPr>
          <a:xfrm>
            <a:off x="-1903895" y="8404840"/>
            <a:ext cx="5038200" cy="4114800"/>
          </a:xfrm>
          <a:custGeom>
            <a:rect b="b" l="l" r="r" t="t"/>
            <a:pathLst>
              <a:path extrusionOk="0" h="4114800" w="5038200">
                <a:moveTo>
                  <a:pt x="0" y="0"/>
                </a:moveTo>
                <a:lnTo>
                  <a:pt x="5038200" y="0"/>
                </a:lnTo>
                <a:lnTo>
                  <a:pt x="5038200" y="4114800"/>
                </a:lnTo>
                <a:lnTo>
                  <a:pt x="0" y="4114800"/>
                </a:lnTo>
                <a:lnTo>
                  <a:pt x="0" y="0"/>
                </a:lnTo>
                <a:close/>
              </a:path>
            </a:pathLst>
          </a:custGeom>
          <a:blipFill rotWithShape="1">
            <a:blip r:embed="rId6">
              <a:alphaModFix/>
            </a:blip>
            <a:stretch>
              <a:fillRect b="0" l="0" r="0" t="0"/>
            </a:stretch>
          </a:blipFill>
          <a:ln>
            <a:noFill/>
          </a:ln>
        </p:spPr>
      </p:sp>
      <p:sp>
        <p:nvSpPr>
          <p:cNvPr id="532" name="Google Shape;532;p29"/>
          <p:cNvSpPr/>
          <p:nvPr/>
        </p:nvSpPr>
        <p:spPr>
          <a:xfrm>
            <a:off x="10972800" y="20893"/>
            <a:ext cx="7315200" cy="3204754"/>
          </a:xfrm>
          <a:custGeom>
            <a:rect b="b" l="l" r="r" t="t"/>
            <a:pathLst>
              <a:path extrusionOk="0" h="3204754" w="7315200">
                <a:moveTo>
                  <a:pt x="0" y="0"/>
                </a:moveTo>
                <a:lnTo>
                  <a:pt x="7315200" y="0"/>
                </a:lnTo>
                <a:lnTo>
                  <a:pt x="7315200" y="3204755"/>
                </a:lnTo>
                <a:lnTo>
                  <a:pt x="0" y="3204755"/>
                </a:lnTo>
                <a:lnTo>
                  <a:pt x="0" y="0"/>
                </a:lnTo>
                <a:close/>
              </a:path>
            </a:pathLst>
          </a:custGeom>
          <a:blipFill rotWithShape="1">
            <a:blip r:embed="rId7">
              <a:alphaModFix/>
            </a:blip>
            <a:stretch>
              <a:fillRect b="0" l="0" r="0" t="0"/>
            </a:stretch>
          </a:blipFill>
          <a:ln>
            <a:noFill/>
          </a:ln>
        </p:spPr>
      </p:sp>
      <p:sp>
        <p:nvSpPr>
          <p:cNvPr id="533" name="Google Shape;533;p29"/>
          <p:cNvSpPr txBox="1"/>
          <p:nvPr/>
        </p:nvSpPr>
        <p:spPr>
          <a:xfrm>
            <a:off x="3539975" y="2647575"/>
            <a:ext cx="7504800" cy="55182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2199"/>
              <a:buFont typeface="Arial"/>
              <a:buNone/>
            </a:pPr>
            <a:r>
              <a:rPr b="0" i="0" lang="en-US" sz="2199" u="none" cap="none" strike="noStrike">
                <a:solidFill>
                  <a:srgbClr val="000000"/>
                </a:solidFill>
                <a:latin typeface="Playfair Display"/>
                <a:ea typeface="Playfair Display"/>
                <a:cs typeface="Playfair Display"/>
                <a:sym typeface="Playfair Display"/>
              </a:rPr>
              <a:t>Planificarea este </a:t>
            </a:r>
            <a:r>
              <a:rPr b="1" i="0" lang="en-US" sz="2199" u="none" cap="none" strike="noStrike">
                <a:solidFill>
                  <a:srgbClr val="000000"/>
                </a:solidFill>
                <a:latin typeface="Playfair Display"/>
                <a:ea typeface="Playfair Display"/>
                <a:cs typeface="Playfair Display"/>
                <a:sym typeface="Playfair Display"/>
              </a:rPr>
              <a:t>foarte importantă</a:t>
            </a:r>
            <a:r>
              <a:rPr b="0" i="0" lang="en-US" sz="2199" u="none" cap="none" strike="noStrike">
                <a:solidFill>
                  <a:srgbClr val="000000"/>
                </a:solidFill>
                <a:latin typeface="Playfair Display"/>
                <a:ea typeface="Playfair Display"/>
                <a:cs typeface="Playfair Display"/>
                <a:sym typeface="Playfair Display"/>
              </a:rPr>
              <a:t>. Un calendar al conținutului te va ajuta să îți organizezi și să îți programezi conținutul în mod eficient, asigurând un flux constant de postări atractive. </a:t>
            </a:r>
            <a:endParaRPr b="0" i="0" sz="2199" u="none" cap="none" strike="noStrike">
              <a:solidFill>
                <a:srgbClr val="000000"/>
              </a:solidFill>
              <a:latin typeface="Playfair Display"/>
              <a:ea typeface="Playfair Display"/>
              <a:cs typeface="Playfair Display"/>
              <a:sym typeface="Playfair Display"/>
            </a:endParaRPr>
          </a:p>
          <a:p>
            <a:pPr indent="-237489" lvl="1" marL="474978"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Mix diversificat de conținut</a:t>
            </a:r>
            <a:r>
              <a:rPr b="0" i="0" lang="en-US" sz="2199" u="none" cap="none" strike="noStrike">
                <a:solidFill>
                  <a:srgbClr val="000000"/>
                </a:solidFill>
                <a:latin typeface="Playfair Display"/>
                <a:ea typeface="Playfair Display"/>
                <a:cs typeface="Playfair Display"/>
                <a:sym typeface="Playfair Display"/>
              </a:rPr>
              <a:t>: Planifică o combinație echilibrată de tipuri de conținut care să răspundă intereselor și nevoilor publicului tău. </a:t>
            </a:r>
            <a:endParaRPr b="0" i="0" sz="2199" u="none" cap="none" strike="noStrike">
              <a:solidFill>
                <a:srgbClr val="000000"/>
              </a:solidFill>
              <a:latin typeface="Playfair Display"/>
              <a:ea typeface="Playfair Display"/>
              <a:cs typeface="Playfair Display"/>
              <a:sym typeface="Playfair Display"/>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Oportun și relevant</a:t>
            </a:r>
            <a:r>
              <a:rPr b="0" i="0" lang="en-US" sz="2199" u="none" cap="none" strike="noStrike">
                <a:solidFill>
                  <a:srgbClr val="000000"/>
                </a:solidFill>
                <a:latin typeface="Playfair Display"/>
                <a:ea typeface="Playfair Display"/>
                <a:cs typeface="Playfair Display"/>
                <a:sym typeface="Playfair Display"/>
              </a:rPr>
              <a:t>: Programează conținuturi care se aliniază cu sărbătorile sezoniere, evenimentele generale sau evenimentele relevante din domeniul tău.</a:t>
            </a:r>
            <a:endParaRPr b="0" i="0" sz="2199" u="none" cap="none" strike="noStrike">
              <a:solidFill>
                <a:srgbClr val="000000"/>
              </a:solidFill>
              <a:latin typeface="Playfair Display"/>
              <a:ea typeface="Playfair Display"/>
              <a:cs typeface="Playfair Display"/>
              <a:sym typeface="Playfair Display"/>
            </a:endParaRPr>
          </a:p>
        </p:txBody>
      </p:sp>
      <p:sp>
        <p:nvSpPr>
          <p:cNvPr id="534" name="Google Shape;534;p29"/>
          <p:cNvSpPr txBox="1"/>
          <p:nvPr/>
        </p:nvSpPr>
        <p:spPr>
          <a:xfrm>
            <a:off x="3945731" y="1576326"/>
            <a:ext cx="10396500" cy="554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3600" u="none" cap="none" strike="noStrike">
                <a:solidFill>
                  <a:srgbClr val="000000"/>
                </a:solidFill>
                <a:latin typeface="Playfair Display"/>
                <a:ea typeface="Playfair Display"/>
                <a:cs typeface="Playfair Display"/>
                <a:sym typeface="Playfair Display"/>
              </a:rPr>
              <a:t>2. CREAREA UNUI CALENDAR AL CONȚINUTULUI</a:t>
            </a:r>
            <a:endParaRPr b="0" i="0" sz="3600" u="none" cap="none" strike="noStrike">
              <a:solidFill>
                <a:srgbClr val="000000"/>
              </a:solidFill>
              <a:latin typeface="Arial"/>
              <a:ea typeface="Arial"/>
              <a:cs typeface="Arial"/>
              <a:sym typeface="Arial"/>
            </a:endParaRPr>
          </a:p>
        </p:txBody>
      </p:sp>
      <p:sp>
        <p:nvSpPr>
          <p:cNvPr id="535" name="Google Shape;535;p29"/>
          <p:cNvSpPr txBox="1"/>
          <p:nvPr/>
        </p:nvSpPr>
        <p:spPr>
          <a:xfrm rot="-5400000">
            <a:off x="-1965236" y="4607891"/>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chemeClr val="dk1"/>
              </a:buClr>
              <a:buSzPts val="2900"/>
              <a:buFont typeface="Arial"/>
              <a:buNone/>
            </a:pPr>
            <a:r>
              <a:rPr b="0" i="0" lang="en-US" sz="2900" u="none" cap="none" strike="noStrike">
                <a:solidFill>
                  <a:schemeClr val="dk1"/>
                </a:solidFill>
                <a:latin typeface="Playfair Display"/>
                <a:ea typeface="Playfair Display"/>
                <a:cs typeface="Playfair Display"/>
                <a:sym typeface="Playfair Display"/>
              </a:rPr>
              <a:t>Implementarea strategiilor de marketing de bază pentru social media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3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3">
              <a:alphaModFix/>
            </a:blip>
            <a:stretch>
              <a:fillRect b="0" l="0" r="0" t="0"/>
            </a:stretch>
          </a:blipFill>
          <a:ln>
            <a:noFill/>
          </a:ln>
        </p:spPr>
      </p:sp>
      <p:sp>
        <p:nvSpPr>
          <p:cNvPr id="541" name="Google Shape;541;p3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49" l="-14260" r="-3274" t="-161009"/>
            </a:stretch>
          </a:blipFill>
          <a:ln>
            <a:noFill/>
          </a:ln>
        </p:spPr>
      </p:sp>
      <p:sp>
        <p:nvSpPr>
          <p:cNvPr id="542" name="Google Shape;542;p30"/>
          <p:cNvSpPr txBox="1"/>
          <p:nvPr/>
        </p:nvSpPr>
        <p:spPr>
          <a:xfrm>
            <a:off x="3271700" y="2839075"/>
            <a:ext cx="7678800" cy="60936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2199"/>
              <a:buFont typeface="Arial"/>
              <a:buNone/>
            </a:pPr>
            <a:r>
              <a:rPr b="0" i="0" lang="en-US" sz="2199" u="none" cap="none" strike="noStrike">
                <a:solidFill>
                  <a:srgbClr val="000000"/>
                </a:solidFill>
                <a:latin typeface="Playfair Display"/>
                <a:ea typeface="Playfair Display"/>
                <a:cs typeface="Playfair Display"/>
                <a:sym typeface="Playfair Display"/>
              </a:rPr>
              <a:t>Implicarea este o stradă cu două sensuri. Participarea activă pe canalele tale contribuie la construirea unei comunități și încurajează formarea relațiilor. </a:t>
            </a:r>
            <a:endParaRPr b="0" i="0" sz="2199" u="none" cap="none" strike="noStrike">
              <a:solidFill>
                <a:srgbClr val="000000"/>
              </a:solidFill>
              <a:latin typeface="Playfair Display"/>
              <a:ea typeface="Playfair Display"/>
              <a:cs typeface="Playfair Display"/>
              <a:sym typeface="Playfair Display"/>
            </a:endParaRPr>
          </a:p>
          <a:p>
            <a:pPr indent="-237489" lvl="1" marL="474978"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Răspunsuri prompte</a:t>
            </a:r>
            <a:r>
              <a:rPr b="0" i="0" lang="en-US" sz="2199" u="none" cap="none" strike="noStrike">
                <a:solidFill>
                  <a:srgbClr val="000000"/>
                </a:solidFill>
                <a:latin typeface="Playfair Display"/>
                <a:ea typeface="Playfair Display"/>
                <a:cs typeface="Playfair Display"/>
                <a:sym typeface="Playfair Display"/>
              </a:rPr>
              <a:t>: Monitorizează-ți în mod regulat canalele și răspunde la comentarii, mesaje și recomandări. Acest lucru arată publicului tău că îi apreciezi contribuția și participarea.</a:t>
            </a:r>
            <a:endParaRPr b="0" i="0" sz="2199" u="none" cap="none" strike="noStrike">
              <a:solidFill>
                <a:srgbClr val="000000"/>
              </a:solidFill>
              <a:latin typeface="Playfair Display"/>
              <a:ea typeface="Playfair Display"/>
              <a:cs typeface="Playfair Display"/>
              <a:sym typeface="Playfair Display"/>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Conținut generat de utilizatori</a:t>
            </a:r>
            <a:r>
              <a:rPr b="0" i="0" lang="en-US" sz="2199" u="none" cap="none" strike="noStrike">
                <a:solidFill>
                  <a:srgbClr val="000000"/>
                </a:solidFill>
                <a:latin typeface="Playfair Display"/>
                <a:ea typeface="Playfair Display"/>
                <a:cs typeface="Playfair Display"/>
                <a:sym typeface="Playfair Display"/>
              </a:rPr>
              <a:t>: Încurajează și distribuie conținutul pe care urmăritorii tăi îl crează referitor la brandul afacerii tale. Aceasta amplifică încrederea și consolidează legăturile cu comunitatea.</a:t>
            </a:r>
            <a:endParaRPr b="0" i="0" sz="2199" u="none" cap="none" strike="noStrike">
              <a:solidFill>
                <a:srgbClr val="000000"/>
              </a:solidFill>
              <a:latin typeface="Playfair Display"/>
              <a:ea typeface="Playfair Display"/>
              <a:cs typeface="Playfair Display"/>
              <a:sym typeface="Playfair Display"/>
            </a:endParaRPr>
          </a:p>
        </p:txBody>
      </p:sp>
      <p:sp>
        <p:nvSpPr>
          <p:cNvPr id="543" name="Google Shape;543;p30"/>
          <p:cNvSpPr/>
          <p:nvPr/>
        </p:nvSpPr>
        <p:spPr>
          <a:xfrm>
            <a:off x="11121279" y="3086100"/>
            <a:ext cx="4230168" cy="4114800"/>
          </a:xfrm>
          <a:custGeom>
            <a:rect b="b" l="l" r="r" t="t"/>
            <a:pathLst>
              <a:path extrusionOk="0" h="4114800" w="4230168">
                <a:moveTo>
                  <a:pt x="0" y="0"/>
                </a:moveTo>
                <a:lnTo>
                  <a:pt x="4230169" y="0"/>
                </a:lnTo>
                <a:lnTo>
                  <a:pt x="4230169" y="4114800"/>
                </a:lnTo>
                <a:lnTo>
                  <a:pt x="0" y="4114800"/>
                </a:lnTo>
                <a:lnTo>
                  <a:pt x="0" y="0"/>
                </a:lnTo>
                <a:close/>
              </a:path>
            </a:pathLst>
          </a:custGeom>
          <a:blipFill rotWithShape="1">
            <a:blip r:embed="rId5">
              <a:alphaModFix/>
            </a:blip>
            <a:stretch>
              <a:fillRect b="0" l="0" r="0" t="0"/>
            </a:stretch>
          </a:blipFill>
          <a:ln>
            <a:noFill/>
          </a:ln>
        </p:spPr>
      </p:sp>
      <p:sp>
        <p:nvSpPr>
          <p:cNvPr id="544" name="Google Shape;544;p30"/>
          <p:cNvSpPr/>
          <p:nvPr/>
        </p:nvSpPr>
        <p:spPr>
          <a:xfrm>
            <a:off x="-144767" y="-175240"/>
            <a:ext cx="4294383" cy="4114800"/>
          </a:xfrm>
          <a:custGeom>
            <a:rect b="b" l="l" r="r" t="t"/>
            <a:pathLst>
              <a:path extrusionOk="0" h="4114800" w="4294383">
                <a:moveTo>
                  <a:pt x="0" y="0"/>
                </a:moveTo>
                <a:lnTo>
                  <a:pt x="4294383" y="0"/>
                </a:lnTo>
                <a:lnTo>
                  <a:pt x="4294383" y="4114800"/>
                </a:lnTo>
                <a:lnTo>
                  <a:pt x="0" y="4114800"/>
                </a:lnTo>
                <a:lnTo>
                  <a:pt x="0" y="0"/>
                </a:lnTo>
                <a:close/>
              </a:path>
            </a:pathLst>
          </a:custGeom>
          <a:blipFill rotWithShape="1">
            <a:blip r:embed="rId6">
              <a:alphaModFix/>
            </a:blip>
            <a:stretch>
              <a:fillRect b="0" l="0" r="0" t="0"/>
            </a:stretch>
          </a:blipFill>
          <a:ln>
            <a:noFill/>
          </a:ln>
        </p:spPr>
      </p:sp>
      <p:sp>
        <p:nvSpPr>
          <p:cNvPr id="545" name="Google Shape;545;p30"/>
          <p:cNvSpPr/>
          <p:nvPr/>
        </p:nvSpPr>
        <p:spPr>
          <a:xfrm>
            <a:off x="16067003" y="8229600"/>
            <a:ext cx="3486358" cy="4114800"/>
          </a:xfrm>
          <a:custGeom>
            <a:rect b="b" l="l" r="r" t="t"/>
            <a:pathLst>
              <a:path extrusionOk="0" h="4114800" w="3486358">
                <a:moveTo>
                  <a:pt x="0" y="0"/>
                </a:moveTo>
                <a:lnTo>
                  <a:pt x="3486357" y="0"/>
                </a:lnTo>
                <a:lnTo>
                  <a:pt x="3486357" y="4114800"/>
                </a:lnTo>
                <a:lnTo>
                  <a:pt x="0" y="4114800"/>
                </a:lnTo>
                <a:lnTo>
                  <a:pt x="0" y="0"/>
                </a:lnTo>
                <a:close/>
              </a:path>
            </a:pathLst>
          </a:custGeom>
          <a:blipFill rotWithShape="1">
            <a:blip r:embed="rId7">
              <a:alphaModFix/>
            </a:blip>
            <a:stretch>
              <a:fillRect b="0" l="0" r="0" t="0"/>
            </a:stretch>
          </a:blipFill>
          <a:ln>
            <a:noFill/>
          </a:ln>
        </p:spPr>
      </p:sp>
      <p:sp>
        <p:nvSpPr>
          <p:cNvPr id="546" name="Google Shape;546;p30"/>
          <p:cNvSpPr txBox="1"/>
          <p:nvPr/>
        </p:nvSpPr>
        <p:spPr>
          <a:xfrm>
            <a:off x="3945731" y="1576326"/>
            <a:ext cx="103971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3. IMPLICARE AUTENTICĂ</a:t>
            </a:r>
            <a:endParaRPr b="0" i="0" sz="1400" u="none" cap="none" strike="noStrike">
              <a:solidFill>
                <a:srgbClr val="000000"/>
              </a:solidFill>
              <a:latin typeface="Arial"/>
              <a:ea typeface="Arial"/>
              <a:cs typeface="Arial"/>
              <a:sym typeface="Arial"/>
            </a:endParaRPr>
          </a:p>
        </p:txBody>
      </p:sp>
      <p:sp>
        <p:nvSpPr>
          <p:cNvPr id="547" name="Google Shape;547;p30"/>
          <p:cNvSpPr txBox="1"/>
          <p:nvPr/>
        </p:nvSpPr>
        <p:spPr>
          <a:xfrm rot="-5400000">
            <a:off x="-1965236" y="4607891"/>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chemeClr val="dk1"/>
              </a:buClr>
              <a:buSzPts val="2900"/>
              <a:buFont typeface="Arial"/>
              <a:buNone/>
            </a:pPr>
            <a:r>
              <a:rPr b="0" i="0" lang="en-US" sz="2900" u="none" cap="none" strike="noStrike">
                <a:solidFill>
                  <a:schemeClr val="dk1"/>
                </a:solidFill>
                <a:latin typeface="Playfair Display"/>
                <a:ea typeface="Playfair Display"/>
                <a:cs typeface="Playfair Display"/>
                <a:sym typeface="Playfair Display"/>
              </a:rPr>
              <a:t>Implementarea strategiilor de marketing de bază pentru social media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31"/>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53" name="Google Shape;553;p3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49" l="-14260" r="-3274" t="-161009"/>
            </a:stretch>
          </a:blipFill>
          <a:ln>
            <a:noFill/>
          </a:ln>
        </p:spPr>
      </p:sp>
      <p:sp>
        <p:nvSpPr>
          <p:cNvPr id="554" name="Google Shape;554;p31"/>
          <p:cNvSpPr/>
          <p:nvPr/>
        </p:nvSpPr>
        <p:spPr>
          <a:xfrm>
            <a:off x="4217952" y="333804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555" name="Google Shape;555;p31"/>
          <p:cNvSpPr/>
          <p:nvPr/>
        </p:nvSpPr>
        <p:spPr>
          <a:xfrm>
            <a:off x="14533305" y="6172200"/>
            <a:ext cx="3754695" cy="4114800"/>
          </a:xfrm>
          <a:custGeom>
            <a:rect b="b" l="l" r="r" t="t"/>
            <a:pathLst>
              <a:path extrusionOk="0" h="4114800" w="3754695">
                <a:moveTo>
                  <a:pt x="0" y="0"/>
                </a:moveTo>
                <a:lnTo>
                  <a:pt x="3754695" y="0"/>
                </a:lnTo>
                <a:lnTo>
                  <a:pt x="3754695" y="4114800"/>
                </a:lnTo>
                <a:lnTo>
                  <a:pt x="0" y="4114800"/>
                </a:lnTo>
                <a:lnTo>
                  <a:pt x="0" y="0"/>
                </a:lnTo>
                <a:close/>
              </a:path>
            </a:pathLst>
          </a:custGeom>
          <a:blipFill rotWithShape="1">
            <a:blip r:embed="rId6">
              <a:alphaModFix/>
            </a:blip>
            <a:stretch>
              <a:fillRect b="0" l="0" r="0" t="0"/>
            </a:stretch>
          </a:blipFill>
          <a:ln>
            <a:noFill/>
          </a:ln>
        </p:spPr>
      </p:sp>
      <p:sp>
        <p:nvSpPr>
          <p:cNvPr id="556" name="Google Shape;556;p31"/>
          <p:cNvSpPr/>
          <p:nvPr/>
        </p:nvSpPr>
        <p:spPr>
          <a:xfrm>
            <a:off x="-2585869" y="-1343282"/>
            <a:ext cx="6035040" cy="4114800"/>
          </a:xfrm>
          <a:custGeom>
            <a:rect b="b" l="l" r="r" t="t"/>
            <a:pathLst>
              <a:path extrusionOk="0" h="4114800" w="6035040">
                <a:moveTo>
                  <a:pt x="0" y="0"/>
                </a:moveTo>
                <a:lnTo>
                  <a:pt x="6035040" y="0"/>
                </a:lnTo>
                <a:lnTo>
                  <a:pt x="6035040" y="4114800"/>
                </a:lnTo>
                <a:lnTo>
                  <a:pt x="0" y="4114800"/>
                </a:lnTo>
                <a:lnTo>
                  <a:pt x="0" y="0"/>
                </a:lnTo>
                <a:close/>
              </a:path>
            </a:pathLst>
          </a:custGeom>
          <a:blipFill rotWithShape="1">
            <a:blip r:embed="rId7">
              <a:alphaModFix/>
            </a:blip>
            <a:stretch>
              <a:fillRect b="0" l="0" r="0" t="0"/>
            </a:stretch>
          </a:blipFill>
          <a:ln>
            <a:noFill/>
          </a:ln>
        </p:spPr>
      </p:sp>
      <p:sp>
        <p:nvSpPr>
          <p:cNvPr id="557" name="Google Shape;557;p31"/>
          <p:cNvSpPr txBox="1"/>
          <p:nvPr/>
        </p:nvSpPr>
        <p:spPr>
          <a:xfrm>
            <a:off x="8695479" y="2793532"/>
            <a:ext cx="7033200" cy="55182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2199"/>
              <a:buFont typeface="Arial"/>
              <a:buNone/>
            </a:pPr>
            <a:r>
              <a:rPr b="0" i="0" lang="en-US" sz="2199" u="none" cap="none" strike="noStrike">
                <a:solidFill>
                  <a:srgbClr val="000000"/>
                </a:solidFill>
                <a:latin typeface="Playfair Display"/>
                <a:ea typeface="Playfair Display"/>
                <a:cs typeface="Playfair Display"/>
                <a:sym typeface="Playfair Display"/>
              </a:rPr>
              <a:t>Pentru a înțelege impactul strategiilor tale, urmărirea performanței este esențială. Aceste date vor sta la baza deciziilor și ajustărilor strategice. </a:t>
            </a:r>
            <a:endParaRPr b="0" i="0" sz="2199" u="none" cap="none" strike="noStrike">
              <a:solidFill>
                <a:srgbClr val="000000"/>
              </a:solidFill>
              <a:latin typeface="Playfair Display"/>
              <a:ea typeface="Playfair Display"/>
              <a:cs typeface="Playfair Display"/>
              <a:sym typeface="Playfair Display"/>
            </a:endParaRPr>
          </a:p>
          <a:p>
            <a:pPr indent="-237489" lvl="1" marL="474978"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Metrici cheie</a:t>
            </a:r>
            <a:r>
              <a:rPr b="0" i="0" lang="en-US" sz="2199" u="none" cap="none" strike="noStrike">
                <a:solidFill>
                  <a:srgbClr val="000000"/>
                </a:solidFill>
                <a:latin typeface="Playfair Display"/>
                <a:ea typeface="Playfair Display"/>
                <a:cs typeface="Playfair Display"/>
                <a:sym typeface="Playfair Display"/>
              </a:rPr>
              <a:t>: Concentrează-te pe metrici care se aliniază cu obiectivele tale. (De exemplu, ratele de implicare, creșterea numărului de adepți, traficul pe site din social media și ratele de conversie).</a:t>
            </a:r>
            <a:endParaRPr b="0" i="0" sz="2199" u="none" cap="none" strike="noStrike">
              <a:solidFill>
                <a:srgbClr val="000000"/>
              </a:solidFill>
              <a:latin typeface="Playfair Display"/>
              <a:ea typeface="Playfair Display"/>
              <a:cs typeface="Playfair Display"/>
              <a:sym typeface="Playfair Display"/>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Instrumente de analiză</a:t>
            </a:r>
            <a:r>
              <a:rPr b="0" i="0" lang="en-US" sz="2199" u="none" cap="none" strike="noStrike">
                <a:solidFill>
                  <a:srgbClr val="000000"/>
                </a:solidFill>
                <a:latin typeface="Playfair Display"/>
                <a:ea typeface="Playfair Display"/>
                <a:cs typeface="Playfair Display"/>
                <a:sym typeface="Playfair Display"/>
              </a:rPr>
              <a:t>: Utilizează instrumente de analiză specifice platformei și aplicații terțe pentru a aduna informații și a analiza performanța.</a:t>
            </a:r>
            <a:endParaRPr b="0" i="0" sz="2199" u="none" cap="none" strike="noStrike">
              <a:solidFill>
                <a:srgbClr val="000000"/>
              </a:solidFill>
              <a:latin typeface="Playfair Display"/>
              <a:ea typeface="Playfair Display"/>
              <a:cs typeface="Playfair Display"/>
              <a:sym typeface="Playfair Display"/>
            </a:endParaRPr>
          </a:p>
        </p:txBody>
      </p:sp>
      <p:sp>
        <p:nvSpPr>
          <p:cNvPr id="558" name="Google Shape;558;p31"/>
          <p:cNvSpPr txBox="1"/>
          <p:nvPr/>
        </p:nvSpPr>
        <p:spPr>
          <a:xfrm>
            <a:off x="3945731" y="1576326"/>
            <a:ext cx="119406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000" u="none" cap="none" strike="noStrike">
                <a:solidFill>
                  <a:srgbClr val="000000"/>
                </a:solidFill>
                <a:latin typeface="Playfair Display"/>
                <a:ea typeface="Playfair Display"/>
                <a:cs typeface="Playfair Display"/>
                <a:sym typeface="Playfair Display"/>
              </a:rPr>
              <a:t>4. MONITORIZAREA ȘI MĂSURAREA SUCCESULUI</a:t>
            </a:r>
            <a:endParaRPr b="0" i="0" sz="4000" u="none" cap="none" strike="noStrike">
              <a:solidFill>
                <a:srgbClr val="000000"/>
              </a:solidFill>
              <a:latin typeface="Arial"/>
              <a:ea typeface="Arial"/>
              <a:cs typeface="Arial"/>
              <a:sym typeface="Arial"/>
            </a:endParaRPr>
          </a:p>
        </p:txBody>
      </p:sp>
      <p:sp>
        <p:nvSpPr>
          <p:cNvPr id="559" name="Google Shape;559;p31"/>
          <p:cNvSpPr txBox="1"/>
          <p:nvPr/>
        </p:nvSpPr>
        <p:spPr>
          <a:xfrm rot="-5400000">
            <a:off x="-1965236" y="4607891"/>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chemeClr val="dk1"/>
              </a:buClr>
              <a:buSzPts val="2900"/>
              <a:buFont typeface="Arial"/>
              <a:buNone/>
            </a:pPr>
            <a:r>
              <a:rPr b="0" i="0" lang="en-US" sz="2900" u="none" cap="none" strike="noStrike">
                <a:solidFill>
                  <a:schemeClr val="dk1"/>
                </a:solidFill>
                <a:latin typeface="Playfair Display"/>
                <a:ea typeface="Playfair Display"/>
                <a:cs typeface="Playfair Display"/>
                <a:sym typeface="Playfair Display"/>
              </a:rPr>
              <a:t>Implementarea strategiilor de marketing de bază pentru social media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3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3">
              <a:alphaModFix/>
            </a:blip>
            <a:stretch>
              <a:fillRect b="0" l="0" r="0" t="0"/>
            </a:stretch>
          </a:blipFill>
          <a:ln>
            <a:noFill/>
          </a:ln>
        </p:spPr>
      </p:sp>
      <p:sp>
        <p:nvSpPr>
          <p:cNvPr id="565" name="Google Shape;565;p3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4">
              <a:alphaModFix/>
            </a:blip>
            <a:stretch>
              <a:fillRect b="-160149" l="-14260" r="-3274" t="-161009"/>
            </a:stretch>
          </a:blipFill>
          <a:ln>
            <a:noFill/>
          </a:ln>
        </p:spPr>
      </p:sp>
      <p:sp>
        <p:nvSpPr>
          <p:cNvPr id="566" name="Google Shape;566;p32"/>
          <p:cNvSpPr/>
          <p:nvPr/>
        </p:nvSpPr>
        <p:spPr>
          <a:xfrm>
            <a:off x="4014925" y="333804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567" name="Google Shape;567;p32"/>
          <p:cNvSpPr/>
          <p:nvPr/>
        </p:nvSpPr>
        <p:spPr>
          <a:xfrm>
            <a:off x="-3074135" y="-1216493"/>
            <a:ext cx="6622452" cy="4114800"/>
          </a:xfrm>
          <a:custGeom>
            <a:rect b="b" l="l" r="r" t="t"/>
            <a:pathLst>
              <a:path extrusionOk="0" h="4114800" w="6622452">
                <a:moveTo>
                  <a:pt x="0" y="0"/>
                </a:moveTo>
                <a:lnTo>
                  <a:pt x="6622452" y="0"/>
                </a:lnTo>
                <a:lnTo>
                  <a:pt x="6622452" y="4114800"/>
                </a:lnTo>
                <a:lnTo>
                  <a:pt x="0" y="4114800"/>
                </a:lnTo>
                <a:lnTo>
                  <a:pt x="0" y="0"/>
                </a:lnTo>
                <a:close/>
              </a:path>
            </a:pathLst>
          </a:custGeom>
          <a:blipFill rotWithShape="1">
            <a:blip r:embed="rId6">
              <a:alphaModFix/>
            </a:blip>
            <a:stretch>
              <a:fillRect b="0" l="0" r="0" t="0"/>
            </a:stretch>
          </a:blipFill>
          <a:ln>
            <a:noFill/>
          </a:ln>
        </p:spPr>
      </p:sp>
      <p:sp>
        <p:nvSpPr>
          <p:cNvPr id="568" name="Google Shape;568;p32"/>
          <p:cNvSpPr txBox="1"/>
          <p:nvPr/>
        </p:nvSpPr>
        <p:spPr>
          <a:xfrm>
            <a:off x="8695479" y="2793532"/>
            <a:ext cx="7033200" cy="60657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Mediul digital este în continuă evoluție, așa cum trebuie să fie  și strategia ta. Folosește informațiile obținute din analiză pentru a-ți optimiza și rafina abordarea în mod continuu. </a:t>
            </a:r>
            <a:endParaRPr b="0" i="0" sz="2000" u="none" cap="none" strike="noStrike">
              <a:solidFill>
                <a:srgbClr val="000000"/>
              </a:solidFill>
              <a:latin typeface="Playfair Display"/>
              <a:ea typeface="Playfair Display"/>
              <a:cs typeface="Playfair Display"/>
              <a:sym typeface="Playfair Display"/>
            </a:endParaRPr>
          </a:p>
          <a:p>
            <a:pPr indent="-224852" lvl="1" marL="474978" marR="0" rtl="0" algn="l">
              <a:lnSpc>
                <a:spcPct val="170031"/>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Experimentarea</a:t>
            </a:r>
            <a:r>
              <a:rPr b="0" i="0" lang="en-US" sz="2000" u="none" cap="none" strike="noStrike">
                <a:solidFill>
                  <a:srgbClr val="000000"/>
                </a:solidFill>
                <a:latin typeface="Playfair Display"/>
                <a:ea typeface="Playfair Display"/>
                <a:cs typeface="Playfair Display"/>
                <a:sym typeface="Playfair Display"/>
              </a:rPr>
              <a:t>: Nu ezita să testezi noi tipuri de conținut, timpi de postare și tactici de implicare. </a:t>
            </a:r>
            <a:r>
              <a:rPr b="0" i="0" lang="en-US" sz="2000" u="none" cap="none" strike="noStrike">
                <a:solidFill>
                  <a:schemeClr val="dk1"/>
                </a:solidFill>
                <a:latin typeface="Playfair Display"/>
                <a:ea typeface="Playfair Display"/>
                <a:cs typeface="Playfair Display"/>
                <a:sym typeface="Playfair Display"/>
              </a:rPr>
              <a:t>Este esențial pentru dezvoltare </a:t>
            </a:r>
            <a:r>
              <a:rPr b="0" i="0" lang="en-US" sz="2000" u="none" cap="none" strike="noStrike">
                <a:solidFill>
                  <a:srgbClr val="000000"/>
                </a:solidFill>
                <a:latin typeface="Playfair Display"/>
                <a:ea typeface="Playfair Display"/>
                <a:cs typeface="Playfair Display"/>
                <a:sym typeface="Playfair Display"/>
              </a:rPr>
              <a:t>să afli ce rezonează cel mai bine cu publicul tău. </a:t>
            </a:r>
            <a:endParaRPr b="0" i="0" sz="2000" u="none" cap="none" strike="noStrike">
              <a:solidFill>
                <a:srgbClr val="000000"/>
              </a:solidFill>
              <a:latin typeface="Playfair Display"/>
              <a:ea typeface="Playfair Display"/>
              <a:cs typeface="Playfair Display"/>
              <a:sym typeface="Playfair Display"/>
            </a:endParaRPr>
          </a:p>
          <a:p>
            <a:pPr indent="-224852" lvl="1" marL="474979" marR="0" rtl="0" algn="l">
              <a:lnSpc>
                <a:spcPct val="170031"/>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Bucla de feedback</a:t>
            </a:r>
            <a:r>
              <a:rPr b="0" i="0" lang="en-US" sz="2000" u="none" cap="none" strike="noStrike">
                <a:solidFill>
                  <a:srgbClr val="000000"/>
                </a:solidFill>
                <a:latin typeface="Playfair Display"/>
                <a:ea typeface="Playfair Display"/>
                <a:cs typeface="Playfair Display"/>
                <a:sym typeface="Playfair Display"/>
              </a:rPr>
              <a:t>: Încorporează feedback-ul din partea publicului și a echipei tale. Este esențial pentru îmbunătățirea continuă și pentru a te asigura că strategiile tale rămân în concordanță cu nevoile comunității tale.</a:t>
            </a:r>
            <a:endParaRPr b="0" i="0" sz="2000" u="none" cap="none" strike="noStrike">
              <a:solidFill>
                <a:srgbClr val="000000"/>
              </a:solidFill>
              <a:latin typeface="Playfair Display"/>
              <a:ea typeface="Playfair Display"/>
              <a:cs typeface="Playfair Display"/>
              <a:sym typeface="Playfair Display"/>
            </a:endParaRPr>
          </a:p>
        </p:txBody>
      </p:sp>
      <p:sp>
        <p:nvSpPr>
          <p:cNvPr id="569" name="Google Shape;569;p32"/>
          <p:cNvSpPr txBox="1"/>
          <p:nvPr/>
        </p:nvSpPr>
        <p:spPr>
          <a:xfrm>
            <a:off x="3945731" y="1576326"/>
            <a:ext cx="10066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5. ITERAȚIA ȘI OPTIMIZAREA</a:t>
            </a:r>
            <a:endParaRPr b="0" i="0" sz="1400" u="none" cap="none" strike="noStrike">
              <a:solidFill>
                <a:srgbClr val="000000"/>
              </a:solidFill>
              <a:latin typeface="Arial"/>
              <a:ea typeface="Arial"/>
              <a:cs typeface="Arial"/>
              <a:sym typeface="Arial"/>
            </a:endParaRPr>
          </a:p>
        </p:txBody>
      </p:sp>
      <p:sp>
        <p:nvSpPr>
          <p:cNvPr id="570" name="Google Shape;570;p32"/>
          <p:cNvSpPr txBox="1"/>
          <p:nvPr/>
        </p:nvSpPr>
        <p:spPr>
          <a:xfrm rot="-5400000">
            <a:off x="-1965236" y="4607891"/>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chemeClr val="dk1"/>
              </a:buClr>
              <a:buSzPts val="2900"/>
              <a:buFont typeface="Arial"/>
              <a:buNone/>
            </a:pPr>
            <a:r>
              <a:rPr b="0" i="0" lang="en-US" sz="2900" u="none" cap="none" strike="noStrike">
                <a:solidFill>
                  <a:schemeClr val="dk1"/>
                </a:solidFill>
                <a:latin typeface="Playfair Display"/>
                <a:ea typeface="Playfair Display"/>
                <a:cs typeface="Playfair Display"/>
                <a:sym typeface="Playfair Display"/>
              </a:rPr>
              <a:t>Implementarea strategiilor de marketing de bază pentru social media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3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49" l="-14260" r="-3274" t="-161009"/>
            </a:stretch>
          </a:blipFill>
          <a:ln>
            <a:noFill/>
          </a:ln>
        </p:spPr>
      </p:sp>
      <p:sp>
        <p:nvSpPr>
          <p:cNvPr id="576" name="Google Shape;576;p33"/>
          <p:cNvSpPr/>
          <p:nvPr/>
        </p:nvSpPr>
        <p:spPr>
          <a:xfrm>
            <a:off x="3449171" y="3839174"/>
            <a:ext cx="4044421" cy="2608651"/>
          </a:xfrm>
          <a:custGeom>
            <a:rect b="b" l="l" r="r" t="t"/>
            <a:pathLst>
              <a:path extrusionOk="0" h="2608651" w="4044421">
                <a:moveTo>
                  <a:pt x="0" y="0"/>
                </a:moveTo>
                <a:lnTo>
                  <a:pt x="4044421" y="0"/>
                </a:lnTo>
                <a:lnTo>
                  <a:pt x="4044421" y="2608652"/>
                </a:lnTo>
                <a:lnTo>
                  <a:pt x="0" y="2608652"/>
                </a:lnTo>
                <a:lnTo>
                  <a:pt x="0" y="0"/>
                </a:lnTo>
                <a:close/>
              </a:path>
            </a:pathLst>
          </a:custGeom>
          <a:blipFill rotWithShape="1">
            <a:blip r:embed="rId4">
              <a:alphaModFix/>
            </a:blip>
            <a:stretch>
              <a:fillRect b="0" l="0" r="0" t="0"/>
            </a:stretch>
          </a:blipFill>
          <a:ln>
            <a:noFill/>
          </a:ln>
        </p:spPr>
      </p:sp>
      <p:sp>
        <p:nvSpPr>
          <p:cNvPr id="577" name="Google Shape;577;p33"/>
          <p:cNvSpPr/>
          <p:nvPr/>
        </p:nvSpPr>
        <p:spPr>
          <a:xfrm>
            <a:off x="-845616" y="7200900"/>
            <a:ext cx="4578359" cy="4114800"/>
          </a:xfrm>
          <a:custGeom>
            <a:rect b="b" l="l" r="r" t="t"/>
            <a:pathLst>
              <a:path extrusionOk="0" h="4114800" w="4578359">
                <a:moveTo>
                  <a:pt x="0" y="0"/>
                </a:moveTo>
                <a:lnTo>
                  <a:pt x="4578359" y="0"/>
                </a:lnTo>
                <a:lnTo>
                  <a:pt x="4578359" y="4114800"/>
                </a:lnTo>
                <a:lnTo>
                  <a:pt x="0" y="4114800"/>
                </a:lnTo>
                <a:lnTo>
                  <a:pt x="0" y="0"/>
                </a:lnTo>
                <a:close/>
              </a:path>
            </a:pathLst>
          </a:custGeom>
          <a:blipFill rotWithShape="1">
            <a:blip r:embed="rId5">
              <a:alphaModFix/>
            </a:blip>
            <a:stretch>
              <a:fillRect b="0" l="0" r="0" t="0"/>
            </a:stretch>
          </a:blipFill>
          <a:ln>
            <a:noFill/>
          </a:ln>
        </p:spPr>
      </p:sp>
      <p:sp>
        <p:nvSpPr>
          <p:cNvPr id="578" name="Google Shape;578;p33"/>
          <p:cNvSpPr/>
          <p:nvPr/>
        </p:nvSpPr>
        <p:spPr>
          <a:xfrm>
            <a:off x="15842628" y="-1519815"/>
            <a:ext cx="4352367" cy="4114800"/>
          </a:xfrm>
          <a:custGeom>
            <a:rect b="b" l="l" r="r" t="t"/>
            <a:pathLst>
              <a:path extrusionOk="0" h="4114800" w="4352367">
                <a:moveTo>
                  <a:pt x="0" y="0"/>
                </a:moveTo>
                <a:lnTo>
                  <a:pt x="4352367" y="0"/>
                </a:lnTo>
                <a:lnTo>
                  <a:pt x="4352367" y="4114800"/>
                </a:lnTo>
                <a:lnTo>
                  <a:pt x="0" y="4114800"/>
                </a:lnTo>
                <a:lnTo>
                  <a:pt x="0" y="0"/>
                </a:lnTo>
                <a:close/>
              </a:path>
            </a:pathLst>
          </a:custGeom>
          <a:blipFill rotWithShape="1">
            <a:blip r:embed="rId6">
              <a:alphaModFix/>
            </a:blip>
            <a:stretch>
              <a:fillRect b="0" l="0" r="0" t="0"/>
            </a:stretch>
          </a:blipFill>
          <a:ln>
            <a:noFill/>
          </a:ln>
        </p:spPr>
      </p:sp>
      <p:sp>
        <p:nvSpPr>
          <p:cNvPr id="579" name="Google Shape;579;p33"/>
          <p:cNvSpPr txBox="1"/>
          <p:nvPr/>
        </p:nvSpPr>
        <p:spPr>
          <a:xfrm>
            <a:off x="8534994" y="2766038"/>
            <a:ext cx="7033200" cy="5518200"/>
          </a:xfrm>
          <a:prstGeom prst="rect">
            <a:avLst/>
          </a:prstGeom>
          <a:noFill/>
          <a:ln>
            <a:noFill/>
          </a:ln>
        </p:spPr>
        <p:txBody>
          <a:bodyPr anchorCtr="0" anchor="t" bIns="0" lIns="0" spcFirstLastPara="1" rIns="0" wrap="square" tIns="0">
            <a:spAutoFit/>
          </a:bodyPr>
          <a:lstStyle/>
          <a:p>
            <a:pPr indent="-237489" lvl="1" marL="474978"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Fiecare fragment de conținut este o oportunitate de a-ți îndruma publicul către o acțiune dorită. </a:t>
            </a:r>
            <a:r>
              <a:rPr b="0" i="0" lang="en-US" sz="2199" u="none" cap="none" strike="noStrike">
                <a:solidFill>
                  <a:srgbClr val="000000"/>
                </a:solidFill>
                <a:latin typeface="Playfair Display"/>
                <a:ea typeface="Playfair Display"/>
                <a:cs typeface="Playfair Display"/>
                <a:sym typeface="Playfair Display"/>
              </a:rPr>
              <a:t>Apelurile la acțiune (CTA, call to action) clare și convingătoare sunt cele mai bune instrumente pentru a converti implicarea în rezultate concrete.</a:t>
            </a:r>
            <a:endParaRPr b="0" i="0" sz="2199" u="none" cap="none" strike="noStrike">
              <a:solidFill>
                <a:srgbClr val="000000"/>
              </a:solidFill>
              <a:latin typeface="Playfair Display"/>
              <a:ea typeface="Playfair Display"/>
              <a:cs typeface="Playfair Display"/>
              <a:sym typeface="Playfair Display"/>
            </a:endParaRPr>
          </a:p>
          <a:p>
            <a:pPr indent="-237490" lvl="1" marL="474979" marR="0" rtl="0" algn="l">
              <a:lnSpc>
                <a:spcPct val="170031"/>
              </a:lnSpc>
              <a:spcBef>
                <a:spcPts val="0"/>
              </a:spcBef>
              <a:spcAft>
                <a:spcPts val="0"/>
              </a:spcAft>
              <a:buClr>
                <a:srgbClr val="000000"/>
              </a:buClr>
              <a:buSzPts val="2199"/>
              <a:buFont typeface="Arial"/>
              <a:buChar char="•"/>
            </a:pPr>
            <a:r>
              <a:rPr b="1" i="0" lang="en-US" sz="2199" u="none" cap="none" strike="noStrike">
                <a:solidFill>
                  <a:srgbClr val="000000"/>
                </a:solidFill>
                <a:latin typeface="Playfair Display"/>
                <a:ea typeface="Playfair Display"/>
                <a:cs typeface="Playfair Display"/>
                <a:sym typeface="Playfair Display"/>
              </a:rPr>
              <a:t>Strategia ta de marketing digital nu este un plan pe care să îl stabilești și apoi uiți de el.</a:t>
            </a:r>
            <a:r>
              <a:rPr b="0" i="0" lang="en-US" sz="2199" u="none" cap="none" strike="noStrike">
                <a:solidFill>
                  <a:srgbClr val="000000"/>
                </a:solidFill>
                <a:latin typeface="Playfair Display"/>
                <a:ea typeface="Playfair Display"/>
                <a:cs typeface="Playfair Display"/>
                <a:sym typeface="Playfair Display"/>
              </a:rPr>
              <a:t> Prin punerea în aplicare a acestor strategii, nu transmiți doar mesaje în eterul digital, ci îți ajustezi planul în funcție de reacțiile publicului.</a:t>
            </a:r>
            <a:endParaRPr b="0" i="0" sz="2199" u="none" cap="none" strike="noStrike">
              <a:solidFill>
                <a:srgbClr val="000000"/>
              </a:solidFill>
              <a:latin typeface="Playfair Display"/>
              <a:ea typeface="Playfair Display"/>
              <a:cs typeface="Playfair Display"/>
              <a:sym typeface="Playfair Display"/>
            </a:endParaRPr>
          </a:p>
        </p:txBody>
      </p:sp>
      <p:sp>
        <p:nvSpPr>
          <p:cNvPr id="580" name="Google Shape;580;p33"/>
          <p:cNvSpPr txBox="1"/>
          <p:nvPr/>
        </p:nvSpPr>
        <p:spPr>
          <a:xfrm>
            <a:off x="3732743" y="1277128"/>
            <a:ext cx="4238476"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1" i="0" lang="en-US" sz="5000" u="none" cap="none" strike="noStrike">
                <a:solidFill>
                  <a:srgbClr val="EF303F"/>
                </a:solidFill>
                <a:latin typeface="Playfair Display"/>
                <a:ea typeface="Playfair Display"/>
                <a:cs typeface="Playfair Display"/>
                <a:sym typeface="Playfair Display"/>
              </a:rPr>
              <a:t>IMPORTANT! </a:t>
            </a:r>
            <a:endParaRPr b="0" i="0" sz="1400" u="none" cap="none" strike="noStrike">
              <a:solidFill>
                <a:srgbClr val="000000"/>
              </a:solidFill>
              <a:latin typeface="Arial"/>
              <a:ea typeface="Arial"/>
              <a:cs typeface="Arial"/>
              <a:sym typeface="Arial"/>
            </a:endParaRPr>
          </a:p>
        </p:txBody>
      </p:sp>
      <p:sp>
        <p:nvSpPr>
          <p:cNvPr id="581" name="Google Shape;581;p33"/>
          <p:cNvSpPr txBox="1"/>
          <p:nvPr/>
        </p:nvSpPr>
        <p:spPr>
          <a:xfrm rot="-5400000">
            <a:off x="-1965236" y="4607891"/>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chemeClr val="dk1"/>
              </a:buClr>
              <a:buSzPts val="2900"/>
              <a:buFont typeface="Arial"/>
              <a:buNone/>
            </a:pPr>
            <a:r>
              <a:rPr b="0" i="0" lang="en-US" sz="2900" u="none" cap="none" strike="noStrike">
                <a:solidFill>
                  <a:schemeClr val="dk1"/>
                </a:solidFill>
                <a:latin typeface="Playfair Display"/>
                <a:ea typeface="Playfair Display"/>
                <a:cs typeface="Playfair Display"/>
                <a:sym typeface="Playfair Display"/>
              </a:rPr>
              <a:t>Implementarea strategiilor de marketing de bază pentru social media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34"/>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87" name="Google Shape;587;p34"/>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88" name="Google Shape;588;p34"/>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89" name="Google Shape;589;p34"/>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590" name="Google Shape;590;p34"/>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591" name="Google Shape;591;p34"/>
          <p:cNvSpPr txBox="1"/>
          <p:nvPr/>
        </p:nvSpPr>
        <p:spPr>
          <a:xfrm>
            <a:off x="2400650" y="2889250"/>
            <a:ext cx="2220664"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06</a:t>
            </a:r>
            <a:endParaRPr b="0" i="0" sz="1400" u="none" cap="none" strike="noStrike">
              <a:solidFill>
                <a:srgbClr val="000000"/>
              </a:solidFill>
              <a:latin typeface="Arial"/>
              <a:ea typeface="Arial"/>
              <a:cs typeface="Arial"/>
              <a:sym typeface="Arial"/>
            </a:endParaRPr>
          </a:p>
        </p:txBody>
      </p:sp>
      <p:sp>
        <p:nvSpPr>
          <p:cNvPr id="592" name="Google Shape;592;p34"/>
          <p:cNvSpPr txBox="1"/>
          <p:nvPr/>
        </p:nvSpPr>
        <p:spPr>
          <a:xfrm>
            <a:off x="4884532" y="3375666"/>
            <a:ext cx="99291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Analiza social media</a:t>
            </a:r>
            <a:endParaRPr b="0" i="0" sz="1400" u="none" cap="none" strike="noStrike">
              <a:solidFill>
                <a:srgbClr val="000000"/>
              </a:solidFill>
              <a:latin typeface="Arial"/>
              <a:ea typeface="Arial"/>
              <a:cs typeface="Arial"/>
              <a:sym typeface="Arial"/>
            </a:endParaRPr>
          </a:p>
        </p:txBody>
      </p:sp>
      <p:sp>
        <p:nvSpPr>
          <p:cNvPr id="593" name="Google Shape;593;p34"/>
          <p:cNvSpPr txBox="1"/>
          <p:nvPr/>
        </p:nvSpPr>
        <p:spPr>
          <a:xfrm>
            <a:off x="4884525" y="5368075"/>
            <a:ext cx="110586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Pot determina rentabilitatea investiției și eforturilor mele în social media?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Dacă da, cum pot face acest lucru?</a:t>
            </a:r>
            <a:endParaRPr b="0" i="0" sz="1400" u="none" cap="none" strike="noStrike">
              <a:solidFill>
                <a:srgbClr val="000000"/>
              </a:solidFill>
              <a:latin typeface="Arial"/>
              <a:ea typeface="Arial"/>
              <a:cs typeface="Arial"/>
              <a:sym typeface="Arial"/>
            </a:endParaRPr>
          </a:p>
        </p:txBody>
      </p:sp>
      <p:sp>
        <p:nvSpPr>
          <p:cNvPr id="594" name="Google Shape;594;p3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49" l="-14260" r="-3274" t="-161009"/>
            </a:stretch>
          </a:blipFill>
          <a:ln>
            <a:noFill/>
          </a:ln>
        </p:spPr>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3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49" l="-14260" r="-3274" t="-161009"/>
            </a:stretch>
          </a:blipFill>
          <a:ln>
            <a:noFill/>
          </a:ln>
        </p:spPr>
      </p:sp>
      <p:sp>
        <p:nvSpPr>
          <p:cNvPr id="600" name="Google Shape;600;p35"/>
          <p:cNvSpPr/>
          <p:nvPr/>
        </p:nvSpPr>
        <p:spPr>
          <a:xfrm>
            <a:off x="12328899" y="6203229"/>
            <a:ext cx="5048054" cy="3234455"/>
          </a:xfrm>
          <a:custGeom>
            <a:rect b="b" l="l" r="r" t="t"/>
            <a:pathLst>
              <a:path extrusionOk="0" h="4030474" w="6174990">
                <a:moveTo>
                  <a:pt x="0" y="0"/>
                </a:moveTo>
                <a:lnTo>
                  <a:pt x="6174990" y="0"/>
                </a:lnTo>
                <a:lnTo>
                  <a:pt x="6174990" y="4030473"/>
                </a:lnTo>
                <a:lnTo>
                  <a:pt x="0" y="4030473"/>
                </a:lnTo>
                <a:lnTo>
                  <a:pt x="0" y="0"/>
                </a:lnTo>
                <a:close/>
              </a:path>
            </a:pathLst>
          </a:custGeom>
          <a:blipFill rotWithShape="1">
            <a:blip r:embed="rId4">
              <a:alphaModFix/>
            </a:blip>
            <a:stretch>
              <a:fillRect b="0" l="0" r="0" t="0"/>
            </a:stretch>
          </a:blipFill>
          <a:ln>
            <a:noFill/>
          </a:ln>
        </p:spPr>
      </p:sp>
      <p:sp>
        <p:nvSpPr>
          <p:cNvPr id="601" name="Google Shape;601;p35"/>
          <p:cNvSpPr txBox="1"/>
          <p:nvPr/>
        </p:nvSpPr>
        <p:spPr>
          <a:xfrm>
            <a:off x="3576476" y="2759771"/>
            <a:ext cx="11366400" cy="501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Începe să măsori eforturile depuse pe social media la nivel de campanie și mesaj. Mesajele, statusurile, actualizările, fotografiile, materialele video și alte conținuturi pot fi comparate între ele.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Multe organizații au trecut deja de faza de expunere (adică numărul de vizualizări este un indicator de branding, dar nu este întotdeauna fiabil). Este mai bine să te implici alături de grupul tău țintă și să generezi o anumită influență.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Adevărata rentabilitatea a investiției se regăsește în faza de acțiune. Aceasta este demonstrată, de exemplu, prin faptul că cineva îți cumpără produsul, utilizează serviciul tău, descarcă documentele tale tehnice, te contactează etc.</a:t>
            </a:r>
            <a:endParaRPr b="0" i="0" sz="2000" u="none" cap="none" strike="noStrike">
              <a:solidFill>
                <a:srgbClr val="000000"/>
              </a:solidFill>
              <a:latin typeface="Playfair Display"/>
              <a:ea typeface="Playfair Display"/>
              <a:cs typeface="Playfair Display"/>
              <a:sym typeface="Playfair Display"/>
            </a:endParaRPr>
          </a:p>
        </p:txBody>
      </p:sp>
      <p:sp>
        <p:nvSpPr>
          <p:cNvPr id="602" name="Google Shape;602;p35"/>
          <p:cNvSpPr/>
          <p:nvPr/>
        </p:nvSpPr>
        <p:spPr>
          <a:xfrm>
            <a:off x="14609005" y="-1696348"/>
            <a:ext cx="5888801" cy="4114800"/>
          </a:xfrm>
          <a:custGeom>
            <a:rect b="b" l="l" r="r" t="t"/>
            <a:pathLst>
              <a:path extrusionOk="0" h="4114800" w="5888801">
                <a:moveTo>
                  <a:pt x="0" y="0"/>
                </a:moveTo>
                <a:lnTo>
                  <a:pt x="5888801" y="0"/>
                </a:lnTo>
                <a:lnTo>
                  <a:pt x="5888801" y="4114800"/>
                </a:lnTo>
                <a:lnTo>
                  <a:pt x="0" y="4114800"/>
                </a:lnTo>
                <a:lnTo>
                  <a:pt x="0" y="0"/>
                </a:lnTo>
                <a:close/>
              </a:path>
            </a:pathLst>
          </a:custGeom>
          <a:blipFill rotWithShape="1">
            <a:blip r:embed="rId5">
              <a:alphaModFix/>
            </a:blip>
            <a:stretch>
              <a:fillRect b="0" l="0" r="0" t="0"/>
            </a:stretch>
          </a:blipFill>
          <a:ln>
            <a:noFill/>
          </a:ln>
        </p:spPr>
      </p:sp>
      <p:sp>
        <p:nvSpPr>
          <p:cNvPr id="603" name="Google Shape;603;p35"/>
          <p:cNvSpPr/>
          <p:nvPr/>
        </p:nvSpPr>
        <p:spPr>
          <a:xfrm>
            <a:off x="-2008242" y="8195986"/>
            <a:ext cx="7315200" cy="3883152"/>
          </a:xfrm>
          <a:custGeom>
            <a:rect b="b" l="l" r="r" t="t"/>
            <a:pathLst>
              <a:path extrusionOk="0" h="3883152" w="7315200">
                <a:moveTo>
                  <a:pt x="0" y="0"/>
                </a:moveTo>
                <a:lnTo>
                  <a:pt x="7315200" y="0"/>
                </a:lnTo>
                <a:lnTo>
                  <a:pt x="7315200" y="3883152"/>
                </a:lnTo>
                <a:lnTo>
                  <a:pt x="0" y="3883152"/>
                </a:lnTo>
                <a:lnTo>
                  <a:pt x="0" y="0"/>
                </a:lnTo>
                <a:close/>
              </a:path>
            </a:pathLst>
          </a:custGeom>
          <a:blipFill rotWithShape="1">
            <a:blip r:embed="rId6">
              <a:alphaModFix/>
            </a:blip>
            <a:stretch>
              <a:fillRect b="0" l="0" r="0" t="0"/>
            </a:stretch>
          </a:blipFill>
          <a:ln>
            <a:noFill/>
          </a:ln>
        </p:spPr>
      </p:sp>
      <p:sp>
        <p:nvSpPr>
          <p:cNvPr id="604" name="Google Shape;604;p35"/>
          <p:cNvSpPr txBox="1"/>
          <p:nvPr/>
        </p:nvSpPr>
        <p:spPr>
          <a:xfrm>
            <a:off x="2262836" y="923925"/>
            <a:ext cx="139935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Modelul celor patru faze</a:t>
            </a:r>
            <a:endParaRPr b="0" i="0" sz="1400" u="none" cap="none" strike="noStrike">
              <a:solidFill>
                <a:srgbClr val="000000"/>
              </a:solidFill>
              <a:latin typeface="Arial"/>
              <a:ea typeface="Arial"/>
              <a:cs typeface="Arial"/>
              <a:sym typeface="Arial"/>
            </a:endParaRPr>
          </a:p>
        </p:txBody>
      </p:sp>
      <p:sp>
        <p:nvSpPr>
          <p:cNvPr id="605" name="Google Shape;605;p35"/>
          <p:cNvSpPr txBox="1"/>
          <p:nvPr/>
        </p:nvSpPr>
        <p:spPr>
          <a:xfrm rot="-5400000">
            <a:off x="-2277369" y="4711486"/>
            <a:ext cx="65226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Analiza social media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36"/>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611" name="Google Shape;611;p36"/>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612" name="Google Shape;612;p36"/>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613" name="Google Shape;613;p36"/>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614" name="Google Shape;614;p36"/>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615" name="Google Shape;615;p36"/>
          <p:cNvSpPr txBox="1"/>
          <p:nvPr/>
        </p:nvSpPr>
        <p:spPr>
          <a:xfrm>
            <a:off x="2523656" y="2889250"/>
            <a:ext cx="1974652"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07</a:t>
            </a:r>
            <a:endParaRPr b="0" i="0" sz="1400" u="none" cap="none" strike="noStrike">
              <a:solidFill>
                <a:srgbClr val="000000"/>
              </a:solidFill>
              <a:latin typeface="Arial"/>
              <a:ea typeface="Arial"/>
              <a:cs typeface="Arial"/>
              <a:sym typeface="Arial"/>
            </a:endParaRPr>
          </a:p>
        </p:txBody>
      </p:sp>
      <p:sp>
        <p:nvSpPr>
          <p:cNvPr id="616" name="Google Shape;616;p36"/>
          <p:cNvSpPr txBox="1"/>
          <p:nvPr/>
        </p:nvSpPr>
        <p:spPr>
          <a:xfrm>
            <a:off x="4884522" y="3017800"/>
            <a:ext cx="7948800" cy="2031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Aspecte etice </a:t>
            </a:r>
            <a:endParaRPr b="0" i="0" sz="5499" u="none" cap="none" strike="noStrike">
              <a:solidFill>
                <a:srgbClr val="000000"/>
              </a:solidFill>
              <a:latin typeface="Playfair Display"/>
              <a:ea typeface="Playfair Display"/>
              <a:cs typeface="Playfair Display"/>
              <a:sym typeface="Playfair Display"/>
            </a:endParaRPr>
          </a:p>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în marketingul digital</a:t>
            </a:r>
            <a:endParaRPr b="0" i="0" sz="1400" u="none" cap="none" strike="noStrike">
              <a:solidFill>
                <a:srgbClr val="000000"/>
              </a:solidFill>
              <a:latin typeface="Arial"/>
              <a:ea typeface="Arial"/>
              <a:cs typeface="Arial"/>
              <a:sym typeface="Arial"/>
            </a:endParaRPr>
          </a:p>
        </p:txBody>
      </p:sp>
      <p:sp>
        <p:nvSpPr>
          <p:cNvPr id="617" name="Google Shape;617;p36"/>
          <p:cNvSpPr txBox="1"/>
          <p:nvPr/>
        </p:nvSpPr>
        <p:spPr>
          <a:xfrm>
            <a:off x="4884532" y="5657289"/>
            <a:ext cx="66750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Cum pot menține o conduită etică în strategiile mele de marketing digital?</a:t>
            </a:r>
            <a:endParaRPr b="0" i="0" sz="1400" u="none" cap="none" strike="noStrike">
              <a:solidFill>
                <a:srgbClr val="000000"/>
              </a:solidFill>
              <a:latin typeface="Arial"/>
              <a:ea typeface="Arial"/>
              <a:cs typeface="Arial"/>
              <a:sym typeface="Arial"/>
            </a:endParaRPr>
          </a:p>
        </p:txBody>
      </p:sp>
      <p:sp>
        <p:nvSpPr>
          <p:cNvPr id="618" name="Google Shape;618;p3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49" l="-14260" r="-3274" t="-161009"/>
            </a:stretch>
          </a:blip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49" l="-14260" r="-3274" t="-161009"/>
            </a:stretch>
          </a:blipFill>
          <a:ln>
            <a:noFill/>
          </a:ln>
        </p:spPr>
      </p:sp>
      <p:sp>
        <p:nvSpPr>
          <p:cNvPr id="624" name="Google Shape;624;p37"/>
          <p:cNvSpPr/>
          <p:nvPr/>
        </p:nvSpPr>
        <p:spPr>
          <a:xfrm>
            <a:off x="5333177" y="3305871"/>
            <a:ext cx="3160166" cy="4114800"/>
          </a:xfrm>
          <a:custGeom>
            <a:rect b="b" l="l" r="r" t="t"/>
            <a:pathLst>
              <a:path extrusionOk="0" h="4114800" w="3160166">
                <a:moveTo>
                  <a:pt x="0" y="0"/>
                </a:moveTo>
                <a:lnTo>
                  <a:pt x="3160167" y="0"/>
                </a:lnTo>
                <a:lnTo>
                  <a:pt x="3160167" y="4114800"/>
                </a:lnTo>
                <a:lnTo>
                  <a:pt x="0" y="4114800"/>
                </a:lnTo>
                <a:lnTo>
                  <a:pt x="0" y="0"/>
                </a:lnTo>
                <a:close/>
              </a:path>
            </a:pathLst>
          </a:custGeom>
          <a:blipFill rotWithShape="1">
            <a:blip r:embed="rId4">
              <a:alphaModFix/>
            </a:blip>
            <a:stretch>
              <a:fillRect b="0" l="0" r="0" t="0"/>
            </a:stretch>
          </a:blipFill>
          <a:ln>
            <a:noFill/>
          </a:ln>
        </p:spPr>
      </p:sp>
      <p:sp>
        <p:nvSpPr>
          <p:cNvPr id="625" name="Google Shape;625;p37"/>
          <p:cNvSpPr/>
          <p:nvPr/>
        </p:nvSpPr>
        <p:spPr>
          <a:xfrm>
            <a:off x="-1306088" y="6905639"/>
            <a:ext cx="5718309" cy="4114800"/>
          </a:xfrm>
          <a:custGeom>
            <a:rect b="b" l="l" r="r" t="t"/>
            <a:pathLst>
              <a:path extrusionOk="0" h="4114800" w="5718309">
                <a:moveTo>
                  <a:pt x="0" y="0"/>
                </a:moveTo>
                <a:lnTo>
                  <a:pt x="5718310" y="0"/>
                </a:lnTo>
                <a:lnTo>
                  <a:pt x="5718310" y="4114800"/>
                </a:lnTo>
                <a:lnTo>
                  <a:pt x="0" y="4114800"/>
                </a:lnTo>
                <a:lnTo>
                  <a:pt x="0" y="0"/>
                </a:lnTo>
                <a:close/>
              </a:path>
            </a:pathLst>
          </a:custGeom>
          <a:blipFill rotWithShape="1">
            <a:blip r:embed="rId5">
              <a:alphaModFix/>
            </a:blip>
            <a:stretch>
              <a:fillRect b="0" l="0" r="0" t="0"/>
            </a:stretch>
          </a:blipFill>
          <a:ln>
            <a:noFill/>
          </a:ln>
        </p:spPr>
      </p:sp>
      <p:sp>
        <p:nvSpPr>
          <p:cNvPr id="626" name="Google Shape;626;p37"/>
          <p:cNvSpPr/>
          <p:nvPr/>
        </p:nvSpPr>
        <p:spPr>
          <a:xfrm>
            <a:off x="14637907" y="-1203375"/>
            <a:ext cx="4824387" cy="4114800"/>
          </a:xfrm>
          <a:custGeom>
            <a:rect b="b" l="l" r="r" t="t"/>
            <a:pathLst>
              <a:path extrusionOk="0" h="4114800" w="4824387">
                <a:moveTo>
                  <a:pt x="0" y="0"/>
                </a:moveTo>
                <a:lnTo>
                  <a:pt x="4824387" y="0"/>
                </a:lnTo>
                <a:lnTo>
                  <a:pt x="4824387" y="4114800"/>
                </a:lnTo>
                <a:lnTo>
                  <a:pt x="0" y="4114800"/>
                </a:lnTo>
                <a:lnTo>
                  <a:pt x="0" y="0"/>
                </a:lnTo>
                <a:close/>
              </a:path>
            </a:pathLst>
          </a:custGeom>
          <a:blipFill rotWithShape="1">
            <a:blip r:embed="rId6">
              <a:alphaModFix/>
            </a:blip>
            <a:stretch>
              <a:fillRect b="0" l="0" r="0" t="0"/>
            </a:stretch>
          </a:blipFill>
          <a:ln>
            <a:noFill/>
          </a:ln>
        </p:spPr>
      </p:sp>
      <p:sp>
        <p:nvSpPr>
          <p:cNvPr id="627" name="Google Shape;627;p37"/>
          <p:cNvSpPr txBox="1"/>
          <p:nvPr/>
        </p:nvSpPr>
        <p:spPr>
          <a:xfrm>
            <a:off x="2262836" y="1750121"/>
            <a:ext cx="139935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Integritate etică</a:t>
            </a:r>
            <a:endParaRPr b="0" i="0" sz="1400" u="none" cap="none" strike="noStrike">
              <a:solidFill>
                <a:srgbClr val="000000"/>
              </a:solidFill>
              <a:latin typeface="Arial"/>
              <a:ea typeface="Arial"/>
              <a:cs typeface="Arial"/>
              <a:sym typeface="Arial"/>
            </a:endParaRPr>
          </a:p>
        </p:txBody>
      </p:sp>
      <p:sp>
        <p:nvSpPr>
          <p:cNvPr id="628" name="Google Shape;628;p37"/>
          <p:cNvSpPr txBox="1"/>
          <p:nvPr/>
        </p:nvSpPr>
        <p:spPr>
          <a:xfrm>
            <a:off x="9000976" y="4045650"/>
            <a:ext cx="5992800" cy="29247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Menținerea integrității etice este mai importantă ca niciodată. </a:t>
            </a:r>
            <a:r>
              <a:rPr b="0" i="0" lang="en-US" sz="2000" u="none" cap="none" strike="noStrike">
                <a:solidFill>
                  <a:srgbClr val="000000"/>
                </a:solidFill>
                <a:latin typeface="Playfair Display"/>
                <a:ea typeface="Playfair Display"/>
                <a:cs typeface="Playfair Display"/>
                <a:sym typeface="Playfair Display"/>
              </a:rPr>
              <a:t>Ca antreprenor social, misiunea ta nu este doar să vinzi un produs sau un serviciu, ci și să creezi schimbări pozitive. Din acest motiv, considerentele etice în marketingul digital nu reprezintă doar o obligație legală, ci și una morală.</a:t>
            </a:r>
            <a:endParaRPr b="0" i="0" sz="1400" u="none" cap="none" strike="noStrike">
              <a:solidFill>
                <a:srgbClr val="000000"/>
              </a:solidFill>
              <a:latin typeface="Arial"/>
              <a:ea typeface="Arial"/>
              <a:cs typeface="Arial"/>
              <a:sym typeface="Arial"/>
            </a:endParaRPr>
          </a:p>
        </p:txBody>
      </p:sp>
      <p:sp>
        <p:nvSpPr>
          <p:cNvPr id="629" name="Google Shape;629;p37"/>
          <p:cNvSpPr txBox="1"/>
          <p:nvPr/>
        </p:nvSpPr>
        <p:spPr>
          <a:xfrm rot="-5400000">
            <a:off x="-1964920" y="4399037"/>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Aspecte etice </a:t>
            </a:r>
            <a:endParaRPr b="0" i="0" sz="2900" u="none" cap="none" strike="noStrike">
              <a:solidFill>
                <a:srgbClr val="000000"/>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în marketingul digital</a:t>
            </a:r>
            <a:endParaRPr b="0" i="0" sz="29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3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49" l="-14260" r="-3274" t="-161009"/>
            </a:stretch>
          </a:blipFill>
          <a:ln>
            <a:noFill/>
          </a:ln>
        </p:spPr>
      </p:sp>
      <p:sp>
        <p:nvSpPr>
          <p:cNvPr id="635" name="Google Shape;635;p38"/>
          <p:cNvSpPr/>
          <p:nvPr/>
        </p:nvSpPr>
        <p:spPr>
          <a:xfrm>
            <a:off x="4575715" y="3086100"/>
            <a:ext cx="3569589" cy="4114800"/>
          </a:xfrm>
          <a:custGeom>
            <a:rect b="b" l="l" r="r" t="t"/>
            <a:pathLst>
              <a:path extrusionOk="0" h="4114800" w="3569589">
                <a:moveTo>
                  <a:pt x="0" y="0"/>
                </a:moveTo>
                <a:lnTo>
                  <a:pt x="3569589" y="0"/>
                </a:lnTo>
                <a:lnTo>
                  <a:pt x="3569589" y="4114800"/>
                </a:lnTo>
                <a:lnTo>
                  <a:pt x="0" y="4114800"/>
                </a:lnTo>
                <a:lnTo>
                  <a:pt x="0" y="0"/>
                </a:lnTo>
                <a:close/>
              </a:path>
            </a:pathLst>
          </a:custGeom>
          <a:blipFill rotWithShape="1">
            <a:blip r:embed="rId4">
              <a:alphaModFix/>
            </a:blip>
            <a:stretch>
              <a:fillRect b="0" l="0" r="0" t="0"/>
            </a:stretch>
          </a:blipFill>
          <a:ln>
            <a:noFill/>
          </a:ln>
        </p:spPr>
      </p:sp>
      <p:sp>
        <p:nvSpPr>
          <p:cNvPr id="636" name="Google Shape;636;p38"/>
          <p:cNvSpPr/>
          <p:nvPr/>
        </p:nvSpPr>
        <p:spPr>
          <a:xfrm>
            <a:off x="-1314315" y="7599427"/>
            <a:ext cx="5200379" cy="4114800"/>
          </a:xfrm>
          <a:custGeom>
            <a:rect b="b" l="l" r="r" t="t"/>
            <a:pathLst>
              <a:path extrusionOk="0" h="4114800" w="5200379">
                <a:moveTo>
                  <a:pt x="0" y="0"/>
                </a:moveTo>
                <a:lnTo>
                  <a:pt x="5200380" y="0"/>
                </a:lnTo>
                <a:lnTo>
                  <a:pt x="5200380" y="4114800"/>
                </a:lnTo>
                <a:lnTo>
                  <a:pt x="0" y="4114800"/>
                </a:lnTo>
                <a:lnTo>
                  <a:pt x="0" y="0"/>
                </a:lnTo>
                <a:close/>
              </a:path>
            </a:pathLst>
          </a:custGeom>
          <a:blipFill rotWithShape="1">
            <a:blip r:embed="rId5">
              <a:alphaModFix/>
            </a:blip>
            <a:stretch>
              <a:fillRect b="0" l="0" r="0" t="0"/>
            </a:stretch>
          </a:blipFill>
          <a:ln>
            <a:noFill/>
          </a:ln>
        </p:spPr>
      </p:sp>
      <p:sp>
        <p:nvSpPr>
          <p:cNvPr id="637" name="Google Shape;637;p38"/>
          <p:cNvSpPr/>
          <p:nvPr/>
        </p:nvSpPr>
        <p:spPr>
          <a:xfrm>
            <a:off x="15212659" y="7997954"/>
            <a:ext cx="5387627" cy="4114800"/>
          </a:xfrm>
          <a:custGeom>
            <a:rect b="b" l="l" r="r" t="t"/>
            <a:pathLst>
              <a:path extrusionOk="0" h="4114800" w="5387627">
                <a:moveTo>
                  <a:pt x="0" y="0"/>
                </a:moveTo>
                <a:lnTo>
                  <a:pt x="5387627" y="0"/>
                </a:lnTo>
                <a:lnTo>
                  <a:pt x="5387627" y="4114800"/>
                </a:lnTo>
                <a:lnTo>
                  <a:pt x="0" y="4114800"/>
                </a:lnTo>
                <a:lnTo>
                  <a:pt x="0" y="0"/>
                </a:lnTo>
                <a:close/>
              </a:path>
            </a:pathLst>
          </a:custGeom>
          <a:blipFill rotWithShape="1">
            <a:blip r:embed="rId6">
              <a:alphaModFix/>
            </a:blip>
            <a:stretch>
              <a:fillRect b="0" l="0" r="0" t="0"/>
            </a:stretch>
          </a:blipFill>
          <a:ln>
            <a:noFill/>
          </a:ln>
        </p:spPr>
      </p:sp>
      <p:sp>
        <p:nvSpPr>
          <p:cNvPr id="638" name="Google Shape;638;p38"/>
          <p:cNvSpPr/>
          <p:nvPr/>
        </p:nvSpPr>
        <p:spPr>
          <a:xfrm>
            <a:off x="15712225" y="-2192516"/>
            <a:ext cx="5151549" cy="4114800"/>
          </a:xfrm>
          <a:custGeom>
            <a:rect b="b" l="l" r="r" t="t"/>
            <a:pathLst>
              <a:path extrusionOk="0" h="4114800" w="5151549">
                <a:moveTo>
                  <a:pt x="0" y="0"/>
                </a:moveTo>
                <a:lnTo>
                  <a:pt x="5151550" y="0"/>
                </a:lnTo>
                <a:lnTo>
                  <a:pt x="5151550" y="4114800"/>
                </a:lnTo>
                <a:lnTo>
                  <a:pt x="0" y="4114800"/>
                </a:lnTo>
                <a:lnTo>
                  <a:pt x="0" y="0"/>
                </a:lnTo>
                <a:close/>
              </a:path>
            </a:pathLst>
          </a:custGeom>
          <a:blipFill rotWithShape="1">
            <a:blip r:embed="rId7">
              <a:alphaModFix/>
            </a:blip>
            <a:stretch>
              <a:fillRect b="0" l="0" r="0" t="0"/>
            </a:stretch>
          </a:blipFill>
          <a:ln>
            <a:noFill/>
          </a:ln>
        </p:spPr>
      </p:sp>
      <p:sp>
        <p:nvSpPr>
          <p:cNvPr id="639" name="Google Shape;639;p38"/>
          <p:cNvSpPr txBox="1"/>
          <p:nvPr/>
        </p:nvSpPr>
        <p:spPr>
          <a:xfrm>
            <a:off x="2147184" y="1401584"/>
            <a:ext cx="139935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Transparența: temelia încrederii</a:t>
            </a:r>
            <a:endParaRPr b="0" i="0" sz="1400" u="none" cap="none" strike="noStrike">
              <a:solidFill>
                <a:srgbClr val="000000"/>
              </a:solidFill>
              <a:latin typeface="Arial"/>
              <a:ea typeface="Arial"/>
              <a:cs typeface="Arial"/>
              <a:sym typeface="Arial"/>
            </a:endParaRPr>
          </a:p>
        </p:txBody>
      </p:sp>
      <p:sp>
        <p:nvSpPr>
          <p:cNvPr id="640" name="Google Shape;640;p38"/>
          <p:cNvSpPr txBox="1"/>
          <p:nvPr/>
        </p:nvSpPr>
        <p:spPr>
          <a:xfrm>
            <a:off x="8780400" y="2990850"/>
            <a:ext cx="6817500" cy="4494600"/>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Publicitate onestă: </a:t>
            </a:r>
            <a:r>
              <a:rPr b="0" i="0" lang="en-US" sz="2000" u="none" cap="none" strike="noStrike">
                <a:solidFill>
                  <a:srgbClr val="000000"/>
                </a:solidFill>
                <a:latin typeface="Playfair Display"/>
                <a:ea typeface="Playfair Display"/>
                <a:cs typeface="Playfair Display"/>
                <a:sym typeface="Playfair Display"/>
              </a:rPr>
              <a:t>Asigură-te că toate materialele tale de marketing digital sunt clar definite și veridice. Inducerea în eroare a publicului, chiar și neintenționat, îți poate afecta reputația și nivelul de încredere. </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Confidențialitatea și protecția datelor: </a:t>
            </a:r>
            <a:r>
              <a:rPr b="0" i="0" lang="en-US" sz="2000" u="none" cap="none" strike="noStrike">
                <a:solidFill>
                  <a:srgbClr val="000000"/>
                </a:solidFill>
                <a:latin typeface="Playfair Display"/>
                <a:ea typeface="Playfair Display"/>
                <a:cs typeface="Playfair Display"/>
                <a:sym typeface="Playfair Display"/>
              </a:rPr>
              <a:t>Prelucrează datele publicului tău cu cea mai mare atenție, respectând legile privind confidențialitatea, precum GDPR. Fii transparent cu privire la modul în care colectezi, folosești și protejezi informațiile personale.</a:t>
            </a:r>
            <a:endParaRPr b="0" i="0" sz="2000" u="none" cap="none" strike="noStrike">
              <a:solidFill>
                <a:srgbClr val="000000"/>
              </a:solidFill>
              <a:latin typeface="Playfair Display"/>
              <a:ea typeface="Playfair Display"/>
              <a:cs typeface="Playfair Display"/>
              <a:sym typeface="Playfair Display"/>
            </a:endParaRPr>
          </a:p>
        </p:txBody>
      </p:sp>
      <p:sp>
        <p:nvSpPr>
          <p:cNvPr id="641" name="Google Shape;641;p38"/>
          <p:cNvSpPr txBox="1"/>
          <p:nvPr/>
        </p:nvSpPr>
        <p:spPr>
          <a:xfrm rot="-5400000">
            <a:off x="-1964920" y="4399037"/>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Aspecte etice </a:t>
            </a:r>
            <a:endParaRPr b="0" i="0" sz="2900" u="none" cap="none" strike="noStrike">
              <a:solidFill>
                <a:srgbClr val="000000"/>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în marketingul digital</a:t>
            </a:r>
            <a:endParaRPr b="0" i="0" sz="29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36" name="Google Shape;136;p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37" name="Google Shape;137;p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grpSp>
        <p:nvGrpSpPr>
          <p:cNvPr id="138" name="Google Shape;138;p4"/>
          <p:cNvGrpSpPr/>
          <p:nvPr/>
        </p:nvGrpSpPr>
        <p:grpSpPr>
          <a:xfrm>
            <a:off x="1697851" y="2127975"/>
            <a:ext cx="14484924" cy="6735528"/>
            <a:chOff x="1697851" y="2127975"/>
            <a:chExt cx="14484924" cy="6735528"/>
          </a:xfrm>
        </p:grpSpPr>
        <p:sp>
          <p:nvSpPr>
            <p:cNvPr id="139" name="Google Shape;139;p4"/>
            <p:cNvSpPr txBox="1"/>
            <p:nvPr/>
          </p:nvSpPr>
          <p:spPr>
            <a:xfrm>
              <a:off x="4056763" y="3167400"/>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Tinerii antreprenori sociali</a:t>
              </a:r>
              <a:endParaRPr b="0" i="0" sz="1400" u="none" cap="none" strike="noStrike">
                <a:solidFill>
                  <a:srgbClr val="000000"/>
                </a:solidFill>
                <a:latin typeface="Arial"/>
                <a:ea typeface="Arial"/>
                <a:cs typeface="Arial"/>
                <a:sym typeface="Arial"/>
              </a:endParaRPr>
            </a:p>
          </p:txBody>
        </p:sp>
        <p:sp>
          <p:nvSpPr>
            <p:cNvPr id="140" name="Google Shape;140;p4"/>
            <p:cNvSpPr txBox="1"/>
            <p:nvPr/>
          </p:nvSpPr>
          <p:spPr>
            <a:xfrm>
              <a:off x="4056775" y="2127975"/>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rata"/>
                  <a:ea typeface="Prata"/>
                  <a:cs typeface="Prata"/>
                  <a:sym typeface="Prata"/>
                </a:rPr>
                <a:t>SUSE - GHIDURI</a:t>
              </a:r>
              <a:endParaRPr b="0" i="0" sz="1400" u="none" cap="none" strike="noStrike">
                <a:solidFill>
                  <a:srgbClr val="000000"/>
                </a:solidFill>
                <a:latin typeface="Arial"/>
                <a:ea typeface="Arial"/>
                <a:cs typeface="Arial"/>
                <a:sym typeface="Arial"/>
              </a:endParaRPr>
            </a:p>
          </p:txBody>
        </p:sp>
        <p:sp>
          <p:nvSpPr>
            <p:cNvPr id="141" name="Google Shape;141;p4"/>
            <p:cNvSpPr txBox="1"/>
            <p:nvPr/>
          </p:nvSpPr>
          <p:spPr>
            <a:xfrm>
              <a:off x="4056775" y="4295950"/>
              <a:ext cx="94653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Degradarea mediului înconjurător în afaceri</a:t>
              </a:r>
              <a:endParaRPr b="0" i="0" sz="1400" u="none" cap="none" strike="noStrike">
                <a:solidFill>
                  <a:srgbClr val="000000"/>
                </a:solidFill>
                <a:latin typeface="Arial"/>
                <a:ea typeface="Arial"/>
                <a:cs typeface="Arial"/>
                <a:sym typeface="Arial"/>
              </a:endParaRPr>
            </a:p>
          </p:txBody>
        </p:sp>
        <p:sp>
          <p:nvSpPr>
            <p:cNvPr id="142" name="Google Shape;142;p4"/>
            <p:cNvSpPr txBox="1"/>
            <p:nvPr/>
          </p:nvSpPr>
          <p:spPr>
            <a:xfrm>
              <a:off x="2017789" y="3788052"/>
              <a:ext cx="13221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43" name="Google Shape;143;p4"/>
            <p:cNvSpPr txBox="1"/>
            <p:nvPr/>
          </p:nvSpPr>
          <p:spPr>
            <a:xfrm>
              <a:off x="1697851" y="5400150"/>
              <a:ext cx="19620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144" name="Google Shape;144;p4"/>
            <p:cNvSpPr txBox="1"/>
            <p:nvPr/>
          </p:nvSpPr>
          <p:spPr>
            <a:xfrm>
              <a:off x="1843204" y="7324503"/>
              <a:ext cx="16713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145" name="Google Shape;145;p4"/>
            <p:cNvSpPr txBox="1"/>
            <p:nvPr/>
          </p:nvSpPr>
          <p:spPr>
            <a:xfrm>
              <a:off x="4056778" y="5908060"/>
              <a:ext cx="8968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Egalitatea de gen în afaceri</a:t>
              </a:r>
              <a:endParaRPr b="0" i="0" sz="1400" u="none" cap="none" strike="noStrike">
                <a:solidFill>
                  <a:srgbClr val="000000"/>
                </a:solidFill>
                <a:latin typeface="Arial"/>
                <a:ea typeface="Arial"/>
                <a:cs typeface="Arial"/>
                <a:sym typeface="Arial"/>
              </a:endParaRPr>
            </a:p>
          </p:txBody>
        </p:sp>
        <p:sp>
          <p:nvSpPr>
            <p:cNvPr id="146" name="Google Shape;146;p4"/>
            <p:cNvSpPr txBox="1"/>
            <p:nvPr/>
          </p:nvSpPr>
          <p:spPr>
            <a:xfrm>
              <a:off x="4056775" y="7466100"/>
              <a:ext cx="12126000" cy="12558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Instrumente digitale în industria 4.0 și 5.0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Modelarea spiritului antreprenorial în noua societate digitală</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39"/>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647" name="Google Shape;647;p3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648" name="Google Shape;648;p3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649" name="Google Shape;649;p3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650" name="Google Shape;650;p39"/>
          <p:cNvSpPr/>
          <p:nvPr/>
        </p:nvSpPr>
        <p:spPr>
          <a:xfrm>
            <a:off x="5374061" y="6421268"/>
            <a:ext cx="7315200" cy="1956816"/>
          </a:xfrm>
          <a:custGeom>
            <a:rect b="b" l="l" r="r" t="t"/>
            <a:pathLst>
              <a:path extrusionOk="0" h="1956816" w="7315200">
                <a:moveTo>
                  <a:pt x="0" y="0"/>
                </a:moveTo>
                <a:lnTo>
                  <a:pt x="7315200" y="0"/>
                </a:lnTo>
                <a:lnTo>
                  <a:pt x="7315200" y="1956816"/>
                </a:lnTo>
                <a:lnTo>
                  <a:pt x="0" y="1956816"/>
                </a:lnTo>
                <a:lnTo>
                  <a:pt x="0" y="0"/>
                </a:lnTo>
                <a:close/>
              </a:path>
            </a:pathLst>
          </a:custGeom>
          <a:blipFill rotWithShape="1">
            <a:blip r:embed="rId7">
              <a:alphaModFix/>
            </a:blip>
            <a:stretch>
              <a:fillRect b="0" l="0" r="0" t="0"/>
            </a:stretch>
          </a:blipFill>
          <a:ln>
            <a:noFill/>
          </a:ln>
        </p:spPr>
      </p:sp>
      <p:sp>
        <p:nvSpPr>
          <p:cNvPr id="651" name="Google Shape;651;p39"/>
          <p:cNvSpPr/>
          <p:nvPr/>
        </p:nvSpPr>
        <p:spPr>
          <a:xfrm>
            <a:off x="14908750" y="7001930"/>
            <a:ext cx="4037647" cy="4114800"/>
          </a:xfrm>
          <a:custGeom>
            <a:rect b="b" l="l" r="r" t="t"/>
            <a:pathLst>
              <a:path extrusionOk="0" h="4114800" w="4037647">
                <a:moveTo>
                  <a:pt x="0" y="0"/>
                </a:moveTo>
                <a:lnTo>
                  <a:pt x="4037647" y="0"/>
                </a:lnTo>
                <a:lnTo>
                  <a:pt x="4037647" y="4114800"/>
                </a:lnTo>
                <a:lnTo>
                  <a:pt x="0" y="4114800"/>
                </a:lnTo>
                <a:lnTo>
                  <a:pt x="0" y="0"/>
                </a:lnTo>
                <a:close/>
              </a:path>
            </a:pathLst>
          </a:custGeom>
          <a:blipFill rotWithShape="1">
            <a:blip r:embed="rId8">
              <a:alphaModFix/>
            </a:blip>
            <a:stretch>
              <a:fillRect b="0" l="0" r="0" t="0"/>
            </a:stretch>
          </a:blipFill>
          <a:ln>
            <a:noFill/>
          </a:ln>
        </p:spPr>
      </p:sp>
      <p:sp>
        <p:nvSpPr>
          <p:cNvPr id="652" name="Google Shape;652;p39"/>
          <p:cNvSpPr txBox="1"/>
          <p:nvPr/>
        </p:nvSpPr>
        <p:spPr>
          <a:xfrm>
            <a:off x="2147184" y="1401584"/>
            <a:ext cx="139935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Incluziune: oglindirea lumii din jurul nostru</a:t>
            </a:r>
            <a:endParaRPr b="0" i="0" sz="1400" u="none" cap="none" strike="noStrike">
              <a:solidFill>
                <a:srgbClr val="000000"/>
              </a:solidFill>
              <a:latin typeface="Arial"/>
              <a:ea typeface="Arial"/>
              <a:cs typeface="Arial"/>
              <a:sym typeface="Arial"/>
            </a:endParaRPr>
          </a:p>
        </p:txBody>
      </p:sp>
      <p:sp>
        <p:nvSpPr>
          <p:cNvPr id="653" name="Google Shape;653;p39"/>
          <p:cNvSpPr txBox="1"/>
          <p:nvPr/>
        </p:nvSpPr>
        <p:spPr>
          <a:xfrm>
            <a:off x="3870085" y="2765326"/>
            <a:ext cx="10547700" cy="3447900"/>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Reprezentare diversă: </a:t>
            </a:r>
            <a:r>
              <a:rPr b="0" i="0" lang="en-US" sz="2000" u="none" cap="none" strike="noStrike">
                <a:solidFill>
                  <a:srgbClr val="000000"/>
                </a:solidFill>
                <a:latin typeface="Playfair Display"/>
                <a:ea typeface="Playfair Display"/>
                <a:cs typeface="Playfair Display"/>
                <a:sym typeface="Playfair Display"/>
              </a:rPr>
              <a:t>Marketingul tău ar trebui să reflecte diversitatea comunității pe care o servești. Asigură-te că imaginile și mesajele tale includ variate aspecte precum vârsta, sexul, rasa, religia și altele.</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Accesibilitate: </a:t>
            </a:r>
            <a:r>
              <a:rPr b="0" i="0" lang="en-US" sz="2000" u="none" cap="none" strike="noStrike">
                <a:solidFill>
                  <a:srgbClr val="000000"/>
                </a:solidFill>
                <a:latin typeface="Playfair Display"/>
                <a:ea typeface="Playfair Display"/>
                <a:cs typeface="Playfair Display"/>
                <a:sym typeface="Playfair Display"/>
              </a:rPr>
              <a:t>Conținutul digital trebuie să fie accesibil tuturor, inclusiv celor cu dizabilități. Utilizează text alternativ pentru imagini, asigură subtitrări pentru videoclipuri și asigură-te că site-ul tău web și conținutul social media sunt navigabile de către cititoarele de ecran.</a:t>
            </a:r>
            <a:endParaRPr b="0" i="0" sz="2000" u="none" cap="none" strike="noStrike">
              <a:solidFill>
                <a:srgbClr val="000000"/>
              </a:solidFill>
              <a:latin typeface="Playfair Display"/>
              <a:ea typeface="Playfair Display"/>
              <a:cs typeface="Playfair Display"/>
              <a:sym typeface="Playfair Display"/>
            </a:endParaRPr>
          </a:p>
        </p:txBody>
      </p:sp>
      <p:sp>
        <p:nvSpPr>
          <p:cNvPr id="654" name="Google Shape;654;p39"/>
          <p:cNvSpPr txBox="1"/>
          <p:nvPr/>
        </p:nvSpPr>
        <p:spPr>
          <a:xfrm rot="-5400000">
            <a:off x="-1964920" y="4399037"/>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Aspecte etice </a:t>
            </a:r>
            <a:endParaRPr b="0" i="0" sz="2900" u="none" cap="none" strike="noStrike">
              <a:solidFill>
                <a:srgbClr val="000000"/>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în marketingul digital</a:t>
            </a:r>
            <a:endParaRPr b="0" i="0" sz="29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4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49" l="-14260" r="-3274" t="-161009"/>
            </a:stretch>
          </a:blipFill>
          <a:ln>
            <a:noFill/>
          </a:ln>
        </p:spPr>
      </p:sp>
      <p:sp>
        <p:nvSpPr>
          <p:cNvPr id="660" name="Google Shape;660;p40"/>
          <p:cNvSpPr/>
          <p:nvPr/>
        </p:nvSpPr>
        <p:spPr>
          <a:xfrm>
            <a:off x="11128239" y="5816426"/>
            <a:ext cx="3584190" cy="3447339"/>
          </a:xfrm>
          <a:custGeom>
            <a:rect b="b" l="l" r="r" t="t"/>
            <a:pathLst>
              <a:path extrusionOk="0" h="3447339" w="3584190">
                <a:moveTo>
                  <a:pt x="0" y="0"/>
                </a:moveTo>
                <a:lnTo>
                  <a:pt x="3584190" y="0"/>
                </a:lnTo>
                <a:lnTo>
                  <a:pt x="3584190" y="3447339"/>
                </a:lnTo>
                <a:lnTo>
                  <a:pt x="0" y="3447339"/>
                </a:lnTo>
                <a:lnTo>
                  <a:pt x="0" y="0"/>
                </a:lnTo>
                <a:close/>
              </a:path>
            </a:pathLst>
          </a:custGeom>
          <a:blipFill rotWithShape="1">
            <a:blip r:embed="rId4">
              <a:alphaModFix/>
            </a:blip>
            <a:stretch>
              <a:fillRect b="0" l="0" r="0" t="0"/>
            </a:stretch>
          </a:blipFill>
          <a:ln>
            <a:noFill/>
          </a:ln>
        </p:spPr>
      </p:sp>
      <p:sp>
        <p:nvSpPr>
          <p:cNvPr id="661" name="Google Shape;661;p40"/>
          <p:cNvSpPr/>
          <p:nvPr/>
        </p:nvSpPr>
        <p:spPr>
          <a:xfrm rot="5588549">
            <a:off x="-1482089" y="7760758"/>
            <a:ext cx="4337075" cy="4114800"/>
          </a:xfrm>
          <a:custGeom>
            <a:rect b="b" l="l" r="r" t="t"/>
            <a:pathLst>
              <a:path extrusionOk="0" h="4114800" w="4337075">
                <a:moveTo>
                  <a:pt x="0" y="0"/>
                </a:moveTo>
                <a:lnTo>
                  <a:pt x="4337075" y="0"/>
                </a:lnTo>
                <a:lnTo>
                  <a:pt x="4337075" y="4114800"/>
                </a:lnTo>
                <a:lnTo>
                  <a:pt x="0" y="4114800"/>
                </a:lnTo>
                <a:lnTo>
                  <a:pt x="0" y="0"/>
                </a:lnTo>
                <a:close/>
              </a:path>
            </a:pathLst>
          </a:custGeom>
          <a:blipFill rotWithShape="1">
            <a:blip r:embed="rId5">
              <a:alphaModFix/>
            </a:blip>
            <a:stretch>
              <a:fillRect b="0" l="0" r="0" t="0"/>
            </a:stretch>
          </a:blipFill>
          <a:ln>
            <a:noFill/>
          </a:ln>
        </p:spPr>
      </p:sp>
      <p:sp>
        <p:nvSpPr>
          <p:cNvPr id="662" name="Google Shape;662;p40"/>
          <p:cNvSpPr/>
          <p:nvPr/>
        </p:nvSpPr>
        <p:spPr>
          <a:xfrm>
            <a:off x="15381923" y="-1028700"/>
            <a:ext cx="3754755" cy="4114800"/>
          </a:xfrm>
          <a:custGeom>
            <a:rect b="b" l="l" r="r" t="t"/>
            <a:pathLst>
              <a:path extrusionOk="0" h="4114800" w="3754755">
                <a:moveTo>
                  <a:pt x="0" y="0"/>
                </a:moveTo>
                <a:lnTo>
                  <a:pt x="3754755" y="0"/>
                </a:lnTo>
                <a:lnTo>
                  <a:pt x="3754755" y="4114800"/>
                </a:lnTo>
                <a:lnTo>
                  <a:pt x="0" y="4114800"/>
                </a:lnTo>
                <a:lnTo>
                  <a:pt x="0" y="0"/>
                </a:lnTo>
                <a:close/>
              </a:path>
            </a:pathLst>
          </a:custGeom>
          <a:blipFill rotWithShape="1">
            <a:blip r:embed="rId6">
              <a:alphaModFix/>
            </a:blip>
            <a:stretch>
              <a:fillRect b="0" l="0" r="0" t="0"/>
            </a:stretch>
          </a:blipFill>
          <a:ln>
            <a:noFill/>
          </a:ln>
        </p:spPr>
      </p:sp>
      <p:sp>
        <p:nvSpPr>
          <p:cNvPr id="663" name="Google Shape;663;p40"/>
          <p:cNvSpPr txBox="1"/>
          <p:nvPr/>
        </p:nvSpPr>
        <p:spPr>
          <a:xfrm>
            <a:off x="2147184" y="1401584"/>
            <a:ext cx="139935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Autenticitatea: să fii fidel valorilor tale</a:t>
            </a:r>
            <a:endParaRPr b="0" i="0" sz="1400" u="none" cap="none" strike="noStrike">
              <a:solidFill>
                <a:srgbClr val="000000"/>
              </a:solidFill>
              <a:latin typeface="Arial"/>
              <a:ea typeface="Arial"/>
              <a:cs typeface="Arial"/>
              <a:sym typeface="Arial"/>
            </a:endParaRPr>
          </a:p>
        </p:txBody>
      </p:sp>
      <p:sp>
        <p:nvSpPr>
          <p:cNvPr id="664" name="Google Shape;664;p40"/>
          <p:cNvSpPr txBox="1"/>
          <p:nvPr/>
        </p:nvSpPr>
        <p:spPr>
          <a:xfrm>
            <a:off x="3232875" y="3276425"/>
            <a:ext cx="8160000" cy="4494600"/>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Implicare autentică: </a:t>
            </a:r>
            <a:r>
              <a:rPr b="0" i="0" lang="en-US" sz="2000" u="none" cap="none" strike="noStrike">
                <a:solidFill>
                  <a:srgbClr val="000000"/>
                </a:solidFill>
                <a:latin typeface="Playfair Display"/>
                <a:ea typeface="Playfair Display"/>
                <a:cs typeface="Playfair Display"/>
                <a:sym typeface="Playfair Display"/>
              </a:rPr>
              <a:t>Promovează conversații reale și construiește o comunitate în jurul unor valori comune, mai degrabă decât să te concentrezi exclusiv pe tranzacții. Folosește-ți platforma pentru a evidenția problemele, a împărtăși succesele și a recunoaște eșecurile. </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Parteneriate bazate pe valori: </a:t>
            </a:r>
            <a:r>
              <a:rPr b="0" i="0" lang="en-US" sz="2000" u="none" cap="none" strike="noStrike">
                <a:solidFill>
                  <a:srgbClr val="000000"/>
                </a:solidFill>
                <a:latin typeface="Playfair Display"/>
                <a:ea typeface="Playfair Display"/>
                <a:cs typeface="Playfair Display"/>
                <a:sym typeface="Playfair Display"/>
              </a:rPr>
              <a:t>Colaborează cu parteneri, persoane influente și alte entități care împărtășesc angajamentul tău față de binele social. Alegerea parteneriatelor nepotrivite poate slăbi mesajul tău și poate îndepărta comunitatea.</a:t>
            </a:r>
            <a:endParaRPr b="0" i="0" sz="2000" u="none" cap="none" strike="noStrike">
              <a:solidFill>
                <a:srgbClr val="000000"/>
              </a:solidFill>
              <a:latin typeface="Playfair Display"/>
              <a:ea typeface="Playfair Display"/>
              <a:cs typeface="Playfair Display"/>
              <a:sym typeface="Playfair Display"/>
            </a:endParaRPr>
          </a:p>
        </p:txBody>
      </p:sp>
      <p:sp>
        <p:nvSpPr>
          <p:cNvPr id="665" name="Google Shape;665;p40"/>
          <p:cNvSpPr txBox="1"/>
          <p:nvPr/>
        </p:nvSpPr>
        <p:spPr>
          <a:xfrm rot="-5400000">
            <a:off x="-1964920" y="4399037"/>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Aspecte etice </a:t>
            </a:r>
            <a:endParaRPr b="0" i="0" sz="2900" u="none" cap="none" strike="noStrike">
              <a:solidFill>
                <a:srgbClr val="000000"/>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în marketingul digital</a:t>
            </a:r>
            <a:endParaRPr b="0" i="0" sz="29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4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49" l="-14260" r="-3274" t="-161009"/>
            </a:stretch>
          </a:blipFill>
          <a:ln>
            <a:noFill/>
          </a:ln>
        </p:spPr>
      </p:sp>
      <p:sp>
        <p:nvSpPr>
          <p:cNvPr id="671" name="Google Shape;671;p41"/>
          <p:cNvSpPr/>
          <p:nvPr/>
        </p:nvSpPr>
        <p:spPr>
          <a:xfrm>
            <a:off x="3619904" y="5833491"/>
            <a:ext cx="2996223" cy="3932990"/>
          </a:xfrm>
          <a:custGeom>
            <a:rect b="b" l="l" r="r" t="t"/>
            <a:pathLst>
              <a:path extrusionOk="0" h="3932990" w="2996223">
                <a:moveTo>
                  <a:pt x="0" y="0"/>
                </a:moveTo>
                <a:lnTo>
                  <a:pt x="2996223" y="0"/>
                </a:lnTo>
                <a:lnTo>
                  <a:pt x="2996223" y="3932990"/>
                </a:lnTo>
                <a:lnTo>
                  <a:pt x="0" y="3932990"/>
                </a:lnTo>
                <a:lnTo>
                  <a:pt x="0" y="0"/>
                </a:lnTo>
                <a:close/>
              </a:path>
            </a:pathLst>
          </a:custGeom>
          <a:blipFill rotWithShape="1">
            <a:blip r:embed="rId4">
              <a:alphaModFix/>
            </a:blip>
            <a:stretch>
              <a:fillRect b="0" l="0" r="0" t="0"/>
            </a:stretch>
          </a:blipFill>
          <a:ln>
            <a:noFill/>
          </a:ln>
        </p:spPr>
      </p:sp>
      <p:sp>
        <p:nvSpPr>
          <p:cNvPr id="672" name="Google Shape;672;p41"/>
          <p:cNvSpPr/>
          <p:nvPr/>
        </p:nvSpPr>
        <p:spPr>
          <a:xfrm>
            <a:off x="0" y="0"/>
            <a:ext cx="4130289" cy="4114800"/>
          </a:xfrm>
          <a:custGeom>
            <a:rect b="b" l="l" r="r" t="t"/>
            <a:pathLst>
              <a:path extrusionOk="0" h="4114800" w="4130289">
                <a:moveTo>
                  <a:pt x="0" y="0"/>
                </a:moveTo>
                <a:lnTo>
                  <a:pt x="4130289" y="0"/>
                </a:lnTo>
                <a:lnTo>
                  <a:pt x="4130289" y="4114800"/>
                </a:lnTo>
                <a:lnTo>
                  <a:pt x="0" y="4114800"/>
                </a:lnTo>
                <a:lnTo>
                  <a:pt x="0" y="0"/>
                </a:lnTo>
                <a:close/>
              </a:path>
            </a:pathLst>
          </a:custGeom>
          <a:blipFill rotWithShape="1">
            <a:blip r:embed="rId5">
              <a:alphaModFix/>
            </a:blip>
            <a:stretch>
              <a:fillRect b="0" l="0" r="0" t="0"/>
            </a:stretch>
          </a:blipFill>
          <a:ln>
            <a:noFill/>
          </a:ln>
        </p:spPr>
      </p:sp>
      <p:sp>
        <p:nvSpPr>
          <p:cNvPr id="673" name="Google Shape;673;p41"/>
          <p:cNvSpPr/>
          <p:nvPr/>
        </p:nvSpPr>
        <p:spPr>
          <a:xfrm flipH="1">
            <a:off x="12346051" y="6172200"/>
            <a:ext cx="5941949" cy="4114800"/>
          </a:xfrm>
          <a:custGeom>
            <a:rect b="b" l="l" r="r" t="t"/>
            <a:pathLst>
              <a:path extrusionOk="0" h="4114800" w="5941949">
                <a:moveTo>
                  <a:pt x="5941949" y="0"/>
                </a:moveTo>
                <a:lnTo>
                  <a:pt x="0" y="0"/>
                </a:lnTo>
                <a:lnTo>
                  <a:pt x="0" y="4114800"/>
                </a:lnTo>
                <a:lnTo>
                  <a:pt x="5941949" y="4114800"/>
                </a:lnTo>
                <a:lnTo>
                  <a:pt x="5941949" y="0"/>
                </a:lnTo>
                <a:close/>
              </a:path>
            </a:pathLst>
          </a:custGeom>
          <a:blipFill rotWithShape="1">
            <a:blip r:embed="rId6">
              <a:alphaModFix/>
            </a:blip>
            <a:stretch>
              <a:fillRect b="0" l="0" r="0" t="0"/>
            </a:stretch>
          </a:blipFill>
          <a:ln>
            <a:noFill/>
          </a:ln>
        </p:spPr>
      </p:sp>
      <p:sp>
        <p:nvSpPr>
          <p:cNvPr id="674" name="Google Shape;674;p41"/>
          <p:cNvSpPr txBox="1"/>
          <p:nvPr/>
        </p:nvSpPr>
        <p:spPr>
          <a:xfrm>
            <a:off x="2147184" y="1401584"/>
            <a:ext cx="139935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Responsabilitate: Dincolo de profituri</a:t>
            </a:r>
            <a:endParaRPr b="0" i="0" sz="1400" u="none" cap="none" strike="noStrike">
              <a:solidFill>
                <a:srgbClr val="000000"/>
              </a:solidFill>
              <a:latin typeface="Arial"/>
              <a:ea typeface="Arial"/>
              <a:cs typeface="Arial"/>
              <a:sym typeface="Arial"/>
            </a:endParaRPr>
          </a:p>
        </p:txBody>
      </p:sp>
      <p:sp>
        <p:nvSpPr>
          <p:cNvPr id="675" name="Google Shape;675;p41"/>
          <p:cNvSpPr txBox="1"/>
          <p:nvPr/>
        </p:nvSpPr>
        <p:spPr>
          <a:xfrm>
            <a:off x="6366900" y="2912650"/>
            <a:ext cx="8050800" cy="4494600"/>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Mesaje cu impact: </a:t>
            </a:r>
            <a:r>
              <a:rPr b="0" i="0" lang="en-US" sz="2000" u="none" cap="none" strike="noStrike">
                <a:solidFill>
                  <a:srgbClr val="000000"/>
                </a:solidFill>
                <a:latin typeface="Playfair Display"/>
                <a:ea typeface="Playfair Display"/>
                <a:cs typeface="Playfair Display"/>
                <a:sym typeface="Playfair Display"/>
              </a:rPr>
              <a:t>Ia în considerare efectele mai ample ale campaniilor tale de marketing. Evită exploatarea problemelor sociale pentru profit și asigură-te că toate campaniile tale contribuie pozitiv la dialogul privind problemele importante.</a:t>
            </a:r>
            <a:endParaRPr b="0" i="0" sz="2000" u="none" cap="none" strike="noStrike">
              <a:solidFill>
                <a:srgbClr val="000000"/>
              </a:solidFill>
              <a:latin typeface="Playfair Display"/>
              <a:ea typeface="Playfair Display"/>
              <a:cs typeface="Playfair Display"/>
              <a:sym typeface="Playfair Display"/>
            </a:endParaRPr>
          </a:p>
          <a:p>
            <a:pPr indent="0" lvl="0" marL="914400" marR="0" rtl="0" algn="l">
              <a:lnSpc>
                <a:spcPct val="17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Practici sustenabile: </a:t>
            </a:r>
            <a:r>
              <a:rPr b="0" i="0" lang="en-US" sz="2000" u="none" cap="none" strike="noStrike">
                <a:solidFill>
                  <a:srgbClr val="000000"/>
                </a:solidFill>
                <a:latin typeface="Playfair Display"/>
                <a:ea typeface="Playfair Display"/>
                <a:cs typeface="Playfair Display"/>
                <a:sym typeface="Playfair Display"/>
              </a:rPr>
              <a:t>În eforturile tale de marketing digital, </a:t>
            </a:r>
            <a:r>
              <a:rPr b="0" i="0" lang="en-US" sz="2000" u="none" cap="none" strike="noStrike">
                <a:solidFill>
                  <a:schemeClr val="dk1"/>
                </a:solidFill>
                <a:latin typeface="Playfair Display"/>
                <a:ea typeface="Playfair Display"/>
                <a:cs typeface="Playfair Display"/>
                <a:sym typeface="Playfair Display"/>
              </a:rPr>
              <a:t>promovează sustenabilitatea</a:t>
            </a:r>
            <a:r>
              <a:rPr b="0" i="0" lang="en-US" sz="2000" u="none" cap="none" strike="noStrike">
                <a:solidFill>
                  <a:srgbClr val="000000"/>
                </a:solidFill>
                <a:latin typeface="Playfair Display"/>
                <a:ea typeface="Playfair Display"/>
                <a:cs typeface="Playfair Display"/>
                <a:sym typeface="Playfair Display"/>
              </a:rPr>
              <a:t>. Ia în calcul impactul campaniilor asupra mediului și prioritizează materialele de marketing digitale în locul celor fizice, ori de câte ori este posibil.</a:t>
            </a:r>
            <a:endParaRPr b="0" i="0" sz="2000" u="none" cap="none" strike="noStrike">
              <a:solidFill>
                <a:srgbClr val="000000"/>
              </a:solidFill>
              <a:latin typeface="Playfair Display"/>
              <a:ea typeface="Playfair Display"/>
              <a:cs typeface="Playfair Display"/>
              <a:sym typeface="Playfair Display"/>
            </a:endParaRPr>
          </a:p>
        </p:txBody>
      </p:sp>
      <p:sp>
        <p:nvSpPr>
          <p:cNvPr id="676" name="Google Shape;676;p41"/>
          <p:cNvSpPr txBox="1"/>
          <p:nvPr/>
        </p:nvSpPr>
        <p:spPr>
          <a:xfrm rot="-5400000">
            <a:off x="-1964920" y="4399037"/>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Aspecte etice </a:t>
            </a:r>
            <a:endParaRPr b="0" i="0" sz="2900" u="none" cap="none" strike="noStrike">
              <a:solidFill>
                <a:srgbClr val="000000"/>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în marketingul digital</a:t>
            </a:r>
            <a:endParaRPr b="0" i="0" sz="29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4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49" l="-14260" r="-3274" t="-161009"/>
            </a:stretch>
          </a:blipFill>
          <a:ln>
            <a:noFill/>
          </a:ln>
        </p:spPr>
      </p:sp>
      <p:sp>
        <p:nvSpPr>
          <p:cNvPr id="682" name="Google Shape;682;p42"/>
          <p:cNvSpPr/>
          <p:nvPr/>
        </p:nvSpPr>
        <p:spPr>
          <a:xfrm>
            <a:off x="13426342" y="5625192"/>
            <a:ext cx="3937723" cy="4059508"/>
          </a:xfrm>
          <a:custGeom>
            <a:rect b="b" l="l" r="r" t="t"/>
            <a:pathLst>
              <a:path extrusionOk="0" h="4059508" w="3937723">
                <a:moveTo>
                  <a:pt x="0" y="0"/>
                </a:moveTo>
                <a:lnTo>
                  <a:pt x="3937723" y="0"/>
                </a:lnTo>
                <a:lnTo>
                  <a:pt x="3937723" y="4059507"/>
                </a:lnTo>
                <a:lnTo>
                  <a:pt x="0" y="4059507"/>
                </a:lnTo>
                <a:lnTo>
                  <a:pt x="0" y="0"/>
                </a:lnTo>
                <a:close/>
              </a:path>
            </a:pathLst>
          </a:custGeom>
          <a:blipFill rotWithShape="1">
            <a:blip r:embed="rId4">
              <a:alphaModFix/>
            </a:blip>
            <a:stretch>
              <a:fillRect b="0" l="0" r="0" t="0"/>
            </a:stretch>
          </a:blipFill>
          <a:ln>
            <a:noFill/>
          </a:ln>
        </p:spPr>
      </p:sp>
      <p:sp>
        <p:nvSpPr>
          <p:cNvPr id="683" name="Google Shape;683;p42"/>
          <p:cNvSpPr/>
          <p:nvPr/>
        </p:nvSpPr>
        <p:spPr>
          <a:xfrm rot="-1760358">
            <a:off x="-1123603" y="8136961"/>
            <a:ext cx="4304607" cy="2927133"/>
          </a:xfrm>
          <a:custGeom>
            <a:rect b="b" l="l" r="r" t="t"/>
            <a:pathLst>
              <a:path extrusionOk="0" h="2927133" w="4304607">
                <a:moveTo>
                  <a:pt x="0" y="0"/>
                </a:moveTo>
                <a:lnTo>
                  <a:pt x="4304606" y="0"/>
                </a:lnTo>
                <a:lnTo>
                  <a:pt x="4304606" y="2927133"/>
                </a:lnTo>
                <a:lnTo>
                  <a:pt x="0" y="2927133"/>
                </a:lnTo>
                <a:lnTo>
                  <a:pt x="0" y="0"/>
                </a:lnTo>
                <a:close/>
              </a:path>
            </a:pathLst>
          </a:custGeom>
          <a:blipFill rotWithShape="1">
            <a:blip r:embed="rId5">
              <a:alphaModFix/>
            </a:blip>
            <a:stretch>
              <a:fillRect b="0" l="0" r="0" t="0"/>
            </a:stretch>
          </a:blipFill>
          <a:ln>
            <a:noFill/>
          </a:ln>
        </p:spPr>
      </p:sp>
      <p:sp>
        <p:nvSpPr>
          <p:cNvPr id="684" name="Google Shape;684;p42"/>
          <p:cNvSpPr/>
          <p:nvPr/>
        </p:nvSpPr>
        <p:spPr>
          <a:xfrm>
            <a:off x="15226765" y="-799531"/>
            <a:ext cx="4023617" cy="3656462"/>
          </a:xfrm>
          <a:custGeom>
            <a:rect b="b" l="l" r="r" t="t"/>
            <a:pathLst>
              <a:path extrusionOk="0" h="3656462" w="4023617">
                <a:moveTo>
                  <a:pt x="0" y="0"/>
                </a:moveTo>
                <a:lnTo>
                  <a:pt x="4023617" y="0"/>
                </a:lnTo>
                <a:lnTo>
                  <a:pt x="4023617" y="3656462"/>
                </a:lnTo>
                <a:lnTo>
                  <a:pt x="0" y="3656462"/>
                </a:lnTo>
                <a:lnTo>
                  <a:pt x="0" y="0"/>
                </a:lnTo>
                <a:close/>
              </a:path>
            </a:pathLst>
          </a:custGeom>
          <a:blipFill rotWithShape="1">
            <a:blip r:embed="rId6">
              <a:alphaModFix/>
            </a:blip>
            <a:stretch>
              <a:fillRect b="0" l="0" r="0" t="0"/>
            </a:stretch>
          </a:blipFill>
          <a:ln>
            <a:noFill/>
          </a:ln>
        </p:spPr>
      </p:sp>
      <p:sp>
        <p:nvSpPr>
          <p:cNvPr id="685" name="Google Shape;685;p42"/>
          <p:cNvSpPr txBox="1"/>
          <p:nvPr/>
        </p:nvSpPr>
        <p:spPr>
          <a:xfrm>
            <a:off x="3870100" y="2912650"/>
            <a:ext cx="9377100" cy="5017800"/>
          </a:xfrm>
          <a:prstGeom prst="rect">
            <a:avLst/>
          </a:prstGeom>
          <a:noFill/>
          <a:ln>
            <a:noFill/>
          </a:ln>
        </p:spPr>
        <p:txBody>
          <a:bodyPr anchorCtr="0" anchor="t" bIns="0" lIns="0" spcFirstLastPara="1" rIns="0" wrap="square" tIns="0">
            <a:spAutoFit/>
          </a:bodyPr>
          <a:lstStyle/>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Stabilește reguli clare: </a:t>
            </a:r>
            <a:r>
              <a:rPr b="0" i="0" lang="en-US" sz="2000" u="none" cap="none" strike="noStrike">
                <a:solidFill>
                  <a:srgbClr val="000000"/>
                </a:solidFill>
                <a:latin typeface="Playfair Display"/>
                <a:ea typeface="Playfair Display"/>
                <a:cs typeface="Playfair Display"/>
                <a:sym typeface="Playfair Display"/>
              </a:rPr>
              <a:t>Elaborează și respectă un set de reguli etice care să guverneze toate activitățile tale de marketing. Acestea ar trebui să fie în concordanță cu misiunea și valorile întreprinderii tale sociale.</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Educație continuă: </a:t>
            </a:r>
            <a:r>
              <a:rPr b="0" i="0" lang="en-US" sz="2000" u="none" cap="none" strike="noStrike">
                <a:solidFill>
                  <a:srgbClr val="000000"/>
                </a:solidFill>
                <a:latin typeface="Playfair Display"/>
                <a:ea typeface="Playfair Display"/>
                <a:cs typeface="Playfair Display"/>
                <a:sym typeface="Playfair Display"/>
              </a:rPr>
              <a:t>Informează-te cu privire la practicile etice în marketingul digital. Spațiul digital este în continuă evoluție, la fel și considerentele etice.</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Dialog deschis: </a:t>
            </a:r>
            <a:r>
              <a:rPr b="0" i="0" lang="en-US" sz="2000" u="none" cap="none" strike="noStrike">
                <a:solidFill>
                  <a:srgbClr val="000000"/>
                </a:solidFill>
                <a:latin typeface="Playfair Display"/>
                <a:ea typeface="Playfair Display"/>
                <a:cs typeface="Playfair Display"/>
                <a:sym typeface="Playfair Display"/>
              </a:rPr>
              <a:t>Promovează un dialog deschis despre etică în cadrul echipei tale. Marketingul etic este un efort de echipă și toată lumea ar trebui să se simtă în largul ei pentru a spune dacă ceva nu pare în regulă. Dacă lucrezi pe cont propriu, o conversație cu familia, prietenii sau uneori chiar cu necunoscuți poate fi utilă.</a:t>
            </a:r>
            <a:endParaRPr b="0" i="0" sz="2000" u="none" cap="none" strike="noStrike">
              <a:solidFill>
                <a:srgbClr val="000000"/>
              </a:solidFill>
              <a:latin typeface="Playfair Display"/>
              <a:ea typeface="Playfair Display"/>
              <a:cs typeface="Playfair Display"/>
              <a:sym typeface="Playfair Display"/>
            </a:endParaRPr>
          </a:p>
        </p:txBody>
      </p:sp>
      <p:sp>
        <p:nvSpPr>
          <p:cNvPr id="686" name="Google Shape;686;p42"/>
          <p:cNvSpPr txBox="1"/>
          <p:nvPr/>
        </p:nvSpPr>
        <p:spPr>
          <a:xfrm>
            <a:off x="2147184" y="1401584"/>
            <a:ext cx="139935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Decizia etică: îndrumare</a:t>
            </a:r>
            <a:endParaRPr b="0" i="0" sz="1400" u="none" cap="none" strike="noStrike">
              <a:solidFill>
                <a:srgbClr val="000000"/>
              </a:solidFill>
              <a:latin typeface="Arial"/>
              <a:ea typeface="Arial"/>
              <a:cs typeface="Arial"/>
              <a:sym typeface="Arial"/>
            </a:endParaRPr>
          </a:p>
        </p:txBody>
      </p:sp>
      <p:sp>
        <p:nvSpPr>
          <p:cNvPr id="687" name="Google Shape;687;p42"/>
          <p:cNvSpPr txBox="1"/>
          <p:nvPr/>
        </p:nvSpPr>
        <p:spPr>
          <a:xfrm rot="-5400000">
            <a:off x="-1964920" y="4399037"/>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Aspecte etice </a:t>
            </a:r>
            <a:endParaRPr b="0" i="0" sz="2900" u="none" cap="none" strike="noStrike">
              <a:solidFill>
                <a:srgbClr val="000000"/>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în marketingul digital</a:t>
            </a:r>
            <a:endParaRPr b="0" i="0" sz="29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4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49" l="-14260" r="-3274" t="-161009"/>
            </a:stretch>
          </a:blipFill>
          <a:ln>
            <a:noFill/>
          </a:ln>
        </p:spPr>
      </p:sp>
      <p:sp>
        <p:nvSpPr>
          <p:cNvPr id="693" name="Google Shape;693;p43"/>
          <p:cNvSpPr txBox="1"/>
          <p:nvPr/>
        </p:nvSpPr>
        <p:spPr>
          <a:xfrm>
            <a:off x="3870160" y="3701363"/>
            <a:ext cx="10547700" cy="4494600"/>
          </a:xfrm>
          <a:prstGeom prst="rect">
            <a:avLst/>
          </a:prstGeom>
          <a:noFill/>
          <a:ln>
            <a:noFill/>
          </a:ln>
        </p:spPr>
        <p:txBody>
          <a:bodyPr anchorCtr="0" anchor="t" bIns="0" lIns="0" spcFirstLastPara="1" rIns="0" wrap="square" tIns="0">
            <a:spAutoFit/>
          </a:bodyPr>
          <a:lstStyle/>
          <a:p>
            <a:pPr indent="-355600" lvl="0" marL="457200" marR="0" rtl="0" algn="l">
              <a:lnSpc>
                <a:spcPct val="170000"/>
              </a:lnSpc>
              <a:spcBef>
                <a:spcPts val="0"/>
              </a:spcBef>
              <a:spcAft>
                <a:spcPts val="0"/>
              </a:spcAft>
              <a:buClr>
                <a:srgbClr val="000000"/>
              </a:buClr>
              <a:buSzPts val="2000"/>
              <a:buFont typeface="Playfair Display"/>
              <a:buChar char="●"/>
            </a:pPr>
            <a:r>
              <a:rPr b="1" i="0" lang="en-US" sz="2000" u="none" cap="none" strike="noStrike">
                <a:solidFill>
                  <a:srgbClr val="000000"/>
                </a:solidFill>
                <a:latin typeface="Playfair Display"/>
                <a:ea typeface="Playfair Display"/>
                <a:cs typeface="Playfair Display"/>
                <a:sym typeface="Playfair Display"/>
              </a:rPr>
              <a:t>Marketingul digital etic nu este doar o chestiune de conformitate, ci și o componentă esențială a identității brandului tău. </a:t>
            </a:r>
            <a:r>
              <a:rPr b="0" i="0" lang="en-US" sz="2000" u="none" cap="none" strike="noStrike">
                <a:solidFill>
                  <a:srgbClr val="000000"/>
                </a:solidFill>
                <a:latin typeface="Playfair Display"/>
                <a:ea typeface="Playfair Display"/>
                <a:cs typeface="Playfair Display"/>
                <a:sym typeface="Playfair Display"/>
              </a:rPr>
              <a:t>Prin prioritizarea transparenței, incluziunii, autenticității și responsabilității, nu doar că îți protejezi reputația, dar și întărești încrederea și loialitatea publicului tău. Această încredere este valoroasă și transformă audiența ta în susținători entuziaști ai cauzei tale.</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t/>
            </a:r>
            <a:endParaRPr b="1" i="0" sz="2000" u="none" cap="none" strike="noStrike">
              <a:solidFill>
                <a:srgbClr val="000000"/>
              </a:solidFill>
              <a:latin typeface="Playfair Display"/>
              <a:ea typeface="Playfair Display"/>
              <a:cs typeface="Playfair Display"/>
              <a:sym typeface="Playfair Display"/>
            </a:endParaRPr>
          </a:p>
          <a:p>
            <a:pPr indent="-355600" lvl="0" marL="457200" marR="0" rtl="0" algn="l">
              <a:lnSpc>
                <a:spcPct val="170000"/>
              </a:lnSpc>
              <a:spcBef>
                <a:spcPts val="0"/>
              </a:spcBef>
              <a:spcAft>
                <a:spcPts val="0"/>
              </a:spcAft>
              <a:buClr>
                <a:srgbClr val="000000"/>
              </a:buClr>
              <a:buSzPts val="2000"/>
              <a:buFont typeface="Playfair Display"/>
              <a:buChar char="●"/>
            </a:pPr>
            <a:r>
              <a:rPr b="1" i="0" lang="en-US" sz="2000" u="none" cap="none" strike="noStrike">
                <a:solidFill>
                  <a:srgbClr val="000000"/>
                </a:solidFill>
                <a:latin typeface="Playfair Display"/>
                <a:ea typeface="Playfair Display"/>
                <a:cs typeface="Playfair Display"/>
                <a:sym typeface="Playfair Display"/>
              </a:rPr>
              <a:t>Nu uita, marketingul etic înseamnă să faci ceea ce este corect, nu doar ceea ce este legal. </a:t>
            </a:r>
            <a:r>
              <a:rPr b="0" i="0" lang="en-US" sz="2000" u="none" cap="none" strike="noStrike">
                <a:solidFill>
                  <a:srgbClr val="000000"/>
                </a:solidFill>
                <a:latin typeface="Playfair Display"/>
                <a:ea typeface="Playfair Display"/>
                <a:cs typeface="Playfair Display"/>
                <a:sym typeface="Playfair Display"/>
              </a:rPr>
              <a:t>Este vorba despre a da un exemplu și a stabili un standard pentru ceea ce înseamnă să faci promovare pentru un scop social.</a:t>
            </a:r>
            <a:endParaRPr b="0" i="0" sz="2000" u="none" cap="none" strike="noStrike">
              <a:solidFill>
                <a:srgbClr val="000000"/>
              </a:solidFill>
              <a:latin typeface="Playfair Display"/>
              <a:ea typeface="Playfair Display"/>
              <a:cs typeface="Playfair Display"/>
              <a:sym typeface="Playfair Display"/>
            </a:endParaRPr>
          </a:p>
        </p:txBody>
      </p:sp>
      <p:sp>
        <p:nvSpPr>
          <p:cNvPr id="694" name="Google Shape;694;p43"/>
          <p:cNvSpPr/>
          <p:nvPr/>
        </p:nvSpPr>
        <p:spPr>
          <a:xfrm>
            <a:off x="0" y="6172200"/>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695" name="Google Shape;695;p43"/>
          <p:cNvSpPr/>
          <p:nvPr/>
        </p:nvSpPr>
        <p:spPr>
          <a:xfrm>
            <a:off x="14736586" y="-1744494"/>
            <a:ext cx="5441058" cy="4114800"/>
          </a:xfrm>
          <a:custGeom>
            <a:rect b="b" l="l" r="r" t="t"/>
            <a:pathLst>
              <a:path extrusionOk="0" h="4114800" w="5441058">
                <a:moveTo>
                  <a:pt x="0" y="0"/>
                </a:moveTo>
                <a:lnTo>
                  <a:pt x="5441058" y="0"/>
                </a:lnTo>
                <a:lnTo>
                  <a:pt x="5441058" y="4114800"/>
                </a:lnTo>
                <a:lnTo>
                  <a:pt x="0" y="4114800"/>
                </a:lnTo>
                <a:lnTo>
                  <a:pt x="0" y="0"/>
                </a:lnTo>
                <a:close/>
              </a:path>
            </a:pathLst>
          </a:custGeom>
          <a:blipFill rotWithShape="1">
            <a:blip r:embed="rId5">
              <a:alphaModFix/>
            </a:blip>
            <a:stretch>
              <a:fillRect b="0" l="0" r="0" t="0"/>
            </a:stretch>
          </a:blipFill>
          <a:ln>
            <a:noFill/>
          </a:ln>
        </p:spPr>
      </p:sp>
      <p:sp>
        <p:nvSpPr>
          <p:cNvPr id="696" name="Google Shape;696;p43"/>
          <p:cNvSpPr txBox="1"/>
          <p:nvPr/>
        </p:nvSpPr>
        <p:spPr>
          <a:xfrm>
            <a:off x="3637050" y="1900150"/>
            <a:ext cx="11672100" cy="7389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4800" u="none" cap="none" strike="noStrike">
                <a:solidFill>
                  <a:srgbClr val="000000"/>
                </a:solidFill>
                <a:latin typeface="Playfair Display"/>
                <a:ea typeface="Playfair Display"/>
                <a:cs typeface="Playfair Display"/>
                <a:sym typeface="Playfair Display"/>
              </a:rPr>
              <a:t>Marketingul etic ca avantaj competitiv</a:t>
            </a:r>
            <a:endParaRPr b="0" i="0" sz="4800" u="none" cap="none" strike="noStrike">
              <a:solidFill>
                <a:srgbClr val="000000"/>
              </a:solidFill>
              <a:latin typeface="Arial"/>
              <a:ea typeface="Arial"/>
              <a:cs typeface="Arial"/>
              <a:sym typeface="Arial"/>
            </a:endParaRPr>
          </a:p>
        </p:txBody>
      </p:sp>
      <p:sp>
        <p:nvSpPr>
          <p:cNvPr id="697" name="Google Shape;697;p43"/>
          <p:cNvSpPr txBox="1"/>
          <p:nvPr/>
        </p:nvSpPr>
        <p:spPr>
          <a:xfrm rot="-5400000">
            <a:off x="-1964920" y="4399037"/>
            <a:ext cx="65226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Aspecte etice </a:t>
            </a:r>
            <a:endParaRPr b="0" i="0" sz="2900" u="none" cap="none" strike="noStrike">
              <a:solidFill>
                <a:srgbClr val="000000"/>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Playfair Display"/>
                <a:ea typeface="Playfair Display"/>
                <a:cs typeface="Playfair Display"/>
                <a:sym typeface="Playfair Display"/>
              </a:rPr>
              <a:t>în marketingul digital</a:t>
            </a:r>
            <a:endParaRPr b="0" i="0" sz="29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44"/>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703" name="Google Shape;703;p44"/>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704" name="Google Shape;704;p44"/>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705" name="Google Shape;705;p44"/>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706" name="Google Shape;706;p44"/>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707" name="Google Shape;707;p44"/>
          <p:cNvSpPr txBox="1"/>
          <p:nvPr/>
        </p:nvSpPr>
        <p:spPr>
          <a:xfrm>
            <a:off x="7333450" y="3300400"/>
            <a:ext cx="26184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04</a:t>
            </a:r>
            <a:endParaRPr b="0" i="0" sz="1400" u="none" cap="none" strike="noStrike">
              <a:solidFill>
                <a:srgbClr val="000000"/>
              </a:solidFill>
              <a:latin typeface="Arial"/>
              <a:ea typeface="Arial"/>
              <a:cs typeface="Arial"/>
              <a:sym typeface="Arial"/>
            </a:endParaRPr>
          </a:p>
        </p:txBody>
      </p:sp>
      <p:sp>
        <p:nvSpPr>
          <p:cNvPr id="708" name="Google Shape;708;p44"/>
          <p:cNvSpPr txBox="1"/>
          <p:nvPr/>
        </p:nvSpPr>
        <p:spPr>
          <a:xfrm>
            <a:off x="9951852" y="3300400"/>
            <a:ext cx="5712600" cy="1773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4800" u="none" cap="none" strike="noStrike">
                <a:solidFill>
                  <a:srgbClr val="000000"/>
                </a:solidFill>
                <a:latin typeface="Prata"/>
                <a:ea typeface="Prata"/>
                <a:cs typeface="Prata"/>
                <a:sym typeface="Prata"/>
              </a:rPr>
              <a:t>Ai ajuns la sfârșitul modulului 4!</a:t>
            </a:r>
            <a:endParaRPr b="0" i="0" sz="4800" u="none" cap="none" strike="noStrike">
              <a:solidFill>
                <a:srgbClr val="000000"/>
              </a:solidFill>
              <a:latin typeface="Arial"/>
              <a:ea typeface="Arial"/>
              <a:cs typeface="Arial"/>
              <a:sym typeface="Arial"/>
            </a:endParaRPr>
          </a:p>
        </p:txBody>
      </p:sp>
      <p:sp>
        <p:nvSpPr>
          <p:cNvPr id="709" name="Google Shape;709;p44"/>
          <p:cNvSpPr txBox="1"/>
          <p:nvPr/>
        </p:nvSpPr>
        <p:spPr>
          <a:xfrm>
            <a:off x="9951845" y="6225000"/>
            <a:ext cx="53778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rata"/>
                <a:ea typeface="Prata"/>
                <a:cs typeface="Prata"/>
                <a:sym typeface="Prata"/>
              </a:rPr>
              <a:t>Acum a venit momentul pentru autoevaluare și exerciții.</a:t>
            </a:r>
            <a:endParaRPr b="0" i="0" sz="1400" u="none" cap="none" strike="noStrike">
              <a:solidFill>
                <a:srgbClr val="000000"/>
              </a:solidFill>
              <a:latin typeface="Arial"/>
              <a:ea typeface="Arial"/>
              <a:cs typeface="Arial"/>
              <a:sym typeface="Arial"/>
            </a:endParaRPr>
          </a:p>
        </p:txBody>
      </p:sp>
      <p:grpSp>
        <p:nvGrpSpPr>
          <p:cNvPr id="710" name="Google Shape;710;p44"/>
          <p:cNvGrpSpPr/>
          <p:nvPr/>
        </p:nvGrpSpPr>
        <p:grpSpPr>
          <a:xfrm>
            <a:off x="2330512" y="2197460"/>
            <a:ext cx="4369161" cy="5892080"/>
            <a:chOff x="0" y="0"/>
            <a:chExt cx="5825547" cy="7856106"/>
          </a:xfrm>
        </p:grpSpPr>
        <p:sp>
          <p:nvSpPr>
            <p:cNvPr id="711" name="Google Shape;711;p44"/>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8">
                <a:alphaModFix/>
              </a:blip>
              <a:stretch>
                <a:fillRect b="-13798" l="0" r="-99652" t="-31261"/>
              </a:stretch>
            </a:blipFill>
            <a:ln>
              <a:noFill/>
            </a:ln>
          </p:spPr>
        </p:sp>
        <p:sp>
          <p:nvSpPr>
            <p:cNvPr id="712" name="Google Shape;712;p44"/>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9">
                <a:alphaModFix/>
              </a:blip>
              <a:stretch>
                <a:fillRect b="0" l="-6106" r="-6105" t="0"/>
              </a:stretch>
            </a:blipFill>
            <a:ln>
              <a:noFill/>
            </a:ln>
          </p:spPr>
        </p:sp>
      </p:grpSp>
      <p:sp>
        <p:nvSpPr>
          <p:cNvPr id="713" name="Google Shape;713;p4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10">
              <a:alphaModFix/>
            </a:blip>
            <a:stretch>
              <a:fillRect b="-160149" l="-14260" r="-3274" t="-161009"/>
            </a:stretch>
          </a:blipFill>
          <a:ln>
            <a:noFill/>
          </a:ln>
        </p:spPr>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4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19" name="Google Shape;719;p4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20" name="Google Shape;720;p45"/>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21" name="Google Shape;721;p4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722" name="Google Shape;722;p45"/>
          <p:cNvSpPr/>
          <p:nvPr/>
        </p:nvSpPr>
        <p:spPr>
          <a:xfrm>
            <a:off x="8940221" y="5903800"/>
            <a:ext cx="3534651" cy="3097238"/>
          </a:xfrm>
          <a:custGeom>
            <a:rect b="b" l="l" r="r" t="t"/>
            <a:pathLst>
              <a:path extrusionOk="0" h="3097238" w="3534651">
                <a:moveTo>
                  <a:pt x="0" y="0"/>
                </a:moveTo>
                <a:lnTo>
                  <a:pt x="3534650" y="0"/>
                </a:lnTo>
                <a:lnTo>
                  <a:pt x="3534650" y="3097238"/>
                </a:lnTo>
                <a:lnTo>
                  <a:pt x="0" y="3097238"/>
                </a:lnTo>
                <a:lnTo>
                  <a:pt x="0" y="0"/>
                </a:lnTo>
                <a:close/>
              </a:path>
            </a:pathLst>
          </a:custGeom>
          <a:blipFill rotWithShape="1">
            <a:blip r:embed="rId7">
              <a:alphaModFix/>
            </a:blip>
            <a:stretch>
              <a:fillRect b="0" l="0" r="0" t="0"/>
            </a:stretch>
          </a:blipFill>
          <a:ln>
            <a:noFill/>
          </a:ln>
        </p:spPr>
      </p:sp>
      <p:sp>
        <p:nvSpPr>
          <p:cNvPr id="723" name="Google Shape;723;p45"/>
          <p:cNvSpPr/>
          <p:nvPr/>
        </p:nvSpPr>
        <p:spPr>
          <a:xfrm>
            <a:off x="1408468" y="4966967"/>
            <a:ext cx="4812695" cy="3052051"/>
          </a:xfrm>
          <a:custGeom>
            <a:rect b="b" l="l" r="r" t="t"/>
            <a:pathLst>
              <a:path extrusionOk="0" h="3052051" w="4812695">
                <a:moveTo>
                  <a:pt x="0" y="0"/>
                </a:moveTo>
                <a:lnTo>
                  <a:pt x="4812695" y="0"/>
                </a:lnTo>
                <a:lnTo>
                  <a:pt x="4812695" y="3052051"/>
                </a:lnTo>
                <a:lnTo>
                  <a:pt x="0" y="3052051"/>
                </a:lnTo>
                <a:lnTo>
                  <a:pt x="0" y="0"/>
                </a:lnTo>
                <a:close/>
              </a:path>
            </a:pathLst>
          </a:custGeom>
          <a:blipFill rotWithShape="1">
            <a:blip r:embed="rId8">
              <a:alphaModFix/>
            </a:blip>
            <a:stretch>
              <a:fillRect b="0" l="0" r="0" t="0"/>
            </a:stretch>
          </a:blipFill>
          <a:ln>
            <a:noFill/>
          </a:ln>
        </p:spPr>
      </p:sp>
      <p:sp>
        <p:nvSpPr>
          <p:cNvPr id="724" name="Google Shape;724;p45"/>
          <p:cNvSpPr/>
          <p:nvPr/>
        </p:nvSpPr>
        <p:spPr>
          <a:xfrm>
            <a:off x="12634466" y="1028700"/>
            <a:ext cx="3355898" cy="3354500"/>
          </a:xfrm>
          <a:custGeom>
            <a:rect b="b" l="l" r="r" t="t"/>
            <a:pathLst>
              <a:path extrusionOk="0" h="3354500" w="3355898">
                <a:moveTo>
                  <a:pt x="0" y="0"/>
                </a:moveTo>
                <a:lnTo>
                  <a:pt x="3355898" y="0"/>
                </a:lnTo>
                <a:lnTo>
                  <a:pt x="3355898" y="3354500"/>
                </a:lnTo>
                <a:lnTo>
                  <a:pt x="0" y="3354500"/>
                </a:lnTo>
                <a:lnTo>
                  <a:pt x="0" y="0"/>
                </a:lnTo>
                <a:close/>
              </a:path>
            </a:pathLst>
          </a:custGeom>
          <a:blipFill rotWithShape="1">
            <a:blip r:embed="rId9">
              <a:alphaModFix/>
            </a:blip>
            <a:stretch>
              <a:fillRect b="0" l="0" r="0" t="0"/>
            </a:stretch>
          </a:blipFill>
          <a:ln>
            <a:noFill/>
          </a:ln>
        </p:spPr>
      </p:sp>
      <p:sp>
        <p:nvSpPr>
          <p:cNvPr id="725" name="Google Shape;725;p45"/>
          <p:cNvSpPr txBox="1"/>
          <p:nvPr/>
        </p:nvSpPr>
        <p:spPr>
          <a:xfrm>
            <a:off x="5091900" y="1255625"/>
            <a:ext cx="7726800" cy="14778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4000" u="none" cap="none" strike="noStrike">
                <a:solidFill>
                  <a:srgbClr val="000000"/>
                </a:solidFill>
                <a:latin typeface="Playfair Display"/>
                <a:ea typeface="Playfair Display"/>
                <a:cs typeface="Playfair Display"/>
                <a:sym typeface="Playfair Display"/>
              </a:rPr>
              <a:t>Crearea unui plan de bază pentru marketing digital</a:t>
            </a:r>
            <a:endParaRPr b="0" i="0" sz="4000" u="none" cap="none" strike="noStrike">
              <a:solidFill>
                <a:srgbClr val="000000"/>
              </a:solidFill>
              <a:latin typeface="Arial"/>
              <a:ea typeface="Arial"/>
              <a:cs typeface="Arial"/>
              <a:sym typeface="Arial"/>
            </a:endParaRPr>
          </a:p>
        </p:txBody>
      </p:sp>
      <p:sp>
        <p:nvSpPr>
          <p:cNvPr id="726" name="Google Shape;726;p45"/>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Exercițiul 1</a:t>
            </a:r>
            <a:endParaRPr b="0" i="0" sz="1400" u="none" cap="none" strike="noStrike">
              <a:solidFill>
                <a:srgbClr val="000000"/>
              </a:solidFill>
              <a:latin typeface="Arial"/>
              <a:ea typeface="Arial"/>
              <a:cs typeface="Arial"/>
              <a:sym typeface="Arial"/>
            </a:endParaRPr>
          </a:p>
        </p:txBody>
      </p:sp>
      <p:sp>
        <p:nvSpPr>
          <p:cNvPr id="727" name="Google Shape;727;p45"/>
          <p:cNvSpPr txBox="1"/>
          <p:nvPr/>
        </p:nvSpPr>
        <p:spPr>
          <a:xfrm>
            <a:off x="5091901" y="3196588"/>
            <a:ext cx="6532500" cy="1080300"/>
          </a:xfrm>
          <a:prstGeom prst="rect">
            <a:avLst/>
          </a:prstGeom>
          <a:noFill/>
          <a:ln>
            <a:noFill/>
          </a:ln>
        </p:spPr>
        <p:txBody>
          <a:bodyPr anchorCtr="0" anchor="t" bIns="0" lIns="0" spcFirstLastPara="1" rIns="0" wrap="square" tIns="0">
            <a:spAutoFit/>
          </a:bodyPr>
          <a:lstStyle/>
          <a:p>
            <a:pPr indent="0" lvl="0" marL="0" marR="0" rtl="0" algn="l">
              <a:lnSpc>
                <a:spcPct val="170026"/>
              </a:lnSpc>
              <a:spcBef>
                <a:spcPts val="0"/>
              </a:spcBef>
              <a:spcAft>
                <a:spcPts val="0"/>
              </a:spcAft>
              <a:buClr>
                <a:srgbClr val="000000"/>
              </a:buClr>
              <a:buSzPts val="2599"/>
              <a:buFont typeface="Arial"/>
              <a:buNone/>
            </a:pPr>
            <a:r>
              <a:rPr b="1" i="0" lang="en-US" sz="2599" u="none" cap="none" strike="noStrike">
                <a:solidFill>
                  <a:srgbClr val="000000"/>
                </a:solidFill>
                <a:latin typeface="Playfair Display"/>
                <a:ea typeface="Playfair Display"/>
                <a:cs typeface="Playfair Display"/>
                <a:sym typeface="Playfair Display"/>
              </a:rPr>
              <a:t>Acum e momentul să pui în practică, </a:t>
            </a:r>
            <a:r>
              <a:rPr b="1" i="0" lang="en-US" sz="2599" u="none" cap="none" strike="noStrike">
                <a:solidFill>
                  <a:schemeClr val="dk1"/>
                </a:solidFill>
                <a:latin typeface="Playfair Display"/>
                <a:ea typeface="Playfair Display"/>
                <a:cs typeface="Playfair Display"/>
                <a:sym typeface="Playfair Display"/>
              </a:rPr>
              <a:t>pentru afacerea ta,</a:t>
            </a:r>
            <a:r>
              <a:rPr b="1" i="0" lang="en-US" sz="2599" u="none" cap="none" strike="noStrike">
                <a:solidFill>
                  <a:srgbClr val="000000"/>
                </a:solidFill>
                <a:latin typeface="Playfair Display"/>
                <a:ea typeface="Playfair Display"/>
                <a:cs typeface="Playfair Display"/>
                <a:sym typeface="Playfair Display"/>
              </a:rPr>
              <a:t> tot ceea ce ai învățat!</a:t>
            </a:r>
            <a:endParaRPr b="0" i="0" sz="1400" u="none" cap="none" strike="noStrike">
              <a:solidFill>
                <a:srgbClr val="000000"/>
              </a:solidFill>
              <a:latin typeface="Arial"/>
              <a:ea typeface="Arial"/>
              <a:cs typeface="Arial"/>
              <a:sym typeface="Arial"/>
            </a:endParaRPr>
          </a:p>
        </p:txBody>
      </p:sp>
      <p:sp>
        <p:nvSpPr>
          <p:cNvPr id="728" name="Google Shape;728;p45"/>
          <p:cNvSpPr txBox="1"/>
          <p:nvPr/>
        </p:nvSpPr>
        <p:spPr>
          <a:xfrm>
            <a:off x="5091901" y="4606300"/>
            <a:ext cx="6687000" cy="14895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2199"/>
              <a:buFont typeface="Arial"/>
              <a:buNone/>
            </a:pPr>
            <a:r>
              <a:rPr b="0" i="0" lang="en-US" sz="2199" u="none" cap="none" strike="noStrike">
                <a:solidFill>
                  <a:srgbClr val="000000"/>
                </a:solidFill>
                <a:latin typeface="Playfair Display"/>
                <a:ea typeface="Playfair Display"/>
                <a:cs typeface="Playfair Display"/>
                <a:sym typeface="Playfair Display"/>
              </a:rPr>
              <a:t>În prezentările următoare, vei găsi întrebări orientative care te vor ajuta să începi elaborarea propriului plan de marketing digital.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46"/>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34" name="Google Shape;734;p4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35" name="Google Shape;735;p46"/>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36" name="Google Shape;736;p46"/>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Exercițiul 1</a:t>
            </a:r>
            <a:endParaRPr b="0" i="0" sz="1400" u="none" cap="none" strike="noStrike">
              <a:solidFill>
                <a:srgbClr val="000000"/>
              </a:solidFill>
              <a:latin typeface="Arial"/>
              <a:ea typeface="Arial"/>
              <a:cs typeface="Arial"/>
              <a:sym typeface="Arial"/>
            </a:endParaRPr>
          </a:p>
        </p:txBody>
      </p:sp>
      <p:sp>
        <p:nvSpPr>
          <p:cNvPr id="737" name="Google Shape;737;p46"/>
          <p:cNvSpPr txBox="1"/>
          <p:nvPr/>
        </p:nvSpPr>
        <p:spPr>
          <a:xfrm>
            <a:off x="2520200" y="2754626"/>
            <a:ext cx="5845800" cy="30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Misiunea și obiectivele companiei</a:t>
            </a:r>
            <a:endParaRPr b="0" i="0" sz="1400" u="none" cap="none" strike="noStrike">
              <a:solidFill>
                <a:srgbClr val="000000"/>
              </a:solidFill>
              <a:latin typeface="Arial"/>
              <a:ea typeface="Arial"/>
              <a:cs typeface="Arial"/>
              <a:sym typeface="Arial"/>
            </a:endParaRPr>
          </a:p>
        </p:txBody>
      </p:sp>
      <p:sp>
        <p:nvSpPr>
          <p:cNvPr id="738" name="Google Shape;738;p46"/>
          <p:cNvSpPr txBox="1"/>
          <p:nvPr/>
        </p:nvSpPr>
        <p:spPr>
          <a:xfrm>
            <a:off x="2520200" y="3258182"/>
            <a:ext cx="6118500" cy="501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Descrie-ți misiunea în ansamblu. </a:t>
            </a:r>
            <a:r>
              <a:rPr b="0" i="0" lang="en-US" sz="2000" u="none" cap="none" strike="noStrike">
                <a:solidFill>
                  <a:srgbClr val="000000"/>
                </a:solidFill>
                <a:latin typeface="Playfair Display"/>
                <a:ea typeface="Playfair Display"/>
                <a:cs typeface="Playfair Display"/>
                <a:sym typeface="Playfair Display"/>
              </a:rPr>
              <a:t>Aceasta descrie cum va fi concretizată viziunea ta. O formulare a misiunii se concentrează pe prezentarea succintă a mecanismelor interne și a obiectivelor întreprinderii tale sociale. Aceasta trebuie să fie:</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scurtă</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specifică</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măsurabilă</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SMART (specific, măsurabil, realizabil, relevant și limitat în timp)</a:t>
            </a:r>
            <a:endParaRPr b="0" i="0" sz="2000" u="none" cap="none" strike="noStrike">
              <a:solidFill>
                <a:srgbClr val="000000"/>
              </a:solidFill>
              <a:latin typeface="Playfair Display"/>
              <a:ea typeface="Playfair Display"/>
              <a:cs typeface="Playfair Display"/>
              <a:sym typeface="Playfair Display"/>
            </a:endParaRPr>
          </a:p>
        </p:txBody>
      </p:sp>
      <p:sp>
        <p:nvSpPr>
          <p:cNvPr id="739" name="Google Shape;739;p4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740" name="Google Shape;740;p46"/>
          <p:cNvSpPr txBox="1"/>
          <p:nvPr/>
        </p:nvSpPr>
        <p:spPr>
          <a:xfrm>
            <a:off x="9445799" y="4115425"/>
            <a:ext cx="6779100" cy="29247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Această prezentare trebuie să însemne ceva pentru tine și pentru toți cei care intră în contact cu organizația ta.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Ar trebui să includă:</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Ce intenționezi să faci?</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Cine va face acest lucru?</a:t>
            </a:r>
            <a:endParaRPr b="0" i="0" sz="2000" u="none" cap="none" strike="noStrike">
              <a:solidFill>
                <a:srgbClr val="000000"/>
              </a:solidFill>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Cum va fi realizat?</a:t>
            </a:r>
            <a:endParaRPr b="0" i="0" sz="2000" u="none" cap="none" strike="noStrike">
              <a:solidFill>
                <a:srgbClr val="000000"/>
              </a:solidFill>
              <a:latin typeface="Playfair Display"/>
              <a:ea typeface="Playfair Display"/>
              <a:cs typeface="Playfair Display"/>
              <a:sym typeface="Playfair Display"/>
            </a:endParaRPr>
          </a:p>
        </p:txBody>
      </p:sp>
      <p:sp>
        <p:nvSpPr>
          <p:cNvPr id="741" name="Google Shape;741;p46"/>
          <p:cNvSpPr txBox="1"/>
          <p:nvPr/>
        </p:nvSpPr>
        <p:spPr>
          <a:xfrm>
            <a:off x="2520200" y="1722600"/>
            <a:ext cx="12543900" cy="615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4000" u="none" cap="none" strike="noStrike">
                <a:solidFill>
                  <a:srgbClr val="000000"/>
                </a:solidFill>
                <a:latin typeface="Playfair Display"/>
                <a:ea typeface="Playfair Display"/>
                <a:cs typeface="Playfair Display"/>
                <a:sym typeface="Playfair Display"/>
              </a:rPr>
              <a:t>Crearea unui plan de bază pentru marketing digital</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4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47" name="Google Shape;747;p4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48" name="Google Shape;748;p4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49" name="Google Shape;749;p4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750" name="Google Shape;750;p47">
            <a:hlinkClick r:id="rId7"/>
          </p:cNvPr>
          <p:cNvSpPr/>
          <p:nvPr/>
        </p:nvSpPr>
        <p:spPr>
          <a:xfrm>
            <a:off x="4210354" y="7425019"/>
            <a:ext cx="1815322" cy="2556792"/>
          </a:xfrm>
          <a:custGeom>
            <a:rect b="b" l="l" r="r" t="t"/>
            <a:pathLst>
              <a:path extrusionOk="0" h="2556792" w="1815322">
                <a:moveTo>
                  <a:pt x="0" y="0"/>
                </a:moveTo>
                <a:lnTo>
                  <a:pt x="1815323" y="0"/>
                </a:lnTo>
                <a:lnTo>
                  <a:pt x="1815323" y="2556792"/>
                </a:lnTo>
                <a:lnTo>
                  <a:pt x="0" y="2556792"/>
                </a:lnTo>
                <a:lnTo>
                  <a:pt x="0" y="0"/>
                </a:lnTo>
                <a:close/>
              </a:path>
            </a:pathLst>
          </a:custGeom>
          <a:blipFill rotWithShape="1">
            <a:blip r:embed="rId8">
              <a:alphaModFix/>
            </a:blip>
            <a:stretch>
              <a:fillRect b="0" l="0" r="0" t="0"/>
            </a:stretch>
          </a:blipFill>
          <a:ln>
            <a:noFill/>
          </a:ln>
        </p:spPr>
      </p:sp>
      <p:graphicFrame>
        <p:nvGraphicFramePr>
          <p:cNvPr id="751" name="Google Shape;751;p47"/>
          <p:cNvGraphicFramePr/>
          <p:nvPr/>
        </p:nvGraphicFramePr>
        <p:xfrm>
          <a:off x="9604124" y="3483680"/>
          <a:ext cx="3000000" cy="3000000"/>
        </p:xfrm>
        <a:graphic>
          <a:graphicData uri="http://schemas.openxmlformats.org/drawingml/2006/table">
            <a:tbl>
              <a:tblPr>
                <a:noFill/>
                <a:tableStyleId>{1AE93117-1557-4162-92A0-9266D5DC0A94}</a:tableStyleId>
              </a:tblPr>
              <a:tblGrid>
                <a:gridCol w="2438400"/>
                <a:gridCol w="2438400"/>
                <a:gridCol w="2438400"/>
              </a:tblGrid>
              <a:tr h="1546250">
                <a:tc>
                  <a:txBody>
                    <a:bodyPr/>
                    <a:lstStyle/>
                    <a:p>
                      <a:pPr indent="0" lvl="0" marL="0" marR="0" rtl="0" algn="ctr">
                        <a:lnSpc>
                          <a:spcPct val="140000"/>
                        </a:lnSpc>
                        <a:spcBef>
                          <a:spcPts val="0"/>
                        </a:spcBef>
                        <a:spcAft>
                          <a:spcPts val="0"/>
                        </a:spcAft>
                        <a:buClr>
                          <a:srgbClr val="000000"/>
                        </a:buClr>
                        <a:buSzPts val="2000"/>
                        <a:buFont typeface="Arial"/>
                        <a:buNone/>
                      </a:pPr>
                      <a:r>
                        <a:rPr b="1" lang="en-US" sz="2000" u="none" cap="none" strike="noStrike">
                          <a:latin typeface="Playfair Display"/>
                          <a:ea typeface="Playfair Display"/>
                          <a:cs typeface="Playfair Display"/>
                          <a:sym typeface="Playfair Display"/>
                        </a:rPr>
                        <a:t>PUBLIC/</a:t>
                      </a:r>
                      <a:endParaRPr b="1" sz="2000" u="none" cap="none" strike="noStrike">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2000"/>
                        <a:buFont typeface="Arial"/>
                        <a:buNone/>
                      </a:pPr>
                      <a:r>
                        <a:rPr b="1" lang="en-US" sz="2000" u="none" cap="none" strike="noStrike">
                          <a:latin typeface="Playfair Display"/>
                          <a:ea typeface="Playfair Display"/>
                          <a:cs typeface="Playfair Display"/>
                          <a:sym typeface="Playfair Display"/>
                        </a:rPr>
                        <a:t>PERSOANĂ</a:t>
                      </a:r>
                      <a:endParaRPr b="1" sz="2000" u="none" cap="none" strike="noStrike">
                        <a:latin typeface="Playfair Display"/>
                        <a:ea typeface="Playfair Display"/>
                        <a:cs typeface="Playfair Display"/>
                        <a:sym typeface="Playfair Display"/>
                      </a:endParaRPr>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c>
                  <a:txBody>
                    <a:bodyPr/>
                    <a:lstStyle/>
                    <a:p>
                      <a:pPr indent="0" lvl="0" marL="0" marR="0" rtl="0" algn="ctr">
                        <a:lnSpc>
                          <a:spcPct val="140000"/>
                        </a:lnSpc>
                        <a:spcBef>
                          <a:spcPts val="0"/>
                        </a:spcBef>
                        <a:spcAft>
                          <a:spcPts val="0"/>
                        </a:spcAft>
                        <a:buClr>
                          <a:srgbClr val="000000"/>
                        </a:buClr>
                        <a:buSzPts val="2000"/>
                        <a:buFont typeface="Arial"/>
                        <a:buNone/>
                      </a:pPr>
                      <a:r>
                        <a:rPr b="1" lang="en-US" sz="2000" u="none" cap="none" strike="noStrike">
                          <a:latin typeface="Playfair Display"/>
                          <a:ea typeface="Playfair Display"/>
                          <a:cs typeface="Playfair Display"/>
                          <a:sym typeface="Playfair Display"/>
                        </a:rPr>
                        <a:t>NEVOI/ OBSTACOLE</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c>
                  <a:txBody>
                    <a:bodyPr/>
                    <a:lstStyle/>
                    <a:p>
                      <a:pPr indent="0" lvl="0" marL="0" marR="0" rtl="0" algn="ctr">
                        <a:lnSpc>
                          <a:spcPct val="140000"/>
                        </a:lnSpc>
                        <a:spcBef>
                          <a:spcPts val="0"/>
                        </a:spcBef>
                        <a:spcAft>
                          <a:spcPts val="0"/>
                        </a:spcAft>
                        <a:buClr>
                          <a:srgbClr val="000000"/>
                        </a:buClr>
                        <a:buSzPts val="2000"/>
                        <a:buFont typeface="Arial"/>
                        <a:buNone/>
                      </a:pPr>
                      <a:r>
                        <a:rPr b="1" lang="en-US" sz="2000" u="none" cap="none" strike="noStrike">
                          <a:latin typeface="Playfair Display"/>
                          <a:ea typeface="Playfair Display"/>
                          <a:cs typeface="Playfair Display"/>
                          <a:sym typeface="Playfair Display"/>
                        </a:rPr>
                        <a:t>UNDE ÎȘI PETRECE TIMPUL ONLINE</a:t>
                      </a:r>
                      <a:r>
                        <a:rPr b="1" lang="en-US" sz="2000" u="none" cap="none" strike="noStrike">
                          <a:solidFill>
                            <a:srgbClr val="000000"/>
                          </a:solidFill>
                          <a:latin typeface="Playfair Display"/>
                          <a:ea typeface="Playfair Display"/>
                          <a:cs typeface="Playfair Display"/>
                          <a:sym typeface="Playfair Display"/>
                        </a:rPr>
                        <a:t>?</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r>
              <a:tr h="1027625">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7625">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7625">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752" name="Google Shape;752;p47"/>
          <p:cNvSpPr txBox="1"/>
          <p:nvPr/>
        </p:nvSpPr>
        <p:spPr>
          <a:xfrm>
            <a:off x="2520200" y="2754626"/>
            <a:ext cx="5845800" cy="30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Publicul</a:t>
            </a:r>
            <a:endParaRPr b="0" i="0" sz="1400" u="none" cap="none" strike="noStrike">
              <a:solidFill>
                <a:srgbClr val="000000"/>
              </a:solidFill>
              <a:latin typeface="Arial"/>
              <a:ea typeface="Arial"/>
              <a:cs typeface="Arial"/>
              <a:sym typeface="Arial"/>
            </a:endParaRPr>
          </a:p>
        </p:txBody>
      </p:sp>
      <p:sp>
        <p:nvSpPr>
          <p:cNvPr id="753" name="Google Shape;753;p47"/>
          <p:cNvSpPr txBox="1"/>
          <p:nvPr/>
        </p:nvSpPr>
        <p:spPr>
          <a:xfrm>
            <a:off x="2520200" y="3258182"/>
            <a:ext cx="6118500" cy="39711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Cui te adresezi?</a:t>
            </a:r>
            <a:r>
              <a:rPr b="0" i="0" lang="en-US" sz="2000" u="none" cap="none" strike="noStrike">
                <a:solidFill>
                  <a:srgbClr val="000000"/>
                </a:solidFill>
                <a:latin typeface="Playfair Display"/>
                <a:ea typeface="Playfair Display"/>
                <a:cs typeface="Playfair Display"/>
                <a:sym typeface="Playfair Display"/>
              </a:rPr>
              <a:t> Identifică nevoile lor și locurile unde își petrec timpul online. Poți crea profiluri de audiență pentru a aduce la viață susținătorii țintă, facilitând astfel adaptarea mesajelor și strategiilor tale.</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t/>
            </a:r>
            <a:endParaRPr b="1"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Pentru mai multe informații despre cum să creezi un profil de audiență, fă clic pe imaginea de mai jos.</a:t>
            </a:r>
            <a:endParaRPr b="1" i="0" sz="2000" u="none" cap="none" strike="noStrike">
              <a:solidFill>
                <a:srgbClr val="000000"/>
              </a:solidFill>
              <a:latin typeface="Playfair Display"/>
              <a:ea typeface="Playfair Display"/>
              <a:cs typeface="Playfair Display"/>
              <a:sym typeface="Playfair Display"/>
            </a:endParaRPr>
          </a:p>
        </p:txBody>
      </p:sp>
      <p:sp>
        <p:nvSpPr>
          <p:cNvPr id="754" name="Google Shape;754;p47"/>
          <p:cNvSpPr txBox="1"/>
          <p:nvPr/>
        </p:nvSpPr>
        <p:spPr>
          <a:xfrm>
            <a:off x="9604124" y="2754626"/>
            <a:ext cx="6118500" cy="30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Completează următorul tabel</a:t>
            </a:r>
            <a:endParaRPr b="0" i="0" sz="1400" u="none" cap="none" strike="noStrike">
              <a:solidFill>
                <a:srgbClr val="000000"/>
              </a:solidFill>
              <a:latin typeface="Arial"/>
              <a:ea typeface="Arial"/>
              <a:cs typeface="Arial"/>
              <a:sym typeface="Arial"/>
            </a:endParaRPr>
          </a:p>
        </p:txBody>
      </p:sp>
      <p:sp>
        <p:nvSpPr>
          <p:cNvPr id="755" name="Google Shape;755;p47"/>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Exercițiul 1</a:t>
            </a:r>
            <a:endParaRPr b="0" i="0" sz="1400" u="none" cap="none" strike="noStrike">
              <a:solidFill>
                <a:srgbClr val="000000"/>
              </a:solidFill>
              <a:latin typeface="Arial"/>
              <a:ea typeface="Arial"/>
              <a:cs typeface="Arial"/>
              <a:sym typeface="Arial"/>
            </a:endParaRPr>
          </a:p>
        </p:txBody>
      </p:sp>
      <p:sp>
        <p:nvSpPr>
          <p:cNvPr id="756" name="Google Shape;756;p47"/>
          <p:cNvSpPr txBox="1"/>
          <p:nvPr/>
        </p:nvSpPr>
        <p:spPr>
          <a:xfrm>
            <a:off x="2520200" y="1722600"/>
            <a:ext cx="12543900" cy="615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4000" u="none" cap="none" strike="noStrike">
                <a:solidFill>
                  <a:srgbClr val="000000"/>
                </a:solidFill>
                <a:latin typeface="Playfair Display"/>
                <a:ea typeface="Playfair Display"/>
                <a:cs typeface="Playfair Display"/>
                <a:sym typeface="Playfair Display"/>
              </a:rPr>
              <a:t>Crearea unui plan de bază pentru marketing digital</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48"/>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62" name="Google Shape;762;p4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63" name="Google Shape;763;p48"/>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64" name="Google Shape;764;p4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graphicFrame>
        <p:nvGraphicFramePr>
          <p:cNvPr id="765" name="Google Shape;765;p48"/>
          <p:cNvGraphicFramePr/>
          <p:nvPr/>
        </p:nvGraphicFramePr>
        <p:xfrm>
          <a:off x="9604124" y="3483680"/>
          <a:ext cx="3000000" cy="3000000"/>
        </p:xfrm>
        <a:graphic>
          <a:graphicData uri="http://schemas.openxmlformats.org/drawingml/2006/table">
            <a:tbl>
              <a:tblPr>
                <a:noFill/>
                <a:tableStyleId>{1AE93117-1557-4162-92A0-9266D5DC0A94}</a:tableStyleId>
              </a:tblPr>
              <a:tblGrid>
                <a:gridCol w="3657600"/>
                <a:gridCol w="3657600"/>
              </a:tblGrid>
              <a:tr h="1028700">
                <a:tc>
                  <a:txBody>
                    <a:bodyPr/>
                    <a:lstStyle/>
                    <a:p>
                      <a:pPr indent="0" lvl="0" marL="0" marR="0" rtl="0" algn="ctr">
                        <a:lnSpc>
                          <a:spcPct val="140000"/>
                        </a:lnSpc>
                        <a:spcBef>
                          <a:spcPts val="0"/>
                        </a:spcBef>
                        <a:spcAft>
                          <a:spcPts val="0"/>
                        </a:spcAft>
                        <a:buClr>
                          <a:srgbClr val="000000"/>
                        </a:buClr>
                        <a:buSzPts val="2000"/>
                        <a:buFont typeface="Arial"/>
                        <a:buNone/>
                      </a:pPr>
                      <a:r>
                        <a:rPr b="1" lang="en-US" sz="2000" u="none" cap="none" strike="noStrike">
                          <a:latin typeface="Playfair Display"/>
                          <a:ea typeface="Playfair Display"/>
                          <a:cs typeface="Playfair Display"/>
                          <a:sym typeface="Playfair Display"/>
                        </a:rPr>
                        <a:t>ALEGE CANALUL</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c>
                  <a:txBody>
                    <a:bodyPr/>
                    <a:lstStyle/>
                    <a:p>
                      <a:pPr indent="0" lvl="0" marL="0" marR="0" rtl="0" algn="ctr">
                        <a:lnSpc>
                          <a:spcPct val="140000"/>
                        </a:lnSpc>
                        <a:spcBef>
                          <a:spcPts val="0"/>
                        </a:spcBef>
                        <a:spcAft>
                          <a:spcPts val="0"/>
                        </a:spcAft>
                        <a:buClr>
                          <a:srgbClr val="000000"/>
                        </a:buClr>
                        <a:buSzPts val="2000"/>
                        <a:buFont typeface="Arial"/>
                        <a:buNone/>
                      </a:pPr>
                      <a:r>
                        <a:rPr b="1" lang="en-US" sz="2000" u="none" cap="none" strike="noStrike">
                          <a:latin typeface="Playfair Display"/>
                          <a:ea typeface="Playfair Display"/>
                          <a:cs typeface="Playfair Display"/>
                          <a:sym typeface="Playfair Display"/>
                        </a:rPr>
                        <a:t>DE CE</a:t>
                      </a:r>
                      <a:r>
                        <a:rPr b="1" lang="en-US" sz="2000" u="none" cap="none" strike="noStrike">
                          <a:solidFill>
                            <a:srgbClr val="000000"/>
                          </a:solidFill>
                          <a:latin typeface="Playfair Display"/>
                          <a:ea typeface="Playfair Display"/>
                          <a:cs typeface="Playfair Display"/>
                          <a:sym typeface="Playfair Display"/>
                        </a:rPr>
                        <a:t>?</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F1E7DD"/>
                    </a:solidFill>
                  </a:tcPr>
                </a:tc>
              </a:tr>
              <a:tr h="1028700">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8700">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28700">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54545"/>
                        </a:lnSpc>
                        <a:spcBef>
                          <a:spcPts val="0"/>
                        </a:spcBef>
                        <a:spcAft>
                          <a:spcPts val="0"/>
                        </a:spcAft>
                        <a:buClr>
                          <a:srgbClr val="000000"/>
                        </a:buClr>
                        <a:buSzPts val="1100"/>
                        <a:buFont typeface="Arial"/>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766" name="Google Shape;766;p48"/>
          <p:cNvSpPr txBox="1"/>
          <p:nvPr/>
        </p:nvSpPr>
        <p:spPr>
          <a:xfrm>
            <a:off x="2522004" y="3845923"/>
            <a:ext cx="5845800" cy="30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Alege-ți canalele preferate</a:t>
            </a:r>
            <a:endParaRPr b="0" i="0" sz="1400" u="none" cap="none" strike="noStrike">
              <a:solidFill>
                <a:srgbClr val="000000"/>
              </a:solidFill>
              <a:latin typeface="Arial"/>
              <a:ea typeface="Arial"/>
              <a:cs typeface="Arial"/>
              <a:sym typeface="Arial"/>
            </a:endParaRPr>
          </a:p>
        </p:txBody>
      </p:sp>
      <p:sp>
        <p:nvSpPr>
          <p:cNvPr id="767" name="Google Shape;767;p48"/>
          <p:cNvSpPr txBox="1"/>
          <p:nvPr/>
        </p:nvSpPr>
        <p:spPr>
          <a:xfrm>
            <a:off x="2520200" y="4474271"/>
            <a:ext cx="6118500" cy="24012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Pe baza identificării publicului, dar și a analizei SWOT a platformelor, </a:t>
            </a:r>
            <a:r>
              <a:rPr b="1" i="0" lang="en-US" sz="2000" u="none" cap="none" strike="noStrike">
                <a:solidFill>
                  <a:srgbClr val="000000"/>
                </a:solidFill>
                <a:latin typeface="Playfair Display"/>
                <a:ea typeface="Playfair Display"/>
                <a:cs typeface="Playfair Display"/>
                <a:sym typeface="Playfair Display"/>
              </a:rPr>
              <a:t>decide ce canale dorești să folosești. </a:t>
            </a:r>
            <a:endParaRPr b="1"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Notă: calitatea este mai bună decât cantitatea</a:t>
            </a:r>
            <a:endParaRPr b="0" i="0" sz="2000" u="none" cap="none" strike="noStrike">
              <a:solidFill>
                <a:srgbClr val="000000"/>
              </a:solidFill>
              <a:latin typeface="Playfair Display"/>
              <a:ea typeface="Playfair Display"/>
              <a:cs typeface="Playfair Display"/>
              <a:sym typeface="Playfair Display"/>
            </a:endParaRPr>
          </a:p>
        </p:txBody>
      </p:sp>
      <p:sp>
        <p:nvSpPr>
          <p:cNvPr id="768" name="Google Shape;768;p48"/>
          <p:cNvSpPr txBox="1"/>
          <p:nvPr/>
        </p:nvSpPr>
        <p:spPr>
          <a:xfrm>
            <a:off x="9604124" y="2754626"/>
            <a:ext cx="6118500" cy="30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chemeClr val="dk1"/>
              </a:buClr>
              <a:buSzPts val="2000"/>
              <a:buFont typeface="Arial"/>
              <a:buNone/>
            </a:pPr>
            <a:r>
              <a:rPr b="0" i="0" lang="en-US" sz="2000" u="none" cap="none" strike="noStrike">
                <a:solidFill>
                  <a:schemeClr val="dk1"/>
                </a:solidFill>
                <a:latin typeface="Playfair Display"/>
                <a:ea typeface="Playfair Display"/>
                <a:cs typeface="Playfair Display"/>
                <a:sym typeface="Playfair Display"/>
              </a:rPr>
              <a:t>Fill in the following table</a:t>
            </a:r>
            <a:endParaRPr b="0" i="0" sz="1400" u="none" cap="none" strike="noStrike">
              <a:solidFill>
                <a:srgbClr val="000000"/>
              </a:solidFill>
              <a:latin typeface="Arial"/>
              <a:ea typeface="Arial"/>
              <a:cs typeface="Arial"/>
              <a:sym typeface="Arial"/>
            </a:endParaRPr>
          </a:p>
        </p:txBody>
      </p:sp>
      <p:sp>
        <p:nvSpPr>
          <p:cNvPr id="769" name="Google Shape;769;p48"/>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Exercițiul 1</a:t>
            </a:r>
            <a:endParaRPr b="0" i="0" sz="1400" u="none" cap="none" strike="noStrike">
              <a:solidFill>
                <a:srgbClr val="000000"/>
              </a:solidFill>
              <a:latin typeface="Arial"/>
              <a:ea typeface="Arial"/>
              <a:cs typeface="Arial"/>
              <a:sym typeface="Arial"/>
            </a:endParaRPr>
          </a:p>
        </p:txBody>
      </p:sp>
      <p:sp>
        <p:nvSpPr>
          <p:cNvPr id="770" name="Google Shape;770;p48"/>
          <p:cNvSpPr txBox="1"/>
          <p:nvPr/>
        </p:nvSpPr>
        <p:spPr>
          <a:xfrm>
            <a:off x="2520200" y="1722600"/>
            <a:ext cx="12543900" cy="615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4000" u="none" cap="none" strike="noStrike">
                <a:solidFill>
                  <a:srgbClr val="000000"/>
                </a:solidFill>
                <a:latin typeface="Playfair Display"/>
                <a:ea typeface="Playfair Display"/>
                <a:cs typeface="Playfair Display"/>
                <a:sym typeface="Playfair Display"/>
              </a:rPr>
              <a:t>Crearea unui plan de bază pentru marketing digital</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5"/>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2" name="Google Shape;152;p5"/>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53" name="Google Shape;153;p5"/>
          <p:cNvSpPr txBox="1"/>
          <p:nvPr/>
        </p:nvSpPr>
        <p:spPr>
          <a:xfrm>
            <a:off x="3768750" y="2627200"/>
            <a:ext cx="11698800" cy="59781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Vizionați videoclipul SUSE pentru modulul 4 </a:t>
            </a:r>
            <a:endParaRPr sz="3399" u="non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rPr lang="en-US" sz="3399" u="sng">
                <a:solidFill>
                  <a:schemeClr val="hlink"/>
                </a:solidFill>
                <a:latin typeface="Playfair Display"/>
                <a:ea typeface="Playfair Display"/>
                <a:cs typeface="Playfair Display"/>
                <a:sym typeface="Playfair Display"/>
                <a:hlinkClick r:id="rId5"/>
              </a:rPr>
              <a:t>https://www.youtube.com/watch?v=DXg0X3A6EKI&amp;list=PLcG96fou9ugJSXJMWE9H_CxdTzUI58Wbl&amp;index=3</a:t>
            </a:r>
            <a:r>
              <a:rPr lang="en-US" sz="3399">
                <a:latin typeface="Playfair Display"/>
                <a:ea typeface="Playfair Display"/>
                <a:cs typeface="Playfair Display"/>
                <a:sym typeface="Playfair Display"/>
              </a:rPr>
              <a:t> </a:t>
            </a:r>
            <a:endParaRPr sz="3399">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rPr b="0" i="0" lang="en-US" sz="3000" u="none" cap="none" strike="noStrike">
                <a:solidFill>
                  <a:srgbClr val="000000"/>
                </a:solidFill>
                <a:latin typeface="Playfair Display"/>
                <a:ea typeface="Playfair Display"/>
                <a:cs typeface="Playfair Display"/>
                <a:sym typeface="Playfair Display"/>
              </a:rPr>
              <a:t>În peisajul de afaceri actual, marketingul digital și social media sunt indispensabile. Cu miliarde de utilizatori activi, acestea oferă oportunități de neegalat pentru dezvoltarea brandului de produs. De la crearea de conținut la informații bazate pe date, stăpânirea acestor instrumente este esențială pentru a rămâne competitiv.</a:t>
            </a:r>
            <a:endParaRPr b="0" i="0" sz="3000" u="none" cap="none" strike="noStrike">
              <a:solidFill>
                <a:srgbClr val="000000"/>
              </a:solidFill>
              <a:latin typeface="Arial"/>
              <a:ea typeface="Arial"/>
              <a:cs typeface="Arial"/>
              <a:sym typeface="Arial"/>
            </a:endParaRPr>
          </a:p>
        </p:txBody>
      </p:sp>
      <p:sp>
        <p:nvSpPr>
          <p:cNvPr id="154" name="Google Shape;154;p5"/>
          <p:cNvSpPr txBox="1"/>
          <p:nvPr/>
        </p:nvSpPr>
        <p:spPr>
          <a:xfrm>
            <a:off x="754783"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INTRODUCERE</a:t>
            </a:r>
            <a:endParaRPr b="0" i="0" sz="1400" u="none" cap="none" strike="noStrike">
              <a:solidFill>
                <a:srgbClr val="000000"/>
              </a:solidFill>
              <a:latin typeface="Arial"/>
              <a:ea typeface="Arial"/>
              <a:cs typeface="Arial"/>
              <a:sym typeface="Arial"/>
            </a:endParaRPr>
          </a:p>
        </p:txBody>
      </p:sp>
      <p:sp>
        <p:nvSpPr>
          <p:cNvPr id="155" name="Google Shape;155;p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49"/>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76" name="Google Shape;776;p49"/>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77" name="Google Shape;777;p49"/>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78" name="Google Shape;778;p4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779" name="Google Shape;779;p49"/>
          <p:cNvSpPr txBox="1"/>
          <p:nvPr/>
        </p:nvSpPr>
        <p:spPr>
          <a:xfrm>
            <a:off x="2520200" y="2242950"/>
            <a:ext cx="7419900" cy="30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Stabilește-ți strategia de conținut și crează mesajele de bază</a:t>
            </a:r>
            <a:endParaRPr b="0" i="0" sz="1400" u="none" cap="none" strike="noStrike">
              <a:solidFill>
                <a:srgbClr val="000000"/>
              </a:solidFill>
              <a:latin typeface="Arial"/>
              <a:ea typeface="Arial"/>
              <a:cs typeface="Arial"/>
              <a:sym typeface="Arial"/>
            </a:endParaRPr>
          </a:p>
        </p:txBody>
      </p:sp>
      <p:sp>
        <p:nvSpPr>
          <p:cNvPr id="780" name="Google Shape;780;p49"/>
          <p:cNvSpPr txBox="1"/>
          <p:nvPr/>
        </p:nvSpPr>
        <p:spPr>
          <a:xfrm>
            <a:off x="2520200" y="3190400"/>
            <a:ext cx="7296000" cy="55413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Din perspectiva strategiei tale de conținut:</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Ce ar dori clientul tău ideal să afle de la tine?</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Ce îi place clientului tău ideal?</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Ce i-ar fi de folos clientului tău ideal?</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Folosește citate inspiraționale care să-l facă să treacă la acțiune sau să-și înceapă ziua cu zâmbetul pe buze.</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Reflectează asupra poveștii tale și creează mesaje convingătoare care să transmită misiunea ta, problema pe care o abordezi și modalitățile prin care oamenii te pot sprijini. Asigură-te că aceste mesaje rezonează emoțional cu publicul tău.</a:t>
            </a:r>
            <a:endParaRPr b="0" i="0" sz="2000" u="none" cap="none" strike="noStrike">
              <a:solidFill>
                <a:srgbClr val="000000"/>
              </a:solidFill>
              <a:latin typeface="Playfair Display"/>
              <a:ea typeface="Playfair Display"/>
              <a:cs typeface="Playfair Display"/>
              <a:sym typeface="Playfair Display"/>
            </a:endParaRPr>
          </a:p>
        </p:txBody>
      </p:sp>
      <p:sp>
        <p:nvSpPr>
          <p:cNvPr id="781" name="Google Shape;781;p49"/>
          <p:cNvSpPr txBox="1"/>
          <p:nvPr/>
        </p:nvSpPr>
        <p:spPr>
          <a:xfrm>
            <a:off x="10476525" y="3720788"/>
            <a:ext cx="5546700" cy="34479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chemeClr val="dk1"/>
                </a:solidFill>
                <a:latin typeface="Playfair Display"/>
                <a:ea typeface="Playfair Display"/>
                <a:cs typeface="Playfair Display"/>
                <a:sym typeface="Playfair Display"/>
              </a:rPr>
              <a:t>Pentru rețelele tale sociale, </a:t>
            </a:r>
            <a:r>
              <a:rPr b="1" i="0" lang="en-US" sz="2000" u="none" cap="none" strike="noStrike">
                <a:solidFill>
                  <a:srgbClr val="000000"/>
                </a:solidFill>
                <a:latin typeface="Playfair Display"/>
                <a:ea typeface="Playfair Display"/>
                <a:cs typeface="Playfair Display"/>
                <a:sym typeface="Playfair Display"/>
              </a:rPr>
              <a:t>elaborează 3-5 mesaje esențiale bazate pe „povestea ta”.</a:t>
            </a:r>
            <a:endParaRPr b="1"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t/>
            </a:r>
            <a:endParaRPr b="1"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Poți consulta resursele suplimentare de la sfârșitul acestei prezentări pentru suport adițional.</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t/>
            </a:r>
            <a:endParaRPr b="1" i="0" sz="2000" u="none" cap="none" strike="noStrike">
              <a:solidFill>
                <a:srgbClr val="000000"/>
              </a:solidFill>
              <a:latin typeface="Playfair Display"/>
              <a:ea typeface="Playfair Display"/>
              <a:cs typeface="Playfair Display"/>
              <a:sym typeface="Playfair Display"/>
            </a:endParaRPr>
          </a:p>
        </p:txBody>
      </p:sp>
      <p:sp>
        <p:nvSpPr>
          <p:cNvPr id="782" name="Google Shape;782;p49"/>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Exercițiul 1</a:t>
            </a:r>
            <a:endParaRPr b="0" i="0" sz="1400" u="none" cap="none" strike="noStrike">
              <a:solidFill>
                <a:srgbClr val="000000"/>
              </a:solidFill>
              <a:latin typeface="Arial"/>
              <a:ea typeface="Arial"/>
              <a:cs typeface="Arial"/>
              <a:sym typeface="Arial"/>
            </a:endParaRPr>
          </a:p>
        </p:txBody>
      </p:sp>
      <p:sp>
        <p:nvSpPr>
          <p:cNvPr id="783" name="Google Shape;783;p49"/>
          <p:cNvSpPr txBox="1"/>
          <p:nvPr/>
        </p:nvSpPr>
        <p:spPr>
          <a:xfrm>
            <a:off x="2520200" y="1254425"/>
            <a:ext cx="12543900" cy="615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4000" u="none" cap="none" strike="noStrike">
                <a:solidFill>
                  <a:srgbClr val="000000"/>
                </a:solidFill>
                <a:latin typeface="Playfair Display"/>
                <a:ea typeface="Playfair Display"/>
                <a:cs typeface="Playfair Display"/>
                <a:sym typeface="Playfair Display"/>
              </a:rPr>
              <a:t>Crearea unui plan de bază pentru marketing digital</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5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789" name="Google Shape;789;p5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790" name="Google Shape;790;p50"/>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791" name="Google Shape;791;p5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graphicFrame>
        <p:nvGraphicFramePr>
          <p:cNvPr id="792" name="Google Shape;792;p50"/>
          <p:cNvGraphicFramePr/>
          <p:nvPr/>
        </p:nvGraphicFramePr>
        <p:xfrm>
          <a:off x="6465358" y="1935444"/>
          <a:ext cx="3000000" cy="3000000"/>
        </p:xfrm>
        <a:graphic>
          <a:graphicData uri="http://schemas.openxmlformats.org/drawingml/2006/table">
            <a:tbl>
              <a:tblPr>
                <a:noFill/>
                <a:tableStyleId>{1AE93117-1557-4162-92A0-9266D5DC0A94}</a:tableStyleId>
              </a:tblPr>
              <a:tblGrid>
                <a:gridCol w="1269475"/>
                <a:gridCol w="1269475"/>
                <a:gridCol w="1269475"/>
                <a:gridCol w="1269475"/>
                <a:gridCol w="1269475"/>
                <a:gridCol w="1269475"/>
                <a:gridCol w="1269475"/>
                <a:gridCol w="1269475"/>
              </a:tblGrid>
              <a:tr h="659025">
                <a:tc>
                  <a:txBody>
                    <a:bodyPr/>
                    <a:lstStyle/>
                    <a:p>
                      <a:pPr indent="0" lvl="0" marL="0" marR="0" rtl="0" algn="l">
                        <a:lnSpc>
                          <a:spcPct val="203636"/>
                        </a:lnSpc>
                        <a:spcBef>
                          <a:spcPts val="0"/>
                        </a:spcBef>
                        <a:spcAft>
                          <a:spcPts val="0"/>
                        </a:spcAft>
                        <a:buClr>
                          <a:srgbClr val="000000"/>
                        </a:buClr>
                        <a:buSzPts val="1100"/>
                        <a:buFont typeface="Arial"/>
                        <a:buNone/>
                      </a:pPr>
                      <a:r>
                        <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latin typeface="Playfair Display"/>
                          <a:ea typeface="Playfair Display"/>
                          <a:cs typeface="Playfair Display"/>
                          <a:sym typeface="Playfair Display"/>
                        </a:rPr>
                        <a:t>Luni</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latin typeface="Playfair Display"/>
                          <a:ea typeface="Playfair Display"/>
                          <a:cs typeface="Playfair Display"/>
                          <a:sym typeface="Playfair Display"/>
                        </a:rPr>
                        <a:t>Marți</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latin typeface="Playfair Display"/>
                          <a:ea typeface="Playfair Display"/>
                          <a:cs typeface="Playfair Display"/>
                          <a:sym typeface="Playfair Display"/>
                        </a:rPr>
                        <a:t>Miercuri</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latin typeface="Playfair Display"/>
                          <a:ea typeface="Playfair Display"/>
                          <a:cs typeface="Playfair Display"/>
                          <a:sym typeface="Playfair Display"/>
                        </a:rPr>
                        <a:t>Joi</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latin typeface="Playfair Display"/>
                          <a:ea typeface="Playfair Display"/>
                          <a:cs typeface="Playfair Display"/>
                          <a:sym typeface="Playfair Display"/>
                        </a:rPr>
                        <a:t>Vineri</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latin typeface="Playfair Display"/>
                          <a:ea typeface="Playfair Display"/>
                          <a:cs typeface="Playfair Display"/>
                          <a:sym typeface="Playfair Display"/>
                        </a:rPr>
                        <a:t>Sâmbătă</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latin typeface="Playfair Display"/>
                          <a:ea typeface="Playfair Display"/>
                          <a:cs typeface="Playfair Display"/>
                          <a:sym typeface="Playfair Display"/>
                        </a:rPr>
                        <a:t>Duminică</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Facebook</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Topic: </a:t>
                      </a:r>
                      <a:endParaRPr sz="1100" u="none" cap="none" strike="noStrike"/>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rgbClr val="000000"/>
                          </a:solidFill>
                          <a:latin typeface="Playfair Display"/>
                          <a:ea typeface="Playfair Display"/>
                          <a:cs typeface="Playfair Display"/>
                          <a:sym typeface="Playfair Display"/>
                        </a:rPr>
                        <a:t>T</a:t>
                      </a:r>
                      <a:r>
                        <a:rPr lang="en-US" sz="1600" u="none" cap="none" strike="noStrike">
                          <a:latin typeface="Playfair Display"/>
                          <a:ea typeface="Playfair Display"/>
                          <a:cs typeface="Playfair Display"/>
                          <a:sym typeface="Playfair Display"/>
                        </a:rPr>
                        <a:t>ipul </a:t>
                      </a:r>
                      <a:r>
                        <a:rPr lang="en-US" sz="1600" u="none" cap="none" strike="noStrike">
                          <a:solidFill>
                            <a:srgbClr val="000000"/>
                          </a:solidFill>
                          <a:latin typeface="Playfair Display"/>
                          <a:ea typeface="Playfair Display"/>
                          <a:cs typeface="Playfair Display"/>
                          <a:sym typeface="Playfair Display"/>
                        </a:rPr>
                        <a:t>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Instagram</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X (Twitter)</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LinkedIn</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chemeClr val="dk1"/>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600" u="none" cap="none" strike="noStrike">
                        <a:latin typeface="Playfair Display"/>
                        <a:ea typeface="Playfair Display"/>
                        <a:cs typeface="Playfair Display"/>
                        <a:sym typeface="Playfair Display"/>
                      </a:endParaRPr>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TikTok</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315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000000"/>
                          </a:solidFill>
                          <a:latin typeface="Playfair Display"/>
                          <a:ea typeface="Playfair Display"/>
                          <a:cs typeface="Playfair Display"/>
                          <a:sym typeface="Playfair Display"/>
                        </a:rPr>
                        <a:t>YouTube</a:t>
                      </a:r>
                      <a:endParaRPr sz="11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Topic: </a:t>
                      </a:r>
                      <a:endParaRPr sz="1100" u="none" cap="none" strike="noStrike">
                        <a:solidFill>
                          <a:schemeClr val="dk1"/>
                        </a:solidFill>
                      </a:endParaRPr>
                    </a:p>
                    <a:p>
                      <a:pPr indent="0" lvl="0" marL="0" marR="0" rtl="0" algn="l">
                        <a:lnSpc>
                          <a:spcPct val="140000"/>
                        </a:lnSpc>
                        <a:spcBef>
                          <a:spcPts val="0"/>
                        </a:spcBef>
                        <a:spcAft>
                          <a:spcPts val="0"/>
                        </a:spcAft>
                        <a:buClr>
                          <a:srgbClr val="000000"/>
                        </a:buClr>
                        <a:buSzPts val="1600"/>
                        <a:buFont typeface="Arial"/>
                        <a:buNone/>
                      </a:pPr>
                      <a:r>
                        <a:rPr lang="en-US" sz="1600" u="none" cap="none" strike="noStrike">
                          <a:solidFill>
                            <a:schemeClr val="dk1"/>
                          </a:solidFill>
                          <a:latin typeface="Playfair Display"/>
                          <a:ea typeface="Playfair Display"/>
                          <a:cs typeface="Playfair Display"/>
                          <a:sym typeface="Playfair Display"/>
                        </a:rPr>
                        <a:t>Tipul postului: </a:t>
                      </a:r>
                      <a:endParaRPr sz="1400" u="none" cap="none" strike="noStrike"/>
                    </a:p>
                  </a:txBody>
                  <a:tcPr marT="66675" marB="66675" marR="66675" marL="666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793" name="Google Shape;793;p50"/>
          <p:cNvSpPr txBox="1"/>
          <p:nvPr/>
        </p:nvSpPr>
        <p:spPr>
          <a:xfrm>
            <a:off x="2520200" y="3525575"/>
            <a:ext cx="3469800" cy="30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Calendarul conținutului</a:t>
            </a:r>
            <a:endParaRPr b="0" i="0" sz="1400" u="none" cap="none" strike="noStrike">
              <a:solidFill>
                <a:srgbClr val="000000"/>
              </a:solidFill>
              <a:latin typeface="Arial"/>
              <a:ea typeface="Arial"/>
              <a:cs typeface="Arial"/>
              <a:sym typeface="Arial"/>
            </a:endParaRPr>
          </a:p>
        </p:txBody>
      </p:sp>
      <p:sp>
        <p:nvSpPr>
          <p:cNvPr id="794" name="Google Shape;794;p50"/>
          <p:cNvSpPr txBox="1"/>
          <p:nvPr/>
        </p:nvSpPr>
        <p:spPr>
          <a:xfrm>
            <a:off x="2005800" y="4232275"/>
            <a:ext cx="3824400" cy="29247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Elaborează un calendar al conținutului </a:t>
            </a:r>
            <a:r>
              <a:rPr b="0" i="0" lang="en-US" sz="2000" u="none" cap="none" strike="noStrike">
                <a:solidFill>
                  <a:srgbClr val="000000"/>
                </a:solidFill>
                <a:latin typeface="Playfair Display"/>
                <a:ea typeface="Playfair Display"/>
                <a:cs typeface="Playfair Display"/>
                <a:sym typeface="Playfair Display"/>
              </a:rPr>
              <a:t>pentru a te asigura că postezi în mod constant pe rețelele sociale. Ține cont de diversele canale pe care le folosești și de misiunea ta.</a:t>
            </a:r>
            <a:endParaRPr b="0" i="0" sz="2000" u="none" cap="none" strike="noStrike">
              <a:solidFill>
                <a:srgbClr val="000000"/>
              </a:solidFill>
              <a:latin typeface="Playfair Display"/>
              <a:ea typeface="Playfair Display"/>
              <a:cs typeface="Playfair Display"/>
              <a:sym typeface="Playfair Display"/>
            </a:endParaRPr>
          </a:p>
        </p:txBody>
      </p:sp>
      <p:sp>
        <p:nvSpPr>
          <p:cNvPr id="795" name="Google Shape;795;p50"/>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Exercițiul 1</a:t>
            </a:r>
            <a:endParaRPr b="0" i="0" sz="1400" u="none" cap="none" strike="noStrike">
              <a:solidFill>
                <a:srgbClr val="000000"/>
              </a:solidFill>
              <a:latin typeface="Arial"/>
              <a:ea typeface="Arial"/>
              <a:cs typeface="Arial"/>
              <a:sym typeface="Arial"/>
            </a:endParaRPr>
          </a:p>
        </p:txBody>
      </p:sp>
      <p:sp>
        <p:nvSpPr>
          <p:cNvPr id="796" name="Google Shape;796;p50"/>
          <p:cNvSpPr txBox="1"/>
          <p:nvPr/>
        </p:nvSpPr>
        <p:spPr>
          <a:xfrm>
            <a:off x="1989263" y="899250"/>
            <a:ext cx="12543900" cy="615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4000" u="none" cap="none" strike="noStrike">
                <a:solidFill>
                  <a:srgbClr val="000000"/>
                </a:solidFill>
                <a:latin typeface="Playfair Display"/>
                <a:ea typeface="Playfair Display"/>
                <a:cs typeface="Playfair Display"/>
                <a:sym typeface="Playfair Display"/>
              </a:rPr>
              <a:t>Crearea unui plan de bază pentru marketing digital</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5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802" name="Google Shape;802;p5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803" name="Google Shape;803;p5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804" name="Google Shape;804;p5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805" name="Google Shape;805;p51"/>
          <p:cNvSpPr/>
          <p:nvPr/>
        </p:nvSpPr>
        <p:spPr>
          <a:xfrm>
            <a:off x="11062159" y="3589686"/>
            <a:ext cx="3300673" cy="2754562"/>
          </a:xfrm>
          <a:custGeom>
            <a:rect b="b" l="l" r="r" t="t"/>
            <a:pathLst>
              <a:path extrusionOk="0" h="2754562" w="3300673">
                <a:moveTo>
                  <a:pt x="0" y="0"/>
                </a:moveTo>
                <a:lnTo>
                  <a:pt x="3300673" y="0"/>
                </a:lnTo>
                <a:lnTo>
                  <a:pt x="3300673" y="2754562"/>
                </a:lnTo>
                <a:lnTo>
                  <a:pt x="0" y="2754562"/>
                </a:lnTo>
                <a:lnTo>
                  <a:pt x="0" y="0"/>
                </a:lnTo>
                <a:close/>
              </a:path>
            </a:pathLst>
          </a:custGeom>
          <a:blipFill rotWithShape="1">
            <a:blip r:embed="rId7">
              <a:alphaModFix/>
            </a:blip>
            <a:stretch>
              <a:fillRect b="0" l="0" r="0" t="0"/>
            </a:stretch>
          </a:blipFill>
          <a:ln>
            <a:noFill/>
          </a:ln>
        </p:spPr>
      </p:sp>
      <p:sp>
        <p:nvSpPr>
          <p:cNvPr id="806" name="Google Shape;806;p51"/>
          <p:cNvSpPr txBox="1"/>
          <p:nvPr/>
        </p:nvSpPr>
        <p:spPr>
          <a:xfrm>
            <a:off x="3925168" y="3718749"/>
            <a:ext cx="5845800" cy="30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Stabilește-ți bugetul</a:t>
            </a:r>
            <a:endParaRPr b="0" i="0" sz="1400" u="none" cap="none" strike="noStrike">
              <a:solidFill>
                <a:srgbClr val="000000"/>
              </a:solidFill>
              <a:latin typeface="Arial"/>
              <a:ea typeface="Arial"/>
              <a:cs typeface="Arial"/>
              <a:sym typeface="Arial"/>
            </a:endParaRPr>
          </a:p>
        </p:txBody>
      </p:sp>
      <p:sp>
        <p:nvSpPr>
          <p:cNvPr id="807" name="Google Shape;807;p51"/>
          <p:cNvSpPr txBox="1"/>
          <p:nvPr/>
        </p:nvSpPr>
        <p:spPr>
          <a:xfrm>
            <a:off x="3925168" y="4232873"/>
            <a:ext cx="6118500" cy="24012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Evaluează resursele necesare pentru activitățile de marketing digital, nu doar resursele financiare, ci și resursele pentru cercetare. Ține cont de aceste resurse atunci când iei decizii finale privind canalele și planurile tale.</a:t>
            </a:r>
            <a:endParaRPr b="0" i="0" sz="1400" u="none" cap="none" strike="noStrike">
              <a:solidFill>
                <a:srgbClr val="000000"/>
              </a:solidFill>
              <a:latin typeface="Arial"/>
              <a:ea typeface="Arial"/>
              <a:cs typeface="Arial"/>
              <a:sym typeface="Arial"/>
            </a:endParaRPr>
          </a:p>
        </p:txBody>
      </p:sp>
      <p:sp>
        <p:nvSpPr>
          <p:cNvPr id="808" name="Google Shape;808;p51"/>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Exercițiul 1</a:t>
            </a:r>
            <a:endParaRPr b="0" i="0" sz="1400" u="none" cap="none" strike="noStrike">
              <a:solidFill>
                <a:srgbClr val="000000"/>
              </a:solidFill>
              <a:latin typeface="Arial"/>
              <a:ea typeface="Arial"/>
              <a:cs typeface="Arial"/>
              <a:sym typeface="Arial"/>
            </a:endParaRPr>
          </a:p>
        </p:txBody>
      </p:sp>
      <p:sp>
        <p:nvSpPr>
          <p:cNvPr id="809" name="Google Shape;809;p51"/>
          <p:cNvSpPr txBox="1"/>
          <p:nvPr/>
        </p:nvSpPr>
        <p:spPr>
          <a:xfrm>
            <a:off x="2520200" y="1722600"/>
            <a:ext cx="12543900" cy="615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4000" u="none" cap="none" strike="noStrike">
                <a:solidFill>
                  <a:srgbClr val="000000"/>
                </a:solidFill>
                <a:latin typeface="Playfair Display"/>
                <a:ea typeface="Playfair Display"/>
                <a:cs typeface="Playfair Display"/>
                <a:sym typeface="Playfair Display"/>
              </a:rPr>
              <a:t>Crearea unui plan de bază pentru marketing digital</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5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815" name="Google Shape;815;p5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816" name="Google Shape;816;p52"/>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817" name="Google Shape;817;p5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818" name="Google Shape;818;p52"/>
          <p:cNvSpPr/>
          <p:nvPr/>
        </p:nvSpPr>
        <p:spPr>
          <a:xfrm>
            <a:off x="10456861" y="2649310"/>
            <a:ext cx="3824133" cy="4635312"/>
          </a:xfrm>
          <a:custGeom>
            <a:rect b="b" l="l" r="r" t="t"/>
            <a:pathLst>
              <a:path extrusionOk="0" h="4635312" w="3824133">
                <a:moveTo>
                  <a:pt x="0" y="0"/>
                </a:moveTo>
                <a:lnTo>
                  <a:pt x="3824133" y="0"/>
                </a:lnTo>
                <a:lnTo>
                  <a:pt x="3824133" y="4635313"/>
                </a:lnTo>
                <a:lnTo>
                  <a:pt x="0" y="4635313"/>
                </a:lnTo>
                <a:lnTo>
                  <a:pt x="0" y="0"/>
                </a:lnTo>
                <a:close/>
              </a:path>
            </a:pathLst>
          </a:custGeom>
          <a:blipFill rotWithShape="1">
            <a:blip r:embed="rId7">
              <a:alphaModFix/>
            </a:blip>
            <a:stretch>
              <a:fillRect b="0" l="0" r="0" t="0"/>
            </a:stretch>
          </a:blipFill>
          <a:ln>
            <a:noFill/>
          </a:ln>
        </p:spPr>
      </p:sp>
      <p:sp>
        <p:nvSpPr>
          <p:cNvPr id="819" name="Google Shape;819;p52"/>
          <p:cNvSpPr txBox="1"/>
          <p:nvPr/>
        </p:nvSpPr>
        <p:spPr>
          <a:xfrm>
            <a:off x="3675691" y="3606592"/>
            <a:ext cx="5845800" cy="30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1" i="0" lang="en-US" sz="2000" u="none" cap="none" strike="noStrike">
                <a:solidFill>
                  <a:srgbClr val="000000"/>
                </a:solidFill>
                <a:latin typeface="Playfair Display"/>
                <a:ea typeface="Playfair Display"/>
                <a:cs typeface="Playfair Display"/>
                <a:sym typeface="Playfair Display"/>
              </a:rPr>
              <a:t>Măsoară și ajustează</a:t>
            </a:r>
            <a:endParaRPr b="0" i="0" sz="1400" u="none" cap="none" strike="noStrike">
              <a:solidFill>
                <a:srgbClr val="000000"/>
              </a:solidFill>
              <a:latin typeface="Arial"/>
              <a:ea typeface="Arial"/>
              <a:cs typeface="Arial"/>
              <a:sym typeface="Arial"/>
            </a:endParaRPr>
          </a:p>
        </p:txBody>
      </p:sp>
      <p:sp>
        <p:nvSpPr>
          <p:cNvPr id="820" name="Google Shape;820;p52"/>
          <p:cNvSpPr txBox="1"/>
          <p:nvPr/>
        </p:nvSpPr>
        <p:spPr>
          <a:xfrm>
            <a:off x="3675691" y="4120716"/>
            <a:ext cx="6118500" cy="41376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400" u="none" cap="none" strike="noStrike">
                <a:solidFill>
                  <a:srgbClr val="000000"/>
                </a:solidFill>
                <a:latin typeface="Playfair Display"/>
                <a:ea typeface="Playfair Display"/>
                <a:cs typeface="Playfair Display"/>
                <a:sym typeface="Playfair Display"/>
              </a:rPr>
              <a:t>Pentru a măsura rezultatele planului de marketing digital, ai nevoie de instrumente de măsurare și de indicatori-cheie (KPI) care să îți permită să măsori în ce măsură ți-ai atins obiectivele. </a:t>
            </a:r>
            <a:r>
              <a:rPr b="1" i="0" lang="en-US" sz="2400" u="none" cap="none" strike="noStrike">
                <a:solidFill>
                  <a:srgbClr val="000000"/>
                </a:solidFill>
                <a:latin typeface="Playfair Display"/>
                <a:ea typeface="Playfair Display"/>
                <a:cs typeface="Playfair Display"/>
                <a:sym typeface="Playfair Display"/>
              </a:rPr>
              <a:t>Cum ai de gând să măsori? Care sunt indicatorii de rezultat (</a:t>
            </a:r>
            <a:r>
              <a:rPr b="1" i="0" lang="en-US" sz="2400" u="none" cap="none" strike="noStrike">
                <a:solidFill>
                  <a:schemeClr val="dk1"/>
                </a:solidFill>
                <a:latin typeface="Playfair Display"/>
                <a:ea typeface="Playfair Display"/>
                <a:cs typeface="Playfair Display"/>
                <a:sym typeface="Playfair Display"/>
              </a:rPr>
              <a:t>KPI)</a:t>
            </a:r>
            <a:r>
              <a:rPr b="1" i="0" lang="en-US" sz="2400" u="none" cap="none" strike="noStrike">
                <a:solidFill>
                  <a:srgbClr val="000000"/>
                </a:solidFill>
                <a:latin typeface="Playfair Display"/>
                <a:ea typeface="Playfair Display"/>
                <a:cs typeface="Playfair Display"/>
                <a:sym typeface="Playfair Display"/>
              </a:rPr>
              <a:t> pe care îi vei lua în considerare?</a:t>
            </a:r>
            <a:endParaRPr b="1" i="0" sz="2400" u="none" cap="none" strike="noStrike">
              <a:solidFill>
                <a:srgbClr val="000000"/>
              </a:solidFill>
              <a:latin typeface="Arial"/>
              <a:ea typeface="Arial"/>
              <a:cs typeface="Arial"/>
              <a:sym typeface="Arial"/>
            </a:endParaRPr>
          </a:p>
        </p:txBody>
      </p:sp>
      <p:sp>
        <p:nvSpPr>
          <p:cNvPr id="821" name="Google Shape;821;p52"/>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Exercițiul 1</a:t>
            </a:r>
            <a:endParaRPr b="0" i="0" sz="1400" u="none" cap="none" strike="noStrike">
              <a:solidFill>
                <a:srgbClr val="000000"/>
              </a:solidFill>
              <a:latin typeface="Arial"/>
              <a:ea typeface="Arial"/>
              <a:cs typeface="Arial"/>
              <a:sym typeface="Arial"/>
            </a:endParaRPr>
          </a:p>
        </p:txBody>
      </p:sp>
      <p:sp>
        <p:nvSpPr>
          <p:cNvPr id="822" name="Google Shape;822;p52"/>
          <p:cNvSpPr txBox="1"/>
          <p:nvPr/>
        </p:nvSpPr>
        <p:spPr>
          <a:xfrm>
            <a:off x="2520200" y="1722600"/>
            <a:ext cx="12543900" cy="615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4000" u="none" cap="none" strike="noStrike">
                <a:solidFill>
                  <a:srgbClr val="000000"/>
                </a:solidFill>
                <a:latin typeface="Playfair Display"/>
                <a:ea typeface="Playfair Display"/>
                <a:cs typeface="Playfair Display"/>
                <a:sym typeface="Playfair Display"/>
              </a:rPr>
              <a:t>Crearea unui plan de bază pentru marketing digital</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53"/>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828" name="Google Shape;828;p53"/>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829" name="Google Shape;829;p53"/>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830" name="Google Shape;830;p53"/>
          <p:cNvSpPr txBox="1"/>
          <p:nvPr/>
        </p:nvSpPr>
        <p:spPr>
          <a:xfrm>
            <a:off x="2138101" y="790575"/>
            <a:ext cx="24339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831" name="Google Shape;831;p53"/>
          <p:cNvSpPr txBox="1"/>
          <p:nvPr/>
        </p:nvSpPr>
        <p:spPr>
          <a:xfrm>
            <a:off x="4238773" y="893400"/>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
        <p:nvSpPr>
          <p:cNvPr id="832" name="Google Shape;832;p53"/>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Autoevaluare </a:t>
            </a:r>
            <a:endParaRPr b="0" i="0" sz="1400" u="none" cap="none" strike="noStrike">
              <a:solidFill>
                <a:srgbClr val="000000"/>
              </a:solidFill>
              <a:latin typeface="Arial"/>
              <a:ea typeface="Arial"/>
              <a:cs typeface="Arial"/>
              <a:sym typeface="Arial"/>
            </a:endParaRPr>
          </a:p>
        </p:txBody>
      </p:sp>
      <p:sp>
        <p:nvSpPr>
          <p:cNvPr id="833" name="Google Shape;833;p53"/>
          <p:cNvSpPr txBox="1"/>
          <p:nvPr/>
        </p:nvSpPr>
        <p:spPr>
          <a:xfrm>
            <a:off x="2586826" y="3325979"/>
            <a:ext cx="12415200" cy="4124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Întrebarea nr. 1: </a:t>
            </a:r>
            <a:endParaRPr b="0" i="0" sz="14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layfair Display"/>
                <a:ea typeface="Playfair Display"/>
                <a:cs typeface="Playfair Display"/>
                <a:sym typeface="Playfair Display"/>
              </a:rPr>
              <a:t>De ce sunt importante marketingul digital și social media?</a:t>
            </a:r>
            <a:endParaRPr b="0" i="0" sz="29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layfair Display"/>
                <a:ea typeface="Playfair Display"/>
                <a:cs typeface="Playfair Display"/>
                <a:sym typeface="Playfair Display"/>
              </a:rPr>
              <a:t>a. Sunt ușor de utilizat</a:t>
            </a:r>
            <a:endParaRPr b="0" i="0" sz="29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layfair Display"/>
                <a:ea typeface="Playfair Display"/>
                <a:cs typeface="Playfair Display"/>
                <a:sym typeface="Playfair Display"/>
              </a:rPr>
              <a:t>b. Creează tendințe</a:t>
            </a:r>
            <a:endParaRPr b="0" i="0" sz="29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layfair Display"/>
                <a:ea typeface="Playfair Display"/>
                <a:cs typeface="Playfair Display"/>
                <a:sym typeface="Playfair Display"/>
              </a:rPr>
              <a:t>c. Te conectează cu persoane cu interese similare cu ale tale</a:t>
            </a:r>
            <a:endParaRPr b="0" i="0" sz="2999" u="none" cap="none" strike="noStrike">
              <a:solidFill>
                <a:srgbClr val="000000"/>
              </a:solidFill>
              <a:latin typeface="Playfair Display"/>
              <a:ea typeface="Playfair Display"/>
              <a:cs typeface="Playfair Display"/>
              <a:sym typeface="Playfair Display"/>
            </a:endParaRPr>
          </a:p>
          <a:p>
            <a:pPr indent="0" lvl="0" marL="0" marR="0" rtl="0" algn="l">
              <a:lnSpc>
                <a:spcPct val="116672"/>
              </a:lnSpc>
              <a:spcBef>
                <a:spcPts val="0"/>
              </a:spcBef>
              <a:spcAft>
                <a:spcPts val="0"/>
              </a:spcAft>
              <a:buClr>
                <a:srgbClr val="000000"/>
              </a:buClr>
              <a:buSzPts val="2999"/>
              <a:buFont typeface="Arial"/>
              <a:buNone/>
            </a:pPr>
            <a:r>
              <a:t/>
            </a:r>
            <a:endParaRPr b="0" i="0" sz="2999" u="none" cap="none" strike="noStrike">
              <a:solidFill>
                <a:srgbClr val="000000"/>
              </a:solidFill>
              <a:latin typeface="Playfair Display"/>
              <a:ea typeface="Playfair Display"/>
              <a:cs typeface="Playfair Display"/>
              <a:sym typeface="Playfair Display"/>
            </a:endParaRPr>
          </a:p>
        </p:txBody>
      </p:sp>
      <p:sp>
        <p:nvSpPr>
          <p:cNvPr id="834" name="Google Shape;834;p5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54"/>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840" name="Google Shape;840;p54"/>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841" name="Google Shape;841;p54"/>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842" name="Google Shape;842;p54"/>
          <p:cNvSpPr txBox="1"/>
          <p:nvPr/>
        </p:nvSpPr>
        <p:spPr>
          <a:xfrm>
            <a:off x="1916878" y="790575"/>
            <a:ext cx="27297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843" name="Google Shape;843;p54"/>
          <p:cNvSpPr txBox="1"/>
          <p:nvPr/>
        </p:nvSpPr>
        <p:spPr>
          <a:xfrm>
            <a:off x="4571997" y="1418314"/>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
        <p:nvSpPr>
          <p:cNvPr id="844" name="Google Shape;844;p54"/>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chemeClr val="dk1"/>
              </a:buClr>
              <a:buSzPts val="3399"/>
              <a:buFont typeface="Arial"/>
              <a:buNone/>
            </a:pPr>
            <a:r>
              <a:rPr b="0" i="0" lang="en-US" sz="3399" u="none" cap="none" strike="noStrike">
                <a:solidFill>
                  <a:schemeClr val="dk1"/>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
        <p:nvSpPr>
          <p:cNvPr id="845" name="Google Shape;845;p54"/>
          <p:cNvSpPr txBox="1"/>
          <p:nvPr/>
        </p:nvSpPr>
        <p:spPr>
          <a:xfrm>
            <a:off x="2936371" y="4263700"/>
            <a:ext cx="8112600" cy="2185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Întrebarea nr. 2: </a:t>
            </a:r>
            <a:endParaRPr b="0" i="0" sz="14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layfair Display"/>
                <a:ea typeface="Playfair Display"/>
                <a:cs typeface="Playfair Display"/>
                <a:sym typeface="Playfair Display"/>
              </a:rPr>
              <a:t>Care sunt elementele pe care le poți folosi </a:t>
            </a:r>
            <a:endParaRPr b="0" i="0" sz="29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layfair Display"/>
                <a:ea typeface="Playfair Display"/>
                <a:cs typeface="Playfair Display"/>
                <a:sym typeface="Playfair Display"/>
              </a:rPr>
              <a:t>pentru a crea conținut captivant?</a:t>
            </a:r>
            <a:endParaRPr b="0" i="0" sz="1400" u="none" cap="none" strike="noStrike">
              <a:solidFill>
                <a:srgbClr val="000000"/>
              </a:solidFill>
              <a:latin typeface="Arial"/>
              <a:ea typeface="Arial"/>
              <a:cs typeface="Arial"/>
              <a:sym typeface="Arial"/>
            </a:endParaRPr>
          </a:p>
        </p:txBody>
      </p:sp>
      <p:sp>
        <p:nvSpPr>
          <p:cNvPr id="846" name="Google Shape;846;p5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55"/>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852" name="Google Shape;852;p55"/>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853" name="Google Shape;853;p55"/>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854" name="Google Shape;854;p55"/>
          <p:cNvSpPr txBox="1"/>
          <p:nvPr/>
        </p:nvSpPr>
        <p:spPr>
          <a:xfrm>
            <a:off x="1911060" y="790575"/>
            <a:ext cx="2172742"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855" name="Google Shape;855;p55"/>
          <p:cNvSpPr txBox="1"/>
          <p:nvPr/>
        </p:nvSpPr>
        <p:spPr>
          <a:xfrm>
            <a:off x="4442197" y="14287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
        <p:nvSpPr>
          <p:cNvPr id="856" name="Google Shape;856;p55"/>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chemeClr val="dk1"/>
              </a:buClr>
              <a:buSzPts val="3399"/>
              <a:buFont typeface="Arial"/>
              <a:buNone/>
            </a:pPr>
            <a:r>
              <a:rPr b="0" i="0" lang="en-US" sz="3399" u="none" cap="none" strike="noStrike">
                <a:solidFill>
                  <a:schemeClr val="dk1"/>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
        <p:nvSpPr>
          <p:cNvPr id="857" name="Google Shape;857;p55"/>
          <p:cNvSpPr txBox="1"/>
          <p:nvPr/>
        </p:nvSpPr>
        <p:spPr>
          <a:xfrm>
            <a:off x="2936363" y="3654425"/>
            <a:ext cx="12415200" cy="3477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Întrebarea nr. 3: </a:t>
            </a:r>
            <a:endParaRPr b="0" i="0" sz="14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layfair Display"/>
                <a:ea typeface="Playfair Display"/>
                <a:cs typeface="Playfair Display"/>
                <a:sym typeface="Playfair Display"/>
              </a:rPr>
              <a:t>Ce trebuie să știi să folosești pentru a scrie conținut?</a:t>
            </a:r>
            <a:endParaRPr b="0" i="0" sz="29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layfair Display"/>
                <a:ea typeface="Playfair Display"/>
                <a:cs typeface="Playfair Display"/>
                <a:sym typeface="Playfair Display"/>
              </a:rPr>
              <a:t>a. apelul la acțiune</a:t>
            </a:r>
            <a:endParaRPr b="0" i="0" sz="29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layfair Display"/>
                <a:ea typeface="Playfair Display"/>
                <a:cs typeface="Playfair Display"/>
                <a:sym typeface="Playfair Display"/>
              </a:rPr>
              <a:t>b. scrierea activă</a:t>
            </a:r>
            <a:endParaRPr b="0" i="0" sz="2999" u="none" cap="none" strike="noStrike">
              <a:solidFill>
                <a:srgbClr val="000000"/>
              </a:solidFill>
              <a:latin typeface="Playfair Display"/>
              <a:ea typeface="Playfair Display"/>
              <a:cs typeface="Playfair Display"/>
              <a:sym typeface="Playfair Display"/>
            </a:endParaRPr>
          </a:p>
          <a:p>
            <a:pPr indent="0" lvl="0" marL="0" marR="0" rtl="0" algn="l">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layfair Display"/>
                <a:ea typeface="Playfair Display"/>
                <a:cs typeface="Playfair Display"/>
                <a:sym typeface="Playfair Display"/>
              </a:rPr>
              <a:t>c. hashtaguri și cuvinte-cheie</a:t>
            </a:r>
            <a:endParaRPr b="0" i="0" sz="2999" u="none" cap="none" strike="noStrike">
              <a:solidFill>
                <a:srgbClr val="000000"/>
              </a:solidFill>
              <a:latin typeface="Playfair Display"/>
              <a:ea typeface="Playfair Display"/>
              <a:cs typeface="Playfair Display"/>
              <a:sym typeface="Playfair Display"/>
            </a:endParaRPr>
          </a:p>
        </p:txBody>
      </p:sp>
      <p:sp>
        <p:nvSpPr>
          <p:cNvPr id="858" name="Google Shape;858;p5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56"/>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864" name="Google Shape;864;p56"/>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865" name="Google Shape;865;p56"/>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866" name="Google Shape;866;p56"/>
          <p:cNvSpPr/>
          <p:nvPr/>
        </p:nvSpPr>
        <p:spPr>
          <a:xfrm>
            <a:off x="1657368" y="3022814"/>
            <a:ext cx="4008506" cy="5516671"/>
          </a:xfrm>
          <a:custGeom>
            <a:rect b="b" l="l" r="r" t="t"/>
            <a:pathLst>
              <a:path extrusionOk="0" h="5516671" w="4008506">
                <a:moveTo>
                  <a:pt x="0" y="0"/>
                </a:moveTo>
                <a:lnTo>
                  <a:pt x="4008505" y="0"/>
                </a:lnTo>
                <a:lnTo>
                  <a:pt x="4008505" y="5516671"/>
                </a:lnTo>
                <a:lnTo>
                  <a:pt x="0" y="5516671"/>
                </a:lnTo>
                <a:lnTo>
                  <a:pt x="0" y="0"/>
                </a:lnTo>
                <a:close/>
              </a:path>
            </a:pathLst>
          </a:custGeom>
          <a:blipFill rotWithShape="1">
            <a:blip r:embed="rId6">
              <a:alphaModFix/>
            </a:blip>
            <a:stretch>
              <a:fillRect b="-13798" l="0" r="-99652" t="-31261"/>
            </a:stretch>
          </a:blipFill>
          <a:ln>
            <a:noFill/>
          </a:ln>
        </p:spPr>
      </p:sp>
      <p:sp>
        <p:nvSpPr>
          <p:cNvPr id="867" name="Google Shape;867;p5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49" l="-14260" r="-3274" t="-161009"/>
            </a:stretch>
          </a:blipFill>
          <a:ln>
            <a:noFill/>
          </a:ln>
        </p:spPr>
      </p:sp>
      <p:sp>
        <p:nvSpPr>
          <p:cNvPr id="868" name="Google Shape;868;p56"/>
          <p:cNvSpPr/>
          <p:nvPr/>
        </p:nvSpPr>
        <p:spPr>
          <a:xfrm>
            <a:off x="2382940" y="3352163"/>
            <a:ext cx="3643588" cy="5562730"/>
          </a:xfrm>
          <a:custGeom>
            <a:rect b="b" l="l" r="r" t="t"/>
            <a:pathLst>
              <a:path extrusionOk="0" h="5562730" w="3643588">
                <a:moveTo>
                  <a:pt x="0" y="0"/>
                </a:moveTo>
                <a:lnTo>
                  <a:pt x="3643588" y="0"/>
                </a:lnTo>
                <a:lnTo>
                  <a:pt x="3643588" y="5562731"/>
                </a:lnTo>
                <a:lnTo>
                  <a:pt x="0" y="5562731"/>
                </a:lnTo>
                <a:lnTo>
                  <a:pt x="0" y="0"/>
                </a:lnTo>
                <a:close/>
              </a:path>
            </a:pathLst>
          </a:custGeom>
          <a:blipFill rotWithShape="1">
            <a:blip r:embed="rId8">
              <a:alphaModFix/>
            </a:blip>
            <a:stretch>
              <a:fillRect b="0" l="0" r="0" t="0"/>
            </a:stretch>
          </a:blipFill>
          <a:ln>
            <a:noFill/>
          </a:ln>
        </p:spPr>
      </p:sp>
      <p:sp>
        <p:nvSpPr>
          <p:cNvPr id="869" name="Google Shape;869;p56"/>
          <p:cNvSpPr txBox="1"/>
          <p:nvPr/>
        </p:nvSpPr>
        <p:spPr>
          <a:xfrm>
            <a:off x="1939932" y="790575"/>
            <a:ext cx="2114996"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04</a:t>
            </a:r>
            <a:endParaRPr b="0" i="0" sz="1400" u="none" cap="none" strike="noStrike">
              <a:solidFill>
                <a:srgbClr val="000000"/>
              </a:solidFill>
              <a:latin typeface="Arial"/>
              <a:ea typeface="Arial"/>
              <a:cs typeface="Arial"/>
              <a:sym typeface="Arial"/>
            </a:endParaRPr>
          </a:p>
        </p:txBody>
      </p:sp>
      <p:sp>
        <p:nvSpPr>
          <p:cNvPr id="870" name="Google Shape;870;p56"/>
          <p:cNvSpPr txBox="1"/>
          <p:nvPr/>
        </p:nvSpPr>
        <p:spPr>
          <a:xfrm>
            <a:off x="4307079" y="1428750"/>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
        <p:nvSpPr>
          <p:cNvPr id="871" name="Google Shape;871;p56"/>
          <p:cNvSpPr txBox="1"/>
          <p:nvPr/>
        </p:nvSpPr>
        <p:spPr>
          <a:xfrm>
            <a:off x="6381825" y="2833100"/>
            <a:ext cx="9738000" cy="5541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00" u="none" cap="none" strike="noStrike">
                <a:solidFill>
                  <a:srgbClr val="000000"/>
                </a:solidFill>
                <a:latin typeface="Playfair Display"/>
                <a:ea typeface="Playfair Display"/>
                <a:cs typeface="Playfair Display"/>
                <a:sym typeface="Playfair Display"/>
              </a:rPr>
              <a:t>Întrebarea nr. 1: De ce sunt importante marketingul digital și social media?</a:t>
            </a:r>
            <a:endParaRPr b="0" i="0" sz="24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400" u="none" cap="none" strike="noStrike">
                <a:solidFill>
                  <a:srgbClr val="558051"/>
                </a:solidFill>
                <a:latin typeface="Playfair Display"/>
                <a:ea typeface="Playfair Display"/>
                <a:cs typeface="Playfair Display"/>
                <a:sym typeface="Playfair Display"/>
              </a:rPr>
              <a:t>Răspuns: c. Te conectează cu persoane cu interese similare cu ale tale</a:t>
            </a:r>
            <a:endParaRPr b="0" i="0" sz="24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400" u="none" cap="none" strike="noStrike">
                <a:solidFill>
                  <a:srgbClr val="000000"/>
                </a:solidFill>
                <a:latin typeface="Playfair Display"/>
                <a:ea typeface="Playfair Display"/>
                <a:cs typeface="Playfair Display"/>
                <a:sym typeface="Playfair Display"/>
              </a:rPr>
              <a:t>Întrebarea nr. 2: Care sunt elementele pe care le poți folosi </a:t>
            </a:r>
            <a:endParaRPr b="0" i="0" sz="24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400" u="none" cap="none" strike="noStrike">
                <a:solidFill>
                  <a:srgbClr val="000000"/>
                </a:solidFill>
                <a:latin typeface="Playfair Display"/>
                <a:ea typeface="Playfair Display"/>
                <a:cs typeface="Playfair Display"/>
                <a:sym typeface="Playfair Display"/>
              </a:rPr>
              <a:t>pentru a crea conținut captivant?</a:t>
            </a:r>
            <a:endParaRPr b="0" i="0" sz="24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400" u="none" cap="none" strike="noStrike">
                <a:solidFill>
                  <a:srgbClr val="558051"/>
                </a:solidFill>
                <a:latin typeface="Playfair Display"/>
                <a:ea typeface="Playfair Display"/>
                <a:cs typeface="Playfair Display"/>
                <a:sym typeface="Playfair Display"/>
              </a:rPr>
              <a:t>Răspuns: sondaje, în spatele scenei, răspunsuri la întrebări frecvente, știri de la companie, știri din domeniul tău, bloguri, infografice, povești despre eșec, fotografii, documente, informații suplimentare despre produsul/serviciul tău, amintiri</a:t>
            </a:r>
            <a:endParaRPr b="0" i="0" sz="24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400" u="none" cap="none" strike="noStrike">
                <a:solidFill>
                  <a:srgbClr val="000000"/>
                </a:solidFill>
                <a:latin typeface="Playfair Display"/>
                <a:ea typeface="Playfair Display"/>
                <a:cs typeface="Playfair Display"/>
                <a:sym typeface="Playfair Display"/>
              </a:rPr>
              <a:t>Întrebarea nr. 4: Ce trebuie să știi să folosești pentru a scrie conținut?</a:t>
            </a:r>
            <a:endParaRPr b="0" i="0" sz="24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rPr b="0" i="0" lang="en-US" sz="2400" u="none" cap="none" strike="noStrike">
                <a:solidFill>
                  <a:srgbClr val="558051"/>
                </a:solidFill>
                <a:latin typeface="Playfair Display"/>
                <a:ea typeface="Playfair Display"/>
                <a:cs typeface="Playfair Display"/>
                <a:sym typeface="Playfair Display"/>
              </a:rPr>
              <a:t>Răspuns: c. hashtaguri și cuvinte-cheie</a:t>
            </a:r>
            <a:endParaRPr b="0" i="0" sz="2400" u="none" cap="none" strike="noStrike">
              <a:solidFill>
                <a:srgbClr val="000000"/>
              </a:solidFill>
              <a:latin typeface="Arial"/>
              <a:ea typeface="Arial"/>
              <a:cs typeface="Arial"/>
              <a:sym typeface="Arial"/>
            </a:endParaRPr>
          </a:p>
        </p:txBody>
      </p:sp>
      <p:sp>
        <p:nvSpPr>
          <p:cNvPr id="872" name="Google Shape;872;p56"/>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chemeClr val="dk1"/>
              </a:buClr>
              <a:buSzPts val="3399"/>
              <a:buFont typeface="Arial"/>
              <a:buNone/>
            </a:pPr>
            <a:r>
              <a:rPr b="0" i="0" lang="en-US" sz="3399" u="none" cap="none" strike="noStrike">
                <a:solidFill>
                  <a:schemeClr val="dk1"/>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57"/>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878" name="Google Shape;878;p57"/>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879" name="Google Shape;879;p57"/>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880" name="Google Shape;880;p57"/>
          <p:cNvSpPr txBox="1"/>
          <p:nvPr/>
        </p:nvSpPr>
        <p:spPr>
          <a:xfrm>
            <a:off x="2054206" y="1500291"/>
            <a:ext cx="108882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RESURSE SUPLIMENTARE</a:t>
            </a:r>
            <a:endParaRPr b="0" i="0" sz="1400" u="none" cap="none" strike="noStrike">
              <a:solidFill>
                <a:srgbClr val="000000"/>
              </a:solidFill>
              <a:latin typeface="Arial"/>
              <a:ea typeface="Arial"/>
              <a:cs typeface="Arial"/>
              <a:sym typeface="Arial"/>
            </a:endParaRPr>
          </a:p>
        </p:txBody>
      </p:sp>
      <p:sp>
        <p:nvSpPr>
          <p:cNvPr id="881" name="Google Shape;881;p57"/>
          <p:cNvSpPr txBox="1"/>
          <p:nvPr/>
        </p:nvSpPr>
        <p:spPr>
          <a:xfrm>
            <a:off x="2479805" y="3441132"/>
            <a:ext cx="13645200" cy="4918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Greșeli de marketing digital care trebuie evitate și remediate: </a:t>
            </a:r>
            <a:r>
              <a:rPr b="0" i="0" lang="en-US" sz="3399"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https://changecreator.com/digital-marketing-mistakes-to-avoid-and-fix/</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Tehnici narative: </a:t>
            </a:r>
            <a:r>
              <a:rPr b="0" i="0" lang="en-US" sz="3399"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https://youtu.be/OEx8yRbNw9o?si=ERKNfgtoge9f5Svi</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Tehnici narative pentru antreprenorul social: </a:t>
            </a:r>
            <a:r>
              <a:rPr b="0" i="0" lang="en-US" sz="3399"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https://youtu.be/3U91wjC1T6Q?si=y_6knG-c0niX6G6y</a:t>
            </a:r>
            <a:endParaRPr b="0" i="0" sz="1400" u="none" cap="none" strike="noStrike">
              <a:solidFill>
                <a:srgbClr val="000000"/>
              </a:solidFill>
              <a:latin typeface="Arial"/>
              <a:ea typeface="Arial"/>
              <a:cs typeface="Arial"/>
              <a:sym typeface="Arial"/>
            </a:endParaRPr>
          </a:p>
        </p:txBody>
      </p:sp>
      <p:sp>
        <p:nvSpPr>
          <p:cNvPr id="882" name="Google Shape;882;p5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9">
              <a:alphaModFix/>
            </a:blip>
            <a:stretch>
              <a:fillRect b="-160149" l="-14260" r="-3274" t="-161009"/>
            </a:stretch>
          </a:blipFill>
          <a:ln>
            <a:noFill/>
          </a:ln>
        </p:spPr>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58"/>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888" name="Google Shape;888;p58"/>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889" name="Google Shape;889;p58"/>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890" name="Google Shape;890;p58"/>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891" name="Google Shape;891;p58"/>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892" name="Google Shape;892;p58"/>
          <p:cNvSpPr txBox="1"/>
          <p:nvPr/>
        </p:nvSpPr>
        <p:spPr>
          <a:xfrm>
            <a:off x="10747704" y="1059356"/>
            <a:ext cx="21150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04</a:t>
            </a:r>
            <a:endParaRPr b="0" i="0" sz="1400" u="none" cap="none" strike="noStrike">
              <a:solidFill>
                <a:srgbClr val="000000"/>
              </a:solidFill>
              <a:latin typeface="Arial"/>
              <a:ea typeface="Arial"/>
              <a:cs typeface="Arial"/>
              <a:sym typeface="Arial"/>
            </a:endParaRPr>
          </a:p>
        </p:txBody>
      </p:sp>
      <p:grpSp>
        <p:nvGrpSpPr>
          <p:cNvPr id="893" name="Google Shape;893;p58"/>
          <p:cNvGrpSpPr/>
          <p:nvPr/>
        </p:nvGrpSpPr>
        <p:grpSpPr>
          <a:xfrm>
            <a:off x="2341805" y="1742688"/>
            <a:ext cx="14763420" cy="7859112"/>
            <a:chOff x="2341805" y="1742688"/>
            <a:chExt cx="14763420" cy="7859112"/>
          </a:xfrm>
        </p:grpSpPr>
        <p:sp>
          <p:nvSpPr>
            <p:cNvPr id="894" name="Google Shape;894;p58"/>
            <p:cNvSpPr txBox="1"/>
            <p:nvPr/>
          </p:nvSpPr>
          <p:spPr>
            <a:xfrm>
              <a:off x="3141879" y="1742688"/>
              <a:ext cx="7047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Ai finalizat modulul</a:t>
              </a:r>
              <a:endParaRPr b="0" i="0" sz="1400" u="none" cap="none" strike="noStrike">
                <a:solidFill>
                  <a:srgbClr val="000000"/>
                </a:solidFill>
                <a:latin typeface="Arial"/>
                <a:ea typeface="Arial"/>
                <a:cs typeface="Arial"/>
                <a:sym typeface="Arial"/>
              </a:endParaRPr>
            </a:p>
          </p:txBody>
        </p:sp>
        <p:sp>
          <p:nvSpPr>
            <p:cNvPr id="895" name="Google Shape;895;p58"/>
            <p:cNvSpPr txBox="1"/>
            <p:nvPr/>
          </p:nvSpPr>
          <p:spPr>
            <a:xfrm>
              <a:off x="7307825" y="3889375"/>
              <a:ext cx="97974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rata"/>
                  <a:ea typeface="Prata"/>
                  <a:cs typeface="Prata"/>
                  <a:sym typeface="Prata"/>
                </a:rPr>
                <a:t>Te-ai uitat și la celelalte module și ghiduri?</a:t>
              </a:r>
              <a:endParaRPr b="0" i="0" sz="1400" u="none" cap="none" strike="noStrike">
                <a:solidFill>
                  <a:srgbClr val="000000"/>
                </a:solidFill>
                <a:latin typeface="Arial"/>
                <a:ea typeface="Arial"/>
                <a:cs typeface="Arial"/>
                <a:sym typeface="Arial"/>
              </a:endParaRPr>
            </a:p>
          </p:txBody>
        </p:sp>
        <p:sp>
          <p:nvSpPr>
            <p:cNvPr id="896" name="Google Shape;896;p58"/>
            <p:cNvSpPr txBox="1"/>
            <p:nvPr/>
          </p:nvSpPr>
          <p:spPr>
            <a:xfrm>
              <a:off x="2341805" y="4911725"/>
              <a:ext cx="8809800" cy="2336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Sansita"/>
                  <a:ea typeface="Sansita"/>
                  <a:cs typeface="Sansita"/>
                  <a:sym typeface="Sansita"/>
                </a:rPr>
                <a:t>Module</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01 Introducere în SDG </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02 Modelul de afaceri sociale Canvas și stabilirea prețurilor</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03 Rețele și comunicare</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04 Marketing digital și social media</a:t>
              </a:r>
              <a:endParaRPr b="0" i="0" sz="2300" u="none" cap="none" strike="noStrike">
                <a:solidFill>
                  <a:srgbClr val="000000"/>
                </a:solidFill>
                <a:latin typeface="Prata"/>
                <a:ea typeface="Prata"/>
                <a:cs typeface="Prata"/>
                <a:sym typeface="Prata"/>
              </a:endParaRPr>
            </a:p>
          </p:txBody>
        </p:sp>
        <p:sp>
          <p:nvSpPr>
            <p:cNvPr id="897" name="Google Shape;897;p58"/>
            <p:cNvSpPr txBox="1"/>
            <p:nvPr/>
          </p:nvSpPr>
          <p:spPr>
            <a:xfrm>
              <a:off x="5617600" y="7265100"/>
              <a:ext cx="8809800" cy="2336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Sansita"/>
                  <a:ea typeface="Sansita"/>
                  <a:cs typeface="Sansita"/>
                  <a:sym typeface="Sansita"/>
                </a:rPr>
                <a:t>Ghiduri</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01  Degradarea mediului înconjurător în afaceri</a:t>
              </a:r>
              <a:endParaRPr b="0" i="0" sz="2300" u="none" cap="none" strike="noStrike">
                <a:solidFill>
                  <a:srgbClr val="000000"/>
                </a:solidFill>
                <a:latin typeface="Prata"/>
                <a:ea typeface="Prata"/>
                <a:cs typeface="Prata"/>
                <a:sym typeface="Prata"/>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02 Egalitatea de gen în afaceri</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03 Instrumente digitale în industria 4.0 și 5.0 </a:t>
              </a:r>
              <a:endParaRPr b="0" i="0" sz="2300" u="none" cap="none" strike="noStrike">
                <a:solidFill>
                  <a:srgbClr val="000000"/>
                </a:solidFill>
                <a:latin typeface="Prata"/>
                <a:ea typeface="Prata"/>
                <a:cs typeface="Prata"/>
                <a:sym typeface="Prata"/>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Modelarea spiritului antreprenorial în noua societate digitală</a:t>
              </a:r>
              <a:endParaRPr b="0" i="0" sz="2300" u="none" cap="none" strike="noStrike">
                <a:solidFill>
                  <a:srgbClr val="000000"/>
                </a:solidFill>
                <a:latin typeface="Prata"/>
                <a:ea typeface="Prata"/>
                <a:cs typeface="Prata"/>
                <a:sym typeface="Prata"/>
              </a:endParaRPr>
            </a:p>
          </p:txBody>
        </p:sp>
      </p:grpSp>
      <p:sp>
        <p:nvSpPr>
          <p:cNvPr id="898" name="Google Shape;898;p58"/>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49" l="-14260" r="-3274" t="-161009"/>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6"/>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61" name="Google Shape;161;p6"/>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62" name="Google Shape;162;p6"/>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sp>
      <p:sp>
        <p:nvSpPr>
          <p:cNvPr id="163" name="Google Shape;163;p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164" name="Google Shape;164;p6"/>
          <p:cNvSpPr/>
          <p:nvPr/>
        </p:nvSpPr>
        <p:spPr>
          <a:xfrm>
            <a:off x="11379643" y="4870676"/>
            <a:ext cx="4913194" cy="4114800"/>
          </a:xfrm>
          <a:custGeom>
            <a:rect b="b" l="l" r="r" t="t"/>
            <a:pathLst>
              <a:path extrusionOk="0" h="4114800" w="4913194">
                <a:moveTo>
                  <a:pt x="0" y="0"/>
                </a:moveTo>
                <a:lnTo>
                  <a:pt x="4913194" y="0"/>
                </a:lnTo>
                <a:lnTo>
                  <a:pt x="4913194" y="4114800"/>
                </a:lnTo>
                <a:lnTo>
                  <a:pt x="0" y="4114800"/>
                </a:lnTo>
                <a:lnTo>
                  <a:pt x="0" y="0"/>
                </a:lnTo>
                <a:close/>
              </a:path>
            </a:pathLst>
          </a:custGeom>
          <a:blipFill rotWithShape="1">
            <a:blip r:embed="rId7">
              <a:alphaModFix/>
            </a:blip>
            <a:stretch>
              <a:fillRect b="0" l="0" r="0" t="0"/>
            </a:stretch>
          </a:blipFill>
          <a:ln>
            <a:noFill/>
          </a:ln>
        </p:spPr>
      </p:sp>
      <p:sp>
        <p:nvSpPr>
          <p:cNvPr id="165" name="Google Shape;165;p6"/>
          <p:cNvSpPr txBox="1"/>
          <p:nvPr/>
        </p:nvSpPr>
        <p:spPr>
          <a:xfrm>
            <a:off x="1028700" y="2317693"/>
            <a:ext cx="13528200" cy="4918200"/>
          </a:xfrm>
          <a:prstGeom prst="rect">
            <a:avLst/>
          </a:prstGeom>
          <a:noFill/>
          <a:ln>
            <a:noFill/>
          </a:ln>
        </p:spPr>
        <p:txBody>
          <a:bodyPr anchorCtr="0" anchor="t" bIns="0" lIns="0" spcFirstLastPara="1" rIns="0" wrap="square" tIns="0">
            <a:spAutoFit/>
          </a:bodyPr>
          <a:lstStyle/>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Înțelegerea marketingului digital în sectorul social: prezentarea noțiunilor de bază ale marketingului digital și a importanței acestuia în antreprenoriatul social</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3399"/>
              <a:buFont typeface="Arial"/>
              <a:buNone/>
            </a:pPr>
            <a:r>
              <a:t/>
            </a:r>
            <a:endParaRPr b="0" i="0" sz="3399" u="none" cap="none" strike="noStrike">
              <a:solidFill>
                <a:srgbClr val="000000"/>
              </a:solidFill>
              <a:latin typeface="Playfair Display"/>
              <a:ea typeface="Playfair Display"/>
              <a:cs typeface="Playfair Display"/>
              <a:sym typeface="Playfair Display"/>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Valorificarea social media pentru binele social: învățarea modului de utilizare eficientă a platformelor social media pentru a promova cauze sociale și întreprinderi sociale</a:t>
            </a:r>
            <a:endParaRPr b="0" i="0" sz="1400" u="none" cap="none" strike="noStrike">
              <a:solidFill>
                <a:srgbClr val="000000"/>
              </a:solidFill>
              <a:latin typeface="Arial"/>
              <a:ea typeface="Arial"/>
              <a:cs typeface="Arial"/>
              <a:sym typeface="Arial"/>
            </a:endParaRPr>
          </a:p>
        </p:txBody>
      </p:sp>
      <p:sp>
        <p:nvSpPr>
          <p:cNvPr id="166" name="Google Shape;166;p6"/>
          <p:cNvSpPr txBox="1"/>
          <p:nvPr/>
        </p:nvSpPr>
        <p:spPr>
          <a:xfrm>
            <a:off x="754783"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OBIECTIVE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59"/>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908" name="Google Shape;908;p59"/>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grpSp>
        <p:nvGrpSpPr>
          <p:cNvPr id="909" name="Google Shape;909;p59"/>
          <p:cNvGrpSpPr/>
          <p:nvPr/>
        </p:nvGrpSpPr>
        <p:grpSpPr>
          <a:xfrm>
            <a:off x="4043013" y="2101550"/>
            <a:ext cx="9884700" cy="7557313"/>
            <a:chOff x="4043013" y="2101550"/>
            <a:chExt cx="9884700" cy="7557313"/>
          </a:xfrm>
        </p:grpSpPr>
        <p:sp>
          <p:nvSpPr>
            <p:cNvPr id="910" name="Google Shape;910;p59"/>
            <p:cNvSpPr/>
            <p:nvPr/>
          </p:nvSpPr>
          <p:spPr>
            <a:xfrm>
              <a:off x="7508691" y="3962022"/>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5">
                <a:alphaModFix/>
              </a:blip>
              <a:stretch>
                <a:fillRect b="0" l="0" r="0" t="0"/>
              </a:stretch>
            </a:blipFill>
            <a:ln>
              <a:noFill/>
            </a:ln>
          </p:spPr>
        </p:sp>
        <p:sp>
          <p:nvSpPr>
            <p:cNvPr id="911" name="Google Shape;911;p59"/>
            <p:cNvSpPr/>
            <p:nvPr/>
          </p:nvSpPr>
          <p:spPr>
            <a:xfrm>
              <a:off x="7847714" y="4337571"/>
              <a:ext cx="2592572"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6">
                <a:alphaModFix/>
              </a:blip>
              <a:stretch>
                <a:fillRect b="0" l="0" r="0" t="0"/>
              </a:stretch>
            </a:blipFill>
            <a:ln>
              <a:noFill/>
            </a:ln>
          </p:spPr>
        </p:sp>
        <p:sp>
          <p:nvSpPr>
            <p:cNvPr id="912" name="Google Shape;912;p59"/>
            <p:cNvSpPr txBox="1"/>
            <p:nvPr/>
          </p:nvSpPr>
          <p:spPr>
            <a:xfrm>
              <a:off x="4647902" y="2720597"/>
              <a:ext cx="89922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6AC73"/>
                  </a:solidFill>
                  <a:latin typeface="Prata"/>
                  <a:ea typeface="Prata"/>
                  <a:cs typeface="Prata"/>
                  <a:sym typeface="Prata"/>
                </a:rPr>
                <a:t>https://suse-theproject.eu/</a:t>
              </a:r>
              <a:endParaRPr b="0" i="0" sz="1400" u="none" cap="none" strike="noStrike">
                <a:solidFill>
                  <a:srgbClr val="000000"/>
                </a:solidFill>
                <a:latin typeface="Arial"/>
                <a:ea typeface="Arial"/>
                <a:cs typeface="Arial"/>
                <a:sym typeface="Arial"/>
              </a:endParaRPr>
            </a:p>
          </p:txBody>
        </p:sp>
        <p:sp>
          <p:nvSpPr>
            <p:cNvPr id="913" name="Google Shape;913;p59"/>
            <p:cNvSpPr txBox="1"/>
            <p:nvPr/>
          </p:nvSpPr>
          <p:spPr>
            <a:xfrm>
              <a:off x="4576075" y="2101550"/>
              <a:ext cx="77541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rata"/>
                  <a:ea typeface="Prata"/>
                  <a:cs typeface="Prata"/>
                  <a:sym typeface="Prata"/>
                </a:rPr>
                <a:t>Pentru mai multe informații, accesați:</a:t>
              </a:r>
              <a:endParaRPr b="0" i="0" sz="1400" u="none" cap="none" strike="noStrike">
                <a:solidFill>
                  <a:srgbClr val="000000"/>
                </a:solidFill>
                <a:latin typeface="Arial"/>
                <a:ea typeface="Arial"/>
                <a:cs typeface="Arial"/>
                <a:sym typeface="Arial"/>
              </a:endParaRPr>
            </a:p>
          </p:txBody>
        </p:sp>
        <p:sp>
          <p:nvSpPr>
            <p:cNvPr id="914" name="Google Shape;914;p59"/>
            <p:cNvSpPr txBox="1"/>
            <p:nvPr/>
          </p:nvSpPr>
          <p:spPr>
            <a:xfrm>
              <a:off x="4043013" y="8458263"/>
              <a:ext cx="9884700" cy="12006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1500"/>
                <a:buFont typeface="Arial"/>
                <a:buNone/>
              </a:pPr>
              <a:r>
                <a:rPr b="0" i="0" lang="en-US" sz="1500" u="none" cap="none" strike="noStrike">
                  <a:solidFill>
                    <a:srgbClr val="000000"/>
                  </a:solidFill>
                  <a:latin typeface="Prata"/>
                  <a:ea typeface="Prata"/>
                  <a:cs typeface="Prata"/>
                  <a:sym typeface="Prata"/>
                </a:rPr>
                <a:t>Finanțat de Uniunea Europeană. Punctele de vedere și opiniile exprimate aparțin, însă, exclusiv autorului (autorilor) și nu reflectă neapărat punctele de vedere și opiniile Uniunii Europene sau ale Agenției Executive Europene pentru Educație și Cultură (EACEA). Nici Uniunea Europeană și nici EACEA nu pot fi considerate răspunzătoare pentru acestea.</a:t>
              </a:r>
              <a:endParaRPr b="0" i="0" sz="1400" u="none" cap="none" strike="noStrike">
                <a:solidFill>
                  <a:srgbClr val="000000"/>
                </a:solidFill>
                <a:latin typeface="Arial"/>
                <a:ea typeface="Arial"/>
                <a:cs typeface="Arial"/>
                <a:sym typeface="Arial"/>
              </a:endParaRPr>
            </a:p>
          </p:txBody>
        </p:sp>
      </p:grpSp>
      <p:sp>
        <p:nvSpPr>
          <p:cNvPr id="915" name="Google Shape;915;p59"/>
          <p:cNvSpPr/>
          <p:nvPr/>
        </p:nvSpPr>
        <p:spPr>
          <a:xfrm>
            <a:off x="7715830" y="968236"/>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7">
              <a:alphaModFix/>
            </a:blip>
            <a:stretch>
              <a:fillRect b="-160149" l="-14260" r="-3274" t="-161009"/>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7"/>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72" name="Google Shape;172;p7"/>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73" name="Google Shape;173;p7"/>
          <p:cNvSpPr txBox="1"/>
          <p:nvPr/>
        </p:nvSpPr>
        <p:spPr>
          <a:xfrm>
            <a:off x="754773" y="933450"/>
            <a:ext cx="14233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REZULTATELE PRECONIZATE ALE ÎNVĂȚĂRII</a:t>
            </a:r>
            <a:endParaRPr b="0" i="0" sz="1400" u="none" cap="none" strike="noStrike">
              <a:solidFill>
                <a:srgbClr val="000000"/>
              </a:solidFill>
              <a:latin typeface="Arial"/>
              <a:ea typeface="Arial"/>
              <a:cs typeface="Arial"/>
              <a:sym typeface="Arial"/>
            </a:endParaRPr>
          </a:p>
        </p:txBody>
      </p:sp>
      <p:sp>
        <p:nvSpPr>
          <p:cNvPr id="174" name="Google Shape;174;p7"/>
          <p:cNvSpPr txBox="1"/>
          <p:nvPr/>
        </p:nvSpPr>
        <p:spPr>
          <a:xfrm>
            <a:off x="754783" y="1917002"/>
            <a:ext cx="7899900" cy="6917400"/>
          </a:xfrm>
          <a:prstGeom prst="rect">
            <a:avLst/>
          </a:prstGeom>
          <a:noFill/>
          <a:ln>
            <a:noFill/>
          </a:ln>
        </p:spPr>
        <p:txBody>
          <a:bodyPr anchorCtr="0" anchor="t" bIns="0" lIns="0" spcFirstLastPara="1" rIns="0" wrap="square" tIns="0">
            <a:spAutoFit/>
          </a:bodyPr>
          <a:lstStyle/>
          <a:p>
            <a:pPr indent="-244475" lvl="1" marL="539753" marR="0" rtl="0" algn="l">
              <a:lnSpc>
                <a:spcPct val="170000"/>
              </a:lnSpc>
              <a:spcBef>
                <a:spcPts val="0"/>
              </a:spcBef>
              <a:spcAft>
                <a:spcPts val="0"/>
              </a:spcAft>
              <a:buClr>
                <a:srgbClr val="000000"/>
              </a:buClr>
              <a:buSzPts val="2100"/>
              <a:buFont typeface="Arial"/>
              <a:buChar char="•"/>
            </a:pPr>
            <a:r>
              <a:rPr b="0" i="0" lang="en-US" sz="2100" u="none" cap="none" strike="noStrike">
                <a:solidFill>
                  <a:srgbClr val="000000"/>
                </a:solidFill>
                <a:latin typeface="Playfair Display"/>
                <a:ea typeface="Playfair Display"/>
                <a:cs typeface="Playfair Display"/>
                <a:sym typeface="Playfair Display"/>
              </a:rPr>
              <a:t>Să înțeleagă importanța și impactul marketingului digital în promovarea cauzelor sociale și a întreprinderilor.</a:t>
            </a:r>
            <a:endParaRPr b="0" i="0" sz="2100" u="none" cap="none" strike="noStrike">
              <a:solidFill>
                <a:srgbClr val="000000"/>
              </a:solidFill>
              <a:latin typeface="Playfair Display"/>
              <a:ea typeface="Playfair Display"/>
              <a:cs typeface="Playfair Display"/>
              <a:sym typeface="Playfair Display"/>
            </a:endParaRPr>
          </a:p>
          <a:p>
            <a:pPr indent="-244475" lvl="1" marL="539753" marR="0" rtl="0" algn="l">
              <a:lnSpc>
                <a:spcPct val="170000"/>
              </a:lnSpc>
              <a:spcBef>
                <a:spcPts val="0"/>
              </a:spcBef>
              <a:spcAft>
                <a:spcPts val="0"/>
              </a:spcAft>
              <a:buClr>
                <a:srgbClr val="000000"/>
              </a:buClr>
              <a:buSzPts val="2100"/>
              <a:buFont typeface="Arial"/>
              <a:buChar char="•"/>
            </a:pPr>
            <a:r>
              <a:rPr b="0" i="0" lang="en-US" sz="2100" u="none" cap="none" strike="noStrike">
                <a:solidFill>
                  <a:srgbClr val="000000"/>
                </a:solidFill>
                <a:latin typeface="Playfair Display"/>
                <a:ea typeface="Playfair Display"/>
                <a:cs typeface="Playfair Display"/>
                <a:sym typeface="Playfair Display"/>
              </a:rPr>
              <a:t>Să identifice modalitățile prin care marketingul digital poate contribui la realizarea obiectivelor sociale și sustenabile.</a:t>
            </a:r>
            <a:endParaRPr b="0" i="0" sz="2100" u="none" cap="none" strike="noStrike">
              <a:solidFill>
                <a:srgbClr val="000000"/>
              </a:solidFill>
              <a:latin typeface="Playfair Display"/>
              <a:ea typeface="Playfair Display"/>
              <a:cs typeface="Playfair Display"/>
              <a:sym typeface="Playfair Display"/>
            </a:endParaRPr>
          </a:p>
          <a:p>
            <a:pPr indent="-244475" lvl="1" marL="539753" marR="0" rtl="0" algn="l">
              <a:lnSpc>
                <a:spcPct val="170000"/>
              </a:lnSpc>
              <a:spcBef>
                <a:spcPts val="0"/>
              </a:spcBef>
              <a:spcAft>
                <a:spcPts val="0"/>
              </a:spcAft>
              <a:buClr>
                <a:srgbClr val="000000"/>
              </a:buClr>
              <a:buSzPts val="2100"/>
              <a:buFont typeface="Arial"/>
              <a:buChar char="•"/>
            </a:pPr>
            <a:r>
              <a:rPr b="0" i="0" lang="en-US" sz="2100" u="none" cap="none" strike="noStrike">
                <a:solidFill>
                  <a:srgbClr val="000000"/>
                </a:solidFill>
                <a:latin typeface="Playfair Display"/>
                <a:ea typeface="Playfair Display"/>
                <a:cs typeface="Playfair Display"/>
                <a:sym typeface="Playfair Display"/>
              </a:rPr>
              <a:t>Să demonstreze o înțelegere a caracteristicilor, punctelor forte și demografiei publicului pentru diverse platforme de social media.</a:t>
            </a:r>
            <a:endParaRPr b="0" i="0" sz="2100" u="none" cap="none" strike="noStrike">
              <a:solidFill>
                <a:srgbClr val="000000"/>
              </a:solidFill>
              <a:latin typeface="Playfair Display"/>
              <a:ea typeface="Playfair Display"/>
              <a:cs typeface="Playfair Display"/>
              <a:sym typeface="Playfair Display"/>
            </a:endParaRPr>
          </a:p>
          <a:p>
            <a:pPr indent="-244475" lvl="1" marL="539753" marR="0" rtl="0" algn="l">
              <a:lnSpc>
                <a:spcPct val="170000"/>
              </a:lnSpc>
              <a:spcBef>
                <a:spcPts val="0"/>
              </a:spcBef>
              <a:spcAft>
                <a:spcPts val="0"/>
              </a:spcAft>
              <a:buClr>
                <a:srgbClr val="000000"/>
              </a:buClr>
              <a:buSzPts val="2100"/>
              <a:buFont typeface="Arial"/>
              <a:buChar char="•"/>
            </a:pPr>
            <a:r>
              <a:rPr b="0" i="0" lang="en-US" sz="2100" u="none" cap="none" strike="noStrike">
                <a:solidFill>
                  <a:srgbClr val="000000"/>
                </a:solidFill>
                <a:latin typeface="Playfair Display"/>
                <a:ea typeface="Playfair Display"/>
                <a:cs typeface="Playfair Display"/>
                <a:sym typeface="Playfair Display"/>
              </a:rPr>
              <a:t>Să evalueze care platforme sunt cele mai potrivite pentru diferite tipuri de mesaje și campanii de antreprenoriat social.</a:t>
            </a:r>
            <a:endParaRPr b="0" i="0" sz="2100" u="none" cap="none" strike="noStrike">
              <a:solidFill>
                <a:srgbClr val="000000"/>
              </a:solidFill>
              <a:latin typeface="Playfair Display"/>
              <a:ea typeface="Playfair Display"/>
              <a:cs typeface="Playfair Display"/>
              <a:sym typeface="Playfair Display"/>
            </a:endParaRPr>
          </a:p>
          <a:p>
            <a:pPr indent="-244476" lvl="1" marL="539754" marR="0" rtl="0" algn="l">
              <a:lnSpc>
                <a:spcPct val="170000"/>
              </a:lnSpc>
              <a:spcBef>
                <a:spcPts val="0"/>
              </a:spcBef>
              <a:spcAft>
                <a:spcPts val="0"/>
              </a:spcAft>
              <a:buClr>
                <a:srgbClr val="000000"/>
              </a:buClr>
              <a:buSzPts val="2100"/>
              <a:buFont typeface="Arial"/>
              <a:buChar char="•"/>
            </a:pPr>
            <a:r>
              <a:rPr b="0" i="0" lang="en-US" sz="2100" u="none" cap="none" strike="noStrike">
                <a:solidFill>
                  <a:srgbClr val="000000"/>
                </a:solidFill>
                <a:latin typeface="Playfair Display"/>
                <a:ea typeface="Playfair Display"/>
                <a:cs typeface="Playfair Display"/>
                <a:sym typeface="Playfair Display"/>
              </a:rPr>
              <a:t>Să dobândească abilități în crearea de conținut captivant și adecvat pentru social media, inclusiv text, imagini și videoclipuri.</a:t>
            </a:r>
            <a:endParaRPr b="0" i="0" sz="21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500"/>
              <a:buFont typeface="Arial"/>
              <a:buNone/>
            </a:pPr>
            <a:r>
              <a:t/>
            </a:r>
            <a:endParaRPr b="0" i="0" sz="2100" u="none" cap="none" strike="noStrike">
              <a:solidFill>
                <a:srgbClr val="000000"/>
              </a:solidFill>
              <a:latin typeface="Playfair Display"/>
              <a:ea typeface="Playfair Display"/>
              <a:cs typeface="Playfair Display"/>
              <a:sym typeface="Playfair Display"/>
            </a:endParaRPr>
          </a:p>
        </p:txBody>
      </p:sp>
      <p:sp>
        <p:nvSpPr>
          <p:cNvPr id="175" name="Google Shape;175;p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
        <p:nvSpPr>
          <p:cNvPr id="176" name="Google Shape;176;p7"/>
          <p:cNvSpPr txBox="1"/>
          <p:nvPr/>
        </p:nvSpPr>
        <p:spPr>
          <a:xfrm>
            <a:off x="9144000" y="1917002"/>
            <a:ext cx="7899900" cy="6917400"/>
          </a:xfrm>
          <a:prstGeom prst="rect">
            <a:avLst/>
          </a:prstGeom>
          <a:noFill/>
          <a:ln>
            <a:noFill/>
          </a:ln>
        </p:spPr>
        <p:txBody>
          <a:bodyPr anchorCtr="0" anchor="t" bIns="0" lIns="0" spcFirstLastPara="1" rIns="0" wrap="square" tIns="0">
            <a:spAutoFit/>
          </a:bodyPr>
          <a:lstStyle/>
          <a:p>
            <a:pPr indent="-244475" lvl="1" marL="539753" marR="0" rtl="0" algn="l">
              <a:lnSpc>
                <a:spcPct val="170000"/>
              </a:lnSpc>
              <a:spcBef>
                <a:spcPts val="0"/>
              </a:spcBef>
              <a:spcAft>
                <a:spcPts val="0"/>
              </a:spcAft>
              <a:buClr>
                <a:srgbClr val="000000"/>
              </a:buClr>
              <a:buSzPts val="2100"/>
              <a:buFont typeface="Arial"/>
              <a:buChar char="•"/>
            </a:pPr>
            <a:r>
              <a:rPr b="0" i="0" lang="en-US" sz="2100" u="none" cap="none" strike="noStrike">
                <a:solidFill>
                  <a:srgbClr val="000000"/>
                </a:solidFill>
                <a:latin typeface="Playfair Display"/>
                <a:ea typeface="Playfair Display"/>
                <a:cs typeface="Playfair Display"/>
                <a:sym typeface="Playfair Display"/>
              </a:rPr>
              <a:t>Să înțeleagă principiile povestirii eficiente și ale elaborării mesajelor adaptate antreprenoriatului social Să dezvolte abilitatea de a planifica și de a executa campanii de marketing de bază pe social media</a:t>
            </a:r>
            <a:endParaRPr b="0" i="0" sz="2100" u="none" cap="none" strike="noStrike">
              <a:solidFill>
                <a:srgbClr val="000000"/>
              </a:solidFill>
              <a:latin typeface="Playfair Display"/>
              <a:ea typeface="Playfair Display"/>
              <a:cs typeface="Playfair Display"/>
              <a:sym typeface="Playfair Display"/>
            </a:endParaRPr>
          </a:p>
          <a:p>
            <a:pPr indent="-244475" lvl="1" marL="539753" marR="0" rtl="0" algn="l">
              <a:lnSpc>
                <a:spcPct val="170000"/>
              </a:lnSpc>
              <a:spcBef>
                <a:spcPts val="0"/>
              </a:spcBef>
              <a:spcAft>
                <a:spcPts val="0"/>
              </a:spcAft>
              <a:buClr>
                <a:srgbClr val="000000"/>
              </a:buClr>
              <a:buSzPts val="2100"/>
              <a:buFont typeface="Arial"/>
              <a:buChar char="•"/>
            </a:pPr>
            <a:r>
              <a:rPr b="0" i="0" lang="en-US" sz="2100" u="none" cap="none" strike="noStrike">
                <a:solidFill>
                  <a:srgbClr val="000000"/>
                </a:solidFill>
                <a:latin typeface="Playfair Display"/>
                <a:ea typeface="Playfair Display"/>
                <a:cs typeface="Playfair Display"/>
                <a:sym typeface="Playfair Display"/>
              </a:rPr>
              <a:t>Să înțeleagă cum să utilizeze hashtaguri, cuvinte-cheie și conținut țintit pentru a spori vizibilitatea și implicarea utilizatorilor</a:t>
            </a:r>
            <a:endParaRPr b="0" i="0" sz="2100" u="none" cap="none" strike="noStrike">
              <a:solidFill>
                <a:srgbClr val="000000"/>
              </a:solidFill>
              <a:latin typeface="Playfair Display"/>
              <a:ea typeface="Playfair Display"/>
              <a:cs typeface="Playfair Display"/>
              <a:sym typeface="Playfair Display"/>
            </a:endParaRPr>
          </a:p>
          <a:p>
            <a:pPr indent="-244475" lvl="1" marL="539753" marR="0" rtl="0" algn="l">
              <a:lnSpc>
                <a:spcPct val="170000"/>
              </a:lnSpc>
              <a:spcBef>
                <a:spcPts val="0"/>
              </a:spcBef>
              <a:spcAft>
                <a:spcPts val="0"/>
              </a:spcAft>
              <a:buClr>
                <a:srgbClr val="000000"/>
              </a:buClr>
              <a:buSzPts val="2100"/>
              <a:buFont typeface="Arial"/>
              <a:buChar char="•"/>
            </a:pPr>
            <a:r>
              <a:rPr b="0" i="0" lang="en-US" sz="2100" u="none" cap="none" strike="noStrike">
                <a:solidFill>
                  <a:srgbClr val="000000"/>
                </a:solidFill>
                <a:latin typeface="Playfair Display"/>
                <a:ea typeface="Playfair Display"/>
                <a:cs typeface="Playfair Display"/>
                <a:sym typeface="Playfair Display"/>
              </a:rPr>
              <a:t>Să înțeleagă care sunt indicatorii cheie de performanță în social media ce pot fi colectați și analizați pentru a măsura eficiența</a:t>
            </a:r>
            <a:endParaRPr b="0" i="0" sz="2100" u="none" cap="none" strike="noStrike">
              <a:solidFill>
                <a:srgbClr val="000000"/>
              </a:solidFill>
              <a:latin typeface="Playfair Display"/>
              <a:ea typeface="Playfair Display"/>
              <a:cs typeface="Playfair Display"/>
              <a:sym typeface="Playfair Display"/>
            </a:endParaRPr>
          </a:p>
          <a:p>
            <a:pPr indent="-244476" lvl="1" marL="539754" marR="0" rtl="0" algn="l">
              <a:lnSpc>
                <a:spcPct val="170000"/>
              </a:lnSpc>
              <a:spcBef>
                <a:spcPts val="0"/>
              </a:spcBef>
              <a:spcAft>
                <a:spcPts val="0"/>
              </a:spcAft>
              <a:buClr>
                <a:srgbClr val="000000"/>
              </a:buClr>
              <a:buSzPts val="2100"/>
              <a:buFont typeface="Arial"/>
              <a:buChar char="•"/>
            </a:pPr>
            <a:r>
              <a:rPr b="0" i="0" lang="en-US" sz="2100" u="none" cap="none" strike="noStrike">
                <a:solidFill>
                  <a:srgbClr val="000000"/>
                </a:solidFill>
                <a:latin typeface="Playfair Display"/>
                <a:ea typeface="Playfair Display"/>
                <a:cs typeface="Playfair Display"/>
                <a:sym typeface="Playfair Display"/>
              </a:rPr>
              <a:t>Să înțeleagă cum să utilizeze informațiile rezultate din analiză pentru a rafina și îmbunătăți strategiile de social media</a:t>
            </a:r>
            <a:endParaRPr b="0" i="0" sz="21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8"/>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82" name="Google Shape;182;p8"/>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83" name="Google Shape;183;p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
        <p:nvSpPr>
          <p:cNvPr id="184" name="Google Shape;184;p8"/>
          <p:cNvSpPr/>
          <p:nvPr/>
        </p:nvSpPr>
        <p:spPr>
          <a:xfrm>
            <a:off x="10572170" y="2828226"/>
            <a:ext cx="5300094" cy="4114800"/>
          </a:xfrm>
          <a:custGeom>
            <a:rect b="b" l="l" r="r" t="t"/>
            <a:pathLst>
              <a:path extrusionOk="0" h="4114800" w="5300094">
                <a:moveTo>
                  <a:pt x="0" y="0"/>
                </a:moveTo>
                <a:lnTo>
                  <a:pt x="5300093" y="0"/>
                </a:lnTo>
                <a:lnTo>
                  <a:pt x="5300093" y="4114800"/>
                </a:lnTo>
                <a:lnTo>
                  <a:pt x="0" y="4114800"/>
                </a:lnTo>
                <a:lnTo>
                  <a:pt x="0" y="0"/>
                </a:lnTo>
                <a:close/>
              </a:path>
            </a:pathLst>
          </a:custGeom>
          <a:blipFill rotWithShape="1">
            <a:blip r:embed="rId6">
              <a:alphaModFix/>
            </a:blip>
            <a:stretch>
              <a:fillRect b="0" l="0" r="0" t="0"/>
            </a:stretch>
          </a:blipFill>
          <a:ln>
            <a:noFill/>
          </a:ln>
        </p:spPr>
      </p:sp>
      <p:sp>
        <p:nvSpPr>
          <p:cNvPr id="185" name="Google Shape;185;p8"/>
          <p:cNvSpPr txBox="1"/>
          <p:nvPr/>
        </p:nvSpPr>
        <p:spPr>
          <a:xfrm>
            <a:off x="754774" y="933450"/>
            <a:ext cx="135573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5000"/>
              <a:buFont typeface="Arial"/>
              <a:buNone/>
            </a:pPr>
            <a:r>
              <a:rPr b="0" i="0" lang="en-US" sz="5000" u="none" cap="none" strike="noStrike">
                <a:solidFill>
                  <a:schemeClr val="dk1"/>
                </a:solidFill>
                <a:latin typeface="Playfair Display"/>
                <a:ea typeface="Playfair Display"/>
                <a:cs typeface="Playfair Display"/>
                <a:sym typeface="Playfair Display"/>
              </a:rPr>
              <a:t>REZULTATELE PRECONIZATE ALE ÎNVĂȚĂRII</a:t>
            </a:r>
            <a:endParaRPr b="0" i="0" sz="1400" u="none" cap="none" strike="noStrike">
              <a:solidFill>
                <a:srgbClr val="000000"/>
              </a:solidFill>
              <a:latin typeface="Arial"/>
              <a:ea typeface="Arial"/>
              <a:cs typeface="Arial"/>
              <a:sym typeface="Arial"/>
            </a:endParaRPr>
          </a:p>
        </p:txBody>
      </p:sp>
      <p:sp>
        <p:nvSpPr>
          <p:cNvPr id="186" name="Google Shape;186;p8"/>
          <p:cNvSpPr txBox="1"/>
          <p:nvPr/>
        </p:nvSpPr>
        <p:spPr>
          <a:xfrm>
            <a:off x="754774" y="1917000"/>
            <a:ext cx="9120000" cy="6272400"/>
          </a:xfrm>
          <a:prstGeom prst="rect">
            <a:avLst/>
          </a:prstGeom>
          <a:noFill/>
          <a:ln>
            <a:noFill/>
          </a:ln>
        </p:spPr>
        <p:txBody>
          <a:bodyPr anchorCtr="0" anchor="t" bIns="0" lIns="0" spcFirstLastPara="1" rIns="0" wrap="square" tIns="0">
            <a:spAutoFit/>
          </a:bodyPr>
          <a:lstStyle/>
          <a:p>
            <a:pPr indent="-269875" lvl="1" marL="539753" marR="0" rtl="0" algn="just">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Să recunoască implicațiile etice ale marketingului digital, mai ales în contextul antreprenoriatului social.</a:t>
            </a:r>
            <a:endParaRPr b="0" i="0" sz="2500" u="none" cap="none" strike="noStrike">
              <a:solidFill>
                <a:srgbClr val="000000"/>
              </a:solidFill>
              <a:latin typeface="Playfair Display"/>
              <a:ea typeface="Playfair Display"/>
              <a:cs typeface="Playfair Display"/>
              <a:sym typeface="Playfair Display"/>
            </a:endParaRPr>
          </a:p>
          <a:p>
            <a:pPr indent="-269875" lvl="1" marL="539753" marR="0" rtl="0" algn="just">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Să înțeleagă importanța creării de conținut și de campanii demne, autentice și responsabile din punct de vedere social.</a:t>
            </a:r>
            <a:endParaRPr b="0" i="0" sz="2500" u="none" cap="none" strike="noStrike">
              <a:solidFill>
                <a:srgbClr val="000000"/>
              </a:solidFill>
              <a:latin typeface="Playfair Display"/>
              <a:ea typeface="Playfair Display"/>
              <a:cs typeface="Playfair Display"/>
              <a:sym typeface="Playfair Display"/>
            </a:endParaRPr>
          </a:p>
          <a:p>
            <a:pPr indent="-269875" lvl="1" marL="539753" marR="0" rtl="0" algn="just">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Să dobândească abilitatea de a conceptualiza și de a schița un plan simplu de marketing digital pentru o idee de afacere socială.</a:t>
            </a:r>
            <a:endParaRPr b="0" i="0" sz="2500" u="none" cap="none" strike="noStrike">
              <a:solidFill>
                <a:srgbClr val="000000"/>
              </a:solidFill>
              <a:latin typeface="Playfair Display"/>
              <a:ea typeface="Playfair Display"/>
              <a:cs typeface="Playfair Display"/>
              <a:sym typeface="Playfair Display"/>
            </a:endParaRPr>
          </a:p>
          <a:p>
            <a:pPr indent="-269877" lvl="1" marL="539754" marR="0" rtl="0" algn="just">
              <a:lnSpc>
                <a:spcPct val="170000"/>
              </a:lnSpc>
              <a:spcBef>
                <a:spcPts val="0"/>
              </a:spcBef>
              <a:spcAft>
                <a:spcPts val="0"/>
              </a:spcAft>
              <a:buClr>
                <a:srgbClr val="000000"/>
              </a:buClr>
              <a:buSzPts val="2500"/>
              <a:buFont typeface="Arial"/>
              <a:buChar char="•"/>
            </a:pPr>
            <a:r>
              <a:rPr b="0" i="0" lang="en-US" sz="2500" u="none" cap="none" strike="noStrike">
                <a:solidFill>
                  <a:srgbClr val="000000"/>
                </a:solidFill>
                <a:latin typeface="Playfair Display"/>
                <a:ea typeface="Playfair Display"/>
                <a:cs typeface="Playfair Display"/>
                <a:sym typeface="Playfair Display"/>
              </a:rPr>
              <a:t>Să înțeleagă componentele unui plan de marketing, inclusiv obiectivele, publicul țintă, platformele, strategia de conținut și considerentele bugetare.</a:t>
            </a:r>
            <a:endParaRPr b="0" i="0" sz="25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28aef3fe343_0_0"/>
          <p:cNvSpPr/>
          <p:nvPr/>
        </p:nvSpPr>
        <p:spPr>
          <a:xfrm>
            <a:off x="-2015495" y="7200900"/>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3" name="Google Shape;193;g28aef3fe343_0_0"/>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4" name="Google Shape;194;g28aef3fe343_0_0"/>
          <p:cNvSpPr txBox="1"/>
          <p:nvPr/>
        </p:nvSpPr>
        <p:spPr>
          <a:xfrm>
            <a:off x="2320412" y="172354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lang="en-US" sz="3399">
                <a:latin typeface="Prata"/>
                <a:ea typeface="Prata"/>
                <a:cs typeface="Prata"/>
                <a:sym typeface="Prata"/>
              </a:rPr>
              <a:t>Tinerii antreprenori sociali</a:t>
            </a:r>
            <a:endParaRPr b="0" i="0" sz="3600" u="none" cap="none" strike="noStrike">
              <a:solidFill>
                <a:srgbClr val="000000"/>
              </a:solidFill>
              <a:latin typeface="Arial"/>
              <a:ea typeface="Arial"/>
              <a:cs typeface="Arial"/>
              <a:sym typeface="Arial"/>
            </a:endParaRPr>
          </a:p>
        </p:txBody>
      </p:sp>
      <p:sp>
        <p:nvSpPr>
          <p:cNvPr id="195" name="Google Shape;195;g28aef3fe343_0_0"/>
          <p:cNvSpPr txBox="1"/>
          <p:nvPr/>
        </p:nvSpPr>
        <p:spPr>
          <a:xfrm>
            <a:off x="1028700"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rata"/>
                <a:ea typeface="Prata"/>
                <a:cs typeface="Prata"/>
                <a:sym typeface="Prata"/>
              </a:rPr>
              <a:t>C</a:t>
            </a:r>
            <a:r>
              <a:rPr lang="en-US" sz="5000">
                <a:latin typeface="Prata"/>
                <a:ea typeface="Prata"/>
                <a:cs typeface="Prata"/>
                <a:sym typeface="Prata"/>
              </a:rPr>
              <a:t>UPRINS</a:t>
            </a:r>
            <a:endParaRPr b="0" i="0" sz="1400" u="none" cap="none" strike="noStrike">
              <a:solidFill>
                <a:srgbClr val="000000"/>
              </a:solidFill>
              <a:latin typeface="Arial"/>
              <a:ea typeface="Arial"/>
              <a:cs typeface="Arial"/>
              <a:sym typeface="Arial"/>
            </a:endParaRPr>
          </a:p>
        </p:txBody>
      </p:sp>
      <p:sp>
        <p:nvSpPr>
          <p:cNvPr id="196" name="Google Shape;196;g28aef3fe343_0_0"/>
          <p:cNvSpPr/>
          <p:nvPr/>
        </p:nvSpPr>
        <p:spPr>
          <a:xfrm>
            <a:off x="15090063" y="9184748"/>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3" l="-14259" r="-3279" t="-16103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aphicFrame>
        <p:nvGraphicFramePr>
          <p:cNvPr id="197" name="Google Shape;197;g28aef3fe343_0_0"/>
          <p:cNvGraphicFramePr/>
          <p:nvPr/>
        </p:nvGraphicFramePr>
        <p:xfrm>
          <a:off x="2320412" y="2425152"/>
          <a:ext cx="3000000" cy="3000000"/>
        </p:xfrm>
        <a:graphic>
          <a:graphicData uri="http://schemas.openxmlformats.org/drawingml/2006/table">
            <a:tbl>
              <a:tblPr>
                <a:noFill/>
                <a:tableStyleId>{4F441AB2-310B-4E6A-A6AF-CE27A4A12A52}</a:tableStyleId>
              </a:tblPr>
              <a:tblGrid>
                <a:gridCol w="1491925"/>
                <a:gridCol w="10972800"/>
              </a:tblGrid>
              <a:tr h="370850">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solidFill>
                            <a:srgbClr val="06AC73"/>
                          </a:solidFill>
                          <a:latin typeface="Playfair Display"/>
                          <a:ea typeface="Playfair Display"/>
                          <a:cs typeface="Playfair Display"/>
                          <a:sym typeface="Playfair Display"/>
                        </a:rPr>
                        <a:t>0</a:t>
                      </a:r>
                      <a:r>
                        <a:rPr i="0" lang="en-US" sz="3600" u="none" cap="none" strike="noStrike">
                          <a:solidFill>
                            <a:srgbClr val="06AC73"/>
                          </a:solidFill>
                          <a:latin typeface="Playfair Display"/>
                          <a:ea typeface="Playfair Display"/>
                          <a:cs typeface="Playfair Display"/>
                          <a:sym typeface="Playfair Display"/>
                        </a:rPr>
                        <a:t>1</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900"/>
                        <a:buFont typeface="Arial"/>
                        <a:buNone/>
                      </a:pPr>
                      <a:r>
                        <a:rPr b="1" lang="en-US" sz="2900">
                          <a:solidFill>
                            <a:srgbClr val="0F9249"/>
                          </a:solidFill>
                          <a:latin typeface="Playfair Display"/>
                          <a:ea typeface="Playfair Display"/>
                          <a:cs typeface="Playfair Display"/>
                          <a:sym typeface="Playfair Display"/>
                        </a:rPr>
                        <a:t>Marketingul digital în întreprindere  socială</a:t>
                      </a:r>
                      <a:br>
                        <a:rPr b="1" i="0" lang="en-US" sz="2900" u="none" cap="none" strike="noStrike">
                          <a:solidFill>
                            <a:srgbClr val="0F9249"/>
                          </a:solidFill>
                          <a:latin typeface="Playfair Display"/>
                          <a:ea typeface="Playfair Display"/>
                          <a:cs typeface="Playfair Display"/>
                          <a:sym typeface="Playfair Display"/>
                        </a:rPr>
                      </a:br>
                      <a:r>
                        <a:rPr b="0" i="0" lang="en-US" sz="2900" u="none" cap="none" strike="noStrike">
                          <a:solidFill>
                            <a:srgbClr val="000000"/>
                          </a:solidFill>
                          <a:latin typeface="Playfair Display"/>
                          <a:ea typeface="Playfair Display"/>
                          <a:cs typeface="Playfair Display"/>
                          <a:sym typeface="Playfair Display"/>
                        </a:rPr>
                        <a:t>1.1 – </a:t>
                      </a:r>
                      <a:r>
                        <a:rPr lang="en-US" sz="2900">
                          <a:latin typeface="Playfair Display"/>
                          <a:ea typeface="Playfair Display"/>
                          <a:cs typeface="Playfair Display"/>
                          <a:sym typeface="Playfair Display"/>
                        </a:rPr>
                        <a:t>Ce este marketingul digital</a:t>
                      </a:r>
                      <a:br>
                        <a:rPr b="0" i="0" lang="en-US" sz="2900" u="none" cap="none" strike="noStrike">
                          <a:solidFill>
                            <a:srgbClr val="000000"/>
                          </a:solidFill>
                          <a:latin typeface="Playfair Display"/>
                          <a:ea typeface="Playfair Display"/>
                          <a:cs typeface="Playfair Display"/>
                          <a:sym typeface="Playfair Display"/>
                        </a:rPr>
                      </a:br>
                      <a:r>
                        <a:rPr b="0" i="0" lang="en-US" sz="2900" u="none" cap="none" strike="noStrike">
                          <a:solidFill>
                            <a:srgbClr val="000000"/>
                          </a:solidFill>
                          <a:latin typeface="Playfair Display"/>
                          <a:ea typeface="Playfair Display"/>
                          <a:cs typeface="Playfair Display"/>
                          <a:sym typeface="Playfair Display"/>
                        </a:rPr>
                        <a:t>1.2 - </a:t>
                      </a:r>
                      <a:r>
                        <a:rPr lang="en-US" sz="2900">
                          <a:latin typeface="Playfair Display"/>
                          <a:ea typeface="Playfair Display"/>
                          <a:cs typeface="Playfair Display"/>
                          <a:sym typeface="Playfair Display"/>
                        </a:rPr>
                        <a:t>Etapa digitală a întreprinderilor sociale</a:t>
                      </a:r>
                      <a:br>
                        <a:rPr b="0" i="0" lang="en-US" sz="2900" u="none" cap="none" strike="noStrike">
                          <a:solidFill>
                            <a:srgbClr val="000000"/>
                          </a:solidFill>
                          <a:latin typeface="Playfair Display"/>
                          <a:ea typeface="Playfair Display"/>
                          <a:cs typeface="Playfair Display"/>
                          <a:sym typeface="Playfair Display"/>
                        </a:rPr>
                      </a:br>
                      <a:r>
                        <a:rPr b="0" i="0" lang="en-US" sz="2900" u="none" cap="none" strike="noStrike">
                          <a:solidFill>
                            <a:srgbClr val="000000"/>
                          </a:solidFill>
                          <a:latin typeface="Playfair Display"/>
                          <a:ea typeface="Playfair Display"/>
                          <a:cs typeface="Playfair Display"/>
                          <a:sym typeface="Playfair Display"/>
                        </a:rPr>
                        <a:t>1.3 – </a:t>
                      </a:r>
                      <a:r>
                        <a:rPr lang="en-US" sz="2900">
                          <a:latin typeface="Playfair Display"/>
                          <a:ea typeface="Playfair Display"/>
                          <a:cs typeface="Playfair Display"/>
                          <a:sym typeface="Playfair Display"/>
                        </a:rPr>
                        <a:t>Marketingul digital pentru întreprinderi sociale</a:t>
                      </a:r>
                      <a:endParaRPr b="0" sz="2900" u="none" cap="none" strike="noStrike">
                        <a:solidFill>
                          <a:srgbClr val="000000"/>
                        </a:solidFill>
                        <a:latin typeface="Playfair Display"/>
                        <a:ea typeface="Playfair Display"/>
                        <a:cs typeface="Playfair Display"/>
                        <a:sym typeface="Playfair Display"/>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02</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marR="0" rtl="0" algn="l">
                        <a:lnSpc>
                          <a:spcPct val="100000"/>
                        </a:lnSpc>
                        <a:spcBef>
                          <a:spcPts val="0"/>
                        </a:spcBef>
                        <a:spcAft>
                          <a:spcPts val="0"/>
                        </a:spcAft>
                        <a:buNone/>
                      </a:pPr>
                      <a:r>
                        <a:rPr b="1" lang="en-US" sz="2900">
                          <a:solidFill>
                            <a:srgbClr val="0F9249"/>
                          </a:solidFill>
                          <a:latin typeface="Playfair Display"/>
                          <a:ea typeface="Playfair Display"/>
                          <a:cs typeface="Playfair Display"/>
                          <a:sym typeface="Playfair Display"/>
                        </a:rPr>
                        <a:t>Elaborarea unui plan de marketing digital de bază</a:t>
                      </a:r>
                      <a:br>
                        <a:rPr lang="en-US" sz="2900" u="none" cap="none" strike="noStrike">
                          <a:latin typeface="Playfair Display"/>
                          <a:ea typeface="Playfair Display"/>
                          <a:cs typeface="Playfair Display"/>
                          <a:sym typeface="Playfair Display"/>
                        </a:rPr>
                      </a:br>
                      <a:r>
                        <a:rPr lang="en-US" sz="2900" u="none" cap="none" strike="noStrike">
                          <a:latin typeface="Playfair Display"/>
                          <a:ea typeface="Playfair Display"/>
                          <a:cs typeface="Playfair Display"/>
                          <a:sym typeface="Playfair Display"/>
                        </a:rPr>
                        <a:t>2.1 - </a:t>
                      </a:r>
                      <a:r>
                        <a:rPr lang="en-US" sz="2900">
                          <a:latin typeface="Playfair Display"/>
                          <a:ea typeface="Playfair Display"/>
                          <a:cs typeface="Playfair Display"/>
                          <a:sym typeface="Playfair Display"/>
                        </a:rPr>
                        <a:t>Nucleul planului tău de marketing digital </a:t>
                      </a:r>
                      <a:br>
                        <a:rPr lang="en-US" sz="2900" u="none" cap="none" strike="noStrike">
                          <a:latin typeface="Playfair Display"/>
                          <a:ea typeface="Playfair Display"/>
                          <a:cs typeface="Playfair Display"/>
                          <a:sym typeface="Playfair Display"/>
                        </a:rPr>
                      </a:br>
                      <a:r>
                        <a:rPr lang="en-US" sz="2900" u="none" cap="none" strike="noStrike">
                          <a:latin typeface="Playfair Display"/>
                          <a:ea typeface="Playfair Display"/>
                          <a:cs typeface="Playfair Display"/>
                          <a:sym typeface="Playfair Display"/>
                        </a:rPr>
                        <a:t>2.2 - </a:t>
                      </a:r>
                      <a:r>
                        <a:rPr lang="en-US" sz="2900">
                          <a:latin typeface="Playfair Display"/>
                          <a:ea typeface="Playfair Display"/>
                          <a:cs typeface="Playfair Display"/>
                          <a:sym typeface="Playfair Display"/>
                        </a:rPr>
                        <a:t>Mai multe despre strategia de conținut</a:t>
                      </a:r>
                      <a:endParaRPr sz="2900" u="none" cap="none" strike="noStrike">
                        <a:latin typeface="Playfair Display"/>
                        <a:ea typeface="Playfair Display"/>
                        <a:cs typeface="Playfair Display"/>
                        <a:sym typeface="Playfair Display"/>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03</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900"/>
                        <a:buFont typeface="Arial"/>
                        <a:buNone/>
                      </a:pPr>
                      <a:r>
                        <a:rPr lang="en-US" sz="2900">
                          <a:latin typeface="Playfair Display"/>
                          <a:ea typeface="Playfair Display"/>
                          <a:cs typeface="Playfair Display"/>
                          <a:sym typeface="Playfair Display"/>
                        </a:rPr>
                        <a:t>Familiarizează-te</a:t>
                      </a:r>
                      <a:r>
                        <a:rPr lang="en-US" sz="2900">
                          <a:latin typeface="Playfair Display"/>
                          <a:ea typeface="Playfair Display"/>
                          <a:cs typeface="Playfair Display"/>
                          <a:sym typeface="Playfair Display"/>
                        </a:rPr>
                        <a:t> cu diversele platforme de social media</a:t>
                      </a:r>
                      <a:endParaRPr sz="2900" u="none" cap="none" strike="noStrike">
                        <a:latin typeface="Playfair Display"/>
                        <a:ea typeface="Playfair Display"/>
                        <a:cs typeface="Playfair Display"/>
                        <a:sym typeface="Playfair Display"/>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04</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900"/>
                        <a:buFont typeface="Arial"/>
                        <a:buNone/>
                      </a:pPr>
                      <a:r>
                        <a:rPr lang="en-US" sz="2900">
                          <a:latin typeface="Playfair Display"/>
                          <a:ea typeface="Playfair Display"/>
                          <a:cs typeface="Playfair Display"/>
                          <a:sym typeface="Playfair Display"/>
                        </a:rPr>
                        <a:t>Crearea de conținut digital captivant</a:t>
                      </a:r>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05</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900"/>
                        <a:buFont typeface="Arial"/>
                        <a:buNone/>
                      </a:pPr>
                      <a:r>
                        <a:rPr lang="en-US" sz="2900">
                          <a:latin typeface="Playfair Display"/>
                          <a:ea typeface="Playfair Display"/>
                          <a:cs typeface="Playfair Display"/>
                          <a:sym typeface="Playfair Display"/>
                        </a:rPr>
                        <a:t>Implementarea strategiilor de marketing de bază pentru social media</a:t>
                      </a:r>
                      <a:endParaRPr sz="2900" u="none" cap="none" strike="noStrike">
                        <a:latin typeface="Playfair Display"/>
                        <a:ea typeface="Playfair Display"/>
                        <a:cs typeface="Playfair Display"/>
                        <a:sym typeface="Playfair Display"/>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06</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900"/>
                        <a:buFont typeface="Arial"/>
                        <a:buNone/>
                      </a:pPr>
                      <a:r>
                        <a:rPr lang="en-US" sz="2900">
                          <a:latin typeface="Playfair Display"/>
                          <a:ea typeface="Playfair Display"/>
                          <a:cs typeface="Playfair Display"/>
                          <a:sym typeface="Playfair Display"/>
                        </a:rPr>
                        <a:t>Analiza social media</a:t>
                      </a:r>
                      <a:endParaRPr/>
                    </a:p>
                  </a:txBody>
                  <a:tcPr marT="45725" marB="45725" marR="91450" marL="91450"/>
                </a:tc>
              </a:tr>
              <a:tr h="587425">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07</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900"/>
                        <a:buFont typeface="Arial"/>
                        <a:buNone/>
                      </a:pPr>
                      <a:r>
                        <a:rPr lang="en-US" sz="2900">
                          <a:latin typeface="Playfair Display"/>
                          <a:ea typeface="Playfair Display"/>
                          <a:cs typeface="Playfair Display"/>
                          <a:sym typeface="Playfair Display"/>
                        </a:rPr>
                        <a:t>Aspecte etice în marketingul digital</a:t>
                      </a:r>
                      <a:endParaRPr sz="2900" u="none" cap="none" strike="noStrike">
                        <a:latin typeface="Playfair Display"/>
                        <a:ea typeface="Playfair Display"/>
                        <a:cs typeface="Playfair Display"/>
                        <a:sym typeface="Playfair Display"/>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layfair Display"/>
                          <a:ea typeface="Playfair Display"/>
                          <a:cs typeface="Playfair Display"/>
                          <a:sym typeface="Playfair Display"/>
                        </a:rPr>
                        <a:t>Q</a:t>
                      </a:r>
                      <a:endParaRPr sz="3600" u="none" cap="none" strike="noStrike">
                        <a:latin typeface="Playfair Display"/>
                        <a:ea typeface="Playfair Display"/>
                        <a:cs typeface="Playfair Display"/>
                        <a:sym typeface="Playfair Display"/>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900"/>
                        <a:buFont typeface="Arial"/>
                        <a:buNone/>
                      </a:pPr>
                      <a:r>
                        <a:rPr lang="en-US" sz="2900">
                          <a:latin typeface="Playfair Display"/>
                          <a:ea typeface="Playfair Display"/>
                          <a:cs typeface="Playfair Display"/>
                          <a:sym typeface="Playfair Display"/>
                        </a:rPr>
                        <a:t>Exerciții și autoevaluare</a:t>
                      </a:r>
                      <a:endParaRPr sz="2900" u="none" cap="none" strike="noStrike">
                        <a:latin typeface="Playfair Display"/>
                        <a:ea typeface="Playfair Display"/>
                        <a:cs typeface="Playfair Display"/>
                        <a:sym typeface="Playfair Display"/>
                      </a:endParaRPr>
                    </a:p>
                  </a:txBody>
                  <a:tcPr marT="45725" marB="45725" marR="91450" marL="91450"/>
                </a:tc>
              </a:tr>
            </a:tbl>
          </a:graphicData>
        </a:graphic>
      </p:graphicFrame>
      <p:sp>
        <p:nvSpPr>
          <p:cNvPr id="198" name="Google Shape;198;g28aef3fe343_0_0"/>
          <p:cNvSpPr txBox="1"/>
          <p:nvPr/>
        </p:nvSpPr>
        <p:spPr>
          <a:xfrm>
            <a:off x="15640050" y="4912667"/>
            <a:ext cx="19242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sng" cap="none" strike="noStrike">
                <a:solidFill>
                  <a:srgbClr val="0F9249"/>
                </a:solidFill>
                <a:latin typeface="Playfair Display"/>
                <a:ea typeface="Playfair Display"/>
                <a:cs typeface="Playfair Display"/>
                <a:sym typeface="Playfair Display"/>
                <a:hlinkClick r:id="rId6">
                  <a:extLst>
                    <a:ext uri="{A12FA001-AC4F-418D-AE19-62706E023703}">
                      <ahyp:hlinkClr val="tx"/>
                    </a:ext>
                  </a:extLst>
                </a:hlinkClick>
              </a:rPr>
              <a:t>Click here to watch a video of the content of this module!</a:t>
            </a:r>
            <a:endParaRPr b="0" i="0" sz="2400" u="none" cap="none" strike="noStrike">
              <a:solidFill>
                <a:srgbClr val="0F9249"/>
              </a:solidFill>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