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10287000" cx="18288000"/>
  <p:notesSz cx="6858000" cy="9144000"/>
  <p:embeddedFontLst>
    <p:embeddedFont>
      <p:font typeface="Prata"/>
      <p:regular r:id="rId48"/>
    </p:embeddedFont>
    <p:embeddedFont>
      <p:font typeface="Playfair Display"/>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38CE58-AEC9-4AEA-9B71-0743EFEE3201}">
  <a:tblStyle styleId="{5B38CE58-AEC9-4AEA-9B71-0743EFEE320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rata-regular.fntdata"/><Relationship Id="rId47" Type="http://schemas.openxmlformats.org/officeDocument/2006/relationships/slide" Target="slides/slide41.xml"/><Relationship Id="rId49" Type="http://schemas.openxmlformats.org/officeDocument/2006/relationships/font" Target="fonts/PlayfairDisplay-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layfairDisplay-italic.fntdata"/><Relationship Id="rId50" Type="http://schemas.openxmlformats.org/officeDocument/2006/relationships/font" Target="fonts/PlayfairDisplay-bold.fntdata"/><Relationship Id="rId52" Type="http://schemas.openxmlformats.org/officeDocument/2006/relationships/font" Target="fonts/PlayfairDisplay-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43.jp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42.jp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6.jp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41.jp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1.png"/><Relationship Id="rId11" Type="http://schemas.openxmlformats.org/officeDocument/2006/relationships/image" Target="../media/image2.png"/><Relationship Id="rId10" Type="http://schemas.openxmlformats.org/officeDocument/2006/relationships/image" Target="../media/image10.jpg"/><Relationship Id="rId9"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6.jpg"/><Relationship Id="rId7" Type="http://schemas.openxmlformats.org/officeDocument/2006/relationships/image" Target="../media/image4.jp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hyperlink" Target="https://youtu.be/PFnH1RbUmaY?si=ohKRlttX_VXqjSXL" TargetMode="External"/><Relationship Id="rId7"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63.jpg"/><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67.jpg"/><Relationship Id="rId5" Type="http://schemas.openxmlformats.org/officeDocument/2006/relationships/hyperlink" Target="https://www.careeraddict.com/network-online" TargetMode="External"/><Relationship Id="rId6" Type="http://schemas.openxmlformats.org/officeDocument/2006/relationships/hyperlink" Target="https://youtu.be/gvkbDc1LiVI" TargetMode="External"/><Relationship Id="rId7"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47.png"/><Relationship Id="rId10" Type="http://schemas.openxmlformats.org/officeDocument/2006/relationships/image" Target="../media/image60.png"/><Relationship Id="rId9" Type="http://schemas.openxmlformats.org/officeDocument/2006/relationships/image" Target="../media/image2.png"/><Relationship Id="rId5" Type="http://schemas.openxmlformats.org/officeDocument/2006/relationships/image" Target="../media/image44.png"/><Relationship Id="rId6" Type="http://schemas.openxmlformats.org/officeDocument/2006/relationships/image" Target="../media/image27.png"/><Relationship Id="rId7" Type="http://schemas.openxmlformats.org/officeDocument/2006/relationships/image" Target="../media/image65.png"/><Relationship Id="rId8"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62.png"/><Relationship Id="rId6" Type="http://schemas.openxmlformats.org/officeDocument/2006/relationships/hyperlink" Target="https://www.workingwithstories.org/WorkingWithStoriesThirdEdition_Web.pdf" TargetMode="External"/><Relationship Id="rId7"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62.png"/><Relationship Id="rId6"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62.png"/><Relationship Id="rId6"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62.png"/><Relationship Id="rId6"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62.png"/><Relationship Id="rId6"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62.png"/><Relationship Id="rId6"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62.png"/><Relationship Id="rId6"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62.png"/><Relationship Id="rId6" Type="http://schemas.openxmlformats.org/officeDocument/2006/relationships/image" Target="../media/image2.png"/></Relationships>
</file>

<file path=ppt/slides/_rels/slide38.xml.rels><?xml version="1.0" encoding="UTF-8" standalone="yes"?><Relationships xmlns="http://schemas.openxmlformats.org/package/2006/relationships"><Relationship Id="rId11" Type="http://schemas.openxmlformats.org/officeDocument/2006/relationships/hyperlink" Target="https://www.zenbusiness.com/blog/networking/" TargetMode="External"/><Relationship Id="rId10" Type="http://schemas.openxmlformats.org/officeDocument/2006/relationships/hyperlink" Target="https://youtu.be/fG_NBTeNN2s" TargetMode="External"/><Relationship Id="rId13" Type="http://schemas.openxmlformats.org/officeDocument/2006/relationships/hyperlink" Target="https://www.kaspersky.com/resource-center/preemptive-safety/what-is-netiquette" TargetMode="External"/><Relationship Id="rId12" Type="http://schemas.openxmlformats.org/officeDocument/2006/relationships/hyperlink" Target="https://business.tutsplus.com/tutorials/professional-networking--cms-26929" TargetMode="External"/><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hyperlink" Target="https://youtu.be/4ARTXfY8Yhw" TargetMode="External"/><Relationship Id="rId14" Type="http://schemas.openxmlformats.org/officeDocument/2006/relationships/hyperlink" Target="https://www.business-opportunities.biz/2020/05/05/netiquette-master-online-business-communication/" TargetMode="External"/><Relationship Id="rId5" Type="http://schemas.openxmlformats.org/officeDocument/2006/relationships/image" Target="../media/image32.png"/><Relationship Id="rId6" Type="http://schemas.openxmlformats.org/officeDocument/2006/relationships/image" Target="../media/image2.png"/><Relationship Id="rId7" Type="http://schemas.openxmlformats.org/officeDocument/2006/relationships/hyperlink" Target="https://youtu.be/eq4sNeuAcJw" TargetMode="External"/><Relationship Id="rId8" Type="http://schemas.openxmlformats.org/officeDocument/2006/relationships/hyperlink" Target="https://youtu.be/eq4sNeuAcJw?si=-rLbed9efsr36MDX" TargetMode="External"/></Relationships>
</file>

<file path=ppt/slides/_rels/slide39.xml.rels><?xml version="1.0" encoding="UTF-8" standalone="yes"?><Relationships xmlns="http://schemas.openxmlformats.org/package/2006/relationships"><Relationship Id="rId11" Type="http://schemas.openxmlformats.org/officeDocument/2006/relationships/hyperlink" Target="https://business.tutsplus.com/tutorials/professional-networking--cms-26929" TargetMode="External"/><Relationship Id="rId10" Type="http://schemas.openxmlformats.org/officeDocument/2006/relationships/hyperlink" Target="https://business.tutsplus.com/tutorials/professional-networking--cms-26929" TargetMode="External"/><Relationship Id="rId12" Type="http://schemas.openxmlformats.org/officeDocument/2006/relationships/hyperlink" Target="https://business.tutsplus.com/tutorials/professional-networking--cms-26929" TargetMode="External"/><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hyperlink" Target="https://www.entrepreneur.com/leadership/the-10-communication-skills-every-entrepreneur-must-master/252555" TargetMode="External"/><Relationship Id="rId5" Type="http://schemas.openxmlformats.org/officeDocument/2006/relationships/image" Target="../media/image32.png"/><Relationship Id="rId6" Type="http://schemas.openxmlformats.org/officeDocument/2006/relationships/image" Target="../media/image2.png"/><Relationship Id="rId7" Type="http://schemas.openxmlformats.org/officeDocument/2006/relationships/hyperlink" Target="https://youtu.be/mPRUNGGORDo?si=hXjm-rk1Nl1pmuOq" TargetMode="External"/><Relationship Id="rId8" Type="http://schemas.openxmlformats.org/officeDocument/2006/relationships/hyperlink" Target="https://youtu.be/HAnw168huqA?si=K_p-RUl8hG1SlAZ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2.png"/><Relationship Id="rId4"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53.png"/><Relationship Id="rId7" Type="http://schemas.openxmlformats.org/officeDocument/2006/relationships/image" Target="../media/image57.png"/><Relationship Id="rId8"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4.png"/><Relationship Id="rId4" Type="http://schemas.openxmlformats.org/officeDocument/2006/relationships/image" Target="../media/image54.png"/><Relationship Id="rId5" Type="http://schemas.openxmlformats.org/officeDocument/2006/relationships/image" Target="../media/image66.png"/><Relationship Id="rId6" Type="http://schemas.openxmlformats.org/officeDocument/2006/relationships/image" Target="../media/image59.png"/><Relationship Id="rId7"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81" l="-14265" r="-3278" t="-161048"/>
            </a:stretch>
          </a:blipFill>
          <a:ln>
            <a:noFill/>
          </a:ln>
        </p:spPr>
      </p:sp>
      <p:sp>
        <p:nvSpPr>
          <p:cNvPr id="89" name="Google Shape;89;p13"/>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4">
              <a:alphaModFix/>
            </a:blip>
            <a:stretch>
              <a:fillRect b="0" l="0" r="0" t="0"/>
            </a:stretch>
          </a:blipFill>
          <a:ln>
            <a:noFill/>
          </a:ln>
        </p:spPr>
      </p:sp>
      <p:sp>
        <p:nvSpPr>
          <p:cNvPr id="90" name="Google Shape;90;p13"/>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5">
              <a:alphaModFix/>
            </a:blip>
            <a:stretch>
              <a:fillRect b="0" l="0" r="0" t="0"/>
            </a:stretch>
          </a:blipFill>
          <a:ln>
            <a:noFill/>
          </a:ln>
        </p:spPr>
      </p:sp>
      <p:sp>
        <p:nvSpPr>
          <p:cNvPr id="91" name="Google Shape;91;p13"/>
          <p:cNvSpPr txBox="1"/>
          <p:nvPr/>
        </p:nvSpPr>
        <p:spPr>
          <a:xfrm>
            <a:off x="5688062" y="4308649"/>
            <a:ext cx="6911876" cy="125675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000000"/>
                </a:solidFill>
                <a:latin typeface="Arial"/>
                <a:ea typeface="Arial"/>
                <a:cs typeface="Arial"/>
                <a:sym typeface="Arial"/>
              </a:rPr>
              <a:t>A SUSE projekt</a:t>
            </a:r>
            <a:endParaRPr b="0" i="0" sz="6999" u="none" cap="none" strike="noStrike">
              <a:solidFill>
                <a:srgbClr val="000000"/>
              </a:solidFill>
              <a:latin typeface="Arial"/>
              <a:ea typeface="Arial"/>
              <a:cs typeface="Arial"/>
              <a:sym typeface="Arial"/>
            </a:endParaRPr>
          </a:p>
        </p:txBody>
      </p:sp>
      <p:sp>
        <p:nvSpPr>
          <p:cNvPr id="92" name="Google Shape;92;p13"/>
          <p:cNvSpPr txBox="1"/>
          <p:nvPr/>
        </p:nvSpPr>
        <p:spPr>
          <a:xfrm>
            <a:off x="5688062" y="5445299"/>
            <a:ext cx="9399537" cy="57708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6AC73"/>
                </a:solidFill>
                <a:latin typeface="Arial"/>
                <a:ea typeface="Arial"/>
                <a:cs typeface="Arial"/>
                <a:sym typeface="Arial"/>
              </a:rPr>
              <a:t>3-as modul -  Hálózatépítés&amp;Kommunikáció</a:t>
            </a:r>
            <a:endParaRPr b="0" i="0" sz="3200" u="none" cap="none" strike="noStrike">
              <a:solidFill>
                <a:srgbClr val="06AC73"/>
              </a:solidFill>
              <a:latin typeface="Arial"/>
              <a:ea typeface="Arial"/>
              <a:cs typeface="Arial"/>
              <a:sym typeface="Arial"/>
            </a:endParaRPr>
          </a:p>
        </p:txBody>
      </p:sp>
      <p:sp>
        <p:nvSpPr>
          <p:cNvPr id="93" name="Google Shape;93;p13"/>
          <p:cNvSpPr txBox="1"/>
          <p:nvPr/>
        </p:nvSpPr>
        <p:spPr>
          <a:xfrm>
            <a:off x="7311479" y="9711187"/>
            <a:ext cx="3665041" cy="19858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 u="none" cap="none" strike="noStrike">
                <a:solidFill>
                  <a:srgbClr val="000000"/>
                </a:solidFill>
                <a:latin typeface="Arial"/>
                <a:ea typeface="Arial"/>
                <a:cs typeface="Arial"/>
                <a:sym typeface="Arial"/>
              </a:rPr>
              <a:t>Projekt sz: 2022-2-RO01-KA220-YOU-000102027</a:t>
            </a:r>
            <a:endParaRPr/>
          </a:p>
        </p:txBody>
      </p:sp>
      <p:pic>
        <p:nvPicPr>
          <p:cNvPr id="94" name="Google Shape;94;p13"/>
          <p:cNvPicPr preferRelativeResize="0"/>
          <p:nvPr/>
        </p:nvPicPr>
        <p:blipFill rotWithShape="1">
          <a:blip r:embed="rId6">
            <a:alphaModFix/>
          </a:blip>
          <a:srcRect b="0" l="0" r="0" t="0"/>
          <a:stretch/>
        </p:blipFill>
        <p:spPr>
          <a:xfrm>
            <a:off x="12801600" y="9105900"/>
            <a:ext cx="5235378" cy="10604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03" name="Google Shape;203;p2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04" name="Google Shape;204;p2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05" name="Google Shape;205;p22"/>
          <p:cNvSpPr txBox="1"/>
          <p:nvPr/>
        </p:nvSpPr>
        <p:spPr>
          <a:xfrm>
            <a:off x="2720532" y="1638300"/>
            <a:ext cx="4995298"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3.1.1</a:t>
            </a:r>
            <a:endParaRPr/>
          </a:p>
        </p:txBody>
      </p:sp>
      <p:sp>
        <p:nvSpPr>
          <p:cNvPr id="206" name="Google Shape;206;p22"/>
          <p:cNvSpPr txBox="1"/>
          <p:nvPr/>
        </p:nvSpPr>
        <p:spPr>
          <a:xfrm>
            <a:off x="2720532" y="2552700"/>
            <a:ext cx="7097505" cy="6155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Hatékony kommunikáció</a:t>
            </a:r>
            <a:endParaRPr sz="3399">
              <a:solidFill>
                <a:srgbClr val="000000"/>
              </a:solidFill>
              <a:latin typeface="Arial"/>
              <a:ea typeface="Arial"/>
              <a:cs typeface="Arial"/>
              <a:sym typeface="Arial"/>
            </a:endParaRPr>
          </a:p>
        </p:txBody>
      </p:sp>
      <p:sp>
        <p:nvSpPr>
          <p:cNvPr id="207" name="Google Shape;207;p22"/>
          <p:cNvSpPr txBox="1"/>
          <p:nvPr/>
        </p:nvSpPr>
        <p:spPr>
          <a:xfrm>
            <a:off x="2720532" y="3314700"/>
            <a:ext cx="5887404" cy="591726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500">
                <a:solidFill>
                  <a:srgbClr val="000000"/>
                </a:solidFill>
                <a:latin typeface="Arial"/>
                <a:ea typeface="Arial"/>
                <a:cs typeface="Arial"/>
                <a:sym typeface="Arial"/>
              </a:rPr>
              <a:t>Beszélgetés közben figyeljen a lehetséges kommunikációs akadályokra:</a:t>
            </a:r>
            <a:endParaRPr/>
          </a:p>
          <a:p>
            <a:pPr indent="-155577" lvl="0" marL="155577" marR="0" rtl="0" algn="l">
              <a:lnSpc>
                <a:spcPct val="170000"/>
              </a:lnSpc>
              <a:spcBef>
                <a:spcPts val="0"/>
              </a:spcBef>
              <a:spcAft>
                <a:spcPts val="0"/>
              </a:spcAft>
              <a:buClr>
                <a:srgbClr val="000000"/>
              </a:buClr>
              <a:buSzPts val="2500"/>
              <a:buFont typeface="Arial"/>
              <a:buChar char="•"/>
            </a:pPr>
            <a:r>
              <a:rPr lang="en-US" sz="2500">
                <a:solidFill>
                  <a:srgbClr val="000000"/>
                </a:solidFill>
                <a:latin typeface="Arial"/>
                <a:ea typeface="Arial"/>
                <a:cs typeface="Arial"/>
                <a:sym typeface="Arial"/>
              </a:rPr>
              <a:t>A </a:t>
            </a:r>
            <a:r>
              <a:rPr b="1" lang="en-US" sz="2500">
                <a:solidFill>
                  <a:srgbClr val="000000"/>
                </a:solidFill>
                <a:latin typeface="Arial"/>
                <a:ea typeface="Arial"/>
                <a:cs typeface="Arial"/>
                <a:sym typeface="Arial"/>
              </a:rPr>
              <a:t>fizikai akadályok </a:t>
            </a:r>
            <a:r>
              <a:rPr lang="en-US" sz="2500">
                <a:solidFill>
                  <a:srgbClr val="000000"/>
                </a:solidFill>
                <a:latin typeface="Arial"/>
                <a:ea typeface="Arial"/>
                <a:cs typeface="Arial"/>
                <a:sym typeface="Arial"/>
              </a:rPr>
              <a:t>közé tartoznak a zárt ajtók, amelyek akadályozzák a csapatmunkát, a zaj, amely megzavarja a beszélgetést, a távolság, amely kommunikációs zavarokat okozhat, stb</a:t>
            </a:r>
            <a:endParaRPr/>
          </a:p>
          <a:p>
            <a:pPr indent="-155577" lvl="0" marL="155577" marR="0" rtl="0" algn="l">
              <a:lnSpc>
                <a:spcPct val="170000"/>
              </a:lnSpc>
              <a:spcBef>
                <a:spcPts val="0"/>
              </a:spcBef>
              <a:spcAft>
                <a:spcPts val="0"/>
              </a:spcAft>
              <a:buClr>
                <a:srgbClr val="000000"/>
              </a:buClr>
              <a:buSzPts val="2500"/>
              <a:buFont typeface="Arial"/>
              <a:buChar char="•"/>
            </a:pPr>
            <a:r>
              <a:rPr b="1" lang="en-US" sz="2500">
                <a:solidFill>
                  <a:srgbClr val="000000"/>
                </a:solidFill>
                <a:latin typeface="Arial"/>
                <a:ea typeface="Arial"/>
                <a:cs typeface="Arial"/>
                <a:sym typeface="Arial"/>
              </a:rPr>
              <a:t>Fogalmi és nyelvi akadályok</a:t>
            </a:r>
            <a:r>
              <a:rPr lang="en-US" sz="2500">
                <a:solidFill>
                  <a:srgbClr val="000000"/>
                </a:solidFill>
                <a:latin typeface="Arial"/>
                <a:ea typeface="Arial"/>
                <a:cs typeface="Arial"/>
                <a:sym typeface="Arial"/>
              </a:rPr>
              <a:t>: az egyértelműség hiánya, többértelmű szavak, a pontosság hiánya.</a:t>
            </a:r>
            <a:endParaRPr sz="2600">
              <a:solidFill>
                <a:srgbClr val="000000"/>
              </a:solidFill>
              <a:latin typeface="Arial"/>
              <a:ea typeface="Arial"/>
              <a:cs typeface="Arial"/>
              <a:sym typeface="Arial"/>
            </a:endParaRPr>
          </a:p>
          <a:p>
            <a:pPr indent="0" lvl="0" marL="0" marR="0" rtl="0" algn="just">
              <a:lnSpc>
                <a:spcPct val="130769"/>
              </a:lnSpc>
              <a:spcBef>
                <a:spcPts val="0"/>
              </a:spcBef>
              <a:spcAft>
                <a:spcPts val="0"/>
              </a:spcAft>
              <a:buNone/>
            </a:pPr>
            <a:r>
              <a:t/>
            </a:r>
            <a:endParaRPr sz="2600">
              <a:solidFill>
                <a:srgbClr val="000000"/>
              </a:solidFill>
              <a:latin typeface="Arial"/>
              <a:ea typeface="Arial"/>
              <a:cs typeface="Arial"/>
              <a:sym typeface="Arial"/>
            </a:endParaRPr>
          </a:p>
        </p:txBody>
      </p:sp>
      <p:sp>
        <p:nvSpPr>
          <p:cNvPr id="208" name="Google Shape;208;p22"/>
          <p:cNvSpPr txBox="1"/>
          <p:nvPr/>
        </p:nvSpPr>
        <p:spPr>
          <a:xfrm>
            <a:off x="9811680" y="2494345"/>
            <a:ext cx="6409952" cy="6468694"/>
          </a:xfrm>
          <a:prstGeom prst="rect">
            <a:avLst/>
          </a:prstGeom>
          <a:noFill/>
          <a:ln>
            <a:noFill/>
          </a:ln>
        </p:spPr>
        <p:txBody>
          <a:bodyPr anchorCtr="0" anchor="t" bIns="0" lIns="0" spcFirstLastPara="1" rIns="0" wrap="square" tIns="0">
            <a:spAutoFit/>
          </a:bodyPr>
          <a:lstStyle/>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Arial"/>
                <a:ea typeface="Arial"/>
                <a:cs typeface="Arial"/>
                <a:sym typeface="Arial"/>
              </a:rPr>
              <a:t>A </a:t>
            </a:r>
            <a:r>
              <a:rPr b="1" i="0" lang="en-US" sz="2500" u="none" cap="none" strike="noStrike">
                <a:solidFill>
                  <a:srgbClr val="000000"/>
                </a:solidFill>
                <a:latin typeface="Arial"/>
                <a:ea typeface="Arial"/>
                <a:cs typeface="Arial"/>
                <a:sym typeface="Arial"/>
              </a:rPr>
              <a:t>szociálpszichológiai akadályok </a:t>
            </a:r>
            <a:r>
              <a:rPr b="0" i="0" lang="en-US" sz="2500" u="none" cap="none" strike="noStrike">
                <a:solidFill>
                  <a:srgbClr val="000000"/>
                </a:solidFill>
                <a:latin typeface="Arial"/>
                <a:ea typeface="Arial"/>
                <a:cs typeface="Arial"/>
                <a:sym typeface="Arial"/>
              </a:rPr>
              <a:t>közé tartozik a stressz, a bizalmatlanság és az eltérő gondolkodásmód.</a:t>
            </a:r>
            <a:endParaRPr b="0" i="0" sz="2500" u="none" cap="none" strike="noStrike">
              <a:solidFill>
                <a:srgbClr val="000000"/>
              </a:solidFill>
              <a:latin typeface="Arial"/>
              <a:ea typeface="Arial"/>
              <a:cs typeface="Arial"/>
              <a:sym typeface="Arial"/>
            </a:endParaRPr>
          </a:p>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Arial"/>
                <a:ea typeface="Arial"/>
                <a:cs typeface="Arial"/>
                <a:sym typeface="Arial"/>
              </a:rPr>
              <a:t>A </a:t>
            </a:r>
            <a:r>
              <a:rPr b="1" i="0" lang="en-US" sz="2500" u="none" cap="none" strike="noStrike">
                <a:solidFill>
                  <a:srgbClr val="000000"/>
                </a:solidFill>
                <a:latin typeface="Arial"/>
                <a:ea typeface="Arial"/>
                <a:cs typeface="Arial"/>
                <a:sym typeface="Arial"/>
              </a:rPr>
              <a:t>szervezeti akadályok </a:t>
            </a:r>
            <a:r>
              <a:rPr b="0" i="0" lang="en-US" sz="2500" u="none" cap="none" strike="noStrike">
                <a:solidFill>
                  <a:srgbClr val="000000"/>
                </a:solidFill>
                <a:latin typeface="Arial"/>
                <a:ea typeface="Arial"/>
                <a:cs typeface="Arial"/>
                <a:sym typeface="Arial"/>
              </a:rPr>
              <a:t>közé tartozik a kommunikációs szabályok hiánya és a vállalaton belül rosszul meghatározott felelősségi körök.</a:t>
            </a:r>
            <a:endParaRPr b="0" i="0" sz="2500" u="none" cap="none" strike="noStrike">
              <a:solidFill>
                <a:srgbClr val="000000"/>
              </a:solidFill>
              <a:latin typeface="Arial"/>
              <a:ea typeface="Arial"/>
              <a:cs typeface="Arial"/>
              <a:sym typeface="Arial"/>
            </a:endParaRPr>
          </a:p>
          <a:p>
            <a:pPr indent="-215900" lvl="1" marL="269877"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Arial"/>
                <a:ea typeface="Arial"/>
                <a:cs typeface="Arial"/>
                <a:sym typeface="Arial"/>
              </a:rPr>
              <a:t>A </a:t>
            </a:r>
            <a:r>
              <a:rPr b="1" i="0" lang="en-US" sz="2500" u="none" cap="none" strike="noStrike">
                <a:solidFill>
                  <a:srgbClr val="000000"/>
                </a:solidFill>
                <a:latin typeface="Arial"/>
                <a:ea typeface="Arial"/>
                <a:cs typeface="Arial"/>
                <a:sym typeface="Arial"/>
              </a:rPr>
              <a:t>kultúrák közötti nehézségek </a:t>
            </a:r>
            <a:r>
              <a:rPr b="0" i="0" lang="en-US" sz="2500" u="none" cap="none" strike="noStrike">
                <a:solidFill>
                  <a:srgbClr val="000000"/>
                </a:solidFill>
                <a:latin typeface="Arial"/>
                <a:ea typeface="Arial"/>
                <a:cs typeface="Arial"/>
                <a:sym typeface="Arial"/>
              </a:rPr>
              <a:t>közé tartoznak a gondolkodás, a hiedelmek, az idő és a tér fogalma és a gesztusok jelentése közötti különbségek.</a:t>
            </a:r>
            <a:endParaRPr b="0" i="0" sz="2600" u="none" cap="none" strike="noStrike">
              <a:solidFill>
                <a:srgbClr val="000000"/>
              </a:solidFill>
              <a:latin typeface="Arial"/>
              <a:ea typeface="Arial"/>
              <a:cs typeface="Arial"/>
              <a:sym typeface="Arial"/>
            </a:endParaRPr>
          </a:p>
          <a:p>
            <a:pPr indent="0" lvl="0" marL="0" marR="0" rtl="0" algn="just">
              <a:lnSpc>
                <a:spcPct val="130769"/>
              </a:lnSpc>
              <a:spcBef>
                <a:spcPts val="0"/>
              </a:spcBef>
              <a:spcAft>
                <a:spcPts val="0"/>
              </a:spcAft>
              <a:buNone/>
            </a:pPr>
            <a:r>
              <a:t/>
            </a:r>
            <a:endParaRPr sz="2600">
              <a:solidFill>
                <a:srgbClr val="000000"/>
              </a:solidFill>
              <a:latin typeface="Arial"/>
              <a:ea typeface="Arial"/>
              <a:cs typeface="Arial"/>
              <a:sym typeface="Arial"/>
            </a:endParaRPr>
          </a:p>
        </p:txBody>
      </p:sp>
      <p:sp>
        <p:nvSpPr>
          <p:cNvPr id="209" name="Google Shape;209;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3"/>
          <p:cNvSpPr/>
          <p:nvPr/>
        </p:nvSpPr>
        <p:spPr>
          <a:xfrm>
            <a:off x="0" y="0"/>
            <a:ext cx="18288000" cy="10404170"/>
          </a:xfrm>
          <a:custGeom>
            <a:rect b="b" l="l" r="r" t="t"/>
            <a:pathLst>
              <a:path extrusionOk="0" h="10404170" w="18288000">
                <a:moveTo>
                  <a:pt x="0" y="0"/>
                </a:moveTo>
                <a:lnTo>
                  <a:pt x="18288000" y="0"/>
                </a:lnTo>
                <a:lnTo>
                  <a:pt x="18288000" y="10404170"/>
                </a:lnTo>
                <a:lnTo>
                  <a:pt x="0" y="10404170"/>
                </a:lnTo>
                <a:lnTo>
                  <a:pt x="0" y="0"/>
                </a:lnTo>
                <a:close/>
              </a:path>
            </a:pathLst>
          </a:custGeom>
          <a:blipFill rotWithShape="1">
            <a:blip r:embed="rId3">
              <a:alphaModFix amt="96000"/>
            </a:blip>
            <a:stretch>
              <a:fillRect b="-37883" l="0" r="0" t="-37885"/>
            </a:stretch>
          </a:blipFill>
          <a:ln>
            <a:noFill/>
          </a:ln>
        </p:spPr>
      </p:sp>
      <p:sp>
        <p:nvSpPr>
          <p:cNvPr id="215" name="Google Shape;215;p23"/>
          <p:cNvSpPr/>
          <p:nvPr/>
        </p:nvSpPr>
        <p:spPr>
          <a:xfrm rot="-6000">
            <a:off x="510743" y="557793"/>
            <a:ext cx="17266515" cy="9144147"/>
          </a:xfrm>
          <a:custGeom>
            <a:rect b="b" l="l" r="r" t="t"/>
            <a:pathLst>
              <a:path extrusionOk="0" h="1416668" w="2675035">
                <a:moveTo>
                  <a:pt x="2464" y="0"/>
                </a:moveTo>
                <a:lnTo>
                  <a:pt x="2675035" y="4664"/>
                </a:lnTo>
                <a:lnTo>
                  <a:pt x="2672571" y="1416668"/>
                </a:lnTo>
                <a:lnTo>
                  <a:pt x="0" y="1412003"/>
                </a:lnTo>
                <a:close/>
              </a:path>
            </a:pathLst>
          </a:custGeom>
          <a:blipFill rotWithShape="1">
            <a:blip r:embed="rId4">
              <a:alphaModFix amt="90000"/>
            </a:blip>
            <a:stretch>
              <a:fillRect b="-62991" l="-69" r="0" t="-25962"/>
            </a:stretch>
          </a:blipFill>
          <a:ln>
            <a:noFill/>
          </a:ln>
        </p:spPr>
      </p:sp>
      <p:sp>
        <p:nvSpPr>
          <p:cNvPr id="216" name="Google Shape;216;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grpSp>
        <p:nvGrpSpPr>
          <p:cNvPr id="221" name="Google Shape;221;p24"/>
          <p:cNvGrpSpPr/>
          <p:nvPr/>
        </p:nvGrpSpPr>
        <p:grpSpPr>
          <a:xfrm>
            <a:off x="2457015" y="1418214"/>
            <a:ext cx="5458534" cy="7361166"/>
            <a:chOff x="0" y="0"/>
            <a:chExt cx="7278045" cy="9814888"/>
          </a:xfrm>
        </p:grpSpPr>
        <p:sp>
          <p:nvSpPr>
            <p:cNvPr id="222" name="Google Shape;222;p24"/>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223" name="Google Shape;223;p24"/>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5412" r="-24207" t="0"/>
              </a:stretch>
            </a:blipFill>
            <a:ln>
              <a:noFill/>
            </a:ln>
          </p:spPr>
        </p:sp>
      </p:grpSp>
      <p:sp>
        <p:nvSpPr>
          <p:cNvPr id="224" name="Google Shape;224;p24"/>
          <p:cNvSpPr txBox="1"/>
          <p:nvPr/>
        </p:nvSpPr>
        <p:spPr>
          <a:xfrm>
            <a:off x="8632085" y="1512473"/>
            <a:ext cx="5475605" cy="8191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06AC73"/>
                </a:solidFill>
                <a:latin typeface="Arial"/>
                <a:ea typeface="Arial"/>
                <a:cs typeface="Arial"/>
                <a:sym typeface="Arial"/>
              </a:rPr>
              <a:t>KOMMUNIKÁCIÓ</a:t>
            </a:r>
            <a:endParaRPr sz="5000">
              <a:solidFill>
                <a:srgbClr val="06AC73"/>
              </a:solidFill>
              <a:latin typeface="Arial"/>
              <a:ea typeface="Arial"/>
              <a:cs typeface="Arial"/>
              <a:sym typeface="Arial"/>
            </a:endParaRPr>
          </a:p>
        </p:txBody>
      </p:sp>
      <p:sp>
        <p:nvSpPr>
          <p:cNvPr id="225" name="Google Shape;225;p24"/>
          <p:cNvSpPr txBox="1"/>
          <p:nvPr/>
        </p:nvSpPr>
        <p:spPr>
          <a:xfrm>
            <a:off x="8432634" y="2550723"/>
            <a:ext cx="7598515" cy="5449505"/>
          </a:xfrm>
          <a:prstGeom prst="rect">
            <a:avLst/>
          </a:prstGeom>
          <a:noFill/>
          <a:ln>
            <a:noFill/>
          </a:ln>
        </p:spPr>
        <p:txBody>
          <a:bodyPr anchorCtr="0" anchor="t" bIns="0" lIns="0" spcFirstLastPara="1" rIns="0" wrap="square" tIns="0">
            <a:spAutoFit/>
          </a:bodyPr>
          <a:lstStyle/>
          <a:p>
            <a:pPr indent="0" lvl="1" marL="269877" marR="0" rtl="0" algn="l">
              <a:lnSpc>
                <a:spcPct val="170000"/>
              </a:lnSpc>
              <a:spcBef>
                <a:spcPts val="0"/>
              </a:spcBef>
              <a:spcAft>
                <a:spcPts val="0"/>
              </a:spcAft>
              <a:buNone/>
            </a:pPr>
            <a:r>
              <a:rPr b="0" i="0" lang="en-US" sz="2500" u="none" cap="none" strike="noStrike">
                <a:solidFill>
                  <a:srgbClr val="000000"/>
                </a:solidFill>
                <a:latin typeface="Arial"/>
                <a:ea typeface="Arial"/>
                <a:cs typeface="Arial"/>
                <a:sym typeface="Arial"/>
              </a:rPr>
              <a:t>Egyes akadályok elháríthatók megfelelő szervezéssel, míg mások jó kommunikációs készségeket igényelnek, például aktív hallgatás és empátia, kérdezés és reflexió, hatékony beszéd, történetmesélés és nonverbális kommunikáció.</a:t>
            </a:r>
            <a:endParaRPr b="0" i="0" sz="2500" u="none" cap="none" strike="noStrike">
              <a:solidFill>
                <a:srgbClr val="000000"/>
              </a:solidFill>
              <a:latin typeface="Arial"/>
              <a:ea typeface="Arial"/>
              <a:cs typeface="Arial"/>
              <a:sym typeface="Arial"/>
            </a:endParaRPr>
          </a:p>
          <a:p>
            <a:pPr indent="0" lvl="1" marL="269877" marR="0" rtl="0" algn="l">
              <a:lnSpc>
                <a:spcPct val="170000"/>
              </a:lnSpc>
              <a:spcBef>
                <a:spcPts val="0"/>
              </a:spcBef>
              <a:spcAft>
                <a:spcPts val="0"/>
              </a:spcAft>
              <a:buNone/>
            </a:pPr>
            <a:r>
              <a:t/>
            </a:r>
            <a:endParaRPr b="0" i="0" sz="2500" u="none" cap="none" strike="noStrike">
              <a:solidFill>
                <a:srgbClr val="000000"/>
              </a:solidFill>
              <a:latin typeface="Arial"/>
              <a:ea typeface="Arial"/>
              <a:cs typeface="Arial"/>
              <a:sym typeface="Arial"/>
            </a:endParaRPr>
          </a:p>
          <a:p>
            <a:pPr indent="0" lvl="1" marL="269877" marR="0" rtl="0" algn="l">
              <a:lnSpc>
                <a:spcPct val="170000"/>
              </a:lnSpc>
              <a:spcBef>
                <a:spcPts val="0"/>
              </a:spcBef>
              <a:spcAft>
                <a:spcPts val="0"/>
              </a:spcAft>
              <a:buNone/>
            </a:pPr>
            <a:r>
              <a:rPr b="0" i="0" lang="en-US" sz="2500" u="none" cap="none" strike="noStrike">
                <a:solidFill>
                  <a:srgbClr val="000000"/>
                </a:solidFill>
                <a:latin typeface="Arial"/>
                <a:ea typeface="Arial"/>
                <a:cs typeface="Arial"/>
                <a:sym typeface="Arial"/>
              </a:rPr>
              <a:t>A legjobb szándékaink ellenére, amit ki szeretnénk fejezni, elveszhet a fordítás során. Szerencsére munkával és gyakorlással mindenki javíthatja kommunikációs készségeit.</a:t>
            </a:r>
            <a:endParaRPr b="0" i="0" sz="2600" u="none" cap="none" strike="noStrike">
              <a:solidFill>
                <a:srgbClr val="000000"/>
              </a:solidFill>
              <a:latin typeface="Arial"/>
              <a:ea typeface="Arial"/>
              <a:cs typeface="Arial"/>
              <a:sym typeface="Arial"/>
            </a:endParaRPr>
          </a:p>
        </p:txBody>
      </p:sp>
      <p:sp>
        <p:nvSpPr>
          <p:cNvPr id="226" name="Google Shape;226;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32" name="Google Shape;232;p2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33" name="Google Shape;233;p2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34" name="Google Shape;234;p25"/>
          <p:cNvSpPr txBox="1"/>
          <p:nvPr/>
        </p:nvSpPr>
        <p:spPr>
          <a:xfrm>
            <a:off x="2720532" y="1965697"/>
            <a:ext cx="21562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3.1.2</a:t>
            </a:r>
            <a:endParaRPr/>
          </a:p>
        </p:txBody>
      </p:sp>
      <p:sp>
        <p:nvSpPr>
          <p:cNvPr id="235" name="Google Shape;235;p25"/>
          <p:cNvSpPr txBox="1"/>
          <p:nvPr/>
        </p:nvSpPr>
        <p:spPr>
          <a:xfrm>
            <a:off x="2720532" y="2849388"/>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Hallgatás</a:t>
            </a:r>
            <a:endParaRPr sz="3399">
              <a:solidFill>
                <a:srgbClr val="000000"/>
              </a:solidFill>
              <a:latin typeface="Arial"/>
              <a:ea typeface="Arial"/>
              <a:cs typeface="Arial"/>
              <a:sym typeface="Arial"/>
            </a:endParaRPr>
          </a:p>
        </p:txBody>
      </p:sp>
      <p:sp>
        <p:nvSpPr>
          <p:cNvPr id="236" name="Google Shape;236;p25"/>
          <p:cNvSpPr txBox="1"/>
          <p:nvPr/>
        </p:nvSpPr>
        <p:spPr>
          <a:xfrm>
            <a:off x="2720532" y="3635084"/>
            <a:ext cx="5835874" cy="6617196"/>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500">
                <a:solidFill>
                  <a:srgbClr val="000000"/>
                </a:solidFill>
                <a:latin typeface="Arial"/>
                <a:ea typeface="Arial"/>
                <a:cs typeface="Arial"/>
                <a:sym typeface="Arial"/>
              </a:rPr>
              <a:t>Hatékony kommunikátornak lenni több annál, mint amit és ahogyan mondasz. Jó hallgatóság is kell hozzá. Amikor tudod, hogy valaki valóban meghallgat téged, a figyelem mértéke azt az érzést kelti benned, hogy megbecsülnek, biztonságban vagy, megértettek és fontosnak érzed magad. Ezzel szemben, ha a másik személy nem figyel aktívan, akkor mellőzöttnek és jelentéktelennek érzed magad.</a:t>
            </a:r>
            <a:endParaRPr/>
          </a:p>
          <a:p>
            <a:pPr indent="0" lvl="0" marL="0" marR="0" rtl="0" algn="just">
              <a:lnSpc>
                <a:spcPct val="170000"/>
              </a:lnSpc>
              <a:spcBef>
                <a:spcPts val="0"/>
              </a:spcBef>
              <a:spcAft>
                <a:spcPts val="0"/>
              </a:spcAft>
              <a:buNone/>
            </a:pPr>
            <a:r>
              <a:t/>
            </a:r>
            <a:endParaRPr sz="2500">
              <a:solidFill>
                <a:srgbClr val="000000"/>
              </a:solidFill>
              <a:latin typeface="Arial"/>
              <a:ea typeface="Arial"/>
              <a:cs typeface="Arial"/>
              <a:sym typeface="Arial"/>
            </a:endParaRPr>
          </a:p>
        </p:txBody>
      </p:sp>
      <p:sp>
        <p:nvSpPr>
          <p:cNvPr id="237" name="Google Shape;237;p25"/>
          <p:cNvSpPr txBox="1"/>
          <p:nvPr/>
        </p:nvSpPr>
        <p:spPr>
          <a:xfrm>
            <a:off x="9316162" y="2453788"/>
            <a:ext cx="6004283" cy="7103804"/>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500">
                <a:solidFill>
                  <a:srgbClr val="000000"/>
                </a:solidFill>
                <a:latin typeface="Arial"/>
                <a:ea typeface="Arial"/>
                <a:cs typeface="Arial"/>
                <a:sym typeface="Arial"/>
              </a:rPr>
              <a:t>A hallgatás ugyanilyen fontos az üzleti kommunikációban. A megfelelő hallgatás által több információhoz juthatunk, erősíthetjük a többiek bizalmát, csökkenthetjük a konfliktusokat, jobban megérthetjük, hogyan bátorítsunk másokat, és nagyobb elkötelezettséget ébreszthetünk azokban, akiket irányítunk. Az aktív hallgatás elengedhetetlen a tárgyalásokon, mert lehetővé teszi, hogy felmérje és megértse a másik ember álláspontját.</a:t>
            </a:r>
            <a:endParaRPr/>
          </a:p>
          <a:p>
            <a:pPr indent="0" lvl="0" marL="0" marR="0" rtl="0" algn="just">
              <a:lnSpc>
                <a:spcPct val="170000"/>
              </a:lnSpc>
              <a:spcBef>
                <a:spcPts val="0"/>
              </a:spcBef>
              <a:spcAft>
                <a:spcPts val="0"/>
              </a:spcAft>
              <a:buNone/>
            </a:pPr>
            <a:r>
              <a:t/>
            </a:r>
            <a:endParaRPr sz="2500">
              <a:solidFill>
                <a:srgbClr val="000000"/>
              </a:solidFill>
              <a:latin typeface="Arial"/>
              <a:ea typeface="Arial"/>
              <a:cs typeface="Arial"/>
              <a:sym typeface="Arial"/>
            </a:endParaRPr>
          </a:p>
        </p:txBody>
      </p:sp>
      <p:sp>
        <p:nvSpPr>
          <p:cNvPr id="238" name="Google Shape;238;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44" name="Google Shape;244;p2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45" name="Google Shape;245;p2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46" name="Google Shape;246;p26"/>
          <p:cNvSpPr txBox="1"/>
          <p:nvPr/>
        </p:nvSpPr>
        <p:spPr>
          <a:xfrm>
            <a:off x="4022389" y="305327"/>
            <a:ext cx="1622868"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3.1.2</a:t>
            </a:r>
            <a:endParaRPr/>
          </a:p>
        </p:txBody>
      </p:sp>
      <p:sp>
        <p:nvSpPr>
          <p:cNvPr id="247" name="Google Shape;247;p26"/>
          <p:cNvSpPr txBox="1"/>
          <p:nvPr/>
        </p:nvSpPr>
        <p:spPr>
          <a:xfrm>
            <a:off x="6199424" y="500087"/>
            <a:ext cx="7097505" cy="56092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Hallgatás</a:t>
            </a:r>
            <a:endParaRPr sz="3399">
              <a:solidFill>
                <a:srgbClr val="000000"/>
              </a:solidFill>
              <a:latin typeface="Arial"/>
              <a:ea typeface="Arial"/>
              <a:cs typeface="Arial"/>
              <a:sym typeface="Arial"/>
            </a:endParaRPr>
          </a:p>
        </p:txBody>
      </p:sp>
      <p:sp>
        <p:nvSpPr>
          <p:cNvPr id="248" name="Google Shape;248;p26"/>
          <p:cNvSpPr txBox="1"/>
          <p:nvPr/>
        </p:nvSpPr>
        <p:spPr>
          <a:xfrm>
            <a:off x="1253070" y="1694872"/>
            <a:ext cx="5002947" cy="806252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n-US" sz="2200">
                <a:solidFill>
                  <a:srgbClr val="000000"/>
                </a:solidFill>
                <a:latin typeface="Arial"/>
                <a:ea typeface="Arial"/>
                <a:cs typeface="Arial"/>
                <a:sym typeface="Arial"/>
              </a:rPr>
              <a:t>Tippek és stratégiák azért, hogy jó hallgatóság legyél.</a:t>
            </a:r>
            <a:endParaRPr sz="2200">
              <a:solidFill>
                <a:srgbClr val="000000"/>
              </a:solidFill>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Arial"/>
              <a:buChar char="•"/>
            </a:pPr>
            <a:r>
              <a:rPr lang="en-US" sz="2200">
                <a:solidFill>
                  <a:srgbClr val="000000"/>
                </a:solidFill>
                <a:latin typeface="Arial"/>
                <a:ea typeface="Arial"/>
                <a:cs typeface="Arial"/>
                <a:sym typeface="Arial"/>
              </a:rPr>
              <a:t>Ha egy beszélgetésre készülsz, csökkentsd a zavaró tényezőket azzal, hogy csendes helyet választasz, és kikapcsolod a mobiltelefonod vagy egyéb eszközeid hangját.</a:t>
            </a:r>
            <a:endParaRPr sz="2200">
              <a:solidFill>
                <a:srgbClr val="000000"/>
              </a:solidFill>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Arial"/>
              <a:buChar char="•"/>
            </a:pPr>
            <a:r>
              <a:rPr lang="en-US" sz="2200">
                <a:solidFill>
                  <a:srgbClr val="000000"/>
                </a:solidFill>
                <a:latin typeface="Arial"/>
                <a:ea typeface="Arial"/>
                <a:cs typeface="Arial"/>
                <a:sym typeface="Arial"/>
              </a:rPr>
              <a:t>Az aktív hallgatás azt jelenti, hogy teljes mértékben jelen vagy. Ez azt jelenti, hogy teljes figyelmet szentelsz a beszélőnek.</a:t>
            </a:r>
            <a:endParaRPr sz="2200">
              <a:solidFill>
                <a:srgbClr val="000000"/>
              </a:solidFill>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Arial"/>
              <a:buChar char="•"/>
            </a:pPr>
            <a:r>
              <a:rPr lang="en-US" sz="2200">
                <a:solidFill>
                  <a:srgbClr val="000000"/>
                </a:solidFill>
                <a:latin typeface="Arial"/>
                <a:ea typeface="Arial"/>
                <a:cs typeface="Arial"/>
                <a:sym typeface="Arial"/>
              </a:rPr>
              <a:t>Az aktív hallgatásról úgy teszel tanúbizonyságot, hogy szemkontaktust létesítesz a beszélővel.</a:t>
            </a:r>
            <a:endParaRPr/>
          </a:p>
        </p:txBody>
      </p:sp>
      <p:sp>
        <p:nvSpPr>
          <p:cNvPr id="249" name="Google Shape;249;p26"/>
          <p:cNvSpPr txBox="1"/>
          <p:nvPr/>
        </p:nvSpPr>
        <p:spPr>
          <a:xfrm>
            <a:off x="6598033" y="1699634"/>
            <a:ext cx="5606653" cy="6617196"/>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Közöld hallgatói stílusod és empátiád testbeszéddel, például azzal, hogy enyhén eltakarod a szádat, mosolyogsz, vagy bólogatsz, ezzel s jelezve, hogy figyelsz. Vizsgáld meg a beszélő testbeszédét és hangját: fáradtnak, lelkesnek vagy zavarodottnak tűnik?</a:t>
            </a:r>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NE szakítsd félbe a beszélőt vagy válts témát anélkül, hogy előtte reagálnál vagy kiegészítenéd az elhangzottakat.</a:t>
            </a:r>
            <a:endParaRPr b="0" i="0" sz="22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p:txBody>
      </p:sp>
      <p:sp>
        <p:nvSpPr>
          <p:cNvPr id="250" name="Google Shape;250;p2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51" name="Google Shape;251;p26"/>
          <p:cNvSpPr txBox="1"/>
          <p:nvPr/>
        </p:nvSpPr>
        <p:spPr>
          <a:xfrm>
            <a:off x="12580039" y="1694872"/>
            <a:ext cx="5170420" cy="3308598"/>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A hallottak megismétlése segíthet abban, hogy igazold, hogy figyelsz.</a:t>
            </a:r>
            <a:endParaRPr b="0" i="0" sz="2200" u="none" cap="none" strike="noStrike">
              <a:solidFill>
                <a:srgbClr val="000000"/>
              </a:solidFill>
              <a:latin typeface="Arial"/>
              <a:ea typeface="Arial"/>
              <a:cs typeface="Arial"/>
              <a:sym typeface="Arial"/>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Tégy fel NYÍLT KÉRDÉSEKET, így  több információhoz juthatsz. </a:t>
            </a:r>
            <a:endParaRPr b="0" i="0" sz="22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grpSp>
        <p:nvGrpSpPr>
          <p:cNvPr id="256" name="Google Shape;256;p27"/>
          <p:cNvGrpSpPr/>
          <p:nvPr/>
        </p:nvGrpSpPr>
        <p:grpSpPr>
          <a:xfrm>
            <a:off x="2457015" y="1418214"/>
            <a:ext cx="5458534" cy="7361166"/>
            <a:chOff x="0" y="0"/>
            <a:chExt cx="7278045" cy="9814888"/>
          </a:xfrm>
        </p:grpSpPr>
        <p:sp>
          <p:nvSpPr>
            <p:cNvPr id="257" name="Google Shape;257;p27"/>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258" name="Google Shape;258;p27"/>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8160" r="-21457" t="0"/>
              </a:stretch>
            </a:blipFill>
            <a:ln>
              <a:noFill/>
            </a:ln>
          </p:spPr>
        </p:sp>
      </p:grpSp>
      <p:sp>
        <p:nvSpPr>
          <p:cNvPr id="259" name="Google Shape;259;p27"/>
          <p:cNvSpPr txBox="1"/>
          <p:nvPr/>
        </p:nvSpPr>
        <p:spPr>
          <a:xfrm>
            <a:off x="8683739" y="1418214"/>
            <a:ext cx="6250361"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6AC73"/>
                </a:solidFill>
                <a:latin typeface="Arial"/>
                <a:ea typeface="Arial"/>
                <a:cs typeface="Arial"/>
                <a:sym typeface="Arial"/>
              </a:rPr>
              <a:t>HALLGATÁS </a:t>
            </a:r>
            <a:endParaRPr sz="5000">
              <a:solidFill>
                <a:srgbClr val="06AC73"/>
              </a:solidFill>
              <a:latin typeface="Arial"/>
              <a:ea typeface="Arial"/>
              <a:cs typeface="Arial"/>
              <a:sym typeface="Arial"/>
            </a:endParaRPr>
          </a:p>
        </p:txBody>
      </p:sp>
      <p:sp>
        <p:nvSpPr>
          <p:cNvPr id="260" name="Google Shape;260;p27"/>
          <p:cNvSpPr txBox="1"/>
          <p:nvPr/>
        </p:nvSpPr>
        <p:spPr>
          <a:xfrm>
            <a:off x="8678977" y="2969638"/>
            <a:ext cx="6908643" cy="551433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500">
                <a:solidFill>
                  <a:srgbClr val="000000"/>
                </a:solidFill>
                <a:latin typeface="Arial"/>
                <a:ea typeface="Arial"/>
                <a:cs typeface="Arial"/>
                <a:sym typeface="Arial"/>
              </a:rPr>
              <a:t>A hallgatás ugyanolyan fontos az üzleti kommunikációban. A hatékony hallgatással több információhoz jutsz, növelheted mások bizalmát, csökkentheted a konfliktusokat, jobban megértheted, hogyan motiválhatsz másokat, és nagyobb elkötelezettségre ösztönözheted az általad irányított embereket. Az aktív hallgatás nagyon fontos a tárgyalások során, hiszen meg kell ismerd a másik személy álláspontját.</a:t>
            </a:r>
            <a:endParaRPr/>
          </a:p>
          <a:p>
            <a:pPr indent="0" lvl="0" marL="0" marR="0" rtl="0" algn="just">
              <a:lnSpc>
                <a:spcPct val="170000"/>
              </a:lnSpc>
              <a:spcBef>
                <a:spcPts val="0"/>
              </a:spcBef>
              <a:spcAft>
                <a:spcPts val="0"/>
              </a:spcAft>
              <a:buNone/>
            </a:pPr>
            <a:r>
              <a:t/>
            </a:r>
            <a:endParaRPr sz="2500">
              <a:solidFill>
                <a:srgbClr val="000000"/>
              </a:solidFill>
              <a:latin typeface="Arial"/>
              <a:ea typeface="Arial"/>
              <a:cs typeface="Arial"/>
              <a:sym typeface="Arial"/>
            </a:endParaRPr>
          </a:p>
        </p:txBody>
      </p:sp>
      <p:sp>
        <p:nvSpPr>
          <p:cNvPr id="261" name="Google Shape;261;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67" name="Google Shape;267;p2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68" name="Google Shape;268;p2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69" name="Google Shape;269;p28"/>
          <p:cNvSpPr txBox="1"/>
          <p:nvPr/>
        </p:nvSpPr>
        <p:spPr>
          <a:xfrm>
            <a:off x="3810000" y="541843"/>
            <a:ext cx="5661468"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3.1.3</a:t>
            </a:r>
            <a:endParaRPr/>
          </a:p>
        </p:txBody>
      </p:sp>
      <p:sp>
        <p:nvSpPr>
          <p:cNvPr id="270" name="Google Shape;270;p28"/>
          <p:cNvSpPr txBox="1"/>
          <p:nvPr/>
        </p:nvSpPr>
        <p:spPr>
          <a:xfrm>
            <a:off x="3810000" y="1708849"/>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Prezentáció, pitching és történetmesélés</a:t>
            </a:r>
            <a:endParaRPr sz="3399">
              <a:solidFill>
                <a:srgbClr val="000000"/>
              </a:solidFill>
              <a:latin typeface="Arial"/>
              <a:ea typeface="Arial"/>
              <a:cs typeface="Arial"/>
              <a:sym typeface="Arial"/>
            </a:endParaRPr>
          </a:p>
        </p:txBody>
      </p:sp>
      <p:sp>
        <p:nvSpPr>
          <p:cNvPr id="271" name="Google Shape;271;p28"/>
          <p:cNvSpPr txBox="1"/>
          <p:nvPr/>
        </p:nvSpPr>
        <p:spPr>
          <a:xfrm>
            <a:off x="2720532" y="3238500"/>
            <a:ext cx="4747068" cy="6065763"/>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Arial"/>
                <a:ea typeface="Arial"/>
                <a:cs typeface="Arial"/>
                <a:sym typeface="Arial"/>
              </a:rPr>
              <a:t>A prezentációt számos tényező befolyásolja, pl. a prezentáció szerkezete, a vizuális segédanyagok (ha van ilyen), a hangszín, a testbeszéd, stb.Milyen tényezőket kell figyelembe venni ahhoz, hogy prezentáció nem, hanem nagyszerű legyen?</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p:txBody>
      </p:sp>
      <p:sp>
        <p:nvSpPr>
          <p:cNvPr id="272" name="Google Shape;272;p28"/>
          <p:cNvSpPr txBox="1"/>
          <p:nvPr/>
        </p:nvSpPr>
        <p:spPr>
          <a:xfrm>
            <a:off x="7715830" y="3238500"/>
            <a:ext cx="8414422" cy="6617196"/>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VILÁGOS ÜZENET - Mire összpontosít az előadásod? A túl sok információ rosszabb, mint a túl kevés.</a:t>
            </a:r>
            <a:endParaRPr b="0" i="0" sz="2200" u="none" cap="none" strike="noStrike">
              <a:solidFill>
                <a:srgbClr val="000000"/>
              </a:solidFill>
              <a:latin typeface="Arial"/>
              <a:ea typeface="Arial"/>
              <a:cs typeface="Arial"/>
              <a:sym typeface="Arial"/>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MEGFELELŐ KERET- Hol kezded és hol fejezed be a történetedet, mekkora a terjedelme, használsz-e példákat?</a:t>
            </a:r>
            <a:endParaRPr b="0" i="0" sz="2200" u="none" cap="none" strike="noStrike">
              <a:solidFill>
                <a:srgbClr val="000000"/>
              </a:solidFill>
              <a:latin typeface="Arial"/>
              <a:ea typeface="Arial"/>
              <a:cs typeface="Arial"/>
              <a:sym typeface="Arial"/>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ÉRZELMI HATÁS: Mi jelentette számodra az "aha" pillanatot? Hogyan fogod inspirálni és meggyőzni a közönséget, hogy kövessék a cselekvésre való felhívásod?</a:t>
            </a:r>
            <a:endParaRPr b="0" i="0" sz="2200" u="none" cap="none" strike="noStrike">
              <a:solidFill>
                <a:srgbClr val="000000"/>
              </a:solidFill>
              <a:latin typeface="Arial"/>
              <a:ea typeface="Arial"/>
              <a:cs typeface="Arial"/>
              <a:sym typeface="Arial"/>
            </a:endParaRPr>
          </a:p>
          <a:p>
            <a:pPr indent="-215900" lvl="1" marL="431801"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ELŐADÁSMÓD: Fogsz-e jegyzeteket vagy diákat használni? Megtanulod a teljes beszédet? Hogyan erősítesz rá testbeszéddel az üzenetre?</a:t>
            </a:r>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p:txBody>
      </p:sp>
      <p:sp>
        <p:nvSpPr>
          <p:cNvPr id="273" name="Google Shape;273;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pSp>
        <p:nvGrpSpPr>
          <p:cNvPr id="278" name="Google Shape;278;p29"/>
          <p:cNvGrpSpPr/>
          <p:nvPr/>
        </p:nvGrpSpPr>
        <p:grpSpPr>
          <a:xfrm>
            <a:off x="2457015" y="1418214"/>
            <a:ext cx="5458534" cy="7361166"/>
            <a:chOff x="0" y="0"/>
            <a:chExt cx="7278045" cy="9814888"/>
          </a:xfrm>
        </p:grpSpPr>
        <p:sp>
          <p:nvSpPr>
            <p:cNvPr id="279" name="Google Shape;279;p29"/>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280" name="Google Shape;280;p29"/>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10" r="-19809" t="0"/>
              </a:stretch>
            </a:blipFill>
            <a:ln>
              <a:noFill/>
            </a:ln>
          </p:spPr>
        </p:sp>
      </p:grpSp>
      <p:sp>
        <p:nvSpPr>
          <p:cNvPr id="281" name="Google Shape;281;p29"/>
          <p:cNvSpPr txBox="1"/>
          <p:nvPr/>
        </p:nvSpPr>
        <p:spPr>
          <a:xfrm>
            <a:off x="8655531" y="1418214"/>
            <a:ext cx="8270240" cy="555088"/>
          </a:xfrm>
          <a:prstGeom prst="rect">
            <a:avLst/>
          </a:prstGeom>
          <a:noFill/>
          <a:ln>
            <a:noFill/>
          </a:ln>
        </p:spPr>
        <p:txBody>
          <a:bodyPr anchorCtr="0" anchor="t" bIns="0" lIns="0" spcFirstLastPara="1" rIns="0" wrap="square" tIns="0">
            <a:spAutoFit/>
          </a:bodyPr>
          <a:lstStyle/>
          <a:p>
            <a:pPr indent="0" lvl="0" marL="0" marR="0" rtl="0" algn="l">
              <a:lnSpc>
                <a:spcPct val="148718"/>
              </a:lnSpc>
              <a:spcBef>
                <a:spcPts val="0"/>
              </a:spcBef>
              <a:spcAft>
                <a:spcPts val="0"/>
              </a:spcAft>
              <a:buNone/>
            </a:pPr>
            <a:r>
              <a:rPr lang="en-US" sz="3200">
                <a:solidFill>
                  <a:srgbClr val="06AC73"/>
                </a:solidFill>
                <a:latin typeface="Arial"/>
                <a:ea typeface="Arial"/>
                <a:cs typeface="Arial"/>
                <a:sym typeface="Arial"/>
              </a:rPr>
              <a:t>Prezentáció, pitching és történetmesélés</a:t>
            </a:r>
            <a:endParaRPr sz="3200">
              <a:solidFill>
                <a:srgbClr val="06AC73"/>
              </a:solidFill>
              <a:latin typeface="Arial"/>
              <a:ea typeface="Arial"/>
              <a:cs typeface="Arial"/>
              <a:sym typeface="Arial"/>
            </a:endParaRPr>
          </a:p>
        </p:txBody>
      </p:sp>
      <p:sp>
        <p:nvSpPr>
          <p:cNvPr id="282" name="Google Shape;282;p29"/>
          <p:cNvSpPr txBox="1"/>
          <p:nvPr/>
        </p:nvSpPr>
        <p:spPr>
          <a:xfrm>
            <a:off x="8655531" y="2705100"/>
            <a:ext cx="8270240" cy="7103227"/>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500">
                <a:solidFill>
                  <a:srgbClr val="000000"/>
                </a:solidFill>
                <a:latin typeface="Arial"/>
                <a:ea typeface="Arial"/>
                <a:cs typeface="Arial"/>
                <a:sym typeface="Arial"/>
              </a:rPr>
              <a:t>A pitching egy népszerű kifejezés a "start-up" szektorban, amely egy rövid, meggyőző beszédre utal, amelynek célja, hogy felkeltse az érdeklődést egy projekt vagy termék iránt, és fenntartsa azt a további tárgyalások folytatása érdekében. "Lift pitch"-ként (liftbeszéd) is ismert, mivel gyakran elég rövid ahhoz, hogy egy felvonóút alatt el lehessen mondani. A pitchek olyan egytől öt percig tartó előadások, amelyek néhány sorban összefoglalják egy termék, szolgáltatás, projekt, szervezet vagy álláskereső legfontosabb szempontjait. Mielőtt egy jó pitchet tartanál, először is jól meg kell tervezni.</a:t>
            </a:r>
            <a:endParaRPr sz="2500">
              <a:solidFill>
                <a:srgbClr val="000000"/>
              </a:solidFill>
              <a:latin typeface="Arial"/>
              <a:ea typeface="Arial"/>
              <a:cs typeface="Arial"/>
              <a:sym typeface="Arial"/>
            </a:endParaRPr>
          </a:p>
          <a:p>
            <a:pPr indent="0" lvl="0" marL="0" marR="0" rtl="0" algn="just">
              <a:lnSpc>
                <a:spcPct val="170000"/>
              </a:lnSpc>
              <a:spcBef>
                <a:spcPts val="0"/>
              </a:spcBef>
              <a:spcAft>
                <a:spcPts val="0"/>
              </a:spcAft>
              <a:buNone/>
            </a:pPr>
            <a:r>
              <a:t/>
            </a:r>
            <a:endParaRPr sz="2500">
              <a:solidFill>
                <a:srgbClr val="000000"/>
              </a:solidFill>
              <a:latin typeface="Arial"/>
              <a:ea typeface="Arial"/>
              <a:cs typeface="Arial"/>
              <a:sym typeface="Arial"/>
            </a:endParaRPr>
          </a:p>
          <a:p>
            <a:pPr indent="0" lvl="0" marL="0" marR="0" rtl="0" algn="just">
              <a:lnSpc>
                <a:spcPct val="170000"/>
              </a:lnSpc>
              <a:spcBef>
                <a:spcPts val="0"/>
              </a:spcBef>
              <a:spcAft>
                <a:spcPts val="0"/>
              </a:spcAft>
              <a:buNone/>
            </a:pPr>
            <a:r>
              <a:t/>
            </a:r>
            <a:endParaRPr sz="2500">
              <a:solidFill>
                <a:srgbClr val="000000"/>
              </a:solidFill>
              <a:latin typeface="Arial"/>
              <a:ea typeface="Arial"/>
              <a:cs typeface="Arial"/>
              <a:sym typeface="Arial"/>
            </a:endParaRPr>
          </a:p>
        </p:txBody>
      </p:sp>
      <p:sp>
        <p:nvSpPr>
          <p:cNvPr id="283" name="Google Shape;283;p2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89" name="Google Shape;289;p3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90" name="Google Shape;290;p3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91" name="Google Shape;291;p30"/>
          <p:cNvSpPr txBox="1"/>
          <p:nvPr/>
        </p:nvSpPr>
        <p:spPr>
          <a:xfrm>
            <a:off x="2720532" y="1562100"/>
            <a:ext cx="1699068"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3.1.4</a:t>
            </a:r>
            <a:endParaRPr/>
          </a:p>
        </p:txBody>
      </p:sp>
      <p:sp>
        <p:nvSpPr>
          <p:cNvPr id="292" name="Google Shape;292;p30"/>
          <p:cNvSpPr txBox="1"/>
          <p:nvPr/>
        </p:nvSpPr>
        <p:spPr>
          <a:xfrm>
            <a:off x="2720532" y="2400300"/>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A kommunikációs készségek javítása</a:t>
            </a:r>
            <a:endParaRPr sz="3399">
              <a:solidFill>
                <a:srgbClr val="000000"/>
              </a:solidFill>
              <a:latin typeface="Arial"/>
              <a:ea typeface="Arial"/>
              <a:cs typeface="Arial"/>
              <a:sym typeface="Arial"/>
            </a:endParaRPr>
          </a:p>
        </p:txBody>
      </p:sp>
      <p:sp>
        <p:nvSpPr>
          <p:cNvPr id="293" name="Google Shape;293;p30"/>
          <p:cNvSpPr txBox="1"/>
          <p:nvPr/>
        </p:nvSpPr>
        <p:spPr>
          <a:xfrm>
            <a:off x="2720532" y="3086100"/>
            <a:ext cx="5966268" cy="7720062"/>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Arial"/>
                <a:ea typeface="Arial"/>
                <a:cs typeface="Arial"/>
                <a:sym typeface="Arial"/>
              </a:rPr>
              <a:t>Íme néhány tipp, hogyan fejleszd kommunikációs készségeidet:</a:t>
            </a:r>
            <a:endParaRPr sz="2200">
              <a:solidFill>
                <a:srgbClr val="000000"/>
              </a:solidFill>
              <a:latin typeface="Arial"/>
              <a:ea typeface="Arial"/>
              <a:cs typeface="Arial"/>
              <a:sym typeface="Arial"/>
            </a:endParaRPr>
          </a:p>
          <a:p>
            <a:pPr indent="-457200" lvl="0" marL="457200" marR="0" rtl="0" algn="just">
              <a:lnSpc>
                <a:spcPct val="193181"/>
              </a:lnSpc>
              <a:spcBef>
                <a:spcPts val="0"/>
              </a:spcBef>
              <a:spcAft>
                <a:spcPts val="0"/>
              </a:spcAft>
              <a:buClr>
                <a:srgbClr val="000000"/>
              </a:buClr>
              <a:buSzPts val="2200"/>
              <a:buFont typeface="Calibri"/>
              <a:buAutoNum type="arabicPeriod"/>
            </a:pPr>
            <a:r>
              <a:rPr lang="en-US" sz="2200">
                <a:solidFill>
                  <a:srgbClr val="000000"/>
                </a:solidFill>
                <a:latin typeface="Arial"/>
                <a:ea typeface="Arial"/>
                <a:cs typeface="Arial"/>
                <a:sym typeface="Arial"/>
              </a:rPr>
              <a:t>Vedd figyelembe a célközönséget a kommunikációs mód és az üzenet kiválasztásakor. Milyen a kapcsolatod? Hogyan szeretnek inkább kommunikálni? Az e-mailt vagy a találkozót részesítik előnyben?</a:t>
            </a:r>
            <a:endParaRPr sz="2200">
              <a:solidFill>
                <a:srgbClr val="000000"/>
              </a:solidFill>
              <a:latin typeface="Arial"/>
              <a:ea typeface="Arial"/>
              <a:cs typeface="Arial"/>
              <a:sym typeface="Arial"/>
            </a:endParaRPr>
          </a:p>
          <a:p>
            <a:pPr indent="-457200" lvl="0" marL="457200" marR="0" rtl="0" algn="just">
              <a:lnSpc>
                <a:spcPct val="193181"/>
              </a:lnSpc>
              <a:spcBef>
                <a:spcPts val="0"/>
              </a:spcBef>
              <a:spcAft>
                <a:spcPts val="0"/>
              </a:spcAft>
              <a:buClr>
                <a:srgbClr val="000000"/>
              </a:buClr>
              <a:buSzPts val="2200"/>
              <a:buFont typeface="Calibri"/>
              <a:buAutoNum type="arabicPeriod"/>
            </a:pPr>
            <a:r>
              <a:rPr lang="en-US" sz="2200">
                <a:solidFill>
                  <a:srgbClr val="000000"/>
                </a:solidFill>
                <a:latin typeface="Arial"/>
                <a:ea typeface="Arial"/>
                <a:cs typeface="Arial"/>
                <a:sym typeface="Arial"/>
              </a:rPr>
              <a:t>Vizsgáld meg, hogyan beszélsz másokkal. A világos, megfontolt és udvarias kommunikáció segítheti a vállalkozásodat.</a:t>
            </a:r>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p:txBody>
      </p:sp>
      <p:sp>
        <p:nvSpPr>
          <p:cNvPr id="294" name="Google Shape;294;p30"/>
          <p:cNvSpPr txBox="1"/>
          <p:nvPr/>
        </p:nvSpPr>
        <p:spPr>
          <a:xfrm>
            <a:off x="10639556" y="1343803"/>
            <a:ext cx="5899943" cy="8271495"/>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Arial"/>
                <a:ea typeface="Arial"/>
                <a:cs typeface="Arial"/>
                <a:sym typeface="Arial"/>
              </a:rPr>
              <a:t> 3. Figyelj a nonverbális jelzésekre - a testbeszédre, beleértve a tiédet is. Beszélgetésünknek csak kis részét teszi ki a verbális információcsere. A további tényező a testbeszéd, a beszédhang és az energiaszint.</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rPr lang="en-US" sz="2200">
                <a:solidFill>
                  <a:srgbClr val="000000"/>
                </a:solidFill>
                <a:latin typeface="Arial"/>
                <a:ea typeface="Arial"/>
                <a:cs typeface="Arial"/>
                <a:sym typeface="Arial"/>
              </a:rPr>
              <a:t>4. Törekedj arra, hogy gyakorold az olyan kommunikációs készségeket, mint a hallgatás, a történetmesélés és a hangvétel, és kérj visszajelzést partnereidtől és kollégáidtól. Amikor időt szánunk a kommunikációs készségek gyakorlására, akkor saját magunkba fektetünk be.</a:t>
            </a:r>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p:txBody>
      </p:sp>
      <p:sp>
        <p:nvSpPr>
          <p:cNvPr id="295" name="Google Shape;295;p3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1"/>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301" name="Google Shape;301;p31"/>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302" name="Google Shape;302;p31"/>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03" name="Google Shape;303;p31"/>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04" name="Google Shape;304;p31"/>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305" name="Google Shape;305;p31"/>
          <p:cNvSpPr txBox="1"/>
          <p:nvPr/>
        </p:nvSpPr>
        <p:spPr>
          <a:xfrm>
            <a:off x="2430450" y="3647086"/>
            <a:ext cx="2161064"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306" name="Google Shape;306;p31"/>
          <p:cNvSpPr txBox="1"/>
          <p:nvPr/>
        </p:nvSpPr>
        <p:spPr>
          <a:xfrm>
            <a:off x="4876800" y="3314700"/>
            <a:ext cx="4960591" cy="901144"/>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Hálózatépítés</a:t>
            </a:r>
            <a:endParaRPr sz="5499">
              <a:solidFill>
                <a:srgbClr val="000000"/>
              </a:solidFill>
              <a:latin typeface="Arial"/>
              <a:ea typeface="Arial"/>
              <a:cs typeface="Arial"/>
              <a:sym typeface="Arial"/>
            </a:endParaRPr>
          </a:p>
        </p:txBody>
      </p:sp>
      <p:sp>
        <p:nvSpPr>
          <p:cNvPr id="307" name="Google Shape;307;p31"/>
          <p:cNvSpPr txBox="1"/>
          <p:nvPr/>
        </p:nvSpPr>
        <p:spPr>
          <a:xfrm>
            <a:off x="4876800" y="4777386"/>
            <a:ext cx="9505486" cy="897682"/>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A hálózatépítés kulcsfontosságú a szociális vállalkozók számára, mivel megkönnyíti az ötletek és erőforrások cseréjét.</a:t>
            </a:r>
            <a:endParaRPr/>
          </a:p>
        </p:txBody>
      </p:sp>
      <p:sp>
        <p:nvSpPr>
          <p:cNvPr id="308" name="Google Shape;308;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1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14"/>
          <p:cNvGrpSpPr/>
          <p:nvPr/>
        </p:nvGrpSpPr>
        <p:grpSpPr>
          <a:xfrm>
            <a:off x="9144000" y="8980975"/>
            <a:ext cx="8767540" cy="941424"/>
            <a:chOff x="0" y="0"/>
            <a:chExt cx="11690053" cy="1255231"/>
          </a:xfrm>
        </p:grpSpPr>
        <p:sp>
          <p:nvSpPr>
            <p:cNvPr id="102" name="Google Shape;102;p14"/>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79" l="-16112" r="-2999" t="-51862"/>
              </a:stretch>
            </a:blipFill>
            <a:ln>
              <a:noFill/>
            </a:ln>
          </p:spPr>
        </p:sp>
        <p:sp>
          <p:nvSpPr>
            <p:cNvPr id="103" name="Google Shape;103;p14"/>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14"/>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14"/>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14"/>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14"/>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2" l="-62721" r="-63180" t="-52619"/>
              </a:stretch>
            </a:blipFill>
            <a:ln>
              <a:noFill/>
            </a:ln>
          </p:spPr>
        </p:sp>
      </p:grpSp>
      <p:sp>
        <p:nvSpPr>
          <p:cNvPr id="108" name="Google Shape;108;p14"/>
          <p:cNvSpPr txBox="1"/>
          <p:nvPr/>
        </p:nvSpPr>
        <p:spPr>
          <a:xfrm>
            <a:off x="1090169" y="1656335"/>
            <a:ext cx="8389217" cy="6894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RÖVIDEN</a:t>
            </a:r>
            <a:r>
              <a:rPr b="0" i="0" lang="en-US" sz="3200" u="none" cap="none" strike="noStrike">
                <a:solidFill>
                  <a:srgbClr val="000000"/>
                </a:solidFill>
                <a:latin typeface="Playfair Display"/>
                <a:ea typeface="Playfair Display"/>
                <a:cs typeface="Playfair Display"/>
                <a:sym typeface="Playfair Display"/>
              </a:rPr>
              <a:t> A SUSE PROJEKTRŐL</a:t>
            </a:r>
            <a:endParaRPr b="0" i="0" sz="3200" u="none" cap="none" strike="noStrike">
              <a:solidFill>
                <a:schemeClr val="dk1"/>
              </a:solidFill>
              <a:latin typeface="Calibri"/>
              <a:ea typeface="Calibri"/>
              <a:cs typeface="Calibri"/>
              <a:sym typeface="Calibri"/>
            </a:endParaRPr>
          </a:p>
        </p:txBody>
      </p:sp>
      <p:sp>
        <p:nvSpPr>
          <p:cNvPr id="109" name="Google Shape;109;p14"/>
          <p:cNvSpPr txBox="1"/>
          <p:nvPr/>
        </p:nvSpPr>
        <p:spPr>
          <a:xfrm>
            <a:off x="1266752" y="2863726"/>
            <a:ext cx="6134400" cy="418576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chemeClr val="dk1"/>
                </a:solidFill>
                <a:latin typeface="Playfair Display"/>
                <a:ea typeface="Playfair Display"/>
                <a:cs typeface="Playfair Display"/>
                <a:sym typeface="Playfair Display"/>
              </a:rPr>
              <a:t>A SUSE program, célja javítani a fiatalok munkavállalási képességét, lehetőséget nyújtani </a:t>
            </a:r>
            <a:r>
              <a:rPr b="0" i="0" lang="en-US" sz="2000" u="none" cap="none" strike="noStrike">
                <a:solidFill>
                  <a:schemeClr val="dk1"/>
                </a:solidFill>
                <a:latin typeface="Calibri"/>
                <a:ea typeface="Calibri"/>
                <a:cs typeface="Calibri"/>
                <a:sym typeface="Calibri"/>
              </a:rPr>
              <a:t>nekik</a:t>
            </a:r>
            <a:r>
              <a:rPr b="0" i="0" lang="en-US" sz="2000" u="none" cap="none" strike="noStrike">
                <a:solidFill>
                  <a:schemeClr val="dk1"/>
                </a:solidFill>
                <a:latin typeface="Playfair Display"/>
                <a:ea typeface="Playfair Display"/>
                <a:cs typeface="Playfair Display"/>
                <a:sym typeface="Playfair Display"/>
              </a:rPr>
              <a:t>, hogy megismerkedjenek a társadalmi vállalkozással, hogy önálló vállalkozóként tevékenykedjenek, és ezzel párhuzamosan a társadalom környezeti problémáin dolgozzanak. Ez a helyi megközelítés arra ösztönzi a fiatalokat, hogy a közösség aktív állampolgárává váljanak. </a:t>
            </a:r>
            <a:endParaRPr b="0" i="0" sz="1800" u="none" cap="none" strike="noStrike">
              <a:solidFill>
                <a:schemeClr val="dk1"/>
              </a:solidFill>
              <a:latin typeface="Calibri"/>
              <a:ea typeface="Calibri"/>
              <a:cs typeface="Calibri"/>
              <a:sym typeface="Calibri"/>
            </a:endParaRPr>
          </a:p>
        </p:txBody>
      </p:sp>
      <p:sp>
        <p:nvSpPr>
          <p:cNvPr id="110" name="Google Shape;110;p14"/>
          <p:cNvSpPr txBox="1"/>
          <p:nvPr/>
        </p:nvSpPr>
        <p:spPr>
          <a:xfrm>
            <a:off x="7262262" y="9253249"/>
            <a:ext cx="1578381"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Prata"/>
              <a:buNone/>
            </a:pPr>
            <a:r>
              <a:rPr b="0" i="0" lang="en-US" sz="2000" u="none" cap="none" strike="noStrike">
                <a:solidFill>
                  <a:srgbClr val="000000"/>
                </a:solidFill>
                <a:latin typeface="Prata"/>
                <a:ea typeface="Prata"/>
                <a:cs typeface="Prata"/>
                <a:sym typeface="Prata"/>
              </a:rPr>
              <a:t>Powered by:</a:t>
            </a:r>
            <a:endParaRPr b="0" i="0" sz="1800" u="none" cap="none" strike="noStrike">
              <a:solidFill>
                <a:schemeClr val="dk1"/>
              </a:solidFill>
              <a:latin typeface="Calibri"/>
              <a:ea typeface="Calibri"/>
              <a:cs typeface="Calibri"/>
              <a:sym typeface="Calibri"/>
            </a:endParaRPr>
          </a:p>
        </p:txBody>
      </p:sp>
      <p:sp>
        <p:nvSpPr>
          <p:cNvPr id="111" name="Google Shape;111;p14"/>
          <p:cNvSpPr txBox="1"/>
          <p:nvPr/>
        </p:nvSpPr>
        <p:spPr>
          <a:xfrm>
            <a:off x="7731485" y="1656335"/>
            <a:ext cx="9046132" cy="7063472"/>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1800" u="none" cap="none" strike="noStrike">
                <a:solidFill>
                  <a:schemeClr val="dk1"/>
                </a:solidFill>
                <a:latin typeface="Calibri"/>
                <a:ea typeface="Calibri"/>
                <a:cs typeface="Calibri"/>
                <a:sym typeface="Calibri"/>
              </a:rPr>
              <a:t>Célok:</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 társadalmi vállalkozás, mint jövőbeli (ön)foglalkoztatási lehetőség tudatosítása a fiatalok körében, valamint a munkavállalási képesség növelése rövid és hosszú távon.</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 fiatalok vállalkozói készségeinek fejlesztése, a vállalkozói lehetőségek bővítése érdekében, valamint a fiatalok esélyének növelés, hogy társadalmi vállakozóként tevékenykedjenek. </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az ifjúsági munkanélküliség elleni küzdelem egész Európában</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 fiatalok mozgósítása azáltal, hogy bevonjuk őket a helyi közösségben felmerülő társadalmi problémák megoldásának keresésébe, a fenntarthatóságra összpontosítva.</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az ifjúsággal foglalkozó szakemberek ösztönzése arra, hogy irányítsák és támogassák a fiatalokat abban, hogy aktív szerepet vállaljanak a társadalomban</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felhívni a figyelmet arra, hogy a fiatalokat társadalmi vállalkozói szerepvállalásra kell ösztönözni.</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közelebb hozni az üzleti életet a fiatalokhoz, a fiatalok és a vállalkozók összekapcsolása révén.</a:t>
            </a:r>
            <a:endParaRPr b="0" i="0" sz="1800" u="none" cap="none" strike="noStrike">
              <a:solidFill>
                <a:schemeClr val="dk1"/>
              </a:solidFill>
              <a:latin typeface="Calibri"/>
              <a:ea typeface="Calibri"/>
              <a:cs typeface="Calibri"/>
              <a:sym typeface="Calibri"/>
            </a:endParaRPr>
          </a:p>
        </p:txBody>
      </p:sp>
      <p:sp>
        <p:nvSpPr>
          <p:cNvPr id="112" name="Google Shape;112;p14"/>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67" l="-14263" r="-3277" t="-161026"/>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14" name="Google Shape;314;p3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15" name="Google Shape;315;p3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16" name="Google Shape;316;p32"/>
          <p:cNvSpPr txBox="1"/>
          <p:nvPr/>
        </p:nvSpPr>
        <p:spPr>
          <a:xfrm>
            <a:off x="2720532" y="1429727"/>
            <a:ext cx="2080068"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3.2.1</a:t>
            </a:r>
            <a:endParaRPr/>
          </a:p>
        </p:txBody>
      </p:sp>
      <p:sp>
        <p:nvSpPr>
          <p:cNvPr id="317" name="Google Shape;317;p32"/>
          <p:cNvSpPr txBox="1"/>
          <p:nvPr/>
        </p:nvSpPr>
        <p:spPr>
          <a:xfrm>
            <a:off x="4343400" y="1640826"/>
            <a:ext cx="5334000" cy="123110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Miért fontos, hogy hálózati kapcsolataink legyenek? </a:t>
            </a:r>
            <a:endParaRPr sz="3399">
              <a:solidFill>
                <a:srgbClr val="000000"/>
              </a:solidFill>
              <a:latin typeface="Arial"/>
              <a:ea typeface="Arial"/>
              <a:cs typeface="Arial"/>
              <a:sym typeface="Arial"/>
            </a:endParaRPr>
          </a:p>
        </p:txBody>
      </p:sp>
      <p:sp>
        <p:nvSpPr>
          <p:cNvPr id="318" name="Google Shape;318;p32"/>
          <p:cNvSpPr txBox="1"/>
          <p:nvPr/>
        </p:nvSpPr>
        <p:spPr>
          <a:xfrm>
            <a:off x="2053498" y="2857500"/>
            <a:ext cx="7010400" cy="6617196"/>
          </a:xfrm>
          <a:prstGeom prst="rect">
            <a:avLst/>
          </a:prstGeom>
          <a:noFill/>
          <a:ln>
            <a:noFill/>
          </a:ln>
        </p:spPr>
        <p:txBody>
          <a:bodyPr anchorCtr="0" anchor="t" bIns="0" lIns="0" spcFirstLastPara="1" rIns="0" wrap="square" tIns="0">
            <a:spAutoFit/>
          </a:bodyPr>
          <a:lstStyle/>
          <a:p>
            <a:pPr indent="0" lvl="0" marL="0" marR="0" rtl="0" algn="l">
              <a:lnSpc>
                <a:spcPct val="202380"/>
              </a:lnSpc>
              <a:spcBef>
                <a:spcPts val="0"/>
              </a:spcBef>
              <a:spcAft>
                <a:spcPts val="0"/>
              </a:spcAft>
              <a:buNone/>
            </a:pPr>
            <a:r>
              <a:rPr lang="en-US" sz="2100">
                <a:solidFill>
                  <a:srgbClr val="000000"/>
                </a:solidFill>
                <a:latin typeface="Arial"/>
                <a:ea typeface="Arial"/>
                <a:cs typeface="Arial"/>
                <a:sym typeface="Arial"/>
              </a:rPr>
              <a:t>A hálózat bővítése és a hálózatépítés (Networking), amely a definíció szerint "információ, tudás és ötletek cseréje olyan emberek között, akiknek közös a szakmájuk vagy speciális érdeklődési körük" (Investopedia, 2022), a szakemberek számára kötelező feladat. Lehetővé teszi, hogy új ötletekhez és erőforrásokhoz jusson.Mások történetei és tapasztalatai inspirálhatnak, ha szeretnéd jobban megismerni, hogy a hálózatépítés mit jelent a társadalmi vállalkozói tevékenység szempontjából, akkor nézd meg ezt a videót:</a:t>
            </a:r>
            <a:r>
              <a:rPr lang="en-US" sz="2100" u="sng">
                <a:solidFill>
                  <a:schemeClr val="hlink"/>
                </a:solidFill>
                <a:latin typeface="Arial"/>
                <a:ea typeface="Arial"/>
                <a:cs typeface="Arial"/>
                <a:sym typeface="Arial"/>
                <a:hlinkClick r:id="rId6"/>
              </a:rPr>
              <a:t>https://youtu.be/PFnH1RbUmaY?si=ohKRlttX_VXqjSXL</a:t>
            </a:r>
            <a:endParaRPr/>
          </a:p>
        </p:txBody>
      </p:sp>
      <p:sp>
        <p:nvSpPr>
          <p:cNvPr id="319" name="Google Shape;319;p32"/>
          <p:cNvSpPr txBox="1"/>
          <p:nvPr/>
        </p:nvSpPr>
        <p:spPr>
          <a:xfrm>
            <a:off x="10153234" y="1429727"/>
            <a:ext cx="6506303" cy="7643503"/>
          </a:xfrm>
          <a:prstGeom prst="rect">
            <a:avLst/>
          </a:prstGeom>
          <a:noFill/>
          <a:ln>
            <a:noFill/>
          </a:ln>
        </p:spPr>
        <p:txBody>
          <a:bodyPr anchorCtr="0" anchor="t" bIns="0" lIns="0" spcFirstLastPara="1" rIns="0" wrap="square" tIns="0">
            <a:spAutoFit/>
          </a:bodyPr>
          <a:lstStyle/>
          <a:p>
            <a:pPr indent="0" lvl="0" marL="0" marR="0" rtl="0" algn="just">
              <a:lnSpc>
                <a:spcPct val="202380"/>
              </a:lnSpc>
              <a:spcBef>
                <a:spcPts val="0"/>
              </a:spcBef>
              <a:spcAft>
                <a:spcPts val="0"/>
              </a:spcAft>
              <a:buNone/>
            </a:pPr>
            <a:r>
              <a:rPr lang="en-US" sz="2100">
                <a:solidFill>
                  <a:srgbClr val="000000"/>
                </a:solidFill>
                <a:latin typeface="Arial"/>
                <a:ea typeface="Arial"/>
                <a:cs typeface="Arial"/>
                <a:sym typeface="Arial"/>
              </a:rPr>
              <a:t>A hálózatépítés elengedhetetlen a társadalmi vállalkozók számára, mivel elősegíti az együttműködést, az innovációt és az erőforrásokhoz való hozzáférést. A hasonlóan gondolkodó egyénekkel és szakemberekkel való kapcsolatteremtés révén a társadalmi vállalkozók támogatást, betekintést és partnerségeket nyerhetnek, amelyek felerősítik hatásukat. Az üzleti közösségen belüli kapcsolatok kiépítése kulcsfontosságú a finanszírozáshoz, mentoráláshoz és más létfontosságú erőforrásokhoz való hozzáférés szempontjából. Összefoglalva, a hálózatépítés nélkülözhetetlen mind a személyes, mind a vállalati növekedéshez a társadalmi vállalkozás területén.</a:t>
            </a:r>
            <a:endParaRPr sz="2100">
              <a:solidFill>
                <a:srgbClr val="000000"/>
              </a:solidFill>
              <a:latin typeface="Arial"/>
              <a:ea typeface="Arial"/>
              <a:cs typeface="Arial"/>
              <a:sym typeface="Arial"/>
            </a:endParaRPr>
          </a:p>
        </p:txBody>
      </p:sp>
      <p:sp>
        <p:nvSpPr>
          <p:cNvPr id="320" name="Google Shape;320;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3"/>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26" name="Google Shape;326;p33"/>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27" name="Google Shape;327;p33"/>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28" name="Google Shape;328;p33"/>
          <p:cNvSpPr txBox="1"/>
          <p:nvPr/>
        </p:nvSpPr>
        <p:spPr>
          <a:xfrm>
            <a:off x="3976584" y="542148"/>
            <a:ext cx="1546668"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3.2.2</a:t>
            </a:r>
            <a:endParaRPr/>
          </a:p>
        </p:txBody>
      </p:sp>
      <p:sp>
        <p:nvSpPr>
          <p:cNvPr id="329" name="Google Shape;329;p33"/>
          <p:cNvSpPr txBox="1"/>
          <p:nvPr/>
        </p:nvSpPr>
        <p:spPr>
          <a:xfrm>
            <a:off x="5791200" y="710912"/>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Kapcsolódási pontok keresése</a:t>
            </a:r>
            <a:endParaRPr sz="3399">
              <a:solidFill>
                <a:srgbClr val="000000"/>
              </a:solidFill>
              <a:latin typeface="Arial"/>
              <a:ea typeface="Arial"/>
              <a:cs typeface="Arial"/>
              <a:sym typeface="Arial"/>
            </a:endParaRPr>
          </a:p>
        </p:txBody>
      </p:sp>
      <p:sp>
        <p:nvSpPr>
          <p:cNvPr id="330" name="Google Shape;330;p33"/>
          <p:cNvSpPr txBox="1"/>
          <p:nvPr/>
        </p:nvSpPr>
        <p:spPr>
          <a:xfrm>
            <a:off x="2720531" y="1881545"/>
            <a:ext cx="6423468" cy="7103804"/>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500">
                <a:solidFill>
                  <a:srgbClr val="000000"/>
                </a:solidFill>
                <a:latin typeface="Arial"/>
                <a:ea typeface="Arial"/>
                <a:cs typeface="Arial"/>
                <a:sym typeface="Arial"/>
              </a:rPr>
              <a:t>A vállalat sikere szempontjából kulcsfontosságú emberek és szervezetek felkutatása magában foglalja a releváns kulcsszereplők és a hálózatépítés szereplőinek feltérképezését. Mielőtt azonban elkezdenél azon gondolkodni, hogy kivel érdemes hálózatépítést végezned, át kell gondolnod, hogy mit szeretnél elérni a hálózatépítéssel. A hálózatépítés, a kapcsolatok és a szilárd kötelékek kiépítése időt igényel, és mivel az idő az egyik legszűkösebb erőforrás az ember életében, fontos, hogy jól használjuk ki.</a:t>
            </a:r>
            <a:endParaRPr sz="2500">
              <a:solidFill>
                <a:srgbClr val="000000"/>
              </a:solidFill>
              <a:latin typeface="Arial"/>
              <a:ea typeface="Arial"/>
              <a:cs typeface="Arial"/>
              <a:sym typeface="Arial"/>
            </a:endParaRPr>
          </a:p>
        </p:txBody>
      </p:sp>
      <p:sp>
        <p:nvSpPr>
          <p:cNvPr id="331" name="Google Shape;331;p33"/>
          <p:cNvSpPr txBox="1"/>
          <p:nvPr/>
        </p:nvSpPr>
        <p:spPr>
          <a:xfrm>
            <a:off x="9495697" y="3402998"/>
            <a:ext cx="6710243" cy="4346639"/>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500">
                <a:solidFill>
                  <a:srgbClr val="000000"/>
                </a:solidFill>
                <a:latin typeface="Arial"/>
                <a:ea typeface="Arial"/>
                <a:cs typeface="Arial"/>
                <a:sym typeface="Arial"/>
              </a:rPr>
              <a:t>Gondolkodjon el tehát a "miérteken": új piacra vagy értékesítési csatornákra szeretnél bejutni, együttműködésre van szükséged terjeszkedési vagy marketingcélokból, többet szeretnél megtudni egy társadalmi vállalkozás működtetéséről, vagy esetleg segítségre van szükséged egy nagyon konkrét kihívás vagy probléma megoldásához.</a:t>
            </a:r>
            <a:endParaRPr sz="2500">
              <a:solidFill>
                <a:srgbClr val="000000"/>
              </a:solidFill>
              <a:latin typeface="Arial"/>
              <a:ea typeface="Arial"/>
              <a:cs typeface="Arial"/>
              <a:sym typeface="Arial"/>
            </a:endParaRPr>
          </a:p>
        </p:txBody>
      </p:sp>
      <p:sp>
        <p:nvSpPr>
          <p:cNvPr id="332" name="Google Shape;332;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4"/>
          <p:cNvSpPr txBox="1"/>
          <p:nvPr/>
        </p:nvSpPr>
        <p:spPr>
          <a:xfrm>
            <a:off x="9144000" y="2324100"/>
            <a:ext cx="7720624" cy="7720062"/>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lang="en-US" sz="2000">
                <a:solidFill>
                  <a:srgbClr val="000000"/>
                </a:solidFill>
                <a:latin typeface="Arial"/>
                <a:ea typeface="Arial"/>
                <a:cs typeface="Arial"/>
                <a:sym typeface="Arial"/>
              </a:rPr>
              <a:t>Miután egyértelműen meghatároztad, hogy mit szeretnél elérni, elkezdhetsz kutakodni a környezetedben, és felkutathatod, hogy szerveznek-e a környékeden hálózatépítő eseményeket. Mindegyiket gondosan elemezd ki, és készíts egy listát azokról a személyekről és eseményekről, amelyek hozzájárulhatnak a célod eléréséhez és a kapcsolatépítésed okához.Azt javasoljuk, hogy a hálózatépítési erőfeszítéseket kezdd azzal, hogy összeállítasz egy listát az összes szakmai kapcsolatodról. Ennek a listának tartalmaznia kell az érdeklődési körödre vonatkozó adatokat, a kapcsolataid szakterületét vagy tevékenységi körét, valamint azokat a lehetőségeket, amelyek révén tanulhatnál tőlük vagy együttműködhetnél velük. Valamint olyan kapcsolattartási lehetőségeket, amelyek megkönnyítik a felek közötti interakciót. Lásd a mellékelt táblázatot. </a:t>
            </a:r>
            <a:endParaRPr sz="2000">
              <a:solidFill>
                <a:srgbClr val="000000"/>
              </a:solidFill>
              <a:latin typeface="Arial"/>
              <a:ea typeface="Arial"/>
              <a:cs typeface="Arial"/>
              <a:sym typeface="Arial"/>
            </a:endParaRPr>
          </a:p>
        </p:txBody>
      </p:sp>
      <p:sp>
        <p:nvSpPr>
          <p:cNvPr id="338" name="Google Shape;338;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graphicFrame>
        <p:nvGraphicFramePr>
          <p:cNvPr id="339" name="Google Shape;339;p34"/>
          <p:cNvGraphicFramePr/>
          <p:nvPr/>
        </p:nvGraphicFramePr>
        <p:xfrm>
          <a:off x="433787" y="2079101"/>
          <a:ext cx="3000000" cy="3000000"/>
        </p:xfrm>
        <a:graphic>
          <a:graphicData uri="http://schemas.openxmlformats.org/drawingml/2006/table">
            <a:tbl>
              <a:tblPr>
                <a:noFill/>
                <a:tableStyleId>{5B38CE58-AEC9-4AEA-9B71-0743EFEE3201}</a:tableStyleId>
              </a:tblPr>
              <a:tblGrid>
                <a:gridCol w="1354650"/>
                <a:gridCol w="1354650"/>
                <a:gridCol w="1354650"/>
                <a:gridCol w="1354650"/>
                <a:gridCol w="1354650"/>
                <a:gridCol w="1354650"/>
              </a:tblGrid>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r>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340" name="Google Shape;340;p34"/>
          <p:cNvSpPr txBox="1"/>
          <p:nvPr/>
        </p:nvSpPr>
        <p:spPr>
          <a:xfrm>
            <a:off x="-33339" y="647700"/>
            <a:ext cx="8594959" cy="5257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6AC73"/>
                </a:solidFill>
                <a:latin typeface="Arial"/>
                <a:ea typeface="Arial"/>
                <a:cs typeface="Arial"/>
                <a:sym typeface="Arial"/>
              </a:rPr>
              <a:t>KAPCSOLÓDÁSI PONTOK KERESÉSE</a:t>
            </a:r>
            <a:endParaRPr sz="2900">
              <a:solidFill>
                <a:srgbClr val="06AC73"/>
              </a:solidFill>
              <a:latin typeface="Arial"/>
              <a:ea typeface="Arial"/>
              <a:cs typeface="Arial"/>
              <a:sym typeface="Arial"/>
            </a:endParaRPr>
          </a:p>
        </p:txBody>
      </p:sp>
      <p:sp>
        <p:nvSpPr>
          <p:cNvPr id="341" name="Google Shape;341;p34"/>
          <p:cNvSpPr txBox="1"/>
          <p:nvPr/>
        </p:nvSpPr>
        <p:spPr>
          <a:xfrm>
            <a:off x="433787" y="2565397"/>
            <a:ext cx="1366556" cy="564257"/>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000000"/>
                </a:solidFill>
                <a:latin typeface="Arial"/>
                <a:ea typeface="Arial"/>
                <a:cs typeface="Arial"/>
                <a:sym typeface="Arial"/>
              </a:rPr>
              <a:t>Név/</a:t>
            </a:r>
            <a:endParaRPr sz="1599">
              <a:solidFill>
                <a:srgbClr val="000000"/>
              </a:solidFill>
              <a:latin typeface="Arial"/>
              <a:ea typeface="Arial"/>
              <a:cs typeface="Arial"/>
              <a:sym typeface="Arial"/>
            </a:endParaRPr>
          </a:p>
          <a:p>
            <a:pPr indent="0" lvl="0" marL="0" marR="0" rtl="0" algn="ctr">
              <a:lnSpc>
                <a:spcPct val="140025"/>
              </a:lnSpc>
              <a:spcBef>
                <a:spcPts val="0"/>
              </a:spcBef>
              <a:spcAft>
                <a:spcPts val="0"/>
              </a:spcAft>
              <a:buNone/>
            </a:pPr>
            <a:r>
              <a:rPr lang="en-US" sz="1599">
                <a:solidFill>
                  <a:srgbClr val="000000"/>
                </a:solidFill>
                <a:latin typeface="Arial"/>
                <a:ea typeface="Arial"/>
                <a:cs typeface="Arial"/>
                <a:sym typeface="Arial"/>
              </a:rPr>
              <a:t>Intézmény</a:t>
            </a:r>
            <a:endParaRPr sz="1599">
              <a:solidFill>
                <a:srgbClr val="000000"/>
              </a:solidFill>
              <a:latin typeface="Arial"/>
              <a:ea typeface="Arial"/>
              <a:cs typeface="Arial"/>
              <a:sym typeface="Arial"/>
            </a:endParaRPr>
          </a:p>
        </p:txBody>
      </p:sp>
      <p:sp>
        <p:nvSpPr>
          <p:cNvPr id="342" name="Google Shape;342;p34"/>
          <p:cNvSpPr txBox="1"/>
          <p:nvPr/>
        </p:nvSpPr>
        <p:spPr>
          <a:xfrm>
            <a:off x="1800343" y="2565397"/>
            <a:ext cx="1366556" cy="564257"/>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000000"/>
                </a:solidFill>
                <a:latin typeface="Arial"/>
                <a:ea typeface="Arial"/>
                <a:cs typeface="Arial"/>
                <a:sym typeface="Arial"/>
              </a:rPr>
              <a:t>Tevékenységi terület</a:t>
            </a:r>
            <a:endParaRPr sz="1599">
              <a:solidFill>
                <a:srgbClr val="000000"/>
              </a:solidFill>
              <a:latin typeface="Arial"/>
              <a:ea typeface="Arial"/>
              <a:cs typeface="Arial"/>
              <a:sym typeface="Arial"/>
            </a:endParaRPr>
          </a:p>
        </p:txBody>
      </p:sp>
      <p:sp>
        <p:nvSpPr>
          <p:cNvPr id="343" name="Google Shape;343;p34"/>
          <p:cNvSpPr txBox="1"/>
          <p:nvPr/>
        </p:nvSpPr>
        <p:spPr>
          <a:xfrm>
            <a:off x="3131148" y="2565397"/>
            <a:ext cx="1366556" cy="282129"/>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000000"/>
                </a:solidFill>
                <a:latin typeface="Arial"/>
                <a:ea typeface="Arial"/>
                <a:cs typeface="Arial"/>
                <a:sym typeface="Arial"/>
              </a:rPr>
              <a:t>Kapcsolat</a:t>
            </a:r>
            <a:endParaRPr sz="1599">
              <a:solidFill>
                <a:srgbClr val="000000"/>
              </a:solidFill>
              <a:latin typeface="Arial"/>
              <a:ea typeface="Arial"/>
              <a:cs typeface="Arial"/>
              <a:sym typeface="Arial"/>
            </a:endParaRPr>
          </a:p>
        </p:txBody>
      </p:sp>
      <p:sp>
        <p:nvSpPr>
          <p:cNvPr id="344" name="Google Shape;344;p34"/>
          <p:cNvSpPr txBox="1"/>
          <p:nvPr/>
        </p:nvSpPr>
        <p:spPr>
          <a:xfrm>
            <a:off x="4497704" y="2717015"/>
            <a:ext cx="1366556" cy="282129"/>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000000"/>
                </a:solidFill>
                <a:latin typeface="Arial"/>
                <a:ea typeface="Arial"/>
                <a:cs typeface="Arial"/>
                <a:sym typeface="Arial"/>
              </a:rPr>
              <a:t>Miért?</a:t>
            </a:r>
            <a:endParaRPr sz="1599">
              <a:solidFill>
                <a:srgbClr val="000000"/>
              </a:solidFill>
              <a:latin typeface="Arial"/>
              <a:ea typeface="Arial"/>
              <a:cs typeface="Arial"/>
              <a:sym typeface="Arial"/>
            </a:endParaRPr>
          </a:p>
        </p:txBody>
      </p:sp>
      <p:sp>
        <p:nvSpPr>
          <p:cNvPr id="345" name="Google Shape;345;p34"/>
          <p:cNvSpPr txBox="1"/>
          <p:nvPr/>
        </p:nvSpPr>
        <p:spPr>
          <a:xfrm>
            <a:off x="5864260" y="2565397"/>
            <a:ext cx="1366556" cy="564257"/>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000000"/>
                </a:solidFill>
                <a:latin typeface="Arial"/>
                <a:ea typeface="Arial"/>
                <a:cs typeface="Arial"/>
                <a:sym typeface="Arial"/>
              </a:rPr>
              <a:t>Miben tudna segíteni?</a:t>
            </a:r>
            <a:endParaRPr sz="1599">
              <a:solidFill>
                <a:srgbClr val="000000"/>
              </a:solidFill>
              <a:latin typeface="Arial"/>
              <a:ea typeface="Arial"/>
              <a:cs typeface="Arial"/>
              <a:sym typeface="Arial"/>
            </a:endParaRPr>
          </a:p>
        </p:txBody>
      </p:sp>
      <p:sp>
        <p:nvSpPr>
          <p:cNvPr id="346" name="Google Shape;346;p34"/>
          <p:cNvSpPr txBox="1"/>
          <p:nvPr/>
        </p:nvSpPr>
        <p:spPr>
          <a:xfrm>
            <a:off x="7195065" y="2565397"/>
            <a:ext cx="1366556" cy="846386"/>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000000"/>
                </a:solidFill>
                <a:latin typeface="Arial"/>
                <a:ea typeface="Arial"/>
                <a:cs typeface="Arial"/>
                <a:sym typeface="Arial"/>
              </a:rPr>
              <a:t>Egyéb hasznos információ</a:t>
            </a:r>
            <a:endParaRPr sz="1599">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52" name="Google Shape;352;p3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53" name="Google Shape;353;p3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54" name="Google Shape;354;p35"/>
          <p:cNvSpPr txBox="1"/>
          <p:nvPr/>
        </p:nvSpPr>
        <p:spPr>
          <a:xfrm>
            <a:off x="3810000" y="945340"/>
            <a:ext cx="1828800"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3.2.3</a:t>
            </a:r>
            <a:endParaRPr/>
          </a:p>
        </p:txBody>
      </p:sp>
      <p:sp>
        <p:nvSpPr>
          <p:cNvPr id="355" name="Google Shape;355;p35"/>
          <p:cNvSpPr txBox="1"/>
          <p:nvPr/>
        </p:nvSpPr>
        <p:spPr>
          <a:xfrm>
            <a:off x="5791200" y="1114104"/>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Hálózatépítés a „valós életben”</a:t>
            </a:r>
            <a:endParaRPr sz="3399">
              <a:solidFill>
                <a:srgbClr val="000000"/>
              </a:solidFill>
              <a:latin typeface="Arial"/>
              <a:ea typeface="Arial"/>
              <a:cs typeface="Arial"/>
              <a:sym typeface="Arial"/>
            </a:endParaRPr>
          </a:p>
        </p:txBody>
      </p:sp>
      <p:sp>
        <p:nvSpPr>
          <p:cNvPr id="356" name="Google Shape;356;p35"/>
          <p:cNvSpPr txBox="1"/>
          <p:nvPr/>
        </p:nvSpPr>
        <p:spPr>
          <a:xfrm>
            <a:off x="2107484" y="3098198"/>
            <a:ext cx="7061940" cy="5985869"/>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lang="en-US" sz="2000">
                <a:solidFill>
                  <a:srgbClr val="000000"/>
                </a:solidFill>
                <a:latin typeface="Arial"/>
                <a:ea typeface="Arial"/>
                <a:cs typeface="Arial"/>
                <a:sym typeface="Arial"/>
              </a:rPr>
              <a:t>Most már világos elképzelésed van arról, hogy miért akarsz hálózatot építeni, mit szeretnél elérni, és hogy potenciálisan kivel léphetsz kapcsolatba. Mindenekelőtt ne feledd, hogy a kapcsolatépítésre nincs bombabiztos módszer; a mindennapi munkád szinte bármelyik területén adódhat lehetőség szakmai kapcsolat kialakítására, ezért fontos, hogy mindig felkészült legyél. Ne feledd, hogy a kapcsolatépítés olyan dolog, amit bármikor megtehetsz. Ha szeretnél találkozni valakivel, ne szégyeld felvenni vele a kapcsolatot. Nyugodtan kezdeményezz egy kötetlen beszélgetést egy kávé mellett egy közeli kávézóban.</a:t>
            </a:r>
            <a:endParaRPr/>
          </a:p>
        </p:txBody>
      </p:sp>
      <p:sp>
        <p:nvSpPr>
          <p:cNvPr id="357" name="Google Shape;357;p35"/>
          <p:cNvSpPr txBox="1"/>
          <p:nvPr/>
        </p:nvSpPr>
        <p:spPr>
          <a:xfrm>
            <a:off x="9495697" y="3098198"/>
            <a:ext cx="6710243" cy="551433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lang="en-US" sz="2000">
                <a:solidFill>
                  <a:srgbClr val="000000"/>
                </a:solidFill>
                <a:latin typeface="Arial"/>
                <a:ea typeface="Arial"/>
                <a:cs typeface="Arial"/>
                <a:sym typeface="Arial"/>
              </a:rPr>
              <a:t>Kapcsolatépítésre alkalmas lehetőségek:</a:t>
            </a:r>
            <a:endParaRPr sz="2000">
              <a:solidFill>
                <a:srgbClr val="000000"/>
              </a:solidFill>
              <a:latin typeface="Arial"/>
              <a:ea typeface="Arial"/>
              <a:cs typeface="Arial"/>
              <a:sym typeface="Arial"/>
            </a:endParaRPr>
          </a:p>
          <a:p>
            <a:pPr indent="-342900" lvl="0" marL="342900" marR="0" rtl="0" algn="just">
              <a:lnSpc>
                <a:spcPct val="2125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hivatalos kapcsolatépítő rendezvények;</a:t>
            </a:r>
            <a:endParaRPr sz="2000">
              <a:solidFill>
                <a:srgbClr val="000000"/>
              </a:solidFill>
              <a:latin typeface="Arial"/>
              <a:ea typeface="Arial"/>
              <a:cs typeface="Arial"/>
              <a:sym typeface="Arial"/>
            </a:endParaRPr>
          </a:p>
          <a:p>
            <a:pPr indent="-342900" lvl="0" marL="342900" marR="0" rtl="0" algn="just">
              <a:lnSpc>
                <a:spcPct val="2125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konferenciák, szemináriumok, workshopok, vásárok és képzések;</a:t>
            </a:r>
            <a:endParaRPr sz="2000">
              <a:solidFill>
                <a:srgbClr val="000000"/>
              </a:solidFill>
              <a:latin typeface="Arial"/>
              <a:ea typeface="Arial"/>
              <a:cs typeface="Arial"/>
              <a:sym typeface="Arial"/>
            </a:endParaRPr>
          </a:p>
          <a:p>
            <a:pPr indent="-342900" lvl="0" marL="342900" marR="0" rtl="0" algn="just">
              <a:lnSpc>
                <a:spcPct val="2125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üzleti vonatkozású társadalmi eseményeken (pl. üzleti ebéd);</a:t>
            </a:r>
            <a:endParaRPr sz="2000">
              <a:solidFill>
                <a:srgbClr val="000000"/>
              </a:solidFill>
              <a:latin typeface="Arial"/>
              <a:ea typeface="Arial"/>
              <a:cs typeface="Arial"/>
              <a:sym typeface="Arial"/>
            </a:endParaRPr>
          </a:p>
          <a:p>
            <a:pPr indent="-342900" lvl="0" marL="342900" marR="0" rtl="0" algn="just">
              <a:lnSpc>
                <a:spcPct val="2125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más szakemberektől vagy akár barátoktól és családtagoktól kapott ajánlások;</a:t>
            </a:r>
            <a:endParaRPr sz="2000">
              <a:solidFill>
                <a:srgbClr val="000000"/>
              </a:solidFill>
              <a:latin typeface="Arial"/>
              <a:ea typeface="Arial"/>
              <a:cs typeface="Arial"/>
              <a:sym typeface="Arial"/>
            </a:endParaRPr>
          </a:p>
          <a:p>
            <a:pPr indent="-342900" lvl="0" marL="342900" marR="0" rtl="0" algn="just">
              <a:lnSpc>
                <a:spcPct val="2125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szociális hálózatok;</a:t>
            </a:r>
            <a:endParaRPr sz="2000">
              <a:solidFill>
                <a:srgbClr val="000000"/>
              </a:solidFill>
              <a:latin typeface="Arial"/>
              <a:ea typeface="Arial"/>
              <a:cs typeface="Arial"/>
              <a:sym typeface="Arial"/>
            </a:endParaRPr>
          </a:p>
          <a:p>
            <a:pPr indent="-342900" lvl="0" marL="342900" marR="0" rtl="0" algn="just">
              <a:lnSpc>
                <a:spcPct val="2125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informális események (pl. sporttevékenység).</a:t>
            </a:r>
            <a:endParaRPr/>
          </a:p>
        </p:txBody>
      </p:sp>
      <p:sp>
        <p:nvSpPr>
          <p:cNvPr id="358" name="Google Shape;358;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64" name="Google Shape;364;p3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65" name="Google Shape;365;p3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66" name="Google Shape;366;p36"/>
          <p:cNvSpPr txBox="1"/>
          <p:nvPr/>
        </p:nvSpPr>
        <p:spPr>
          <a:xfrm>
            <a:off x="3886200" y="557773"/>
            <a:ext cx="2286000"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3.2.3</a:t>
            </a:r>
            <a:endParaRPr/>
          </a:p>
        </p:txBody>
      </p:sp>
      <p:sp>
        <p:nvSpPr>
          <p:cNvPr id="367" name="Google Shape;367;p36"/>
          <p:cNvSpPr txBox="1"/>
          <p:nvPr/>
        </p:nvSpPr>
        <p:spPr>
          <a:xfrm>
            <a:off x="5573931" y="726537"/>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Hálózatépítés a „valós életben”</a:t>
            </a:r>
            <a:endParaRPr sz="3399">
              <a:solidFill>
                <a:srgbClr val="000000"/>
              </a:solidFill>
              <a:latin typeface="Arial"/>
              <a:ea typeface="Arial"/>
              <a:cs typeface="Arial"/>
              <a:sym typeface="Arial"/>
            </a:endParaRPr>
          </a:p>
        </p:txBody>
      </p:sp>
      <p:sp>
        <p:nvSpPr>
          <p:cNvPr id="368" name="Google Shape;368;p36"/>
          <p:cNvSpPr txBox="1"/>
          <p:nvPr/>
        </p:nvSpPr>
        <p:spPr>
          <a:xfrm>
            <a:off x="2606717" y="1794410"/>
            <a:ext cx="6822794" cy="7168629"/>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lang="en-US" sz="2000">
                <a:solidFill>
                  <a:srgbClr val="000000"/>
                </a:solidFill>
                <a:latin typeface="Arial"/>
                <a:ea typeface="Arial"/>
                <a:cs typeface="Arial"/>
                <a:sym typeface="Arial"/>
              </a:rPr>
              <a:t>A hálózatépítés történhet személyesen vagy online, de mindkettőben közösek a következők:</a:t>
            </a:r>
            <a:endParaRPr sz="2000">
              <a:solidFill>
                <a:srgbClr val="000000"/>
              </a:solidFill>
              <a:latin typeface="Arial"/>
              <a:ea typeface="Arial"/>
              <a:cs typeface="Arial"/>
              <a:sym typeface="Arial"/>
            </a:endParaRPr>
          </a:p>
          <a:p>
            <a:pPr indent="-342900" lvl="0" marL="342900" marR="0" rtl="0" algn="just">
              <a:lnSpc>
                <a:spcPct val="212500"/>
              </a:lnSpc>
              <a:spcBef>
                <a:spcPts val="0"/>
              </a:spcBef>
              <a:spcAft>
                <a:spcPts val="0"/>
              </a:spcAft>
              <a:buClr>
                <a:srgbClr val="000000"/>
              </a:buClr>
              <a:buSzPts val="2000"/>
              <a:buFont typeface="Arial"/>
              <a:buChar char="•"/>
            </a:pPr>
            <a:r>
              <a:rPr b="1" lang="en-US" sz="2000">
                <a:solidFill>
                  <a:srgbClr val="000000"/>
                </a:solidFill>
                <a:latin typeface="Arial"/>
                <a:ea typeface="Arial"/>
                <a:cs typeface="Arial"/>
                <a:sym typeface="Arial"/>
              </a:rPr>
              <a:t>Törd meg a jeget</a:t>
            </a:r>
            <a:r>
              <a:rPr lang="en-US" sz="2000">
                <a:solidFill>
                  <a:srgbClr val="000000"/>
                </a:solidFill>
                <a:latin typeface="Arial"/>
                <a:ea typeface="Arial"/>
                <a:cs typeface="Arial"/>
                <a:sym typeface="Arial"/>
              </a:rPr>
              <a:t>. Egy kínos helyzet gyorsan áthidalható egy bók elhangzásával, ami segít pozitív első benyomást kelteni. Vagy előkészíthetsz egy rövid viccet vagy szellemes megjegyzést, amely oldja a feszültséget és a kínos helyzetet.</a:t>
            </a:r>
            <a:endParaRPr sz="2000">
              <a:solidFill>
                <a:srgbClr val="000000"/>
              </a:solidFill>
              <a:latin typeface="Arial"/>
              <a:ea typeface="Arial"/>
              <a:cs typeface="Arial"/>
              <a:sym typeface="Arial"/>
            </a:endParaRPr>
          </a:p>
          <a:p>
            <a:pPr indent="-342900" lvl="0" marL="342900" marR="0" rtl="0" algn="just">
              <a:lnSpc>
                <a:spcPct val="212500"/>
              </a:lnSpc>
              <a:spcBef>
                <a:spcPts val="0"/>
              </a:spcBef>
              <a:spcAft>
                <a:spcPts val="0"/>
              </a:spcAft>
              <a:buClr>
                <a:srgbClr val="000000"/>
              </a:buClr>
              <a:buSzPts val="2000"/>
              <a:buFont typeface="Arial"/>
              <a:buChar char="•"/>
            </a:pPr>
            <a:r>
              <a:rPr b="1" lang="en-US" sz="2000">
                <a:solidFill>
                  <a:srgbClr val="000000"/>
                </a:solidFill>
                <a:latin typeface="Arial"/>
                <a:ea typeface="Arial"/>
                <a:cs typeface="Arial"/>
                <a:sym typeface="Arial"/>
              </a:rPr>
              <a:t>Légy pozitív és nyitott</a:t>
            </a:r>
            <a:r>
              <a:rPr lang="en-US" sz="2000">
                <a:solidFill>
                  <a:srgbClr val="000000"/>
                </a:solidFill>
                <a:latin typeface="Arial"/>
                <a:ea typeface="Arial"/>
                <a:cs typeface="Arial"/>
                <a:sym typeface="Arial"/>
              </a:rPr>
              <a:t>. Ha pozitív gondolkodásmóddal és nyitott hozzáállással veszel részt egy networking eseményen, az nemcsak abban segít, hogy élvezd az eseményeket, hanem teret teremt az ötletek, kapcsolatok, tapasztalatok, legjobb gyakorlatok stb. cseréjének, sőt, még szórakoztató is lehet.</a:t>
            </a:r>
            <a:endParaRPr/>
          </a:p>
        </p:txBody>
      </p:sp>
      <p:sp>
        <p:nvSpPr>
          <p:cNvPr id="369" name="Google Shape;369;p36"/>
          <p:cNvSpPr txBox="1"/>
          <p:nvPr/>
        </p:nvSpPr>
        <p:spPr>
          <a:xfrm>
            <a:off x="9906000" y="1794410"/>
            <a:ext cx="6710243" cy="7168629"/>
          </a:xfrm>
          <a:prstGeom prst="rect">
            <a:avLst/>
          </a:prstGeom>
          <a:noFill/>
          <a:ln>
            <a:noFill/>
          </a:ln>
        </p:spPr>
        <p:txBody>
          <a:bodyPr anchorCtr="0" anchor="t" bIns="0" lIns="0" spcFirstLastPara="1" rIns="0" wrap="square" tIns="0">
            <a:spAutoFit/>
          </a:bodyPr>
          <a:lstStyle/>
          <a:p>
            <a:pPr indent="-215900" lvl="1" marL="431801" marR="0" rtl="0" algn="just">
              <a:lnSpc>
                <a:spcPct val="2125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Légy céltudatos</a:t>
            </a:r>
            <a:r>
              <a:rPr b="0" i="0" lang="en-US" sz="2000" u="none" cap="none" strike="noStrike">
                <a:solidFill>
                  <a:srgbClr val="000000"/>
                </a:solidFill>
                <a:latin typeface="Arial"/>
                <a:ea typeface="Arial"/>
                <a:cs typeface="Arial"/>
                <a:sym typeface="Arial"/>
              </a:rPr>
              <a:t>: Gondold át, hogy az érdekeid és céljaid hogyan illeszkednek a találkozókon részt vevő emberek érdekeihez és céljaihoz. Ne félj megkérdezni, hogy mit szeretnél. Győződj meg róla, hogy mielőtt részt veszel a következő eseményen, világos elképzelésed van arról, hogy mit keresel, mit tudsz felajánlani, és amikor valaki megkérdezi, hogyan tud segíteni, tudod a választ. </a:t>
            </a:r>
            <a:endParaRPr b="0" i="0" sz="2000" u="none" cap="none" strike="noStrike">
              <a:solidFill>
                <a:srgbClr val="000000"/>
              </a:solidFill>
              <a:latin typeface="Arial"/>
              <a:ea typeface="Arial"/>
              <a:cs typeface="Arial"/>
              <a:sym typeface="Arial"/>
            </a:endParaRPr>
          </a:p>
          <a:p>
            <a:pPr indent="-215900" lvl="1" marL="431801" marR="0" rtl="0" algn="just">
              <a:lnSpc>
                <a:spcPct val="2125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Ne légy önző</a:t>
            </a:r>
            <a:r>
              <a:rPr b="0" i="0" lang="en-US" sz="2000" u="none" cap="none" strike="noStrike">
                <a:solidFill>
                  <a:srgbClr val="000000"/>
                </a:solidFill>
                <a:latin typeface="Arial"/>
                <a:ea typeface="Arial"/>
                <a:cs typeface="Arial"/>
                <a:sym typeface="Arial"/>
              </a:rPr>
              <a:t>: a kapcsolatépítés adásról és vételről szól. Ha mindig te vagy az, aki segítséget és szívességet kér, de nem vagy ott, amikor másoknak segítségre van szükségük, a partnerség valószínűleg nem lesz tartós.</a:t>
            </a:r>
            <a:endParaRPr b="0" i="0" sz="2000" u="none" cap="none" strike="noStrike">
              <a:solidFill>
                <a:srgbClr val="000000"/>
              </a:solidFill>
              <a:latin typeface="Arial"/>
              <a:ea typeface="Arial"/>
              <a:cs typeface="Arial"/>
              <a:sym typeface="Arial"/>
            </a:endParaRPr>
          </a:p>
        </p:txBody>
      </p:sp>
      <p:sp>
        <p:nvSpPr>
          <p:cNvPr id="370" name="Google Shape;370;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grpSp>
        <p:nvGrpSpPr>
          <p:cNvPr id="375" name="Google Shape;375;p37"/>
          <p:cNvGrpSpPr/>
          <p:nvPr/>
        </p:nvGrpSpPr>
        <p:grpSpPr>
          <a:xfrm>
            <a:off x="2457015" y="1418214"/>
            <a:ext cx="5458534" cy="7361166"/>
            <a:chOff x="0" y="0"/>
            <a:chExt cx="7278045" cy="9814888"/>
          </a:xfrm>
        </p:grpSpPr>
        <p:sp>
          <p:nvSpPr>
            <p:cNvPr id="376" name="Google Shape;376;p37"/>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377" name="Google Shape;377;p37"/>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10" r="-19809" t="0"/>
              </a:stretch>
            </a:blipFill>
            <a:ln>
              <a:noFill/>
            </a:ln>
          </p:spPr>
        </p:sp>
      </p:grpSp>
      <p:sp>
        <p:nvSpPr>
          <p:cNvPr id="378" name="Google Shape;378;p37"/>
          <p:cNvSpPr txBox="1"/>
          <p:nvPr/>
        </p:nvSpPr>
        <p:spPr>
          <a:xfrm>
            <a:off x="8684839" y="1943100"/>
            <a:ext cx="8270240" cy="100476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6AC73"/>
                </a:solidFill>
                <a:latin typeface="Arial"/>
                <a:ea typeface="Arial"/>
                <a:cs typeface="Arial"/>
                <a:sym typeface="Arial"/>
              </a:rPr>
              <a:t>ÉS NEM UTOLSÓ SORBAN “TEDD MEG A LÉPÉST”</a:t>
            </a:r>
            <a:endParaRPr sz="2900">
              <a:solidFill>
                <a:srgbClr val="06AC73"/>
              </a:solidFill>
              <a:latin typeface="Arial"/>
              <a:ea typeface="Arial"/>
              <a:cs typeface="Arial"/>
              <a:sym typeface="Arial"/>
            </a:endParaRPr>
          </a:p>
        </p:txBody>
      </p:sp>
      <p:sp>
        <p:nvSpPr>
          <p:cNvPr id="379" name="Google Shape;379;p37"/>
          <p:cNvSpPr txBox="1"/>
          <p:nvPr/>
        </p:nvSpPr>
        <p:spPr>
          <a:xfrm>
            <a:off x="8684839" y="3105880"/>
            <a:ext cx="8270240" cy="3795206"/>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500">
                <a:solidFill>
                  <a:srgbClr val="000000"/>
                </a:solidFill>
                <a:latin typeface="Arial"/>
                <a:ea typeface="Arial"/>
                <a:cs typeface="Arial"/>
                <a:sym typeface="Arial"/>
              </a:rPr>
              <a:t>De vedd figyelembe a célközönség környezetét és személyiségjegyeit, mielőtt beszélgetésbe kezdesz velük. Ez segít eldönteni, hogy az informális vagy a hivatalos hangnem megfelelőbb-e az interakcióhoz. Kétség esetén jobb, ha egy kicsit hivatalosabbra, és lazábbra veszed az együttműködést, mivel így mindkét oldalról bizalmat nyerhetsz.</a:t>
            </a:r>
            <a:endParaRPr sz="2500">
              <a:solidFill>
                <a:srgbClr val="000000"/>
              </a:solidFill>
              <a:latin typeface="Arial"/>
              <a:ea typeface="Arial"/>
              <a:cs typeface="Arial"/>
              <a:sym typeface="Arial"/>
            </a:endParaRPr>
          </a:p>
        </p:txBody>
      </p:sp>
      <p:sp>
        <p:nvSpPr>
          <p:cNvPr id="380" name="Google Shape;380;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86" name="Google Shape;386;p3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87" name="Google Shape;387;p3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88" name="Google Shape;388;p38"/>
          <p:cNvSpPr txBox="1"/>
          <p:nvPr/>
        </p:nvSpPr>
        <p:spPr>
          <a:xfrm>
            <a:off x="2720532" y="1429727"/>
            <a:ext cx="16228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3.2.4</a:t>
            </a:r>
            <a:endParaRPr/>
          </a:p>
        </p:txBody>
      </p:sp>
      <p:sp>
        <p:nvSpPr>
          <p:cNvPr id="389" name="Google Shape;389;p38"/>
          <p:cNvSpPr txBox="1"/>
          <p:nvPr/>
        </p:nvSpPr>
        <p:spPr>
          <a:xfrm>
            <a:off x="4397514" y="1558736"/>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On-line hálózatépítés</a:t>
            </a:r>
            <a:endParaRPr sz="3399">
              <a:solidFill>
                <a:srgbClr val="000000"/>
              </a:solidFill>
              <a:latin typeface="Arial"/>
              <a:ea typeface="Arial"/>
              <a:cs typeface="Arial"/>
              <a:sym typeface="Arial"/>
            </a:endParaRPr>
          </a:p>
        </p:txBody>
      </p:sp>
      <p:sp>
        <p:nvSpPr>
          <p:cNvPr id="390" name="Google Shape;390;p38"/>
          <p:cNvSpPr txBox="1"/>
          <p:nvPr/>
        </p:nvSpPr>
        <p:spPr>
          <a:xfrm>
            <a:off x="2438400" y="2551592"/>
            <a:ext cx="6804469" cy="6537752"/>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lang="en-US" sz="2000">
                <a:solidFill>
                  <a:srgbClr val="000000"/>
                </a:solidFill>
                <a:latin typeface="Arial"/>
                <a:ea typeface="Arial"/>
                <a:cs typeface="Arial"/>
                <a:sym typeface="Arial"/>
              </a:rPr>
              <a:t>Bár a hálózatépítés alapjai, ugyanazok, mindkét esetben, akár "off-line" vagy "on-line" történik, mégis van egy apró különbség az on-line hálózatépítés esetében, hiszen olyan emberek is kapcsolatba tudnak lépni, akik kilométerekre vannak egymástól. Az online hálózatépítés különösen értékes lehet, ha olyan földrajzi, időbeli és pénzügyi korlátokkal kell szembenézni, amelyek korlátozzák a személyes kapcsolatépítés vagy a rendezvényeken való részvétel lehetőségét. Mivel az interakciók sokszor aszinkron zajlanak, és kevesebb a verbális kommunikációból eredő "zaj", társadalmi vállalkozóként  az online hálózatépítés kevésbé ijesztőnek tűnhet.</a:t>
            </a:r>
            <a:endParaRPr sz="2000">
              <a:solidFill>
                <a:srgbClr val="000000"/>
              </a:solidFill>
              <a:latin typeface="Arial"/>
              <a:ea typeface="Arial"/>
              <a:cs typeface="Arial"/>
              <a:sym typeface="Arial"/>
            </a:endParaRPr>
          </a:p>
        </p:txBody>
      </p:sp>
      <p:sp>
        <p:nvSpPr>
          <p:cNvPr id="391" name="Google Shape;391;p38"/>
          <p:cNvSpPr txBox="1"/>
          <p:nvPr/>
        </p:nvSpPr>
        <p:spPr>
          <a:xfrm>
            <a:off x="9883331" y="2945798"/>
            <a:ext cx="6804469" cy="4883453"/>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lang="en-US" sz="2000">
                <a:solidFill>
                  <a:srgbClr val="000000"/>
                </a:solidFill>
                <a:latin typeface="Arial"/>
                <a:ea typeface="Arial"/>
                <a:cs typeface="Arial"/>
                <a:sym typeface="Arial"/>
              </a:rPr>
              <a:t>A kapcsolatok megkönnyítése érdekében különböző szervezetek online  networking eseményeket szerveznek, bár a webináriumok a résztvevők korlátozott láthatósága miatt nehézkesnek bizonyulhatnak. Ezért ajánlott a kifejezetten hálózatépítési célú rendezvényeket igénybe venni. A közösségi hálózatok, különösen az olyan szakmai hálózatok, mint a LinkedIn, fontos szerepet játszanak a kapcsolatépítésben. A Facebook és más platformok is kínálnak csoportokat az interakcióra és az elköteleződésre.</a:t>
            </a:r>
            <a:endParaRPr/>
          </a:p>
        </p:txBody>
      </p:sp>
      <p:sp>
        <p:nvSpPr>
          <p:cNvPr id="392" name="Google Shape;392;p3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98" name="Google Shape;398;p3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99" name="Google Shape;399;p3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00" name="Google Shape;400;p39"/>
          <p:cNvSpPr txBox="1"/>
          <p:nvPr/>
        </p:nvSpPr>
        <p:spPr>
          <a:xfrm>
            <a:off x="3733800" y="568492"/>
            <a:ext cx="17752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3.2.4</a:t>
            </a:r>
            <a:endParaRPr/>
          </a:p>
        </p:txBody>
      </p:sp>
      <p:sp>
        <p:nvSpPr>
          <p:cNvPr id="401" name="Google Shape;401;p39"/>
          <p:cNvSpPr txBox="1"/>
          <p:nvPr/>
        </p:nvSpPr>
        <p:spPr>
          <a:xfrm>
            <a:off x="5334000" y="697501"/>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Networking on-line. Why use Linkedin?</a:t>
            </a:r>
            <a:endParaRPr/>
          </a:p>
        </p:txBody>
      </p:sp>
      <p:sp>
        <p:nvSpPr>
          <p:cNvPr id="402" name="Google Shape;402;p39"/>
          <p:cNvSpPr txBox="1"/>
          <p:nvPr/>
        </p:nvSpPr>
        <p:spPr>
          <a:xfrm>
            <a:off x="2720531" y="2354106"/>
            <a:ext cx="6423468" cy="6065763"/>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Arial"/>
                <a:ea typeface="Arial"/>
                <a:cs typeface="Arial"/>
                <a:sym typeface="Arial"/>
              </a:rPr>
              <a:t>1. A LinkedIn fiókodon keresztül bemutathatod a képességeidet, tapasztalataidat és eredményeidet. Így könnyebben rád taláhatnak azok akik esetleg felvennék veled a kapcsolatot vagy veled dolgoznának.A bemutatkozóban handsúlyozd kia a tanulmányi eredményeket és a tanórán kívüli tevékenységeket. Tüntesd fel a kapott díjakat, kitüntetéseket vagy ösztöndíjakat, és említsd meg azokat a tevékenységeket is, amelyeket a közösségedben végzel, pl. önkéntes munka, sportcsapat edzése stb.</a:t>
            </a:r>
            <a:endParaRPr/>
          </a:p>
        </p:txBody>
      </p:sp>
      <p:sp>
        <p:nvSpPr>
          <p:cNvPr id="403" name="Google Shape;403;p39"/>
          <p:cNvSpPr txBox="1"/>
          <p:nvPr/>
        </p:nvSpPr>
        <p:spPr>
          <a:xfrm>
            <a:off x="9436729" y="1673662"/>
            <a:ext cx="6710243" cy="7168629"/>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Arial"/>
                <a:ea typeface="Arial"/>
                <a:cs typeface="Arial"/>
                <a:sym typeface="Arial"/>
              </a:rPr>
              <a:t>2. Számos üzletágról kaphatsz információkat, ha a LinkedIn-en figyeled a vállalatokat és szakembereket. Csatlakozhatsz olyan csoportokhoz, amelyek bizonyos vállalkozásokra vagy érdeklődési területekre összpontosítanak. Így jobb képet kaphatsz az adott ágazatról, és lehetőséged nyílik arra, hogy olyan emberekkel beszélgess, akik hasonló érdeklődési körrel rendelkeznek, mint te.3. A LinkedIn segítségével közvetlenül az oldalon találhatsz gyakornoki és álláslehetőségeket is. Sok vállalat csak álláshirdetéseket tesz közzé a LinkedIn-en, vagy ezt használja fő eszközként arra, hogy új munkatársakat találjon.</a:t>
            </a:r>
            <a:endParaRPr/>
          </a:p>
        </p:txBody>
      </p:sp>
      <p:sp>
        <p:nvSpPr>
          <p:cNvPr id="404" name="Google Shape;404;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grpSp>
        <p:nvGrpSpPr>
          <p:cNvPr id="409" name="Google Shape;409;p40"/>
          <p:cNvGrpSpPr/>
          <p:nvPr/>
        </p:nvGrpSpPr>
        <p:grpSpPr>
          <a:xfrm>
            <a:off x="1070111" y="2322064"/>
            <a:ext cx="5458534" cy="7361166"/>
            <a:chOff x="0" y="0"/>
            <a:chExt cx="7278045" cy="9814888"/>
          </a:xfrm>
        </p:grpSpPr>
        <p:sp>
          <p:nvSpPr>
            <p:cNvPr id="410" name="Google Shape;410;p40"/>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411" name="Google Shape;411;p40"/>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31315" r="-8304" t="0"/>
              </a:stretch>
            </a:blipFill>
            <a:ln>
              <a:noFill/>
            </a:ln>
          </p:spPr>
        </p:sp>
      </p:grpSp>
      <p:sp>
        <p:nvSpPr>
          <p:cNvPr id="412" name="Google Shape;412;p40"/>
          <p:cNvSpPr txBox="1"/>
          <p:nvPr/>
        </p:nvSpPr>
        <p:spPr>
          <a:xfrm>
            <a:off x="-74308" y="1157022"/>
            <a:ext cx="7296794" cy="4789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900">
                <a:solidFill>
                  <a:srgbClr val="06AC73"/>
                </a:solidFill>
                <a:latin typeface="Arial"/>
                <a:ea typeface="Arial"/>
                <a:cs typeface="Arial"/>
                <a:sym typeface="Arial"/>
              </a:rPr>
              <a:t>ON-LINE HÁLÓZATÉPÍTÉS </a:t>
            </a:r>
            <a:endParaRPr sz="2900">
              <a:solidFill>
                <a:srgbClr val="06AC73"/>
              </a:solidFill>
              <a:latin typeface="Arial"/>
              <a:ea typeface="Arial"/>
              <a:cs typeface="Arial"/>
              <a:sym typeface="Arial"/>
            </a:endParaRPr>
          </a:p>
        </p:txBody>
      </p:sp>
      <p:sp>
        <p:nvSpPr>
          <p:cNvPr id="413" name="Google Shape;413;p40"/>
          <p:cNvSpPr txBox="1"/>
          <p:nvPr/>
        </p:nvSpPr>
        <p:spPr>
          <a:xfrm>
            <a:off x="7045730" y="647700"/>
            <a:ext cx="10363200" cy="8271495"/>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lang="en-US" sz="2000">
                <a:solidFill>
                  <a:srgbClr val="000000"/>
                </a:solidFill>
                <a:latin typeface="Arial"/>
                <a:ea typeface="Arial"/>
                <a:cs typeface="Arial"/>
                <a:sym typeface="Arial"/>
              </a:rPr>
              <a:t>Digitális környezetben a szakmai kapcsolatok kialakításának kulcsa a jmegfelelő online jelenlét kiépítése, a láthatóság és a másokkal való aktív interakció: publikációk vagy blogbejegyzések kommentálása, interjúkon vagy webináriumokon való részvétel, saját előrehaladásunk közzététele.</a:t>
            </a:r>
            <a:endParaRPr sz="2000">
              <a:solidFill>
                <a:srgbClr val="000000"/>
              </a:solidFill>
              <a:latin typeface="Arial"/>
              <a:ea typeface="Arial"/>
              <a:cs typeface="Arial"/>
              <a:sym typeface="Arial"/>
            </a:endParaRPr>
          </a:p>
          <a:p>
            <a:pPr indent="0" lvl="0" marL="0" marR="0" rtl="0" algn="just">
              <a:lnSpc>
                <a:spcPct val="212500"/>
              </a:lnSpc>
              <a:spcBef>
                <a:spcPts val="0"/>
              </a:spcBef>
              <a:spcAft>
                <a:spcPts val="0"/>
              </a:spcAft>
              <a:buNone/>
            </a:pPr>
            <a:r>
              <a:rPr lang="en-US" sz="2000">
                <a:solidFill>
                  <a:srgbClr val="000000"/>
                </a:solidFill>
                <a:latin typeface="Arial"/>
                <a:ea typeface="Arial"/>
                <a:cs typeface="Arial"/>
                <a:sym typeface="Arial"/>
              </a:rPr>
              <a:t>További részletekért nézd meg a következő angol nyelvű videót: </a:t>
            </a:r>
            <a:r>
              <a:rPr lang="en-US" sz="2000" u="sng">
                <a:solidFill>
                  <a:schemeClr val="hlink"/>
                </a:solidFill>
                <a:latin typeface="Arial"/>
                <a:ea typeface="Arial"/>
                <a:cs typeface="Arial"/>
                <a:sym typeface="Arial"/>
                <a:hlinkClick r:id="rId5"/>
              </a:rPr>
              <a:t>How to Network Online Effectively: A Beginner’s Guide</a:t>
            </a:r>
            <a:r>
              <a:rPr lang="en-US" sz="2000">
                <a:solidFill>
                  <a:srgbClr val="000000"/>
                </a:solidFill>
                <a:latin typeface="Arial"/>
                <a:ea typeface="Arial"/>
                <a:cs typeface="Arial"/>
                <a:sym typeface="Arial"/>
              </a:rPr>
              <a:t> (Hogyan dolgozz hatékonyan online: kezdők kézikönyve: https://www.careeraddict.com/network-online)</a:t>
            </a:r>
            <a:endParaRPr/>
          </a:p>
          <a:p>
            <a:pPr indent="0" lvl="0" marL="0" marR="0" rtl="0" algn="just">
              <a:lnSpc>
                <a:spcPct val="212500"/>
              </a:lnSpc>
              <a:spcBef>
                <a:spcPts val="0"/>
              </a:spcBef>
              <a:spcAft>
                <a:spcPts val="0"/>
              </a:spcAft>
              <a:buNone/>
            </a:pPr>
            <a:r>
              <a:rPr lang="en-US" sz="2000">
                <a:solidFill>
                  <a:srgbClr val="000000"/>
                </a:solidFill>
                <a:latin typeface="Arial"/>
                <a:ea typeface="Arial"/>
                <a:cs typeface="Arial"/>
                <a:sym typeface="Arial"/>
              </a:rPr>
              <a:t>Egy másik fontos "tennivaló", amit figyelembe kell vennünk, amikor online kapcsolatépítésre és szakmai kapcsolatokra törekszünk, az a netikett, azaz az online viselkedés és kommunikáció szabályainak betartása (ugyanúgy szükség van rá, mint a személyes kapcsolatokban!). A következő videó magyarázatot ad arra, hogy miért érdemes bizonyos viselkedési szabályokat követni a megfelelő online hírnév és a másokkal való kommunikáció érdekében (természetesen a hálózatépítés szempontjából, de minden más online tevékenységre is érvényes): </a:t>
            </a:r>
            <a:r>
              <a:rPr lang="en-US" sz="2000" u="sng">
                <a:solidFill>
                  <a:schemeClr val="hlink"/>
                </a:solidFill>
                <a:latin typeface="Arial"/>
                <a:ea typeface="Arial"/>
                <a:cs typeface="Arial"/>
                <a:sym typeface="Arial"/>
                <a:hlinkClick r:id="rId6"/>
              </a:rPr>
              <a:t>What is Netiquette &amp; Why is it Important?</a:t>
            </a:r>
            <a:r>
              <a:rPr lang="en-US" sz="2000">
                <a:solidFill>
                  <a:srgbClr val="000000"/>
                </a:solidFill>
                <a:latin typeface="Arial"/>
                <a:ea typeface="Arial"/>
                <a:cs typeface="Arial"/>
                <a:sym typeface="Arial"/>
              </a:rPr>
              <a:t>  (Mi a netikett és miért fontos? https://youtu.be/gvkbDc1LiVI?si=aN1GnGPLfUklh2Te)</a:t>
            </a:r>
            <a:endParaRPr/>
          </a:p>
        </p:txBody>
      </p:sp>
      <p:sp>
        <p:nvSpPr>
          <p:cNvPr id="414" name="Google Shape;414;p4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1"/>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20" name="Google Shape;420;p41"/>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21" name="Google Shape;421;p41"/>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22" name="Google Shape;422;p41"/>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23" name="Google Shape;423;p41"/>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24" name="Google Shape;424;p41"/>
          <p:cNvSpPr/>
          <p:nvPr/>
        </p:nvSpPr>
        <p:spPr>
          <a:xfrm>
            <a:off x="1203100" y="1965494"/>
            <a:ext cx="4008506" cy="5516671"/>
          </a:xfrm>
          <a:custGeom>
            <a:rect b="b" l="l" r="r" t="t"/>
            <a:pathLst>
              <a:path extrusionOk="0" h="5516671" w="4008506">
                <a:moveTo>
                  <a:pt x="0" y="0"/>
                </a:moveTo>
                <a:lnTo>
                  <a:pt x="4008506" y="0"/>
                </a:lnTo>
                <a:lnTo>
                  <a:pt x="4008506" y="5516671"/>
                </a:lnTo>
                <a:lnTo>
                  <a:pt x="0" y="5516671"/>
                </a:lnTo>
                <a:lnTo>
                  <a:pt x="0" y="0"/>
                </a:lnTo>
                <a:close/>
              </a:path>
            </a:pathLst>
          </a:custGeom>
          <a:blipFill rotWithShape="1">
            <a:blip r:embed="rId8">
              <a:alphaModFix/>
            </a:blip>
            <a:stretch>
              <a:fillRect b="-13803" l="0" r="-99660" t="-31268"/>
            </a:stretch>
          </a:blipFill>
          <a:ln>
            <a:noFill/>
          </a:ln>
        </p:spPr>
      </p:sp>
      <p:sp>
        <p:nvSpPr>
          <p:cNvPr id="425" name="Google Shape;425;p4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9">
              <a:alphaModFix/>
            </a:blip>
            <a:stretch>
              <a:fillRect b="-160181" l="-14265" r="-3278" t="-161048"/>
            </a:stretch>
          </a:blipFill>
          <a:ln>
            <a:noFill/>
          </a:ln>
        </p:spPr>
      </p:sp>
      <p:sp>
        <p:nvSpPr>
          <p:cNvPr id="426" name="Google Shape;426;p41"/>
          <p:cNvSpPr/>
          <p:nvPr/>
        </p:nvSpPr>
        <p:spPr>
          <a:xfrm>
            <a:off x="1179621" y="4690491"/>
            <a:ext cx="4008506" cy="2600518"/>
          </a:xfrm>
          <a:custGeom>
            <a:rect b="b" l="l" r="r" t="t"/>
            <a:pathLst>
              <a:path extrusionOk="0" h="2600518" w="4008506">
                <a:moveTo>
                  <a:pt x="0" y="0"/>
                </a:moveTo>
                <a:lnTo>
                  <a:pt x="4008506" y="0"/>
                </a:lnTo>
                <a:lnTo>
                  <a:pt x="4008506" y="2600518"/>
                </a:lnTo>
                <a:lnTo>
                  <a:pt x="0" y="2600518"/>
                </a:lnTo>
                <a:lnTo>
                  <a:pt x="0" y="0"/>
                </a:lnTo>
                <a:close/>
              </a:path>
            </a:pathLst>
          </a:custGeom>
          <a:blipFill rotWithShape="1">
            <a:blip r:embed="rId10">
              <a:alphaModFix/>
            </a:blip>
            <a:stretch>
              <a:fillRect b="0" l="0" r="0" t="0"/>
            </a:stretch>
          </a:blipFill>
          <a:ln>
            <a:noFill/>
          </a:ln>
        </p:spPr>
      </p:sp>
      <p:sp>
        <p:nvSpPr>
          <p:cNvPr id="427" name="Google Shape;427;p41"/>
          <p:cNvSpPr txBox="1"/>
          <p:nvPr/>
        </p:nvSpPr>
        <p:spPr>
          <a:xfrm>
            <a:off x="5355794" y="1923565"/>
            <a:ext cx="2449928" cy="212994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03</a:t>
            </a:r>
            <a:endParaRPr/>
          </a:p>
        </p:txBody>
      </p:sp>
      <p:sp>
        <p:nvSpPr>
          <p:cNvPr id="428" name="Google Shape;428;p41"/>
          <p:cNvSpPr txBox="1"/>
          <p:nvPr/>
        </p:nvSpPr>
        <p:spPr>
          <a:xfrm>
            <a:off x="7949910" y="2226206"/>
            <a:ext cx="8661690" cy="987450"/>
          </a:xfrm>
          <a:prstGeom prst="rect">
            <a:avLst/>
          </a:prstGeom>
          <a:noFill/>
          <a:ln>
            <a:noFill/>
          </a:ln>
        </p:spPr>
        <p:txBody>
          <a:bodyPr anchorCtr="0" anchor="t" bIns="0" lIns="0" spcFirstLastPara="1" rIns="0" wrap="square" tIns="0">
            <a:spAutoFit/>
          </a:bodyPr>
          <a:lstStyle/>
          <a:p>
            <a:pPr indent="0" lvl="0" marL="0" marR="0" rtl="0" algn="l">
              <a:lnSpc>
                <a:spcPct val="160395"/>
              </a:lnSpc>
              <a:spcBef>
                <a:spcPts val="0"/>
              </a:spcBef>
              <a:spcAft>
                <a:spcPts val="0"/>
              </a:spcAft>
              <a:buNone/>
            </a:pPr>
            <a:r>
              <a:rPr lang="en-US" sz="4800">
                <a:solidFill>
                  <a:srgbClr val="000000"/>
                </a:solidFill>
                <a:latin typeface="Arial"/>
                <a:ea typeface="Arial"/>
                <a:cs typeface="Arial"/>
                <a:sym typeface="Arial"/>
              </a:rPr>
              <a:t>A 3. modul végéhez érkeztél!</a:t>
            </a:r>
            <a:endParaRPr sz="4800">
              <a:solidFill>
                <a:srgbClr val="000000"/>
              </a:solidFill>
              <a:latin typeface="Arial"/>
              <a:ea typeface="Arial"/>
              <a:cs typeface="Arial"/>
              <a:sym typeface="Arial"/>
            </a:endParaRPr>
          </a:p>
        </p:txBody>
      </p:sp>
      <p:sp>
        <p:nvSpPr>
          <p:cNvPr id="429" name="Google Shape;429;p41"/>
          <p:cNvSpPr txBox="1"/>
          <p:nvPr/>
        </p:nvSpPr>
        <p:spPr>
          <a:xfrm>
            <a:off x="7010400" y="4382783"/>
            <a:ext cx="8915400" cy="26930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Itt az alkalom, hogy felmérd a tudásodat és gyakorold a tanultakat.</a:t>
            </a:r>
            <a:endParaRPr sz="2499">
              <a:solidFill>
                <a:srgbClr val="000000"/>
              </a:solidFill>
              <a:latin typeface="Arial"/>
              <a:ea typeface="Arial"/>
              <a:cs typeface="Arial"/>
              <a:sym typeface="Arial"/>
            </a:endParaRPr>
          </a:p>
          <a:p>
            <a:pPr indent="-342900" lvl="0" marL="342900" marR="0" rtl="0" algn="l">
              <a:lnSpc>
                <a:spcPct val="140016"/>
              </a:lnSpc>
              <a:spcBef>
                <a:spcPts val="0"/>
              </a:spcBef>
              <a:spcAft>
                <a:spcPts val="0"/>
              </a:spcAft>
              <a:buClr>
                <a:srgbClr val="000000"/>
              </a:buClr>
              <a:buSzPts val="2499"/>
              <a:buFont typeface="Arial"/>
              <a:buChar char="•"/>
            </a:pPr>
            <a:r>
              <a:rPr lang="en-US" sz="2499">
                <a:solidFill>
                  <a:srgbClr val="000000"/>
                </a:solidFill>
                <a:latin typeface="Arial"/>
                <a:ea typeface="Arial"/>
                <a:cs typeface="Arial"/>
                <a:sym typeface="Arial"/>
              </a:rPr>
              <a:t>A feladatok célja, hogy alkalmazd az ismereteket az üzleti ötletedre.</a:t>
            </a:r>
            <a:endParaRPr sz="2499">
              <a:solidFill>
                <a:srgbClr val="000000"/>
              </a:solidFill>
              <a:latin typeface="Arial"/>
              <a:ea typeface="Arial"/>
              <a:cs typeface="Arial"/>
              <a:sym typeface="Arial"/>
            </a:endParaRPr>
          </a:p>
          <a:p>
            <a:pPr indent="-342900" lvl="0" marL="342900" marR="0" rtl="0" algn="l">
              <a:lnSpc>
                <a:spcPct val="140016"/>
              </a:lnSpc>
              <a:spcBef>
                <a:spcPts val="0"/>
              </a:spcBef>
              <a:spcAft>
                <a:spcPts val="0"/>
              </a:spcAft>
              <a:buClr>
                <a:srgbClr val="000000"/>
              </a:buClr>
              <a:buSzPts val="2499"/>
              <a:buFont typeface="Arial"/>
              <a:buChar char="•"/>
            </a:pPr>
            <a:r>
              <a:rPr lang="en-US" sz="2499">
                <a:solidFill>
                  <a:srgbClr val="000000"/>
                </a:solidFill>
                <a:latin typeface="Arial"/>
                <a:ea typeface="Arial"/>
                <a:cs typeface="Arial"/>
                <a:sym typeface="Arial"/>
              </a:rPr>
              <a:t>A gyakorlatok segítségével egy adott készséget gyakorolhatsz.</a:t>
            </a:r>
            <a:endParaRPr sz="2200">
              <a:solidFill>
                <a:srgbClr val="000000"/>
              </a:solidFill>
              <a:latin typeface="Arial"/>
              <a:ea typeface="Arial"/>
              <a:cs typeface="Arial"/>
              <a:sym typeface="Arial"/>
            </a:endParaRPr>
          </a:p>
        </p:txBody>
      </p:sp>
      <p:sp>
        <p:nvSpPr>
          <p:cNvPr id="430" name="Google Shape;430;p41"/>
          <p:cNvSpPr/>
          <p:nvPr/>
        </p:nvSpPr>
        <p:spPr>
          <a:xfrm rot="10800000">
            <a:off x="1179621" y="2025985"/>
            <a:ext cx="4008506" cy="2600518"/>
          </a:xfrm>
          <a:custGeom>
            <a:rect b="b" l="l" r="r" t="t"/>
            <a:pathLst>
              <a:path extrusionOk="0" h="2600518" w="4008506">
                <a:moveTo>
                  <a:pt x="0" y="0"/>
                </a:moveTo>
                <a:lnTo>
                  <a:pt x="4008506" y="0"/>
                </a:lnTo>
                <a:lnTo>
                  <a:pt x="4008506" y="2600518"/>
                </a:lnTo>
                <a:lnTo>
                  <a:pt x="0" y="2600518"/>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8" name="Google Shape;118;p15"/>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19" name="Google Shape;119;p15"/>
          <p:cNvSpPr txBox="1"/>
          <p:nvPr/>
        </p:nvSpPr>
        <p:spPr>
          <a:xfrm>
            <a:off x="2320413" y="1720850"/>
            <a:ext cx="709750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Prata"/>
              <a:buNone/>
            </a:pPr>
            <a:r>
              <a:rPr b="0" i="0" lang="en-US" sz="3399" u="none" cap="none" strike="noStrike">
                <a:solidFill>
                  <a:srgbClr val="000000"/>
                </a:solidFill>
                <a:latin typeface="Prata"/>
                <a:ea typeface="Prata"/>
                <a:cs typeface="Prata"/>
                <a:sym typeface="Prata"/>
              </a:rPr>
              <a:t>Fiatal </a:t>
            </a:r>
            <a:r>
              <a:rPr b="0" i="0" lang="en-US" sz="3399" u="none" cap="none" strike="noStrike">
                <a:solidFill>
                  <a:srgbClr val="000000"/>
                </a:solidFill>
                <a:latin typeface="Calibri"/>
                <a:ea typeface="Calibri"/>
                <a:cs typeface="Calibri"/>
                <a:sym typeface="Calibri"/>
              </a:rPr>
              <a:t>Társadalmi</a:t>
            </a:r>
            <a:r>
              <a:rPr b="0" i="0" lang="en-US" sz="3399" u="none" cap="none" strike="noStrike">
                <a:solidFill>
                  <a:srgbClr val="000000"/>
                </a:solidFill>
                <a:latin typeface="Prata"/>
                <a:ea typeface="Prata"/>
                <a:cs typeface="Prata"/>
                <a:sym typeface="Prata"/>
              </a:rPr>
              <a:t> Vállalkozók</a:t>
            </a:r>
            <a:endParaRPr b="0" i="0" sz="1800" u="none" cap="none" strike="noStrike">
              <a:solidFill>
                <a:schemeClr val="dk1"/>
              </a:solidFill>
              <a:latin typeface="Calibri"/>
              <a:ea typeface="Calibri"/>
              <a:cs typeface="Calibri"/>
              <a:sym typeface="Calibri"/>
            </a:endParaRPr>
          </a:p>
        </p:txBody>
      </p:sp>
      <p:sp>
        <p:nvSpPr>
          <p:cNvPr id="120" name="Google Shape;120;p15"/>
          <p:cNvSpPr txBox="1"/>
          <p:nvPr/>
        </p:nvSpPr>
        <p:spPr>
          <a:xfrm>
            <a:off x="1028700" y="933450"/>
            <a:ext cx="8389217"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Calibri"/>
              <a:buNone/>
            </a:pPr>
            <a:r>
              <a:rPr b="0" i="0" lang="en-US" sz="5000" u="none" cap="none" strike="noStrike">
                <a:solidFill>
                  <a:srgbClr val="000000"/>
                </a:solidFill>
                <a:latin typeface="Calibri"/>
                <a:ea typeface="Calibri"/>
                <a:cs typeface="Calibri"/>
                <a:sym typeface="Calibri"/>
              </a:rPr>
              <a:t>SUSE MODULOK</a:t>
            </a:r>
            <a:endParaRPr b="0" i="0" sz="1800" u="none" cap="none" strike="noStrike">
              <a:solidFill>
                <a:schemeClr val="dk1"/>
              </a:solidFill>
              <a:latin typeface="Calibri"/>
              <a:ea typeface="Calibri"/>
              <a:cs typeface="Calibri"/>
              <a:sym typeface="Calibri"/>
            </a:endParaRPr>
          </a:p>
        </p:txBody>
      </p:sp>
      <p:sp>
        <p:nvSpPr>
          <p:cNvPr id="121" name="Google Shape;121;p15"/>
          <p:cNvSpPr txBox="1"/>
          <p:nvPr/>
        </p:nvSpPr>
        <p:spPr>
          <a:xfrm>
            <a:off x="3438827" y="2950996"/>
            <a:ext cx="12477448" cy="73250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00" u="none" cap="none" strike="noStrike">
                <a:solidFill>
                  <a:srgbClr val="06AC73"/>
                </a:solidFill>
                <a:latin typeface="Calibri"/>
                <a:ea typeface="Calibri"/>
                <a:cs typeface="Calibri"/>
                <a:sym typeface="Calibri"/>
              </a:rPr>
              <a:t>A Fenntartható Fejlődési Célok (FFC) általános bemutatója</a:t>
            </a:r>
            <a:endParaRPr b="1" i="0" sz="3400" u="none" cap="none" strike="noStrike">
              <a:solidFill>
                <a:srgbClr val="0F9249"/>
              </a:solidFill>
              <a:latin typeface="Calibri"/>
              <a:ea typeface="Calibri"/>
              <a:cs typeface="Calibri"/>
              <a:sym typeface="Calibri"/>
            </a:endParaRPr>
          </a:p>
        </p:txBody>
      </p:sp>
      <p:sp>
        <p:nvSpPr>
          <p:cNvPr id="122" name="Google Shape;122;p15"/>
          <p:cNvSpPr txBox="1"/>
          <p:nvPr/>
        </p:nvSpPr>
        <p:spPr>
          <a:xfrm>
            <a:off x="1399874" y="2469575"/>
            <a:ext cx="167130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Calibri"/>
              <a:buNone/>
            </a:pPr>
            <a:r>
              <a:rPr b="0" i="0" lang="en-US" sz="9999" u="none" cap="none" strike="noStrike">
                <a:solidFill>
                  <a:srgbClr val="06AC73"/>
                </a:solidFill>
                <a:latin typeface="Calibri"/>
                <a:ea typeface="Calibri"/>
                <a:cs typeface="Calibri"/>
                <a:sym typeface="Calibri"/>
              </a:rPr>
              <a:t>01</a:t>
            </a:r>
            <a:endParaRPr b="0" i="0" sz="1800" u="none" cap="none" strike="noStrike">
              <a:solidFill>
                <a:schemeClr val="dk1"/>
              </a:solidFill>
              <a:latin typeface="Calibri"/>
              <a:ea typeface="Calibri"/>
              <a:cs typeface="Calibri"/>
              <a:sym typeface="Calibri"/>
            </a:endParaRPr>
          </a:p>
        </p:txBody>
      </p:sp>
      <p:sp>
        <p:nvSpPr>
          <p:cNvPr id="123" name="Google Shape;123;p15"/>
          <p:cNvSpPr txBox="1"/>
          <p:nvPr/>
        </p:nvSpPr>
        <p:spPr>
          <a:xfrm>
            <a:off x="1229694" y="3987227"/>
            <a:ext cx="166241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Calibri"/>
              <a:buNone/>
            </a:pPr>
            <a:r>
              <a:rPr b="0" i="0" lang="en-US" sz="9999" u="none" cap="none" strike="noStrike">
                <a:solidFill>
                  <a:srgbClr val="06AC73"/>
                </a:solidFill>
                <a:latin typeface="Calibri"/>
                <a:ea typeface="Calibri"/>
                <a:cs typeface="Calibri"/>
                <a:sym typeface="Calibri"/>
              </a:rPr>
              <a:t>02</a:t>
            </a:r>
            <a:endParaRPr b="0" i="0" sz="1800" u="none" cap="none" strike="noStrike">
              <a:solidFill>
                <a:schemeClr val="dk1"/>
              </a:solidFill>
              <a:latin typeface="Calibri"/>
              <a:ea typeface="Calibri"/>
              <a:cs typeface="Calibri"/>
              <a:sym typeface="Calibri"/>
            </a:endParaRPr>
          </a:p>
        </p:txBody>
      </p:sp>
      <p:sp>
        <p:nvSpPr>
          <p:cNvPr id="124" name="Google Shape;124;p15"/>
          <p:cNvSpPr txBox="1"/>
          <p:nvPr/>
        </p:nvSpPr>
        <p:spPr>
          <a:xfrm>
            <a:off x="1225229" y="5504878"/>
            <a:ext cx="167134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Calibri"/>
              <a:buNone/>
            </a:pPr>
            <a:r>
              <a:rPr b="0" i="0" lang="en-US" sz="9999" u="none" cap="none" strike="noStrike">
                <a:solidFill>
                  <a:srgbClr val="06AC73"/>
                </a:solidFill>
                <a:latin typeface="Calibri"/>
                <a:ea typeface="Calibri"/>
                <a:cs typeface="Calibri"/>
                <a:sym typeface="Calibri"/>
              </a:rPr>
              <a:t>03</a:t>
            </a:r>
            <a:endParaRPr b="0" i="0" sz="1800" u="none" cap="none" strike="noStrike">
              <a:solidFill>
                <a:schemeClr val="dk1"/>
              </a:solidFill>
              <a:latin typeface="Calibri"/>
              <a:ea typeface="Calibri"/>
              <a:cs typeface="Calibri"/>
              <a:sym typeface="Calibri"/>
            </a:endParaRPr>
          </a:p>
        </p:txBody>
      </p:sp>
      <p:sp>
        <p:nvSpPr>
          <p:cNvPr id="125" name="Google Shape;125;p15"/>
          <p:cNvSpPr txBox="1"/>
          <p:nvPr/>
        </p:nvSpPr>
        <p:spPr>
          <a:xfrm>
            <a:off x="1247479" y="7022528"/>
            <a:ext cx="162684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Calibri"/>
              <a:buNone/>
            </a:pPr>
            <a:r>
              <a:rPr b="0" i="0" lang="en-US" sz="9999" u="none" cap="none" strike="noStrike">
                <a:solidFill>
                  <a:srgbClr val="06AC73"/>
                </a:solidFill>
                <a:latin typeface="Calibri"/>
                <a:ea typeface="Calibri"/>
                <a:cs typeface="Calibri"/>
                <a:sym typeface="Calibri"/>
              </a:rPr>
              <a:t>04</a:t>
            </a:r>
            <a:endParaRPr b="0" i="0" sz="1800" u="none" cap="none" strike="noStrike">
              <a:solidFill>
                <a:schemeClr val="dk1"/>
              </a:solidFill>
              <a:latin typeface="Calibri"/>
              <a:ea typeface="Calibri"/>
              <a:cs typeface="Calibri"/>
              <a:sym typeface="Calibri"/>
            </a:endParaRPr>
          </a:p>
        </p:txBody>
      </p:sp>
      <p:sp>
        <p:nvSpPr>
          <p:cNvPr id="126" name="Google Shape;126;p15"/>
          <p:cNvSpPr txBox="1"/>
          <p:nvPr/>
        </p:nvSpPr>
        <p:spPr>
          <a:xfrm>
            <a:off x="3438828" y="4563110"/>
            <a:ext cx="11763072" cy="73250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chemeClr val="dk1"/>
              </a:buClr>
              <a:buSzPts val="3400"/>
              <a:buFont typeface="Calibri"/>
              <a:buNone/>
            </a:pPr>
            <a:r>
              <a:rPr b="0" i="0" lang="en-US" sz="3400" u="none" cap="none" strike="noStrike">
                <a:solidFill>
                  <a:schemeClr val="dk1"/>
                </a:solidFill>
                <a:latin typeface="Calibri"/>
                <a:ea typeface="Calibri"/>
                <a:cs typeface="Calibri"/>
                <a:sym typeface="Calibri"/>
              </a:rPr>
              <a:t>Canvas</a:t>
            </a:r>
            <a:r>
              <a:rPr b="0" i="0" lang="en-US" sz="2800" u="none" cap="none" strike="noStrike">
                <a:solidFill>
                  <a:schemeClr val="dk1"/>
                </a:solidFill>
                <a:latin typeface="Calibri"/>
                <a:ea typeface="Calibri"/>
                <a:cs typeface="Calibri"/>
                <a:sym typeface="Calibri"/>
              </a:rPr>
              <a:t> </a:t>
            </a:r>
            <a:r>
              <a:rPr b="0" i="0" lang="en-US" sz="3400" u="none" cap="none" strike="noStrike">
                <a:solidFill>
                  <a:schemeClr val="dk1"/>
                </a:solidFill>
                <a:latin typeface="Calibri"/>
                <a:ea typeface="Calibri"/>
                <a:cs typeface="Calibri"/>
                <a:sym typeface="Calibri"/>
              </a:rPr>
              <a:t>Társadalmi Vállalkozói Model és Árazás</a:t>
            </a:r>
            <a:endParaRPr b="0" i="0" sz="3400" u="none" cap="none" strike="noStrike">
              <a:solidFill>
                <a:schemeClr val="dk1"/>
              </a:solidFill>
              <a:latin typeface="Calibri"/>
              <a:ea typeface="Calibri"/>
              <a:cs typeface="Calibri"/>
              <a:sym typeface="Calibri"/>
            </a:endParaRPr>
          </a:p>
        </p:txBody>
      </p:sp>
      <p:sp>
        <p:nvSpPr>
          <p:cNvPr id="127" name="Google Shape;127;p15"/>
          <p:cNvSpPr txBox="1"/>
          <p:nvPr/>
        </p:nvSpPr>
        <p:spPr>
          <a:xfrm>
            <a:off x="3438828" y="6121146"/>
            <a:ext cx="709750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Calibri"/>
              <a:buNone/>
            </a:pPr>
            <a:r>
              <a:rPr b="0" i="0" lang="en-US" sz="3399" u="none" cap="none" strike="noStrike">
                <a:solidFill>
                  <a:srgbClr val="000000"/>
                </a:solidFill>
                <a:latin typeface="Calibri"/>
                <a:ea typeface="Calibri"/>
                <a:cs typeface="Calibri"/>
                <a:sym typeface="Calibri"/>
              </a:rPr>
              <a:t>Hálózatépítés és Kommunikáció </a:t>
            </a:r>
            <a:endParaRPr b="0" i="0" sz="1800" u="none" cap="none" strike="noStrike">
              <a:solidFill>
                <a:schemeClr val="dk1"/>
              </a:solidFill>
              <a:latin typeface="Calibri"/>
              <a:ea typeface="Calibri"/>
              <a:cs typeface="Calibri"/>
              <a:sym typeface="Calibri"/>
            </a:endParaRPr>
          </a:p>
        </p:txBody>
      </p:sp>
      <p:sp>
        <p:nvSpPr>
          <p:cNvPr id="128" name="Google Shape;128;p15"/>
          <p:cNvSpPr txBox="1"/>
          <p:nvPr/>
        </p:nvSpPr>
        <p:spPr>
          <a:xfrm>
            <a:off x="3438828" y="7638796"/>
            <a:ext cx="7911000"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Calibri"/>
              <a:buNone/>
            </a:pPr>
            <a:r>
              <a:rPr b="0" i="0" lang="en-US" sz="3399" u="none" cap="none" strike="noStrike">
                <a:solidFill>
                  <a:srgbClr val="000000"/>
                </a:solidFill>
                <a:latin typeface="Calibri"/>
                <a:ea typeface="Calibri"/>
                <a:cs typeface="Calibri"/>
                <a:sym typeface="Calibri"/>
              </a:rPr>
              <a:t>Digitális Marketing és Közösségi Média </a:t>
            </a:r>
            <a:endParaRPr b="0" i="0" sz="1800" u="none" cap="none" strike="noStrike">
              <a:solidFill>
                <a:schemeClr val="dk1"/>
              </a:solidFill>
              <a:latin typeface="Calibri"/>
              <a:ea typeface="Calibri"/>
              <a:cs typeface="Calibri"/>
              <a:sym typeface="Calibri"/>
            </a:endParaRPr>
          </a:p>
        </p:txBody>
      </p:sp>
      <p:sp>
        <p:nvSpPr>
          <p:cNvPr id="129" name="Google Shape;129;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36" name="Google Shape;436;p4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37" name="Google Shape;437;p42"/>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38" name="Google Shape;438;p42"/>
          <p:cNvSpPr txBox="1"/>
          <p:nvPr/>
        </p:nvSpPr>
        <p:spPr>
          <a:xfrm>
            <a:off x="799328" y="1025110"/>
            <a:ext cx="10495377"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Feladat: TÖRTÉNETMESÉLÉS</a:t>
            </a:r>
            <a:endParaRPr sz="5499">
              <a:solidFill>
                <a:srgbClr val="000000"/>
              </a:solidFill>
              <a:latin typeface="Arial"/>
              <a:ea typeface="Arial"/>
              <a:cs typeface="Arial"/>
              <a:sym typeface="Arial"/>
            </a:endParaRPr>
          </a:p>
        </p:txBody>
      </p:sp>
      <p:sp>
        <p:nvSpPr>
          <p:cNvPr id="439" name="Google Shape;439;p42"/>
          <p:cNvSpPr txBox="1"/>
          <p:nvPr/>
        </p:nvSpPr>
        <p:spPr>
          <a:xfrm rot="-5400000">
            <a:off x="-2606744" y="4269676"/>
            <a:ext cx="7097505" cy="61555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Arial"/>
                <a:ea typeface="Arial"/>
                <a:cs typeface="Arial"/>
                <a:sym typeface="Arial"/>
              </a:rPr>
              <a:t>1. feladat: Kommunikáció</a:t>
            </a:r>
            <a:endParaRPr sz="2800">
              <a:solidFill>
                <a:srgbClr val="000000"/>
              </a:solidFill>
              <a:latin typeface="Arial"/>
              <a:ea typeface="Arial"/>
              <a:cs typeface="Arial"/>
              <a:sym typeface="Arial"/>
            </a:endParaRPr>
          </a:p>
        </p:txBody>
      </p:sp>
      <p:sp>
        <p:nvSpPr>
          <p:cNvPr id="440" name="Google Shape;440;p42"/>
          <p:cNvSpPr txBox="1"/>
          <p:nvPr/>
        </p:nvSpPr>
        <p:spPr>
          <a:xfrm>
            <a:off x="1862376" y="2119630"/>
            <a:ext cx="6443423" cy="659154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Minden történetnek kell legyen szerkezete, a legismertebb a népmeseszerkezet. Cynthia Kurtz (2014) a </a:t>
            </a:r>
            <a:r>
              <a:rPr lang="en-US" sz="2000" u="sng">
                <a:solidFill>
                  <a:schemeClr val="hlink"/>
                </a:solidFill>
                <a:latin typeface="Arial"/>
                <a:ea typeface="Arial"/>
                <a:cs typeface="Arial"/>
                <a:sym typeface="Arial"/>
                <a:hlinkClick r:id="rId6"/>
              </a:rPr>
              <a:t>Working with Stories</a:t>
            </a:r>
            <a:r>
              <a:rPr lang="en-US" sz="2000">
                <a:solidFill>
                  <a:schemeClr val="dk1"/>
                </a:solidFill>
                <a:latin typeface="Arial"/>
                <a:ea typeface="Arial"/>
                <a:cs typeface="Arial"/>
                <a:sym typeface="Arial"/>
              </a:rPr>
              <a:t> című könyvében a következőket javasolja:</a:t>
            </a:r>
            <a:br>
              <a:rPr lang="en-US" sz="2000">
                <a:solidFill>
                  <a:schemeClr val="dk1"/>
                </a:solidFill>
                <a:latin typeface="Arial"/>
                <a:ea typeface="Arial"/>
                <a:cs typeface="Arial"/>
                <a:sym typeface="Arial"/>
              </a:rPr>
            </a:b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Kontextus</a:t>
            </a:r>
            <a:r>
              <a:rPr lang="en-US" sz="2000">
                <a:solidFill>
                  <a:schemeClr val="dk1"/>
                </a:solidFill>
                <a:latin typeface="Arial"/>
                <a:ea typeface="Arial"/>
                <a:cs typeface="Arial"/>
                <a:sym typeface="Arial"/>
              </a:rPr>
              <a:t>- a helyszín és a szereplők bemutatása, a dolgok állásának magyarázata,</a:t>
            </a:r>
            <a:br>
              <a:rPr lang="en-US" sz="2000">
                <a:solidFill>
                  <a:schemeClr val="dk1"/>
                </a:solidFill>
                <a:latin typeface="Arial"/>
                <a:ea typeface="Arial"/>
                <a:cs typeface="Arial"/>
                <a:sym typeface="Arial"/>
              </a:rPr>
            </a:b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Kapcsolódási pont </a:t>
            </a:r>
            <a:r>
              <a:rPr lang="en-US" sz="2000">
                <a:solidFill>
                  <a:schemeClr val="dk1"/>
                </a:solidFill>
                <a:latin typeface="Arial"/>
                <a:ea typeface="Arial"/>
                <a:cs typeface="Arial"/>
                <a:sym typeface="Arial"/>
              </a:rPr>
              <a:t>- a dilemma vagy probléma, illetve a történetet kiváltó esemény, amely elindítja a történetet,</a:t>
            </a:r>
            <a:br>
              <a:rPr lang="en-US" sz="2000">
                <a:solidFill>
                  <a:schemeClr val="dk1"/>
                </a:solidFill>
                <a:latin typeface="Arial"/>
                <a:ea typeface="Arial"/>
                <a:cs typeface="Arial"/>
                <a:sym typeface="Arial"/>
              </a:rPr>
            </a:b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Cselekvés</a:t>
            </a:r>
            <a:r>
              <a:rPr lang="en-US" sz="2000">
                <a:solidFill>
                  <a:schemeClr val="dk1"/>
                </a:solidFill>
                <a:latin typeface="Arial"/>
                <a:ea typeface="Arial"/>
                <a:cs typeface="Arial"/>
                <a:sym typeface="Arial"/>
              </a:rPr>
              <a:t> - hogyan reagálnak a történetben szereplő személyek a dilemmára vagy problémára,</a:t>
            </a:r>
            <a:br>
              <a:rPr lang="en-US" sz="2000">
                <a:solidFill>
                  <a:schemeClr val="dk1"/>
                </a:solidFill>
                <a:latin typeface="Arial"/>
                <a:ea typeface="Arial"/>
                <a:cs typeface="Arial"/>
                <a:sym typeface="Arial"/>
              </a:rPr>
            </a:b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Változás</a:t>
            </a:r>
            <a:r>
              <a:rPr lang="en-US" sz="2000">
                <a:solidFill>
                  <a:schemeClr val="dk1"/>
                </a:solidFill>
                <a:latin typeface="Arial"/>
                <a:ea typeface="Arial"/>
                <a:cs typeface="Arial"/>
                <a:sym typeface="Arial"/>
              </a:rPr>
              <a:t> - bonyodalmak, további nehézségek, kihívások, félresikerült dolgok,</a:t>
            </a:r>
            <a:br>
              <a:rPr lang="en-US" sz="2000">
                <a:solidFill>
                  <a:schemeClr val="dk1"/>
                </a:solidFill>
                <a:latin typeface="Arial"/>
                <a:ea typeface="Arial"/>
                <a:cs typeface="Arial"/>
                <a:sym typeface="Arial"/>
              </a:rPr>
            </a:b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Megoldás</a:t>
            </a:r>
            <a:r>
              <a:rPr lang="en-US" sz="2000">
                <a:solidFill>
                  <a:schemeClr val="dk1"/>
                </a:solidFill>
                <a:latin typeface="Arial"/>
                <a:ea typeface="Arial"/>
                <a:cs typeface="Arial"/>
                <a:sym typeface="Arial"/>
              </a:rPr>
              <a:t> - a történet kimenetele és az arra adott reakciók.</a:t>
            </a:r>
            <a:endParaRPr/>
          </a:p>
          <a:p>
            <a:pPr indent="0" lvl="0" marL="0" marR="0" rtl="0" algn="just">
              <a:lnSpc>
                <a:spcPct val="170000"/>
              </a:lnSpc>
              <a:spcBef>
                <a:spcPts val="0"/>
              </a:spcBef>
              <a:spcAft>
                <a:spcPts val="0"/>
              </a:spcAft>
              <a:buNone/>
            </a:pPr>
            <a:r>
              <a:t/>
            </a:r>
            <a:endParaRPr sz="2000">
              <a:solidFill>
                <a:srgbClr val="000000"/>
              </a:solidFill>
              <a:latin typeface="Arial"/>
              <a:ea typeface="Arial"/>
              <a:cs typeface="Arial"/>
              <a:sym typeface="Arial"/>
            </a:endParaRPr>
          </a:p>
        </p:txBody>
      </p:sp>
      <p:sp>
        <p:nvSpPr>
          <p:cNvPr id="441" name="Google Shape;441;p42"/>
          <p:cNvSpPr txBox="1"/>
          <p:nvPr/>
        </p:nvSpPr>
        <p:spPr>
          <a:xfrm>
            <a:off x="8755322" y="2111522"/>
            <a:ext cx="6270404" cy="4796185"/>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000">
                <a:solidFill>
                  <a:srgbClr val="000000"/>
                </a:solidFill>
                <a:latin typeface="Arial"/>
                <a:ea typeface="Arial"/>
                <a:cs typeface="Arial"/>
                <a:sym typeface="Arial"/>
              </a:rPr>
              <a:t>A történetmesélés hatékony módja lehet a kapcsolatteremtésre a (potenciális) ügyfeleiddel, befektetőiddel és/vagy támogatóiddal. Ha már meg van a vállalkozás alap ötlete, az alábbi gyakorlat segít megírni a vállakozásod történetét. Ha még nincs konkrét ötleted, akkor akár a vállalkozás elindításának történetét is megírhatod.</a:t>
            </a:r>
            <a:endParaRPr sz="2000">
              <a:solidFill>
                <a:srgbClr val="000000"/>
              </a:solidFill>
              <a:latin typeface="Arial"/>
              <a:ea typeface="Arial"/>
              <a:cs typeface="Arial"/>
              <a:sym typeface="Arial"/>
            </a:endParaRPr>
          </a:p>
          <a:p>
            <a:pPr indent="0" lvl="0" marL="0" marR="0" rtl="0" algn="just">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just">
              <a:lnSpc>
                <a:spcPct val="170000"/>
              </a:lnSpc>
              <a:spcBef>
                <a:spcPts val="0"/>
              </a:spcBef>
              <a:spcAft>
                <a:spcPts val="0"/>
              </a:spcAft>
              <a:buNone/>
            </a:pPr>
            <a:r>
              <a:rPr lang="en-US" sz="2000">
                <a:solidFill>
                  <a:srgbClr val="000000"/>
                </a:solidFill>
                <a:latin typeface="Arial"/>
                <a:ea typeface="Arial"/>
                <a:cs typeface="Arial"/>
                <a:sym typeface="Arial"/>
              </a:rPr>
              <a:t>Az 5 kérdésre adott válaszok segítenek a történet körvonalazódásában. A közlés módja rád van bízva, de fontos, hogy a vállakozásnak értelmet és célt adjon. </a:t>
            </a:r>
            <a:endParaRPr/>
          </a:p>
        </p:txBody>
      </p:sp>
      <p:sp>
        <p:nvSpPr>
          <p:cNvPr id="442" name="Google Shape;442;p4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
        <p:nvSpPr>
          <p:cNvPr id="443" name="Google Shape;443;p42"/>
          <p:cNvSpPr txBox="1"/>
          <p:nvPr/>
        </p:nvSpPr>
        <p:spPr>
          <a:xfrm>
            <a:off x="1697975" y="8346246"/>
            <a:ext cx="677222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https://www.workingwithstories.org/WorkingWithStoriesThirdEdition_Web.pdf</a:t>
            </a:r>
            <a:endParaRPr sz="180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49" name="Google Shape;449;p4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50" name="Google Shape;450;p4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51" name="Google Shape;451;p4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graphicFrame>
        <p:nvGraphicFramePr>
          <p:cNvPr id="452" name="Google Shape;452;p43"/>
          <p:cNvGraphicFramePr/>
          <p:nvPr/>
        </p:nvGraphicFramePr>
        <p:xfrm>
          <a:off x="7715830" y="2261691"/>
          <a:ext cx="3000000" cy="3000000"/>
        </p:xfrm>
        <a:graphic>
          <a:graphicData uri="http://schemas.openxmlformats.org/drawingml/2006/table">
            <a:tbl>
              <a:tblPr>
                <a:noFill/>
                <a:tableStyleId>{5B38CE58-AEC9-4AEA-9B71-0743EFEE3201}</a:tableStyleId>
              </a:tblPr>
              <a:tblGrid>
                <a:gridCol w="3909475"/>
                <a:gridCol w="3668750"/>
              </a:tblGrid>
              <a:tr h="1362300">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362300">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362300">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196400">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9562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453" name="Google Shape;453;p43"/>
          <p:cNvSpPr txBox="1"/>
          <p:nvPr/>
        </p:nvSpPr>
        <p:spPr>
          <a:xfrm>
            <a:off x="0" y="897514"/>
            <a:ext cx="12357754"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Feladat: TÖRTÉNETMESÉLÉS</a:t>
            </a:r>
            <a:endParaRPr sz="5499">
              <a:solidFill>
                <a:srgbClr val="000000"/>
              </a:solidFill>
              <a:latin typeface="Arial"/>
              <a:ea typeface="Arial"/>
              <a:cs typeface="Arial"/>
              <a:sym typeface="Arial"/>
            </a:endParaRPr>
          </a:p>
        </p:txBody>
      </p:sp>
      <p:sp>
        <p:nvSpPr>
          <p:cNvPr id="454" name="Google Shape;454;p43"/>
          <p:cNvSpPr txBox="1"/>
          <p:nvPr/>
        </p:nvSpPr>
        <p:spPr>
          <a:xfrm rot="-5400000">
            <a:off x="-2661961" y="4269676"/>
            <a:ext cx="7097505" cy="61555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Arial"/>
                <a:ea typeface="Arial"/>
                <a:cs typeface="Arial"/>
                <a:sym typeface="Arial"/>
              </a:rPr>
              <a:t>1. Feladat Kommunikáció</a:t>
            </a:r>
            <a:endParaRPr sz="2800">
              <a:solidFill>
                <a:srgbClr val="000000"/>
              </a:solidFill>
              <a:latin typeface="Arial"/>
              <a:ea typeface="Arial"/>
              <a:cs typeface="Arial"/>
              <a:sym typeface="Arial"/>
            </a:endParaRPr>
          </a:p>
        </p:txBody>
      </p:sp>
      <p:sp>
        <p:nvSpPr>
          <p:cNvPr id="455" name="Google Shape;455;p43"/>
          <p:cNvSpPr txBox="1"/>
          <p:nvPr/>
        </p:nvSpPr>
        <p:spPr>
          <a:xfrm>
            <a:off x="1557245" y="2242959"/>
            <a:ext cx="5757955" cy="5232202"/>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000">
                <a:solidFill>
                  <a:srgbClr val="000000"/>
                </a:solidFill>
                <a:latin typeface="Arial"/>
                <a:ea typeface="Arial"/>
                <a:cs typeface="Arial"/>
                <a:sym typeface="Arial"/>
              </a:rPr>
              <a:t>Az egyik legismertebb történetmesélési módszer a 5 részes váz (hasonló az előbb említett népmeseszerkezethez):</a:t>
            </a:r>
            <a:endParaRPr sz="2000">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Arial"/>
              <a:buAutoNum type="arabicPeriod"/>
            </a:pPr>
            <a:r>
              <a:rPr b="0" i="0" lang="en-US" sz="2000" u="none" cap="none" strike="noStrike">
                <a:solidFill>
                  <a:srgbClr val="000000"/>
                </a:solidFill>
                <a:latin typeface="Arial"/>
                <a:ea typeface="Arial"/>
                <a:cs typeface="Arial"/>
                <a:sym typeface="Arial"/>
              </a:rPr>
              <a:t> Bevezetés (helyszín) – Minden nap ……..</a:t>
            </a:r>
            <a:endParaRPr b="0" i="0" sz="20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Arial"/>
              <a:buAutoNum type="arabicPeriod"/>
            </a:pPr>
            <a:r>
              <a:rPr b="0" i="0" lang="en-US" sz="2000" u="none" cap="none" strike="noStrike">
                <a:solidFill>
                  <a:srgbClr val="000000"/>
                </a:solidFill>
                <a:latin typeface="Arial"/>
                <a:ea typeface="Arial"/>
                <a:cs typeface="Arial"/>
                <a:sym typeface="Arial"/>
              </a:rPr>
              <a:t> A cselekmény fokozása (téma, kívánt helyzet) – De egyik nap….</a:t>
            </a:r>
            <a:endParaRPr b="0" i="0" sz="20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Arial"/>
              <a:buAutoNum type="arabicPeriod"/>
            </a:pPr>
            <a:r>
              <a:rPr b="0" i="0" lang="en-US" sz="2000" u="none" cap="none" strike="noStrike">
                <a:solidFill>
                  <a:srgbClr val="000000"/>
                </a:solidFill>
                <a:latin typeface="Arial"/>
                <a:ea typeface="Arial"/>
                <a:cs typeface="Arial"/>
                <a:sym typeface="Arial"/>
              </a:rPr>
              <a:t> Változás – Amikor végül…..</a:t>
            </a:r>
            <a:endParaRPr b="0" i="0" sz="20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Arial"/>
              <a:buAutoNum type="arabicPeriod"/>
            </a:pPr>
            <a:r>
              <a:rPr b="0" i="0" lang="en-US" sz="2000" u="none" cap="none" strike="noStrike">
                <a:solidFill>
                  <a:srgbClr val="000000"/>
                </a:solidFill>
                <a:latin typeface="Arial"/>
                <a:ea typeface="Arial"/>
                <a:cs typeface="Arial"/>
                <a:sym typeface="Arial"/>
              </a:rPr>
              <a:t> Eredmény – Ennek következtében .....</a:t>
            </a:r>
            <a:endParaRPr b="0" i="0" sz="2000" u="none" cap="none" strike="noStrike">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Arial"/>
              <a:buAutoNum type="arabicPeriod"/>
            </a:pPr>
            <a:r>
              <a:rPr b="0" i="0" lang="en-US" sz="2000" u="none" cap="none" strike="noStrike">
                <a:solidFill>
                  <a:srgbClr val="000000"/>
                </a:solidFill>
                <a:latin typeface="Arial"/>
                <a:ea typeface="Arial"/>
                <a:cs typeface="Arial"/>
                <a:sym typeface="Arial"/>
              </a:rPr>
              <a:t> Befejezés (következtetés, a kívánt állapot elérése) – Ezért …. </a:t>
            </a:r>
            <a:endParaRPr b="0" i="0" sz="2000" u="none" cap="none" strike="noStrike">
              <a:solidFill>
                <a:srgbClr val="000000"/>
              </a:solidFill>
              <a:latin typeface="Arial"/>
              <a:ea typeface="Arial"/>
              <a:cs typeface="Arial"/>
              <a:sym typeface="Arial"/>
            </a:endParaRPr>
          </a:p>
          <a:p>
            <a:pPr indent="0" lvl="0" marL="0" marR="0" rtl="0" algn="just">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just">
              <a:lnSpc>
                <a:spcPct val="170000"/>
              </a:lnSpc>
              <a:spcBef>
                <a:spcPts val="0"/>
              </a:spcBef>
              <a:spcAft>
                <a:spcPts val="0"/>
              </a:spcAft>
              <a:buNone/>
            </a:pPr>
            <a:r>
              <a:t/>
            </a:r>
            <a:endParaRPr sz="2000">
              <a:solidFill>
                <a:srgbClr val="000000"/>
              </a:solidFill>
              <a:latin typeface="Arial"/>
              <a:ea typeface="Arial"/>
              <a:cs typeface="Arial"/>
              <a:sym typeface="Arial"/>
            </a:endParaRPr>
          </a:p>
        </p:txBody>
      </p:sp>
      <p:sp>
        <p:nvSpPr>
          <p:cNvPr id="456" name="Google Shape;456;p43"/>
          <p:cNvSpPr txBox="1"/>
          <p:nvPr/>
        </p:nvSpPr>
        <p:spPr>
          <a:xfrm>
            <a:off x="8070469" y="2309634"/>
            <a:ext cx="3435731" cy="1025922"/>
          </a:xfrm>
          <a:prstGeom prst="rect">
            <a:avLst/>
          </a:prstGeom>
          <a:noFill/>
          <a:ln>
            <a:noFill/>
          </a:ln>
        </p:spPr>
        <p:txBody>
          <a:bodyPr anchorCtr="0" anchor="t" bIns="0" lIns="0" spcFirstLastPara="1" rIns="0" wrap="square" tIns="0">
            <a:spAutoFit/>
          </a:bodyPr>
          <a:lstStyle/>
          <a:p>
            <a:pPr indent="0" lvl="0" marL="0" marR="0" rtl="0" algn="l">
              <a:lnSpc>
                <a:spcPct val="139972"/>
              </a:lnSpc>
              <a:spcBef>
                <a:spcPts val="0"/>
              </a:spcBef>
              <a:spcAft>
                <a:spcPts val="0"/>
              </a:spcAft>
              <a:buNone/>
            </a:pPr>
            <a:r>
              <a:rPr lang="en-US" sz="1461">
                <a:solidFill>
                  <a:srgbClr val="000000"/>
                </a:solidFill>
                <a:latin typeface="Arial"/>
                <a:ea typeface="Arial"/>
                <a:cs typeface="Arial"/>
                <a:sym typeface="Arial"/>
              </a:rPr>
              <a:t>Bevezetés: a helyszín és a szereplők bemutatása, a .... helyzet magyarázata.</a:t>
            </a:r>
            <a:endParaRPr sz="1461">
              <a:solidFill>
                <a:srgbClr val="000000"/>
              </a:solidFill>
              <a:latin typeface="Arial"/>
              <a:ea typeface="Arial"/>
              <a:cs typeface="Arial"/>
              <a:sym typeface="Arial"/>
            </a:endParaRPr>
          </a:p>
          <a:p>
            <a:pPr indent="-285750" lvl="0" marL="285750" marR="0" rtl="0" algn="l">
              <a:lnSpc>
                <a:spcPct val="139972"/>
              </a:lnSpc>
              <a:spcBef>
                <a:spcPts val="0"/>
              </a:spcBef>
              <a:spcAft>
                <a:spcPts val="0"/>
              </a:spcAft>
              <a:buClr>
                <a:srgbClr val="000000"/>
              </a:buClr>
              <a:buSzPts val="1461"/>
              <a:buFont typeface="Arial"/>
              <a:buChar char="-"/>
            </a:pPr>
            <a:r>
              <a:rPr lang="en-US" sz="1461">
                <a:solidFill>
                  <a:srgbClr val="000000"/>
                </a:solidFill>
                <a:latin typeface="Arial"/>
                <a:ea typeface="Arial"/>
                <a:cs typeface="Arial"/>
                <a:sym typeface="Arial"/>
              </a:rPr>
              <a:t>Minden nap........</a:t>
            </a:r>
            <a:endParaRPr sz="1461">
              <a:solidFill>
                <a:srgbClr val="000000"/>
              </a:solidFill>
              <a:latin typeface="Arial"/>
              <a:ea typeface="Arial"/>
              <a:cs typeface="Arial"/>
              <a:sym typeface="Arial"/>
            </a:endParaRPr>
          </a:p>
          <a:p>
            <a:pPr indent="-285750" lvl="0" marL="285750" marR="0" rtl="0" algn="l">
              <a:lnSpc>
                <a:spcPct val="139972"/>
              </a:lnSpc>
              <a:spcBef>
                <a:spcPts val="0"/>
              </a:spcBef>
              <a:spcAft>
                <a:spcPts val="0"/>
              </a:spcAft>
              <a:buClr>
                <a:srgbClr val="000000"/>
              </a:buClr>
              <a:buSzPts val="1461"/>
              <a:buFont typeface="Arial"/>
              <a:buChar char="-"/>
            </a:pPr>
            <a:r>
              <a:rPr lang="en-US" sz="1461">
                <a:solidFill>
                  <a:srgbClr val="000000"/>
                </a:solidFill>
                <a:latin typeface="Arial"/>
                <a:ea typeface="Arial"/>
                <a:cs typeface="Arial"/>
                <a:sym typeface="Arial"/>
              </a:rPr>
              <a:t>Egyszer volt, hol nem volt.....</a:t>
            </a:r>
            <a:endParaRPr/>
          </a:p>
        </p:txBody>
      </p:sp>
      <p:sp>
        <p:nvSpPr>
          <p:cNvPr id="457" name="Google Shape;457;p43"/>
          <p:cNvSpPr txBox="1"/>
          <p:nvPr/>
        </p:nvSpPr>
        <p:spPr>
          <a:xfrm>
            <a:off x="8070469" y="3674980"/>
            <a:ext cx="3212723" cy="1282402"/>
          </a:xfrm>
          <a:prstGeom prst="rect">
            <a:avLst/>
          </a:prstGeom>
          <a:noFill/>
          <a:ln>
            <a:noFill/>
          </a:ln>
        </p:spPr>
        <p:txBody>
          <a:bodyPr anchorCtr="0" anchor="t" bIns="0" lIns="0" spcFirstLastPara="1" rIns="0" wrap="square" tIns="0">
            <a:spAutoFit/>
          </a:bodyPr>
          <a:lstStyle/>
          <a:p>
            <a:pPr indent="0" lvl="0" marL="0" marR="0" rtl="0" algn="l">
              <a:lnSpc>
                <a:spcPct val="139972"/>
              </a:lnSpc>
              <a:spcBef>
                <a:spcPts val="0"/>
              </a:spcBef>
              <a:spcAft>
                <a:spcPts val="0"/>
              </a:spcAft>
              <a:buNone/>
            </a:pPr>
            <a:r>
              <a:rPr lang="en-US" sz="1461">
                <a:solidFill>
                  <a:srgbClr val="000000"/>
                </a:solidFill>
                <a:latin typeface="Arial"/>
                <a:ea typeface="Arial"/>
                <a:cs typeface="Arial"/>
                <a:sym typeface="Arial"/>
              </a:rPr>
              <a:t>A cselekmény fokozása: a dilemma, a probléma vagy a történetet elindító esemény, amely elkezdi a történetet.</a:t>
            </a:r>
            <a:endParaRPr sz="1461">
              <a:solidFill>
                <a:srgbClr val="000000"/>
              </a:solidFill>
              <a:latin typeface="Arial"/>
              <a:ea typeface="Arial"/>
              <a:cs typeface="Arial"/>
              <a:sym typeface="Arial"/>
            </a:endParaRPr>
          </a:p>
          <a:p>
            <a:pPr indent="-285750" lvl="0" marL="285750" marR="0" rtl="0" algn="l">
              <a:lnSpc>
                <a:spcPct val="139972"/>
              </a:lnSpc>
              <a:spcBef>
                <a:spcPts val="0"/>
              </a:spcBef>
              <a:spcAft>
                <a:spcPts val="0"/>
              </a:spcAft>
              <a:buClr>
                <a:srgbClr val="000000"/>
              </a:buClr>
              <a:buSzPts val="1461"/>
              <a:buFont typeface="Arial"/>
              <a:buChar char="-"/>
            </a:pPr>
            <a:r>
              <a:rPr lang="en-US" sz="1461">
                <a:solidFill>
                  <a:srgbClr val="000000"/>
                </a:solidFill>
                <a:latin typeface="Arial"/>
                <a:ea typeface="Arial"/>
                <a:cs typeface="Arial"/>
                <a:sym typeface="Arial"/>
              </a:rPr>
              <a:t>De egy nap....</a:t>
            </a:r>
            <a:endParaRPr sz="1461">
              <a:solidFill>
                <a:srgbClr val="000000"/>
              </a:solidFill>
              <a:latin typeface="Arial"/>
              <a:ea typeface="Arial"/>
              <a:cs typeface="Arial"/>
              <a:sym typeface="Arial"/>
            </a:endParaRPr>
          </a:p>
          <a:p>
            <a:pPr indent="-285750" lvl="0" marL="285750" marR="0" rtl="0" algn="l">
              <a:lnSpc>
                <a:spcPct val="139972"/>
              </a:lnSpc>
              <a:spcBef>
                <a:spcPts val="0"/>
              </a:spcBef>
              <a:spcAft>
                <a:spcPts val="0"/>
              </a:spcAft>
              <a:buClr>
                <a:srgbClr val="000000"/>
              </a:buClr>
              <a:buSzPts val="1461"/>
              <a:buFont typeface="Arial"/>
              <a:buChar char="-"/>
            </a:pPr>
            <a:r>
              <a:rPr lang="en-US" sz="1461">
                <a:solidFill>
                  <a:srgbClr val="000000"/>
                </a:solidFill>
                <a:latin typeface="Arial"/>
                <a:ea typeface="Arial"/>
                <a:cs typeface="Arial"/>
                <a:sym typeface="Arial"/>
              </a:rPr>
              <a:t>És aztán....</a:t>
            </a:r>
            <a:endParaRPr/>
          </a:p>
        </p:txBody>
      </p:sp>
      <p:sp>
        <p:nvSpPr>
          <p:cNvPr id="458" name="Google Shape;458;p43"/>
          <p:cNvSpPr txBox="1"/>
          <p:nvPr/>
        </p:nvSpPr>
        <p:spPr>
          <a:xfrm>
            <a:off x="8070469" y="5040326"/>
            <a:ext cx="3212723" cy="1282402"/>
          </a:xfrm>
          <a:prstGeom prst="rect">
            <a:avLst/>
          </a:prstGeom>
          <a:noFill/>
          <a:ln>
            <a:noFill/>
          </a:ln>
        </p:spPr>
        <p:txBody>
          <a:bodyPr anchorCtr="0" anchor="t" bIns="0" lIns="0" spcFirstLastPara="1" rIns="0" wrap="square" tIns="0">
            <a:spAutoFit/>
          </a:bodyPr>
          <a:lstStyle/>
          <a:p>
            <a:pPr indent="0" lvl="0" marL="0" marR="0" rtl="0" algn="l">
              <a:lnSpc>
                <a:spcPct val="139972"/>
              </a:lnSpc>
              <a:spcBef>
                <a:spcPts val="0"/>
              </a:spcBef>
              <a:spcAft>
                <a:spcPts val="0"/>
              </a:spcAft>
              <a:buNone/>
            </a:pPr>
            <a:r>
              <a:rPr lang="en-US" sz="1461">
                <a:solidFill>
                  <a:srgbClr val="000000"/>
                </a:solidFill>
                <a:latin typeface="Arial"/>
                <a:ea typeface="Arial"/>
                <a:cs typeface="Arial"/>
                <a:sym typeface="Arial"/>
              </a:rPr>
              <a:t>Tetőpont/Változás: hogyan reagálnak a történet szereplői a dilemmára vagy problémára.</a:t>
            </a:r>
            <a:endParaRPr sz="1461">
              <a:solidFill>
                <a:srgbClr val="000000"/>
              </a:solidFill>
              <a:latin typeface="Arial"/>
              <a:ea typeface="Arial"/>
              <a:cs typeface="Arial"/>
              <a:sym typeface="Arial"/>
            </a:endParaRPr>
          </a:p>
          <a:p>
            <a:pPr indent="-285750" lvl="0" marL="285750" marR="0" rtl="0" algn="l">
              <a:lnSpc>
                <a:spcPct val="139972"/>
              </a:lnSpc>
              <a:spcBef>
                <a:spcPts val="0"/>
              </a:spcBef>
              <a:spcAft>
                <a:spcPts val="0"/>
              </a:spcAft>
              <a:buClr>
                <a:srgbClr val="000000"/>
              </a:buClr>
              <a:buSzPts val="1461"/>
              <a:buFont typeface="Arial"/>
              <a:buChar char="-"/>
            </a:pPr>
            <a:r>
              <a:rPr lang="en-US" sz="1461">
                <a:solidFill>
                  <a:srgbClr val="000000"/>
                </a:solidFill>
                <a:latin typeface="Arial"/>
                <a:ea typeface="Arial"/>
                <a:cs typeface="Arial"/>
                <a:sym typeface="Arial"/>
              </a:rPr>
              <a:t>Amíg végül ....</a:t>
            </a:r>
            <a:endParaRPr sz="1461">
              <a:solidFill>
                <a:srgbClr val="000000"/>
              </a:solidFill>
              <a:latin typeface="Arial"/>
              <a:ea typeface="Arial"/>
              <a:cs typeface="Arial"/>
              <a:sym typeface="Arial"/>
            </a:endParaRPr>
          </a:p>
          <a:p>
            <a:pPr indent="-285750" lvl="0" marL="285750" marR="0" rtl="0" algn="l">
              <a:lnSpc>
                <a:spcPct val="139972"/>
              </a:lnSpc>
              <a:spcBef>
                <a:spcPts val="0"/>
              </a:spcBef>
              <a:spcAft>
                <a:spcPts val="0"/>
              </a:spcAft>
              <a:buClr>
                <a:srgbClr val="000000"/>
              </a:buClr>
              <a:buSzPts val="1461"/>
              <a:buFont typeface="Arial"/>
              <a:buChar char="-"/>
            </a:pPr>
            <a:r>
              <a:rPr lang="en-US" sz="1461">
                <a:solidFill>
                  <a:srgbClr val="000000"/>
                </a:solidFill>
                <a:latin typeface="Arial"/>
                <a:ea typeface="Arial"/>
                <a:cs typeface="Arial"/>
                <a:sym typeface="Arial"/>
              </a:rPr>
              <a:t>A helyzet kezdett ....</a:t>
            </a:r>
            <a:endParaRPr/>
          </a:p>
        </p:txBody>
      </p:sp>
      <p:sp>
        <p:nvSpPr>
          <p:cNvPr id="459" name="Google Shape;459;p43"/>
          <p:cNvSpPr txBox="1"/>
          <p:nvPr/>
        </p:nvSpPr>
        <p:spPr>
          <a:xfrm>
            <a:off x="7848601" y="6405671"/>
            <a:ext cx="3733800" cy="1025922"/>
          </a:xfrm>
          <a:prstGeom prst="rect">
            <a:avLst/>
          </a:prstGeom>
          <a:noFill/>
          <a:ln>
            <a:noFill/>
          </a:ln>
        </p:spPr>
        <p:txBody>
          <a:bodyPr anchorCtr="0" anchor="t" bIns="0" lIns="0" spcFirstLastPara="1" rIns="0" wrap="square" tIns="0">
            <a:spAutoFit/>
          </a:bodyPr>
          <a:lstStyle/>
          <a:p>
            <a:pPr indent="0" lvl="0" marL="0" marR="0" rtl="0" algn="l">
              <a:lnSpc>
                <a:spcPct val="170416"/>
              </a:lnSpc>
              <a:spcBef>
                <a:spcPts val="0"/>
              </a:spcBef>
              <a:spcAft>
                <a:spcPts val="0"/>
              </a:spcAft>
              <a:buNone/>
            </a:pPr>
            <a:r>
              <a:rPr lang="en-US" sz="1200">
                <a:solidFill>
                  <a:srgbClr val="000000"/>
                </a:solidFill>
                <a:latin typeface="Arial"/>
                <a:ea typeface="Arial"/>
                <a:cs typeface="Arial"/>
                <a:sym typeface="Arial"/>
              </a:rPr>
              <a:t>Eredmény: hogyan oldották meg a történetben szereplő emberek a dilemmát vagy a problémát.</a:t>
            </a:r>
            <a:endParaRPr sz="1200">
              <a:solidFill>
                <a:srgbClr val="000000"/>
              </a:solidFill>
              <a:latin typeface="Arial"/>
              <a:ea typeface="Arial"/>
              <a:cs typeface="Arial"/>
              <a:sym typeface="Arial"/>
            </a:endParaRPr>
          </a:p>
          <a:p>
            <a:pPr indent="-285750" lvl="0" marL="285750" marR="0" rtl="0" algn="l">
              <a:lnSpc>
                <a:spcPct val="170416"/>
              </a:lnSpc>
              <a:spcBef>
                <a:spcPts val="0"/>
              </a:spcBef>
              <a:spcAft>
                <a:spcPts val="0"/>
              </a:spcAft>
              <a:buClr>
                <a:srgbClr val="000000"/>
              </a:buClr>
              <a:buSzPts val="1200"/>
              <a:buFont typeface="Arial"/>
              <a:buChar char="-"/>
            </a:pPr>
            <a:r>
              <a:rPr lang="en-US" sz="1200">
                <a:solidFill>
                  <a:srgbClr val="000000"/>
                </a:solidFill>
                <a:latin typeface="Arial"/>
                <a:ea typeface="Arial"/>
                <a:cs typeface="Arial"/>
                <a:sym typeface="Arial"/>
              </a:rPr>
              <a:t>Aztán a dolgok megváltoztak....</a:t>
            </a:r>
            <a:endParaRPr sz="1200">
              <a:solidFill>
                <a:srgbClr val="000000"/>
              </a:solidFill>
              <a:latin typeface="Arial"/>
              <a:ea typeface="Arial"/>
              <a:cs typeface="Arial"/>
              <a:sym typeface="Arial"/>
            </a:endParaRPr>
          </a:p>
          <a:p>
            <a:pPr indent="-285750" lvl="0" marL="285750" marR="0" rtl="0" algn="l">
              <a:lnSpc>
                <a:spcPct val="170416"/>
              </a:lnSpc>
              <a:spcBef>
                <a:spcPts val="0"/>
              </a:spcBef>
              <a:spcAft>
                <a:spcPts val="0"/>
              </a:spcAft>
              <a:buClr>
                <a:srgbClr val="000000"/>
              </a:buClr>
              <a:buSzPts val="1200"/>
              <a:buFont typeface="Arial"/>
              <a:buChar char="-"/>
            </a:pPr>
            <a:r>
              <a:rPr lang="en-US" sz="1200">
                <a:solidFill>
                  <a:srgbClr val="000000"/>
                </a:solidFill>
                <a:latin typeface="Arial"/>
                <a:ea typeface="Arial"/>
                <a:cs typeface="Arial"/>
                <a:sym typeface="Arial"/>
              </a:rPr>
              <a:t>Emiatt....</a:t>
            </a:r>
            <a:endParaRPr/>
          </a:p>
        </p:txBody>
      </p:sp>
      <p:sp>
        <p:nvSpPr>
          <p:cNvPr id="460" name="Google Shape;460;p43"/>
          <p:cNvSpPr txBox="1"/>
          <p:nvPr/>
        </p:nvSpPr>
        <p:spPr>
          <a:xfrm>
            <a:off x="8070469" y="7620426"/>
            <a:ext cx="3212723" cy="747962"/>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lang="en-US" sz="1461">
                <a:solidFill>
                  <a:srgbClr val="000000"/>
                </a:solidFill>
                <a:latin typeface="Arial"/>
                <a:ea typeface="Arial"/>
                <a:cs typeface="Arial"/>
                <a:sym typeface="Arial"/>
              </a:rPr>
              <a:t>Befejezés: a történet kimenetele és az arra adott reakciók.</a:t>
            </a:r>
            <a:endParaRPr sz="1461">
              <a:solidFill>
                <a:srgbClr val="000000"/>
              </a:solidFill>
              <a:latin typeface="Arial"/>
              <a:ea typeface="Arial"/>
              <a:cs typeface="Arial"/>
              <a:sym typeface="Arial"/>
            </a:endParaRPr>
          </a:p>
          <a:p>
            <a:pPr indent="0" lvl="0" marL="0" marR="0" rtl="0" algn="ctr">
              <a:lnSpc>
                <a:spcPct val="139972"/>
              </a:lnSpc>
              <a:spcBef>
                <a:spcPts val="0"/>
              </a:spcBef>
              <a:spcAft>
                <a:spcPts val="0"/>
              </a:spcAft>
              <a:buNone/>
            </a:pPr>
            <a:r>
              <a:rPr lang="en-US" sz="1461">
                <a:solidFill>
                  <a:srgbClr val="000000"/>
                </a:solidFill>
                <a:latin typeface="Arial"/>
                <a:ea typeface="Arial"/>
                <a:cs typeface="Arial"/>
                <a:sym typeface="Arial"/>
              </a:rPr>
              <a:t>- És ezért....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4"/>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66" name="Google Shape;466;p44"/>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67" name="Google Shape;467;p44"/>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68" name="Google Shape;468;p44"/>
          <p:cNvSpPr txBox="1"/>
          <p:nvPr/>
        </p:nvSpPr>
        <p:spPr>
          <a:xfrm>
            <a:off x="1143000" y="916564"/>
            <a:ext cx="14891496" cy="807209"/>
          </a:xfrm>
          <a:prstGeom prst="rect">
            <a:avLst/>
          </a:prstGeom>
          <a:noFill/>
          <a:ln>
            <a:noFill/>
          </a:ln>
        </p:spPr>
        <p:txBody>
          <a:bodyPr anchorCtr="0" anchor="t" bIns="0" lIns="0" spcFirstLastPara="1" rIns="0" wrap="square" tIns="0">
            <a:spAutoFit/>
          </a:bodyPr>
          <a:lstStyle/>
          <a:p>
            <a:pPr indent="0" lvl="0" marL="0" marR="0" rtl="0" algn="ctr">
              <a:lnSpc>
                <a:spcPct val="202222"/>
              </a:lnSpc>
              <a:spcBef>
                <a:spcPts val="0"/>
              </a:spcBef>
              <a:spcAft>
                <a:spcPts val="0"/>
              </a:spcAft>
              <a:buNone/>
            </a:pPr>
            <a:r>
              <a:rPr lang="en-US" sz="3600">
                <a:solidFill>
                  <a:srgbClr val="000000"/>
                </a:solidFill>
                <a:latin typeface="Arial"/>
                <a:ea typeface="Arial"/>
                <a:cs typeface="Arial"/>
                <a:sym typeface="Arial"/>
              </a:rPr>
              <a:t>Feladat: HATÁROZD MEG A JELENLEGI KAPCSOLATRENDSZERED </a:t>
            </a:r>
            <a:endParaRPr sz="3600">
              <a:solidFill>
                <a:srgbClr val="000000"/>
              </a:solidFill>
              <a:latin typeface="Arial"/>
              <a:ea typeface="Arial"/>
              <a:cs typeface="Arial"/>
              <a:sym typeface="Arial"/>
            </a:endParaRPr>
          </a:p>
        </p:txBody>
      </p:sp>
      <p:sp>
        <p:nvSpPr>
          <p:cNvPr id="469" name="Google Shape;469;p44"/>
          <p:cNvSpPr txBox="1"/>
          <p:nvPr/>
        </p:nvSpPr>
        <p:spPr>
          <a:xfrm rot="-5400000">
            <a:off x="-2682944" y="4269676"/>
            <a:ext cx="7097505" cy="61555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Arial"/>
                <a:ea typeface="Arial"/>
                <a:cs typeface="Arial"/>
                <a:sym typeface="Arial"/>
              </a:rPr>
              <a:t>2. Feladat Hálózatépítés</a:t>
            </a:r>
            <a:endParaRPr sz="2800">
              <a:solidFill>
                <a:srgbClr val="000000"/>
              </a:solidFill>
              <a:latin typeface="Arial"/>
              <a:ea typeface="Arial"/>
              <a:cs typeface="Arial"/>
              <a:sym typeface="Arial"/>
            </a:endParaRPr>
          </a:p>
        </p:txBody>
      </p:sp>
      <p:sp>
        <p:nvSpPr>
          <p:cNvPr id="470" name="Google Shape;470;p44"/>
          <p:cNvSpPr txBox="1"/>
          <p:nvPr/>
        </p:nvSpPr>
        <p:spPr>
          <a:xfrm>
            <a:off x="1881329" y="2304970"/>
            <a:ext cx="14297265" cy="5193729"/>
          </a:xfrm>
          <a:prstGeom prst="rect">
            <a:avLst/>
          </a:prstGeom>
          <a:noFill/>
          <a:ln>
            <a:noFill/>
          </a:ln>
        </p:spPr>
        <p:txBody>
          <a:bodyPr anchorCtr="0" anchor="t" bIns="0" lIns="0" spcFirstLastPara="1" rIns="0" wrap="square" tIns="0">
            <a:spAutoFit/>
          </a:bodyPr>
          <a:lstStyle/>
          <a:p>
            <a:pPr indent="0" lvl="0" marL="0" marR="0" rtl="0" algn="just">
              <a:lnSpc>
                <a:spcPct val="168090"/>
              </a:lnSpc>
              <a:spcBef>
                <a:spcPts val="0"/>
              </a:spcBef>
              <a:spcAft>
                <a:spcPts val="0"/>
              </a:spcAft>
              <a:buNone/>
            </a:pPr>
            <a:r>
              <a:rPr lang="en-US" sz="2200">
                <a:solidFill>
                  <a:srgbClr val="000000"/>
                </a:solidFill>
                <a:latin typeface="Arial"/>
                <a:ea typeface="Arial"/>
                <a:cs typeface="Arial"/>
                <a:sym typeface="Arial"/>
              </a:rPr>
              <a:t>Társadalmi vállalkozóként naponta sok emberrel vagy kapcsolatban. Ha időt szánsz arra, hogy megállapítsd, kik azok, akik a hálózatod élén állnak, és mi az általad preferált kapcsolatépítési mód, akkor rálátást nyerhetsz arra, hogy mik az erősségeid és a gyengeségeid a kapcsolatépítési stílusodban.</a:t>
            </a:r>
            <a:endParaRPr sz="2200">
              <a:solidFill>
                <a:srgbClr val="000000"/>
              </a:solidFill>
              <a:latin typeface="Arial"/>
              <a:ea typeface="Arial"/>
              <a:cs typeface="Arial"/>
              <a:sym typeface="Arial"/>
            </a:endParaRPr>
          </a:p>
          <a:p>
            <a:pPr indent="0" lvl="0" marL="0" marR="0" rtl="0" algn="just">
              <a:lnSpc>
                <a:spcPct val="168090"/>
              </a:lnSpc>
              <a:spcBef>
                <a:spcPts val="0"/>
              </a:spcBef>
              <a:spcAft>
                <a:spcPts val="0"/>
              </a:spcAft>
              <a:buNone/>
            </a:pPr>
            <a:r>
              <a:t/>
            </a:r>
            <a:endParaRPr sz="2200">
              <a:solidFill>
                <a:srgbClr val="000000"/>
              </a:solidFill>
              <a:latin typeface="Arial"/>
              <a:ea typeface="Arial"/>
              <a:cs typeface="Arial"/>
              <a:sym typeface="Arial"/>
            </a:endParaRPr>
          </a:p>
          <a:p>
            <a:pPr indent="-457200" lvl="0" marL="457200" marR="0" rtl="0" algn="just">
              <a:lnSpc>
                <a:spcPct val="168090"/>
              </a:lnSpc>
              <a:spcBef>
                <a:spcPts val="0"/>
              </a:spcBef>
              <a:spcAft>
                <a:spcPts val="0"/>
              </a:spcAft>
              <a:buClr>
                <a:srgbClr val="000000"/>
              </a:buClr>
              <a:buSzPts val="2200"/>
              <a:buFont typeface="Arial"/>
              <a:buAutoNum type="arabicPeriod"/>
            </a:pPr>
            <a:r>
              <a:rPr lang="en-US" sz="2200">
                <a:solidFill>
                  <a:srgbClr val="000000"/>
                </a:solidFill>
                <a:latin typeface="Arial"/>
                <a:ea typeface="Arial"/>
                <a:cs typeface="Arial"/>
                <a:sym typeface="Arial"/>
              </a:rPr>
              <a:t>Hogyan szoktál leggyakrabban hálózatot építeni? </a:t>
            </a:r>
            <a:endParaRPr sz="2200">
              <a:solidFill>
                <a:srgbClr val="000000"/>
              </a:solidFill>
              <a:latin typeface="Arial"/>
              <a:ea typeface="Arial"/>
              <a:cs typeface="Arial"/>
              <a:sym typeface="Arial"/>
            </a:endParaRPr>
          </a:p>
          <a:p>
            <a:pPr indent="0" lvl="0" marL="0" marR="0" rtl="0" algn="just">
              <a:lnSpc>
                <a:spcPct val="168090"/>
              </a:lnSpc>
              <a:spcBef>
                <a:spcPts val="0"/>
              </a:spcBef>
              <a:spcAft>
                <a:spcPts val="0"/>
              </a:spcAft>
              <a:buNone/>
            </a:pPr>
            <a:r>
              <a:rPr lang="en-US" sz="2200">
                <a:solidFill>
                  <a:srgbClr val="000000"/>
                </a:solidFill>
                <a:latin typeface="Arial"/>
                <a:ea typeface="Arial"/>
                <a:cs typeface="Arial"/>
                <a:sym typeface="Arial"/>
              </a:rPr>
              <a:t>Hivatalos vagy informális társasági összejöveteleken? </a:t>
            </a:r>
            <a:endParaRPr sz="2200">
              <a:solidFill>
                <a:srgbClr val="000000"/>
              </a:solidFill>
              <a:latin typeface="Arial"/>
              <a:ea typeface="Arial"/>
              <a:cs typeface="Arial"/>
              <a:sym typeface="Arial"/>
            </a:endParaRPr>
          </a:p>
          <a:p>
            <a:pPr indent="0" lvl="0" marL="0" marR="0" rtl="0" algn="just">
              <a:lnSpc>
                <a:spcPct val="168090"/>
              </a:lnSpc>
              <a:spcBef>
                <a:spcPts val="0"/>
              </a:spcBef>
              <a:spcAft>
                <a:spcPts val="0"/>
              </a:spcAft>
              <a:buNone/>
            </a:pPr>
            <a:r>
              <a:rPr lang="en-US" sz="2200">
                <a:solidFill>
                  <a:srgbClr val="000000"/>
                </a:solidFill>
                <a:latin typeface="Arial"/>
                <a:ea typeface="Arial"/>
                <a:cs typeface="Arial"/>
                <a:sym typeface="Arial"/>
              </a:rPr>
              <a:t>Betudnád azonosítani a 3 legerősebb kapcsolatodat?</a:t>
            </a:r>
            <a:endParaRPr sz="2200">
              <a:solidFill>
                <a:srgbClr val="000000"/>
              </a:solidFill>
              <a:latin typeface="Arial"/>
              <a:ea typeface="Arial"/>
              <a:cs typeface="Arial"/>
              <a:sym typeface="Arial"/>
            </a:endParaRPr>
          </a:p>
          <a:p>
            <a:pPr indent="0" lvl="0" marL="0" marR="0" rtl="0" algn="just">
              <a:lnSpc>
                <a:spcPct val="168090"/>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68090"/>
              </a:lnSpc>
              <a:spcBef>
                <a:spcPts val="0"/>
              </a:spcBef>
              <a:spcAft>
                <a:spcPts val="0"/>
              </a:spcAft>
              <a:buNone/>
            </a:pPr>
            <a:r>
              <a:rPr lang="en-US" sz="2200">
                <a:solidFill>
                  <a:srgbClr val="000000"/>
                </a:solidFill>
                <a:latin typeface="Arial"/>
                <a:ea typeface="Arial"/>
                <a:cs typeface="Arial"/>
                <a:sym typeface="Arial"/>
              </a:rPr>
              <a:t>2. Milyen lehetséges módon tudsz felkészülni egy kapcsolatépítő eseményre? Találj ki néhány jégtörőt a beszélgetés elindítására.</a:t>
            </a:r>
            <a:endParaRPr/>
          </a:p>
          <a:p>
            <a:pPr indent="0" lvl="0" marL="0" marR="0" rtl="0" algn="l">
              <a:lnSpc>
                <a:spcPct val="160363"/>
              </a:lnSpc>
              <a:spcBef>
                <a:spcPts val="0"/>
              </a:spcBef>
              <a:spcAft>
                <a:spcPts val="0"/>
              </a:spcAft>
              <a:buNone/>
            </a:pPr>
            <a:r>
              <a:t/>
            </a:r>
            <a:endParaRPr sz="2200">
              <a:solidFill>
                <a:srgbClr val="000000"/>
              </a:solidFill>
              <a:latin typeface="Arial"/>
              <a:ea typeface="Arial"/>
              <a:cs typeface="Arial"/>
              <a:sym typeface="Arial"/>
            </a:endParaRPr>
          </a:p>
        </p:txBody>
      </p:sp>
      <p:sp>
        <p:nvSpPr>
          <p:cNvPr id="471" name="Google Shape;471;p4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77" name="Google Shape;477;p4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78" name="Google Shape;478;p4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79" name="Google Shape;479;p45"/>
          <p:cNvSpPr txBox="1"/>
          <p:nvPr/>
        </p:nvSpPr>
        <p:spPr>
          <a:xfrm>
            <a:off x="-1421421" y="783898"/>
            <a:ext cx="16034496" cy="852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200">
                <a:solidFill>
                  <a:srgbClr val="000000"/>
                </a:solidFill>
                <a:latin typeface="Arial"/>
                <a:ea typeface="Arial"/>
                <a:cs typeface="Arial"/>
                <a:sym typeface="Arial"/>
              </a:rPr>
              <a:t>Feladat: AKTÍV HALLGATÁS</a:t>
            </a:r>
            <a:endParaRPr sz="5200">
              <a:solidFill>
                <a:srgbClr val="000000"/>
              </a:solidFill>
              <a:latin typeface="Arial"/>
              <a:ea typeface="Arial"/>
              <a:cs typeface="Arial"/>
              <a:sym typeface="Arial"/>
            </a:endParaRPr>
          </a:p>
        </p:txBody>
      </p:sp>
      <p:sp>
        <p:nvSpPr>
          <p:cNvPr id="480" name="Google Shape;480;p45"/>
          <p:cNvSpPr txBox="1"/>
          <p:nvPr/>
        </p:nvSpPr>
        <p:spPr>
          <a:xfrm rot="-5400000">
            <a:off x="-2738161"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Arial"/>
                <a:ea typeface="Arial"/>
                <a:cs typeface="Arial"/>
                <a:sym typeface="Arial"/>
              </a:rPr>
              <a:t>1. Feladat Kommunikáció </a:t>
            </a:r>
            <a:endParaRPr sz="2800">
              <a:solidFill>
                <a:srgbClr val="000000"/>
              </a:solidFill>
              <a:latin typeface="Arial"/>
              <a:ea typeface="Arial"/>
              <a:cs typeface="Arial"/>
              <a:sym typeface="Arial"/>
            </a:endParaRPr>
          </a:p>
        </p:txBody>
      </p:sp>
      <p:sp>
        <p:nvSpPr>
          <p:cNvPr id="481" name="Google Shape;481;p45"/>
          <p:cNvSpPr txBox="1"/>
          <p:nvPr/>
        </p:nvSpPr>
        <p:spPr>
          <a:xfrm>
            <a:off x="1600201" y="1866900"/>
            <a:ext cx="14578394" cy="6617196"/>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Arial"/>
                <a:ea typeface="Arial"/>
                <a:cs typeface="Arial"/>
                <a:sym typeface="Arial"/>
              </a:rPr>
              <a:t>A hatékony kommunikáció a hallgatással kezdődik, és ami még fontosabb, az aktív hallgatással. Ez pozitív módon fenntartja a kapcsolatot a beszélgetőpartnerrel. Így a másik személy is úgy érzi, hogy meghallgatják és értékelik. Ez a készség a sikeres beszélgetés alapja bármilyen környezetben - legyen szó munkahelyi, otthoni vagy társas helyzetekről. </a:t>
            </a:r>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rPr lang="en-US" sz="2200">
                <a:solidFill>
                  <a:srgbClr val="000000"/>
                </a:solidFill>
                <a:latin typeface="Arial"/>
                <a:ea typeface="Arial"/>
                <a:cs typeface="Arial"/>
                <a:sym typeface="Arial"/>
              </a:rPr>
              <a:t>Ahhoz, hogy ez a gyakorlat hatékony legyen még 2 személyt be kell vonni. A gyakorlat segít elgondolkodni egy kérdésen, és önálló megoldásokat generálni az aktív hallgatás segítségével.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rPr lang="en-US" sz="2200">
                <a:solidFill>
                  <a:srgbClr val="000000"/>
                </a:solidFill>
                <a:latin typeface="Arial"/>
                <a:ea typeface="Arial"/>
                <a:cs typeface="Arial"/>
                <a:sym typeface="Arial"/>
              </a:rPr>
              <a:t>Gyakran előfordul, hogy amikor reflektálunk és beszélgetünk, hajlamosak vagyunk egyszerre több személyre is figyelni, ezzel megosztva a figyelmünket. Ugyanakkor, amikor másokat hallgatunk, hajlamosak vagyunk arra, hogy gondolatban már a lehetséges válaszokon gondolkodunk, pl.  "mit fogok legközelebb mondani", ahelyett, hogy teljes jelenléttel és figyelemmel figyelnénk a másikra.</a:t>
            </a:r>
            <a:endParaRPr/>
          </a:p>
        </p:txBody>
      </p:sp>
      <p:sp>
        <p:nvSpPr>
          <p:cNvPr id="482" name="Google Shape;482;p4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88" name="Google Shape;488;p4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89" name="Google Shape;489;p46"/>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90" name="Google Shape;490;p46"/>
          <p:cNvSpPr txBox="1"/>
          <p:nvPr/>
        </p:nvSpPr>
        <p:spPr>
          <a:xfrm>
            <a:off x="-3124200" y="273189"/>
            <a:ext cx="16034496" cy="2667397"/>
          </a:xfrm>
          <a:prstGeom prst="rect">
            <a:avLst/>
          </a:prstGeom>
          <a:noFill/>
          <a:ln>
            <a:noFill/>
          </a:ln>
        </p:spPr>
        <p:txBody>
          <a:bodyPr anchorCtr="0" anchor="t" bIns="0" lIns="0" spcFirstLastPara="1" rIns="0" wrap="square" tIns="0">
            <a:spAutoFit/>
          </a:bodyPr>
          <a:lstStyle/>
          <a:p>
            <a:pPr indent="0" lvl="0" marL="0" marR="0" rtl="0" algn="ctr">
              <a:lnSpc>
                <a:spcPct val="182000"/>
              </a:lnSpc>
              <a:spcBef>
                <a:spcPts val="0"/>
              </a:spcBef>
              <a:spcAft>
                <a:spcPts val="0"/>
              </a:spcAft>
              <a:buNone/>
            </a:pPr>
            <a:r>
              <a:rPr lang="en-US" sz="4000">
                <a:solidFill>
                  <a:srgbClr val="000000"/>
                </a:solidFill>
                <a:latin typeface="Arial"/>
                <a:ea typeface="Arial"/>
                <a:cs typeface="Arial"/>
                <a:sym typeface="Arial"/>
              </a:rPr>
              <a:t>Gyakorlat: AKTÍV HALLGATÁS</a:t>
            </a:r>
            <a:endParaRPr sz="4000">
              <a:solidFill>
                <a:srgbClr val="000000"/>
              </a:solidFill>
              <a:latin typeface="Arial"/>
              <a:ea typeface="Arial"/>
              <a:cs typeface="Arial"/>
              <a:sym typeface="Arial"/>
            </a:endParaRPr>
          </a:p>
          <a:p>
            <a:pPr indent="0" lvl="0" marL="0" marR="0" rtl="0" algn="ctr">
              <a:lnSpc>
                <a:spcPct val="140000"/>
              </a:lnSpc>
              <a:spcBef>
                <a:spcPts val="0"/>
              </a:spcBef>
              <a:spcAft>
                <a:spcPts val="0"/>
              </a:spcAft>
              <a:buNone/>
            </a:pPr>
            <a:r>
              <a:t/>
            </a:r>
            <a:endParaRPr sz="5200">
              <a:solidFill>
                <a:srgbClr val="000000"/>
              </a:solidFill>
              <a:latin typeface="Arial"/>
              <a:ea typeface="Arial"/>
              <a:cs typeface="Arial"/>
              <a:sym typeface="Arial"/>
            </a:endParaRPr>
          </a:p>
          <a:p>
            <a:pPr indent="0" lvl="0" marL="0" marR="0" rtl="0" algn="ctr">
              <a:lnSpc>
                <a:spcPct val="118461"/>
              </a:lnSpc>
              <a:spcBef>
                <a:spcPts val="0"/>
              </a:spcBef>
              <a:spcAft>
                <a:spcPts val="0"/>
              </a:spcAft>
              <a:buNone/>
            </a:pPr>
            <a:r>
              <a:t/>
            </a:r>
            <a:endParaRPr sz="5200">
              <a:solidFill>
                <a:srgbClr val="000000"/>
              </a:solidFill>
              <a:latin typeface="Arial"/>
              <a:ea typeface="Arial"/>
              <a:cs typeface="Arial"/>
              <a:sym typeface="Arial"/>
            </a:endParaRPr>
          </a:p>
        </p:txBody>
      </p:sp>
      <p:sp>
        <p:nvSpPr>
          <p:cNvPr id="491" name="Google Shape;491;p46"/>
          <p:cNvSpPr txBox="1"/>
          <p:nvPr/>
        </p:nvSpPr>
        <p:spPr>
          <a:xfrm>
            <a:off x="1447800" y="1136546"/>
            <a:ext cx="14297265" cy="9374361"/>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Arial"/>
                <a:ea typeface="Arial"/>
                <a:cs typeface="Arial"/>
                <a:sym typeface="Arial"/>
              </a:rPr>
              <a:t>3 résztvevő van, mindegyiknek más-más szerepe van:</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rPr b="1" lang="en-US" sz="2200">
                <a:solidFill>
                  <a:srgbClr val="000000"/>
                </a:solidFill>
                <a:latin typeface="Arial"/>
                <a:ea typeface="Arial"/>
                <a:cs typeface="Arial"/>
                <a:sym typeface="Arial"/>
              </a:rPr>
              <a:t>Alany</a:t>
            </a:r>
            <a:r>
              <a:rPr lang="en-US" sz="2200">
                <a:solidFill>
                  <a:srgbClr val="000000"/>
                </a:solidFill>
                <a:latin typeface="Arial"/>
                <a:ea typeface="Arial"/>
                <a:cs typeface="Arial"/>
                <a:sym typeface="Arial"/>
              </a:rPr>
              <a:t>: Az alany szerepe az, hogy a kérdést vagy a problémát a saját személyes nézőpontjából vizsgálja meg. Az ebben a szerepben lévő személynek szem előtt kell tartania következőt: hagyd, hogy a figyelem rád irányuljon, és hogy a beszélgetés fonalár az aktív hallgató irányítsa.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rPr b="1" lang="en-US" sz="2200">
                <a:solidFill>
                  <a:srgbClr val="000000"/>
                </a:solidFill>
                <a:latin typeface="Arial"/>
                <a:ea typeface="Arial"/>
                <a:cs typeface="Arial"/>
                <a:sym typeface="Arial"/>
              </a:rPr>
              <a:t>Aktív hallgató</a:t>
            </a:r>
            <a:r>
              <a:rPr lang="en-US" sz="2200">
                <a:solidFill>
                  <a:srgbClr val="000000"/>
                </a:solidFill>
                <a:latin typeface="Arial"/>
                <a:ea typeface="Arial"/>
                <a:cs typeface="Arial"/>
                <a:sym typeface="Arial"/>
              </a:rPr>
              <a:t>: Az aktív hallgató szerepe az, hogy teljes jelenléttel és összpontosítással figyeljen. Egész testével hallgatni, kíváncsi lenni, megfigyelni, parafrazálni, amit hall, és nyitott kérdésekkel irányítani a témát. Ennek a személynek a következőket kell szem előtt tartania: nyílt kérdéseket kell feltegyen, hogy támogassa az alany reflexióját; ne adjon tanácsot; egész testével figyeljen és hallgasson.</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rPr b="1" lang="en-US" sz="2200">
                <a:solidFill>
                  <a:srgbClr val="000000"/>
                </a:solidFill>
                <a:latin typeface="Arial"/>
                <a:ea typeface="Arial"/>
                <a:cs typeface="Arial"/>
                <a:sym typeface="Arial"/>
              </a:rPr>
              <a:t>Megfigyelő: </a:t>
            </a:r>
            <a:r>
              <a:rPr lang="en-US" sz="2200">
                <a:solidFill>
                  <a:srgbClr val="000000"/>
                </a:solidFill>
                <a:latin typeface="Arial"/>
                <a:ea typeface="Arial"/>
                <a:cs typeface="Arial"/>
                <a:sym typeface="Arial"/>
              </a:rPr>
              <a:t>A megfigyelő szerepe a folyamat megfigyelése anélkül, hogy beszélne. Megfigyeléseket tenni külső szemszögből, látni és hallani olyan dolgokat, amelyeket a hallgató és az alany esetleg nem. Ennek a személynek a következőket kell szem előtt tartania: maradjon csendben a folyamat során; figyelje meg és jegyezze fel, amit lát és hall; miután az alany befejezte, ossza meg észrevételeit a többiekkel.</a:t>
            </a:r>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l">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l">
              <a:lnSpc>
                <a:spcPct val="193181"/>
              </a:lnSpc>
              <a:spcBef>
                <a:spcPts val="0"/>
              </a:spcBef>
              <a:spcAft>
                <a:spcPts val="0"/>
              </a:spcAft>
              <a:buNone/>
            </a:pPr>
            <a:r>
              <a:t/>
            </a:r>
            <a:endParaRPr sz="2200">
              <a:solidFill>
                <a:srgbClr val="000000"/>
              </a:solidFill>
              <a:latin typeface="Arial"/>
              <a:ea typeface="Arial"/>
              <a:cs typeface="Arial"/>
              <a:sym typeface="Arial"/>
            </a:endParaRPr>
          </a:p>
        </p:txBody>
      </p:sp>
      <p:sp>
        <p:nvSpPr>
          <p:cNvPr id="492" name="Google Shape;492;p4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493" name="Google Shape;493;p46"/>
          <p:cNvSpPr txBox="1"/>
          <p:nvPr/>
        </p:nvSpPr>
        <p:spPr>
          <a:xfrm rot="-5400000">
            <a:off x="-2738161" y="4305743"/>
            <a:ext cx="7097505" cy="543418"/>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Arial"/>
                <a:ea typeface="Arial"/>
                <a:cs typeface="Arial"/>
                <a:sym typeface="Arial"/>
              </a:rPr>
              <a:t>1. Feladat Kommunikáció</a:t>
            </a:r>
            <a:endParaRPr sz="280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4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99" name="Google Shape;499;p4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00" name="Google Shape;500;p4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01" name="Google Shape;501;p47"/>
          <p:cNvSpPr txBox="1"/>
          <p:nvPr/>
        </p:nvSpPr>
        <p:spPr>
          <a:xfrm>
            <a:off x="-1421421" y="783898"/>
            <a:ext cx="16034496" cy="852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200">
                <a:solidFill>
                  <a:srgbClr val="000000"/>
                </a:solidFill>
                <a:latin typeface="Playfair Display"/>
                <a:ea typeface="Playfair Display"/>
                <a:cs typeface="Playfair Display"/>
                <a:sym typeface="Playfair Display"/>
              </a:rPr>
              <a:t>Exercise: ACTIVE LISTENING</a:t>
            </a:r>
            <a:endParaRPr/>
          </a:p>
        </p:txBody>
      </p:sp>
      <p:sp>
        <p:nvSpPr>
          <p:cNvPr id="502" name="Google Shape;502;p47"/>
          <p:cNvSpPr txBox="1"/>
          <p:nvPr/>
        </p:nvSpPr>
        <p:spPr>
          <a:xfrm>
            <a:off x="1565843" y="1638300"/>
            <a:ext cx="14297265" cy="213084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Playfair Display"/>
                <a:ea typeface="Playfair Display"/>
                <a:cs typeface="Playfair Display"/>
                <a:sym typeface="Playfair Display"/>
              </a:rPr>
              <a:t>Then you set up the question or problem, this what each subject will explore and reflect upon. It could be a common question for all 3 (e.g. “What are the biggest barriers to change in my work and how can I work to overcome them?”) or each subject can set his or her own question or problem (e.g. Choose a challenge in the workplace that you are struggling with currently.) </a:t>
            </a:r>
            <a:endParaRPr sz="2200">
              <a:solidFill>
                <a:srgbClr val="000000"/>
              </a:solidFill>
              <a:latin typeface="Playfair Display"/>
              <a:ea typeface="Playfair Display"/>
              <a:cs typeface="Playfair Display"/>
              <a:sym typeface="Playfair Display"/>
            </a:endParaRPr>
          </a:p>
        </p:txBody>
      </p:sp>
      <p:sp>
        <p:nvSpPr>
          <p:cNvPr id="503" name="Google Shape;503;p4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04" name="Google Shape;504;p47"/>
          <p:cNvSpPr txBox="1"/>
          <p:nvPr/>
        </p:nvSpPr>
        <p:spPr>
          <a:xfrm rot="-5400000">
            <a:off x="-2682944"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Playfair Display"/>
                <a:ea typeface="Playfair Display"/>
                <a:cs typeface="Playfair Display"/>
                <a:sym typeface="Playfair Display"/>
              </a:rPr>
              <a:t>Exercise 1 Communication</a:t>
            </a:r>
            <a:endParaRPr/>
          </a:p>
        </p:txBody>
      </p:sp>
      <p:sp>
        <p:nvSpPr>
          <p:cNvPr id="505" name="Google Shape;505;p47"/>
          <p:cNvSpPr txBox="1"/>
          <p:nvPr/>
        </p:nvSpPr>
        <p:spPr>
          <a:xfrm>
            <a:off x="1565842" y="3848100"/>
            <a:ext cx="14436158" cy="4337341"/>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n-US" sz="2200">
                <a:solidFill>
                  <a:srgbClr val="000000"/>
                </a:solidFill>
                <a:latin typeface="Playfair Display"/>
                <a:ea typeface="Playfair Display"/>
                <a:cs typeface="Playfair Display"/>
                <a:sym typeface="Playfair Display"/>
              </a:rPr>
              <a:t>There are 3 rounds normally, so that each participant experiences each of the roles and learns from it. Each round should last about 15 minutes. Once you finished discuss issues like: </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What happened to me during the exercise?</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How did it feel to be the observer?</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How did it feel to be the subject?</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How did it feel to be the active listener?</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What did I learn about myself?</a:t>
            </a:r>
            <a:endParaRPr/>
          </a:p>
          <a:p>
            <a:pPr indent="-234872" lvl="1" marL="469744" marR="0" rtl="0" algn="just">
              <a:lnSpc>
                <a:spcPct val="193181"/>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How can I apply insights from this exercise?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8"/>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11" name="Google Shape;511;p4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12" name="Google Shape;512;p48"/>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13" name="Google Shape;513;p48"/>
          <p:cNvSpPr txBox="1"/>
          <p:nvPr/>
        </p:nvSpPr>
        <p:spPr>
          <a:xfrm>
            <a:off x="0" y="783898"/>
            <a:ext cx="15163800" cy="9361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200">
                <a:solidFill>
                  <a:srgbClr val="000000"/>
                </a:solidFill>
                <a:latin typeface="Arial"/>
                <a:ea typeface="Arial"/>
                <a:cs typeface="Arial"/>
                <a:sym typeface="Arial"/>
              </a:rPr>
              <a:t>Az ökoszisztéma és a közösség feltérképezése</a:t>
            </a:r>
            <a:endParaRPr sz="5200">
              <a:solidFill>
                <a:srgbClr val="000000"/>
              </a:solidFill>
              <a:latin typeface="Arial"/>
              <a:ea typeface="Arial"/>
              <a:cs typeface="Arial"/>
              <a:sym typeface="Arial"/>
            </a:endParaRPr>
          </a:p>
        </p:txBody>
      </p:sp>
      <p:sp>
        <p:nvSpPr>
          <p:cNvPr id="514" name="Google Shape;514;p48"/>
          <p:cNvSpPr txBox="1"/>
          <p:nvPr/>
        </p:nvSpPr>
        <p:spPr>
          <a:xfrm>
            <a:off x="1752600" y="1790700"/>
            <a:ext cx="14173200" cy="5944641"/>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None/>
            </a:pPr>
            <a:r>
              <a:rPr lang="en-US" sz="2000">
                <a:solidFill>
                  <a:srgbClr val="000000"/>
                </a:solidFill>
                <a:latin typeface="Arial"/>
                <a:ea typeface="Arial"/>
                <a:cs typeface="Arial"/>
                <a:sym typeface="Arial"/>
              </a:rPr>
              <a:t>Az ökoszisztéma és a közösség feltérképezése a másokkal való kapcsolatokra összpontosít, és képet kaphat arról, hogy milyen a saját közössége vagy ökoszisztémája, és milyen kapcsolatai vannak a közösség vagy ökoszisztéma különböző szereplőivel és személyeivel. Az így kapott térkép segíthet észrevenni új kapcsolatokat és kapcsolódási pontokat a közösségben észlelt különböző tényezők között, amelyek pozitív hatással lehetnek az életedre vagy a szakmai törekvéseidre. A közösségi vagy ökoszisztéma-térkép egyszerűen azért értékes és hatékony, mert a térképek vizuálisak és viszonyíthatóak, miközben a közösség vagy ökoszisztéma erőforrásaira, lehetőségeire és erősségeire összpontosítanak, és azonosítják azokat, amelyek relevánsak a céljaid szempontjából.A gyakorlat fő célja, hogy reflektálj a közösséged egészére és arra, hogy az milyen hatással van az életedre. Koncentráljon arra, hogy mik az erőforrások, mit értékelsz a leginkább, melyek azok a dolgok, amelyek a közösségedet azzá teszik, ami,... A gyakorlat során megfogalmazódott gondolataiddal ténylegesen kitöltöd a "térképet", így kapsz egy vizuális ábrázolást, és összekapcsolod az eszközöket, lehetőségeket, erősségeket, támogató csoportokat stb.Írd középre a nevünket, és add hozzá a térképhez a különböző azonosított elemeket. Azokat az elemeket, amelyek nagyobb hatással vannak rád, próbáld meg közelebb helyezni a középponthoz, és miután az összes azonosított elem felkerült a térképre vagy a munkalapra, elkezdheted követni a köztük lévő kapcsolatokat.</a:t>
            </a:r>
            <a:endParaRPr sz="2000">
              <a:solidFill>
                <a:srgbClr val="000000"/>
              </a:solidFill>
              <a:latin typeface="Arial"/>
              <a:ea typeface="Arial"/>
              <a:cs typeface="Arial"/>
              <a:sym typeface="Arial"/>
            </a:endParaRPr>
          </a:p>
        </p:txBody>
      </p:sp>
      <p:sp>
        <p:nvSpPr>
          <p:cNvPr id="515" name="Google Shape;515;p4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16" name="Google Shape;516;p48"/>
          <p:cNvSpPr txBox="1"/>
          <p:nvPr/>
        </p:nvSpPr>
        <p:spPr>
          <a:xfrm rot="-5400000">
            <a:off x="-2007206" y="4529322"/>
            <a:ext cx="5787996" cy="61555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Arial"/>
                <a:ea typeface="Arial"/>
                <a:cs typeface="Arial"/>
                <a:sym typeface="Arial"/>
              </a:rPr>
              <a:t>2. Feladat Hálózatépítés </a:t>
            </a:r>
            <a:endParaRPr sz="280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9"/>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22" name="Google Shape;522;p4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23" name="Google Shape;523;p4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24" name="Google Shape;524;p49"/>
          <p:cNvSpPr txBox="1"/>
          <p:nvPr/>
        </p:nvSpPr>
        <p:spPr>
          <a:xfrm>
            <a:off x="1158213" y="571500"/>
            <a:ext cx="14613075" cy="852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200">
                <a:solidFill>
                  <a:srgbClr val="000000"/>
                </a:solidFill>
                <a:latin typeface="Arial"/>
                <a:ea typeface="Arial"/>
                <a:cs typeface="Arial"/>
                <a:sym typeface="Arial"/>
              </a:rPr>
              <a:t>Az ökoszisztéma és a közösség feltérképezése</a:t>
            </a:r>
            <a:endParaRPr sz="5200">
              <a:solidFill>
                <a:srgbClr val="000000"/>
              </a:solidFill>
              <a:latin typeface="Arial"/>
              <a:ea typeface="Arial"/>
              <a:cs typeface="Arial"/>
              <a:sym typeface="Arial"/>
            </a:endParaRPr>
          </a:p>
        </p:txBody>
      </p:sp>
      <p:sp>
        <p:nvSpPr>
          <p:cNvPr id="525" name="Google Shape;525;p49"/>
          <p:cNvSpPr txBox="1"/>
          <p:nvPr/>
        </p:nvSpPr>
        <p:spPr>
          <a:xfrm>
            <a:off x="1485324" y="1636696"/>
            <a:ext cx="14613074" cy="11541621"/>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None/>
            </a:pPr>
            <a:r>
              <a:rPr lang="en-US" sz="2000">
                <a:solidFill>
                  <a:srgbClr val="000000"/>
                </a:solidFill>
                <a:latin typeface="Arial"/>
                <a:ea typeface="Arial"/>
                <a:cs typeface="Arial"/>
                <a:sym typeface="Arial"/>
              </a:rPr>
              <a:t>Használhatunk különböző típusú vonalakat vagy színeket a térképen az egyén(ek) és a közösség közötti különböző típusú kapcsolatok (fontos emberek, gondoskodó kapcsolatok, értékes eszközök, a közösség jobb jövőjéért dolgozó szervezetek vagy szervezetek, munkahelyek/képzési lehetőségek,...) azonosítására. </a:t>
            </a:r>
            <a:endParaRPr/>
          </a:p>
          <a:p>
            <a:pPr indent="0" lvl="0" marL="0" marR="0" rtl="0" algn="just">
              <a:lnSpc>
                <a:spcPct val="180000"/>
              </a:lnSpc>
              <a:spcBef>
                <a:spcPts val="0"/>
              </a:spcBef>
              <a:spcAft>
                <a:spcPts val="0"/>
              </a:spcAft>
              <a:buNone/>
            </a:pPr>
            <a:r>
              <a:rPr lang="en-US" sz="2000">
                <a:solidFill>
                  <a:srgbClr val="000000"/>
                </a:solidFill>
                <a:latin typeface="Arial"/>
                <a:ea typeface="Arial"/>
                <a:cs typeface="Arial"/>
                <a:sym typeface="Arial"/>
              </a:rPr>
              <a:t>Vedd figyelembe a következő dolgokat:</a:t>
            </a:r>
            <a:endParaRPr sz="2000">
              <a:solidFill>
                <a:srgbClr val="000000"/>
              </a:solidFill>
              <a:latin typeface="Arial"/>
              <a:ea typeface="Arial"/>
              <a:cs typeface="Arial"/>
              <a:sym typeface="Arial"/>
            </a:endParaRPr>
          </a:p>
          <a:p>
            <a:pPr indent="-342900" lvl="0" marL="342900" marR="0" rtl="0" algn="just">
              <a:lnSpc>
                <a:spcPct val="18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A közvetlen környezetedben lévő személyek/csoportok, akikkel közvetlen (fizikai/virtuális) kapcsolatban állsz (közvetlen kapcsolatok). </a:t>
            </a:r>
            <a:endParaRPr sz="2000">
              <a:solidFill>
                <a:srgbClr val="000000"/>
              </a:solidFill>
              <a:latin typeface="Arial"/>
              <a:ea typeface="Arial"/>
              <a:cs typeface="Arial"/>
              <a:sym typeface="Arial"/>
            </a:endParaRPr>
          </a:p>
          <a:p>
            <a:pPr indent="-342900" lvl="0" marL="342900" marR="0" rtl="0" algn="just">
              <a:lnSpc>
                <a:spcPct val="18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Egyének/csoportok/tényezők, akik fontosak és hatással vannak rád, de nem állsz velük közvetlen kapcsolatban (közvetett kapcsolatok).</a:t>
            </a:r>
            <a:endParaRPr sz="2000">
              <a:solidFill>
                <a:srgbClr val="000000"/>
              </a:solidFill>
              <a:latin typeface="Arial"/>
              <a:ea typeface="Arial"/>
              <a:cs typeface="Arial"/>
              <a:sym typeface="Arial"/>
            </a:endParaRPr>
          </a:p>
          <a:p>
            <a:pPr indent="-342900" lvl="0" marL="342900" marR="0" rtl="0" algn="just">
              <a:lnSpc>
                <a:spcPct val="18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Társadalmi és kulturális értékek/szokások/csoportok/élmények, amelyek hatással vannak rád és a körülötted élőkre. </a:t>
            </a:r>
            <a:endParaRPr/>
          </a:p>
          <a:p>
            <a:pPr indent="0" lvl="0" marL="0" marR="0" rtl="0" algn="just">
              <a:lnSpc>
                <a:spcPct val="18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just">
              <a:lnSpc>
                <a:spcPct val="180000"/>
              </a:lnSpc>
              <a:spcBef>
                <a:spcPts val="0"/>
              </a:spcBef>
              <a:spcAft>
                <a:spcPts val="0"/>
              </a:spcAft>
              <a:buNone/>
            </a:pPr>
            <a:r>
              <a:rPr lang="en-US" sz="2000">
                <a:solidFill>
                  <a:srgbClr val="000000"/>
                </a:solidFill>
                <a:latin typeface="Arial"/>
                <a:ea typeface="Arial"/>
                <a:cs typeface="Arial"/>
                <a:sym typeface="Arial"/>
              </a:rPr>
              <a:t>Ezután szánj még néhány percet arra, hogy nézd meg a térképet, és gondolkodj el rajta: Hiányzik még valami? Vannak-e más olyan kapcsolatok, amelyek még nincsenek felrajzolva a térképre? Végezz annyi módosítást, amennyit csak szükséges.</a:t>
            </a:r>
            <a:endParaRPr sz="2000">
              <a:solidFill>
                <a:srgbClr val="000000"/>
              </a:solidFill>
              <a:latin typeface="Arial"/>
              <a:ea typeface="Arial"/>
              <a:cs typeface="Arial"/>
              <a:sym typeface="Arial"/>
            </a:endParaRPr>
          </a:p>
          <a:p>
            <a:pPr indent="0" lvl="0" marL="0" marR="0" rtl="0" algn="just">
              <a:lnSpc>
                <a:spcPct val="180000"/>
              </a:lnSpc>
              <a:spcBef>
                <a:spcPts val="0"/>
              </a:spcBef>
              <a:spcAft>
                <a:spcPts val="0"/>
              </a:spcAft>
              <a:buNone/>
            </a:pPr>
            <a:r>
              <a:rPr lang="en-US" sz="2000">
                <a:solidFill>
                  <a:srgbClr val="000000"/>
                </a:solidFill>
                <a:latin typeface="Arial"/>
                <a:ea typeface="Arial"/>
                <a:cs typeface="Arial"/>
                <a:sym typeface="Arial"/>
              </a:rPr>
              <a:t>Majd reflektálj a következőkre:</a:t>
            </a:r>
            <a:endParaRPr sz="2000">
              <a:solidFill>
                <a:srgbClr val="000000"/>
              </a:solidFill>
              <a:latin typeface="Arial"/>
              <a:ea typeface="Arial"/>
              <a:cs typeface="Arial"/>
              <a:sym typeface="Arial"/>
            </a:endParaRPr>
          </a:p>
          <a:p>
            <a:pPr indent="-342900" lvl="0" marL="342900" marR="0" rtl="0" algn="just">
              <a:lnSpc>
                <a:spcPct val="18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Hogyan érezted magad?</a:t>
            </a:r>
            <a:endParaRPr sz="2000">
              <a:solidFill>
                <a:srgbClr val="000000"/>
              </a:solidFill>
              <a:latin typeface="Arial"/>
              <a:ea typeface="Arial"/>
              <a:cs typeface="Arial"/>
              <a:sym typeface="Arial"/>
            </a:endParaRPr>
          </a:p>
          <a:p>
            <a:pPr indent="-342900" lvl="0" marL="342900" marR="0" rtl="0" algn="just">
              <a:lnSpc>
                <a:spcPct val="18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Milyen gondolataid voltak, miközben a térképet nézegetted?</a:t>
            </a:r>
            <a:endParaRPr sz="2000">
              <a:solidFill>
                <a:srgbClr val="000000"/>
              </a:solidFill>
              <a:latin typeface="Arial"/>
              <a:ea typeface="Arial"/>
              <a:cs typeface="Arial"/>
              <a:sym typeface="Arial"/>
            </a:endParaRPr>
          </a:p>
          <a:p>
            <a:pPr indent="-342900" lvl="0" marL="342900" marR="0" rtl="0" algn="just">
              <a:lnSpc>
                <a:spcPct val="18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Azonosítani tudsz olyan új lehetőséget egy jobb jövő érdekében, amire eddig nem gondoltál?</a:t>
            </a:r>
            <a:endParaRPr sz="2000">
              <a:solidFill>
                <a:srgbClr val="000000"/>
              </a:solidFill>
              <a:latin typeface="Arial"/>
              <a:ea typeface="Arial"/>
              <a:cs typeface="Arial"/>
              <a:sym typeface="Arial"/>
            </a:endParaRPr>
          </a:p>
          <a:p>
            <a:pPr indent="-342900" lvl="0" marL="342900" marR="0" rtl="0" algn="just">
              <a:lnSpc>
                <a:spcPct val="180000"/>
              </a:lnSpc>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Be kellene-e vonni harmadik személyt a térkép elemzésére?</a:t>
            </a:r>
            <a:endParaRPr/>
          </a:p>
          <a:p>
            <a:pPr indent="0" lvl="0" marL="0" marR="0" rtl="0" algn="just">
              <a:lnSpc>
                <a:spcPct val="18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just">
              <a:lnSpc>
                <a:spcPct val="18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just">
              <a:lnSpc>
                <a:spcPct val="18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just">
              <a:lnSpc>
                <a:spcPct val="18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just">
              <a:lnSpc>
                <a:spcPct val="18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just">
              <a:lnSpc>
                <a:spcPct val="18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8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80000"/>
              </a:lnSpc>
              <a:spcBef>
                <a:spcPts val="0"/>
              </a:spcBef>
              <a:spcAft>
                <a:spcPts val="0"/>
              </a:spcAft>
              <a:buNone/>
            </a:pPr>
            <a:r>
              <a:t/>
            </a:r>
            <a:endParaRPr sz="2000">
              <a:solidFill>
                <a:srgbClr val="000000"/>
              </a:solidFill>
              <a:latin typeface="Arial"/>
              <a:ea typeface="Arial"/>
              <a:cs typeface="Arial"/>
              <a:sym typeface="Arial"/>
            </a:endParaRPr>
          </a:p>
        </p:txBody>
      </p:sp>
      <p:sp>
        <p:nvSpPr>
          <p:cNvPr id="526" name="Google Shape;526;p4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27" name="Google Shape;527;p49"/>
          <p:cNvSpPr txBox="1"/>
          <p:nvPr/>
        </p:nvSpPr>
        <p:spPr>
          <a:xfrm rot="-5400000">
            <a:off x="-2007206" y="4565678"/>
            <a:ext cx="5787996" cy="542841"/>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Arial"/>
                <a:ea typeface="Arial"/>
                <a:cs typeface="Arial"/>
                <a:sym typeface="Arial"/>
              </a:rPr>
              <a:t>2. Feladat Hálózatépítés</a:t>
            </a:r>
            <a:endParaRPr sz="280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5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33" name="Google Shape;533;p5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34" name="Google Shape;534;p5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35" name="Google Shape;535;p50"/>
          <p:cNvSpPr txBox="1"/>
          <p:nvPr/>
        </p:nvSpPr>
        <p:spPr>
          <a:xfrm>
            <a:off x="1828800" y="1483655"/>
            <a:ext cx="10888191" cy="8181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TOVÁBBI  FORRÁSOK</a:t>
            </a:r>
            <a:endParaRPr sz="5000">
              <a:solidFill>
                <a:srgbClr val="000000"/>
              </a:solidFill>
              <a:latin typeface="Playfair Display"/>
              <a:ea typeface="Playfair Display"/>
              <a:cs typeface="Playfair Display"/>
              <a:sym typeface="Playfair Display"/>
            </a:endParaRPr>
          </a:p>
        </p:txBody>
      </p:sp>
      <p:sp>
        <p:nvSpPr>
          <p:cNvPr id="536" name="Google Shape;536;p5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37" name="Google Shape;537;p50"/>
          <p:cNvSpPr txBox="1"/>
          <p:nvPr/>
        </p:nvSpPr>
        <p:spPr>
          <a:xfrm>
            <a:off x="762000" y="3269772"/>
            <a:ext cx="6400800" cy="461664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n-US" sz="2400">
                <a:solidFill>
                  <a:srgbClr val="000000"/>
                </a:solidFill>
                <a:latin typeface="Playfair Display"/>
                <a:ea typeface="Playfair Display"/>
                <a:cs typeface="Playfair Display"/>
                <a:sym typeface="Playfair Display"/>
              </a:rPr>
              <a:t>Videók</a:t>
            </a:r>
            <a:endParaRPr b="1" sz="2400">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chemeClr val="hlink"/>
                </a:solidFill>
                <a:latin typeface="Playfair Display"/>
                <a:ea typeface="Playfair Display"/>
                <a:cs typeface="Playfair Display"/>
                <a:sym typeface="Playfair Display"/>
                <a:hlinkClick r:id="rId7"/>
              </a:rPr>
              <a:t>A General Guide to Netiquette</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8"/>
              </a:rPr>
              <a:t>https://youtu.be/eq4sNeuAcJw?si=-rLbed9efsr36MDX</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chemeClr val="hlink"/>
                </a:solidFill>
                <a:latin typeface="Playfair Display"/>
                <a:ea typeface="Playfair Display"/>
                <a:cs typeface="Playfair Display"/>
                <a:sym typeface="Playfair Display"/>
                <a:hlinkClick r:id="rId9"/>
              </a:rPr>
              <a:t>Networking for NGO leaders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https://youtu.be/4ARTXfY8Yhw?si=XHh7Rw2Mk6ol9IOC</a:t>
            </a:r>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chemeClr val="hlink"/>
                </a:solidFill>
                <a:latin typeface="Playfair Display"/>
                <a:ea typeface="Playfair Display"/>
                <a:cs typeface="Playfair Display"/>
                <a:sym typeface="Playfair Display"/>
                <a:hlinkClick r:id="rId10"/>
              </a:rPr>
              <a:t>How To Make A Business Partnership Work</a:t>
            </a:r>
            <a:r>
              <a:rPr b="0" i="0" lang="en-US" sz="2000" u="none" cap="none" strike="noStrike">
                <a:solidFill>
                  <a:srgbClr val="000000"/>
                </a:solidFill>
                <a:latin typeface="Playfair Display"/>
                <a:ea typeface="Playfair Display"/>
                <a:cs typeface="Playfair Display"/>
                <a:sym typeface="Playfair Display"/>
              </a:rPr>
              <a:t> </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https://youtu.be/fG_NBTeNN2s?si=hlqoQ5Uf94G9H3Mw</a:t>
            </a:r>
            <a:endParaRPr/>
          </a:p>
        </p:txBody>
      </p:sp>
      <p:sp>
        <p:nvSpPr>
          <p:cNvPr id="538" name="Google Shape;538;p50"/>
          <p:cNvSpPr txBox="1"/>
          <p:nvPr/>
        </p:nvSpPr>
        <p:spPr>
          <a:xfrm>
            <a:off x="3460895" y="2310156"/>
            <a:ext cx="3168505"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Playfair Display"/>
                <a:ea typeface="Playfair Display"/>
                <a:cs typeface="Playfair Display"/>
                <a:sym typeface="Playfair Display"/>
              </a:rPr>
              <a:t>Hálózatépítés</a:t>
            </a:r>
            <a:endParaRPr sz="3399">
              <a:solidFill>
                <a:srgbClr val="000000"/>
              </a:solidFill>
              <a:latin typeface="Playfair Display"/>
              <a:ea typeface="Playfair Display"/>
              <a:cs typeface="Playfair Display"/>
              <a:sym typeface="Playfair Display"/>
            </a:endParaRPr>
          </a:p>
        </p:txBody>
      </p:sp>
      <p:sp>
        <p:nvSpPr>
          <p:cNvPr id="539" name="Google Shape;539;p50"/>
          <p:cNvSpPr txBox="1"/>
          <p:nvPr/>
        </p:nvSpPr>
        <p:spPr>
          <a:xfrm>
            <a:off x="7543800" y="2552109"/>
            <a:ext cx="9448800" cy="6405856"/>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n-US" sz="2400" u="sng">
                <a:solidFill>
                  <a:srgbClr val="000000"/>
                </a:solidFill>
                <a:latin typeface="Playfair Display"/>
                <a:ea typeface="Playfair Display"/>
                <a:cs typeface="Playfair Display"/>
                <a:sym typeface="Playfair Display"/>
              </a:rPr>
              <a:t>Kiadványok/cikkek/könyvek</a:t>
            </a:r>
            <a:r>
              <a:rPr lang="en-US" sz="2000" u="sng">
                <a:solidFill>
                  <a:schemeClr val="hlink"/>
                </a:solidFill>
                <a:latin typeface="Playfair Display"/>
                <a:ea typeface="Playfair Display"/>
                <a:cs typeface="Playfair Display"/>
                <a:sym typeface="Playfair Display"/>
                <a:hlinkClick r:id="rId11"/>
              </a:rPr>
              <a:t>11 Tips for Successful Business Networking | ZenBusiness Inc.</a:t>
            </a:r>
            <a:endParaRPr sz="2000">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https://www.zenbusiness.com/blog/networking/</a:t>
            </a:r>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chemeClr val="hlink"/>
                </a:solidFill>
                <a:latin typeface="Playfair Display"/>
                <a:ea typeface="Playfair Display"/>
                <a:cs typeface="Playfair Display"/>
                <a:sym typeface="Playfair Display"/>
                <a:hlinkClick r:id="rId12"/>
              </a:rPr>
              <a:t>How to Professionally Network as a Small Business Owner</a:t>
            </a:r>
            <a:r>
              <a:rPr b="0" i="0" lang="en-US" sz="2000" u="none" cap="none" strike="noStrike">
                <a:solidFill>
                  <a:srgbClr val="000000"/>
                </a:solidFill>
                <a:latin typeface="Playfair Display"/>
                <a:ea typeface="Playfair Display"/>
                <a:cs typeface="Playfair Display"/>
                <a:sym typeface="Playfair Display"/>
              </a:rPr>
              <a:t> </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https://business.tutsplus.com/tutorials/professional-networking--cms-26929</a:t>
            </a:r>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Meaningful conversations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https://mymarketability.com/blog/10-killer-networking-questions-that-spark-meaningful-conversation</a:t>
            </a:r>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chemeClr val="hlink"/>
                </a:solidFill>
                <a:latin typeface="Playfair Display"/>
                <a:ea typeface="Playfair Display"/>
                <a:cs typeface="Playfair Display"/>
                <a:sym typeface="Playfair Display"/>
                <a:hlinkClick r:id="rId13"/>
              </a:rPr>
              <a:t>What is Netiquette? 20 rules Internet Etiquette Rules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https://www.kaspersky.com/resource-center/preemptive-safety/what-is-netiquette</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sng" cap="none" strike="noStrike">
                <a:solidFill>
                  <a:schemeClr val="hlink"/>
                </a:solidFill>
                <a:latin typeface="Playfair Display"/>
                <a:ea typeface="Playfair Display"/>
                <a:cs typeface="Playfair Display"/>
                <a:sym typeface="Playfair Display"/>
                <a:hlinkClick r:id="rId14"/>
              </a:rPr>
              <a:t>Netiquette: How to Master Online Business Communication</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https://www.business-opportunities.biz/2020/05/05/netiquette-master-online-business-communication/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45" name="Google Shape;545;p51"/>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46" name="Google Shape;546;p51"/>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47" name="Google Shape;547;p51"/>
          <p:cNvSpPr txBox="1"/>
          <p:nvPr/>
        </p:nvSpPr>
        <p:spPr>
          <a:xfrm>
            <a:off x="1828800" y="1483655"/>
            <a:ext cx="10888191" cy="8188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TOVÁBBI  FORRÁSOK</a:t>
            </a:r>
            <a:endParaRPr sz="5000">
              <a:solidFill>
                <a:srgbClr val="000000"/>
              </a:solidFill>
              <a:latin typeface="Playfair Display"/>
              <a:ea typeface="Playfair Display"/>
              <a:cs typeface="Playfair Display"/>
              <a:sym typeface="Playfair Display"/>
            </a:endParaRPr>
          </a:p>
        </p:txBody>
      </p:sp>
      <p:sp>
        <p:nvSpPr>
          <p:cNvPr id="548" name="Google Shape;548;p5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49" name="Google Shape;549;p51"/>
          <p:cNvSpPr txBox="1"/>
          <p:nvPr/>
        </p:nvSpPr>
        <p:spPr>
          <a:xfrm>
            <a:off x="762000" y="3269772"/>
            <a:ext cx="6400800" cy="461664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n-US" sz="2400">
                <a:solidFill>
                  <a:srgbClr val="000000"/>
                </a:solidFill>
                <a:latin typeface="Playfair Display"/>
                <a:ea typeface="Playfair Display"/>
                <a:cs typeface="Playfair Display"/>
                <a:sym typeface="Playfair Display"/>
              </a:rPr>
              <a:t>Videók</a:t>
            </a:r>
            <a:endParaRPr b="1" sz="2400">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How to improve your communication skills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7"/>
              </a:rPr>
              <a:t>https://youtu.be/mPRUNGGORDo?si=hXjm-rk1Nl1pmuOq</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Think Fast, Talk Smart: Communication Techniques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8"/>
              </a:rPr>
              <a:t>https://youtu.be/HAnw168huqA?si=K_p-RUl8hG1SlAZ2</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The Pencil's Tale - a story that everyone should hear</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https://youtu.be/HisYsqqszq0?si=NrYSF-iAr457SWMK</a:t>
            </a:r>
            <a:endParaRPr/>
          </a:p>
        </p:txBody>
      </p:sp>
      <p:sp>
        <p:nvSpPr>
          <p:cNvPr id="550" name="Google Shape;550;p51"/>
          <p:cNvSpPr txBox="1"/>
          <p:nvPr/>
        </p:nvSpPr>
        <p:spPr>
          <a:xfrm>
            <a:off x="3460895" y="2310156"/>
            <a:ext cx="3168505"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Playfair Display"/>
                <a:ea typeface="Playfair Display"/>
                <a:cs typeface="Playfair Display"/>
                <a:sym typeface="Playfair Display"/>
              </a:rPr>
              <a:t>Kommunikáció</a:t>
            </a:r>
            <a:endParaRPr sz="3399">
              <a:solidFill>
                <a:srgbClr val="000000"/>
              </a:solidFill>
              <a:latin typeface="Playfair Display"/>
              <a:ea typeface="Playfair Display"/>
              <a:cs typeface="Playfair Display"/>
              <a:sym typeface="Playfair Display"/>
            </a:endParaRPr>
          </a:p>
        </p:txBody>
      </p:sp>
      <p:sp>
        <p:nvSpPr>
          <p:cNvPr id="551" name="Google Shape;551;p51"/>
          <p:cNvSpPr txBox="1"/>
          <p:nvPr/>
        </p:nvSpPr>
        <p:spPr>
          <a:xfrm>
            <a:off x="7162800" y="2852444"/>
            <a:ext cx="9448800" cy="5944191"/>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n-US" sz="2400" u="sng">
                <a:solidFill>
                  <a:srgbClr val="000000"/>
                </a:solidFill>
                <a:latin typeface="Playfair Display"/>
                <a:ea typeface="Playfair Display"/>
                <a:cs typeface="Playfair Display"/>
                <a:sym typeface="Playfair Display"/>
              </a:rPr>
              <a:t>Kiadványok/cikkek/könyvek</a:t>
            </a:r>
            <a:endParaRPr b="1" sz="2400" u="sng">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The 10 Communication Skills Every Entrepreneur Must Master</a:t>
            </a:r>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9"/>
              </a:rPr>
              <a:t>https://www.entrepreneur.com/leadership/the-10-communication-skills-every-entrepreneur-must-master/252555</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Improving skills of social entrepreneurs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10"/>
              </a:rPr>
              <a:t>https://www.isseproject.eu/share/uploads_resources/335a6-self-learning-interactive-handbook-isse-final.pdf</a:t>
            </a:r>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5 Communication Skills Successful Entrepreneurs Use To Influence Others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11"/>
              </a:rPr>
              <a:t>https://www.forbes.com/sites/ryanrobinson/2019/12/13/communication-skills-entrepreneurs/</a:t>
            </a:r>
            <a:endParaRPr/>
          </a:p>
          <a:p>
            <a:pPr indent="0" lvl="1" marL="208878" marR="0" rtl="0" algn="just">
              <a:lnSpc>
                <a:spcPct val="18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The Role of Effective Communication in Entrepreneurial Success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n-US" sz="2000" u="sng" cap="none" strike="noStrike">
                <a:solidFill>
                  <a:schemeClr val="hlink"/>
                </a:solidFill>
                <a:latin typeface="Playfair Display"/>
                <a:ea typeface="Playfair Display"/>
                <a:cs typeface="Playfair Display"/>
                <a:sym typeface="Playfair Display"/>
                <a:hlinkClick r:id="rId12"/>
              </a:rPr>
              <a:t>https://www.entrepreneur.com/en-in/growth-strategies/five-prime-benefits-of-effective-communication-in/336347</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6"/>
          <p:cNvSpPr/>
          <p:nvPr/>
        </p:nvSpPr>
        <p:spPr>
          <a:xfrm>
            <a:off x="-1970090" y="7058556"/>
            <a:ext cx="4036018"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5" name="Google Shape;135;p16"/>
          <p:cNvSpPr/>
          <p:nvPr/>
        </p:nvSpPr>
        <p:spPr>
          <a:xfrm>
            <a:off x="15023216" y="-13018"/>
            <a:ext cx="3513180"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6" name="Google Shape;136;p16"/>
          <p:cNvSpPr txBox="1"/>
          <p:nvPr/>
        </p:nvSpPr>
        <p:spPr>
          <a:xfrm>
            <a:off x="2320413" y="1720850"/>
            <a:ext cx="7106360" cy="68942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Fiatal Társadalmi Vállalkozók</a:t>
            </a:r>
            <a:endParaRPr b="0" i="0" sz="3200" u="none" cap="none" strike="noStrike">
              <a:solidFill>
                <a:schemeClr val="dk1"/>
              </a:solidFill>
              <a:latin typeface="Calibri"/>
              <a:ea typeface="Calibri"/>
              <a:cs typeface="Calibri"/>
              <a:sym typeface="Calibri"/>
            </a:endParaRPr>
          </a:p>
        </p:txBody>
      </p:sp>
      <p:sp>
        <p:nvSpPr>
          <p:cNvPr id="137" name="Google Shape;137;p16"/>
          <p:cNvSpPr txBox="1"/>
          <p:nvPr/>
        </p:nvSpPr>
        <p:spPr>
          <a:xfrm>
            <a:off x="1225228" y="933450"/>
            <a:ext cx="8202909" cy="6894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SUSE </a:t>
            </a:r>
            <a:r>
              <a:rPr b="0" i="0" lang="en-US" sz="3200" u="none" cap="none" strike="noStrike">
                <a:solidFill>
                  <a:schemeClr val="dk1"/>
                </a:solidFill>
                <a:latin typeface="Calibri"/>
                <a:ea typeface="Calibri"/>
                <a:cs typeface="Calibri"/>
                <a:sym typeface="Calibri"/>
              </a:rPr>
              <a:t>Ú</a:t>
            </a:r>
            <a:r>
              <a:rPr b="0" i="0" lang="en-US" sz="3200" u="none" cap="none" strike="noStrike">
                <a:solidFill>
                  <a:srgbClr val="000000"/>
                </a:solidFill>
                <a:latin typeface="Calibri"/>
                <a:ea typeface="Calibri"/>
                <a:cs typeface="Calibri"/>
                <a:sym typeface="Calibri"/>
              </a:rPr>
              <a:t>TMUTATÓK</a:t>
            </a:r>
            <a:endParaRPr b="0" i="0" sz="3200" u="none" cap="none" strike="noStrike">
              <a:solidFill>
                <a:schemeClr val="dk1"/>
              </a:solidFill>
              <a:latin typeface="Calibri"/>
              <a:ea typeface="Calibri"/>
              <a:cs typeface="Calibri"/>
              <a:sym typeface="Calibri"/>
            </a:endParaRPr>
          </a:p>
        </p:txBody>
      </p:sp>
      <p:sp>
        <p:nvSpPr>
          <p:cNvPr id="138" name="Google Shape;138;p16"/>
          <p:cNvSpPr txBox="1"/>
          <p:nvPr/>
        </p:nvSpPr>
        <p:spPr>
          <a:xfrm>
            <a:off x="3438827" y="2950996"/>
            <a:ext cx="12763197" cy="68942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200" u="none" cap="none" strike="noStrike">
                <a:solidFill>
                  <a:schemeClr val="dk1"/>
                </a:solidFill>
                <a:latin typeface="Calibri"/>
                <a:ea typeface="Calibri"/>
                <a:cs typeface="Calibri"/>
                <a:sym typeface="Calibri"/>
              </a:rPr>
              <a:t>Útmutató az üzleti szféra környezetet károsító hatásának megértéséhez</a:t>
            </a:r>
            <a:endParaRPr b="0" i="0" sz="3200" u="none" cap="none" strike="noStrike">
              <a:solidFill>
                <a:schemeClr val="dk1"/>
              </a:solidFill>
              <a:latin typeface="Calibri"/>
              <a:ea typeface="Calibri"/>
              <a:cs typeface="Calibri"/>
              <a:sym typeface="Calibri"/>
            </a:endParaRPr>
          </a:p>
        </p:txBody>
      </p:sp>
      <p:sp>
        <p:nvSpPr>
          <p:cNvPr id="139" name="Google Shape;139;p16"/>
          <p:cNvSpPr txBox="1"/>
          <p:nvPr/>
        </p:nvSpPr>
        <p:spPr>
          <a:xfrm>
            <a:off x="1464738" y="2934175"/>
            <a:ext cx="1323719" cy="6894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3200"/>
              <a:buFont typeface="Calibri"/>
              <a:buNone/>
            </a:pPr>
            <a:r>
              <a:rPr b="0" i="0" lang="en-US" sz="3200" u="none" cap="none" strike="noStrike">
                <a:solidFill>
                  <a:srgbClr val="06AC73"/>
                </a:solidFill>
                <a:latin typeface="Calibri"/>
                <a:ea typeface="Calibri"/>
                <a:cs typeface="Calibri"/>
                <a:sym typeface="Calibri"/>
              </a:rPr>
              <a:t>01</a:t>
            </a:r>
            <a:endParaRPr b="0" i="0" sz="3200" u="none" cap="none" strike="noStrike">
              <a:solidFill>
                <a:schemeClr val="dk1"/>
              </a:solidFill>
              <a:latin typeface="Calibri"/>
              <a:ea typeface="Calibri"/>
              <a:cs typeface="Calibri"/>
              <a:sym typeface="Calibri"/>
            </a:endParaRPr>
          </a:p>
        </p:txBody>
      </p:sp>
      <p:sp>
        <p:nvSpPr>
          <p:cNvPr id="140" name="Google Shape;140;p16"/>
          <p:cNvSpPr txBox="1"/>
          <p:nvPr/>
        </p:nvSpPr>
        <p:spPr>
          <a:xfrm>
            <a:off x="1229480" y="4563110"/>
            <a:ext cx="1664484" cy="6894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3200"/>
              <a:buFont typeface="Calibri"/>
              <a:buNone/>
            </a:pPr>
            <a:r>
              <a:rPr b="0" i="0" lang="en-US" sz="3200" u="none" cap="none" strike="noStrike">
                <a:solidFill>
                  <a:srgbClr val="06AC73"/>
                </a:solidFill>
                <a:latin typeface="Calibri"/>
                <a:ea typeface="Calibri"/>
                <a:cs typeface="Calibri"/>
                <a:sym typeface="Calibri"/>
              </a:rPr>
              <a:t>02</a:t>
            </a:r>
            <a:endParaRPr b="0" i="0" sz="3200" u="none" cap="none" strike="noStrike">
              <a:solidFill>
                <a:schemeClr val="dk1"/>
              </a:solidFill>
              <a:latin typeface="Calibri"/>
              <a:ea typeface="Calibri"/>
              <a:cs typeface="Calibri"/>
              <a:sym typeface="Calibri"/>
            </a:endParaRPr>
          </a:p>
        </p:txBody>
      </p:sp>
      <p:sp>
        <p:nvSpPr>
          <p:cNvPr id="141" name="Google Shape;141;p16"/>
          <p:cNvSpPr txBox="1"/>
          <p:nvPr/>
        </p:nvSpPr>
        <p:spPr>
          <a:xfrm>
            <a:off x="1399863" y="6121145"/>
            <a:ext cx="1673425" cy="6894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3200"/>
              <a:buFont typeface="Calibri"/>
              <a:buNone/>
            </a:pPr>
            <a:r>
              <a:rPr b="0" i="0" lang="en-US" sz="3200" u="none" cap="none" strike="noStrike">
                <a:solidFill>
                  <a:srgbClr val="06AC73"/>
                </a:solidFill>
                <a:latin typeface="Calibri"/>
                <a:ea typeface="Calibri"/>
                <a:cs typeface="Calibri"/>
                <a:sym typeface="Calibri"/>
              </a:rPr>
              <a:t>03</a:t>
            </a:r>
            <a:endParaRPr b="0" i="0" sz="3200" u="none" cap="none" strike="noStrike">
              <a:solidFill>
                <a:schemeClr val="dk1"/>
              </a:solidFill>
              <a:latin typeface="Calibri"/>
              <a:ea typeface="Calibri"/>
              <a:cs typeface="Calibri"/>
              <a:sym typeface="Calibri"/>
            </a:endParaRPr>
          </a:p>
        </p:txBody>
      </p:sp>
      <p:sp>
        <p:nvSpPr>
          <p:cNvPr id="142" name="Google Shape;142;p16"/>
          <p:cNvSpPr txBox="1"/>
          <p:nvPr/>
        </p:nvSpPr>
        <p:spPr>
          <a:xfrm>
            <a:off x="3438828" y="4563110"/>
            <a:ext cx="12867972"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3200" u="none" cap="none" strike="noStrike">
                <a:solidFill>
                  <a:schemeClr val="dk1"/>
                </a:solidFill>
                <a:latin typeface="Calibri"/>
                <a:ea typeface="Calibri"/>
                <a:cs typeface="Calibri"/>
                <a:sym typeface="Calibri"/>
              </a:rPr>
              <a:t>Útmutató a nemek közötti egyenlőség megértéséhez a munkahelyen</a:t>
            </a:r>
            <a:br>
              <a:rPr b="0" i="0" lang="en-US" sz="3200" u="none" cap="none" strike="noStrike">
                <a:solidFill>
                  <a:schemeClr val="dk1"/>
                </a:solidFill>
                <a:latin typeface="Calibri"/>
                <a:ea typeface="Calibri"/>
                <a:cs typeface="Calibri"/>
                <a:sym typeface="Calibri"/>
              </a:rPr>
            </a:br>
            <a:endParaRPr sz="3200">
              <a:solidFill>
                <a:schemeClr val="dk1"/>
              </a:solidFill>
              <a:latin typeface="Calibri"/>
              <a:ea typeface="Calibri"/>
              <a:cs typeface="Calibri"/>
              <a:sym typeface="Calibri"/>
            </a:endParaRPr>
          </a:p>
        </p:txBody>
      </p:sp>
      <p:sp>
        <p:nvSpPr>
          <p:cNvPr id="143" name="Google Shape;143;p16"/>
          <p:cNvSpPr txBox="1"/>
          <p:nvPr/>
        </p:nvSpPr>
        <p:spPr>
          <a:xfrm>
            <a:off x="3438827" y="6121146"/>
            <a:ext cx="12763197" cy="68942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200">
                <a:solidFill>
                  <a:schemeClr val="dk1"/>
                </a:solidFill>
                <a:latin typeface="Calibri"/>
                <a:ea typeface="Calibri"/>
                <a:cs typeface="Calibri"/>
                <a:sym typeface="Calibri"/>
              </a:rPr>
              <a:t>Digitális vállalkozás a 4.0 és 5.0 Ipar korában</a:t>
            </a:r>
            <a:endParaRPr b="0" i="0" sz="3200" u="none" cap="none" strike="noStrike">
              <a:solidFill>
                <a:srgbClr val="000000"/>
              </a:solidFill>
              <a:latin typeface="Calibri"/>
              <a:ea typeface="Calibri"/>
              <a:cs typeface="Calibri"/>
              <a:sym typeface="Calibri"/>
            </a:endParaRPr>
          </a:p>
        </p:txBody>
      </p:sp>
      <p:sp>
        <p:nvSpPr>
          <p:cNvPr id="144" name="Google Shape;144;p16"/>
          <p:cNvSpPr/>
          <p:nvPr/>
        </p:nvSpPr>
        <p:spPr>
          <a:xfrm>
            <a:off x="7715830" y="9258300"/>
            <a:ext cx="2859903"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2"/>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57" name="Google Shape;557;p52"/>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58" name="Google Shape;558;p52"/>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59" name="Google Shape;559;p52"/>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60" name="Google Shape;560;p52"/>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61" name="Google Shape;561;p52"/>
          <p:cNvSpPr txBox="1"/>
          <p:nvPr/>
        </p:nvSpPr>
        <p:spPr>
          <a:xfrm>
            <a:off x="10747704" y="1059356"/>
            <a:ext cx="2115000" cy="280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6AC73"/>
              </a:buClr>
              <a:buSzPts val="12999"/>
              <a:buFont typeface="Calibri"/>
              <a:buNone/>
            </a:pPr>
            <a:r>
              <a:rPr b="0" i="0" lang="en-US" sz="12999" u="none" cap="none" strike="noStrike">
                <a:solidFill>
                  <a:srgbClr val="06AC73"/>
                </a:solidFill>
                <a:latin typeface="Calibri"/>
                <a:ea typeface="Calibri"/>
                <a:cs typeface="Calibri"/>
                <a:sym typeface="Calibri"/>
              </a:rPr>
              <a:t>03</a:t>
            </a:r>
            <a:endParaRPr sz="1800">
              <a:solidFill>
                <a:schemeClr val="dk1"/>
              </a:solidFill>
              <a:latin typeface="Calibri"/>
              <a:ea typeface="Calibri"/>
              <a:cs typeface="Calibri"/>
              <a:sym typeface="Calibri"/>
            </a:endParaRPr>
          </a:p>
        </p:txBody>
      </p:sp>
      <p:sp>
        <p:nvSpPr>
          <p:cNvPr id="562" name="Google Shape;562;p52"/>
          <p:cNvSpPr txBox="1"/>
          <p:nvPr/>
        </p:nvSpPr>
        <p:spPr>
          <a:xfrm>
            <a:off x="2054857" y="1764206"/>
            <a:ext cx="14178285" cy="118474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chemeClr val="dk1"/>
              </a:buClr>
              <a:buSzPts val="5499"/>
              <a:buFont typeface="Calibri"/>
              <a:buNone/>
            </a:pPr>
            <a:r>
              <a:rPr lang="en-US" sz="5499">
                <a:solidFill>
                  <a:schemeClr val="dk1"/>
                </a:solidFill>
                <a:latin typeface="Calibri"/>
                <a:ea typeface="Calibri"/>
                <a:cs typeface="Calibri"/>
                <a:sym typeface="Calibri"/>
              </a:rPr>
              <a:t>A 3-as modul végére értél</a:t>
            </a:r>
            <a:endParaRPr sz="1800">
              <a:solidFill>
                <a:schemeClr val="dk1"/>
              </a:solidFill>
              <a:latin typeface="Calibri"/>
              <a:ea typeface="Calibri"/>
              <a:cs typeface="Calibri"/>
              <a:sym typeface="Calibri"/>
            </a:endParaRPr>
          </a:p>
        </p:txBody>
      </p:sp>
      <p:sp>
        <p:nvSpPr>
          <p:cNvPr id="563" name="Google Shape;563;p52"/>
          <p:cNvSpPr txBox="1"/>
          <p:nvPr/>
        </p:nvSpPr>
        <p:spPr>
          <a:xfrm>
            <a:off x="7307825" y="3889375"/>
            <a:ext cx="9797415" cy="107683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Calibri"/>
              <a:buNone/>
            </a:pPr>
            <a:r>
              <a:rPr b="0" i="0" lang="en-US" sz="2499" u="none" cap="none" strike="noStrike">
                <a:solidFill>
                  <a:srgbClr val="000000"/>
                </a:solidFill>
                <a:latin typeface="Calibri"/>
                <a:ea typeface="Calibri"/>
                <a:cs typeface="Calibri"/>
                <a:sym typeface="Calibri"/>
              </a:rPr>
              <a:t>További részletekért a témával kapcsolatban tanulmányozd át a többi modult és az útmutatókat </a:t>
            </a:r>
            <a:endParaRPr sz="1800">
              <a:solidFill>
                <a:schemeClr val="dk1"/>
              </a:solidFill>
              <a:latin typeface="Calibri"/>
              <a:ea typeface="Calibri"/>
              <a:cs typeface="Calibri"/>
              <a:sym typeface="Calibri"/>
            </a:endParaRPr>
          </a:p>
        </p:txBody>
      </p:sp>
      <p:sp>
        <p:nvSpPr>
          <p:cNvPr id="564" name="Google Shape;564;p52"/>
          <p:cNvSpPr txBox="1"/>
          <p:nvPr/>
        </p:nvSpPr>
        <p:spPr>
          <a:xfrm>
            <a:off x="1179621" y="4805404"/>
            <a:ext cx="8230962" cy="3037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Calibri"/>
              <a:buNone/>
            </a:pPr>
            <a:r>
              <a:rPr b="1" i="0" lang="en-US" sz="2300" u="none" cap="none" strike="noStrike">
                <a:solidFill>
                  <a:srgbClr val="000000"/>
                </a:solidFill>
                <a:latin typeface="Calibri"/>
                <a:ea typeface="Calibri"/>
                <a:cs typeface="Calibri"/>
                <a:sym typeface="Calibri"/>
              </a:rPr>
              <a:t>Modulok</a:t>
            </a:r>
            <a:endParaRPr/>
          </a:p>
          <a:p>
            <a:pPr indent="0" lvl="0" marL="0" marR="0" rtl="0" algn="l">
              <a:lnSpc>
                <a:spcPct val="140000"/>
              </a:lnSpc>
              <a:spcBef>
                <a:spcPts val="0"/>
              </a:spcBef>
              <a:spcAft>
                <a:spcPts val="0"/>
              </a:spcAft>
              <a:buNone/>
            </a:pPr>
            <a:r>
              <a:rPr lang="en-US" sz="2400">
                <a:solidFill>
                  <a:schemeClr val="dk1"/>
                </a:solidFill>
                <a:latin typeface="Calibri"/>
                <a:ea typeface="Calibri"/>
                <a:cs typeface="Calibri"/>
                <a:sym typeface="Calibri"/>
              </a:rPr>
              <a:t>01 A Fenntartható Fejlődési Célok (FFC) általános bemutatója</a:t>
            </a:r>
            <a:endParaRPr sz="2400">
              <a:solidFill>
                <a:schemeClr val="dk1"/>
              </a:solidFill>
              <a:latin typeface="Calibri"/>
              <a:ea typeface="Calibri"/>
              <a:cs typeface="Calibri"/>
              <a:sym typeface="Calibri"/>
            </a:endParaRPr>
          </a:p>
          <a:p>
            <a:pPr indent="0" lvl="0" marL="0" marR="0" rtl="0" algn="l">
              <a:lnSpc>
                <a:spcPct val="140011"/>
              </a:lnSpc>
              <a:spcBef>
                <a:spcPts val="0"/>
              </a:spcBef>
              <a:spcAft>
                <a:spcPts val="0"/>
              </a:spcAft>
              <a:buNone/>
            </a:pPr>
            <a:r>
              <a:rPr b="0" i="0" lang="en-US" sz="2300" u="none" cap="none" strike="noStrike">
                <a:solidFill>
                  <a:srgbClr val="000000"/>
                </a:solidFill>
                <a:latin typeface="Calibri"/>
                <a:ea typeface="Calibri"/>
                <a:cs typeface="Calibri"/>
                <a:sym typeface="Calibri"/>
              </a:rPr>
              <a:t>02 </a:t>
            </a:r>
            <a:r>
              <a:rPr lang="en-US" sz="2400">
                <a:solidFill>
                  <a:schemeClr val="dk1"/>
                </a:solidFill>
                <a:latin typeface="Calibri"/>
                <a:ea typeface="Calibri"/>
                <a:cs typeface="Calibri"/>
                <a:sym typeface="Calibri"/>
              </a:rPr>
              <a:t>Canvas</a:t>
            </a:r>
            <a:r>
              <a:rPr lang="en-US" sz="18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Társadalmi Vállalkozói Model és Árazás</a:t>
            </a:r>
            <a:endParaRPr sz="2400">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2300"/>
              <a:buFont typeface="Calibri"/>
              <a:buNone/>
            </a:pPr>
            <a:r>
              <a:rPr b="0" i="0" lang="en-US" sz="2300" u="none" cap="none" strike="noStrike">
                <a:solidFill>
                  <a:srgbClr val="000000"/>
                </a:solidFill>
                <a:latin typeface="Calibri"/>
                <a:ea typeface="Calibri"/>
                <a:cs typeface="Calibri"/>
                <a:sym typeface="Calibri"/>
              </a:rPr>
              <a:t>03 Hálózatépítés és Kommunikáció</a:t>
            </a:r>
            <a:endParaRPr sz="1800">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2300"/>
              <a:buFont typeface="Calibri"/>
              <a:buNone/>
            </a:pPr>
            <a:r>
              <a:rPr b="0" i="0" lang="en-US" sz="2300" u="none" cap="none" strike="noStrike">
                <a:solidFill>
                  <a:srgbClr val="000000"/>
                </a:solidFill>
                <a:latin typeface="Calibri"/>
                <a:ea typeface="Calibri"/>
                <a:cs typeface="Calibri"/>
                <a:sym typeface="Calibri"/>
              </a:rPr>
              <a:t>04 Digitális Marketing és Közösségi Média</a:t>
            </a:r>
            <a:endParaRPr sz="1800">
              <a:solidFill>
                <a:schemeClr val="dk1"/>
              </a:solidFill>
              <a:latin typeface="Calibri"/>
              <a:ea typeface="Calibri"/>
              <a:cs typeface="Calibri"/>
              <a:sym typeface="Calibri"/>
            </a:endParaRPr>
          </a:p>
        </p:txBody>
      </p:sp>
      <p:sp>
        <p:nvSpPr>
          <p:cNvPr id="565" name="Google Shape;565;p52"/>
          <p:cNvSpPr txBox="1"/>
          <p:nvPr/>
        </p:nvSpPr>
        <p:spPr>
          <a:xfrm>
            <a:off x="7530602" y="7197521"/>
            <a:ext cx="8549204" cy="254223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2300"/>
              <a:buFont typeface="Calibri"/>
              <a:buNone/>
            </a:pPr>
            <a:r>
              <a:rPr b="1" lang="en-US" sz="2300">
                <a:solidFill>
                  <a:schemeClr val="dk1"/>
                </a:solidFill>
                <a:latin typeface="Calibri"/>
                <a:ea typeface="Calibri"/>
                <a:cs typeface="Calibri"/>
                <a:sym typeface="Calibri"/>
              </a:rPr>
              <a:t>Ú</a:t>
            </a:r>
            <a:r>
              <a:rPr b="1" i="0" lang="en-US" sz="2300" u="none" cap="none" strike="noStrike">
                <a:solidFill>
                  <a:srgbClr val="000000"/>
                </a:solidFill>
                <a:latin typeface="Calibri"/>
                <a:ea typeface="Calibri"/>
                <a:cs typeface="Calibri"/>
                <a:sym typeface="Calibri"/>
              </a:rPr>
              <a:t>tmutatók</a:t>
            </a:r>
            <a:endParaRPr b="1" sz="1800">
              <a:solidFill>
                <a:schemeClr val="dk1"/>
              </a:solidFill>
              <a:latin typeface="Calibri"/>
              <a:ea typeface="Calibri"/>
              <a:cs typeface="Calibri"/>
              <a:sym typeface="Calibri"/>
            </a:endParaRPr>
          </a:p>
          <a:p>
            <a:pPr indent="0" lvl="0" marL="0" marR="0" rtl="0" algn="l">
              <a:lnSpc>
                <a:spcPct val="140000"/>
              </a:lnSpc>
              <a:spcBef>
                <a:spcPts val="0"/>
              </a:spcBef>
              <a:spcAft>
                <a:spcPts val="0"/>
              </a:spcAft>
              <a:buNone/>
            </a:pPr>
            <a:r>
              <a:rPr b="0" i="0" lang="en-US" sz="2300" u="none" cap="none" strike="noStrike">
                <a:solidFill>
                  <a:srgbClr val="000000"/>
                </a:solidFill>
                <a:latin typeface="Calibri"/>
                <a:ea typeface="Calibri"/>
                <a:cs typeface="Calibri"/>
                <a:sym typeface="Calibri"/>
              </a:rPr>
              <a:t>01  </a:t>
            </a:r>
            <a:r>
              <a:rPr lang="en-US" sz="2400">
                <a:solidFill>
                  <a:schemeClr val="dk1"/>
                </a:solidFill>
                <a:latin typeface="Calibri"/>
                <a:ea typeface="Calibri"/>
                <a:cs typeface="Calibri"/>
                <a:sym typeface="Calibri"/>
              </a:rPr>
              <a:t>Az üzleti szféra károsító hatása a környezetre</a:t>
            </a:r>
            <a:endParaRPr sz="1800">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2300"/>
              <a:buFont typeface="Calibri"/>
              <a:buNone/>
            </a:pPr>
            <a:r>
              <a:rPr b="0" i="0" lang="en-US" sz="2300" u="none" cap="none" strike="noStrike">
                <a:solidFill>
                  <a:srgbClr val="000000"/>
                </a:solidFill>
                <a:latin typeface="Calibri"/>
                <a:ea typeface="Calibri"/>
                <a:cs typeface="Calibri"/>
                <a:sym typeface="Calibri"/>
              </a:rPr>
              <a:t>02 Nemi egyenlőség az üzleti szférában</a:t>
            </a:r>
            <a:endParaRPr sz="1800">
              <a:solidFill>
                <a:schemeClr val="dk1"/>
              </a:solidFill>
              <a:latin typeface="Calibri"/>
              <a:ea typeface="Calibri"/>
              <a:cs typeface="Calibri"/>
              <a:sym typeface="Calibri"/>
            </a:endParaRPr>
          </a:p>
          <a:p>
            <a:pPr indent="0" lvl="0" marL="0" marR="0" rtl="0" algn="l">
              <a:lnSpc>
                <a:spcPct val="140011"/>
              </a:lnSpc>
              <a:spcBef>
                <a:spcPts val="0"/>
              </a:spcBef>
              <a:spcAft>
                <a:spcPts val="0"/>
              </a:spcAft>
              <a:buNone/>
            </a:pPr>
            <a:r>
              <a:rPr b="0" i="0" lang="en-US" sz="2300" u="none" cap="none" strike="noStrike">
                <a:solidFill>
                  <a:srgbClr val="000000"/>
                </a:solidFill>
                <a:latin typeface="Calibri"/>
                <a:ea typeface="Calibri"/>
                <a:cs typeface="Calibri"/>
                <a:sym typeface="Calibri"/>
              </a:rPr>
              <a:t>03 </a:t>
            </a:r>
            <a:r>
              <a:rPr lang="en-US" sz="2400">
                <a:solidFill>
                  <a:schemeClr val="dk1"/>
                </a:solidFill>
                <a:latin typeface="Calibri"/>
                <a:ea typeface="Calibri"/>
                <a:cs typeface="Calibri"/>
                <a:sym typeface="Calibri"/>
              </a:rPr>
              <a:t>Digitális Eszközök az iparban 4.0 &amp; 5.0 </a:t>
            </a:r>
            <a:endParaRPr/>
          </a:p>
          <a:p>
            <a:pPr indent="0" lvl="0" marL="0" marR="0" rtl="0" algn="l">
              <a:lnSpc>
                <a:spcPct val="140011"/>
              </a:lnSpc>
              <a:spcBef>
                <a:spcPts val="0"/>
              </a:spcBef>
              <a:spcAft>
                <a:spcPts val="0"/>
              </a:spcAft>
              <a:buNone/>
            </a:pPr>
            <a:r>
              <a:rPr lang="en-US" sz="2400">
                <a:solidFill>
                  <a:schemeClr val="dk1"/>
                </a:solidFill>
                <a:latin typeface="Calibri"/>
                <a:ea typeface="Calibri"/>
                <a:cs typeface="Calibri"/>
                <a:sym typeface="Calibri"/>
              </a:rPr>
              <a:t>A vállalkozói szellem formálása az új digitális társadalomban</a:t>
            </a:r>
            <a:endParaRPr sz="2400">
              <a:solidFill>
                <a:schemeClr val="dk1"/>
              </a:solidFill>
              <a:latin typeface="Calibri"/>
              <a:ea typeface="Calibri"/>
              <a:cs typeface="Calibri"/>
              <a:sym typeface="Calibri"/>
            </a:endParaRPr>
          </a:p>
        </p:txBody>
      </p:sp>
      <p:sp>
        <p:nvSpPr>
          <p:cNvPr id="566" name="Google Shape;566;p52"/>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67" l="-14263" r="-3277" t="-161026"/>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3"/>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572" name="Google Shape;572;p53"/>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573" name="Google Shape;573;p53"/>
          <p:cNvSpPr/>
          <p:nvPr/>
        </p:nvSpPr>
        <p:spPr>
          <a:xfrm>
            <a:off x="7508691" y="3962022"/>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sp>
      <p:sp>
        <p:nvSpPr>
          <p:cNvPr id="574" name="Google Shape;574;p53"/>
          <p:cNvSpPr/>
          <p:nvPr/>
        </p:nvSpPr>
        <p:spPr>
          <a:xfrm>
            <a:off x="7847714" y="4337571"/>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sp>
      <p:sp>
        <p:nvSpPr>
          <p:cNvPr id="575" name="Google Shape;575;p53"/>
          <p:cNvSpPr txBox="1"/>
          <p:nvPr/>
        </p:nvSpPr>
        <p:spPr>
          <a:xfrm>
            <a:off x="4647902" y="2720597"/>
            <a:ext cx="8992195" cy="86177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6AC73"/>
              </a:buClr>
              <a:buSzPts val="4000"/>
              <a:buFont typeface="Calibri"/>
              <a:buNone/>
            </a:pPr>
            <a:r>
              <a:rPr b="0" i="0" lang="en-US" sz="4000" u="none" cap="none" strike="noStrike">
                <a:solidFill>
                  <a:srgbClr val="06AC73"/>
                </a:solidFill>
                <a:latin typeface="Calibri"/>
                <a:ea typeface="Calibri"/>
                <a:cs typeface="Calibri"/>
                <a:sym typeface="Calibri"/>
              </a:rPr>
              <a:t>https://suse-theproject.eu/</a:t>
            </a:r>
            <a:endParaRPr sz="4000">
              <a:solidFill>
                <a:schemeClr val="dk1"/>
              </a:solidFill>
              <a:latin typeface="Calibri"/>
              <a:ea typeface="Calibri"/>
              <a:cs typeface="Calibri"/>
              <a:sym typeface="Calibri"/>
            </a:endParaRPr>
          </a:p>
        </p:txBody>
      </p:sp>
      <p:sp>
        <p:nvSpPr>
          <p:cNvPr id="576" name="Google Shape;576;p53"/>
          <p:cNvSpPr txBox="1"/>
          <p:nvPr/>
        </p:nvSpPr>
        <p:spPr>
          <a:xfrm>
            <a:off x="2657475" y="2012939"/>
            <a:ext cx="13158788" cy="646139"/>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999"/>
              <a:buFont typeface="Calibri"/>
              <a:buNone/>
            </a:pPr>
            <a:r>
              <a:rPr b="0" i="0" lang="en-US" sz="2999" u="none" cap="none" strike="noStrike">
                <a:solidFill>
                  <a:srgbClr val="000000"/>
                </a:solidFill>
                <a:latin typeface="Calibri"/>
                <a:ea typeface="Calibri"/>
                <a:cs typeface="Calibri"/>
                <a:sym typeface="Calibri"/>
              </a:rPr>
              <a:t>További részletekért látogasd meg a projekt honlapját:</a:t>
            </a:r>
            <a:endParaRPr sz="1800">
              <a:solidFill>
                <a:schemeClr val="dk1"/>
              </a:solidFill>
              <a:latin typeface="Calibri"/>
              <a:ea typeface="Calibri"/>
              <a:cs typeface="Calibri"/>
              <a:sym typeface="Calibri"/>
            </a:endParaRPr>
          </a:p>
        </p:txBody>
      </p:sp>
      <p:sp>
        <p:nvSpPr>
          <p:cNvPr id="577" name="Google Shape;577;p53"/>
          <p:cNvSpPr txBox="1"/>
          <p:nvPr/>
        </p:nvSpPr>
        <p:spPr>
          <a:xfrm>
            <a:off x="3308699" y="9013816"/>
            <a:ext cx="10907364" cy="10341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00">
                <a:solidFill>
                  <a:schemeClr val="dk1"/>
                </a:solidFill>
                <a:latin typeface="Calibri"/>
                <a:ea typeface="Calibri"/>
                <a:cs typeface="Calibri"/>
                <a:sym typeface="Calibri"/>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800">
              <a:solidFill>
                <a:schemeClr val="dk1"/>
              </a:solidFill>
              <a:latin typeface="Calibri"/>
              <a:ea typeface="Calibri"/>
              <a:cs typeface="Calibri"/>
              <a:sym typeface="Calibri"/>
            </a:endParaRPr>
          </a:p>
        </p:txBody>
      </p:sp>
      <p:sp>
        <p:nvSpPr>
          <p:cNvPr id="578" name="Google Shape;578;p53"/>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67" l="-14263" r="-3277" t="-161026"/>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7"/>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0" name="Google Shape;150;p17"/>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1" name="Google Shape;151;p17"/>
          <p:cNvSpPr txBox="1"/>
          <p:nvPr/>
        </p:nvSpPr>
        <p:spPr>
          <a:xfrm>
            <a:off x="891741" y="2668373"/>
            <a:ext cx="16504517" cy="4242508"/>
          </a:xfrm>
          <a:prstGeom prst="rect">
            <a:avLst/>
          </a:prstGeom>
          <a:noFill/>
          <a:ln>
            <a:noFill/>
          </a:ln>
        </p:spPr>
        <p:txBody>
          <a:bodyPr anchorCtr="0" anchor="t" bIns="0" lIns="0" spcFirstLastPara="1" rIns="0" wrap="square" tIns="0">
            <a:spAutoFit/>
          </a:bodyPr>
          <a:lstStyle/>
          <a:p>
            <a:pPr indent="0" lvl="0" marL="0" marR="0" rtl="0" algn="just">
              <a:lnSpc>
                <a:spcPct val="158633"/>
              </a:lnSpc>
              <a:spcBef>
                <a:spcPts val="0"/>
              </a:spcBef>
              <a:spcAft>
                <a:spcPts val="0"/>
              </a:spcAft>
              <a:buNone/>
            </a:pPr>
            <a:r>
              <a:rPr lang="en-US" sz="3000">
                <a:solidFill>
                  <a:srgbClr val="000000"/>
                </a:solidFill>
                <a:latin typeface="Arial"/>
                <a:ea typeface="Arial"/>
                <a:cs typeface="Arial"/>
                <a:sym typeface="Arial"/>
              </a:rPr>
              <a:t>Ez a modul a hatékony kommunikáció és a hálózatépítés kiemelkedő jelentőségét hangsúlyozza a társadalmi vállalkozást illetően. A társadalmi vállalkozásban, ahol a pozitív hatás és az együttműködés a legfontosabb, a hatékony kommunikáció és az erős hálózatok kiépítésének képessége a siker meghatározó tényezője. Ez a modul biztosítja a résztvevők számára azokat a készségeket, ismereteket és kompetenciákat, amelyek szükségesek a hatékony kommunikációhoz és a társadalmi vállalkozói projektek előrehaladásához szükséges lényeges kapcsolatok kialakításához.</a:t>
            </a:r>
            <a:endParaRPr sz="3000">
              <a:solidFill>
                <a:srgbClr val="000000"/>
              </a:solidFill>
              <a:latin typeface="Arial"/>
              <a:ea typeface="Arial"/>
              <a:cs typeface="Arial"/>
              <a:sym typeface="Arial"/>
            </a:endParaRPr>
          </a:p>
        </p:txBody>
      </p:sp>
      <p:sp>
        <p:nvSpPr>
          <p:cNvPr id="152" name="Google Shape;152;p17"/>
          <p:cNvSpPr txBox="1"/>
          <p:nvPr/>
        </p:nvSpPr>
        <p:spPr>
          <a:xfrm>
            <a:off x="754783" y="933450"/>
            <a:ext cx="8389217" cy="819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BEVEZETŐ</a:t>
            </a:r>
            <a:endParaRPr sz="5000">
              <a:solidFill>
                <a:srgbClr val="000000"/>
              </a:solidFill>
              <a:latin typeface="Arial"/>
              <a:ea typeface="Arial"/>
              <a:cs typeface="Arial"/>
              <a:sym typeface="Arial"/>
            </a:endParaRPr>
          </a:p>
        </p:txBody>
      </p:sp>
      <p:sp>
        <p:nvSpPr>
          <p:cNvPr id="153" name="Google Shape;153;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8"/>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59" name="Google Shape;159;p18"/>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60" name="Google Shape;160;p18"/>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61" name="Google Shape;161;p18"/>
          <p:cNvSpPr txBox="1"/>
          <p:nvPr/>
        </p:nvSpPr>
        <p:spPr>
          <a:xfrm>
            <a:off x="754783" y="933450"/>
            <a:ext cx="8389217"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CÉLOK</a:t>
            </a:r>
            <a:endParaRPr sz="5000">
              <a:solidFill>
                <a:srgbClr val="000000"/>
              </a:solidFill>
              <a:latin typeface="Arial"/>
              <a:ea typeface="Arial"/>
              <a:cs typeface="Arial"/>
              <a:sym typeface="Arial"/>
            </a:endParaRPr>
          </a:p>
        </p:txBody>
      </p:sp>
      <p:sp>
        <p:nvSpPr>
          <p:cNvPr id="162" name="Google Shape;162;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163" name="Google Shape;163;p18"/>
          <p:cNvSpPr txBox="1"/>
          <p:nvPr/>
        </p:nvSpPr>
        <p:spPr>
          <a:xfrm>
            <a:off x="1028700" y="2799081"/>
            <a:ext cx="15610846" cy="5491183"/>
          </a:xfrm>
          <a:prstGeom prst="rect">
            <a:avLst/>
          </a:prstGeom>
          <a:noFill/>
          <a:ln>
            <a:noFill/>
          </a:ln>
        </p:spPr>
        <p:txBody>
          <a:bodyPr anchorCtr="0" anchor="t" bIns="0" lIns="0" spcFirstLastPara="1" rIns="0" wrap="square" tIns="0">
            <a:spAutoFit/>
          </a:bodyPr>
          <a:lstStyle/>
          <a:p>
            <a:pPr indent="-367035" lvl="1" marL="734069" marR="0" rtl="0" algn="just">
              <a:lnSpc>
                <a:spcPct val="132222"/>
              </a:lnSpc>
              <a:spcBef>
                <a:spcPts val="0"/>
              </a:spcBef>
              <a:spcAft>
                <a:spcPts val="0"/>
              </a:spcAft>
              <a:buClr>
                <a:schemeClr val="dk1"/>
              </a:buClr>
              <a:buSzPts val="3600"/>
              <a:buFont typeface="Arial"/>
              <a:buChar char="•"/>
            </a:pPr>
            <a:r>
              <a:rPr b="0" i="0" lang="en-US" sz="3600" u="none" cap="none" strike="noStrike">
                <a:solidFill>
                  <a:schemeClr val="dk1"/>
                </a:solidFill>
                <a:latin typeface="Arial"/>
                <a:ea typeface="Arial"/>
                <a:cs typeface="Arial"/>
                <a:sym typeface="Arial"/>
              </a:rPr>
              <a:t>Bemutatni a fiatal tanulóknak a hálózatépítés és a kommunikáció fogalmát.</a:t>
            </a:r>
            <a:endParaRPr b="0" i="0" sz="3600" u="none" cap="none" strike="noStrike">
              <a:solidFill>
                <a:schemeClr val="dk1"/>
              </a:solidFill>
              <a:latin typeface="Arial"/>
              <a:ea typeface="Arial"/>
              <a:cs typeface="Arial"/>
              <a:sym typeface="Arial"/>
            </a:endParaRPr>
          </a:p>
          <a:p>
            <a:pPr indent="-367035" lvl="1" marL="734069" marR="0" rtl="0" algn="just">
              <a:lnSpc>
                <a:spcPct val="132222"/>
              </a:lnSpc>
              <a:spcBef>
                <a:spcPts val="0"/>
              </a:spcBef>
              <a:spcAft>
                <a:spcPts val="0"/>
              </a:spcAft>
              <a:buClr>
                <a:schemeClr val="dk1"/>
              </a:buClr>
              <a:buSzPts val="3600"/>
              <a:buFont typeface="Arial"/>
              <a:buChar char="•"/>
            </a:pPr>
            <a:r>
              <a:rPr b="0" i="0" lang="en-US" sz="3600" u="none" cap="none" strike="noStrike">
                <a:solidFill>
                  <a:schemeClr val="dk1"/>
                </a:solidFill>
                <a:latin typeface="Arial"/>
                <a:ea typeface="Arial"/>
                <a:cs typeface="Arial"/>
                <a:sym typeface="Arial"/>
              </a:rPr>
              <a:t>Megértetni a fiatalokkal a hálózatépítés és a kommunikáció fontosságát a társadalmi vállalkozásban.</a:t>
            </a:r>
            <a:endParaRPr b="0" i="0" sz="3600" u="none" cap="none" strike="noStrike">
              <a:solidFill>
                <a:schemeClr val="dk1"/>
              </a:solidFill>
              <a:latin typeface="Arial"/>
              <a:ea typeface="Arial"/>
              <a:cs typeface="Arial"/>
              <a:sym typeface="Arial"/>
            </a:endParaRPr>
          </a:p>
          <a:p>
            <a:pPr indent="-367035" lvl="1" marL="734069" marR="0" rtl="0" algn="just">
              <a:lnSpc>
                <a:spcPct val="132222"/>
              </a:lnSpc>
              <a:spcBef>
                <a:spcPts val="0"/>
              </a:spcBef>
              <a:spcAft>
                <a:spcPts val="0"/>
              </a:spcAft>
              <a:buClr>
                <a:schemeClr val="dk1"/>
              </a:buClr>
              <a:buSzPts val="3600"/>
              <a:buFont typeface="Arial"/>
              <a:buChar char="•"/>
            </a:pPr>
            <a:r>
              <a:rPr b="0" i="0" lang="en-US" sz="3600" u="none" cap="none" strike="noStrike">
                <a:solidFill>
                  <a:schemeClr val="dk1"/>
                </a:solidFill>
                <a:latin typeface="Arial"/>
                <a:ea typeface="Arial"/>
                <a:cs typeface="Arial"/>
                <a:sym typeface="Arial"/>
              </a:rPr>
              <a:t>A fiatalok készségeinek fejlesztése a hatékony kommunikáció és hálózatépítés érdekében.</a:t>
            </a:r>
            <a:endParaRPr b="0" i="0" sz="3600" u="none" cap="none" strike="noStrike">
              <a:solidFill>
                <a:schemeClr val="dk1"/>
              </a:solidFill>
              <a:latin typeface="Arial"/>
              <a:ea typeface="Arial"/>
              <a:cs typeface="Arial"/>
              <a:sym typeface="Arial"/>
            </a:endParaRPr>
          </a:p>
          <a:p>
            <a:pPr indent="-367035" lvl="1" marL="734069" marR="0" rtl="0" algn="just">
              <a:lnSpc>
                <a:spcPct val="132222"/>
              </a:lnSpc>
              <a:spcBef>
                <a:spcPts val="0"/>
              </a:spcBef>
              <a:spcAft>
                <a:spcPts val="0"/>
              </a:spcAft>
              <a:buClr>
                <a:schemeClr val="dk1"/>
              </a:buClr>
              <a:buSzPts val="3600"/>
              <a:buFont typeface="Arial"/>
              <a:buChar char="•"/>
            </a:pPr>
            <a:r>
              <a:rPr b="0" i="0" lang="en-US" sz="3600" u="none" cap="none" strike="noStrike">
                <a:solidFill>
                  <a:schemeClr val="dk1"/>
                </a:solidFill>
                <a:latin typeface="Arial"/>
                <a:ea typeface="Arial"/>
                <a:cs typeface="Arial"/>
                <a:sym typeface="Arial"/>
              </a:rPr>
              <a:t>Bátorítani a fiatalokat arra, hogy mérjék a kommunikáció és a hálózatépítés terén tett erőfeszítéseik eredményeit, és szükség esetén módosítsák azokat. </a:t>
            </a:r>
            <a:endParaRPr b="0" i="0" sz="3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9"/>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69" name="Google Shape;169;p19"/>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70" name="Google Shape;170;p19"/>
          <p:cNvSpPr txBox="1"/>
          <p:nvPr/>
        </p:nvSpPr>
        <p:spPr>
          <a:xfrm>
            <a:off x="754783" y="933450"/>
            <a:ext cx="11780871"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VÁRHATÓ TANULÁSI EREDMÉNYEK </a:t>
            </a:r>
            <a:endParaRPr sz="5000">
              <a:solidFill>
                <a:srgbClr val="000000"/>
              </a:solidFill>
              <a:latin typeface="Playfair Display"/>
              <a:ea typeface="Playfair Display"/>
              <a:cs typeface="Playfair Display"/>
              <a:sym typeface="Playfair Display"/>
            </a:endParaRPr>
          </a:p>
        </p:txBody>
      </p:sp>
      <p:sp>
        <p:nvSpPr>
          <p:cNvPr id="171" name="Google Shape;171;p19"/>
          <p:cNvSpPr txBox="1"/>
          <p:nvPr/>
        </p:nvSpPr>
        <p:spPr>
          <a:xfrm>
            <a:off x="1028700" y="2158016"/>
            <a:ext cx="16583796" cy="6001643"/>
          </a:xfrm>
          <a:prstGeom prst="rect">
            <a:avLst/>
          </a:prstGeom>
          <a:noFill/>
          <a:ln>
            <a:noFill/>
          </a:ln>
        </p:spPr>
        <p:txBody>
          <a:bodyPr anchorCtr="0" anchor="t" bIns="0" lIns="0" spcFirstLastPara="1" rIns="0" wrap="square" tIns="0">
            <a:spAutoFit/>
          </a:bodyPr>
          <a:lstStyle/>
          <a:p>
            <a:pPr indent="0" lvl="0" marL="0" marR="0" rtl="0" algn="l">
              <a:lnSpc>
                <a:spcPct val="153015"/>
              </a:lnSpc>
              <a:spcBef>
                <a:spcPts val="0"/>
              </a:spcBef>
              <a:spcAft>
                <a:spcPts val="0"/>
              </a:spcAft>
              <a:buNone/>
            </a:pPr>
            <a:r>
              <a:rPr lang="en-US" sz="3399">
                <a:solidFill>
                  <a:srgbClr val="000000"/>
                </a:solidFill>
                <a:latin typeface="Arial"/>
                <a:ea typeface="Arial"/>
                <a:cs typeface="Arial"/>
                <a:sym typeface="Arial"/>
              </a:rPr>
              <a:t>A modul végére a résztvevők:</a:t>
            </a:r>
            <a:endParaRPr sz="3399">
              <a:solidFill>
                <a:srgbClr val="000000"/>
              </a:solidFill>
              <a:latin typeface="Arial"/>
              <a:ea typeface="Arial"/>
              <a:cs typeface="Arial"/>
              <a:sym typeface="Arial"/>
            </a:endParaRPr>
          </a:p>
          <a:p>
            <a:pPr indent="-457200" lvl="0" marL="457200" marR="0" rtl="0" algn="l">
              <a:lnSpc>
                <a:spcPct val="153015"/>
              </a:lnSpc>
              <a:spcBef>
                <a:spcPts val="0"/>
              </a:spcBef>
              <a:spcAft>
                <a:spcPts val="0"/>
              </a:spcAft>
              <a:buClr>
                <a:srgbClr val="000000"/>
              </a:buClr>
              <a:buSzPts val="3399"/>
              <a:buFont typeface="Arial"/>
              <a:buChar char="•"/>
            </a:pPr>
            <a:r>
              <a:rPr lang="en-US" sz="3399">
                <a:solidFill>
                  <a:srgbClr val="000000"/>
                </a:solidFill>
                <a:latin typeface="Arial"/>
                <a:ea typeface="Arial"/>
                <a:cs typeface="Arial"/>
                <a:sym typeface="Arial"/>
              </a:rPr>
              <a:t>érteni fogják a hálózatépítés és a kommunikáció fogalmát;</a:t>
            </a:r>
            <a:endParaRPr sz="3399">
              <a:solidFill>
                <a:srgbClr val="000000"/>
              </a:solidFill>
              <a:latin typeface="Arial"/>
              <a:ea typeface="Arial"/>
              <a:cs typeface="Arial"/>
              <a:sym typeface="Arial"/>
            </a:endParaRPr>
          </a:p>
          <a:p>
            <a:pPr indent="-457200" lvl="0" marL="457200" marR="0" rtl="0" algn="l">
              <a:lnSpc>
                <a:spcPct val="153015"/>
              </a:lnSpc>
              <a:spcBef>
                <a:spcPts val="0"/>
              </a:spcBef>
              <a:spcAft>
                <a:spcPts val="0"/>
              </a:spcAft>
              <a:buClr>
                <a:srgbClr val="000000"/>
              </a:buClr>
              <a:buSzPts val="3399"/>
              <a:buFont typeface="Arial"/>
              <a:buChar char="•"/>
            </a:pPr>
            <a:r>
              <a:rPr lang="en-US" sz="3399">
                <a:solidFill>
                  <a:srgbClr val="000000"/>
                </a:solidFill>
                <a:latin typeface="Arial"/>
                <a:ea typeface="Arial"/>
                <a:cs typeface="Arial"/>
                <a:sym typeface="Arial"/>
              </a:rPr>
              <a:t>érteni fogják a hálózatépítés és a kommunikáció fontosságát a szociális  vállalkozásokban;</a:t>
            </a:r>
            <a:endParaRPr sz="3399">
              <a:solidFill>
                <a:srgbClr val="000000"/>
              </a:solidFill>
              <a:latin typeface="Arial"/>
              <a:ea typeface="Arial"/>
              <a:cs typeface="Arial"/>
              <a:sym typeface="Arial"/>
            </a:endParaRPr>
          </a:p>
          <a:p>
            <a:pPr indent="-457200" lvl="0" marL="457200" marR="0" rtl="0" algn="l">
              <a:lnSpc>
                <a:spcPct val="153015"/>
              </a:lnSpc>
              <a:spcBef>
                <a:spcPts val="0"/>
              </a:spcBef>
              <a:spcAft>
                <a:spcPts val="0"/>
              </a:spcAft>
              <a:buClr>
                <a:srgbClr val="000000"/>
              </a:buClr>
              <a:buSzPts val="3399"/>
              <a:buFont typeface="Arial"/>
              <a:buChar char="•"/>
            </a:pPr>
            <a:r>
              <a:rPr lang="en-US" sz="3399">
                <a:solidFill>
                  <a:srgbClr val="000000"/>
                </a:solidFill>
                <a:latin typeface="Arial"/>
                <a:ea typeface="Arial"/>
                <a:cs typeface="Arial"/>
                <a:sym typeface="Arial"/>
              </a:rPr>
              <a:t>képesek lesznek hatékonyan kommunikálni;</a:t>
            </a:r>
            <a:endParaRPr sz="3399">
              <a:solidFill>
                <a:srgbClr val="000000"/>
              </a:solidFill>
              <a:latin typeface="Arial"/>
              <a:ea typeface="Arial"/>
              <a:cs typeface="Arial"/>
              <a:sym typeface="Arial"/>
            </a:endParaRPr>
          </a:p>
          <a:p>
            <a:pPr indent="-457200" lvl="0" marL="457200" marR="0" rtl="0" algn="l">
              <a:lnSpc>
                <a:spcPct val="153015"/>
              </a:lnSpc>
              <a:spcBef>
                <a:spcPts val="0"/>
              </a:spcBef>
              <a:spcAft>
                <a:spcPts val="0"/>
              </a:spcAft>
              <a:buClr>
                <a:srgbClr val="000000"/>
              </a:buClr>
              <a:buSzPts val="3399"/>
              <a:buFont typeface="Arial"/>
              <a:buChar char="•"/>
            </a:pPr>
            <a:r>
              <a:rPr lang="en-US" sz="3399">
                <a:solidFill>
                  <a:srgbClr val="000000"/>
                </a:solidFill>
                <a:latin typeface="Arial"/>
                <a:ea typeface="Arial"/>
                <a:cs typeface="Arial"/>
                <a:sym typeface="Arial"/>
              </a:rPr>
              <a:t>képesek lesznek hatékonyan hálózatot építeni;</a:t>
            </a:r>
            <a:endParaRPr sz="3399">
              <a:solidFill>
                <a:srgbClr val="000000"/>
              </a:solidFill>
              <a:latin typeface="Arial"/>
              <a:ea typeface="Arial"/>
              <a:cs typeface="Arial"/>
              <a:sym typeface="Arial"/>
            </a:endParaRPr>
          </a:p>
          <a:p>
            <a:pPr indent="-457200" lvl="0" marL="457200" marR="0" rtl="0" algn="l">
              <a:lnSpc>
                <a:spcPct val="153015"/>
              </a:lnSpc>
              <a:spcBef>
                <a:spcPts val="0"/>
              </a:spcBef>
              <a:spcAft>
                <a:spcPts val="0"/>
              </a:spcAft>
              <a:buClr>
                <a:srgbClr val="000000"/>
              </a:buClr>
              <a:buSzPts val="3399"/>
              <a:buFont typeface="Arial"/>
              <a:buChar char="•"/>
            </a:pPr>
            <a:r>
              <a:rPr lang="en-US" sz="3399">
                <a:solidFill>
                  <a:srgbClr val="000000"/>
                </a:solidFill>
                <a:latin typeface="Arial"/>
                <a:ea typeface="Arial"/>
                <a:cs typeface="Arial"/>
                <a:sym typeface="Arial"/>
              </a:rPr>
              <a:t>fogni tudják, hogyan mérjék és értékeljék a kommunikációs és hálózatépítési erőfeszítéseik hatását. </a:t>
            </a:r>
            <a:endParaRPr/>
          </a:p>
          <a:p>
            <a:pPr indent="0" lvl="0" marL="0" marR="0" rtl="0" algn="l">
              <a:lnSpc>
                <a:spcPct val="153015"/>
              </a:lnSpc>
              <a:spcBef>
                <a:spcPts val="0"/>
              </a:spcBef>
              <a:spcAft>
                <a:spcPts val="0"/>
              </a:spcAft>
              <a:buNone/>
            </a:pPr>
            <a:r>
              <a:t/>
            </a:r>
            <a:endParaRPr sz="3399">
              <a:solidFill>
                <a:srgbClr val="000000"/>
              </a:solidFill>
              <a:latin typeface="Arial"/>
              <a:ea typeface="Arial"/>
              <a:cs typeface="Arial"/>
              <a:sym typeface="Arial"/>
            </a:endParaRPr>
          </a:p>
        </p:txBody>
      </p:sp>
      <p:sp>
        <p:nvSpPr>
          <p:cNvPr id="172" name="Google Shape;172;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0"/>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178" name="Google Shape;178;p20"/>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179" name="Google Shape;179;p20"/>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180" name="Google Shape;180;p20"/>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181" name="Google Shape;181;p20"/>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182" name="Google Shape;182;p20"/>
          <p:cNvSpPr txBox="1"/>
          <p:nvPr/>
        </p:nvSpPr>
        <p:spPr>
          <a:xfrm>
            <a:off x="1965267" y="3647086"/>
            <a:ext cx="2405029" cy="212994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01</a:t>
            </a:r>
            <a:endParaRPr/>
          </a:p>
        </p:txBody>
      </p:sp>
      <p:sp>
        <p:nvSpPr>
          <p:cNvPr id="183" name="Google Shape;183;p20"/>
          <p:cNvSpPr txBox="1"/>
          <p:nvPr/>
        </p:nvSpPr>
        <p:spPr>
          <a:xfrm>
            <a:off x="4370316" y="3936011"/>
            <a:ext cx="6450084" cy="899926"/>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Kommunikáció</a:t>
            </a:r>
            <a:endParaRPr sz="5499">
              <a:solidFill>
                <a:srgbClr val="000000"/>
              </a:solidFill>
              <a:latin typeface="Arial"/>
              <a:ea typeface="Arial"/>
              <a:cs typeface="Arial"/>
              <a:sym typeface="Arial"/>
            </a:endParaRPr>
          </a:p>
        </p:txBody>
      </p:sp>
      <p:sp>
        <p:nvSpPr>
          <p:cNvPr id="184" name="Google Shape;184;p20"/>
          <p:cNvSpPr txBox="1"/>
          <p:nvPr/>
        </p:nvSpPr>
        <p:spPr>
          <a:xfrm>
            <a:off x="4564409" y="5105400"/>
            <a:ext cx="9735028" cy="897682"/>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a hatékony kommunikációra összpontosít, amely elengedhetetlen a társadalmi vállalkozás sikeréhez.</a:t>
            </a:r>
            <a:endParaRPr/>
          </a:p>
        </p:txBody>
      </p:sp>
      <p:sp>
        <p:nvSpPr>
          <p:cNvPr id="185" name="Google Shape;185;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191" name="Google Shape;191;p21"/>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192" name="Google Shape;192;p21"/>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193" name="Google Shape;193;p21"/>
          <p:cNvSpPr txBox="1"/>
          <p:nvPr/>
        </p:nvSpPr>
        <p:spPr>
          <a:xfrm>
            <a:off x="2720532" y="1965697"/>
            <a:ext cx="2994468"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3.1.1</a:t>
            </a:r>
            <a:endParaRPr sz="5000">
              <a:solidFill>
                <a:srgbClr val="000000"/>
              </a:solidFill>
              <a:latin typeface="Arial"/>
              <a:ea typeface="Arial"/>
              <a:cs typeface="Arial"/>
              <a:sym typeface="Arial"/>
            </a:endParaRPr>
          </a:p>
        </p:txBody>
      </p:sp>
      <p:sp>
        <p:nvSpPr>
          <p:cNvPr id="194" name="Google Shape;194;p21"/>
          <p:cNvSpPr txBox="1"/>
          <p:nvPr/>
        </p:nvSpPr>
        <p:spPr>
          <a:xfrm>
            <a:off x="2720532" y="3048312"/>
            <a:ext cx="7097505" cy="6155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Hatékony kommunikáció </a:t>
            </a:r>
            <a:endParaRPr sz="3399">
              <a:solidFill>
                <a:srgbClr val="000000"/>
              </a:solidFill>
              <a:latin typeface="Arial"/>
              <a:ea typeface="Arial"/>
              <a:cs typeface="Arial"/>
              <a:sym typeface="Arial"/>
            </a:endParaRPr>
          </a:p>
        </p:txBody>
      </p:sp>
      <p:sp>
        <p:nvSpPr>
          <p:cNvPr id="195" name="Google Shape;195;p21"/>
          <p:cNvSpPr txBox="1"/>
          <p:nvPr/>
        </p:nvSpPr>
        <p:spPr>
          <a:xfrm>
            <a:off x="2720532" y="3861416"/>
            <a:ext cx="5509068" cy="4962897"/>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n-US" sz="2500">
                <a:solidFill>
                  <a:srgbClr val="000000"/>
                </a:solidFill>
                <a:latin typeface="Arial"/>
                <a:ea typeface="Arial"/>
                <a:cs typeface="Arial"/>
                <a:sym typeface="Arial"/>
              </a:rPr>
              <a:t>A hatékony kommunikáció alapvető kapcsolatteremtő képesség. Ahhoz, hogy sikeresek legyünk a társadalmi vállalkozásban, hatékonyan kell tudnunk kommunikálni. A kommunikáció több mint egyszerű információátadás, az üzenet mögött rejlő érzések és szándékok megértéséről is szól.</a:t>
            </a:r>
            <a:endParaRPr sz="2500">
              <a:solidFill>
                <a:srgbClr val="000000"/>
              </a:solidFill>
              <a:latin typeface="Arial"/>
              <a:ea typeface="Arial"/>
              <a:cs typeface="Arial"/>
              <a:sym typeface="Arial"/>
            </a:endParaRPr>
          </a:p>
        </p:txBody>
      </p:sp>
      <p:sp>
        <p:nvSpPr>
          <p:cNvPr id="196" name="Google Shape;196;p21"/>
          <p:cNvSpPr txBox="1"/>
          <p:nvPr/>
        </p:nvSpPr>
        <p:spPr>
          <a:xfrm>
            <a:off x="8874691" y="3861416"/>
            <a:ext cx="5356668" cy="4962897"/>
          </a:xfrm>
          <a:prstGeom prst="rect">
            <a:avLst/>
          </a:prstGeom>
          <a:noFill/>
          <a:ln>
            <a:noFill/>
          </a:ln>
        </p:spPr>
        <p:txBody>
          <a:bodyPr anchorCtr="0" anchor="t" bIns="0" lIns="0" spcFirstLastPara="1" rIns="0" wrap="square" tIns="0">
            <a:spAutoFit/>
          </a:bodyPr>
          <a:lstStyle/>
          <a:p>
            <a:pPr indent="0" lvl="0" marL="0" marR="0" rtl="0" algn="just">
              <a:lnSpc>
                <a:spcPct val="163461"/>
              </a:lnSpc>
              <a:spcBef>
                <a:spcPts val="0"/>
              </a:spcBef>
              <a:spcAft>
                <a:spcPts val="0"/>
              </a:spcAft>
              <a:buNone/>
            </a:pPr>
            <a:r>
              <a:rPr lang="en-US" sz="2600">
                <a:solidFill>
                  <a:srgbClr val="000000"/>
                </a:solidFill>
                <a:latin typeface="Arial"/>
                <a:ea typeface="Arial"/>
                <a:cs typeface="Arial"/>
                <a:sym typeface="Arial"/>
              </a:rPr>
              <a:t>Ahhoz, hogy kiváló kommunikátorok legyünk, tisztában kell lennünk a lehetséges akadályokkal - különböző helyzetekkel vagy körülményekkel, amelyek akadályozzák az ötletek vagy gondolatok hatékony megosztását -, és meg kell tanulnunk kezelni őket.</a:t>
            </a:r>
            <a:endParaRPr/>
          </a:p>
          <a:p>
            <a:pPr indent="0" lvl="0" marL="0" marR="0" rtl="0" algn="just">
              <a:lnSpc>
                <a:spcPct val="163461"/>
              </a:lnSpc>
              <a:spcBef>
                <a:spcPts val="0"/>
              </a:spcBef>
              <a:spcAft>
                <a:spcPts val="0"/>
              </a:spcAft>
              <a:buNone/>
            </a:pPr>
            <a:r>
              <a:t/>
            </a:r>
            <a:endParaRPr sz="2600">
              <a:solidFill>
                <a:srgbClr val="000000"/>
              </a:solidFill>
              <a:latin typeface="Arial"/>
              <a:ea typeface="Arial"/>
              <a:cs typeface="Arial"/>
              <a:sym typeface="Arial"/>
            </a:endParaRPr>
          </a:p>
        </p:txBody>
      </p:sp>
      <p:sp>
        <p:nvSpPr>
          <p:cNvPr id="197" name="Google Shape;197;p2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