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10287000" cx="18288000"/>
  <p:notesSz cx="6858000" cy="9144000"/>
  <p:embeddedFontLst>
    <p:embeddedFont>
      <p:font typeface="Prata"/>
      <p:regular r:id="rId49"/>
    </p:embeddedFont>
    <p:embeddedFont>
      <p:font typeface="Playfair Display"/>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B5E952-2817-458D-A006-A788B470D5E6}">
  <a:tblStyle styleId="{D2B5E952-2817-458D-A006-A788B470D5E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rat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bold.fntdata"/><Relationship Id="rId50" Type="http://schemas.openxmlformats.org/officeDocument/2006/relationships/font" Target="fonts/PlayfairDisplay-regular.fntdata"/><Relationship Id="rId53" Type="http://schemas.openxmlformats.org/officeDocument/2006/relationships/font" Target="fonts/PlayfairDisplay-boldItalic.fntdata"/><Relationship Id="rId52" Type="http://schemas.openxmlformats.org/officeDocument/2006/relationships/font" Target="fonts/PlayfairDisplay-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1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2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2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2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2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3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3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3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3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3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3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3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3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3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3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4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p4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45" name="Google Shape;645;p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46" name="Google Shape;646;p4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p4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49" name="Google Shape;649;p4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20.png"/><Relationship Id="rId10" Type="http://schemas.openxmlformats.org/officeDocument/2006/relationships/hyperlink" Target="https://www.youtube.com/watch?v=dctNk0Yj_xA" TargetMode="External"/><Relationship Id="rId9" Type="http://schemas.openxmlformats.org/officeDocument/2006/relationships/image" Target="../media/image48.jpg"/><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image" Target="../media/image41.png"/><Relationship Id="rId8" Type="http://schemas.openxmlformats.org/officeDocument/2006/relationships/hyperlink" Target="http://www.youtube.com/watch?v=dctNk0Yj_x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 Id="rId7" Type="http://schemas.openxmlformats.org/officeDocument/2006/relationships/image" Target="../media/image33.png"/></Relationships>
</file>

<file path=ppt/slides/_rels/slide13.xml.rels><?xml version="1.0" encoding="UTF-8" standalone="yes"?><Relationships xmlns="http://schemas.openxmlformats.org/package/2006/relationships"><Relationship Id="rId11" Type="http://schemas.openxmlformats.org/officeDocument/2006/relationships/hyperlink" Target="https://unis.unvienna.org/unis/hu/topics/sustainable_development_goals.html" TargetMode="External"/><Relationship Id="rId10" Type="http://schemas.openxmlformats.org/officeDocument/2006/relationships/hyperlink" Target="https://unis.unvienna.org/unis/hu/topics/sustainable_development_goals.html" TargetMode="External"/><Relationship Id="rId13" Type="http://schemas.openxmlformats.org/officeDocument/2006/relationships/hyperlink" Target="https://unis.unvienna.org/unis/hu/topics/sustainable_development_goals.html" TargetMode="External"/><Relationship Id="rId12" Type="http://schemas.openxmlformats.org/officeDocument/2006/relationships/hyperlink" Target="https://unis.unvienna.org/unis/hu/topics/sustainable_development_goals.html"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hyperlink" Target="https://unis.unvienna.org/unis/hu/topics/sustainable_development_goals.html" TargetMode="External"/><Relationship Id="rId15" Type="http://schemas.openxmlformats.org/officeDocument/2006/relationships/image" Target="../media/image56.png"/><Relationship Id="rId1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hyperlink" Target="https://unis.unvienna.org/unis/hu/topics/sustainable_development_goals.html"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unis.unvienna.org/unis/hu/topics/sustainable_development_goals.html" TargetMode="External"/><Relationship Id="rId10" Type="http://schemas.openxmlformats.org/officeDocument/2006/relationships/hyperlink" Target="https://unis.unvienna.org/unis/hu/topics/sustainable_development_goals.html" TargetMode="External"/><Relationship Id="rId13" Type="http://schemas.openxmlformats.org/officeDocument/2006/relationships/image" Target="../media/image61.png"/><Relationship Id="rId12" Type="http://schemas.openxmlformats.org/officeDocument/2006/relationships/hyperlink" Target="https://unis.unvienna.org/unis/hu/topics/sustainable_development_goals.html"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hyperlink" Target="https://unis.unvienna.org/unis/hu/topics/sustainable_development_goals.html" TargetMode="External"/><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hyperlink" Target="https://unis.unvienna.org/unis/hu/topics/sustainable_development_goals.html" TargetMode="External"/><Relationship Id="rId8" Type="http://schemas.openxmlformats.org/officeDocument/2006/relationships/hyperlink" Target="https://unis.unvienna.org/unis/hu/topics/sustainable_development_goals.html"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unis.unvienna.org/unis/hu/topics/sustainable_development_goals.html" TargetMode="External"/><Relationship Id="rId10" Type="http://schemas.openxmlformats.org/officeDocument/2006/relationships/hyperlink" Target="https://unis.unvienna.org/unis/hu/topics/sustainable_development_goals.html" TargetMode="External"/><Relationship Id="rId12"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hyperlink" Target="https://unis.unvienna.org/unis/hu/topics/sustainable_development_goals.html" TargetMode="External"/><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hyperlink" Target="https://unis.unvienna.org/unis/hu/topics/sustainable_development_goals.html" TargetMode="External"/><Relationship Id="rId8" Type="http://schemas.openxmlformats.org/officeDocument/2006/relationships/hyperlink" Target="https://unis.unvienna.org/unis/hu/topics/sustainable_development_goal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59.png"/><Relationship Id="rId6"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59.png"/><Relationship Id="rId6"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50.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hyperlink" Target="https://go-goals.org/downloadable-material/" TargetMode="External"/><Relationship Id="rId5" Type="http://schemas.openxmlformats.org/officeDocument/2006/relationships/image" Target="../media/image26.png"/><Relationship Id="rId6" Type="http://schemas.openxmlformats.org/officeDocument/2006/relationships/image" Target="../media/image52.png"/><Relationship Id="rId7" Type="http://schemas.openxmlformats.org/officeDocument/2006/relationships/image" Target="../media/image84.png"/><Relationship Id="rId8" Type="http://schemas.openxmlformats.org/officeDocument/2006/relationships/hyperlink" Target="https://go-goals.org/downloadable-materi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0.png"/><Relationship Id="rId11" Type="http://schemas.openxmlformats.org/officeDocument/2006/relationships/image" Target="../media/image10.png"/><Relationship Id="rId10" Type="http://schemas.openxmlformats.org/officeDocument/2006/relationships/image" Target="../media/image6.jp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5.jpg"/><Relationship Id="rId7" Type="http://schemas.openxmlformats.org/officeDocument/2006/relationships/image" Target="../media/image3.jp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10.png"/><Relationship Id="rId6" Type="http://schemas.openxmlformats.org/officeDocument/2006/relationships/image" Target="../media/image57.png"/><Relationship Id="rId7" Type="http://schemas.openxmlformats.org/officeDocument/2006/relationships/image" Target="../media/image7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49.png"/><Relationship Id="rId5" Type="http://schemas.openxmlformats.org/officeDocument/2006/relationships/image" Target="../media/image64.png"/><Relationship Id="rId6"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7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67.png"/><Relationship Id="rId6" Type="http://schemas.openxmlformats.org/officeDocument/2006/relationships/image" Target="../media/image7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7.png"/><Relationship Id="rId6" Type="http://schemas.openxmlformats.org/officeDocument/2006/relationships/image" Target="../media/image69.png"/><Relationship Id="rId7" Type="http://schemas.openxmlformats.org/officeDocument/2006/relationships/image" Target="../media/image82.png"/><Relationship Id="rId8" Type="http://schemas.openxmlformats.org/officeDocument/2006/relationships/image" Target="../media/image7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78.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5.pn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31.png"/><Relationship Id="rId7" Type="http://schemas.openxmlformats.org/officeDocument/2006/relationships/image" Target="../media/image68.png"/><Relationship Id="rId8"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70.png"/><Relationship Id="rId5" Type="http://schemas.openxmlformats.org/officeDocument/2006/relationships/image" Target="../media/image42.png"/><Relationship Id="rId6" Type="http://schemas.openxmlformats.org/officeDocument/2006/relationships/image" Target="../media/image82.png"/><Relationship Id="rId7" Type="http://schemas.openxmlformats.org/officeDocument/2006/relationships/image" Target="../media/image10.png"/><Relationship Id="rId8"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1" Type="http://schemas.openxmlformats.org/officeDocument/2006/relationships/hyperlink" Target="https://www.youtube.com/watch?v=DdLqiTvFwJk" TargetMode="External"/><Relationship Id="rId10" Type="http://schemas.openxmlformats.org/officeDocument/2006/relationships/hyperlink" Target="https://www.youtube.com/watch?v=5_hLuEui6ww" TargetMode="External"/><Relationship Id="rId13" Type="http://schemas.openxmlformats.org/officeDocument/2006/relationships/hyperlink" Target="https://www.youtube.com/watch?v=Mdm49_rUMgo" TargetMode="External"/><Relationship Id="rId12" Type="http://schemas.openxmlformats.org/officeDocument/2006/relationships/hyperlink" Target="https://www.youtube.com/watch?v=pBqe8JD62QE&amp;t=149s"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hyperlink" Target="https://www.youtube.com/watch?v=RpqVmvMCmp0" TargetMode="External"/><Relationship Id="rId15" Type="http://schemas.openxmlformats.org/officeDocument/2006/relationships/hyperlink" Target="https://sdgs.un.org/2030agenda" TargetMode="External"/><Relationship Id="rId14" Type="http://schemas.openxmlformats.org/officeDocument/2006/relationships/hyperlink" Target="https://sdgs.un.org/partnerships" TargetMode="External"/><Relationship Id="rId16" Type="http://schemas.openxmlformats.org/officeDocument/2006/relationships/hyperlink" Target="https://commission.europa.eu/select-language?destination=/media/23163" TargetMode="External"/><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hyperlink" Target="https://sdgs.un.org/publications/sdg-good-practices-2020" TargetMode="External"/><Relationship Id="rId8" Type="http://schemas.openxmlformats.org/officeDocument/2006/relationships/hyperlink" Target="https://sustainabledevelopment.un.org/index.php?page=view&amp;type=400&amp;nr=2217&amp;menu=151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83.png"/><Relationship Id="rId6" Type="http://schemas.openxmlformats.org/officeDocument/2006/relationships/image" Target="../media/image81.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10.png"/><Relationship Id="rId7"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24.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290470" y="346125"/>
            <a:ext cx="4892180" cy="1365149"/>
          </a:xfrm>
          <a:custGeom>
            <a:rect b="b" l="l" r="r" t="t"/>
            <a:pathLst>
              <a:path extrusionOk="0" h="1365149" w="4892180">
                <a:moveTo>
                  <a:pt x="0" y="0"/>
                </a:moveTo>
                <a:lnTo>
                  <a:pt x="4892180" y="0"/>
                </a:lnTo>
                <a:lnTo>
                  <a:pt x="4892180" y="1365150"/>
                </a:lnTo>
                <a:lnTo>
                  <a:pt x="0" y="1365150"/>
                </a:lnTo>
                <a:lnTo>
                  <a:pt x="0" y="0"/>
                </a:lnTo>
                <a:close/>
              </a:path>
            </a:pathLst>
          </a:custGeom>
          <a:blipFill rotWithShape="1">
            <a:blip r:embed="rId3">
              <a:alphaModFix/>
            </a:blip>
            <a:stretch>
              <a:fillRect b="-160167" l="-14263" r="-3277" t="-161026"/>
            </a:stretch>
          </a:blipFill>
          <a:ln>
            <a:noFill/>
          </a:ln>
        </p:spPr>
      </p:sp>
      <p:sp>
        <p:nvSpPr>
          <p:cNvPr id="89" name="Google Shape;89;p13"/>
          <p:cNvSpPr/>
          <p:nvPr/>
        </p:nvSpPr>
        <p:spPr>
          <a:xfrm rot="-5400000">
            <a:off x="108679" y="6280879"/>
            <a:ext cx="3897443" cy="4114800"/>
          </a:xfrm>
          <a:custGeom>
            <a:rect b="b" l="l" r="r" t="t"/>
            <a:pathLst>
              <a:path extrusionOk="0" h="4114800" w="3897443">
                <a:moveTo>
                  <a:pt x="0" y="0"/>
                </a:moveTo>
                <a:lnTo>
                  <a:pt x="3897442" y="0"/>
                </a:lnTo>
                <a:lnTo>
                  <a:pt x="3897442" y="4114800"/>
                </a:lnTo>
                <a:lnTo>
                  <a:pt x="0" y="4114800"/>
                </a:lnTo>
                <a:lnTo>
                  <a:pt x="0" y="0"/>
                </a:lnTo>
                <a:close/>
              </a:path>
            </a:pathLst>
          </a:custGeom>
          <a:blipFill rotWithShape="1">
            <a:blip r:embed="rId4">
              <a:alphaModFix/>
            </a:blip>
            <a:stretch>
              <a:fillRect b="0" l="0" r="0" t="0"/>
            </a:stretch>
          </a:blipFill>
          <a:ln>
            <a:noFill/>
          </a:ln>
        </p:spPr>
      </p:sp>
      <p:sp>
        <p:nvSpPr>
          <p:cNvPr id="90" name="Google Shape;90;p13"/>
          <p:cNvSpPr/>
          <p:nvPr/>
        </p:nvSpPr>
        <p:spPr>
          <a:xfrm>
            <a:off x="14546951" y="-1028700"/>
            <a:ext cx="4856524" cy="41148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5">
              <a:alphaModFix/>
            </a:blip>
            <a:stretch>
              <a:fillRect b="0" l="0" r="0" t="0"/>
            </a:stretch>
          </a:blipFill>
          <a:ln>
            <a:noFill/>
          </a:ln>
        </p:spPr>
      </p:sp>
      <p:sp>
        <p:nvSpPr>
          <p:cNvPr id="91" name="Google Shape;91;p13"/>
          <p:cNvSpPr txBox="1"/>
          <p:nvPr/>
        </p:nvSpPr>
        <p:spPr>
          <a:xfrm>
            <a:off x="5688062" y="4308649"/>
            <a:ext cx="6911876" cy="150791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6999"/>
              <a:buFont typeface="Arial"/>
              <a:buNone/>
            </a:pPr>
            <a:r>
              <a:rPr b="0" i="0" lang="en-US" sz="6999" u="none" cap="none" strike="noStrike">
                <a:solidFill>
                  <a:srgbClr val="000000"/>
                </a:solidFill>
                <a:latin typeface="Playfair Display"/>
                <a:ea typeface="Playfair Display"/>
                <a:cs typeface="Playfair Display"/>
                <a:sym typeface="Playfair Display"/>
              </a:rPr>
              <a:t>SUSE projekt</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5053926" y="5916787"/>
            <a:ext cx="8553900" cy="137883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06AC73"/>
                </a:solidFill>
                <a:latin typeface="Arial"/>
                <a:ea typeface="Arial"/>
                <a:cs typeface="Arial"/>
                <a:sym typeface="Arial"/>
              </a:rPr>
              <a:t>1-es modul – A Fenntartható Fejlődési Célok (FFC) általános bemutatója </a:t>
            </a:r>
            <a:endParaRPr b="0" i="0" sz="1400" u="none" cap="none" strike="noStrike">
              <a:solidFill>
                <a:srgbClr val="000000"/>
              </a:solidFill>
              <a:latin typeface="Arial"/>
              <a:ea typeface="Arial"/>
              <a:cs typeface="Arial"/>
              <a:sym typeface="Arial"/>
            </a:endParaRPr>
          </a:p>
        </p:txBody>
      </p:sp>
      <p:sp>
        <p:nvSpPr>
          <p:cNvPr id="93" name="Google Shape;93;p13"/>
          <p:cNvSpPr txBox="1"/>
          <p:nvPr/>
        </p:nvSpPr>
        <p:spPr>
          <a:xfrm>
            <a:off x="6125638" y="9711187"/>
            <a:ext cx="5793870" cy="25853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Prata"/>
                <a:ea typeface="Prata"/>
                <a:cs typeface="Prata"/>
                <a:sym typeface="Prata"/>
              </a:rPr>
              <a:t>Projekt sz.: 2022-2-RO01-KA220-YOU-000102027</a:t>
            </a:r>
            <a:endParaRPr b="0" i="0" sz="1400" u="none" cap="none" strike="noStrike">
              <a:solidFill>
                <a:srgbClr val="000000"/>
              </a:solidFill>
              <a:latin typeface="Arial"/>
              <a:ea typeface="Arial"/>
              <a:cs typeface="Arial"/>
              <a:sym typeface="Arial"/>
            </a:endParaRPr>
          </a:p>
        </p:txBody>
      </p:sp>
      <p:pic>
        <p:nvPicPr>
          <p:cNvPr id="94" name="Google Shape;94;p13"/>
          <p:cNvPicPr preferRelativeResize="0"/>
          <p:nvPr/>
        </p:nvPicPr>
        <p:blipFill rotWithShape="1">
          <a:blip r:embed="rId6">
            <a:alphaModFix/>
          </a:blip>
          <a:srcRect b="0" l="0" r="0" t="0"/>
          <a:stretch/>
        </p:blipFill>
        <p:spPr>
          <a:xfrm>
            <a:off x="13212699" y="9143428"/>
            <a:ext cx="4587890" cy="9292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06" name="Google Shape;206;p22"/>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07" name="Google Shape;207;p22"/>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08" name="Google Shape;208;p2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09" name="Google Shape;209;p22"/>
          <p:cNvSpPr txBox="1"/>
          <p:nvPr/>
        </p:nvSpPr>
        <p:spPr>
          <a:xfrm rot="-5400000">
            <a:off x="-1965236" y="4518755"/>
            <a:ext cx="6522600" cy="12495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Arial"/>
                <a:ea typeface="Arial"/>
                <a:cs typeface="Arial"/>
                <a:sym typeface="Arial"/>
              </a:rPr>
              <a:t>1.1 A Fenntartható Fejlődés Megértése </a:t>
            </a:r>
            <a:endParaRPr b="1" i="0" sz="1400" u="none" cap="none" strike="noStrike">
              <a:solidFill>
                <a:srgbClr val="BF1435"/>
              </a:solidFill>
              <a:latin typeface="Arial"/>
              <a:ea typeface="Arial"/>
              <a:cs typeface="Arial"/>
              <a:sym typeface="Arial"/>
            </a:endParaRPr>
          </a:p>
        </p:txBody>
      </p:sp>
      <p:sp>
        <p:nvSpPr>
          <p:cNvPr id="210" name="Google Shape;210;p22"/>
          <p:cNvSpPr txBox="1"/>
          <p:nvPr/>
        </p:nvSpPr>
        <p:spPr>
          <a:xfrm>
            <a:off x="2906217" y="848304"/>
            <a:ext cx="9267900" cy="1033937"/>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BF1435"/>
                </a:solidFill>
                <a:latin typeface="Arial"/>
                <a:ea typeface="Arial"/>
                <a:cs typeface="Arial"/>
                <a:sym typeface="Arial"/>
              </a:rPr>
              <a:t>1.1 </a:t>
            </a:r>
            <a:r>
              <a:rPr b="0" i="0" lang="en-US" sz="3200" u="none" cap="none" strike="noStrike">
                <a:solidFill>
                  <a:srgbClr val="000000"/>
                </a:solidFill>
                <a:latin typeface="Arial"/>
                <a:ea typeface="Arial"/>
                <a:cs typeface="Arial"/>
                <a:sym typeface="Arial"/>
              </a:rPr>
              <a:t>A Fenntartható Fejlődés megértése </a:t>
            </a:r>
            <a:endParaRPr b="0" i="0" sz="32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2"/>
          <p:cNvSpPr txBox="1"/>
          <p:nvPr/>
        </p:nvSpPr>
        <p:spPr>
          <a:xfrm>
            <a:off x="2747985" y="1801715"/>
            <a:ext cx="10600800" cy="66479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Ez napirend olyan, világszintű fontossággal bíró </a:t>
            </a:r>
            <a:r>
              <a:rPr b="1" i="0" lang="en-US" sz="2400" u="none" cap="none" strike="noStrike">
                <a:solidFill>
                  <a:srgbClr val="000000"/>
                </a:solidFill>
                <a:latin typeface="Arial"/>
                <a:ea typeface="Arial"/>
                <a:cs typeface="Arial"/>
                <a:sym typeface="Arial"/>
              </a:rPr>
              <a:t>terv a világ fejlődésére vonatkozóan</a:t>
            </a:r>
            <a:r>
              <a:rPr b="0" i="0" lang="en-US" sz="2400" u="none" cap="none" strike="noStrike">
                <a:solidFill>
                  <a:srgbClr val="000000"/>
                </a:solidFill>
                <a:latin typeface="Arial"/>
                <a:ea typeface="Arial"/>
                <a:cs typeface="Arial"/>
                <a:sym typeface="Arial"/>
              </a:rPr>
              <a:t>.</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 Fenntartható Fejlődési Célok egy 17 globális célból álló csomag , amelyet az Egyesült Nemzetek Közgyűlése 2015-ben fogadott el mint Agenda 2030-as Fenntartható Fejlődési részeként.</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➔Az FFCk a </a:t>
            </a:r>
            <a:r>
              <a:rPr b="1" i="0" lang="en-US" sz="2400" u="none" cap="none" strike="noStrike">
                <a:solidFill>
                  <a:srgbClr val="000000"/>
                </a:solidFill>
                <a:latin typeface="Arial"/>
                <a:ea typeface="Arial"/>
                <a:cs typeface="Arial"/>
                <a:sym typeface="Arial"/>
              </a:rPr>
              <a:t>világ </a:t>
            </a:r>
            <a:r>
              <a:rPr b="0" i="0" lang="en-US" sz="2400" u="none" cap="none" strike="noStrike">
                <a:solidFill>
                  <a:srgbClr val="000000"/>
                </a:solidFill>
                <a:latin typeface="Arial"/>
                <a:ea typeface="Arial"/>
                <a:cs typeface="Arial"/>
                <a:sym typeface="Arial"/>
              </a:rPr>
              <a:t>2030-ig szóló </a:t>
            </a:r>
            <a:r>
              <a:rPr b="1" i="0" lang="en-US" sz="2400" u="none" cap="none" strike="noStrike">
                <a:solidFill>
                  <a:srgbClr val="000000"/>
                </a:solidFill>
                <a:latin typeface="Arial"/>
                <a:ea typeface="Arial"/>
                <a:cs typeface="Arial"/>
                <a:sym typeface="Arial"/>
              </a:rPr>
              <a:t>feladatlistája </a:t>
            </a:r>
            <a:r>
              <a:rPr b="0" i="0" lang="en-US" sz="2400" u="none" cap="none" strike="noStrike">
                <a:solidFill>
                  <a:srgbClr val="000000"/>
                </a:solidFill>
                <a:latin typeface="Arial"/>
                <a:ea typeface="Arial"/>
                <a:cs typeface="Arial"/>
                <a:sym typeface="Arial"/>
              </a:rPr>
              <a:t>az emberek és a bolygó számára. </a:t>
            </a:r>
            <a:r>
              <a:rPr b="1" i="0" lang="en-US" sz="2400" u="none" cap="none" strike="noStrike">
                <a:solidFill>
                  <a:srgbClr val="000000"/>
                </a:solidFill>
                <a:latin typeface="Arial"/>
                <a:ea typeface="Arial"/>
                <a:cs typeface="Arial"/>
                <a:sym typeface="Arial"/>
              </a:rPr>
              <a:t>Sürgős felhívást</a:t>
            </a:r>
            <a:r>
              <a:rPr b="0" i="0" lang="en-US" sz="2400" u="none" cap="none" strike="noStrike">
                <a:solidFill>
                  <a:srgbClr val="000000"/>
                </a:solidFill>
                <a:latin typeface="Arial"/>
                <a:ea typeface="Arial"/>
                <a:cs typeface="Arial"/>
                <a:sym typeface="Arial"/>
              </a:rPr>
              <a:t> jelentenek valamennyi - fejlett és fejlődő - ország számára, </a:t>
            </a:r>
            <a:r>
              <a:rPr b="1" i="0" lang="en-US" sz="2400" u="none" cap="none" strike="noStrike">
                <a:solidFill>
                  <a:srgbClr val="000000"/>
                </a:solidFill>
                <a:latin typeface="Arial"/>
                <a:ea typeface="Arial"/>
                <a:cs typeface="Arial"/>
                <a:sym typeface="Arial"/>
              </a:rPr>
              <a:t>hogy lépéseket tegyenek</a:t>
            </a:r>
            <a:r>
              <a:rPr b="0" i="0" lang="en-US" sz="2400" u="none" cap="none" strike="noStrike">
                <a:solidFill>
                  <a:srgbClr val="000000"/>
                </a:solidFill>
                <a:latin typeface="Arial"/>
                <a:ea typeface="Arial"/>
                <a:cs typeface="Arial"/>
                <a:sym typeface="Arial"/>
              </a:rPr>
              <a:t> egy globális partnerség keretében.</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➔Öt fő kategóriára bontjuk: </a:t>
            </a:r>
            <a:r>
              <a:rPr b="1" i="0" lang="en-US" sz="2400" u="none" cap="none" strike="noStrike">
                <a:solidFill>
                  <a:srgbClr val="000000"/>
                </a:solidFill>
                <a:latin typeface="Arial"/>
                <a:ea typeface="Arial"/>
                <a:cs typeface="Arial"/>
                <a:sym typeface="Arial"/>
              </a:rPr>
              <a:t>Emberek, Bolygó, Jólét, Béke és Partnerség</a:t>
            </a:r>
            <a:r>
              <a:rPr b="0" i="0" lang="en-US" sz="2400" u="none" cap="none" strike="noStrike">
                <a:solidFill>
                  <a:srgbClr val="000000"/>
                </a:solidFill>
                <a:latin typeface="Arial"/>
                <a:ea typeface="Arial"/>
                <a:cs typeface="Arial"/>
                <a:sym typeface="Arial"/>
              </a:rPr>
              <a:t> - olyan </a:t>
            </a:r>
            <a:r>
              <a:rPr b="1" i="0" lang="en-US" sz="2400" u="none" cap="none" strike="noStrike">
                <a:solidFill>
                  <a:srgbClr val="000000"/>
                </a:solidFill>
                <a:latin typeface="Arial"/>
                <a:ea typeface="Arial"/>
                <a:cs typeface="Arial"/>
                <a:sym typeface="Arial"/>
              </a:rPr>
              <a:t>kritikus kérdésekre</a:t>
            </a:r>
            <a:r>
              <a:rPr b="0" i="0" lang="en-US" sz="2400" u="none" cap="none" strike="noStrike">
                <a:solidFill>
                  <a:srgbClr val="000000"/>
                </a:solidFill>
                <a:latin typeface="Arial"/>
                <a:ea typeface="Arial"/>
                <a:cs typeface="Arial"/>
                <a:sym typeface="Arial"/>
              </a:rPr>
              <a:t> vonatkozóan, mint a szegénység felszámolása, a nemek közötti egyenlőség megvalósítása, a tiszta víz és a higiénia biztosítása, valamint az éghajlatváltozás elleni küzdelem.</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➔Mivel közös globális programról van szó, ezek a kormányok, vállalkozók, a civil társadalom és az egyének </a:t>
            </a:r>
            <a:r>
              <a:rPr b="1" i="0" lang="en-US" sz="2400" u="none" cap="none" strike="noStrike">
                <a:solidFill>
                  <a:srgbClr val="000000"/>
                </a:solidFill>
                <a:latin typeface="Arial"/>
                <a:ea typeface="Arial"/>
                <a:cs typeface="Arial"/>
                <a:sym typeface="Arial"/>
              </a:rPr>
              <a:t>közös erőfeszítéseit igénylik </a:t>
            </a:r>
            <a:r>
              <a:rPr b="0" i="0" lang="en-US" sz="2400" u="none" cap="none" strike="noStrike">
                <a:solidFill>
                  <a:srgbClr val="000000"/>
                </a:solidFill>
                <a:latin typeface="Arial"/>
                <a:ea typeface="Arial"/>
                <a:cs typeface="Arial"/>
                <a:sym typeface="Arial"/>
              </a:rPr>
              <a:t>.</a:t>
            </a:r>
            <a:r>
              <a:rPr b="0" i="0" lang="en-US" sz="2200" u="none" cap="none" strike="noStrike">
                <a:solidFill>
                  <a:srgbClr val="000000"/>
                </a:solidFill>
                <a:latin typeface="Arial"/>
                <a:ea typeface="Arial"/>
                <a:cs typeface="Arial"/>
                <a:sym typeface="Arial"/>
              </a:rPr>
              <a:t>.</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17" name="Google Shape;217;p23"/>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18" name="Google Shape;218;p23"/>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19" name="Google Shape;219;p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20" name="Google Shape;220;p23"/>
          <p:cNvSpPr/>
          <p:nvPr/>
        </p:nvSpPr>
        <p:spPr>
          <a:xfrm>
            <a:off x="-571610" y="-2057400"/>
            <a:ext cx="4891293" cy="4114800"/>
          </a:xfrm>
          <a:custGeom>
            <a:rect b="b" l="l" r="r" t="t"/>
            <a:pathLst>
              <a:path extrusionOk="0" h="4114800" w="4891293">
                <a:moveTo>
                  <a:pt x="0" y="0"/>
                </a:moveTo>
                <a:lnTo>
                  <a:pt x="4891293" y="0"/>
                </a:lnTo>
                <a:lnTo>
                  <a:pt x="4891293" y="4114800"/>
                </a:lnTo>
                <a:lnTo>
                  <a:pt x="0" y="4114800"/>
                </a:lnTo>
                <a:lnTo>
                  <a:pt x="0" y="0"/>
                </a:lnTo>
                <a:close/>
              </a:path>
            </a:pathLst>
          </a:custGeom>
          <a:blipFill rotWithShape="1">
            <a:blip r:embed="rId7">
              <a:alphaModFix/>
            </a:blip>
            <a:stretch>
              <a:fillRect b="0" l="0" r="0" t="0"/>
            </a:stretch>
          </a:blipFill>
          <a:ln>
            <a:noFill/>
          </a:ln>
        </p:spPr>
      </p:sp>
      <p:sp>
        <p:nvSpPr>
          <p:cNvPr id="221" name="Google Shape;221;p23"/>
          <p:cNvSpPr txBox="1"/>
          <p:nvPr/>
        </p:nvSpPr>
        <p:spPr>
          <a:xfrm>
            <a:off x="3103125" y="2057400"/>
            <a:ext cx="10966800" cy="17785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0F9249"/>
                </a:solidFill>
                <a:latin typeface="Arial"/>
                <a:ea typeface="Arial"/>
                <a:cs typeface="Arial"/>
                <a:sym typeface="Arial"/>
              </a:rPr>
              <a:t>Reflektálj a következőkre: </a:t>
            </a:r>
            <a:endParaRPr b="0" i="1"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0" i="1" lang="en-US" sz="2199" u="none" cap="none" strike="noStrike">
                <a:solidFill>
                  <a:srgbClr val="000000"/>
                </a:solidFill>
                <a:latin typeface="Arial"/>
                <a:ea typeface="Arial"/>
                <a:cs typeface="Arial"/>
                <a:sym typeface="Arial"/>
              </a:rPr>
              <a:t>Gondolkoztál már azon, hogyan tudnánk közösen azon dolgozni, hogy mindenki számára jobb világot teremtsünk?</a:t>
            </a:r>
            <a:endParaRPr b="0" i="0" sz="2199" u="none" cap="none" strike="noStrike">
              <a:solidFill>
                <a:srgbClr val="BF1435"/>
              </a:solidFill>
              <a:latin typeface="Arial"/>
              <a:ea typeface="Arial"/>
              <a:cs typeface="Arial"/>
              <a:sym typeface="Arial"/>
            </a:endParaRPr>
          </a:p>
        </p:txBody>
      </p:sp>
      <p:sp>
        <p:nvSpPr>
          <p:cNvPr id="222" name="Google Shape;222;p23"/>
          <p:cNvSpPr txBox="1"/>
          <p:nvPr/>
        </p:nvSpPr>
        <p:spPr>
          <a:xfrm rot="-5400000">
            <a:off x="-1696587" y="5651366"/>
            <a:ext cx="5964300" cy="12495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Arial"/>
                <a:ea typeface="Arial"/>
                <a:cs typeface="Arial"/>
                <a:sym typeface="Arial"/>
              </a:rPr>
              <a:t>1.1 A Fenntartható Fejlődés Megértése </a:t>
            </a:r>
            <a:endParaRPr b="1" i="0" sz="1400" u="none" cap="none" strike="noStrike">
              <a:solidFill>
                <a:srgbClr val="BF1435"/>
              </a:solidFill>
              <a:latin typeface="Arial"/>
              <a:ea typeface="Arial"/>
              <a:cs typeface="Arial"/>
              <a:sym typeface="Arial"/>
            </a:endParaRPr>
          </a:p>
        </p:txBody>
      </p:sp>
      <p:pic>
        <p:nvPicPr>
          <p:cNvPr descr="A UJ Short Learning Programme Launch" id="223" name="Google Shape;223;p23" title="INTRODUCTION TO THE SUSTAINABLE DEVELOPMENT GOALS">
            <a:hlinkClick r:id="rId8"/>
          </p:cNvPr>
          <p:cNvPicPr preferRelativeResize="0"/>
          <p:nvPr/>
        </p:nvPicPr>
        <p:blipFill rotWithShape="1">
          <a:blip r:embed="rId9">
            <a:alphaModFix/>
          </a:blip>
          <a:srcRect b="0" l="0" r="0" t="0"/>
          <a:stretch/>
        </p:blipFill>
        <p:spPr>
          <a:xfrm>
            <a:off x="10004524" y="4408275"/>
            <a:ext cx="4256276" cy="2394150"/>
          </a:xfrm>
          <a:prstGeom prst="rect">
            <a:avLst/>
          </a:prstGeom>
          <a:noFill/>
          <a:ln>
            <a:noFill/>
          </a:ln>
        </p:spPr>
      </p:pic>
      <p:sp>
        <p:nvSpPr>
          <p:cNvPr id="224" name="Google Shape;224;p23"/>
          <p:cNvSpPr txBox="1"/>
          <p:nvPr/>
        </p:nvSpPr>
        <p:spPr>
          <a:xfrm>
            <a:off x="3103125" y="4281600"/>
            <a:ext cx="6365700" cy="17235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Az alábbi videó látváynosan is bemutatja a fent tanultakat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10"/>
              </a:rPr>
              <a:t>https://www.youtube.com/watch?v=dctNk0Yj_xA</a:t>
            </a:r>
            <a:r>
              <a:rPr b="0" i="0" lang="en-US" sz="2000" u="none" cap="none" strike="noStrike">
                <a:solidFill>
                  <a:schemeClr val="dk1"/>
                </a:solidFill>
                <a:latin typeface="Arial"/>
                <a:ea typeface="Arial"/>
                <a:cs typeface="Arial"/>
                <a:sym typeface="Arial"/>
              </a:rPr>
              <a:t>    -</a:t>
            </a:r>
            <a:r>
              <a:rPr b="1" i="0" lang="en-US" sz="2000" u="none" cap="none" strike="noStrike">
                <a:solidFill>
                  <a:srgbClr val="BF1435"/>
                </a:solidFill>
                <a:latin typeface="Arial"/>
                <a:ea typeface="Arial"/>
                <a:cs typeface="Arial"/>
                <a:sym typeface="Arial"/>
              </a:rPr>
              <a:t> Bevezetés az FFCkbe</a:t>
            </a:r>
            <a:endParaRPr b="1" i="0" sz="2000" u="none" cap="none" strike="noStrike">
              <a:solidFill>
                <a:srgbClr val="BF1435"/>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4"/>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30" name="Google Shape;230;p24"/>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31" name="Google Shape;231;p24"/>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32" name="Google Shape;232;p24"/>
          <p:cNvSpPr txBox="1"/>
          <p:nvPr/>
        </p:nvSpPr>
        <p:spPr>
          <a:xfrm>
            <a:off x="2262836" y="923925"/>
            <a:ext cx="13993500" cy="118474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1" i="0" lang="en-US" sz="5499" u="none" cap="none" strike="noStrike">
                <a:solidFill>
                  <a:srgbClr val="BF1435"/>
                </a:solidFill>
                <a:latin typeface="Arial"/>
                <a:ea typeface="Arial"/>
                <a:cs typeface="Arial"/>
                <a:sym typeface="Arial"/>
              </a:rPr>
              <a:t>1.2</a:t>
            </a:r>
            <a:r>
              <a:rPr b="0" i="0" lang="en-US" sz="5499" u="none" cap="none" strike="noStrike">
                <a:solidFill>
                  <a:srgbClr val="000000"/>
                </a:solidFill>
                <a:latin typeface="Arial"/>
                <a:ea typeface="Arial"/>
                <a:cs typeface="Arial"/>
                <a:sym typeface="Arial"/>
              </a:rPr>
              <a:t> Az FFCk áttekintése </a:t>
            </a:r>
            <a:endParaRPr b="0" i="0" sz="1400" u="none" cap="none" strike="noStrike">
              <a:solidFill>
                <a:srgbClr val="000000"/>
              </a:solidFill>
              <a:latin typeface="Arial"/>
              <a:ea typeface="Arial"/>
              <a:cs typeface="Arial"/>
              <a:sym typeface="Arial"/>
            </a:endParaRPr>
          </a:p>
        </p:txBody>
      </p:sp>
      <p:sp>
        <p:nvSpPr>
          <p:cNvPr id="233" name="Google Shape;233;p24"/>
          <p:cNvSpPr txBox="1"/>
          <p:nvPr/>
        </p:nvSpPr>
        <p:spPr>
          <a:xfrm>
            <a:off x="3613100" y="2338200"/>
            <a:ext cx="11976900" cy="136652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2400"/>
              <a:buFont typeface="Arial"/>
              <a:buNone/>
            </a:pPr>
            <a:r>
              <a:rPr b="1" i="0" lang="en-US" sz="2400" u="none" cap="none" strike="noStrike">
                <a:solidFill>
                  <a:srgbClr val="0F9249"/>
                </a:solidFill>
                <a:latin typeface="Arial"/>
                <a:ea typeface="Arial"/>
                <a:cs typeface="Arial"/>
                <a:sym typeface="Arial"/>
              </a:rPr>
              <a:t>Reflektálj a következőkre: </a:t>
            </a:r>
            <a:endParaRPr b="1" i="0" sz="2400" u="none" cap="none" strike="noStrike">
              <a:solidFill>
                <a:srgbClr val="0F9249"/>
              </a:solidFill>
              <a:latin typeface="Arial"/>
              <a:ea typeface="Arial"/>
              <a:cs typeface="Arial"/>
              <a:sym typeface="Arial"/>
            </a:endParaRPr>
          </a:p>
          <a:p>
            <a:pPr indent="0" lvl="0" marL="0" marR="0" rtl="0" algn="l">
              <a:lnSpc>
                <a:spcPct val="100000"/>
              </a:lnSpc>
              <a:spcBef>
                <a:spcPts val="0"/>
              </a:spcBef>
              <a:spcAft>
                <a:spcPts val="0"/>
              </a:spcAft>
              <a:buNone/>
            </a:pPr>
            <a:r>
              <a:rPr b="0" i="1" lang="en-US" sz="2400" u="none" cap="none" strike="noStrike">
                <a:solidFill>
                  <a:srgbClr val="000000"/>
                </a:solidFill>
                <a:latin typeface="Arial"/>
                <a:ea typeface="Arial"/>
                <a:cs typeface="Arial"/>
                <a:sym typeface="Arial"/>
              </a:rPr>
              <a:t>Mi jut eszedbe, amikor a bolygónkat és az embereket érintő globális kihívásokra gondolsz, és mit gondolsz, hogyan járulhatnak hozzá a fiatalok ezek kezeléséhez?</a:t>
            </a:r>
            <a:endParaRPr b="0" i="0" sz="2400" u="none" cap="none" strike="noStrike">
              <a:solidFill>
                <a:srgbClr val="000000"/>
              </a:solidFill>
              <a:latin typeface="Arial"/>
              <a:ea typeface="Arial"/>
              <a:cs typeface="Arial"/>
              <a:sym typeface="Arial"/>
            </a:endParaRPr>
          </a:p>
        </p:txBody>
      </p:sp>
      <p:sp>
        <p:nvSpPr>
          <p:cNvPr id="234" name="Google Shape;234;p2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35" name="Google Shape;235;p24"/>
          <p:cNvSpPr txBox="1"/>
          <p:nvPr/>
        </p:nvSpPr>
        <p:spPr>
          <a:xfrm rot="-5400000">
            <a:off x="-2200436" y="423904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Arial"/>
                <a:ea typeface="Arial"/>
                <a:cs typeface="Arial"/>
                <a:sym typeface="Arial"/>
              </a:rPr>
              <a:t>1.2  Az FFCk áttekintése</a:t>
            </a:r>
            <a:endParaRPr b="1" i="0" sz="1400" u="none" cap="none" strike="noStrike">
              <a:solidFill>
                <a:srgbClr val="BF1435"/>
              </a:solidFill>
              <a:latin typeface="Arial"/>
              <a:ea typeface="Arial"/>
              <a:cs typeface="Arial"/>
              <a:sym typeface="Arial"/>
            </a:endParaRPr>
          </a:p>
        </p:txBody>
      </p:sp>
      <p:pic>
        <p:nvPicPr>
          <p:cNvPr id="236" name="Google Shape;236;p24"/>
          <p:cNvPicPr preferRelativeResize="0"/>
          <p:nvPr/>
        </p:nvPicPr>
        <p:blipFill rotWithShape="1">
          <a:blip r:embed="rId7">
            <a:alphaModFix/>
          </a:blip>
          <a:srcRect b="0" l="0" r="0" t="0"/>
          <a:stretch/>
        </p:blipFill>
        <p:spPr>
          <a:xfrm>
            <a:off x="5342501" y="4182364"/>
            <a:ext cx="7834158" cy="4773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p:nvPr/>
        </p:nvSpPr>
        <p:spPr>
          <a:xfrm>
            <a:off x="14788479" y="-2274110"/>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242" name="Google Shape;242;p25"/>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243" name="Google Shape;243;p25"/>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244" name="Google Shape;244;p25"/>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245" name="Google Shape;245;p25"/>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246" name="Google Shape;246;p25"/>
          <p:cNvSpPr txBox="1"/>
          <p:nvPr/>
        </p:nvSpPr>
        <p:spPr>
          <a:xfrm>
            <a:off x="2610250" y="4314150"/>
            <a:ext cx="14265300" cy="521373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1. Cél</a:t>
            </a:r>
            <a:r>
              <a:rPr b="0" i="0" lang="en-US" sz="2200" u="none" cap="none" strike="noStrike">
                <a:solidFill>
                  <a:srgbClr val="000000"/>
                </a:solidFill>
                <a:latin typeface="Arial"/>
                <a:ea typeface="Arial"/>
                <a:cs typeface="Arial"/>
                <a:sym typeface="Arial"/>
              </a:rPr>
              <a:t>: Megszüntetni mindenhol a szegénység minden formáját -  </a:t>
            </a:r>
            <a:r>
              <a:rPr b="0" i="0" lang="en-US" sz="2200" u="sng" cap="none" strike="noStrike">
                <a:solidFill>
                  <a:schemeClr val="hlink"/>
                </a:solidFill>
                <a:latin typeface="Arial"/>
                <a:ea typeface="Arial"/>
                <a:cs typeface="Arial"/>
                <a:sym typeface="Arial"/>
                <a:hlinkClick r:id="rId8"/>
              </a:rPr>
              <a:t>A szegénység megszüntetése</a:t>
            </a: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2. Cél</a:t>
            </a:r>
            <a:r>
              <a:rPr b="0" i="0" lang="en-US" sz="2200" u="none" cap="none" strike="noStrike">
                <a:solidFill>
                  <a:srgbClr val="000000"/>
                </a:solidFill>
                <a:latin typeface="Arial"/>
                <a:ea typeface="Arial"/>
                <a:cs typeface="Arial"/>
                <a:sym typeface="Arial"/>
              </a:rPr>
              <a:t>: Megszüntetni az éhezést, elérni az élelmezésbiztonságot, javítani a táplálkozást és előmozdítani a fenntartható mezőgazdaságot - </a:t>
            </a:r>
            <a:r>
              <a:rPr b="0" i="0" lang="en-US" sz="2200" u="sng" cap="none" strike="noStrike">
                <a:solidFill>
                  <a:schemeClr val="hlink"/>
                </a:solidFill>
                <a:latin typeface="Arial"/>
                <a:ea typeface="Arial"/>
                <a:cs typeface="Arial"/>
                <a:sym typeface="Arial"/>
                <a:hlinkClick r:id="rId9"/>
              </a:rPr>
              <a:t>Az éhezés megszüntetése</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3. Cél</a:t>
            </a:r>
            <a:r>
              <a:rPr b="0" i="0" lang="en-US" sz="2200" u="none" cap="none" strike="noStrike">
                <a:solidFill>
                  <a:srgbClr val="000000"/>
                </a:solidFill>
                <a:latin typeface="Arial"/>
                <a:ea typeface="Arial"/>
                <a:cs typeface="Arial"/>
                <a:sym typeface="Arial"/>
              </a:rPr>
              <a:t>: Biztosítani az egészséges életet és előmozdítani mindenki jóllétét minden korosztályban – </a:t>
            </a:r>
            <a:r>
              <a:rPr b="0" i="0" lang="en-US" sz="2200" u="sng" cap="none" strike="noStrike">
                <a:solidFill>
                  <a:schemeClr val="hlink"/>
                </a:solidFill>
                <a:latin typeface="Arial"/>
                <a:ea typeface="Arial"/>
                <a:cs typeface="Arial"/>
                <a:sym typeface="Arial"/>
                <a:hlinkClick r:id="rId10"/>
              </a:rPr>
              <a:t>Egészség és jóllét</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4. Cél</a:t>
            </a:r>
            <a:r>
              <a:rPr b="0" i="0" lang="en-US" sz="2200" u="none" cap="none" strike="noStrike">
                <a:solidFill>
                  <a:srgbClr val="000000"/>
                </a:solidFill>
                <a:latin typeface="Arial"/>
                <a:ea typeface="Arial"/>
                <a:cs typeface="Arial"/>
                <a:sym typeface="Arial"/>
              </a:rPr>
              <a:t>: Biztosítani a mindenkire kiterjedő és igazságos minőségi oktatást, valamint előmozdítani az egész életen át tartó tanulás lehetőségét mindenki számára - </a:t>
            </a:r>
            <a:r>
              <a:rPr b="0" i="0" lang="en-US" sz="2200" u="sng" cap="none" strike="noStrike">
                <a:solidFill>
                  <a:schemeClr val="hlink"/>
                </a:solidFill>
                <a:latin typeface="Arial"/>
                <a:ea typeface="Arial"/>
                <a:cs typeface="Arial"/>
                <a:sym typeface="Arial"/>
                <a:hlinkClick r:id="rId11"/>
              </a:rPr>
              <a:t>Minőségi Oktatás </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5. Cél</a:t>
            </a:r>
            <a:r>
              <a:rPr b="0" i="0" lang="en-US" sz="2200" u="none" cap="none" strike="noStrike">
                <a:solidFill>
                  <a:srgbClr val="000000"/>
                </a:solidFill>
                <a:latin typeface="Arial"/>
                <a:ea typeface="Arial"/>
                <a:cs typeface="Arial"/>
                <a:sym typeface="Arial"/>
              </a:rPr>
              <a:t>: Megvalósítani a nemek közötti egyenlőséget és segíteni minden nő és lány felemelkedését – </a:t>
            </a:r>
            <a:r>
              <a:rPr b="0" i="0" lang="en-US" sz="2200" u="sng" cap="none" strike="noStrike">
                <a:solidFill>
                  <a:schemeClr val="hlink"/>
                </a:solidFill>
                <a:latin typeface="Arial"/>
                <a:ea typeface="Arial"/>
                <a:cs typeface="Arial"/>
                <a:sym typeface="Arial"/>
                <a:hlinkClick r:id="rId12"/>
              </a:rPr>
              <a:t>Nemek közötti egyenlőség</a:t>
            </a: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rgbClr val="000000"/>
                </a:solidFill>
                <a:latin typeface="Arial"/>
                <a:ea typeface="Arial"/>
                <a:cs typeface="Arial"/>
                <a:sym typeface="Arial"/>
              </a:rPr>
              <a:t>6. Cél</a:t>
            </a:r>
            <a:r>
              <a:rPr b="0" i="0" lang="en-US" sz="2200" u="none" cap="none" strike="noStrike">
                <a:solidFill>
                  <a:srgbClr val="000000"/>
                </a:solidFill>
                <a:latin typeface="Arial"/>
                <a:ea typeface="Arial"/>
                <a:cs typeface="Arial"/>
                <a:sym typeface="Arial"/>
              </a:rPr>
              <a:t>: Biztosítani az elérhető és fenntartható vízgazdálkodást és közegészségügyhöz való hozzáférést mindenki számára - </a:t>
            </a:r>
            <a:r>
              <a:rPr b="0" i="0" lang="en-US" sz="2200" u="sng" cap="none" strike="noStrike">
                <a:solidFill>
                  <a:schemeClr val="hlink"/>
                </a:solidFill>
                <a:latin typeface="Arial"/>
                <a:ea typeface="Arial"/>
                <a:cs typeface="Arial"/>
                <a:sym typeface="Arial"/>
                <a:hlinkClick r:id="rId13"/>
              </a:rPr>
              <a:t>Tiszta víz és közegészségügy</a:t>
            </a:r>
            <a:endParaRPr b="0" i="0" sz="2200" u="none" cap="none" strike="noStrike">
              <a:solidFill>
                <a:srgbClr val="000000"/>
              </a:solidFill>
              <a:latin typeface="Arial"/>
              <a:ea typeface="Arial"/>
              <a:cs typeface="Arial"/>
              <a:sym typeface="Arial"/>
            </a:endParaRPr>
          </a:p>
        </p:txBody>
      </p:sp>
      <p:sp>
        <p:nvSpPr>
          <p:cNvPr id="247" name="Google Shape;247;p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14">
              <a:alphaModFix/>
            </a:blip>
            <a:stretch>
              <a:fillRect b="-160167" l="-14263" r="-3277" t="-161026"/>
            </a:stretch>
          </a:blipFill>
          <a:ln>
            <a:noFill/>
          </a:ln>
        </p:spPr>
      </p:sp>
      <p:sp>
        <p:nvSpPr>
          <p:cNvPr id="248" name="Google Shape;248;p25"/>
          <p:cNvSpPr txBox="1"/>
          <p:nvPr/>
        </p:nvSpPr>
        <p:spPr>
          <a:xfrm rot="-5400000">
            <a:off x="-2200436" y="423904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Arial"/>
                <a:ea typeface="Arial"/>
                <a:cs typeface="Arial"/>
                <a:sym typeface="Arial"/>
              </a:rPr>
              <a:t>1.2  Az FFCk áttekintése</a:t>
            </a:r>
            <a:endParaRPr b="1" i="0" sz="1400" u="none" cap="none" strike="noStrike">
              <a:solidFill>
                <a:srgbClr val="BF1435"/>
              </a:solidFill>
              <a:latin typeface="Arial"/>
              <a:ea typeface="Arial"/>
              <a:cs typeface="Arial"/>
              <a:sym typeface="Arial"/>
            </a:endParaRPr>
          </a:p>
        </p:txBody>
      </p:sp>
      <p:sp>
        <p:nvSpPr>
          <p:cNvPr id="249" name="Google Shape;249;p25"/>
          <p:cNvSpPr txBox="1"/>
          <p:nvPr/>
        </p:nvSpPr>
        <p:spPr>
          <a:xfrm>
            <a:off x="2474750" y="1121850"/>
            <a:ext cx="12099300" cy="12741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Arial"/>
                <a:ea typeface="Arial"/>
                <a:cs typeface="Arial"/>
                <a:sym typeface="Arial"/>
              </a:rPr>
              <a:t>Az alábbiakban egy rövid listát találsz, amely az egyes Fenntartható Fejlődési Célok rövid leírását tartalmazza, és gyors áttekintést nyújt azok jelentőségéről. Ha részletesebben szeretnéd megismerni, olvasd el az alábbi linkeket:</a:t>
            </a:r>
            <a:endParaRPr b="0" i="0" sz="2400" u="none" cap="none" strike="noStrike">
              <a:solidFill>
                <a:srgbClr val="000000"/>
              </a:solidFill>
              <a:latin typeface="Arial"/>
              <a:ea typeface="Arial"/>
              <a:cs typeface="Arial"/>
              <a:sym typeface="Arial"/>
            </a:endParaRPr>
          </a:p>
        </p:txBody>
      </p:sp>
      <p:pic>
        <p:nvPicPr>
          <p:cNvPr id="250" name="Google Shape;250;p25"/>
          <p:cNvPicPr preferRelativeResize="0"/>
          <p:nvPr/>
        </p:nvPicPr>
        <p:blipFill rotWithShape="1">
          <a:blip r:embed="rId15">
            <a:alphaModFix/>
          </a:blip>
          <a:srcRect b="0" l="0" r="0" t="0"/>
          <a:stretch/>
        </p:blipFill>
        <p:spPr>
          <a:xfrm>
            <a:off x="2474750" y="2446862"/>
            <a:ext cx="11799968" cy="18164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56" name="Google Shape;256;p26"/>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57" name="Google Shape;257;p26"/>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58" name="Google Shape;258;p2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59" name="Google Shape;259;p26"/>
          <p:cNvSpPr txBox="1"/>
          <p:nvPr/>
        </p:nvSpPr>
        <p:spPr>
          <a:xfrm rot="-5400000">
            <a:off x="-1975749" y="637789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Arial"/>
                <a:ea typeface="Arial"/>
                <a:cs typeface="Arial"/>
                <a:sym typeface="Arial"/>
              </a:rPr>
              <a:t>1.2  Az FFCk áttekintése</a:t>
            </a:r>
            <a:endParaRPr b="1" i="0" sz="1400" u="none" cap="none" strike="noStrike">
              <a:solidFill>
                <a:srgbClr val="BF1435"/>
              </a:solidFill>
              <a:latin typeface="Arial"/>
              <a:ea typeface="Arial"/>
              <a:cs typeface="Arial"/>
              <a:sym typeface="Arial"/>
            </a:endParaRPr>
          </a:p>
        </p:txBody>
      </p:sp>
      <p:sp>
        <p:nvSpPr>
          <p:cNvPr id="260" name="Google Shape;260;p26"/>
          <p:cNvSpPr txBox="1"/>
          <p:nvPr/>
        </p:nvSpPr>
        <p:spPr>
          <a:xfrm>
            <a:off x="3391933" y="2927591"/>
            <a:ext cx="12476400" cy="6346322"/>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7. Cél</a:t>
            </a:r>
            <a:r>
              <a:rPr b="0" i="0" lang="en-US" sz="2200" u="none" cap="none" strike="noStrike">
                <a:solidFill>
                  <a:schemeClr val="dk1"/>
                </a:solidFill>
                <a:latin typeface="Arial"/>
                <a:ea typeface="Arial"/>
                <a:cs typeface="Arial"/>
                <a:sym typeface="Arial"/>
              </a:rPr>
              <a:t>:  Biztosítani a megfizethető, megbízható, fenntartható és modern energiát mindenki számára - </a:t>
            </a:r>
            <a:r>
              <a:rPr b="0" i="0" lang="en-US" sz="2200" u="sng" cap="none" strike="noStrike">
                <a:solidFill>
                  <a:schemeClr val="hlink"/>
                </a:solidFill>
                <a:latin typeface="Arial"/>
                <a:ea typeface="Arial"/>
                <a:cs typeface="Arial"/>
                <a:sym typeface="Arial"/>
                <a:hlinkClick r:id="rId7"/>
              </a:rPr>
              <a:t>Megfizethető és tiszta energia</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8. Cél</a:t>
            </a:r>
            <a:r>
              <a:rPr b="0" i="0" lang="en-US" sz="2200" u="none" cap="none" strike="noStrike">
                <a:solidFill>
                  <a:schemeClr val="dk1"/>
                </a:solidFill>
                <a:latin typeface="Arial"/>
                <a:ea typeface="Arial"/>
                <a:cs typeface="Arial"/>
                <a:sym typeface="Arial"/>
              </a:rPr>
              <a:t>: Előmozdítani a hosszantartó, mindenkire kiterjedő és fenntartható gazdasági növekedést, a teljes és eredményes foglalkoztatást, valamint méltó munkát mindenki számára  - </a:t>
            </a:r>
            <a:r>
              <a:rPr b="0" i="0" lang="en-US" sz="2200" u="sng" cap="none" strike="noStrike">
                <a:solidFill>
                  <a:schemeClr val="hlink"/>
                </a:solidFill>
                <a:latin typeface="Arial"/>
                <a:ea typeface="Arial"/>
                <a:cs typeface="Arial"/>
                <a:sym typeface="Arial"/>
                <a:hlinkClick r:id="rId8"/>
              </a:rPr>
              <a:t>Tisztességes munka és gazdasági növekedés</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9. Cél</a:t>
            </a:r>
            <a:r>
              <a:rPr b="0" i="0" lang="en-US" sz="2200" u="none" cap="none" strike="noStrike">
                <a:solidFill>
                  <a:schemeClr val="dk1"/>
                </a:solidFill>
                <a:latin typeface="Arial"/>
                <a:ea typeface="Arial"/>
                <a:cs typeface="Arial"/>
                <a:sym typeface="Arial"/>
              </a:rPr>
              <a:t>: Ellenálló infrastruktúrát kiépíteni, előmozdítani az átfogó és fenntartható iparosodást, valamint elősegíteni az innovációt – </a:t>
            </a:r>
            <a:r>
              <a:rPr b="0" i="0" lang="en-US" sz="2200" u="sng" cap="none" strike="noStrike">
                <a:solidFill>
                  <a:schemeClr val="hlink"/>
                </a:solidFill>
                <a:latin typeface="Arial"/>
                <a:ea typeface="Arial"/>
                <a:cs typeface="Arial"/>
                <a:sym typeface="Arial"/>
                <a:hlinkClick r:id="rId9"/>
              </a:rPr>
              <a:t>Ipar, innováció és infrastruktúra</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10. Cél</a:t>
            </a:r>
            <a:r>
              <a:rPr b="0" i="0" lang="en-US" sz="2200" u="none" cap="none" strike="noStrike">
                <a:solidFill>
                  <a:schemeClr val="dk1"/>
                </a:solidFill>
                <a:latin typeface="Arial"/>
                <a:ea typeface="Arial"/>
                <a:cs typeface="Arial"/>
                <a:sym typeface="Arial"/>
              </a:rPr>
              <a:t>: Csökkenteni az országokon belüli és az országok közötti egyenlőtlenségeket – </a:t>
            </a:r>
            <a:r>
              <a:rPr b="0" i="0" lang="en-US" sz="2200" u="sng" cap="none" strike="noStrike">
                <a:solidFill>
                  <a:schemeClr val="hlink"/>
                </a:solidFill>
                <a:latin typeface="Arial"/>
                <a:ea typeface="Arial"/>
                <a:cs typeface="Arial"/>
                <a:sym typeface="Arial"/>
                <a:hlinkClick r:id="rId10"/>
              </a:rPr>
              <a:t>Egyenlőtlenségek csökkentése</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11. Cél </a:t>
            </a:r>
            <a:r>
              <a:rPr b="0" i="0" lang="en-US" sz="2200" u="none" cap="none" strike="noStrike">
                <a:solidFill>
                  <a:schemeClr val="dk1"/>
                </a:solidFill>
                <a:latin typeface="Arial"/>
                <a:ea typeface="Arial"/>
                <a:cs typeface="Arial"/>
                <a:sym typeface="Arial"/>
              </a:rPr>
              <a:t>: A városokat és a településeket befogadóvá, biztonságossá, ellenállóvá és fenntarthatóvá tenni – </a:t>
            </a:r>
            <a:r>
              <a:rPr b="0" i="0" lang="en-US" sz="2200" u="sng" cap="none" strike="noStrike">
                <a:solidFill>
                  <a:schemeClr val="hlink"/>
                </a:solidFill>
                <a:latin typeface="Arial"/>
                <a:ea typeface="Arial"/>
                <a:cs typeface="Arial"/>
                <a:sym typeface="Arial"/>
                <a:hlinkClick r:id="rId11"/>
              </a:rPr>
              <a:t>Fenntartható városok és közösségek  </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12. Cél</a:t>
            </a:r>
            <a:r>
              <a:rPr b="0" i="0" lang="en-US" sz="2200" u="none" cap="none" strike="noStrike">
                <a:solidFill>
                  <a:schemeClr val="dk1"/>
                </a:solidFill>
                <a:latin typeface="Arial"/>
                <a:ea typeface="Arial"/>
                <a:cs typeface="Arial"/>
                <a:sym typeface="Arial"/>
              </a:rPr>
              <a:t>: Biztosítani a fenntartható fogyasztási szokásokat és termelési módokat – </a:t>
            </a:r>
            <a:r>
              <a:rPr b="0" i="0" lang="en-US" sz="2200" u="sng" cap="none" strike="noStrike">
                <a:solidFill>
                  <a:schemeClr val="hlink"/>
                </a:solidFill>
                <a:latin typeface="Arial"/>
                <a:ea typeface="Arial"/>
                <a:cs typeface="Arial"/>
                <a:sym typeface="Arial"/>
                <a:hlinkClick r:id="rId12"/>
              </a:rPr>
              <a:t>Felelős fogyasztás és termelés </a:t>
            </a:r>
            <a:endParaRPr b="0" i="0" sz="2200" u="none" cap="none" strike="noStrike">
              <a:solidFill>
                <a:schemeClr val="dk1"/>
              </a:solidFill>
              <a:latin typeface="Arial"/>
              <a:ea typeface="Arial"/>
              <a:cs typeface="Arial"/>
              <a:sym typeface="Arial"/>
            </a:endParaRPr>
          </a:p>
        </p:txBody>
      </p:sp>
      <p:pic>
        <p:nvPicPr>
          <p:cNvPr id="261" name="Google Shape;261;p26"/>
          <p:cNvPicPr preferRelativeResize="0"/>
          <p:nvPr/>
        </p:nvPicPr>
        <p:blipFill rotWithShape="1">
          <a:blip r:embed="rId13">
            <a:alphaModFix/>
          </a:blip>
          <a:srcRect b="0" l="0" r="0" t="0"/>
          <a:stretch/>
        </p:blipFill>
        <p:spPr>
          <a:xfrm>
            <a:off x="3675540" y="110140"/>
            <a:ext cx="12811649" cy="20329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67" name="Google Shape;267;p2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68" name="Google Shape;268;p2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69" name="Google Shape;269;p2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270" name="Google Shape;270;p27"/>
          <p:cNvSpPr txBox="1"/>
          <p:nvPr/>
        </p:nvSpPr>
        <p:spPr>
          <a:xfrm rot="-5400000">
            <a:off x="-1975749" y="6377898"/>
            <a:ext cx="65226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Arial"/>
                <a:ea typeface="Arial"/>
                <a:cs typeface="Arial"/>
                <a:sym typeface="Arial"/>
              </a:rPr>
              <a:t>1.2  Az FFCk áttekintése</a:t>
            </a:r>
            <a:endParaRPr b="1" i="0" sz="1400" u="none" cap="none" strike="noStrike">
              <a:solidFill>
                <a:srgbClr val="BF1435"/>
              </a:solidFill>
              <a:latin typeface="Arial"/>
              <a:ea typeface="Arial"/>
              <a:cs typeface="Arial"/>
              <a:sym typeface="Arial"/>
            </a:endParaRPr>
          </a:p>
        </p:txBody>
      </p:sp>
      <p:sp>
        <p:nvSpPr>
          <p:cNvPr id="271" name="Google Shape;271;p27"/>
          <p:cNvSpPr txBox="1"/>
          <p:nvPr/>
        </p:nvSpPr>
        <p:spPr>
          <a:xfrm>
            <a:off x="3222500" y="3065568"/>
            <a:ext cx="12476400" cy="5872347"/>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13. Cél</a:t>
            </a:r>
            <a:r>
              <a:rPr b="0" i="0" lang="en-US" sz="2200" u="none" cap="none" strike="noStrike">
                <a:solidFill>
                  <a:schemeClr val="dk1"/>
                </a:solidFill>
                <a:latin typeface="Arial"/>
                <a:ea typeface="Arial"/>
                <a:cs typeface="Arial"/>
                <a:sym typeface="Arial"/>
              </a:rPr>
              <a:t>: Sürgősen fellépni az éghajlatváltozás és hatásai ellen – </a:t>
            </a:r>
            <a:r>
              <a:rPr b="0" i="0" lang="en-US" sz="2200" u="sng" cap="none" strike="noStrike">
                <a:solidFill>
                  <a:schemeClr val="hlink"/>
                </a:solidFill>
                <a:latin typeface="Arial"/>
                <a:ea typeface="Arial"/>
                <a:cs typeface="Arial"/>
                <a:sym typeface="Arial"/>
                <a:hlinkClick r:id="rId7"/>
              </a:rPr>
              <a:t>Fellépés az éghajlatváltozás ellen</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14. Cél</a:t>
            </a:r>
            <a:r>
              <a:rPr b="0" i="0" lang="en-US" sz="2200" u="none" cap="none" strike="noStrike">
                <a:solidFill>
                  <a:schemeClr val="dk1"/>
                </a:solidFill>
                <a:latin typeface="Arial"/>
                <a:ea typeface="Arial"/>
                <a:cs typeface="Arial"/>
                <a:sym typeface="Arial"/>
              </a:rPr>
              <a:t>: Megőrizni és fenntarthatóan használni az óceánokat, a tengereket és a tengeri erőforrásokat a fenntartható fejlődés érdekében – </a:t>
            </a:r>
            <a:r>
              <a:rPr b="0" i="0" lang="en-US" sz="2200" u="sng" cap="none" strike="noStrike">
                <a:solidFill>
                  <a:schemeClr val="hlink"/>
                </a:solidFill>
                <a:latin typeface="Arial"/>
                <a:ea typeface="Arial"/>
                <a:cs typeface="Arial"/>
                <a:sym typeface="Arial"/>
                <a:hlinkClick r:id="rId8"/>
              </a:rPr>
              <a:t>Óceánok és tengerek védelme </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15. Cél</a:t>
            </a:r>
            <a:r>
              <a:rPr b="0" i="0" lang="en-US" sz="2200" u="none" cap="none" strike="noStrike">
                <a:solidFill>
                  <a:schemeClr val="dk1"/>
                </a:solidFill>
                <a:latin typeface="Arial"/>
                <a:ea typeface="Arial"/>
                <a:cs typeface="Arial"/>
                <a:sym typeface="Arial"/>
              </a:rPr>
              <a:t>: Védeni, helyreállítani és előmozdítani a szárazföldi ökoszisztémák használatát, fenntarthatóan kezelni az erdőket, fellépni az elsivatagosodás ellen, megállítani és visszafordítani a talaj pusztulását, valamint megakadályozni a biodiverzitás csökkenését – </a:t>
            </a:r>
            <a:r>
              <a:rPr b="0" i="0" lang="en-US" sz="2200" u="sng" cap="none" strike="noStrike">
                <a:solidFill>
                  <a:schemeClr val="hlink"/>
                </a:solidFill>
                <a:latin typeface="Arial"/>
                <a:ea typeface="Arial"/>
                <a:cs typeface="Arial"/>
                <a:sym typeface="Arial"/>
                <a:hlinkClick r:id="rId9"/>
              </a:rPr>
              <a:t>Szárazföldi ökoszisztémák védelme</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16. Cél</a:t>
            </a:r>
            <a:r>
              <a:rPr b="0" i="0" lang="en-US" sz="2200" u="none" cap="none" strike="noStrike">
                <a:solidFill>
                  <a:schemeClr val="dk1"/>
                </a:solidFill>
                <a:latin typeface="Arial"/>
                <a:ea typeface="Arial"/>
                <a:cs typeface="Arial"/>
                <a:sym typeface="Arial"/>
              </a:rPr>
              <a:t>: Előmozdítani a békés és befogadó társadalmakat a fenntartható fejlődésért, biztosítani az igazságszolgáltatáshoz való hozzáférést mindenki számára, valamint minden szinten eredményes, elszámoltatható és befogadó intézményeket létrehozni – </a:t>
            </a:r>
            <a:r>
              <a:rPr b="0" i="0" lang="en-US" sz="2200" u="sng" cap="none" strike="noStrike">
                <a:solidFill>
                  <a:schemeClr val="hlink"/>
                </a:solidFill>
                <a:latin typeface="Arial"/>
                <a:ea typeface="Arial"/>
                <a:cs typeface="Arial"/>
                <a:sym typeface="Arial"/>
                <a:hlinkClick r:id="rId10"/>
              </a:rPr>
              <a:t>Béke, igazság és erős intézmények </a:t>
            </a:r>
            <a:endParaRPr b="0" i="0" sz="2200" u="none" cap="none" strike="noStrike">
              <a:solidFill>
                <a:schemeClr val="dk1"/>
              </a:solidFill>
              <a:latin typeface="Arial"/>
              <a:ea typeface="Arial"/>
              <a:cs typeface="Arial"/>
              <a:sym typeface="Arial"/>
            </a:endParaRPr>
          </a:p>
          <a:p>
            <a:pPr indent="0" lvl="0" marL="0" marR="0" rtl="0" algn="l">
              <a:lnSpc>
                <a:spcPct val="140016"/>
              </a:lnSpc>
              <a:spcBef>
                <a:spcPts val="0"/>
              </a:spcBef>
              <a:spcAft>
                <a:spcPts val="0"/>
              </a:spcAft>
              <a:buNone/>
            </a:pPr>
            <a:r>
              <a:rPr b="1" i="0" lang="en-US" sz="2200" u="none" cap="none" strike="noStrike">
                <a:solidFill>
                  <a:schemeClr val="dk1"/>
                </a:solidFill>
                <a:latin typeface="Arial"/>
                <a:ea typeface="Arial"/>
                <a:cs typeface="Arial"/>
                <a:sym typeface="Arial"/>
              </a:rPr>
              <a:t>17. Cél</a:t>
            </a:r>
            <a:r>
              <a:rPr b="0" i="0" lang="en-US" sz="2200" u="none" cap="none" strike="noStrike">
                <a:solidFill>
                  <a:schemeClr val="dk1"/>
                </a:solidFill>
                <a:latin typeface="Arial"/>
                <a:ea typeface="Arial"/>
                <a:cs typeface="Arial"/>
                <a:sym typeface="Arial"/>
              </a:rPr>
              <a:t>: Megerősíteni a végrehajtás módjait és feléleszteni a globális partnerséget a fenntartható fejlődés érdekében – </a:t>
            </a:r>
            <a:r>
              <a:rPr b="0" i="0" lang="en-US" sz="2200" u="sng" cap="none" strike="noStrike">
                <a:solidFill>
                  <a:schemeClr val="hlink"/>
                </a:solidFill>
                <a:latin typeface="Arial"/>
                <a:ea typeface="Arial"/>
                <a:cs typeface="Arial"/>
                <a:sym typeface="Arial"/>
                <a:hlinkClick r:id="rId11"/>
              </a:rPr>
              <a:t>Partnerség a célok eléréséért</a:t>
            </a:r>
            <a:endParaRPr b="0" i="0" sz="2200" u="none" cap="none" strike="noStrike">
              <a:solidFill>
                <a:schemeClr val="dk1"/>
              </a:solidFill>
              <a:latin typeface="Arial"/>
              <a:ea typeface="Arial"/>
              <a:cs typeface="Arial"/>
              <a:sym typeface="Arial"/>
            </a:endParaRPr>
          </a:p>
        </p:txBody>
      </p:sp>
      <p:pic>
        <p:nvPicPr>
          <p:cNvPr id="272" name="Google Shape;272;p27"/>
          <p:cNvPicPr preferRelativeResize="0"/>
          <p:nvPr/>
        </p:nvPicPr>
        <p:blipFill rotWithShape="1">
          <a:blip r:embed="rId12">
            <a:alphaModFix/>
          </a:blip>
          <a:srcRect b="0" l="0" r="0" t="0"/>
          <a:stretch/>
        </p:blipFill>
        <p:spPr>
          <a:xfrm>
            <a:off x="3580295" y="323309"/>
            <a:ext cx="11975730" cy="18147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278" name="Google Shape;278;p2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279" name="Google Shape;279;p28"/>
          <p:cNvSpPr txBox="1"/>
          <p:nvPr/>
        </p:nvSpPr>
        <p:spPr>
          <a:xfrm>
            <a:off x="2789275" y="2387100"/>
            <a:ext cx="14879700" cy="941796"/>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1800" u="none" cap="none" strike="noStrike">
                <a:solidFill>
                  <a:srgbClr val="000000"/>
                </a:solidFill>
                <a:latin typeface="Arial"/>
                <a:ea typeface="Arial"/>
                <a:cs typeface="Arial"/>
                <a:sym typeface="Arial"/>
              </a:rPr>
              <a:t>A 2030-ig tartó időszakra vonatkozó menetrendben felvázolt elvek a globális fejlesztési erőfeszítések alapvető iránymutatásaként szolgálnak. Keretet biztosítanak a komplex kihívások kezeléséhez és a fenntartható fejlődés előmozdításához. Mindegyik elvnek konkrét célja van:</a:t>
            </a:r>
            <a:endParaRPr b="0" i="0" sz="1800" u="none" cap="none" strike="noStrike">
              <a:solidFill>
                <a:srgbClr val="000000"/>
              </a:solidFill>
              <a:latin typeface="Arial"/>
              <a:ea typeface="Arial"/>
              <a:cs typeface="Arial"/>
              <a:sym typeface="Arial"/>
            </a:endParaRPr>
          </a:p>
        </p:txBody>
      </p:sp>
      <p:sp>
        <p:nvSpPr>
          <p:cNvPr id="280" name="Google Shape;280;p28"/>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281" name="Google Shape;281;p28"/>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282" name="Google Shape;282;p28"/>
          <p:cNvSpPr txBox="1"/>
          <p:nvPr/>
        </p:nvSpPr>
        <p:spPr>
          <a:xfrm>
            <a:off x="3397500" y="1315125"/>
            <a:ext cx="12160500"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Arial"/>
                <a:ea typeface="Arial"/>
                <a:cs typeface="Arial"/>
                <a:sym typeface="Arial"/>
              </a:rPr>
              <a:t>1.3 </a:t>
            </a:r>
            <a:r>
              <a:rPr b="0" i="0" lang="en-US" sz="4800" u="none" cap="none" strike="noStrike">
                <a:solidFill>
                  <a:srgbClr val="000000"/>
                </a:solidFill>
                <a:latin typeface="Arial"/>
                <a:ea typeface="Arial"/>
                <a:cs typeface="Arial"/>
                <a:sym typeface="Arial"/>
              </a:rPr>
              <a:t>A 2030-as Agenda alapelvei</a:t>
            </a:r>
            <a:endParaRPr b="0" i="0" sz="4800" u="none" cap="none" strike="noStrike">
              <a:solidFill>
                <a:srgbClr val="000000"/>
              </a:solidFill>
              <a:latin typeface="Arial"/>
              <a:ea typeface="Arial"/>
              <a:cs typeface="Arial"/>
              <a:sym typeface="Arial"/>
            </a:endParaRPr>
          </a:p>
        </p:txBody>
      </p:sp>
      <p:sp>
        <p:nvSpPr>
          <p:cNvPr id="283" name="Google Shape;283;p28"/>
          <p:cNvSpPr txBox="1"/>
          <p:nvPr/>
        </p:nvSpPr>
        <p:spPr>
          <a:xfrm rot="-5400000">
            <a:off x="-3033750" y="5707783"/>
            <a:ext cx="79323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Arial"/>
                <a:ea typeface="Arial"/>
                <a:cs typeface="Arial"/>
                <a:sym typeface="Arial"/>
              </a:rPr>
              <a:t>1.3 </a:t>
            </a:r>
            <a:r>
              <a:rPr b="0" i="0" lang="en-US" sz="2900" u="none" cap="none" strike="noStrike">
                <a:solidFill>
                  <a:srgbClr val="BF1435"/>
                </a:solidFill>
                <a:latin typeface="Arial"/>
                <a:ea typeface="Arial"/>
                <a:cs typeface="Arial"/>
                <a:sym typeface="Arial"/>
              </a:rPr>
              <a:t>A 2030-as Agenda alapelvei </a:t>
            </a:r>
            <a:endParaRPr b="0" i="0" sz="1400" u="none" cap="none" strike="noStrike">
              <a:solidFill>
                <a:srgbClr val="BF1435"/>
              </a:solidFill>
              <a:latin typeface="Arial"/>
              <a:ea typeface="Arial"/>
              <a:cs typeface="Arial"/>
              <a:sym typeface="Arial"/>
            </a:endParaRPr>
          </a:p>
        </p:txBody>
      </p:sp>
      <p:sp>
        <p:nvSpPr>
          <p:cNvPr id="284" name="Google Shape;284;p28"/>
          <p:cNvSpPr txBox="1"/>
          <p:nvPr/>
        </p:nvSpPr>
        <p:spPr>
          <a:xfrm>
            <a:off x="3033728" y="6070854"/>
            <a:ext cx="4940100" cy="3010024"/>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Senkit se hagyj hátra: </a:t>
            </a:r>
            <a:r>
              <a:rPr b="0" i="0" lang="en-US" sz="1800" u="none" cap="none" strike="noStrike">
                <a:solidFill>
                  <a:schemeClr val="dk1"/>
                </a:solidFill>
                <a:latin typeface="Arial"/>
                <a:ea typeface="Arial"/>
                <a:cs typeface="Arial"/>
                <a:sym typeface="Arial"/>
              </a:rPr>
              <a:t>Annak biztosítása, hogy a fejlesztési erőfeszítések minden egyén és közösség javát szolgálják, a befogadásra és a marginalizált vagy kiszolgáltatott népességcsoportok támogatására összpontosítva.</a:t>
            </a:r>
            <a:endParaRPr b="0" i="0" sz="1800" u="none" cap="none" strike="noStrike">
              <a:solidFill>
                <a:schemeClr val="dk1"/>
              </a:solidFill>
              <a:latin typeface="Arial"/>
              <a:ea typeface="Arial"/>
              <a:cs typeface="Arial"/>
              <a:sym typeface="Arial"/>
            </a:endParaRPr>
          </a:p>
        </p:txBody>
      </p:sp>
      <p:sp>
        <p:nvSpPr>
          <p:cNvPr id="285" name="Google Shape;285;p28"/>
          <p:cNvSpPr txBox="1"/>
          <p:nvPr/>
        </p:nvSpPr>
        <p:spPr>
          <a:xfrm>
            <a:off x="10572175" y="6331663"/>
            <a:ext cx="4697700" cy="2068228"/>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Univerzális: </a:t>
            </a:r>
            <a:r>
              <a:rPr b="0" i="0" lang="en-US" sz="1800" u="none" cap="none" strike="noStrike">
                <a:solidFill>
                  <a:schemeClr val="dk1"/>
                </a:solidFill>
                <a:latin typeface="Arial"/>
                <a:ea typeface="Arial"/>
                <a:cs typeface="Arial"/>
                <a:sym typeface="Arial"/>
              </a:rPr>
              <a:t>Alkalmazható és releváns minden országra és közösségre, hangsúlyozva a közös globális problémák kezeléséért viselt közös felelősséget.</a:t>
            </a:r>
            <a:endParaRPr b="0" i="0" sz="1800" u="none" cap="none" strike="noStrike">
              <a:solidFill>
                <a:schemeClr val="dk1"/>
              </a:solidFill>
              <a:latin typeface="Arial"/>
              <a:ea typeface="Arial"/>
              <a:cs typeface="Arial"/>
              <a:sym typeface="Arial"/>
            </a:endParaRPr>
          </a:p>
        </p:txBody>
      </p:sp>
      <p:sp>
        <p:nvSpPr>
          <p:cNvPr id="286" name="Google Shape;286;p28"/>
          <p:cNvSpPr txBox="1"/>
          <p:nvPr/>
        </p:nvSpPr>
        <p:spPr>
          <a:xfrm>
            <a:off x="2959865" y="3672876"/>
            <a:ext cx="41913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Integrális: </a:t>
            </a:r>
            <a:r>
              <a:rPr b="0" i="0" lang="en-US" sz="1800" u="none" cap="none" strike="noStrike">
                <a:solidFill>
                  <a:schemeClr val="dk1"/>
                </a:solidFill>
                <a:latin typeface="Arial"/>
                <a:ea typeface="Arial"/>
                <a:cs typeface="Arial"/>
                <a:sym typeface="Arial"/>
              </a:rPr>
              <a:t>A különböző elemek kölcsönös függőségének figyelembevétele, holisztikus és integrált megoldások keresése az összetett kihívásokra.</a:t>
            </a:r>
            <a:endParaRPr b="0" i="0" sz="1800" u="none" cap="none" strike="noStrike">
              <a:solidFill>
                <a:schemeClr val="dk1"/>
              </a:solidFill>
              <a:latin typeface="Arial"/>
              <a:ea typeface="Arial"/>
              <a:cs typeface="Arial"/>
              <a:sym typeface="Arial"/>
            </a:endParaRPr>
          </a:p>
        </p:txBody>
      </p:sp>
      <p:sp>
        <p:nvSpPr>
          <p:cNvPr id="287" name="Google Shape;287;p28"/>
          <p:cNvSpPr txBox="1"/>
          <p:nvPr/>
        </p:nvSpPr>
        <p:spPr>
          <a:xfrm>
            <a:off x="10572181" y="3908325"/>
            <a:ext cx="4371600" cy="2068228"/>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Inkluzív: </a:t>
            </a:r>
            <a:r>
              <a:rPr b="0" i="0" lang="en-US" sz="1800" u="none" cap="none" strike="noStrike">
                <a:solidFill>
                  <a:schemeClr val="dk1"/>
                </a:solidFill>
                <a:latin typeface="Arial"/>
                <a:ea typeface="Arial"/>
                <a:cs typeface="Arial"/>
                <a:sym typeface="Arial"/>
              </a:rPr>
              <a:t>A különböző érdekeltek aktív részvételének és képviseletének biztosítása, az összetartozás és a közös felelősség érzésének erősítése.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293" name="Google Shape;293;p2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8" l="-14267" r="-3267" t="-161028"/>
            </a:stretch>
          </a:blipFill>
          <a:ln>
            <a:noFill/>
          </a:ln>
        </p:spPr>
      </p:sp>
      <p:sp>
        <p:nvSpPr>
          <p:cNvPr id="294" name="Google Shape;294;p29"/>
          <p:cNvSpPr txBox="1"/>
          <p:nvPr/>
        </p:nvSpPr>
        <p:spPr>
          <a:xfrm>
            <a:off x="2789275" y="2387100"/>
            <a:ext cx="14879700" cy="941796"/>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1800" u="none" cap="none" strike="noStrike">
                <a:solidFill>
                  <a:srgbClr val="000000"/>
                </a:solidFill>
                <a:latin typeface="Arial"/>
                <a:ea typeface="Arial"/>
                <a:cs typeface="Arial"/>
                <a:sym typeface="Arial"/>
              </a:rPr>
              <a:t>A 2030-ig tartó időszakra vonatkozó menetrendben felvázolt elvek a globális fejlesztési erőfeszítések alapvető iránymutatásaként szolgálnak. Keretet biztosítanak a komplex kihívások kezeléséhez és a fenntartható fejlődés előmozdításához. Mindegyik elvnek konkrét célja van:</a:t>
            </a:r>
            <a:endParaRPr/>
          </a:p>
        </p:txBody>
      </p:sp>
      <p:sp>
        <p:nvSpPr>
          <p:cNvPr id="295" name="Google Shape;295;p29"/>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296" name="Google Shape;296;p29"/>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297" name="Google Shape;297;p29"/>
          <p:cNvSpPr txBox="1"/>
          <p:nvPr/>
        </p:nvSpPr>
        <p:spPr>
          <a:xfrm>
            <a:off x="3397500" y="1315125"/>
            <a:ext cx="12160500"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800" u="none" cap="none" strike="noStrike">
                <a:solidFill>
                  <a:srgbClr val="BF1435"/>
                </a:solidFill>
                <a:latin typeface="Arial"/>
                <a:ea typeface="Arial"/>
                <a:cs typeface="Arial"/>
                <a:sym typeface="Arial"/>
              </a:rPr>
              <a:t>1.3 </a:t>
            </a:r>
            <a:r>
              <a:rPr b="0" i="0" lang="en-US" sz="4800" u="none" cap="none" strike="noStrike">
                <a:solidFill>
                  <a:srgbClr val="000000"/>
                </a:solidFill>
                <a:latin typeface="Arial"/>
                <a:ea typeface="Arial"/>
                <a:cs typeface="Arial"/>
                <a:sym typeface="Arial"/>
              </a:rPr>
              <a:t>A 2030-as Agenda alapelvei</a:t>
            </a:r>
            <a:endParaRPr b="0" i="0" sz="4800" u="none" cap="none" strike="noStrike">
              <a:solidFill>
                <a:srgbClr val="000000"/>
              </a:solidFill>
              <a:latin typeface="Arial"/>
              <a:ea typeface="Arial"/>
              <a:cs typeface="Arial"/>
              <a:sym typeface="Arial"/>
            </a:endParaRPr>
          </a:p>
        </p:txBody>
      </p:sp>
      <p:sp>
        <p:nvSpPr>
          <p:cNvPr id="298" name="Google Shape;298;p29"/>
          <p:cNvSpPr txBox="1"/>
          <p:nvPr/>
        </p:nvSpPr>
        <p:spPr>
          <a:xfrm rot="-5400000">
            <a:off x="-3033750" y="5707783"/>
            <a:ext cx="79323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900" u="none" cap="none" strike="noStrike">
                <a:solidFill>
                  <a:srgbClr val="BF1435"/>
                </a:solidFill>
                <a:latin typeface="Arial"/>
                <a:ea typeface="Arial"/>
                <a:cs typeface="Arial"/>
                <a:sym typeface="Arial"/>
              </a:rPr>
              <a:t>1.3 </a:t>
            </a:r>
            <a:r>
              <a:rPr b="0" i="0" lang="en-US" sz="2900" u="none" cap="none" strike="noStrike">
                <a:solidFill>
                  <a:srgbClr val="BF1435"/>
                </a:solidFill>
                <a:latin typeface="Arial"/>
                <a:ea typeface="Arial"/>
                <a:cs typeface="Arial"/>
                <a:sym typeface="Arial"/>
              </a:rPr>
              <a:t>A 2030-as Agenda alapelvei </a:t>
            </a:r>
            <a:endParaRPr b="0" i="0" sz="1400" u="none" cap="none" strike="noStrike">
              <a:solidFill>
                <a:srgbClr val="BF1435"/>
              </a:solidFill>
              <a:latin typeface="Arial"/>
              <a:ea typeface="Arial"/>
              <a:cs typeface="Arial"/>
              <a:sym typeface="Arial"/>
            </a:endParaRPr>
          </a:p>
        </p:txBody>
      </p:sp>
      <p:sp>
        <p:nvSpPr>
          <p:cNvPr id="299" name="Google Shape;299;p29"/>
          <p:cNvSpPr txBox="1"/>
          <p:nvPr/>
        </p:nvSpPr>
        <p:spPr>
          <a:xfrm>
            <a:off x="2789275" y="6175600"/>
            <a:ext cx="4347600" cy="1883593"/>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Tapasztalat alapú: </a:t>
            </a:r>
            <a:r>
              <a:rPr b="0" i="0" lang="en-US" sz="1800" u="none" cap="none" strike="noStrike">
                <a:solidFill>
                  <a:schemeClr val="dk1"/>
                </a:solidFill>
                <a:latin typeface="Arial"/>
                <a:ea typeface="Arial"/>
                <a:cs typeface="Arial"/>
                <a:sym typeface="Arial"/>
              </a:rPr>
              <a:t>A múltbeli tanulságok és gyakorlati ismeretek alapján, elismerve a korábbi tapasztalatokból való tanulás jelentőségét.</a:t>
            </a:r>
            <a:endParaRPr b="0" i="0" sz="1800" u="none" cap="none" strike="noStrike">
              <a:solidFill>
                <a:srgbClr val="000000"/>
              </a:solidFill>
              <a:latin typeface="Arial"/>
              <a:ea typeface="Arial"/>
              <a:cs typeface="Arial"/>
              <a:sym typeface="Arial"/>
            </a:endParaRPr>
          </a:p>
        </p:txBody>
      </p:sp>
      <p:sp>
        <p:nvSpPr>
          <p:cNvPr id="300" name="Google Shape;300;p29"/>
          <p:cNvSpPr txBox="1"/>
          <p:nvPr/>
        </p:nvSpPr>
        <p:spPr>
          <a:xfrm>
            <a:off x="9466700" y="5990800"/>
            <a:ext cx="4926600" cy="2068228"/>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Többszintű: </a:t>
            </a:r>
            <a:r>
              <a:rPr b="0" i="0" lang="en-US" sz="1800" u="none" cap="none" strike="noStrike">
                <a:solidFill>
                  <a:schemeClr val="dk1"/>
                </a:solidFill>
                <a:latin typeface="Arial"/>
                <a:ea typeface="Arial"/>
                <a:cs typeface="Arial"/>
                <a:sym typeface="Arial"/>
              </a:rPr>
              <a:t>A fejlődés különböző szempontjaival és méreteivel való foglalkozás, felismerve a társadalmi, gazdasági és környezeti tényezők összefüggéseit.</a:t>
            </a:r>
            <a:endParaRPr b="0" i="0" sz="3200" u="none" cap="none" strike="noStrike">
              <a:solidFill>
                <a:schemeClr val="dk1"/>
              </a:solidFill>
              <a:latin typeface="Arial"/>
              <a:ea typeface="Arial"/>
              <a:cs typeface="Arial"/>
              <a:sym typeface="Arial"/>
            </a:endParaRPr>
          </a:p>
        </p:txBody>
      </p:sp>
      <p:sp>
        <p:nvSpPr>
          <p:cNvPr id="301" name="Google Shape;301;p29"/>
          <p:cNvSpPr txBox="1"/>
          <p:nvPr/>
        </p:nvSpPr>
        <p:spPr>
          <a:xfrm>
            <a:off x="9349550" y="3585475"/>
            <a:ext cx="4728000" cy="2068228"/>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Globális: </a:t>
            </a:r>
            <a:r>
              <a:rPr b="0" i="0" lang="en-US" sz="1800" u="none" cap="none" strike="noStrike">
                <a:solidFill>
                  <a:schemeClr val="dk1"/>
                </a:solidFill>
                <a:latin typeface="Arial"/>
                <a:ea typeface="Arial"/>
                <a:cs typeface="Arial"/>
                <a:sym typeface="Arial"/>
              </a:rPr>
              <a:t>Elismerve a globális kihívások összefüggéseit, és hangsúlyozva a nemzetközi együttműködés és a közös fellépés szükségességét.</a:t>
            </a:r>
            <a:endParaRPr b="0" i="0" sz="3200" u="none" cap="none" strike="noStrike">
              <a:solidFill>
                <a:schemeClr val="dk1"/>
              </a:solidFill>
              <a:latin typeface="Arial"/>
              <a:ea typeface="Arial"/>
              <a:cs typeface="Arial"/>
              <a:sym typeface="Arial"/>
            </a:endParaRPr>
          </a:p>
        </p:txBody>
      </p:sp>
      <p:sp>
        <p:nvSpPr>
          <p:cNvPr id="302" name="Google Shape;302;p29"/>
          <p:cNvSpPr txBox="1"/>
          <p:nvPr/>
        </p:nvSpPr>
        <p:spPr>
          <a:xfrm>
            <a:off x="2789275" y="3585475"/>
            <a:ext cx="49266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None/>
            </a:pPr>
            <a:r>
              <a:rPr b="1" i="0" lang="en-US" sz="1800" u="none" cap="none" strike="noStrike">
                <a:solidFill>
                  <a:srgbClr val="BF1435"/>
                </a:solidFill>
                <a:latin typeface="Arial"/>
                <a:ea typeface="Arial"/>
                <a:cs typeface="Arial"/>
                <a:sym typeface="Arial"/>
              </a:rPr>
              <a:t>Mérhető: </a:t>
            </a:r>
            <a:r>
              <a:rPr b="0" i="0" lang="en-US" sz="1800" u="none" cap="none" strike="noStrike">
                <a:solidFill>
                  <a:schemeClr val="dk1"/>
                </a:solidFill>
                <a:latin typeface="Arial"/>
                <a:ea typeface="Arial"/>
                <a:cs typeface="Arial"/>
                <a:sym typeface="Arial"/>
              </a:rPr>
              <a:t>Világos és számszerűsíthető mutatók megállapítása az előrehaladás nyomon követésére, az elszámoltathatóság biztosítása és a fejlesztési célok hatékony nyomon követésének elősegítése.</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08" name="Google Shape;308;p30"/>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09" name="Google Shape;309;p30"/>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10" name="Google Shape;310;p30"/>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11" name="Google Shape;311;p30"/>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12" name="Google Shape;312;p3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313" name="Google Shape;313;p30"/>
          <p:cNvSpPr txBox="1"/>
          <p:nvPr/>
        </p:nvSpPr>
        <p:spPr>
          <a:xfrm>
            <a:off x="3397500" y="1315125"/>
            <a:ext cx="9714900"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Arial"/>
                <a:ea typeface="Arial"/>
                <a:cs typeface="Arial"/>
                <a:sym typeface="Arial"/>
              </a:rPr>
              <a:t>1.4 </a:t>
            </a:r>
            <a:r>
              <a:rPr b="0" i="0" lang="en-US" sz="4800" u="none" cap="none" strike="noStrike">
                <a:solidFill>
                  <a:srgbClr val="000000"/>
                </a:solidFill>
                <a:latin typeface="Arial"/>
                <a:ea typeface="Arial"/>
                <a:cs typeface="Arial"/>
                <a:sym typeface="Arial"/>
              </a:rPr>
              <a:t>A 2030-as Agenda 5 pillére</a:t>
            </a:r>
            <a:endParaRPr b="0" i="0" sz="4800" u="none" cap="none" strike="noStrike">
              <a:solidFill>
                <a:srgbClr val="000000"/>
              </a:solidFill>
              <a:latin typeface="Arial"/>
              <a:ea typeface="Arial"/>
              <a:cs typeface="Arial"/>
              <a:sym typeface="Arial"/>
            </a:endParaRPr>
          </a:p>
        </p:txBody>
      </p:sp>
      <p:sp>
        <p:nvSpPr>
          <p:cNvPr id="314" name="Google Shape;314;p30"/>
          <p:cNvSpPr txBox="1"/>
          <p:nvPr/>
        </p:nvSpPr>
        <p:spPr>
          <a:xfrm>
            <a:off x="2578825" y="2618675"/>
            <a:ext cx="3163500" cy="5022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Az </a:t>
            </a:r>
            <a:r>
              <a:rPr b="1" i="0" lang="en-US" sz="2400" u="none" cap="none" strike="noStrike">
                <a:solidFill>
                  <a:schemeClr val="dk1"/>
                </a:solidFill>
                <a:latin typeface="Arial"/>
                <a:ea typeface="Arial"/>
                <a:cs typeface="Arial"/>
                <a:sym typeface="Arial"/>
              </a:rPr>
              <a:t>FFCk 5 kategóriára oszlanak</a:t>
            </a:r>
            <a:r>
              <a:rPr b="0" i="0" lang="en-US" sz="2400" u="none" cap="none" strike="noStrike">
                <a:solidFill>
                  <a:schemeClr val="dk1"/>
                </a:solidFill>
                <a:latin typeface="Arial"/>
                <a:ea typeface="Arial"/>
                <a:cs typeface="Arial"/>
                <a:sym typeface="Arial"/>
              </a:rPr>
              <a:t>: emberek, bolygó, jólét, béke és partnerség.</a:t>
            </a:r>
            <a:endParaRPr b="0" i="0" sz="2400" u="none" cap="none" strike="noStrike">
              <a:solidFill>
                <a:schemeClr val="dk1"/>
              </a:solidFill>
              <a:latin typeface="Arial"/>
              <a:ea typeface="Arial"/>
              <a:cs typeface="Arial"/>
              <a:sym typeface="Arial"/>
            </a:endParaRPr>
          </a:p>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Ez a kategorizálás tükrözi az egyes célcsoportok tematikus jellegét:</a:t>
            </a:r>
            <a:endParaRPr b="1" i="0" sz="2400" u="none" cap="none" strike="noStrike">
              <a:solidFill>
                <a:srgbClr val="BF1435"/>
              </a:solidFill>
              <a:latin typeface="Arial"/>
              <a:ea typeface="Arial"/>
              <a:cs typeface="Arial"/>
              <a:sym typeface="Arial"/>
            </a:endParaRPr>
          </a:p>
        </p:txBody>
      </p:sp>
      <p:sp>
        <p:nvSpPr>
          <p:cNvPr id="315" name="Google Shape;315;p30"/>
          <p:cNvSpPr txBox="1"/>
          <p:nvPr/>
        </p:nvSpPr>
        <p:spPr>
          <a:xfrm rot="-5400000">
            <a:off x="-2580450" y="4831107"/>
            <a:ext cx="70257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0" i="0" lang="en-US" sz="2900" u="none" cap="none" strike="noStrike">
                <a:solidFill>
                  <a:srgbClr val="BF1435"/>
                </a:solidFill>
                <a:latin typeface="Arial"/>
                <a:ea typeface="Arial"/>
                <a:cs typeface="Arial"/>
                <a:sym typeface="Arial"/>
              </a:rPr>
              <a:t>1.4 A 2030-as Agenda 5 pillére</a:t>
            </a:r>
            <a:endParaRPr b="0" i="0" sz="1400" u="none" cap="none" strike="noStrike">
              <a:solidFill>
                <a:srgbClr val="BF1435"/>
              </a:solidFill>
              <a:latin typeface="Arial"/>
              <a:ea typeface="Arial"/>
              <a:cs typeface="Arial"/>
              <a:sym typeface="Arial"/>
            </a:endParaRPr>
          </a:p>
        </p:txBody>
      </p:sp>
      <p:pic>
        <p:nvPicPr>
          <p:cNvPr id="316" name="Google Shape;316;p30"/>
          <p:cNvPicPr preferRelativeResize="0"/>
          <p:nvPr/>
        </p:nvPicPr>
        <p:blipFill rotWithShape="1">
          <a:blip r:embed="rId9">
            <a:alphaModFix/>
          </a:blip>
          <a:srcRect b="0" l="0" r="0" t="0"/>
          <a:stretch/>
        </p:blipFill>
        <p:spPr>
          <a:xfrm>
            <a:off x="5742325" y="2359454"/>
            <a:ext cx="9714900" cy="67368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22" name="Google Shape;322;p3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323" name="Google Shape;323;p31"/>
          <p:cNvSpPr/>
          <p:nvPr/>
        </p:nvSpPr>
        <p:spPr>
          <a:xfrm>
            <a:off x="-1819173" y="6585646"/>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5">
              <a:alphaModFix/>
            </a:blip>
            <a:stretch>
              <a:fillRect b="0" l="0" r="0" t="0"/>
            </a:stretch>
          </a:blipFill>
          <a:ln>
            <a:noFill/>
          </a:ln>
        </p:spPr>
      </p:sp>
      <p:sp>
        <p:nvSpPr>
          <p:cNvPr id="324" name="Google Shape;324;p31"/>
          <p:cNvSpPr/>
          <p:nvPr/>
        </p:nvSpPr>
        <p:spPr>
          <a:xfrm>
            <a:off x="15638755" y="7997954"/>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6">
              <a:alphaModFix/>
            </a:blip>
            <a:stretch>
              <a:fillRect b="0" l="0" r="0" t="0"/>
            </a:stretch>
          </a:blipFill>
          <a:ln>
            <a:noFill/>
          </a:ln>
        </p:spPr>
      </p:sp>
      <p:sp>
        <p:nvSpPr>
          <p:cNvPr id="325" name="Google Shape;325;p31"/>
          <p:cNvSpPr/>
          <p:nvPr/>
        </p:nvSpPr>
        <p:spPr>
          <a:xfrm>
            <a:off x="14208818" y="-1584009"/>
            <a:ext cx="5387627" cy="4114800"/>
          </a:xfrm>
          <a:custGeom>
            <a:rect b="b" l="l" r="r" t="t"/>
            <a:pathLst>
              <a:path extrusionOk="0" h="4114800" w="5387627">
                <a:moveTo>
                  <a:pt x="0" y="0"/>
                </a:moveTo>
                <a:lnTo>
                  <a:pt x="5387626" y="0"/>
                </a:lnTo>
                <a:lnTo>
                  <a:pt x="5387626" y="4114800"/>
                </a:lnTo>
                <a:lnTo>
                  <a:pt x="0" y="4114800"/>
                </a:lnTo>
                <a:lnTo>
                  <a:pt x="0" y="0"/>
                </a:lnTo>
                <a:close/>
              </a:path>
            </a:pathLst>
          </a:custGeom>
          <a:blipFill rotWithShape="1">
            <a:blip r:embed="rId7">
              <a:alphaModFix/>
            </a:blip>
            <a:stretch>
              <a:fillRect b="0" l="0" r="0" t="0"/>
            </a:stretch>
          </a:blipFill>
          <a:ln>
            <a:noFill/>
          </a:ln>
        </p:spPr>
      </p:sp>
      <p:sp>
        <p:nvSpPr>
          <p:cNvPr id="326" name="Google Shape;326;p31"/>
          <p:cNvSpPr txBox="1"/>
          <p:nvPr/>
        </p:nvSpPr>
        <p:spPr>
          <a:xfrm>
            <a:off x="1678499" y="1340608"/>
            <a:ext cx="14931000" cy="502291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Emberek</a:t>
            </a:r>
            <a:r>
              <a:rPr b="0" i="0" lang="en-US" sz="2400" u="none" cap="none" strike="noStrike">
                <a:solidFill>
                  <a:schemeClr val="dk1"/>
                </a:solidFill>
                <a:latin typeface="Arial"/>
                <a:ea typeface="Arial"/>
                <a:cs typeface="Arial"/>
                <a:sym typeface="Arial"/>
              </a:rPr>
              <a:t>: az emberi jólét és a méltányosság kezelése - a szegénység és az éhezés felszámolása (1., 2., 3., 4. és 5. cél).</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Béke</a:t>
            </a:r>
            <a:r>
              <a:rPr b="0" i="0" lang="en-US" sz="2400" u="none" cap="none" strike="noStrike">
                <a:solidFill>
                  <a:schemeClr val="dk1"/>
                </a:solidFill>
                <a:latin typeface="Arial"/>
                <a:ea typeface="Arial"/>
                <a:cs typeface="Arial"/>
                <a:sym typeface="Arial"/>
              </a:rPr>
              <a:t>: a békés, igazságos és befogadó társadalmak előmozdítása, amelyek félelemtől és erőszaktól mentesek (16. cél).</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Bolygó</a:t>
            </a:r>
            <a:r>
              <a:rPr b="0" i="0" lang="en-US" sz="2400" u="none" cap="none" strike="noStrike">
                <a:solidFill>
                  <a:schemeClr val="dk1"/>
                </a:solidFill>
                <a:latin typeface="Arial"/>
                <a:ea typeface="Arial"/>
                <a:cs typeface="Arial"/>
                <a:sym typeface="Arial"/>
              </a:rPr>
              <a:t>: környezeti fenntarthatóság biztosítása - védjük meg a bolygót a pusztulástól (6., 12., 13., 14. és 15. cél)</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Jólét</a:t>
            </a:r>
            <a:r>
              <a:rPr b="0" i="0" lang="en-US" sz="2400" u="none" cap="none" strike="noStrike">
                <a:solidFill>
                  <a:schemeClr val="dk1"/>
                </a:solidFill>
                <a:latin typeface="Arial"/>
                <a:ea typeface="Arial"/>
                <a:cs typeface="Arial"/>
                <a:sym typeface="Arial"/>
              </a:rPr>
              <a:t>: a befogadó gazdasági fejlődés elősegítése (7., 8., 9., 10., 11. cél).</a:t>
            </a:r>
            <a:endParaRPr/>
          </a:p>
          <a:p>
            <a:pPr indent="0" lvl="0" marL="0" marR="0" rtl="0" algn="l">
              <a:lnSpc>
                <a:spcPct val="170031"/>
              </a:lnSpc>
              <a:spcBef>
                <a:spcPts val="0"/>
              </a:spcBef>
              <a:spcAft>
                <a:spcPts val="0"/>
              </a:spcAft>
              <a:buNone/>
            </a:pPr>
            <a:r>
              <a:rPr b="1" i="0" lang="en-US" sz="2400" u="none" cap="none" strike="noStrike">
                <a:solidFill>
                  <a:srgbClr val="BF1435"/>
                </a:solidFill>
                <a:latin typeface="Arial"/>
                <a:ea typeface="Arial"/>
                <a:cs typeface="Arial"/>
                <a:sym typeface="Arial"/>
              </a:rPr>
              <a:t>Partnerség</a:t>
            </a:r>
            <a:r>
              <a:rPr b="0" i="0" lang="en-US" sz="2400" u="none" cap="none" strike="noStrike">
                <a:solidFill>
                  <a:schemeClr val="dk1"/>
                </a:solidFill>
                <a:latin typeface="Arial"/>
                <a:ea typeface="Arial"/>
                <a:cs typeface="Arial"/>
                <a:sym typeface="Arial"/>
              </a:rPr>
              <a:t>: a globális együttműködés erősítése (17. cél)</a:t>
            </a:r>
            <a:endParaRPr b="1" i="0" sz="2400" u="none" cap="none" strike="noStrike">
              <a:solidFill>
                <a:srgbClr val="BF1435"/>
              </a:solidFill>
              <a:latin typeface="Arial"/>
              <a:ea typeface="Arial"/>
              <a:cs typeface="Arial"/>
              <a:sym typeface="Arial"/>
            </a:endParaRPr>
          </a:p>
        </p:txBody>
      </p:sp>
      <p:sp>
        <p:nvSpPr>
          <p:cNvPr id="327" name="Google Shape;327;p31"/>
          <p:cNvSpPr txBox="1"/>
          <p:nvPr/>
        </p:nvSpPr>
        <p:spPr>
          <a:xfrm rot="-5400000">
            <a:off x="-2554700" y="4341982"/>
            <a:ext cx="7025700" cy="6247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00" u="none" cap="none" strike="noStrike">
                <a:solidFill>
                  <a:srgbClr val="BF1435"/>
                </a:solidFill>
                <a:latin typeface="Arial"/>
                <a:ea typeface="Arial"/>
                <a:cs typeface="Arial"/>
                <a:sym typeface="Arial"/>
              </a:rPr>
              <a:t>1.4 A 2030-as Agenda 5 pillére</a:t>
            </a:r>
            <a:endParaRPr b="0" i="0" sz="1400" u="none" cap="none" strike="noStrike">
              <a:solidFill>
                <a:srgbClr val="BF1435"/>
              </a:solidFill>
              <a:latin typeface="Arial"/>
              <a:ea typeface="Arial"/>
              <a:cs typeface="Arial"/>
              <a:sym typeface="Arial"/>
            </a:endParaRPr>
          </a:p>
        </p:txBody>
      </p:sp>
      <p:sp>
        <p:nvSpPr>
          <p:cNvPr id="328" name="Google Shape;328;p31"/>
          <p:cNvSpPr txBox="1"/>
          <p:nvPr/>
        </p:nvSpPr>
        <p:spPr>
          <a:xfrm>
            <a:off x="1811000" y="7165102"/>
            <a:ext cx="12425700" cy="11079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400" u="none" cap="none" strike="noStrike">
                <a:solidFill>
                  <a:srgbClr val="0F9249"/>
                </a:solidFill>
                <a:latin typeface="Arial"/>
                <a:ea typeface="Arial"/>
                <a:cs typeface="Arial"/>
                <a:sym typeface="Arial"/>
              </a:rPr>
              <a:t>Gyakorlat:</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GoGoals! (opcionális, csak ha megfelelőnek tartja, és van elegendő idő rá) - </a:t>
            </a:r>
            <a:r>
              <a:rPr b="0" i="0" lang="en-US" sz="2400" u="sng" cap="none" strike="noStrike">
                <a:solidFill>
                  <a:schemeClr val="hlink"/>
                </a:solidFill>
                <a:latin typeface="Arial"/>
                <a:ea typeface="Arial"/>
                <a:cs typeface="Arial"/>
                <a:sym typeface="Arial"/>
                <a:hlinkClick r:id="rId8"/>
              </a:rPr>
              <a:t>Letölthető anyagok - Go Goals!</a:t>
            </a:r>
            <a:r>
              <a:rPr b="0" i="0" lang="en-US" sz="2400" u="none" cap="none" strike="noStrike">
                <a:solidFill>
                  <a:srgbClr val="000000"/>
                </a:solidFill>
                <a:latin typeface="Arial"/>
                <a:ea typeface="Arial"/>
                <a:cs typeface="Arial"/>
                <a:sym typeface="Arial"/>
              </a:rPr>
              <a:t> </a:t>
            </a:r>
            <a:r>
              <a:rPr b="0" i="0" lang="en-US" sz="2400" u="sng" cap="none" strike="noStrike">
                <a:solidFill>
                  <a:schemeClr val="hlink"/>
                </a:solidFill>
                <a:latin typeface="Arial"/>
                <a:ea typeface="Arial"/>
                <a:cs typeface="Arial"/>
                <a:sym typeface="Arial"/>
                <a:hlinkClick r:id="rId9"/>
              </a:rPr>
              <a:t>SDG társasjáték</a:t>
            </a:r>
            <a:r>
              <a:rPr b="0" i="0" lang="en-US" sz="2400" u="none" cap="none" strike="noStrike">
                <a:solidFill>
                  <a:srgbClr val="000000"/>
                </a:solidFill>
                <a:latin typeface="Arial"/>
                <a:ea typeface="Arial"/>
                <a:cs typeface="Arial"/>
                <a:sym typeface="Arial"/>
              </a:rPr>
              <a:t> - játéktábla, kérdések és utasítások.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00" name="Google Shape;100;p14"/>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grpSp>
        <p:nvGrpSpPr>
          <p:cNvPr id="101" name="Google Shape;101;p14"/>
          <p:cNvGrpSpPr/>
          <p:nvPr/>
        </p:nvGrpSpPr>
        <p:grpSpPr>
          <a:xfrm>
            <a:off x="9144000" y="8980975"/>
            <a:ext cx="8767540" cy="941424"/>
            <a:chOff x="0" y="0"/>
            <a:chExt cx="11690053" cy="1255231"/>
          </a:xfrm>
        </p:grpSpPr>
        <p:sp>
          <p:nvSpPr>
            <p:cNvPr id="102" name="Google Shape;102;p14"/>
            <p:cNvSpPr/>
            <p:nvPr/>
          </p:nvSpPr>
          <p:spPr>
            <a:xfrm>
              <a:off x="8673388" y="138410"/>
              <a:ext cx="3016665" cy="1103347"/>
            </a:xfrm>
            <a:custGeom>
              <a:rect b="b" l="l" r="r" t="t"/>
              <a:pathLst>
                <a:path extrusionOk="0" h="1103347" w="3016665">
                  <a:moveTo>
                    <a:pt x="0" y="0"/>
                  </a:moveTo>
                  <a:lnTo>
                    <a:pt x="3016665" y="0"/>
                  </a:lnTo>
                  <a:lnTo>
                    <a:pt x="3016665" y="1103346"/>
                  </a:lnTo>
                  <a:lnTo>
                    <a:pt x="0" y="1103346"/>
                  </a:lnTo>
                  <a:lnTo>
                    <a:pt x="0" y="0"/>
                  </a:lnTo>
                  <a:close/>
                </a:path>
              </a:pathLst>
            </a:custGeom>
            <a:blipFill rotWithShape="1">
              <a:blip r:embed="rId5">
                <a:alphaModFix/>
              </a:blip>
              <a:stretch>
                <a:fillRect b="-56479" l="-16112" r="-2999" t="-51862"/>
              </a:stretch>
            </a:blipFill>
            <a:ln>
              <a:noFill/>
            </a:ln>
          </p:spPr>
        </p:sp>
        <p:sp>
          <p:nvSpPr>
            <p:cNvPr id="103" name="Google Shape;103;p14"/>
            <p:cNvSpPr/>
            <p:nvPr/>
          </p:nvSpPr>
          <p:spPr>
            <a:xfrm>
              <a:off x="7355026" y="138410"/>
              <a:ext cx="1172392" cy="1103347"/>
            </a:xfrm>
            <a:custGeom>
              <a:rect b="b" l="l" r="r" t="t"/>
              <a:pathLst>
                <a:path extrusionOk="0" h="1103347" w="1172392">
                  <a:moveTo>
                    <a:pt x="0" y="0"/>
                  </a:moveTo>
                  <a:lnTo>
                    <a:pt x="1172392" y="0"/>
                  </a:lnTo>
                  <a:lnTo>
                    <a:pt x="1172392" y="1103346"/>
                  </a:lnTo>
                  <a:lnTo>
                    <a:pt x="0" y="1103346"/>
                  </a:lnTo>
                  <a:lnTo>
                    <a:pt x="0" y="0"/>
                  </a:lnTo>
                  <a:close/>
                </a:path>
              </a:pathLst>
            </a:custGeom>
            <a:blipFill rotWithShape="1">
              <a:blip r:embed="rId6">
                <a:alphaModFix/>
              </a:blip>
              <a:stretch>
                <a:fillRect b="0" l="0" r="0" t="0"/>
              </a:stretch>
            </a:blipFill>
            <a:ln>
              <a:noFill/>
            </a:ln>
          </p:spPr>
        </p:sp>
        <p:sp>
          <p:nvSpPr>
            <p:cNvPr id="104" name="Google Shape;104;p14"/>
            <p:cNvSpPr/>
            <p:nvPr/>
          </p:nvSpPr>
          <p:spPr>
            <a:xfrm>
              <a:off x="5828429" y="138410"/>
              <a:ext cx="1377374" cy="1116821"/>
            </a:xfrm>
            <a:custGeom>
              <a:rect b="b" l="l" r="r" t="t"/>
              <a:pathLst>
                <a:path extrusionOk="0" h="1116821" w="1377374">
                  <a:moveTo>
                    <a:pt x="0" y="0"/>
                  </a:moveTo>
                  <a:lnTo>
                    <a:pt x="1377374" y="0"/>
                  </a:lnTo>
                  <a:lnTo>
                    <a:pt x="1377374" y="1116820"/>
                  </a:lnTo>
                  <a:lnTo>
                    <a:pt x="0" y="1116820"/>
                  </a:lnTo>
                  <a:lnTo>
                    <a:pt x="0" y="0"/>
                  </a:lnTo>
                  <a:close/>
                </a:path>
              </a:pathLst>
            </a:custGeom>
            <a:blipFill rotWithShape="1">
              <a:blip r:embed="rId7">
                <a:alphaModFix/>
              </a:blip>
              <a:stretch>
                <a:fillRect b="0" l="0" r="0" t="0"/>
              </a:stretch>
            </a:blipFill>
            <a:ln>
              <a:noFill/>
            </a:ln>
          </p:spPr>
        </p:sp>
        <p:sp>
          <p:nvSpPr>
            <p:cNvPr id="105" name="Google Shape;105;p14"/>
            <p:cNvSpPr/>
            <p:nvPr/>
          </p:nvSpPr>
          <p:spPr>
            <a:xfrm>
              <a:off x="3068539" y="612227"/>
              <a:ext cx="2569507" cy="629529"/>
            </a:xfrm>
            <a:custGeom>
              <a:rect b="b" l="l" r="r" t="t"/>
              <a:pathLst>
                <a:path extrusionOk="0" h="629529" w="2569507">
                  <a:moveTo>
                    <a:pt x="0" y="0"/>
                  </a:moveTo>
                  <a:lnTo>
                    <a:pt x="2569506" y="0"/>
                  </a:lnTo>
                  <a:lnTo>
                    <a:pt x="2569506" y="629529"/>
                  </a:lnTo>
                  <a:lnTo>
                    <a:pt x="0" y="629529"/>
                  </a:lnTo>
                  <a:lnTo>
                    <a:pt x="0" y="0"/>
                  </a:lnTo>
                  <a:close/>
                </a:path>
              </a:pathLst>
            </a:custGeom>
            <a:blipFill rotWithShape="1">
              <a:blip r:embed="rId8">
                <a:alphaModFix/>
              </a:blip>
              <a:stretch>
                <a:fillRect b="0" l="0" r="0" t="0"/>
              </a:stretch>
            </a:blipFill>
            <a:ln>
              <a:noFill/>
            </a:ln>
          </p:spPr>
        </p:sp>
        <p:sp>
          <p:nvSpPr>
            <p:cNvPr id="106" name="Google Shape;106;p14"/>
            <p:cNvSpPr/>
            <p:nvPr/>
          </p:nvSpPr>
          <p:spPr>
            <a:xfrm>
              <a:off x="1526597" y="134017"/>
              <a:ext cx="1356625" cy="956421"/>
            </a:xfrm>
            <a:custGeom>
              <a:rect b="b" l="l" r="r" t="t"/>
              <a:pathLst>
                <a:path extrusionOk="0" h="956421" w="1356625">
                  <a:moveTo>
                    <a:pt x="0" y="0"/>
                  </a:moveTo>
                  <a:lnTo>
                    <a:pt x="1356626" y="0"/>
                  </a:lnTo>
                  <a:lnTo>
                    <a:pt x="1356626" y="956421"/>
                  </a:lnTo>
                  <a:lnTo>
                    <a:pt x="0" y="956421"/>
                  </a:lnTo>
                  <a:lnTo>
                    <a:pt x="0" y="0"/>
                  </a:lnTo>
                  <a:close/>
                </a:path>
              </a:pathLst>
            </a:custGeom>
            <a:blipFill rotWithShape="1">
              <a:blip r:embed="rId9">
                <a:alphaModFix/>
              </a:blip>
              <a:stretch>
                <a:fillRect b="0" l="0" r="0" t="0"/>
              </a:stretch>
            </a:blipFill>
            <a:ln>
              <a:noFill/>
            </a:ln>
          </p:spPr>
        </p:sp>
        <p:sp>
          <p:nvSpPr>
            <p:cNvPr id="107" name="Google Shape;107;p14"/>
            <p:cNvSpPr/>
            <p:nvPr/>
          </p:nvSpPr>
          <p:spPr>
            <a:xfrm>
              <a:off x="0" y="0"/>
              <a:ext cx="1297194" cy="1224454"/>
            </a:xfrm>
            <a:custGeom>
              <a:rect b="b" l="l" r="r" t="t"/>
              <a:pathLst>
                <a:path extrusionOk="0" h="1224454" w="1297194">
                  <a:moveTo>
                    <a:pt x="0" y="0"/>
                  </a:moveTo>
                  <a:lnTo>
                    <a:pt x="1297194" y="0"/>
                  </a:lnTo>
                  <a:lnTo>
                    <a:pt x="1297194" y="1224454"/>
                  </a:lnTo>
                  <a:lnTo>
                    <a:pt x="0" y="1224454"/>
                  </a:lnTo>
                  <a:lnTo>
                    <a:pt x="0" y="0"/>
                  </a:lnTo>
                  <a:close/>
                </a:path>
              </a:pathLst>
            </a:custGeom>
            <a:blipFill rotWithShape="1">
              <a:blip r:embed="rId10">
                <a:alphaModFix/>
              </a:blip>
              <a:stretch>
                <a:fillRect b="-32322" l="-62721" r="-63180" t="-52619"/>
              </a:stretch>
            </a:blipFill>
            <a:ln>
              <a:noFill/>
            </a:ln>
          </p:spPr>
        </p:sp>
      </p:grpSp>
      <p:sp>
        <p:nvSpPr>
          <p:cNvPr id="108" name="Google Shape;108;p14"/>
          <p:cNvSpPr txBox="1"/>
          <p:nvPr/>
        </p:nvSpPr>
        <p:spPr>
          <a:xfrm>
            <a:off x="1090169" y="1656335"/>
            <a:ext cx="8389217" cy="6894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RÖVIDEN</a:t>
            </a:r>
            <a:r>
              <a:rPr b="0" i="0" lang="en-US" sz="3200" u="none" cap="none" strike="noStrike">
                <a:solidFill>
                  <a:srgbClr val="000000"/>
                </a:solidFill>
                <a:latin typeface="Playfair Display"/>
                <a:ea typeface="Playfair Display"/>
                <a:cs typeface="Playfair Display"/>
                <a:sym typeface="Playfair Display"/>
              </a:rPr>
              <a:t> A SUSE PROJEKTRŐL</a:t>
            </a:r>
            <a:endParaRPr b="0" i="0" sz="3200" u="none" cap="none" strike="noStrike">
              <a:solidFill>
                <a:srgbClr val="000000"/>
              </a:solidFill>
              <a:latin typeface="Arial"/>
              <a:ea typeface="Arial"/>
              <a:cs typeface="Arial"/>
              <a:sym typeface="Arial"/>
            </a:endParaRPr>
          </a:p>
        </p:txBody>
      </p:sp>
      <p:sp>
        <p:nvSpPr>
          <p:cNvPr id="109" name="Google Shape;109;p14"/>
          <p:cNvSpPr txBox="1"/>
          <p:nvPr/>
        </p:nvSpPr>
        <p:spPr>
          <a:xfrm>
            <a:off x="1266752" y="2863726"/>
            <a:ext cx="6134400" cy="4185761"/>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2000" u="none" cap="none" strike="noStrike">
                <a:solidFill>
                  <a:srgbClr val="000000"/>
                </a:solidFill>
                <a:latin typeface="Playfair Display"/>
                <a:ea typeface="Playfair Display"/>
                <a:cs typeface="Playfair Display"/>
                <a:sym typeface="Playfair Display"/>
              </a:rPr>
              <a:t>A SUSE program, célja javítani a fiatalok munkavállalási képességét, lehetőséget nyújtani </a:t>
            </a:r>
            <a:r>
              <a:rPr b="0" i="0" lang="en-US" sz="2000" u="none" cap="none" strike="noStrike">
                <a:solidFill>
                  <a:srgbClr val="000000"/>
                </a:solidFill>
                <a:latin typeface="Arial"/>
                <a:ea typeface="Arial"/>
                <a:cs typeface="Arial"/>
                <a:sym typeface="Arial"/>
              </a:rPr>
              <a:t>nekik</a:t>
            </a:r>
            <a:r>
              <a:rPr b="0" i="0" lang="en-US" sz="2000" u="none" cap="none" strike="noStrike">
                <a:solidFill>
                  <a:srgbClr val="000000"/>
                </a:solidFill>
                <a:latin typeface="Playfair Display"/>
                <a:ea typeface="Playfair Display"/>
                <a:cs typeface="Playfair Display"/>
                <a:sym typeface="Playfair Display"/>
              </a:rPr>
              <a:t>, hogy megismerkedjenek a társadalmi vállalkozással, hogy önálló vállalkozóként tevékenykedjenek, és ezzel párhuzamosan a társadalom környezeti problémáin dolgozzanak. Ez a helyi megközelítés arra ösztönzi a fiatalokat, hogy a közösség aktív állampolgárává váljanak. </a:t>
            </a:r>
            <a:endParaRPr b="0" i="0" sz="1400" u="none" cap="none" strike="noStrike">
              <a:solidFill>
                <a:srgbClr val="000000"/>
              </a:solidFill>
              <a:latin typeface="Arial"/>
              <a:ea typeface="Arial"/>
              <a:cs typeface="Arial"/>
              <a:sym typeface="Arial"/>
            </a:endParaRPr>
          </a:p>
        </p:txBody>
      </p:sp>
      <p:sp>
        <p:nvSpPr>
          <p:cNvPr id="110" name="Google Shape;110;p14"/>
          <p:cNvSpPr txBox="1"/>
          <p:nvPr/>
        </p:nvSpPr>
        <p:spPr>
          <a:xfrm>
            <a:off x="7262262" y="9253249"/>
            <a:ext cx="1578381"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Powered by:</a:t>
            </a:r>
            <a:endParaRPr b="0" i="0" sz="1400" u="none" cap="none" strike="noStrike">
              <a:solidFill>
                <a:srgbClr val="000000"/>
              </a:solidFill>
              <a:latin typeface="Arial"/>
              <a:ea typeface="Arial"/>
              <a:cs typeface="Arial"/>
              <a:sym typeface="Arial"/>
            </a:endParaRPr>
          </a:p>
        </p:txBody>
      </p:sp>
      <p:sp>
        <p:nvSpPr>
          <p:cNvPr id="111" name="Google Shape;111;p14"/>
          <p:cNvSpPr txBox="1"/>
          <p:nvPr/>
        </p:nvSpPr>
        <p:spPr>
          <a:xfrm>
            <a:off x="7731485" y="1656335"/>
            <a:ext cx="9046132" cy="7063472"/>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1800" u="none" cap="none" strike="noStrike">
                <a:solidFill>
                  <a:srgbClr val="000000"/>
                </a:solidFill>
                <a:latin typeface="Arial"/>
                <a:ea typeface="Arial"/>
                <a:cs typeface="Arial"/>
                <a:sym typeface="Arial"/>
              </a:rPr>
              <a:t>Célok:</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társadalmi vállalkozás, mint jövőbeli (ön)foglalkoztatási lehetőség tudatosítása a fiatalok körében, valamint a munkavállalási képesség növelése rövid és hosszú távon.</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fiatalok vállalkozói készségeinek fejlesztése, a vállalkozói lehetőségek bővítése érdekében, valamint a fiatalok esélyének növelés, hogy társadalmi vállakozóként tevékenykedjenek. </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az ifjúsági munkanélküliség elleni küzdelem egész Európában</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fiatalok mozgósítása azáltal, hogy bevonjuk őket a helyi közösségben felmerülő társadalmi problémák megoldásának keresésébe, a fenntarthatóságra összpontosítva.</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az ifjúsággal foglalkozó szakemberek ösztönzése arra, hogy irányítsák és támogassák a fiatalokat abban, hogy aktív szerepet vállaljanak a társadalomban</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felhívni a figyelmet arra, hogy a fiatalokat társadalmi vállalkozói szerepvállalásra kell ösztönözni.</a:t>
            </a:r>
            <a:endParaRPr b="0" i="0" sz="1800" u="none" cap="none" strike="noStrike">
              <a:solidFill>
                <a:srgbClr val="000000"/>
              </a:solidFill>
              <a:latin typeface="Arial"/>
              <a:ea typeface="Arial"/>
              <a:cs typeface="Arial"/>
              <a:sym typeface="Arial"/>
            </a:endParaRPr>
          </a:p>
          <a:p>
            <a:pPr indent="-285750" lvl="0" marL="285750" marR="0" rtl="0" algn="l">
              <a:lnSpc>
                <a:spcPct val="17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közelebb hozni az üzleti életet a fiatalokhoz, a fiatalok és a vállalkozók összekapcsolása révén.</a:t>
            </a:r>
            <a:endParaRPr b="0" i="0" sz="1800" u="none" cap="none" strike="noStrike">
              <a:solidFill>
                <a:srgbClr val="000000"/>
              </a:solidFill>
              <a:latin typeface="Arial"/>
              <a:ea typeface="Arial"/>
              <a:cs typeface="Arial"/>
              <a:sym typeface="Arial"/>
            </a:endParaRPr>
          </a:p>
        </p:txBody>
      </p:sp>
      <p:sp>
        <p:nvSpPr>
          <p:cNvPr id="112" name="Google Shape;112;p14"/>
          <p:cNvSpPr/>
          <p:nvPr/>
        </p:nvSpPr>
        <p:spPr>
          <a:xfrm>
            <a:off x="444641" y="506857"/>
            <a:ext cx="2856339" cy="797054"/>
          </a:xfrm>
          <a:custGeom>
            <a:rect b="b" l="l" r="r" t="t"/>
            <a:pathLst>
              <a:path extrusionOk="0" h="797054" w="2856339">
                <a:moveTo>
                  <a:pt x="0" y="0"/>
                </a:moveTo>
                <a:lnTo>
                  <a:pt x="2856339" y="0"/>
                </a:lnTo>
                <a:lnTo>
                  <a:pt x="2856339" y="797053"/>
                </a:lnTo>
                <a:lnTo>
                  <a:pt x="0" y="797053"/>
                </a:lnTo>
                <a:lnTo>
                  <a:pt x="0" y="0"/>
                </a:lnTo>
                <a:close/>
              </a:path>
            </a:pathLst>
          </a:custGeom>
          <a:blipFill rotWithShape="1">
            <a:blip r:embed="rId11">
              <a:alphaModFix/>
            </a:blip>
            <a:stretch>
              <a:fillRect b="-160167" l="-14263" r="-3277" t="-161026"/>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2"/>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34" name="Google Shape;334;p32"/>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35" name="Google Shape;335;p3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36" name="Google Shape;336;p32"/>
          <p:cNvSpPr/>
          <p:nvPr/>
        </p:nvSpPr>
        <p:spPr>
          <a:xfrm>
            <a:off x="14460113" y="7053518"/>
            <a:ext cx="4998998" cy="4114800"/>
          </a:xfrm>
          <a:custGeom>
            <a:rect b="b" l="l" r="r" t="t"/>
            <a:pathLst>
              <a:path extrusionOk="0" h="4114800" w="4998998">
                <a:moveTo>
                  <a:pt x="0" y="0"/>
                </a:moveTo>
                <a:lnTo>
                  <a:pt x="4998998" y="0"/>
                </a:lnTo>
                <a:lnTo>
                  <a:pt x="4998998" y="4114800"/>
                </a:lnTo>
                <a:lnTo>
                  <a:pt x="0" y="4114800"/>
                </a:lnTo>
                <a:lnTo>
                  <a:pt x="0" y="0"/>
                </a:lnTo>
                <a:close/>
              </a:path>
            </a:pathLst>
          </a:custGeom>
          <a:blipFill rotWithShape="1">
            <a:blip r:embed="rId6">
              <a:alphaModFix/>
            </a:blip>
            <a:stretch>
              <a:fillRect b="0" l="0" r="0" t="0"/>
            </a:stretch>
          </a:blipFill>
          <a:ln>
            <a:noFill/>
          </a:ln>
        </p:spPr>
      </p:sp>
      <p:sp>
        <p:nvSpPr>
          <p:cNvPr id="337" name="Google Shape;337;p32"/>
          <p:cNvSpPr txBox="1"/>
          <p:nvPr/>
        </p:nvSpPr>
        <p:spPr>
          <a:xfrm>
            <a:off x="5520938" y="1741275"/>
            <a:ext cx="8948700" cy="2369495"/>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Arial"/>
                <a:ea typeface="Arial"/>
                <a:cs typeface="Arial"/>
                <a:sym typeface="Arial"/>
              </a:rPr>
              <a:t>Fiatal társadalmi vállalkozók és az FFCk</a:t>
            </a:r>
            <a:endParaRPr b="0" i="0" sz="1400" u="none" cap="none" strike="noStrike">
              <a:solidFill>
                <a:srgbClr val="000000"/>
              </a:solidFill>
              <a:latin typeface="Arial"/>
              <a:ea typeface="Arial"/>
              <a:cs typeface="Arial"/>
              <a:sym typeface="Arial"/>
            </a:endParaRPr>
          </a:p>
        </p:txBody>
      </p:sp>
      <p:sp>
        <p:nvSpPr>
          <p:cNvPr id="338" name="Google Shape;338;p32"/>
          <p:cNvSpPr txBox="1"/>
          <p:nvPr/>
        </p:nvSpPr>
        <p:spPr>
          <a:xfrm>
            <a:off x="2501872" y="1756575"/>
            <a:ext cx="2856300" cy="2800575"/>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339" name="Google Shape;339;p32"/>
          <p:cNvSpPr txBox="1"/>
          <p:nvPr/>
        </p:nvSpPr>
        <p:spPr>
          <a:xfrm>
            <a:off x="2062750" y="4564125"/>
            <a:ext cx="12846000"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 szociális vállalkozók számára a fenntartható fejlődés elveinek megértése és az azokhoz való igazodás kiemelkedően fontos.</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Az FFCk </a:t>
            </a:r>
            <a:r>
              <a:rPr b="1" i="0" lang="en-US" sz="2400" u="none" cap="none" strike="noStrike">
                <a:solidFill>
                  <a:srgbClr val="000000"/>
                </a:solidFill>
                <a:latin typeface="Arial"/>
                <a:ea typeface="Arial"/>
                <a:cs typeface="Arial"/>
                <a:sym typeface="Arial"/>
              </a:rPr>
              <a:t>keretet</a:t>
            </a:r>
            <a:r>
              <a:rPr b="0" i="0" lang="en-US" sz="2400" u="none" cap="none" strike="noStrike">
                <a:solidFill>
                  <a:srgbClr val="000000"/>
                </a:solidFill>
                <a:latin typeface="Arial"/>
                <a:ea typeface="Arial"/>
                <a:cs typeface="Arial"/>
                <a:sym typeface="Arial"/>
              </a:rPr>
              <a:t> kínálnak a </a:t>
            </a:r>
            <a:r>
              <a:rPr b="1" i="0" lang="en-US" sz="2400" u="none" cap="none" strike="noStrike">
                <a:solidFill>
                  <a:srgbClr val="000000"/>
                </a:solidFill>
                <a:latin typeface="Arial"/>
                <a:ea typeface="Arial"/>
                <a:cs typeface="Arial"/>
                <a:sym typeface="Arial"/>
              </a:rPr>
              <a:t>társadalmi vállalkozók számára</a:t>
            </a:r>
            <a:r>
              <a:rPr b="0" i="0" lang="en-US" sz="2400" u="none" cap="none" strike="noStrike">
                <a:solidFill>
                  <a:srgbClr val="000000"/>
                </a:solidFill>
                <a:latin typeface="Arial"/>
                <a:ea typeface="Arial"/>
                <a:cs typeface="Arial"/>
                <a:sym typeface="Arial"/>
              </a:rPr>
              <a:t> a sürgető globális kihívások kezeléséhez, miközben fenntartható és hatásos megoldásokat kínálnak.</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 társadalmi vállalkozók döntő szerepet játszanak a pozitív változások előmozdításában és a fenntartható fejlődési célok eléréséhez való hozzájárulásban </a:t>
            </a:r>
            <a:r>
              <a:rPr b="1" i="0" lang="en-US" sz="2400" u="none" cap="none" strike="noStrike">
                <a:solidFill>
                  <a:srgbClr val="000000"/>
                </a:solidFill>
                <a:latin typeface="Arial"/>
                <a:ea typeface="Arial"/>
                <a:cs typeface="Arial"/>
                <a:sym typeface="Arial"/>
              </a:rPr>
              <a:t>innovatív és társadalmilag felelős üzleti gyakorlatok</a:t>
            </a:r>
            <a:r>
              <a:rPr b="0" i="0" lang="en-US" sz="2400" u="none" cap="none" strike="noStrike">
                <a:solidFill>
                  <a:srgbClr val="000000"/>
                </a:solidFill>
                <a:latin typeface="Arial"/>
                <a:ea typeface="Arial"/>
                <a:cs typeface="Arial"/>
                <a:sym typeface="Arial"/>
              </a:rPr>
              <a:t> révén.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45" name="Google Shape;345;p3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4">
              <a:alphaModFix/>
            </a:blip>
            <a:stretch>
              <a:fillRect b="0" l="0" r="0" t="0"/>
            </a:stretch>
          </a:blipFill>
          <a:ln>
            <a:noFill/>
          </a:ln>
        </p:spPr>
      </p:sp>
      <p:sp>
        <p:nvSpPr>
          <p:cNvPr id="346" name="Google Shape;346;p3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47" name="Google Shape;347;p33"/>
          <p:cNvSpPr/>
          <p:nvPr/>
        </p:nvSpPr>
        <p:spPr>
          <a:xfrm>
            <a:off x="-2651888" y="7200900"/>
            <a:ext cx="5617474" cy="4114800"/>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6">
              <a:alphaModFix/>
            </a:blip>
            <a:stretch>
              <a:fillRect b="0" l="0" r="0" t="0"/>
            </a:stretch>
          </a:blipFill>
          <a:ln>
            <a:noFill/>
          </a:ln>
        </p:spPr>
      </p:sp>
      <p:sp>
        <p:nvSpPr>
          <p:cNvPr id="348" name="Google Shape;348;p33"/>
          <p:cNvSpPr/>
          <p:nvPr/>
        </p:nvSpPr>
        <p:spPr>
          <a:xfrm>
            <a:off x="15734362" y="-1028700"/>
            <a:ext cx="4472609" cy="41148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7">
              <a:alphaModFix/>
            </a:blip>
            <a:stretch>
              <a:fillRect b="0" l="0" r="0" t="0"/>
            </a:stretch>
          </a:blipFill>
          <a:ln>
            <a:noFill/>
          </a:ln>
        </p:spPr>
      </p:sp>
      <p:sp>
        <p:nvSpPr>
          <p:cNvPr id="349" name="Google Shape;349;p33"/>
          <p:cNvSpPr txBox="1"/>
          <p:nvPr/>
        </p:nvSpPr>
        <p:spPr>
          <a:xfrm>
            <a:off x="3270950" y="1420975"/>
            <a:ext cx="9576600"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BF1435"/>
                </a:solidFill>
                <a:latin typeface="Arial"/>
                <a:ea typeface="Arial"/>
                <a:cs typeface="Arial"/>
                <a:sym typeface="Arial"/>
              </a:rPr>
              <a:t>2.1 </a:t>
            </a:r>
            <a:r>
              <a:rPr b="0" i="0" lang="en-US" sz="3200" u="none" cap="none" strike="noStrike">
                <a:solidFill>
                  <a:srgbClr val="000000"/>
                </a:solidFill>
                <a:latin typeface="Arial"/>
                <a:ea typeface="Arial"/>
                <a:cs typeface="Arial"/>
                <a:sym typeface="Arial"/>
              </a:rPr>
              <a:t>Miért kell a társadalmi vállalkozóknak foglalkozni az FFCkel?</a:t>
            </a:r>
            <a:endParaRPr/>
          </a:p>
        </p:txBody>
      </p:sp>
      <p:sp>
        <p:nvSpPr>
          <p:cNvPr id="350" name="Google Shape;350;p33"/>
          <p:cNvSpPr txBox="1"/>
          <p:nvPr/>
        </p:nvSpPr>
        <p:spPr>
          <a:xfrm rot="-5400000">
            <a:off x="-1617075" y="36767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Arial"/>
                <a:ea typeface="Arial"/>
                <a:cs typeface="Arial"/>
                <a:sym typeface="Arial"/>
              </a:rPr>
              <a:t>2.1 Miért kell a társadalmi vállalkozóknak foglalkozni az FFC-kel?</a:t>
            </a:r>
            <a:endParaRPr b="0" i="0" sz="2200" u="none" cap="none" strike="noStrike">
              <a:solidFill>
                <a:srgbClr val="0F9249"/>
              </a:solidFill>
              <a:latin typeface="Arial"/>
              <a:ea typeface="Arial"/>
              <a:cs typeface="Arial"/>
              <a:sym typeface="Arial"/>
            </a:endParaRPr>
          </a:p>
        </p:txBody>
      </p:sp>
      <p:sp>
        <p:nvSpPr>
          <p:cNvPr id="351" name="Google Shape;351;p33"/>
          <p:cNvSpPr txBox="1"/>
          <p:nvPr/>
        </p:nvSpPr>
        <p:spPr>
          <a:xfrm>
            <a:off x="2271825" y="2646450"/>
            <a:ext cx="13958700" cy="46905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Nagy </a:t>
            </a:r>
            <a:r>
              <a:rPr b="1" i="0" lang="en-US" sz="2400" u="none" cap="none" strike="noStrike">
                <a:solidFill>
                  <a:srgbClr val="BF1435"/>
                </a:solidFill>
                <a:latin typeface="Arial"/>
                <a:ea typeface="Arial"/>
                <a:cs typeface="Arial"/>
                <a:sym typeface="Arial"/>
              </a:rPr>
              <a:t>globális célok </a:t>
            </a:r>
            <a:r>
              <a:rPr b="0" i="0" lang="en-US" sz="2400" u="none" cap="none" strike="noStrike">
                <a:solidFill>
                  <a:srgbClr val="000000"/>
                </a:solidFill>
                <a:latin typeface="Arial"/>
                <a:ea typeface="Arial"/>
                <a:cs typeface="Arial"/>
                <a:sym typeface="Arial"/>
              </a:rPr>
              <a:t>- nagy </a:t>
            </a:r>
            <a:r>
              <a:rPr b="1" i="0" lang="en-US" sz="2400" u="none" cap="none" strike="noStrike">
                <a:solidFill>
                  <a:srgbClr val="0F9249"/>
                </a:solidFill>
                <a:latin typeface="Arial"/>
                <a:ea typeface="Arial"/>
                <a:cs typeface="Arial"/>
                <a:sym typeface="Arial"/>
              </a:rPr>
              <a:t>lehetőség</a:t>
            </a:r>
            <a:r>
              <a:rPr b="0" i="0" lang="en-US" sz="2400" u="none" cap="none" strike="noStrike">
                <a:solidFill>
                  <a:srgbClr val="000000"/>
                </a:solidFill>
                <a:latin typeface="Arial"/>
                <a:ea typeface="Arial"/>
                <a:cs typeface="Arial"/>
                <a:sym typeface="Arial"/>
              </a:rPr>
              <a:t> a fiatalok energiái és kreatív ötletei számára</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 fenntartható fejlődési célok nem csupán kihívások sorát jelentik, hanem - ami ennél is fontosabb - </a:t>
            </a:r>
            <a:r>
              <a:rPr b="1" i="0" lang="en-US" sz="2400" u="none" cap="none" strike="noStrike">
                <a:solidFill>
                  <a:srgbClr val="000000"/>
                </a:solidFill>
                <a:latin typeface="Arial"/>
                <a:ea typeface="Arial"/>
                <a:cs typeface="Arial"/>
                <a:sym typeface="Arial"/>
              </a:rPr>
              <a:t>számos lehetőséget</a:t>
            </a:r>
            <a:r>
              <a:rPr b="0" i="0" lang="en-US" sz="2400" u="none" cap="none" strike="noStrike">
                <a:solidFill>
                  <a:srgbClr val="000000"/>
                </a:solidFill>
                <a:latin typeface="Arial"/>
                <a:ea typeface="Arial"/>
                <a:cs typeface="Arial"/>
                <a:sym typeface="Arial"/>
              </a:rPr>
              <a:t> az innovációra, a növekedésre és a társadalom jobbá tételére.</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 vállalkozásodnak az FFCkhez való igazítása nem pusztán egy divat; hanem egy olyan </a:t>
            </a:r>
            <a:r>
              <a:rPr b="1" i="0" lang="en-US" sz="2400" u="none" cap="none" strike="noStrike">
                <a:solidFill>
                  <a:srgbClr val="000000"/>
                </a:solidFill>
                <a:latin typeface="Arial"/>
                <a:ea typeface="Arial"/>
                <a:cs typeface="Arial"/>
                <a:sym typeface="Arial"/>
              </a:rPr>
              <a:t>stratégiai döntés</a:t>
            </a:r>
            <a:r>
              <a:rPr b="0" i="0" lang="en-US" sz="2400" u="none" cap="none" strike="noStrike">
                <a:solidFill>
                  <a:srgbClr val="000000"/>
                </a:solidFill>
                <a:latin typeface="Arial"/>
                <a:ea typeface="Arial"/>
                <a:cs typeface="Arial"/>
                <a:sym typeface="Arial"/>
              </a:rPr>
              <a:t>, amely pozitív átalakulásokat hozhat mind a vállalkozásod, mind pedig az általad szolgált közösségek számára.</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 globális kihívások összefüggő jellegének megértésével és a megoldásokban való aktív részvétellel hozzájárulhatunk </a:t>
            </a:r>
            <a:r>
              <a:rPr b="1" i="0" lang="en-US" sz="2400" u="none" cap="none" strike="noStrike">
                <a:solidFill>
                  <a:srgbClr val="000000"/>
                </a:solidFill>
                <a:latin typeface="Arial"/>
                <a:ea typeface="Arial"/>
                <a:cs typeface="Arial"/>
                <a:sym typeface="Arial"/>
              </a:rPr>
              <a:t>egy fenntarthatóbb és igazságosabb világ</a:t>
            </a:r>
            <a:r>
              <a:rPr b="0" i="0" lang="en-US" sz="2400" u="none" cap="none" strike="noStrike">
                <a:solidFill>
                  <a:srgbClr val="000000"/>
                </a:solidFill>
                <a:latin typeface="Arial"/>
                <a:ea typeface="Arial"/>
                <a:cs typeface="Arial"/>
                <a:sym typeface="Arial"/>
              </a:rPr>
              <a:t> építéséhez.</a:t>
            </a:r>
            <a:endParaRPr/>
          </a:p>
          <a:p>
            <a:pPr indent="-190500" lvl="0" marL="342900" marR="0" rtl="0" algn="l">
              <a:lnSpc>
                <a:spcPct val="170031"/>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3">
              <a:alphaModFix/>
            </a:blip>
            <a:stretch>
              <a:fillRect b="-160167" l="-14263" r="-3277" t="-161026"/>
            </a:stretch>
          </a:blipFill>
          <a:ln>
            <a:noFill/>
          </a:ln>
        </p:spPr>
      </p:sp>
      <p:sp>
        <p:nvSpPr>
          <p:cNvPr id="357" name="Google Shape;357;p34"/>
          <p:cNvSpPr/>
          <p:nvPr/>
        </p:nvSpPr>
        <p:spPr>
          <a:xfrm>
            <a:off x="-1573456" y="7451288"/>
            <a:ext cx="4327228" cy="4114800"/>
          </a:xfrm>
          <a:custGeom>
            <a:rect b="b" l="l" r="r" t="t"/>
            <a:pathLst>
              <a:path extrusionOk="0" h="4114800" w="4327228">
                <a:moveTo>
                  <a:pt x="0" y="0"/>
                </a:moveTo>
                <a:lnTo>
                  <a:pt x="4327228" y="0"/>
                </a:lnTo>
                <a:lnTo>
                  <a:pt x="4327228" y="4114800"/>
                </a:lnTo>
                <a:lnTo>
                  <a:pt x="0" y="4114800"/>
                </a:lnTo>
                <a:lnTo>
                  <a:pt x="0" y="0"/>
                </a:lnTo>
                <a:close/>
              </a:path>
            </a:pathLst>
          </a:custGeom>
          <a:blipFill rotWithShape="1">
            <a:blip r:embed="rId4">
              <a:alphaModFix/>
            </a:blip>
            <a:stretch>
              <a:fillRect b="0" l="0" r="0" t="0"/>
            </a:stretch>
          </a:blipFill>
          <a:ln>
            <a:noFill/>
          </a:ln>
        </p:spPr>
      </p:sp>
      <p:sp>
        <p:nvSpPr>
          <p:cNvPr id="358" name="Google Shape;358;p34"/>
          <p:cNvSpPr/>
          <p:nvPr/>
        </p:nvSpPr>
        <p:spPr>
          <a:xfrm>
            <a:off x="16125846" y="-1892372"/>
            <a:ext cx="3975926" cy="4114800"/>
          </a:xfrm>
          <a:custGeom>
            <a:rect b="b" l="l" r="r" t="t"/>
            <a:pathLst>
              <a:path extrusionOk="0" h="4114800" w="3975926">
                <a:moveTo>
                  <a:pt x="0" y="0"/>
                </a:moveTo>
                <a:lnTo>
                  <a:pt x="3975925" y="0"/>
                </a:lnTo>
                <a:lnTo>
                  <a:pt x="3975925" y="4114800"/>
                </a:lnTo>
                <a:lnTo>
                  <a:pt x="0" y="4114800"/>
                </a:lnTo>
                <a:lnTo>
                  <a:pt x="0" y="0"/>
                </a:lnTo>
                <a:close/>
              </a:path>
            </a:pathLst>
          </a:custGeom>
          <a:blipFill rotWithShape="1">
            <a:blip r:embed="rId5">
              <a:alphaModFix/>
            </a:blip>
            <a:stretch>
              <a:fillRect b="0" l="0" r="0" t="0"/>
            </a:stretch>
          </a:blipFill>
          <a:ln>
            <a:noFill/>
          </a:ln>
        </p:spPr>
      </p:sp>
      <p:sp>
        <p:nvSpPr>
          <p:cNvPr id="359" name="Google Shape;359;p34"/>
          <p:cNvSpPr/>
          <p:nvPr/>
        </p:nvSpPr>
        <p:spPr>
          <a:xfrm>
            <a:off x="15363276" y="7997954"/>
            <a:ext cx="3995097" cy="4114800"/>
          </a:xfrm>
          <a:custGeom>
            <a:rect b="b" l="l" r="r" t="t"/>
            <a:pathLst>
              <a:path extrusionOk="0" h="4114800" w="3995097">
                <a:moveTo>
                  <a:pt x="0" y="0"/>
                </a:moveTo>
                <a:lnTo>
                  <a:pt x="3995096" y="0"/>
                </a:lnTo>
                <a:lnTo>
                  <a:pt x="3995096" y="4114800"/>
                </a:lnTo>
                <a:lnTo>
                  <a:pt x="0" y="4114800"/>
                </a:lnTo>
                <a:lnTo>
                  <a:pt x="0" y="0"/>
                </a:lnTo>
                <a:close/>
              </a:path>
            </a:pathLst>
          </a:custGeom>
          <a:blipFill rotWithShape="1">
            <a:blip r:embed="rId6">
              <a:alphaModFix/>
            </a:blip>
            <a:stretch>
              <a:fillRect b="0" l="0" r="0" t="0"/>
            </a:stretch>
          </a:blipFill>
          <a:ln>
            <a:noFill/>
          </a:ln>
        </p:spPr>
      </p:sp>
      <p:sp>
        <p:nvSpPr>
          <p:cNvPr id="360" name="Google Shape;360;p34"/>
          <p:cNvSpPr txBox="1"/>
          <p:nvPr/>
        </p:nvSpPr>
        <p:spPr>
          <a:xfrm>
            <a:off x="2384250" y="2748250"/>
            <a:ext cx="5157900" cy="470898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F9249"/>
                </a:solidFill>
                <a:latin typeface="Arial"/>
                <a:ea typeface="Arial"/>
                <a:cs typeface="Arial"/>
                <a:sym typeface="Arial"/>
              </a:rPr>
              <a:t>Célzott hatás: </a:t>
            </a:r>
            <a:r>
              <a:rPr b="0" i="0" lang="en-US" sz="2000" u="none" cap="none" strike="noStrike">
                <a:solidFill>
                  <a:schemeClr val="dk1"/>
                </a:solidFill>
                <a:latin typeface="Arial"/>
                <a:ea typeface="Arial"/>
                <a:cs typeface="Arial"/>
                <a:sym typeface="Arial"/>
              </a:rPr>
              <a:t>Az Fenntartható Fejlődési Célok útitervet nyújtanak a világ legégetőbb problémáinak kezeléséhez, a szegénységtől és egyenlőtlenségtől az éghajlatváltozásig. Azzal, hogy vállalkozásodat az egyes fenntartható fejlődési célokhoz igazítod, hozzájárulsz a pozitív változások előidézésére és az életminőség javítására irányuló kollektív globális erőfeszítéshez.</a:t>
            </a:r>
            <a:endParaRPr b="1" i="0" sz="2000" u="none" cap="none" strike="noStrike">
              <a:solidFill>
                <a:srgbClr val="0F9249"/>
              </a:solidFill>
              <a:latin typeface="Arial"/>
              <a:ea typeface="Arial"/>
              <a:cs typeface="Arial"/>
              <a:sym typeface="Arial"/>
            </a:endParaRPr>
          </a:p>
        </p:txBody>
      </p:sp>
      <p:sp>
        <p:nvSpPr>
          <p:cNvPr id="361" name="Google Shape;361;p34"/>
          <p:cNvSpPr txBox="1"/>
          <p:nvPr/>
        </p:nvSpPr>
        <p:spPr>
          <a:xfrm rot="-5400000">
            <a:off x="-1848750" y="40371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Arial"/>
                <a:ea typeface="Arial"/>
                <a:cs typeface="Arial"/>
                <a:sym typeface="Arial"/>
              </a:rPr>
              <a:t>2.1 Miért kell a társadalmi vállalkozóknak foglalkozni az FFC-kel?</a:t>
            </a:r>
            <a:endParaRPr b="0" i="0" sz="2200" u="none" cap="none" strike="noStrike">
              <a:solidFill>
                <a:srgbClr val="0F9249"/>
              </a:solidFill>
              <a:latin typeface="Arial"/>
              <a:ea typeface="Arial"/>
              <a:cs typeface="Arial"/>
              <a:sym typeface="Arial"/>
            </a:endParaRPr>
          </a:p>
        </p:txBody>
      </p:sp>
      <p:sp>
        <p:nvSpPr>
          <p:cNvPr id="362" name="Google Shape;362;p34"/>
          <p:cNvSpPr txBox="1"/>
          <p:nvPr/>
        </p:nvSpPr>
        <p:spPr>
          <a:xfrm>
            <a:off x="8712900" y="2632925"/>
            <a:ext cx="5933400" cy="418576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BF1435"/>
                </a:solidFill>
                <a:latin typeface="Arial"/>
                <a:ea typeface="Arial"/>
                <a:cs typeface="Arial"/>
                <a:sym typeface="Arial"/>
              </a:rPr>
              <a:t>Piaci lehetőségek:</a:t>
            </a:r>
            <a:r>
              <a:rPr b="0" i="0" lang="en-US" sz="2000" u="none" cap="none" strike="noStrike">
                <a:solidFill>
                  <a:schemeClr val="dk1"/>
                </a:solidFill>
                <a:latin typeface="Arial"/>
                <a:ea typeface="Arial"/>
                <a:cs typeface="Arial"/>
                <a:sym typeface="Arial"/>
              </a:rPr>
              <a:t> A fogyasztók egyre inkább olyan termékeket és szolgáltatásokat keresnek, amelyek összhangban vannak az értékeikkel, beleértve a fenntarthatóságot és a társadalmi felelősségvállalást. Az SDG-khez való igazodás nemcsak a szociálisan tudatos fogyasztói réteget szólítja meg, hanem új piaci lehetőségeket is megnyithat, és javíthatja márkád hírnevét.</a:t>
            </a:r>
            <a:endParaRPr b="1" i="0" sz="2000" u="none" cap="none" strike="noStrike">
              <a:solidFill>
                <a:srgbClr val="0F9249"/>
              </a:solidFill>
              <a:latin typeface="Arial"/>
              <a:ea typeface="Arial"/>
              <a:cs typeface="Arial"/>
              <a:sym typeface="Arial"/>
            </a:endParaRPr>
          </a:p>
        </p:txBody>
      </p:sp>
      <p:sp>
        <p:nvSpPr>
          <p:cNvPr id="363" name="Google Shape;363;p34"/>
          <p:cNvSpPr txBox="1"/>
          <p:nvPr/>
        </p:nvSpPr>
        <p:spPr>
          <a:xfrm>
            <a:off x="2336700" y="1413950"/>
            <a:ext cx="12750300" cy="125572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chemeClr val="dk1"/>
                </a:solidFill>
                <a:latin typeface="Arial"/>
                <a:ea typeface="Arial"/>
                <a:cs typeface="Arial"/>
                <a:sym typeface="Arial"/>
              </a:rPr>
              <a:t>Íme, miért érdemes megfontolni a Fenntartható Fejlődési Célok beépítését a vállalkozói tevékenységbe:</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5"/>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69" name="Google Shape;369;p3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70" name="Google Shape;370;p3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71" name="Google Shape;371;p35"/>
          <p:cNvSpPr/>
          <p:nvPr/>
        </p:nvSpPr>
        <p:spPr>
          <a:xfrm>
            <a:off x="-895563" y="7816154"/>
            <a:ext cx="4278147" cy="41148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sp>
      <p:sp>
        <p:nvSpPr>
          <p:cNvPr id="372" name="Google Shape;372;p35"/>
          <p:cNvSpPr txBox="1"/>
          <p:nvPr/>
        </p:nvSpPr>
        <p:spPr>
          <a:xfrm>
            <a:off x="2599625" y="5488500"/>
            <a:ext cx="13432200" cy="2105192"/>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400" u="none" cap="none" strike="noStrike">
                <a:solidFill>
                  <a:schemeClr val="dk1"/>
                </a:solidFill>
                <a:latin typeface="Playfair Display"/>
                <a:ea typeface="Playfair Display"/>
                <a:cs typeface="Playfair Display"/>
                <a:sym typeface="Playfair Display"/>
              </a:rPr>
              <a:t>     Röviden a </a:t>
            </a:r>
            <a:r>
              <a:rPr b="1" i="0" lang="en-US" sz="2400" u="none" cap="none" strike="noStrike">
                <a:solidFill>
                  <a:srgbClr val="0F9249"/>
                </a:solidFill>
                <a:latin typeface="Playfair Display"/>
                <a:ea typeface="Playfair Display"/>
                <a:cs typeface="Playfair Display"/>
                <a:sym typeface="Playfair Display"/>
              </a:rPr>
              <a:t>“Miért”-re a válasz a következő:</a:t>
            </a:r>
            <a:endParaRPr b="1" i="0" sz="2400" u="none" cap="none" strike="noStrike">
              <a:solidFill>
                <a:srgbClr val="0F9249"/>
              </a:solidFill>
              <a:latin typeface="Playfair Display"/>
              <a:ea typeface="Playfair Display"/>
              <a:cs typeface="Playfair Display"/>
              <a:sym typeface="Playfair Display"/>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mert </a:t>
            </a:r>
            <a:r>
              <a:rPr b="1" i="0" lang="en-US" sz="2400" u="none" cap="none" strike="noStrike">
                <a:solidFill>
                  <a:srgbClr val="000000"/>
                </a:solidFill>
                <a:latin typeface="Arial"/>
                <a:ea typeface="Arial"/>
                <a:cs typeface="Arial"/>
                <a:sym typeface="Arial"/>
              </a:rPr>
              <a:t>jobban felkészülnek az álláskeresésre</a:t>
            </a:r>
            <a:r>
              <a:rPr b="0" i="0" lang="en-US" sz="2400" u="none" cap="none" strike="noStrike">
                <a:solidFill>
                  <a:srgbClr val="000000"/>
                </a:solidFill>
                <a:latin typeface="Arial"/>
                <a:ea typeface="Arial"/>
                <a:cs typeface="Arial"/>
                <a:sym typeface="Arial"/>
              </a:rPr>
              <a:t> vagy az </a:t>
            </a:r>
            <a:r>
              <a:rPr b="1" i="0" lang="en-US" sz="2400" u="none" cap="none" strike="noStrike">
                <a:solidFill>
                  <a:srgbClr val="000000"/>
                </a:solidFill>
                <a:latin typeface="Arial"/>
                <a:ea typeface="Arial"/>
                <a:cs typeface="Arial"/>
                <a:sym typeface="Arial"/>
              </a:rPr>
              <a:t>önfoglalkoztatásra, mint </a:t>
            </a:r>
            <a:r>
              <a:rPr b="0" i="0" lang="en-US" sz="2400" u="none" cap="none" strike="noStrike">
                <a:solidFill>
                  <a:srgbClr val="000000"/>
                </a:solidFill>
                <a:latin typeface="Arial"/>
                <a:ea typeface="Arial"/>
                <a:cs typeface="Arial"/>
                <a:sym typeface="Arial"/>
              </a:rPr>
              <a:t>jövőbeli </a:t>
            </a:r>
            <a:r>
              <a:rPr b="1" i="0" lang="en-US" sz="2400" u="none" cap="none" strike="noStrike">
                <a:solidFill>
                  <a:srgbClr val="000000"/>
                </a:solidFill>
                <a:latin typeface="Arial"/>
                <a:ea typeface="Arial"/>
                <a:cs typeface="Arial"/>
                <a:sym typeface="Arial"/>
              </a:rPr>
              <a:t>lehetőségre</a:t>
            </a:r>
            <a:r>
              <a:rPr b="0" i="0" lang="en-US" sz="2400" u="none" cap="none" strike="noStrike">
                <a:solidFill>
                  <a:srgbClr val="000000"/>
                </a:solidFill>
                <a:latin typeface="Arial"/>
                <a:ea typeface="Arial"/>
                <a:cs typeface="Arial"/>
                <a:sym typeface="Arial"/>
              </a:rPr>
              <a:t>.</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mert összekapcsolhatják a </a:t>
            </a:r>
            <a:r>
              <a:rPr b="1" i="0" lang="en-US" sz="2400" u="none" cap="none" strike="noStrike">
                <a:solidFill>
                  <a:srgbClr val="000000"/>
                </a:solidFill>
                <a:latin typeface="Arial"/>
                <a:ea typeface="Arial"/>
                <a:cs typeface="Arial"/>
                <a:sym typeface="Arial"/>
              </a:rPr>
              <a:t>globális célokat</a:t>
            </a:r>
            <a:r>
              <a:rPr b="0" i="0" lang="en-US" sz="2400" u="none" cap="none" strike="noStrike">
                <a:solidFill>
                  <a:srgbClr val="000000"/>
                </a:solidFill>
                <a:latin typeface="Arial"/>
                <a:ea typeface="Arial"/>
                <a:cs typeface="Arial"/>
                <a:sym typeface="Arial"/>
              </a:rPr>
              <a:t> a közösségi és </a:t>
            </a:r>
            <a:r>
              <a:rPr b="1" i="0" lang="en-US" sz="2400" u="none" cap="none" strike="noStrike">
                <a:solidFill>
                  <a:srgbClr val="000000"/>
                </a:solidFill>
                <a:latin typeface="Arial"/>
                <a:ea typeface="Arial"/>
                <a:cs typeface="Arial"/>
                <a:sym typeface="Arial"/>
              </a:rPr>
              <a:t>egyéni érdekekkel</a:t>
            </a:r>
            <a:r>
              <a:rPr b="0" i="0" lang="en-US" sz="2400" u="none" cap="none" strike="noStrike">
                <a:solidFill>
                  <a:srgbClr val="000000"/>
                </a:solidFill>
                <a:latin typeface="Arial"/>
                <a:ea typeface="Arial"/>
                <a:cs typeface="Arial"/>
                <a:sym typeface="Arial"/>
              </a:rPr>
              <a:t>.</a:t>
            </a:r>
            <a:endParaRPr/>
          </a:p>
        </p:txBody>
      </p:sp>
      <p:sp>
        <p:nvSpPr>
          <p:cNvPr id="373" name="Google Shape;373;p35"/>
          <p:cNvSpPr txBox="1"/>
          <p:nvPr/>
        </p:nvSpPr>
        <p:spPr>
          <a:xfrm rot="-5400000">
            <a:off x="-1848750" y="4037149"/>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Playfair Display"/>
                <a:ea typeface="Playfair Display"/>
                <a:cs typeface="Playfair Display"/>
                <a:sym typeface="Playfair Display"/>
              </a:rPr>
              <a:t>2.1 </a:t>
            </a:r>
            <a:r>
              <a:rPr b="0" i="0" lang="en-US" sz="2200" u="none" cap="none" strike="noStrike">
                <a:solidFill>
                  <a:srgbClr val="0F9249"/>
                </a:solidFill>
                <a:latin typeface="Arial"/>
                <a:ea typeface="Arial"/>
                <a:cs typeface="Arial"/>
                <a:sym typeface="Arial"/>
              </a:rPr>
              <a:t>Miért kell a társadalmi vállalkozóknak foglalkozni az FFC-kel?</a:t>
            </a:r>
            <a:endParaRPr b="0" i="0" sz="2200" u="none" cap="none" strike="noStrike">
              <a:solidFill>
                <a:srgbClr val="0F9249"/>
              </a:solidFill>
              <a:latin typeface="Arial"/>
              <a:ea typeface="Arial"/>
              <a:cs typeface="Arial"/>
              <a:sym typeface="Arial"/>
            </a:endParaRPr>
          </a:p>
        </p:txBody>
      </p:sp>
      <p:sp>
        <p:nvSpPr>
          <p:cNvPr id="374" name="Google Shape;374;p35"/>
          <p:cNvSpPr txBox="1"/>
          <p:nvPr/>
        </p:nvSpPr>
        <p:spPr>
          <a:xfrm>
            <a:off x="2599625" y="1188700"/>
            <a:ext cx="5875200" cy="418576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0B7687"/>
                </a:solidFill>
                <a:latin typeface="Playfair Display"/>
                <a:ea typeface="Playfair Display"/>
                <a:cs typeface="Playfair Display"/>
                <a:sym typeface="Playfair Display"/>
              </a:rPr>
              <a:t>Partnerségek és együttműködések: </a:t>
            </a:r>
            <a:r>
              <a:rPr b="0" i="0" lang="en-US" sz="2000" u="none" cap="none" strike="noStrike">
                <a:solidFill>
                  <a:schemeClr val="dk1"/>
                </a:solidFill>
                <a:latin typeface="Playfair Display"/>
                <a:ea typeface="Playfair Display"/>
                <a:cs typeface="Playfair Display"/>
                <a:sym typeface="Playfair Display"/>
              </a:rPr>
              <a:t>Az FFCkhez való igazodás megkönnyítheti a hasonlóan gondolkodó szervezetekkel való partnerséget, mind helyi, mind globális szinten. A közös erőfeszítések felerősítik a hatást, és olyan támogatási, erőforrás- és szakértői hálózatot hoznak létre, amely felgyorsíthatja az üzleti növekedést.</a:t>
            </a:r>
            <a:endParaRPr b="1" i="0" sz="2000" u="none" cap="none" strike="noStrike">
              <a:solidFill>
                <a:srgbClr val="0F9249"/>
              </a:solidFill>
              <a:latin typeface="Playfair Display"/>
              <a:ea typeface="Playfair Display"/>
              <a:cs typeface="Playfair Display"/>
              <a:sym typeface="Playfair Display"/>
            </a:endParaRPr>
          </a:p>
        </p:txBody>
      </p:sp>
      <p:sp>
        <p:nvSpPr>
          <p:cNvPr id="375" name="Google Shape;375;p35"/>
          <p:cNvSpPr txBox="1"/>
          <p:nvPr/>
        </p:nvSpPr>
        <p:spPr>
          <a:xfrm>
            <a:off x="9470000" y="1188700"/>
            <a:ext cx="5875200" cy="366254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000" u="none" cap="none" strike="noStrike">
                <a:solidFill>
                  <a:srgbClr val="FF9900"/>
                </a:solidFill>
                <a:latin typeface="Playfair Display"/>
                <a:ea typeface="Playfair Display"/>
                <a:cs typeface="Playfair Display"/>
                <a:sym typeface="Playfair Display"/>
              </a:rPr>
              <a:t>Innováció és alkalmazhatóság: </a:t>
            </a:r>
            <a:r>
              <a:rPr b="0" i="0" lang="en-US" sz="2000" u="none" cap="none" strike="noStrike">
                <a:solidFill>
                  <a:schemeClr val="dk1"/>
                </a:solidFill>
                <a:latin typeface="Playfair Display"/>
                <a:ea typeface="Playfair Display"/>
                <a:cs typeface="Playfair Display"/>
                <a:sym typeface="Playfair Display"/>
              </a:rPr>
              <a:t>Az FFCk innovatív gondolkodásra és problémamegoldásra ösztönöznek. A globális kihívásokkal való foglalkozással az innováció kultúráját alakíthatod ki a vállalkozásodban, elősegítve az alkalmazkodóképességet és a rugalmasságot a változó körülményekkel szemben.</a:t>
            </a:r>
            <a:endParaRPr b="1" i="0" sz="2000" u="none" cap="none" strike="noStrike">
              <a:solidFill>
                <a:srgbClr val="0F9249"/>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6"/>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81" name="Google Shape;381;p36"/>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82" name="Google Shape;382;p36"/>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83" name="Google Shape;383;p36"/>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84" name="Google Shape;384;p36"/>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85" name="Google Shape;385;p3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386" name="Google Shape;386;p36"/>
          <p:cNvSpPr txBox="1"/>
          <p:nvPr/>
        </p:nvSpPr>
        <p:spPr>
          <a:xfrm>
            <a:off x="3355625" y="1315125"/>
            <a:ext cx="9576600" cy="12926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1" i="0" lang="en-US" sz="3000" u="none" cap="none" strike="noStrike">
                <a:solidFill>
                  <a:srgbClr val="BF1435"/>
                </a:solidFill>
                <a:latin typeface="Arial"/>
                <a:ea typeface="Arial"/>
                <a:cs typeface="Arial"/>
                <a:sym typeface="Arial"/>
              </a:rPr>
              <a:t>2.2  Hogyan </a:t>
            </a:r>
            <a:r>
              <a:rPr b="1" i="0" lang="en-US" sz="3000" u="none" cap="none" strike="noStrike">
                <a:solidFill>
                  <a:schemeClr val="dk1"/>
                </a:solidFill>
                <a:latin typeface="Arial"/>
                <a:ea typeface="Arial"/>
                <a:cs typeface="Arial"/>
                <a:sym typeface="Arial"/>
              </a:rPr>
              <a:t>kell a átrsadalmi vállakozóknak foglalkozni az FFCkel? </a:t>
            </a:r>
            <a:endParaRPr b="0" i="0" sz="3000" u="none" cap="none" strike="noStrike">
              <a:solidFill>
                <a:schemeClr val="dk1"/>
              </a:solidFill>
              <a:latin typeface="Arial"/>
              <a:ea typeface="Arial"/>
              <a:cs typeface="Arial"/>
              <a:sym typeface="Arial"/>
            </a:endParaRPr>
          </a:p>
        </p:txBody>
      </p:sp>
      <p:sp>
        <p:nvSpPr>
          <p:cNvPr id="387" name="Google Shape;387;p36"/>
          <p:cNvSpPr txBox="1"/>
          <p:nvPr/>
        </p:nvSpPr>
        <p:spPr>
          <a:xfrm rot="-5400000">
            <a:off x="-1716263" y="3257512"/>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Arial"/>
                <a:ea typeface="Arial"/>
                <a:cs typeface="Arial"/>
                <a:sym typeface="Arial"/>
              </a:rPr>
              <a:t>2.2 Hogyan kell a társadalmi vállalkozóknak foglalkozni az FFC-kel?</a:t>
            </a:r>
            <a:endParaRPr b="0" i="0" sz="2200" u="none" cap="none" strike="noStrike">
              <a:solidFill>
                <a:srgbClr val="0F9249"/>
              </a:solidFill>
              <a:latin typeface="Arial"/>
              <a:ea typeface="Arial"/>
              <a:cs typeface="Arial"/>
              <a:sym typeface="Arial"/>
            </a:endParaRPr>
          </a:p>
        </p:txBody>
      </p:sp>
      <p:sp>
        <p:nvSpPr>
          <p:cNvPr id="388" name="Google Shape;388;p36"/>
          <p:cNvSpPr txBox="1"/>
          <p:nvPr/>
        </p:nvSpPr>
        <p:spPr>
          <a:xfrm>
            <a:off x="2960525" y="4114800"/>
            <a:ext cx="11853000" cy="3545586"/>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600"/>
              <a:buFont typeface="Arial"/>
              <a:buNone/>
            </a:pPr>
            <a:r>
              <a:rPr b="1" i="0" lang="en-US" sz="3600" u="none" cap="none" strike="noStrike">
                <a:solidFill>
                  <a:srgbClr val="0F9249"/>
                </a:solidFill>
                <a:latin typeface="Arial"/>
                <a:ea typeface="Arial"/>
                <a:cs typeface="Arial"/>
                <a:sym typeface="Arial"/>
              </a:rPr>
              <a:t>Gondold el: </a:t>
            </a:r>
            <a:endParaRPr b="1" i="0" sz="3600" u="none" cap="none" strike="noStrike">
              <a:solidFill>
                <a:srgbClr val="0F9249"/>
              </a:solidFill>
              <a:latin typeface="Arial"/>
              <a:ea typeface="Arial"/>
              <a:cs typeface="Arial"/>
              <a:sym typeface="Arial"/>
            </a:endParaRPr>
          </a:p>
          <a:p>
            <a:pPr indent="0" lvl="0" marL="0" marR="0" rtl="0" algn="l">
              <a:lnSpc>
                <a:spcPct val="100000"/>
              </a:lnSpc>
              <a:spcBef>
                <a:spcPts val="0"/>
              </a:spcBef>
              <a:spcAft>
                <a:spcPts val="0"/>
              </a:spcAft>
              <a:buNone/>
            </a:pPr>
            <a:r>
              <a:rPr b="1" i="1" lang="en-US" sz="3600" u="none" cap="none" strike="noStrike">
                <a:solidFill>
                  <a:srgbClr val="000000"/>
                </a:solidFill>
                <a:latin typeface="Arial"/>
                <a:ea typeface="Arial"/>
                <a:cs typeface="Arial"/>
                <a:sym typeface="Arial"/>
              </a:rPr>
              <a:t>Ha lenne hatalmam, milyen globális problémát oldanék meg, és ez hogyan segítene rajtam és másokon?</a:t>
            </a:r>
            <a:endParaRPr b="0" i="0" sz="3600" u="none" cap="none" strike="noStrike">
              <a:solidFill>
                <a:srgbClr val="000000"/>
              </a:solidFill>
              <a:latin typeface="Arial"/>
              <a:ea typeface="Arial"/>
              <a:cs typeface="Arial"/>
              <a:sym typeface="Arial"/>
            </a:endParaRPr>
          </a:p>
          <a:p>
            <a:pPr indent="0" lvl="0" marL="0" marR="0" rtl="0" algn="l">
              <a:lnSpc>
                <a:spcPct val="170031"/>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7"/>
          <p:cNvSpPr/>
          <p:nvPr/>
        </p:nvSpPr>
        <p:spPr>
          <a:xfrm>
            <a:off x="63034" y="-111125"/>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394" name="Google Shape;394;p3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395" name="Google Shape;395;p3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396" name="Google Shape;396;p3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397" name="Google Shape;397;p37"/>
          <p:cNvSpPr/>
          <p:nvPr/>
        </p:nvSpPr>
        <p:spPr>
          <a:xfrm>
            <a:off x="0" y="-111125"/>
            <a:ext cx="2697216" cy="4114800"/>
          </a:xfrm>
          <a:custGeom>
            <a:rect b="b" l="l" r="r" t="t"/>
            <a:pathLst>
              <a:path extrusionOk="0" h="4114800" w="2697216">
                <a:moveTo>
                  <a:pt x="0" y="0"/>
                </a:moveTo>
                <a:lnTo>
                  <a:pt x="2697216" y="0"/>
                </a:lnTo>
                <a:lnTo>
                  <a:pt x="2697216" y="4114800"/>
                </a:lnTo>
                <a:lnTo>
                  <a:pt x="0" y="4114800"/>
                </a:lnTo>
                <a:lnTo>
                  <a:pt x="0" y="0"/>
                </a:lnTo>
                <a:close/>
              </a:path>
            </a:pathLst>
          </a:custGeom>
          <a:blipFill rotWithShape="1">
            <a:blip r:embed="rId7">
              <a:alphaModFix/>
            </a:blip>
            <a:stretch>
              <a:fillRect b="0" l="0" r="0" t="0"/>
            </a:stretch>
          </a:blipFill>
          <a:ln>
            <a:noFill/>
          </a:ln>
        </p:spPr>
      </p:sp>
      <p:sp>
        <p:nvSpPr>
          <p:cNvPr id="398" name="Google Shape;398;p37"/>
          <p:cNvSpPr txBox="1"/>
          <p:nvPr/>
        </p:nvSpPr>
        <p:spPr>
          <a:xfrm>
            <a:off x="3449175" y="1357700"/>
            <a:ext cx="13241400" cy="6768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000000"/>
                </a:solidFill>
                <a:latin typeface="Arial"/>
                <a:ea typeface="Arial"/>
                <a:cs typeface="Arial"/>
                <a:sym typeface="Arial"/>
              </a:rPr>
              <a:t>Az FFCkhez való igazodás megbízható keretet biztosít a társadalmi vállalkozók számára, hogy szenvedélyüket és erőfeszítéseiket értelmes és hatásos eredmények elérésére irányítsák. </a:t>
            </a:r>
            <a:endParaRPr b="0" i="0" sz="2199" u="none" cap="none" strike="noStrike">
              <a:solidFill>
                <a:srgbClr val="000000"/>
              </a:solidFill>
              <a:latin typeface="Arial"/>
              <a:ea typeface="Arial"/>
              <a:cs typeface="Arial"/>
              <a:sym typeface="Arial"/>
            </a:endParaRPr>
          </a:p>
        </p:txBody>
      </p:sp>
      <p:sp>
        <p:nvSpPr>
          <p:cNvPr id="399" name="Google Shape;399;p37"/>
          <p:cNvSpPr txBox="1"/>
          <p:nvPr/>
        </p:nvSpPr>
        <p:spPr>
          <a:xfrm rot="-5400000">
            <a:off x="-1797275" y="5885361"/>
            <a:ext cx="5671200" cy="14219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Arial"/>
                <a:ea typeface="Arial"/>
                <a:cs typeface="Arial"/>
                <a:sym typeface="Arial"/>
              </a:rPr>
              <a:t>2.2 Hogyan kell a társadalmi vállalkozóknak foglalkozni az FFC-kel?</a:t>
            </a:r>
            <a:endParaRPr b="0" i="0" sz="2200" u="none" cap="none" strike="noStrike">
              <a:solidFill>
                <a:srgbClr val="0F9249"/>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200"/>
              <a:buFont typeface="Arial"/>
              <a:buNone/>
            </a:pPr>
            <a:r>
              <a:t/>
            </a:r>
            <a:endParaRPr b="0" i="0" sz="2200" u="none" cap="none" strike="noStrike">
              <a:solidFill>
                <a:srgbClr val="0F9249"/>
              </a:solidFill>
              <a:latin typeface="Arial"/>
              <a:ea typeface="Arial"/>
              <a:cs typeface="Arial"/>
              <a:sym typeface="Arial"/>
            </a:endParaRPr>
          </a:p>
        </p:txBody>
      </p:sp>
      <p:sp>
        <p:nvSpPr>
          <p:cNvPr id="400" name="Google Shape;400;p37"/>
          <p:cNvSpPr txBox="1"/>
          <p:nvPr/>
        </p:nvSpPr>
        <p:spPr>
          <a:xfrm>
            <a:off x="7097975" y="2752629"/>
            <a:ext cx="4530300" cy="57534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Az FFCk beillesztése az üzleti modellekbe: </a:t>
            </a:r>
            <a:r>
              <a:rPr b="0" i="0" lang="en-US" sz="2199" u="none" cap="none" strike="noStrike">
                <a:solidFill>
                  <a:srgbClr val="000000"/>
                </a:solidFill>
                <a:latin typeface="Arial"/>
                <a:ea typeface="Arial"/>
                <a:cs typeface="Arial"/>
                <a:sym typeface="Arial"/>
              </a:rPr>
              <a:t>Az FFCk alapelveinek beágyazása az üzleti modellbe. Határozzátok meg, hogy mely konkrét fenntartható fejlődési célok illeszkednek a küldetéshez, és dolgozzatok ki olyan stratégiákat, amelyekkel ezeket beépíthetitek termékekbe, szolgáltatásokba és a tevékenységekbe.</a:t>
            </a:r>
            <a:endParaRPr b="0" i="0" sz="1400" u="none" cap="none" strike="noStrike">
              <a:solidFill>
                <a:srgbClr val="000000"/>
              </a:solidFill>
              <a:latin typeface="Arial"/>
              <a:ea typeface="Arial"/>
              <a:cs typeface="Arial"/>
              <a:sym typeface="Arial"/>
            </a:endParaRPr>
          </a:p>
        </p:txBody>
      </p:sp>
      <p:sp>
        <p:nvSpPr>
          <p:cNvPr id="401" name="Google Shape;401;p37"/>
          <p:cNvSpPr txBox="1"/>
          <p:nvPr/>
        </p:nvSpPr>
        <p:spPr>
          <a:xfrm>
            <a:off x="12232587" y="2787373"/>
            <a:ext cx="4905900" cy="57534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A hatás mérése és jelentése: </a:t>
            </a:r>
            <a:r>
              <a:rPr b="0" i="0" lang="en-US" sz="2199" u="none" cap="none" strike="noStrike">
                <a:solidFill>
                  <a:srgbClr val="000000"/>
                </a:solidFill>
                <a:latin typeface="Arial"/>
                <a:ea typeface="Arial"/>
                <a:cs typeface="Arial"/>
                <a:sym typeface="Arial"/>
              </a:rPr>
              <a:t>Határozz meg egyértelmű mutatókat és indikátorokat a kezdeményezés hatásának mérésére. Rendszeresen kövesd nyomon és számolj be az FFCkel kapcsolatos célok felé tett lépésekről. Az átlátható beszámoló fokozza az elszámolhatóságot, és bemutatja az erőfeszítések kézzelfogható eredményeit.</a:t>
            </a:r>
            <a:endParaRPr b="0" i="0" sz="1400" u="none" cap="none" strike="noStrike">
              <a:solidFill>
                <a:srgbClr val="000000"/>
              </a:solidFill>
              <a:latin typeface="Arial"/>
              <a:ea typeface="Arial"/>
              <a:cs typeface="Arial"/>
              <a:sym typeface="Arial"/>
            </a:endParaRPr>
          </a:p>
        </p:txBody>
      </p:sp>
      <p:sp>
        <p:nvSpPr>
          <p:cNvPr id="402" name="Google Shape;402;p37"/>
          <p:cNvSpPr txBox="1"/>
          <p:nvPr/>
        </p:nvSpPr>
        <p:spPr>
          <a:xfrm>
            <a:off x="2809925" y="2752629"/>
            <a:ext cx="3840900" cy="69041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A helyi összefüggések megértése: </a:t>
            </a:r>
            <a:r>
              <a:rPr b="0" i="0" lang="en-US" sz="2199" u="none" cap="none" strike="noStrike">
                <a:solidFill>
                  <a:srgbClr val="000000"/>
                </a:solidFill>
                <a:latin typeface="Arial"/>
                <a:ea typeface="Arial"/>
                <a:cs typeface="Arial"/>
                <a:sym typeface="Arial"/>
              </a:rPr>
              <a:t>A kezdeményezést igazítsd a szolgálni kívánt közösségek sajátos igényeihez és körülményeihez. A helyi sajátosságok megértése biztosítja, hogy a megoldások kulturálisan is érzékenyek legyenek, így a célközönség nagyobb valószínűséggel elfogadja őket.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408" name="Google Shape;408;p3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409" name="Google Shape;409;p38"/>
          <p:cNvSpPr/>
          <p:nvPr/>
        </p:nvSpPr>
        <p:spPr>
          <a:xfrm>
            <a:off x="14209741" y="6172200"/>
            <a:ext cx="4093452" cy="4114800"/>
          </a:xfrm>
          <a:custGeom>
            <a:rect b="b" l="l" r="r" t="t"/>
            <a:pathLst>
              <a:path extrusionOk="0" h="4114800" w="4093452">
                <a:moveTo>
                  <a:pt x="0" y="0"/>
                </a:moveTo>
                <a:lnTo>
                  <a:pt x="4093453" y="0"/>
                </a:lnTo>
                <a:lnTo>
                  <a:pt x="4093453" y="4114800"/>
                </a:lnTo>
                <a:lnTo>
                  <a:pt x="0" y="4114800"/>
                </a:lnTo>
                <a:lnTo>
                  <a:pt x="0" y="0"/>
                </a:lnTo>
                <a:close/>
              </a:path>
            </a:pathLst>
          </a:custGeom>
          <a:blipFill rotWithShape="1">
            <a:blip r:embed="rId5">
              <a:alphaModFix/>
            </a:blip>
            <a:stretch>
              <a:fillRect b="0" l="0" r="0" t="0"/>
            </a:stretch>
          </a:blipFill>
          <a:ln>
            <a:noFill/>
          </a:ln>
        </p:spPr>
      </p:sp>
      <p:sp>
        <p:nvSpPr>
          <p:cNvPr id="410" name="Google Shape;410;p38"/>
          <p:cNvSpPr/>
          <p:nvPr/>
        </p:nvSpPr>
        <p:spPr>
          <a:xfrm rot="2293080">
            <a:off x="-134672" y="7468354"/>
            <a:ext cx="3441469" cy="4114800"/>
          </a:xfrm>
          <a:custGeom>
            <a:rect b="b" l="l" r="r" t="t"/>
            <a:pathLst>
              <a:path extrusionOk="0" h="4114800" w="3441469">
                <a:moveTo>
                  <a:pt x="0" y="0"/>
                </a:moveTo>
                <a:lnTo>
                  <a:pt x="3441470" y="0"/>
                </a:lnTo>
                <a:lnTo>
                  <a:pt x="3441470" y="4114800"/>
                </a:lnTo>
                <a:lnTo>
                  <a:pt x="0" y="4114800"/>
                </a:lnTo>
                <a:lnTo>
                  <a:pt x="0" y="0"/>
                </a:lnTo>
                <a:close/>
              </a:path>
            </a:pathLst>
          </a:custGeom>
          <a:blipFill rotWithShape="1">
            <a:blip r:embed="rId6">
              <a:alphaModFix/>
            </a:blip>
            <a:stretch>
              <a:fillRect b="0" l="0" r="0" t="0"/>
            </a:stretch>
          </a:blipFill>
          <a:ln>
            <a:noFill/>
          </a:ln>
        </p:spPr>
      </p:sp>
      <p:sp>
        <p:nvSpPr>
          <p:cNvPr id="411" name="Google Shape;411;p38"/>
          <p:cNvSpPr txBox="1"/>
          <p:nvPr/>
        </p:nvSpPr>
        <p:spPr>
          <a:xfrm>
            <a:off x="6557350" y="2181400"/>
            <a:ext cx="4530300" cy="57534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Partnerségek kiépítése: </a:t>
            </a:r>
            <a:r>
              <a:rPr b="0" i="0" lang="en-US" sz="2199" u="none" cap="none" strike="noStrike">
                <a:solidFill>
                  <a:srgbClr val="000000"/>
                </a:solidFill>
                <a:latin typeface="Arial"/>
                <a:ea typeface="Arial"/>
                <a:cs typeface="Arial"/>
                <a:sym typeface="Arial"/>
              </a:rPr>
              <a:t>Olyan szervezetekkel alakíts ki partnerségeket, amelyek hasonló célokat tűznek ki maguk elé, mind az ágazaton belül, mind azon kívül. Az együttműködés lehetővé teszi az erőforrások, a szakértelem és a hálózatok összefogását, ami jelentősebb és tartósabb hatást eredményez.</a:t>
            </a:r>
            <a:endParaRPr b="0" i="0" sz="1400" u="none" cap="none" strike="noStrike">
              <a:solidFill>
                <a:srgbClr val="000000"/>
              </a:solidFill>
              <a:latin typeface="Arial"/>
              <a:ea typeface="Arial"/>
              <a:cs typeface="Arial"/>
              <a:sym typeface="Arial"/>
            </a:endParaRPr>
          </a:p>
        </p:txBody>
      </p:sp>
      <p:sp>
        <p:nvSpPr>
          <p:cNvPr id="412" name="Google Shape;412;p38"/>
          <p:cNvSpPr txBox="1"/>
          <p:nvPr/>
        </p:nvSpPr>
        <p:spPr>
          <a:xfrm>
            <a:off x="11534800" y="2181400"/>
            <a:ext cx="4905900" cy="6904198"/>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1" i="0" lang="en-US" sz="2199" u="none" cap="none" strike="noStrike">
                <a:solidFill>
                  <a:srgbClr val="000000"/>
                </a:solidFill>
                <a:latin typeface="Arial"/>
                <a:ea typeface="Arial"/>
                <a:cs typeface="Arial"/>
                <a:sym typeface="Arial"/>
              </a:rPr>
              <a:t>Az innováció előmozdítása: </a:t>
            </a:r>
            <a:r>
              <a:rPr b="0" i="0" lang="en-US" sz="2199" u="none" cap="none" strike="noStrike">
                <a:solidFill>
                  <a:srgbClr val="000000"/>
                </a:solidFill>
                <a:latin typeface="Arial"/>
                <a:ea typeface="Arial"/>
                <a:cs typeface="Arial"/>
                <a:sym typeface="Arial"/>
              </a:rPr>
              <a:t>Szorgalmazd az innovációt a megközelítéseidben. A társadalmi vállalkozók jó helyzetben vannak ahhoz, hogy új perspektívákat és kreatív megoldásokat kínáljanak a fenntartható fejlődési célokban felvázolt összetett kihívások kezelésére. Úgy tekints az innovációra, mint a kezdeményezések hatékonyságának és skálázhatóságának fokozására szolgáló eszközre.</a:t>
            </a:r>
            <a:endParaRPr b="0" i="0" sz="1400" u="none" cap="none" strike="noStrike">
              <a:solidFill>
                <a:srgbClr val="000000"/>
              </a:solidFill>
              <a:latin typeface="Arial"/>
              <a:ea typeface="Arial"/>
              <a:cs typeface="Arial"/>
              <a:sym typeface="Arial"/>
            </a:endParaRPr>
          </a:p>
        </p:txBody>
      </p:sp>
      <p:sp>
        <p:nvSpPr>
          <p:cNvPr id="413" name="Google Shape;413;p38"/>
          <p:cNvSpPr txBox="1"/>
          <p:nvPr/>
        </p:nvSpPr>
        <p:spPr>
          <a:xfrm>
            <a:off x="2269300" y="2151550"/>
            <a:ext cx="3840900" cy="719966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400" u="none" cap="none" strike="noStrike">
                <a:solidFill>
                  <a:srgbClr val="000000"/>
                </a:solidFill>
                <a:latin typeface="Arial"/>
                <a:ea typeface="Arial"/>
                <a:cs typeface="Arial"/>
                <a:sym typeface="Arial"/>
              </a:rPr>
              <a:t>Az érdekelt felek bevonása:</a:t>
            </a:r>
            <a:r>
              <a:rPr b="0" i="0" lang="en-US" sz="2400" u="none" cap="none" strike="noStrike">
                <a:solidFill>
                  <a:srgbClr val="000000"/>
                </a:solidFill>
                <a:latin typeface="Arial"/>
                <a:ea typeface="Arial"/>
                <a:cs typeface="Arial"/>
                <a:sym typeface="Arial"/>
              </a:rPr>
              <a:t> </a:t>
            </a:r>
            <a:r>
              <a:rPr b="0" i="0" lang="en-US" sz="2199" u="none" cap="none" strike="noStrike">
                <a:solidFill>
                  <a:srgbClr val="000000"/>
                </a:solidFill>
                <a:latin typeface="Arial"/>
                <a:ea typeface="Arial"/>
                <a:cs typeface="Arial"/>
                <a:sym typeface="Arial"/>
              </a:rPr>
              <a:t>Vond be a kulcsfontosságú érdekelt feleket, köztük a közösség tagjait, az ügyfeleket és a partnereket a döntéshozatali folyamatba. Az együttműködésen alapuló megközelítések biztosítják, hogy a kezdeményezések befogadóbbak, fenntarthatóbbak legyenek, és igazodjanak a közösség valódi igényeihez.</a:t>
            </a:r>
            <a:endParaRPr/>
          </a:p>
        </p:txBody>
      </p:sp>
      <p:sp>
        <p:nvSpPr>
          <p:cNvPr id="414" name="Google Shape;414;p38"/>
          <p:cNvSpPr txBox="1"/>
          <p:nvPr/>
        </p:nvSpPr>
        <p:spPr>
          <a:xfrm rot="-5400000">
            <a:off x="-1574250" y="4669524"/>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Arial"/>
                <a:ea typeface="Arial"/>
                <a:cs typeface="Arial"/>
                <a:sym typeface="Arial"/>
              </a:rPr>
              <a:t>2.2 Hogyan kell a társadalmi vállalkozóknak foglalkozni az FFC-kel?</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9"/>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20" name="Google Shape;420;p39"/>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21" name="Google Shape;421;p39"/>
          <p:cNvSpPr/>
          <p:nvPr/>
        </p:nvSpPr>
        <p:spPr>
          <a:xfrm>
            <a:off x="-935483" y="8229600"/>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22" name="Google Shape;422;p39"/>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23" name="Google Shape;423;p39"/>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24" name="Google Shape;424;p3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425" name="Google Shape;425;p39"/>
          <p:cNvSpPr txBox="1"/>
          <p:nvPr/>
        </p:nvSpPr>
        <p:spPr>
          <a:xfrm>
            <a:off x="2241000" y="946900"/>
            <a:ext cx="12801600" cy="5429179"/>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0F9249"/>
                </a:solidFill>
                <a:latin typeface="Arial"/>
                <a:ea typeface="Arial"/>
                <a:cs typeface="Arial"/>
                <a:sym typeface="Arial"/>
              </a:rPr>
              <a:t>Röviden</a:t>
            </a:r>
            <a:r>
              <a:rPr b="0" i="0" lang="en-US" sz="2199" u="none" cap="none" strike="noStrike">
                <a:solidFill>
                  <a:srgbClr val="000000"/>
                </a:solidFill>
                <a:latin typeface="Arial"/>
                <a:ea typeface="Arial"/>
                <a:cs typeface="Arial"/>
                <a:sym typeface="Arial"/>
              </a:rPr>
              <a:t> a </a:t>
            </a:r>
            <a:r>
              <a:rPr b="1" i="0" lang="en-US" sz="2400" u="none" cap="none" strike="noStrike">
                <a:solidFill>
                  <a:srgbClr val="0F9249"/>
                </a:solidFill>
                <a:latin typeface="Arial"/>
                <a:ea typeface="Arial"/>
                <a:cs typeface="Arial"/>
                <a:sym typeface="Arial"/>
              </a:rPr>
              <a:t>Hogyan</a:t>
            </a:r>
            <a:r>
              <a:rPr b="0" i="0" lang="en-US" sz="2199" u="none" cap="none" strike="noStrike">
                <a:solidFill>
                  <a:srgbClr val="000000"/>
                </a:solidFill>
                <a:latin typeface="Arial"/>
                <a:ea typeface="Arial"/>
                <a:cs typeface="Arial"/>
                <a:sym typeface="Arial"/>
              </a:rPr>
              <a:t> kérdésre a válasz: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 szem előtt tartva, hogy a </a:t>
            </a:r>
            <a:r>
              <a:rPr b="1" i="0" lang="en-US" sz="2400" u="none" cap="none" strike="noStrike">
                <a:solidFill>
                  <a:srgbClr val="000000"/>
                </a:solidFill>
                <a:latin typeface="Arial"/>
                <a:ea typeface="Arial"/>
                <a:cs typeface="Arial"/>
                <a:sym typeface="Arial"/>
              </a:rPr>
              <a:t>fenntartható fejlődési célok</a:t>
            </a:r>
            <a:r>
              <a:rPr b="0" i="0" lang="en-US" sz="2400" u="none" cap="none" strike="noStrike">
                <a:solidFill>
                  <a:srgbClr val="000000"/>
                </a:solidFill>
                <a:latin typeface="Arial"/>
                <a:ea typeface="Arial"/>
                <a:cs typeface="Arial"/>
                <a:sym typeface="Arial"/>
              </a:rPr>
              <a:t> által kezelt kihívások </a:t>
            </a:r>
            <a:r>
              <a:rPr b="1" i="0" lang="en-US" sz="2400" u="none" cap="none" strike="noStrike">
                <a:solidFill>
                  <a:srgbClr val="000000"/>
                </a:solidFill>
                <a:latin typeface="Arial"/>
                <a:ea typeface="Arial"/>
                <a:cs typeface="Arial"/>
                <a:sym typeface="Arial"/>
              </a:rPr>
              <a:t>összefüggnek egymással, és</a:t>
            </a:r>
            <a:r>
              <a:rPr b="0" i="0" lang="en-US" sz="2400" u="none" cap="none" strike="noStrike">
                <a:solidFill>
                  <a:srgbClr val="000000"/>
                </a:solidFill>
                <a:latin typeface="Arial"/>
                <a:ea typeface="Arial"/>
                <a:cs typeface="Arial"/>
                <a:sym typeface="Arial"/>
              </a:rPr>
              <a:t> nem egyenként, hanem </a:t>
            </a:r>
            <a:r>
              <a:rPr b="1" i="0" lang="en-US" sz="2400" u="none" cap="none" strike="noStrike">
                <a:solidFill>
                  <a:srgbClr val="000000"/>
                </a:solidFill>
                <a:latin typeface="Arial"/>
                <a:ea typeface="Arial"/>
                <a:cs typeface="Arial"/>
                <a:sym typeface="Arial"/>
              </a:rPr>
              <a:t>együttesen kell őket megvalósítani</a:t>
            </a:r>
            <a:r>
              <a:rPr b="0" i="0" lang="en-US" sz="2400" u="none" cap="none" strike="noStrike">
                <a:solidFill>
                  <a:srgbClr val="000000"/>
                </a:solidFill>
                <a:latin typeface="Arial"/>
                <a:ea typeface="Arial"/>
                <a:cs typeface="Arial"/>
                <a:sym typeface="Arial"/>
              </a:rPr>
              <a:t>. Ennek eredményeképpen az FFCket nem lehet prioritás szerint sorrendbe állítani, mindegyik egyformán fontos, és egymással összhangban működik.</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➔Minden célt a fenntartható fejlődés három dimenziójának - </a:t>
            </a:r>
            <a:r>
              <a:rPr b="1" i="0" lang="en-US" sz="2400" u="none" cap="none" strike="noStrike">
                <a:solidFill>
                  <a:srgbClr val="000000"/>
                </a:solidFill>
                <a:latin typeface="Arial"/>
                <a:ea typeface="Arial"/>
                <a:cs typeface="Arial"/>
                <a:sym typeface="Arial"/>
              </a:rPr>
              <a:t>gazdasági, társadalmi és környezeti</a:t>
            </a:r>
            <a:r>
              <a:rPr b="0" i="0" lang="en-US" sz="2400" u="none" cap="none" strike="noStrike">
                <a:solidFill>
                  <a:srgbClr val="000000"/>
                </a:solidFill>
                <a:latin typeface="Arial"/>
                <a:ea typeface="Arial"/>
                <a:cs typeface="Arial"/>
                <a:sym typeface="Arial"/>
              </a:rPr>
              <a:t>- teljes figyelembevételével kell elemezni és megvalósítani.</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 17 cél mindegyikére </a:t>
            </a:r>
            <a:r>
              <a:rPr b="1" i="0" lang="en-US" sz="2400" u="none" cap="none" strike="noStrike">
                <a:solidFill>
                  <a:srgbClr val="000000"/>
                </a:solidFill>
                <a:latin typeface="Arial"/>
                <a:ea typeface="Arial"/>
                <a:cs typeface="Arial"/>
                <a:sym typeface="Arial"/>
              </a:rPr>
              <a:t>számos pozitív intézkedést lehet tenni</a:t>
            </a:r>
            <a:r>
              <a:rPr b="0" i="0" lang="en-US" sz="2400" u="none" cap="none" strike="noStrike">
                <a:solidFill>
                  <a:srgbClr val="000000"/>
                </a:solidFill>
                <a:latin typeface="Arial"/>
                <a:ea typeface="Arial"/>
                <a:cs typeface="Arial"/>
                <a:sym typeface="Arial"/>
              </a:rPr>
              <a:t>, amelyekkel valódi változást érhetünk el.</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➔fel kell ismerni</a:t>
            </a:r>
            <a:r>
              <a:rPr b="1" i="0" lang="en-US" sz="2400" u="none" cap="none" strike="noStrike">
                <a:solidFill>
                  <a:srgbClr val="000000"/>
                </a:solidFill>
                <a:latin typeface="Arial"/>
                <a:ea typeface="Arial"/>
                <a:cs typeface="Arial"/>
                <a:sym typeface="Arial"/>
              </a:rPr>
              <a:t>, hogy mire van szükség</a:t>
            </a:r>
            <a:r>
              <a:rPr b="0" i="0" lang="en-US" sz="2400" u="none" cap="none" strike="noStrike">
                <a:solidFill>
                  <a:srgbClr val="000000"/>
                </a:solidFill>
                <a:latin typeface="Arial"/>
                <a:ea typeface="Arial"/>
                <a:cs typeface="Arial"/>
                <a:sym typeface="Arial"/>
              </a:rPr>
              <a:t>, és hosszú távú terveket kell készíteni a fenntartható fejlődés eléréséhez.</a:t>
            </a:r>
            <a:endParaRPr/>
          </a:p>
        </p:txBody>
      </p:sp>
      <p:sp>
        <p:nvSpPr>
          <p:cNvPr id="426" name="Google Shape;426;p39"/>
          <p:cNvSpPr txBox="1"/>
          <p:nvPr/>
        </p:nvSpPr>
        <p:spPr>
          <a:xfrm rot="-5400000">
            <a:off x="-1574250" y="4669524"/>
            <a:ext cx="5671200" cy="9479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F9249"/>
                </a:solidFill>
                <a:latin typeface="Arial"/>
                <a:ea typeface="Arial"/>
                <a:cs typeface="Arial"/>
                <a:sym typeface="Arial"/>
              </a:rPr>
              <a:t>2.2 Hogyan kell a társadalmi vállalkozóknak foglalkozni az FFC-kel?</a:t>
            </a:r>
            <a:endParaRPr b="0" i="0" sz="2200" u="none" cap="none" strike="noStrike">
              <a:solidFill>
                <a:srgbClr val="0F9249"/>
              </a:solidFill>
              <a:latin typeface="Arial"/>
              <a:ea typeface="Arial"/>
              <a:cs typeface="Arial"/>
              <a:sym typeface="Arial"/>
            </a:endParaRPr>
          </a:p>
        </p:txBody>
      </p:sp>
      <p:sp>
        <p:nvSpPr>
          <p:cNvPr id="427" name="Google Shape;427;p39"/>
          <p:cNvSpPr txBox="1"/>
          <p:nvPr/>
        </p:nvSpPr>
        <p:spPr>
          <a:xfrm>
            <a:off x="3218800" y="6489600"/>
            <a:ext cx="10573500" cy="2877711"/>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rgbClr val="000000"/>
                </a:solidFill>
                <a:latin typeface="Arial"/>
                <a:ea typeface="Arial"/>
                <a:cs typeface="Arial"/>
                <a:sym typeface="Arial"/>
              </a:rPr>
              <a:t>Összegezve, a </a:t>
            </a:r>
            <a:r>
              <a:rPr b="1" i="0" lang="en-US" sz="2400" u="none" cap="none" strike="noStrike">
                <a:solidFill>
                  <a:srgbClr val="000000"/>
                </a:solidFill>
                <a:latin typeface="Arial"/>
                <a:ea typeface="Arial"/>
                <a:cs typeface="Arial"/>
                <a:sym typeface="Arial"/>
              </a:rPr>
              <a:t>célalapú tervezésnek</a:t>
            </a:r>
            <a:r>
              <a:rPr b="0" i="0" lang="en-US" sz="2400" u="none" cap="none" strike="noStrike">
                <a:solidFill>
                  <a:srgbClr val="000000"/>
                </a:solidFill>
                <a:latin typeface="Arial"/>
                <a:ea typeface="Arial"/>
                <a:cs typeface="Arial"/>
                <a:sym typeface="Arial"/>
              </a:rPr>
              <a:t> a fenntartható fejlődési célok kontextusában való alkalmazása </a:t>
            </a:r>
            <a:r>
              <a:rPr b="1" i="0" lang="en-US" sz="2400" u="none" cap="none" strike="noStrike">
                <a:solidFill>
                  <a:srgbClr val="000000"/>
                </a:solidFill>
                <a:latin typeface="Arial"/>
                <a:ea typeface="Arial"/>
                <a:cs typeface="Arial"/>
                <a:sym typeface="Arial"/>
              </a:rPr>
              <a:t>lehetővé teszi az egyének és szervezetek</a:t>
            </a:r>
            <a:r>
              <a:rPr b="0" i="0" lang="en-US" sz="2400" u="none" cap="none" strike="noStrike">
                <a:solidFill>
                  <a:srgbClr val="000000"/>
                </a:solidFill>
                <a:latin typeface="Arial"/>
                <a:ea typeface="Arial"/>
                <a:cs typeface="Arial"/>
                <a:sym typeface="Arial"/>
              </a:rPr>
              <a:t>, különösen a társadalmi vállalkozók számára, hogy érdemben hozzájáruljanak egy fenntarthatóbb és igazságosabb világhoz.</a:t>
            </a:r>
            <a:endParaRPr/>
          </a:p>
          <a:p>
            <a:pPr indent="0" lvl="0" marL="0" marR="0" rtl="0" algn="l">
              <a:lnSpc>
                <a:spcPct val="170031"/>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0"/>
          <p:cNvSpPr/>
          <p:nvPr/>
        </p:nvSpPr>
        <p:spPr>
          <a:xfrm>
            <a:off x="15025818" y="6128375"/>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433" name="Google Shape;433;p40"/>
          <p:cNvSpPr/>
          <p:nvPr/>
        </p:nvSpPr>
        <p:spPr>
          <a:xfrm>
            <a:off x="7730117" y="7686675"/>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434" name="Google Shape;434;p40"/>
          <p:cNvSpPr/>
          <p:nvPr/>
        </p:nvSpPr>
        <p:spPr>
          <a:xfrm>
            <a:off x="-130480" y="-1746865"/>
            <a:ext cx="4294383" cy="4114800"/>
          </a:xfrm>
          <a:custGeom>
            <a:rect b="b" l="l" r="r" t="t"/>
            <a:pathLst>
              <a:path extrusionOk="0" h="4114800" w="4294383">
                <a:moveTo>
                  <a:pt x="0" y="0"/>
                </a:moveTo>
                <a:lnTo>
                  <a:pt x="4294383" y="0"/>
                </a:lnTo>
                <a:lnTo>
                  <a:pt x="4294383" y="4114800"/>
                </a:lnTo>
                <a:lnTo>
                  <a:pt x="0" y="4114800"/>
                </a:lnTo>
                <a:lnTo>
                  <a:pt x="0" y="0"/>
                </a:lnTo>
                <a:close/>
              </a:path>
            </a:pathLst>
          </a:custGeom>
          <a:blipFill rotWithShape="1">
            <a:blip r:embed="rId5">
              <a:alphaModFix/>
            </a:blip>
            <a:stretch>
              <a:fillRect b="0" l="0" r="0" t="0"/>
            </a:stretch>
          </a:blipFill>
          <a:ln>
            <a:noFill/>
          </a:ln>
        </p:spPr>
      </p:sp>
      <p:sp>
        <p:nvSpPr>
          <p:cNvPr id="435" name="Google Shape;435;p40"/>
          <p:cNvSpPr/>
          <p:nvPr/>
        </p:nvSpPr>
        <p:spPr>
          <a:xfrm>
            <a:off x="16081290" y="6657975"/>
            <a:ext cx="3486358" cy="4114800"/>
          </a:xfrm>
          <a:custGeom>
            <a:rect b="b" l="l" r="r" t="t"/>
            <a:pathLst>
              <a:path extrusionOk="0" h="4114800" w="3486358">
                <a:moveTo>
                  <a:pt x="0" y="0"/>
                </a:moveTo>
                <a:lnTo>
                  <a:pt x="3486357" y="0"/>
                </a:lnTo>
                <a:lnTo>
                  <a:pt x="3486357" y="4114800"/>
                </a:lnTo>
                <a:lnTo>
                  <a:pt x="0" y="4114800"/>
                </a:lnTo>
                <a:lnTo>
                  <a:pt x="0" y="0"/>
                </a:lnTo>
                <a:close/>
              </a:path>
            </a:pathLst>
          </a:custGeom>
          <a:blipFill rotWithShape="1">
            <a:blip r:embed="rId6">
              <a:alphaModFix/>
            </a:blip>
            <a:stretch>
              <a:fillRect b="0" l="0" r="0" t="0"/>
            </a:stretch>
          </a:blipFill>
          <a:ln>
            <a:noFill/>
          </a:ln>
        </p:spPr>
      </p:sp>
      <p:sp>
        <p:nvSpPr>
          <p:cNvPr id="436" name="Google Shape;436;p40"/>
          <p:cNvSpPr txBox="1"/>
          <p:nvPr/>
        </p:nvSpPr>
        <p:spPr>
          <a:xfrm>
            <a:off x="6741443" y="964061"/>
            <a:ext cx="1767600" cy="2068259"/>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9600"/>
              <a:buFont typeface="Arial"/>
              <a:buNone/>
            </a:pPr>
            <a:r>
              <a:rPr b="0" i="0" lang="en-US" sz="9600" u="none" cap="none" strike="noStrike">
                <a:solidFill>
                  <a:srgbClr val="06AC73"/>
                </a:solidFill>
                <a:latin typeface="Arial"/>
                <a:ea typeface="Arial"/>
                <a:cs typeface="Arial"/>
                <a:sym typeface="Arial"/>
              </a:rPr>
              <a:t>01</a:t>
            </a:r>
            <a:endParaRPr b="0" i="0" sz="9600" u="none" cap="none" strike="noStrike">
              <a:solidFill>
                <a:srgbClr val="000000"/>
              </a:solidFill>
              <a:latin typeface="Arial"/>
              <a:ea typeface="Arial"/>
              <a:cs typeface="Arial"/>
              <a:sym typeface="Arial"/>
            </a:endParaRPr>
          </a:p>
        </p:txBody>
      </p:sp>
      <p:sp>
        <p:nvSpPr>
          <p:cNvPr id="437" name="Google Shape;437;p40"/>
          <p:cNvSpPr txBox="1"/>
          <p:nvPr/>
        </p:nvSpPr>
        <p:spPr>
          <a:xfrm>
            <a:off x="8972550" y="1592711"/>
            <a:ext cx="8972549"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Az 1-es modul végéhez értél!</a:t>
            </a:r>
            <a:endParaRPr b="0" i="0" sz="4800" u="none" cap="none" strike="noStrike">
              <a:solidFill>
                <a:srgbClr val="000000"/>
              </a:solidFill>
              <a:latin typeface="Arial"/>
              <a:ea typeface="Arial"/>
              <a:cs typeface="Arial"/>
              <a:sym typeface="Arial"/>
            </a:endParaRPr>
          </a:p>
        </p:txBody>
      </p:sp>
      <p:sp>
        <p:nvSpPr>
          <p:cNvPr id="438" name="Google Shape;438;p40"/>
          <p:cNvSpPr txBox="1"/>
          <p:nvPr/>
        </p:nvSpPr>
        <p:spPr>
          <a:xfrm>
            <a:off x="7101423" y="4630671"/>
            <a:ext cx="8979867" cy="120648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Itt az idő a önértékelésre és a tanultak gyakorlatba ültetésére. </a:t>
            </a:r>
            <a:endParaRPr b="0" i="0" sz="2800" u="none" cap="none" strike="noStrike">
              <a:solidFill>
                <a:srgbClr val="000000"/>
              </a:solidFill>
              <a:latin typeface="Arial"/>
              <a:ea typeface="Arial"/>
              <a:cs typeface="Arial"/>
              <a:sym typeface="Arial"/>
            </a:endParaRPr>
          </a:p>
        </p:txBody>
      </p:sp>
      <p:grpSp>
        <p:nvGrpSpPr>
          <p:cNvPr id="439" name="Google Shape;439;p40"/>
          <p:cNvGrpSpPr/>
          <p:nvPr/>
        </p:nvGrpSpPr>
        <p:grpSpPr>
          <a:xfrm>
            <a:off x="2319049" y="1192185"/>
            <a:ext cx="4368485" cy="5891134"/>
            <a:chOff x="0" y="0"/>
            <a:chExt cx="5824647" cy="7854846"/>
          </a:xfrm>
        </p:grpSpPr>
        <p:sp>
          <p:nvSpPr>
            <p:cNvPr id="440" name="Google Shape;440;p40"/>
            <p:cNvSpPr/>
            <p:nvPr/>
          </p:nvSpPr>
          <p:spPr>
            <a:xfrm>
              <a:off x="0" y="0"/>
              <a:ext cx="5344674" cy="7355562"/>
            </a:xfrm>
            <a:custGeom>
              <a:rect b="b" l="l" r="r" t="t"/>
              <a:pathLst>
                <a:path extrusionOk="0" h="7355562" w="5344674">
                  <a:moveTo>
                    <a:pt x="0" y="0"/>
                  </a:moveTo>
                  <a:lnTo>
                    <a:pt x="5344674" y="0"/>
                  </a:lnTo>
                  <a:lnTo>
                    <a:pt x="5344674" y="7355562"/>
                  </a:lnTo>
                  <a:lnTo>
                    <a:pt x="0" y="7355562"/>
                  </a:lnTo>
                  <a:lnTo>
                    <a:pt x="0" y="0"/>
                  </a:lnTo>
                  <a:close/>
                </a:path>
              </a:pathLst>
            </a:custGeom>
            <a:blipFill rotWithShape="1">
              <a:blip r:embed="rId7">
                <a:alphaModFix/>
              </a:blip>
              <a:stretch>
                <a:fillRect b="-13795" l="0" r="-99652" t="-31266"/>
              </a:stretch>
            </a:blipFill>
            <a:ln>
              <a:noFill/>
            </a:ln>
          </p:spPr>
        </p:sp>
        <p:sp>
          <p:nvSpPr>
            <p:cNvPr id="441" name="Google Shape;441;p40"/>
            <p:cNvSpPr/>
            <p:nvPr/>
          </p:nvSpPr>
          <p:spPr>
            <a:xfrm>
              <a:off x="551852" y="492852"/>
              <a:ext cx="5272795" cy="7361994"/>
            </a:xfrm>
            <a:custGeom>
              <a:rect b="b" l="l" r="r" t="t"/>
              <a:pathLst>
                <a:path extrusionOk="0" h="1068892" w="765560">
                  <a:moveTo>
                    <a:pt x="0" y="0"/>
                  </a:moveTo>
                  <a:lnTo>
                    <a:pt x="765560" y="0"/>
                  </a:lnTo>
                  <a:lnTo>
                    <a:pt x="765560" y="1068892"/>
                  </a:lnTo>
                  <a:lnTo>
                    <a:pt x="0" y="1068892"/>
                  </a:lnTo>
                  <a:close/>
                </a:path>
              </a:pathLst>
            </a:custGeom>
            <a:blipFill rotWithShape="1">
              <a:blip r:embed="rId8">
                <a:alphaModFix/>
              </a:blip>
              <a:stretch>
                <a:fillRect b="0" l="-6107" r="-6107" t="0"/>
              </a:stretch>
            </a:blipFill>
            <a:ln>
              <a:noFill/>
            </a:ln>
          </p:spPr>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1"/>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47" name="Google Shape;447;p41"/>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48" name="Google Shape;448;p41"/>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49" name="Google Shape;449;p41"/>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50" name="Google Shape;450;p41"/>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51" name="Google Shape;451;p4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452" name="Google Shape;452;p41"/>
          <p:cNvSpPr/>
          <p:nvPr/>
        </p:nvSpPr>
        <p:spPr>
          <a:xfrm>
            <a:off x="1508725" y="9068237"/>
            <a:ext cx="2851522" cy="1754929"/>
          </a:xfrm>
          <a:custGeom>
            <a:rect b="b" l="l" r="r" t="t"/>
            <a:pathLst>
              <a:path extrusionOk="0" h="3052051" w="4812695">
                <a:moveTo>
                  <a:pt x="0" y="0"/>
                </a:moveTo>
                <a:lnTo>
                  <a:pt x="4812695" y="0"/>
                </a:lnTo>
                <a:lnTo>
                  <a:pt x="4812695" y="3052051"/>
                </a:lnTo>
                <a:lnTo>
                  <a:pt x="0" y="3052051"/>
                </a:lnTo>
                <a:lnTo>
                  <a:pt x="0" y="0"/>
                </a:lnTo>
                <a:close/>
              </a:path>
            </a:pathLst>
          </a:custGeom>
          <a:blipFill rotWithShape="1">
            <a:blip r:embed="rId9">
              <a:alphaModFix/>
            </a:blip>
            <a:stretch>
              <a:fillRect b="0" l="0" r="0" t="0"/>
            </a:stretch>
          </a:blipFill>
          <a:ln>
            <a:noFill/>
          </a:ln>
        </p:spPr>
      </p:sp>
      <p:graphicFrame>
        <p:nvGraphicFramePr>
          <p:cNvPr id="453" name="Google Shape;453;p41"/>
          <p:cNvGraphicFramePr/>
          <p:nvPr/>
        </p:nvGraphicFramePr>
        <p:xfrm>
          <a:off x="2625362" y="1264269"/>
          <a:ext cx="3000000" cy="3000000"/>
        </p:xfrm>
        <a:graphic>
          <a:graphicData uri="http://schemas.openxmlformats.org/drawingml/2006/table">
            <a:tbl>
              <a:tblPr>
                <a:noFill/>
                <a:tableStyleId>{D2B5E952-2817-458D-A006-A788B470D5E6}</a:tableStyleId>
              </a:tblPr>
              <a:tblGrid>
                <a:gridCol w="12462300"/>
              </a:tblGrid>
              <a:tr h="279275">
                <a:tc>
                  <a:txBody>
                    <a:bodyPr/>
                    <a:lstStyle/>
                    <a:p>
                      <a:pPr indent="0" lvl="0" marL="0" marR="0" rtl="0" algn="l">
                        <a:lnSpc>
                          <a:spcPct val="170031"/>
                        </a:lnSpc>
                        <a:spcBef>
                          <a:spcPts val="0"/>
                        </a:spcBef>
                        <a:spcAft>
                          <a:spcPts val="0"/>
                        </a:spcAft>
                        <a:buClr>
                          <a:schemeClr val="dk1"/>
                        </a:buClr>
                        <a:buSzPts val="1100"/>
                        <a:buFont typeface="Arial"/>
                        <a:buNone/>
                      </a:pPr>
                      <a:r>
                        <a:rPr b="1" lang="en-US" sz="2199" u="none" cap="none" strike="noStrike">
                          <a:solidFill>
                            <a:schemeClr val="lt1"/>
                          </a:solidFill>
                          <a:latin typeface="Playfair Display"/>
                          <a:ea typeface="Playfair Display"/>
                          <a:cs typeface="Playfair Display"/>
                          <a:sym typeface="Playfair Display"/>
                        </a:rPr>
                        <a:t>Elsősorban, határozd meg a problémát:</a:t>
                      </a:r>
                      <a:endParaRPr b="1" sz="14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745000">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Melyik globális célt céloztad meg?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Milyen sajátos problémát szeretnél megoldani?</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Milyen szintű ez a probléma? (kontinens, országos, rehionális, helyi, stb.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Kiket érint ez a pronléma? (érintett célcsoport)</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Milyen megoldást ajánlasz nekik? (termék vagy szolgáltatás)</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54" name="Google Shape;454;p41"/>
          <p:cNvSpPr txBox="1"/>
          <p:nvPr/>
        </p:nvSpPr>
        <p:spPr>
          <a:xfrm rot="-5400000">
            <a:off x="-2463300" y="3915171"/>
            <a:ext cx="6657977" cy="6278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b="0" i="0" lang="en-US" sz="2400" u="none" cap="none" strike="noStrike">
                <a:solidFill>
                  <a:srgbClr val="B45F06"/>
                </a:solidFill>
                <a:latin typeface="Arial"/>
                <a:ea typeface="Arial"/>
                <a:cs typeface="Arial"/>
                <a:sym typeface="Arial"/>
              </a:rPr>
              <a:t>Gyakorlat- Innovatív Megoldások Útmutatója</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18" name="Google Shape;118;p15"/>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19" name="Google Shape;119;p15"/>
          <p:cNvSpPr txBox="1"/>
          <p:nvPr/>
        </p:nvSpPr>
        <p:spPr>
          <a:xfrm>
            <a:off x="2320413" y="1720850"/>
            <a:ext cx="7097505"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rata"/>
                <a:ea typeface="Prata"/>
                <a:cs typeface="Prata"/>
                <a:sym typeface="Prata"/>
              </a:rPr>
              <a:t>Fiatal </a:t>
            </a:r>
            <a:r>
              <a:rPr b="0" i="0" lang="en-US" sz="3399" u="none" cap="none" strike="noStrike">
                <a:solidFill>
                  <a:srgbClr val="000000"/>
                </a:solidFill>
                <a:latin typeface="Arial"/>
                <a:ea typeface="Arial"/>
                <a:cs typeface="Arial"/>
                <a:sym typeface="Arial"/>
              </a:rPr>
              <a:t>Társadalmi</a:t>
            </a:r>
            <a:r>
              <a:rPr b="0" i="0" lang="en-US" sz="3399" u="none" cap="none" strike="noStrike">
                <a:solidFill>
                  <a:srgbClr val="000000"/>
                </a:solidFill>
                <a:latin typeface="Prata"/>
                <a:ea typeface="Prata"/>
                <a:cs typeface="Prata"/>
                <a:sym typeface="Prata"/>
              </a:rPr>
              <a:t> Vállalkozók</a:t>
            </a:r>
            <a:endParaRPr b="0" i="0" sz="1400" u="none" cap="none" strike="noStrike">
              <a:solidFill>
                <a:srgbClr val="000000"/>
              </a:solidFill>
              <a:latin typeface="Arial"/>
              <a:ea typeface="Arial"/>
              <a:cs typeface="Arial"/>
              <a:sym typeface="Arial"/>
            </a:endParaRPr>
          </a:p>
        </p:txBody>
      </p:sp>
      <p:sp>
        <p:nvSpPr>
          <p:cNvPr id="120" name="Google Shape;120;p15"/>
          <p:cNvSpPr txBox="1"/>
          <p:nvPr/>
        </p:nvSpPr>
        <p:spPr>
          <a:xfrm>
            <a:off x="1028700" y="933450"/>
            <a:ext cx="8389217"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Arial"/>
                <a:ea typeface="Arial"/>
                <a:cs typeface="Arial"/>
                <a:sym typeface="Arial"/>
              </a:rPr>
              <a:t>SUSE MODULOK</a:t>
            </a:r>
            <a:endParaRPr b="0" i="0" sz="1400" u="none" cap="none" strike="noStrike">
              <a:solidFill>
                <a:srgbClr val="000000"/>
              </a:solidFill>
              <a:latin typeface="Arial"/>
              <a:ea typeface="Arial"/>
              <a:cs typeface="Arial"/>
              <a:sym typeface="Arial"/>
            </a:endParaRPr>
          </a:p>
        </p:txBody>
      </p:sp>
      <p:sp>
        <p:nvSpPr>
          <p:cNvPr id="121" name="Google Shape;121;p15"/>
          <p:cNvSpPr txBox="1"/>
          <p:nvPr/>
        </p:nvSpPr>
        <p:spPr>
          <a:xfrm>
            <a:off x="3438827" y="2950996"/>
            <a:ext cx="12477448" cy="732508"/>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400" u="none" cap="none" strike="noStrike">
                <a:solidFill>
                  <a:srgbClr val="06AC73"/>
                </a:solidFill>
                <a:latin typeface="Arial"/>
                <a:ea typeface="Arial"/>
                <a:cs typeface="Arial"/>
                <a:sym typeface="Arial"/>
              </a:rPr>
              <a:t>A Fenntartható Fejlődési Célok (FFC) általános bemutatója</a:t>
            </a:r>
            <a:endParaRPr b="1" i="0" sz="3400" u="none" cap="none" strike="noStrike">
              <a:solidFill>
                <a:srgbClr val="0F9249"/>
              </a:solidFill>
              <a:latin typeface="Arial"/>
              <a:ea typeface="Arial"/>
              <a:cs typeface="Arial"/>
              <a:sym typeface="Arial"/>
            </a:endParaRPr>
          </a:p>
        </p:txBody>
      </p:sp>
      <p:sp>
        <p:nvSpPr>
          <p:cNvPr id="122" name="Google Shape;122;p15"/>
          <p:cNvSpPr txBox="1"/>
          <p:nvPr/>
        </p:nvSpPr>
        <p:spPr>
          <a:xfrm>
            <a:off x="1399874" y="2469575"/>
            <a:ext cx="1671300"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123" name="Google Shape;123;p15"/>
          <p:cNvSpPr txBox="1"/>
          <p:nvPr/>
        </p:nvSpPr>
        <p:spPr>
          <a:xfrm>
            <a:off x="1229694" y="3987227"/>
            <a:ext cx="1662410"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124" name="Google Shape;124;p15"/>
          <p:cNvSpPr txBox="1"/>
          <p:nvPr/>
        </p:nvSpPr>
        <p:spPr>
          <a:xfrm>
            <a:off x="1225229" y="5504878"/>
            <a:ext cx="1671340"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125" name="Google Shape;125;p15"/>
          <p:cNvSpPr txBox="1"/>
          <p:nvPr/>
        </p:nvSpPr>
        <p:spPr>
          <a:xfrm>
            <a:off x="1247479" y="7022528"/>
            <a:ext cx="1626840" cy="215424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126" name="Google Shape;126;p15"/>
          <p:cNvSpPr txBox="1"/>
          <p:nvPr/>
        </p:nvSpPr>
        <p:spPr>
          <a:xfrm>
            <a:off x="3438828" y="4563110"/>
            <a:ext cx="11763072" cy="732508"/>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400"/>
              <a:buFont typeface="Arial"/>
              <a:buNone/>
            </a:pPr>
            <a:r>
              <a:rPr b="0" i="0" lang="en-US" sz="3400" u="none" cap="none" strike="noStrike">
                <a:solidFill>
                  <a:srgbClr val="000000"/>
                </a:solidFill>
                <a:latin typeface="Arial"/>
                <a:ea typeface="Arial"/>
                <a:cs typeface="Arial"/>
                <a:sym typeface="Arial"/>
              </a:rPr>
              <a:t>Canvas</a:t>
            </a:r>
            <a:r>
              <a:rPr b="0" i="0" lang="en-US" sz="2800" u="none" cap="none" strike="noStrike">
                <a:solidFill>
                  <a:srgbClr val="000000"/>
                </a:solidFill>
                <a:latin typeface="Arial"/>
                <a:ea typeface="Arial"/>
                <a:cs typeface="Arial"/>
                <a:sym typeface="Arial"/>
              </a:rPr>
              <a:t> </a:t>
            </a:r>
            <a:r>
              <a:rPr b="0" i="0" lang="en-US" sz="3400" u="none" cap="none" strike="noStrike">
                <a:solidFill>
                  <a:srgbClr val="000000"/>
                </a:solidFill>
                <a:latin typeface="Arial"/>
                <a:ea typeface="Arial"/>
                <a:cs typeface="Arial"/>
                <a:sym typeface="Arial"/>
              </a:rPr>
              <a:t>Társadalmi Vállalkozói Model és Árazás</a:t>
            </a:r>
            <a:endParaRPr b="0" i="0" sz="3400" u="none" cap="none" strike="noStrike">
              <a:solidFill>
                <a:srgbClr val="000000"/>
              </a:solidFill>
              <a:latin typeface="Arial"/>
              <a:ea typeface="Arial"/>
              <a:cs typeface="Arial"/>
              <a:sym typeface="Arial"/>
            </a:endParaRPr>
          </a:p>
        </p:txBody>
      </p:sp>
      <p:sp>
        <p:nvSpPr>
          <p:cNvPr id="127" name="Google Shape;127;p15"/>
          <p:cNvSpPr txBox="1"/>
          <p:nvPr/>
        </p:nvSpPr>
        <p:spPr>
          <a:xfrm>
            <a:off x="3438828" y="6121146"/>
            <a:ext cx="7097505"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Arial"/>
                <a:ea typeface="Arial"/>
                <a:cs typeface="Arial"/>
                <a:sym typeface="Arial"/>
              </a:rPr>
              <a:t>Hálózatépítés és Kommunikáció </a:t>
            </a:r>
            <a:endParaRPr b="0" i="0" sz="1400" u="none" cap="none" strike="noStrike">
              <a:solidFill>
                <a:srgbClr val="000000"/>
              </a:solidFill>
              <a:latin typeface="Arial"/>
              <a:ea typeface="Arial"/>
              <a:cs typeface="Arial"/>
              <a:sym typeface="Arial"/>
            </a:endParaRPr>
          </a:p>
        </p:txBody>
      </p:sp>
      <p:sp>
        <p:nvSpPr>
          <p:cNvPr id="128" name="Google Shape;128;p15"/>
          <p:cNvSpPr txBox="1"/>
          <p:nvPr/>
        </p:nvSpPr>
        <p:spPr>
          <a:xfrm>
            <a:off x="3438828" y="7638796"/>
            <a:ext cx="7911000" cy="73231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Arial"/>
                <a:ea typeface="Arial"/>
                <a:cs typeface="Arial"/>
                <a:sym typeface="Arial"/>
              </a:rPr>
              <a:t>Digitális Marketing és Közösségi Média </a:t>
            </a:r>
            <a:endParaRPr b="0" i="0" sz="1400" u="none" cap="none" strike="noStrike">
              <a:solidFill>
                <a:srgbClr val="000000"/>
              </a:solidFill>
              <a:latin typeface="Arial"/>
              <a:ea typeface="Arial"/>
              <a:cs typeface="Arial"/>
              <a:sym typeface="Arial"/>
            </a:endParaRPr>
          </a:p>
        </p:txBody>
      </p:sp>
      <p:sp>
        <p:nvSpPr>
          <p:cNvPr id="129" name="Google Shape;129;p1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2"/>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60" name="Google Shape;460;p42"/>
          <p:cNvSpPr/>
          <p:nvPr/>
        </p:nvSpPr>
        <p:spPr>
          <a:xfrm>
            <a:off x="14165705"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61" name="Google Shape;461;p42"/>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62" name="Google Shape;462;p42"/>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63" name="Google Shape;463;p42"/>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64" name="Google Shape;464;p4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graphicFrame>
        <p:nvGraphicFramePr>
          <p:cNvPr id="465" name="Google Shape;465;p42"/>
          <p:cNvGraphicFramePr/>
          <p:nvPr/>
        </p:nvGraphicFramePr>
        <p:xfrm>
          <a:off x="2603388" y="856500"/>
          <a:ext cx="3000000" cy="3000000"/>
        </p:xfrm>
        <a:graphic>
          <a:graphicData uri="http://schemas.openxmlformats.org/drawingml/2006/table">
            <a:tbl>
              <a:tblPr>
                <a:noFill/>
                <a:tableStyleId>{D2B5E952-2817-458D-A006-A788B470D5E6}</a:tableStyleId>
              </a:tblPr>
              <a:tblGrid>
                <a:gridCol w="12462300"/>
              </a:tblGrid>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lt1"/>
                          </a:solidFill>
                          <a:latin typeface="Arial"/>
                          <a:ea typeface="Arial"/>
                          <a:cs typeface="Arial"/>
                          <a:sym typeface="Arial"/>
                        </a:rPr>
                        <a:t>Fel kell mérd, hogy az adott pronnlémát rajtad kívül még ki próbálta megoldani, és milyen megoldásokat ajánlott. Így, mások ötletei alapján te is felépítheted saját stratégiáidat vagy akár együtt is működhetsz velük a cél elérésének érdekében:</a:t>
                      </a:r>
                      <a:endParaRPr sz="1800" u="none" cap="none" strike="noStrike">
                        <a:solidFill>
                          <a:schemeClr val="lt1"/>
                        </a:solidFill>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Ki dolgozik ugyanazon a globális clon?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KI dolgozik ugyanazon a sajátos problémán?</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Milyen színtű ez a probléma ? (kontinens, országos, regionális, helyi, stb.)</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1800" u="none" cap="none" strike="noStrike">
                          <a:solidFill>
                            <a:schemeClr val="dk1"/>
                          </a:solidFill>
                          <a:latin typeface="Arial"/>
                          <a:ea typeface="Arial"/>
                          <a:cs typeface="Arial"/>
                          <a:sym typeface="Arial"/>
                        </a:rPr>
                        <a:t>Kiket érint ez a pronléma? (érintett célcsoport)</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1800" u="none" cap="none" strike="noStrike">
                          <a:solidFill>
                            <a:schemeClr val="dk1"/>
                          </a:solidFill>
                          <a:latin typeface="Arial"/>
                          <a:ea typeface="Arial"/>
                          <a:cs typeface="Arial"/>
                          <a:sym typeface="Arial"/>
                        </a:rPr>
                        <a:t>Milyen megoldást ajánlasz nekik? (termék vagy szolgáltatás)</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66" name="Google Shape;466;p42"/>
          <p:cNvSpPr txBox="1"/>
          <p:nvPr/>
        </p:nvSpPr>
        <p:spPr>
          <a:xfrm rot="-5400000">
            <a:off x="-2072109" y="4055883"/>
            <a:ext cx="6625080" cy="627864"/>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None/>
            </a:pPr>
            <a:r>
              <a:rPr b="0" i="0" lang="en-US" sz="2400" u="none" cap="none" strike="noStrike">
                <a:solidFill>
                  <a:srgbClr val="B45F06"/>
                </a:solidFill>
                <a:latin typeface="Arial"/>
                <a:ea typeface="Arial"/>
                <a:cs typeface="Arial"/>
                <a:sym typeface="Arial"/>
              </a:rPr>
              <a:t>Gyakorlat- Innovatív Megoldások Útmutatója</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72" name="Google Shape;472;p4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73" name="Google Shape;473;p4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474" name="Google Shape;474;p4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475" name="Google Shape;475;p43"/>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01</a:t>
            </a:r>
            <a:endParaRPr b="0" i="0" sz="7200" u="none" cap="none" strike="noStrike">
              <a:solidFill>
                <a:srgbClr val="06AC73"/>
              </a:solidFill>
              <a:latin typeface="Arial"/>
              <a:ea typeface="Arial"/>
              <a:cs typeface="Arial"/>
              <a:sym typeface="Arial"/>
            </a:endParaRPr>
          </a:p>
        </p:txBody>
      </p:sp>
      <p:sp>
        <p:nvSpPr>
          <p:cNvPr id="476" name="Google Shape;476;p43"/>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477" name="Google Shape;477;p43"/>
          <p:cNvSpPr txBox="1"/>
          <p:nvPr/>
        </p:nvSpPr>
        <p:spPr>
          <a:xfrm>
            <a:off x="2520200" y="2633275"/>
            <a:ext cx="9124800" cy="47397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Mit jelent az FFC rövidítés? </a:t>
            </a:r>
            <a:endParaRPr b="0" i="0" sz="2200" u="none" cap="none" strike="noStrike">
              <a:solidFill>
                <a:srgbClr val="000000"/>
              </a:solidFill>
              <a:latin typeface="Arial"/>
              <a:ea typeface="Arial"/>
              <a:cs typeface="Arial"/>
              <a:sym typeface="Arial"/>
            </a:endParaRPr>
          </a:p>
        </p:txBody>
      </p:sp>
      <p:sp>
        <p:nvSpPr>
          <p:cNvPr id="478" name="Google Shape;478;p43"/>
          <p:cNvSpPr txBox="1"/>
          <p:nvPr/>
        </p:nvSpPr>
        <p:spPr>
          <a:xfrm>
            <a:off x="3053376" y="3800975"/>
            <a:ext cx="6113700" cy="2671501"/>
          </a:xfrm>
          <a:prstGeom prst="rect">
            <a:avLst/>
          </a:prstGeom>
          <a:noFill/>
          <a:ln>
            <a:noFill/>
          </a:ln>
        </p:spPr>
        <p:txBody>
          <a:bodyPr anchorCtr="0" anchor="t" bIns="0" lIns="0" spcFirstLastPara="1" rIns="0" wrap="square" tIns="0">
            <a:spAutoFit/>
          </a:bodyPr>
          <a:lstStyle/>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Fontos Fejlődési Célok</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Fenntartható Fontosságű Célok</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Fenntartható Fejlődési Célok</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Fennmaradó Fejlődési Célok</a:t>
            </a:r>
            <a:endParaRPr b="0" i="0" sz="2000" u="none" cap="none" strike="noStrike">
              <a:solidFill>
                <a:schemeClr val="dk1"/>
              </a:solidFill>
              <a:latin typeface="Arial"/>
              <a:ea typeface="Arial"/>
              <a:cs typeface="Arial"/>
              <a:sym typeface="Arial"/>
            </a:endParaRPr>
          </a:p>
          <a:p>
            <a:pPr indent="-457200" lvl="0" marL="558800" marR="0" rtl="0" algn="l">
              <a:lnSpc>
                <a:spcPct val="140016"/>
              </a:lnSpc>
              <a:spcBef>
                <a:spcPts val="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Fenntartható Fejlesztési </a:t>
            </a:r>
            <a:r>
              <a:rPr b="0" i="0" lang="en-US" sz="2000" u="none" cap="none" strike="noStrike">
                <a:solidFill>
                  <a:srgbClr val="000000"/>
                </a:solidFill>
                <a:latin typeface="Arial"/>
                <a:ea typeface="Arial"/>
                <a:cs typeface="Arial"/>
                <a:sym typeface="Arial"/>
              </a:rPr>
              <a:t>Célok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79" name="Google Shape;479;p43"/>
          <p:cNvSpPr txBox="1"/>
          <p:nvPr/>
        </p:nvSpPr>
        <p:spPr>
          <a:xfrm rot="-5400000">
            <a:off x="-541635" y="4312146"/>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Arial"/>
                <a:ea typeface="Arial"/>
                <a:cs typeface="Arial"/>
                <a:sym typeface="Arial"/>
              </a:rPr>
              <a:t>Önértékelő </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4"/>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85" name="Google Shape;485;p44"/>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86" name="Google Shape;486;p44"/>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487" name="Google Shape;487;p4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488" name="Google Shape;488;p44"/>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02</a:t>
            </a:r>
            <a:endParaRPr b="0" i="0" sz="7200" u="none" cap="none" strike="noStrike">
              <a:solidFill>
                <a:srgbClr val="06AC73"/>
              </a:solidFill>
              <a:latin typeface="Arial"/>
              <a:ea typeface="Arial"/>
              <a:cs typeface="Arial"/>
              <a:sym typeface="Arial"/>
            </a:endParaRPr>
          </a:p>
        </p:txBody>
      </p:sp>
      <p:sp>
        <p:nvSpPr>
          <p:cNvPr id="489" name="Google Shape;489;p44"/>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490" name="Google Shape;490;p44"/>
          <p:cNvSpPr txBox="1"/>
          <p:nvPr/>
        </p:nvSpPr>
        <p:spPr>
          <a:xfrm>
            <a:off x="2520200" y="2633275"/>
            <a:ext cx="9124800" cy="5170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00" u="none" cap="none" strike="noStrike">
                <a:solidFill>
                  <a:srgbClr val="000000"/>
                </a:solidFill>
                <a:latin typeface="Arial"/>
                <a:ea typeface="Arial"/>
                <a:cs typeface="Arial"/>
                <a:sym typeface="Arial"/>
              </a:rPr>
              <a:t>Ki fogadta el a fenntartható fejlődési célokat (FFCk)?</a:t>
            </a:r>
            <a:endParaRPr b="0" i="0" sz="2400" u="none" cap="none" strike="noStrike">
              <a:solidFill>
                <a:srgbClr val="000000"/>
              </a:solidFill>
              <a:latin typeface="Arial"/>
              <a:ea typeface="Arial"/>
              <a:cs typeface="Arial"/>
              <a:sym typeface="Arial"/>
            </a:endParaRPr>
          </a:p>
        </p:txBody>
      </p:sp>
      <p:sp>
        <p:nvSpPr>
          <p:cNvPr id="491" name="Google Shape;491;p44"/>
          <p:cNvSpPr txBox="1"/>
          <p:nvPr/>
        </p:nvSpPr>
        <p:spPr>
          <a:xfrm>
            <a:off x="3053376" y="3800975"/>
            <a:ext cx="9330900" cy="2154436"/>
          </a:xfrm>
          <a:prstGeom prst="rect">
            <a:avLst/>
          </a:prstGeom>
          <a:noFill/>
          <a:ln>
            <a:noFill/>
          </a:ln>
        </p:spPr>
        <p:txBody>
          <a:bodyPr anchorCtr="0" anchor="t" bIns="0" lIns="0" spcFirstLastPara="1" rIns="0" wrap="square" tIns="0">
            <a:spAutoFit/>
          </a:bodyPr>
          <a:lstStyle/>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Gazdasági Együttműködési és Fejlesztési Szervezet (OECD)</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Egészségügyi Világszervezet (WHO)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Egyesült Nemzetek Szervezete (ENSZ)</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Európai Unió (EU)</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92" name="Google Shape;492;p44"/>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Arial"/>
                <a:ea typeface="Arial"/>
                <a:cs typeface="Arial"/>
                <a:sym typeface="Arial"/>
              </a:rPr>
              <a:t>Önértékelő</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5"/>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98" name="Google Shape;498;p4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99" name="Google Shape;499;p45"/>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00" name="Google Shape;500;p4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01" name="Google Shape;501;p45"/>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03</a:t>
            </a:r>
            <a:endParaRPr b="0" i="0" sz="7200" u="none" cap="none" strike="noStrike">
              <a:solidFill>
                <a:srgbClr val="06AC73"/>
              </a:solidFill>
              <a:latin typeface="Arial"/>
              <a:ea typeface="Arial"/>
              <a:cs typeface="Arial"/>
              <a:sym typeface="Arial"/>
            </a:endParaRPr>
          </a:p>
        </p:txBody>
      </p:sp>
      <p:sp>
        <p:nvSpPr>
          <p:cNvPr id="502" name="Google Shape;502;p45"/>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503" name="Google Shape;503;p45"/>
          <p:cNvSpPr txBox="1"/>
          <p:nvPr/>
        </p:nvSpPr>
        <p:spPr>
          <a:xfrm>
            <a:off x="2520200" y="2633275"/>
            <a:ext cx="12677400" cy="5170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00" u="none" cap="none" strike="noStrike">
                <a:solidFill>
                  <a:srgbClr val="000000"/>
                </a:solidFill>
                <a:latin typeface="Arial"/>
                <a:ea typeface="Arial"/>
                <a:cs typeface="Arial"/>
                <a:sym typeface="Arial"/>
              </a:rPr>
              <a:t>Az FFCk 2016. január 1-jén léptek hatályba. Mikorra kell elérni őket?</a:t>
            </a:r>
            <a:endParaRPr b="0" i="0" sz="2400" u="none" cap="none" strike="noStrike">
              <a:solidFill>
                <a:srgbClr val="000000"/>
              </a:solidFill>
              <a:latin typeface="Arial"/>
              <a:ea typeface="Arial"/>
              <a:cs typeface="Arial"/>
              <a:sym typeface="Arial"/>
            </a:endParaRPr>
          </a:p>
        </p:txBody>
      </p:sp>
      <p:sp>
        <p:nvSpPr>
          <p:cNvPr id="504" name="Google Shape;504;p45"/>
          <p:cNvSpPr txBox="1"/>
          <p:nvPr/>
        </p:nvSpPr>
        <p:spPr>
          <a:xfrm>
            <a:off x="3053376" y="3800975"/>
            <a:ext cx="3334200" cy="3447098"/>
          </a:xfrm>
          <a:prstGeom prst="rect">
            <a:avLst/>
          </a:prstGeom>
          <a:noFill/>
          <a:ln>
            <a:noFill/>
          </a:ln>
        </p:spPr>
        <p:txBody>
          <a:bodyPr anchorCtr="0" anchor="t" bIns="0" lIns="0" spcFirstLastPara="1" rIns="0" wrap="square" tIns="0">
            <a:spAutoFit/>
          </a:bodyPr>
          <a:lstStyle/>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2020</a:t>
            </a:r>
            <a:endParaRPr b="0" i="0" sz="2000" u="none" cap="none" strike="noStrike">
              <a:solidFill>
                <a:srgbClr val="000000"/>
              </a:solidFill>
              <a:latin typeface="Arial"/>
              <a:ea typeface="Arial"/>
              <a:cs typeface="Arial"/>
              <a:sym typeface="Arial"/>
            </a:endParaRPr>
          </a:p>
          <a:p>
            <a:pPr indent="-330200" lvl="0" marL="45720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2030</a:t>
            </a:r>
            <a:endParaRPr b="0" i="0" sz="2000" u="none" cap="none" strike="noStrike">
              <a:solidFill>
                <a:srgbClr val="000000"/>
              </a:solidFill>
              <a:latin typeface="Arial"/>
              <a:ea typeface="Arial"/>
              <a:cs typeface="Arial"/>
              <a:sym typeface="Arial"/>
            </a:endParaRPr>
          </a:p>
          <a:p>
            <a:pPr indent="-330200" lvl="0" marL="45720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2050</a:t>
            </a:r>
            <a:endParaRPr b="0" i="0" sz="2000" u="none" cap="none" strike="noStrike">
              <a:solidFill>
                <a:srgbClr val="000000"/>
              </a:solidFill>
              <a:latin typeface="Arial"/>
              <a:ea typeface="Arial"/>
              <a:cs typeface="Arial"/>
              <a:sym typeface="Arial"/>
            </a:endParaRPr>
          </a:p>
          <a:p>
            <a:pPr indent="-330200" lvl="0" marL="45720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2099</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05" name="Google Shape;505;p45"/>
          <p:cNvSpPr txBox="1"/>
          <p:nvPr/>
        </p:nvSpPr>
        <p:spPr>
          <a:xfrm rot="-5400000">
            <a:off x="-773176" y="4808410"/>
            <a:ext cx="400015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Arial"/>
                <a:ea typeface="Arial"/>
                <a:cs typeface="Arial"/>
                <a:sym typeface="Arial"/>
              </a:rPr>
              <a:t>Önértékelő</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6"/>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11" name="Google Shape;511;p4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12" name="Google Shape;512;p46"/>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13" name="Google Shape;513;p4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14" name="Google Shape;514;p46"/>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04</a:t>
            </a:r>
            <a:endParaRPr b="0" i="0" sz="7200" u="none" cap="none" strike="noStrike">
              <a:solidFill>
                <a:srgbClr val="06AC73"/>
              </a:solidFill>
              <a:latin typeface="Arial"/>
              <a:ea typeface="Arial"/>
              <a:cs typeface="Arial"/>
              <a:sym typeface="Arial"/>
            </a:endParaRPr>
          </a:p>
        </p:txBody>
      </p:sp>
      <p:sp>
        <p:nvSpPr>
          <p:cNvPr id="515" name="Google Shape;515;p46"/>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516" name="Google Shape;516;p46"/>
          <p:cNvSpPr txBox="1"/>
          <p:nvPr/>
        </p:nvSpPr>
        <p:spPr>
          <a:xfrm>
            <a:off x="2520200" y="2633275"/>
            <a:ext cx="11592000" cy="47397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Arial"/>
                <a:ea typeface="Arial"/>
                <a:cs typeface="Arial"/>
                <a:sym typeface="Arial"/>
              </a:rPr>
              <a:t>Hány célt tartalmaz a 2030-as Agenda 2030 a fenntartható fejlődésért?</a:t>
            </a:r>
            <a:endParaRPr b="0" i="0" sz="2200" u="none" cap="none" strike="noStrike">
              <a:solidFill>
                <a:srgbClr val="000000"/>
              </a:solidFill>
              <a:latin typeface="Arial"/>
              <a:ea typeface="Arial"/>
              <a:cs typeface="Arial"/>
              <a:sym typeface="Arial"/>
            </a:endParaRPr>
          </a:p>
        </p:txBody>
      </p:sp>
      <p:sp>
        <p:nvSpPr>
          <p:cNvPr id="517" name="Google Shape;517;p46"/>
          <p:cNvSpPr txBox="1"/>
          <p:nvPr/>
        </p:nvSpPr>
        <p:spPr>
          <a:xfrm>
            <a:off x="3053376" y="3800975"/>
            <a:ext cx="2538000" cy="3447098"/>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Arial"/>
                <a:ea typeface="Arial"/>
                <a:cs typeface="Arial"/>
                <a:sym typeface="Arial"/>
              </a:rPr>
              <a:t>10</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Arial"/>
                <a:ea typeface="Arial"/>
                <a:cs typeface="Arial"/>
                <a:sym typeface="Arial"/>
              </a:rPr>
              <a:t>15</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Arial"/>
                <a:ea typeface="Arial"/>
                <a:cs typeface="Arial"/>
                <a:sym typeface="Arial"/>
              </a:rPr>
              <a:t>17</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Arial"/>
                <a:ea typeface="Arial"/>
                <a:cs typeface="Arial"/>
                <a:sym typeface="Arial"/>
              </a:rPr>
              <a:t>25</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18" name="Google Shape;518;p46"/>
          <p:cNvSpPr txBox="1"/>
          <p:nvPr/>
        </p:nvSpPr>
        <p:spPr>
          <a:xfrm rot="-5400000">
            <a:off x="-830327" y="5020418"/>
            <a:ext cx="4424166"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Arial"/>
                <a:ea typeface="Arial"/>
                <a:cs typeface="Arial"/>
                <a:sym typeface="Arial"/>
              </a:rPr>
              <a:t>Önértékelő</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7"/>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24" name="Google Shape;524;p47"/>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25" name="Google Shape;525;p47"/>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26" name="Google Shape;526;p4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27" name="Google Shape;527;p47"/>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05</a:t>
            </a:r>
            <a:endParaRPr b="0" i="0" sz="7200" u="none" cap="none" strike="noStrike">
              <a:solidFill>
                <a:srgbClr val="06AC73"/>
              </a:solidFill>
              <a:latin typeface="Arial"/>
              <a:ea typeface="Arial"/>
              <a:cs typeface="Arial"/>
              <a:sym typeface="Arial"/>
            </a:endParaRPr>
          </a:p>
        </p:txBody>
      </p:sp>
      <p:sp>
        <p:nvSpPr>
          <p:cNvPr id="528" name="Google Shape;528;p47"/>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529" name="Google Shape;529;p47"/>
          <p:cNvSpPr txBox="1"/>
          <p:nvPr/>
        </p:nvSpPr>
        <p:spPr>
          <a:xfrm>
            <a:off x="2520200" y="2633275"/>
            <a:ext cx="9124800" cy="94795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Arial"/>
                <a:ea typeface="Arial"/>
                <a:cs typeface="Arial"/>
                <a:sym typeface="Arial"/>
              </a:rPr>
              <a:t>Az FFCk 17 célt és összesen 169 célkitűzést tartalmaznak. Jelöld be  azokat a területeket, amelyek az FFCkel foglalkoznak?</a:t>
            </a:r>
            <a:endParaRPr b="0" i="0" sz="2200" u="none" cap="none" strike="noStrike">
              <a:solidFill>
                <a:srgbClr val="000000"/>
              </a:solidFill>
              <a:latin typeface="Arial"/>
              <a:ea typeface="Arial"/>
              <a:cs typeface="Arial"/>
              <a:sym typeface="Arial"/>
            </a:endParaRPr>
          </a:p>
        </p:txBody>
      </p:sp>
      <p:grpSp>
        <p:nvGrpSpPr>
          <p:cNvPr id="530" name="Google Shape;530;p47"/>
          <p:cNvGrpSpPr/>
          <p:nvPr/>
        </p:nvGrpSpPr>
        <p:grpSpPr>
          <a:xfrm>
            <a:off x="2730775" y="4757225"/>
            <a:ext cx="4460774" cy="3447098"/>
            <a:chOff x="2421625" y="4208400"/>
            <a:chExt cx="4460774" cy="3447098"/>
          </a:xfrm>
        </p:grpSpPr>
        <p:sp>
          <p:nvSpPr>
            <p:cNvPr id="531" name="Google Shape;531;p47"/>
            <p:cNvSpPr txBox="1"/>
            <p:nvPr/>
          </p:nvSpPr>
          <p:spPr>
            <a:xfrm>
              <a:off x="2878599" y="4208400"/>
              <a:ext cx="40038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Szegénység</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Éhezés</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Egészség</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Oktatás</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Nemi egeynlőség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Víz</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Energia</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b="0" i="0" lang="en-US" sz="2000" u="none" cap="none" strike="noStrike">
                  <a:solidFill>
                    <a:srgbClr val="000000"/>
                  </a:solidFill>
                  <a:latin typeface="Arial"/>
                  <a:ea typeface="Arial"/>
                  <a:cs typeface="Arial"/>
                  <a:sym typeface="Arial"/>
                </a:rPr>
                <a:t>Tisztességes munka és növekedés</a:t>
              </a:r>
              <a:endParaRPr b="0" i="0" sz="2000" u="none" cap="none" strike="noStrike">
                <a:solidFill>
                  <a:srgbClr val="000000"/>
                </a:solidFill>
                <a:latin typeface="Arial"/>
                <a:ea typeface="Arial"/>
                <a:cs typeface="Arial"/>
                <a:sym typeface="Arial"/>
              </a:endParaRPr>
            </a:p>
          </p:txBody>
        </p:sp>
        <p:grpSp>
          <p:nvGrpSpPr>
            <p:cNvPr id="532" name="Google Shape;532;p47"/>
            <p:cNvGrpSpPr/>
            <p:nvPr/>
          </p:nvGrpSpPr>
          <p:grpSpPr>
            <a:xfrm>
              <a:off x="2421625" y="4218916"/>
              <a:ext cx="369300" cy="1108227"/>
              <a:chOff x="2421625" y="4149750"/>
              <a:chExt cx="369300" cy="1246600"/>
            </a:xfrm>
          </p:grpSpPr>
          <p:sp>
            <p:nvSpPr>
              <p:cNvPr id="533" name="Google Shape;533;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47"/>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6" name="Google Shape;536;p47"/>
            <p:cNvGrpSpPr/>
            <p:nvPr/>
          </p:nvGrpSpPr>
          <p:grpSpPr>
            <a:xfrm>
              <a:off x="2421625" y="5506991"/>
              <a:ext cx="369300" cy="1108227"/>
              <a:chOff x="2421625" y="4149750"/>
              <a:chExt cx="369300" cy="1246600"/>
            </a:xfrm>
          </p:grpSpPr>
          <p:sp>
            <p:nvSpPr>
              <p:cNvPr id="537" name="Google Shape;537;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47"/>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47"/>
            <p:cNvGrpSpPr/>
            <p:nvPr/>
          </p:nvGrpSpPr>
          <p:grpSpPr>
            <a:xfrm>
              <a:off x="2421625" y="6795066"/>
              <a:ext cx="369300" cy="702388"/>
              <a:chOff x="2421625" y="4149750"/>
              <a:chExt cx="369300" cy="790088"/>
            </a:xfrm>
          </p:grpSpPr>
          <p:sp>
            <p:nvSpPr>
              <p:cNvPr id="541" name="Google Shape;541;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43" name="Google Shape;543;p47"/>
          <p:cNvGrpSpPr/>
          <p:nvPr/>
        </p:nvGrpSpPr>
        <p:grpSpPr>
          <a:xfrm>
            <a:off x="8804263" y="4683485"/>
            <a:ext cx="4281199" cy="3447098"/>
            <a:chOff x="8347625" y="4134660"/>
            <a:chExt cx="4281199" cy="3447098"/>
          </a:xfrm>
        </p:grpSpPr>
        <p:sp>
          <p:nvSpPr>
            <p:cNvPr id="544" name="Google Shape;544;p47"/>
            <p:cNvSpPr txBox="1"/>
            <p:nvPr/>
          </p:nvSpPr>
          <p:spPr>
            <a:xfrm>
              <a:off x="8854524" y="4134660"/>
              <a:ext cx="37743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Ipar és infrastruktúra</a:t>
              </a:r>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Egyenlőtlenség</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Városok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Fogyasztás és termelés </a:t>
              </a:r>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Éghajlat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Óceánok és vadvilág</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Béke és igazságszolgáltatás</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Intézményi együttműködés</a:t>
              </a:r>
              <a:endParaRPr b="0" i="0" sz="2000" u="none" cap="none" strike="noStrike">
                <a:solidFill>
                  <a:srgbClr val="000000"/>
                </a:solidFill>
                <a:latin typeface="Arial"/>
                <a:ea typeface="Arial"/>
                <a:cs typeface="Arial"/>
                <a:sym typeface="Arial"/>
              </a:endParaRPr>
            </a:p>
          </p:txBody>
        </p:sp>
        <p:grpSp>
          <p:nvGrpSpPr>
            <p:cNvPr id="545" name="Google Shape;545;p47"/>
            <p:cNvGrpSpPr/>
            <p:nvPr/>
          </p:nvGrpSpPr>
          <p:grpSpPr>
            <a:xfrm>
              <a:off x="8347625" y="4208404"/>
              <a:ext cx="369300" cy="1108227"/>
              <a:chOff x="2421625" y="4149750"/>
              <a:chExt cx="369300" cy="1246600"/>
            </a:xfrm>
          </p:grpSpPr>
          <p:sp>
            <p:nvSpPr>
              <p:cNvPr id="546" name="Google Shape;546;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7"/>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9" name="Google Shape;549;p47"/>
            <p:cNvGrpSpPr/>
            <p:nvPr/>
          </p:nvGrpSpPr>
          <p:grpSpPr>
            <a:xfrm>
              <a:off x="8347625" y="5496479"/>
              <a:ext cx="369300" cy="1108227"/>
              <a:chOff x="2421625" y="4149750"/>
              <a:chExt cx="369300" cy="1246600"/>
            </a:xfrm>
          </p:grpSpPr>
          <p:sp>
            <p:nvSpPr>
              <p:cNvPr id="550" name="Google Shape;550;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47"/>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3" name="Google Shape;553;p47"/>
            <p:cNvGrpSpPr/>
            <p:nvPr/>
          </p:nvGrpSpPr>
          <p:grpSpPr>
            <a:xfrm>
              <a:off x="8347625" y="6784554"/>
              <a:ext cx="369300" cy="702388"/>
              <a:chOff x="2421625" y="4149750"/>
              <a:chExt cx="369300" cy="790088"/>
            </a:xfrm>
          </p:grpSpPr>
          <p:sp>
            <p:nvSpPr>
              <p:cNvPr id="554" name="Google Shape;554;p47"/>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7"/>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56" name="Google Shape;556;p47"/>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Arial"/>
                <a:ea typeface="Arial"/>
                <a:cs typeface="Arial"/>
                <a:sym typeface="Arial"/>
              </a:rPr>
              <a:t>Önértékelő</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8"/>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62" name="Google Shape;562;p4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63" name="Google Shape;563;p48"/>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64" name="Google Shape;564;p4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565" name="Google Shape;565;p48"/>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06</a:t>
            </a:r>
            <a:endParaRPr b="0" i="0" sz="7200" u="none" cap="none" strike="noStrike">
              <a:solidFill>
                <a:srgbClr val="06AC73"/>
              </a:solidFill>
              <a:latin typeface="Arial"/>
              <a:ea typeface="Arial"/>
              <a:cs typeface="Arial"/>
              <a:sym typeface="Arial"/>
            </a:endParaRPr>
          </a:p>
        </p:txBody>
      </p:sp>
      <p:sp>
        <p:nvSpPr>
          <p:cNvPr id="566" name="Google Shape;566;p48"/>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567" name="Google Shape;567;p48"/>
          <p:cNvSpPr txBox="1"/>
          <p:nvPr/>
        </p:nvSpPr>
        <p:spPr>
          <a:xfrm rot="-5400000">
            <a:off x="-408900" y="451553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138C80"/>
                </a:solidFill>
                <a:latin typeface="Arial"/>
                <a:ea typeface="Arial"/>
                <a:cs typeface="Arial"/>
                <a:sym typeface="Arial"/>
              </a:rPr>
              <a:t>Önértékelő</a:t>
            </a:r>
            <a:endParaRPr b="0" i="0" sz="3000" u="none" cap="none" strike="noStrike">
              <a:solidFill>
                <a:srgbClr val="138C80"/>
              </a:solidFill>
              <a:latin typeface="Arial"/>
              <a:ea typeface="Arial"/>
              <a:cs typeface="Arial"/>
              <a:sym typeface="Arial"/>
            </a:endParaRPr>
          </a:p>
        </p:txBody>
      </p:sp>
      <p:sp>
        <p:nvSpPr>
          <p:cNvPr id="568" name="Google Shape;568;p48"/>
          <p:cNvSpPr txBox="1"/>
          <p:nvPr/>
        </p:nvSpPr>
        <p:spPr>
          <a:xfrm>
            <a:off x="2520200" y="2633275"/>
            <a:ext cx="9124800" cy="94795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200" u="none" cap="none" strike="noStrike">
                <a:solidFill>
                  <a:srgbClr val="000000"/>
                </a:solidFill>
                <a:latin typeface="Arial"/>
                <a:ea typeface="Arial"/>
                <a:cs typeface="Arial"/>
                <a:sym typeface="Arial"/>
              </a:rPr>
              <a:t>Megfelelnek az FFC-k és célkitűzéseik a fenntartható fejlődés szükségleteinek és célkitűzéseinek teljesítésére?</a:t>
            </a:r>
            <a:endParaRPr b="0" i="0" sz="2200" u="none" cap="none" strike="noStrike">
              <a:solidFill>
                <a:srgbClr val="000000"/>
              </a:solidFill>
              <a:latin typeface="Arial"/>
              <a:ea typeface="Arial"/>
              <a:cs typeface="Arial"/>
              <a:sym typeface="Arial"/>
            </a:endParaRPr>
          </a:p>
        </p:txBody>
      </p:sp>
      <p:sp>
        <p:nvSpPr>
          <p:cNvPr id="569" name="Google Shape;569;p48"/>
          <p:cNvSpPr txBox="1"/>
          <p:nvPr/>
        </p:nvSpPr>
        <p:spPr>
          <a:xfrm>
            <a:off x="3121225" y="4474146"/>
            <a:ext cx="8541900" cy="2154436"/>
          </a:xfrm>
          <a:prstGeom prst="rect">
            <a:avLst/>
          </a:prstGeom>
          <a:noFill/>
          <a:ln>
            <a:noFill/>
          </a:ln>
        </p:spPr>
        <p:txBody>
          <a:bodyPr anchorCtr="0" anchor="t" bIns="0" lIns="0" spcFirstLastPara="1" rIns="0" wrap="square" tIns="0">
            <a:spAutoFit/>
          </a:bodyPr>
          <a:lstStyle/>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Igen, értékes keretrendszer. </a:t>
            </a:r>
            <a:endParaRPr b="0" i="0" sz="2000" u="none" cap="none" strike="noStrike">
              <a:solidFill>
                <a:srgbClr val="000000"/>
              </a:solidFill>
              <a:latin typeface="Arial"/>
              <a:ea typeface="Arial"/>
              <a:cs typeface="Arial"/>
              <a:sym typeface="Arial"/>
            </a:endParaRPr>
          </a:p>
          <a:p>
            <a:pPr indent="-330200" lvl="0" marL="45720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Nem felelnek meg. </a:t>
            </a:r>
            <a:endParaRPr b="0" i="0" sz="2000" u="none" cap="none" strike="noStrike">
              <a:solidFill>
                <a:srgbClr val="000000"/>
              </a:solidFill>
              <a:latin typeface="Arial"/>
              <a:ea typeface="Arial"/>
              <a:cs typeface="Arial"/>
              <a:sym typeface="Arial"/>
            </a:endParaRPr>
          </a:p>
          <a:p>
            <a:pPr indent="-330200" lvl="0" marL="45720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457200" lvl="0" marL="558800" marR="0" rtl="0" algn="l">
              <a:lnSpc>
                <a:spcPct val="140016"/>
              </a:lnSpc>
              <a:spcBef>
                <a:spcPts val="0"/>
              </a:spcBef>
              <a:spcAft>
                <a:spcPts val="0"/>
              </a:spcAft>
              <a:buClr>
                <a:srgbClr val="000000"/>
              </a:buClr>
              <a:buSzPts val="2000"/>
              <a:buFont typeface="Arial"/>
              <a:buAutoNum type="alphaLcPeriod"/>
            </a:pPr>
            <a:r>
              <a:rPr b="0" i="0" lang="en-US" sz="2000" u="none" cap="none" strike="noStrike">
                <a:solidFill>
                  <a:srgbClr val="000000"/>
                </a:solidFill>
                <a:latin typeface="Arial"/>
                <a:ea typeface="Arial"/>
                <a:cs typeface="Arial"/>
                <a:sym typeface="Arial"/>
              </a:rPr>
              <a:t>Megfelelnek, de javításra szorulnak.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9"/>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75" name="Google Shape;575;p49"/>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76" name="Google Shape;576;p49"/>
          <p:cNvSpPr/>
          <p:nvPr/>
        </p:nvSpPr>
        <p:spPr>
          <a:xfrm>
            <a:off x="-2593942"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77" name="Google Shape;577;p4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78" name="Google Shape;578;p49"/>
          <p:cNvSpPr txBox="1"/>
          <p:nvPr/>
        </p:nvSpPr>
        <p:spPr>
          <a:xfrm>
            <a:off x="2138097" y="1236975"/>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07</a:t>
            </a:r>
            <a:endParaRPr b="0" i="0" sz="7200" u="none" cap="none" strike="noStrike">
              <a:solidFill>
                <a:srgbClr val="06AC73"/>
              </a:solidFill>
              <a:latin typeface="Arial"/>
              <a:ea typeface="Arial"/>
              <a:cs typeface="Arial"/>
              <a:sym typeface="Arial"/>
            </a:endParaRPr>
          </a:p>
        </p:txBody>
      </p:sp>
      <p:sp>
        <p:nvSpPr>
          <p:cNvPr id="579" name="Google Shape;579;p49"/>
          <p:cNvSpPr txBox="1"/>
          <p:nvPr/>
        </p:nvSpPr>
        <p:spPr>
          <a:xfrm>
            <a:off x="3856800" y="142162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580" name="Google Shape;580;p49"/>
          <p:cNvSpPr txBox="1"/>
          <p:nvPr/>
        </p:nvSpPr>
        <p:spPr>
          <a:xfrm>
            <a:off x="2521974" y="2633275"/>
            <a:ext cx="5190926" cy="575542"/>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Melyek az FFCk főbb területei?</a:t>
            </a:r>
            <a:endParaRPr b="0" i="0" sz="2200" u="none" cap="none" strike="noStrike">
              <a:solidFill>
                <a:srgbClr val="000000"/>
              </a:solidFill>
              <a:latin typeface="Arial"/>
              <a:ea typeface="Arial"/>
              <a:cs typeface="Arial"/>
              <a:sym typeface="Arial"/>
            </a:endParaRPr>
          </a:p>
        </p:txBody>
      </p:sp>
      <p:sp>
        <p:nvSpPr>
          <p:cNvPr id="581" name="Google Shape;581;p49"/>
          <p:cNvSpPr txBox="1"/>
          <p:nvPr/>
        </p:nvSpPr>
        <p:spPr>
          <a:xfrm>
            <a:off x="3121225" y="4393025"/>
            <a:ext cx="1856100" cy="301621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Bolygó</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Emberek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Virágok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Jólét</a:t>
            </a:r>
            <a:endParaRPr b="0" i="0" sz="2000" u="none" cap="none" strike="noStrike">
              <a:solidFill>
                <a:srgbClr val="000000"/>
              </a:solidFill>
              <a:latin typeface="Arial"/>
              <a:ea typeface="Arial"/>
              <a:cs typeface="Arial"/>
              <a:sym typeface="Arial"/>
            </a:endParaRPr>
          </a:p>
        </p:txBody>
      </p:sp>
      <p:sp>
        <p:nvSpPr>
          <p:cNvPr id="582" name="Google Shape;582;p49"/>
          <p:cNvSpPr/>
          <p:nvPr/>
        </p:nvSpPr>
        <p:spPr>
          <a:xfrm>
            <a:off x="2502075"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9"/>
          <p:cNvSpPr/>
          <p:nvPr/>
        </p:nvSpPr>
        <p:spPr>
          <a:xfrm>
            <a:off x="2502075"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49"/>
          <p:cNvSpPr/>
          <p:nvPr/>
        </p:nvSpPr>
        <p:spPr>
          <a:xfrm>
            <a:off x="2502075"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49"/>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138C80"/>
                </a:solidFill>
                <a:latin typeface="Arial"/>
                <a:ea typeface="Arial"/>
                <a:cs typeface="Arial"/>
                <a:sym typeface="Arial"/>
              </a:rPr>
              <a:t>Önértékelő</a:t>
            </a:r>
            <a:endParaRPr b="0" i="0" sz="3000" u="none" cap="none" strike="noStrike">
              <a:solidFill>
                <a:srgbClr val="138C80"/>
              </a:solidFill>
              <a:latin typeface="Arial"/>
              <a:ea typeface="Arial"/>
              <a:cs typeface="Arial"/>
              <a:sym typeface="Arial"/>
            </a:endParaRPr>
          </a:p>
        </p:txBody>
      </p:sp>
      <p:sp>
        <p:nvSpPr>
          <p:cNvPr id="586" name="Google Shape;586;p49"/>
          <p:cNvSpPr/>
          <p:nvPr/>
        </p:nvSpPr>
        <p:spPr>
          <a:xfrm>
            <a:off x="2502075" y="68625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49"/>
          <p:cNvSpPr txBox="1"/>
          <p:nvPr/>
        </p:nvSpPr>
        <p:spPr>
          <a:xfrm>
            <a:off x="8086937" y="4377591"/>
            <a:ext cx="1856100" cy="344709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Autók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Partnerség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Béke</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Játéküzletek</a:t>
            </a:r>
            <a:endParaRPr b="0" i="0" sz="20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88" name="Google Shape;588;p49"/>
          <p:cNvSpPr/>
          <p:nvPr/>
        </p:nvSpPr>
        <p:spPr>
          <a:xfrm>
            <a:off x="7253750"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9"/>
          <p:cNvSpPr/>
          <p:nvPr/>
        </p:nvSpPr>
        <p:spPr>
          <a:xfrm>
            <a:off x="7253750"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49"/>
          <p:cNvSpPr/>
          <p:nvPr/>
        </p:nvSpPr>
        <p:spPr>
          <a:xfrm>
            <a:off x="7253750"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9"/>
          <p:cNvSpPr/>
          <p:nvPr/>
        </p:nvSpPr>
        <p:spPr>
          <a:xfrm>
            <a:off x="7253750" y="6829616"/>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97" name="Google Shape;597;p5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98" name="Google Shape;598;p50"/>
          <p:cNvSpPr/>
          <p:nvPr/>
        </p:nvSpPr>
        <p:spPr>
          <a:xfrm>
            <a:off x="-2593942"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99" name="Google Shape;599;p5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600" name="Google Shape;600;p50"/>
          <p:cNvSpPr txBox="1"/>
          <p:nvPr/>
        </p:nvSpPr>
        <p:spPr>
          <a:xfrm>
            <a:off x="2138100" y="646028"/>
            <a:ext cx="1718700" cy="1551194"/>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Arial"/>
                <a:ea typeface="Arial"/>
                <a:cs typeface="Arial"/>
                <a:sym typeface="Arial"/>
              </a:rPr>
              <a:t>08</a:t>
            </a:r>
            <a:endParaRPr b="0" i="0" sz="7200" u="none" cap="none" strike="noStrike">
              <a:solidFill>
                <a:srgbClr val="06AC73"/>
              </a:solidFill>
              <a:latin typeface="Arial"/>
              <a:ea typeface="Arial"/>
              <a:cs typeface="Arial"/>
              <a:sym typeface="Arial"/>
            </a:endParaRPr>
          </a:p>
        </p:txBody>
      </p:sp>
      <p:sp>
        <p:nvSpPr>
          <p:cNvPr id="601" name="Google Shape;601;p50"/>
          <p:cNvSpPr txBox="1"/>
          <p:nvPr/>
        </p:nvSpPr>
        <p:spPr>
          <a:xfrm>
            <a:off x="3856800" y="983935"/>
            <a:ext cx="5872200" cy="1034129"/>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Arial"/>
                <a:ea typeface="Arial"/>
                <a:cs typeface="Arial"/>
                <a:sym typeface="Arial"/>
              </a:rPr>
              <a:t>Önértékelő</a:t>
            </a:r>
            <a:endParaRPr b="1" i="0" sz="4800" u="none" cap="none" strike="noStrike">
              <a:solidFill>
                <a:srgbClr val="06AC73"/>
              </a:solidFill>
              <a:latin typeface="Arial"/>
              <a:ea typeface="Arial"/>
              <a:cs typeface="Arial"/>
              <a:sym typeface="Arial"/>
            </a:endParaRPr>
          </a:p>
        </p:txBody>
      </p:sp>
      <p:sp>
        <p:nvSpPr>
          <p:cNvPr id="602" name="Google Shape;602;p50"/>
          <p:cNvSpPr txBox="1"/>
          <p:nvPr/>
        </p:nvSpPr>
        <p:spPr>
          <a:xfrm>
            <a:off x="2446459" y="2133628"/>
            <a:ext cx="10300800" cy="64633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chemeClr val="dk1"/>
                </a:solidFill>
                <a:latin typeface="Arial"/>
                <a:ea typeface="Arial"/>
                <a:cs typeface="Arial"/>
                <a:sym typeface="Arial"/>
              </a:rPr>
              <a:t>Miért kell a társadalmi vállalkozóknak foglalkozni az FFCkel?</a:t>
            </a:r>
            <a:endParaRPr b="0" i="0" sz="2200" u="none" cap="none" strike="noStrike">
              <a:solidFill>
                <a:srgbClr val="000000"/>
              </a:solidFill>
              <a:latin typeface="Arial"/>
              <a:ea typeface="Arial"/>
              <a:cs typeface="Arial"/>
              <a:sym typeface="Arial"/>
            </a:endParaRPr>
          </a:p>
        </p:txBody>
      </p:sp>
      <p:sp>
        <p:nvSpPr>
          <p:cNvPr id="603" name="Google Shape;603;p50"/>
          <p:cNvSpPr txBox="1"/>
          <p:nvPr/>
        </p:nvSpPr>
        <p:spPr>
          <a:xfrm>
            <a:off x="2996504" y="2925587"/>
            <a:ext cx="11362200" cy="6330964"/>
          </a:xfrm>
          <a:prstGeom prst="rect">
            <a:avLst/>
          </a:prstGeom>
          <a:noFill/>
          <a:ln>
            <a:noFill/>
          </a:ln>
        </p:spPr>
        <p:txBody>
          <a:bodyPr anchorCtr="0" anchor="t" bIns="0" lIns="0" spcFirstLastPara="1" rIns="0" wrap="square" tIns="0">
            <a:spAutoFit/>
          </a:bodyPr>
          <a:lstStyle/>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Arial"/>
                <a:ea typeface="Arial"/>
                <a:cs typeface="Arial"/>
                <a:sym typeface="Arial"/>
              </a:rPr>
              <a:t>A fenntartható fejlődési célok megvalósításával a szociális vállalkozók közvetlenül hozzájárulhatnak a közösségek jólétének javításához és a pozitív társadalmi változások előmozdításához.</a:t>
            </a:r>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Arial"/>
                <a:ea typeface="Arial"/>
                <a:cs typeface="Arial"/>
                <a:sym typeface="Arial"/>
              </a:rPr>
              <a:t>Az FFC-khez igazodó szociális vállalkozók megkülönböztethetik magukat a piacon, vonzóvá tehetik a szociálisan tudatos fogyasztókat és márkahűséget építhetnek.</a:t>
            </a:r>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Arial"/>
                <a:ea typeface="Arial"/>
                <a:cs typeface="Arial"/>
                <a:sym typeface="Arial"/>
              </a:rPr>
              <a:t>A társadalmi kérdésekkel foglalkozva a társadalmi vállalkozók drága autókat vásárolhatnak.</a:t>
            </a:r>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Arial"/>
                <a:ea typeface="Arial"/>
                <a:cs typeface="Arial"/>
                <a:sym typeface="Arial"/>
              </a:rPr>
              <a:t>Azzal, hogy az FFCket beépítik üzleti modelljükbe, a társadalmi vállalkozók a finanszírozási lehetőségek szélesebb köréhez férhetnek hozzá vállalkozásaik támogatására.</a:t>
            </a:r>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Arial"/>
                <a:ea typeface="Arial"/>
                <a:cs typeface="Arial"/>
                <a:sym typeface="Arial"/>
              </a:rPr>
              <a:t>A társadalmi vállalkozás olyan vállalkozás, amelynek semmi köze az FFCkhez.</a:t>
            </a:r>
            <a:endParaRPr b="0" i="0" sz="2200" u="none" cap="none" strike="noStrike">
              <a:solidFill>
                <a:srgbClr val="000000"/>
              </a:solidFill>
              <a:latin typeface="Arial"/>
              <a:ea typeface="Arial"/>
              <a:cs typeface="Arial"/>
              <a:sym typeface="Arial"/>
            </a:endParaRPr>
          </a:p>
        </p:txBody>
      </p:sp>
      <p:sp>
        <p:nvSpPr>
          <p:cNvPr id="604" name="Google Shape;604;p50"/>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138C80"/>
                </a:solidFill>
                <a:latin typeface="Arial"/>
                <a:ea typeface="Arial"/>
                <a:cs typeface="Arial"/>
                <a:sym typeface="Arial"/>
              </a:rPr>
              <a:t>Önértékelő</a:t>
            </a:r>
            <a:endParaRPr b="0" i="0" sz="3000" u="none" cap="none" strike="noStrike">
              <a:solidFill>
                <a:srgbClr val="138C8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1"/>
          <p:cNvSpPr/>
          <p:nvPr/>
        </p:nvSpPr>
        <p:spPr>
          <a:xfrm rot="-1528540">
            <a:off x="15809231" y="6856356"/>
            <a:ext cx="3791971" cy="4113578"/>
          </a:xfrm>
          <a:custGeom>
            <a:rect b="b" l="l" r="r" t="t"/>
            <a:pathLst>
              <a:path extrusionOk="0" h="4114800" w="3793097">
                <a:moveTo>
                  <a:pt x="0" y="0"/>
                </a:moveTo>
                <a:lnTo>
                  <a:pt x="3793098" y="0"/>
                </a:lnTo>
                <a:lnTo>
                  <a:pt x="3793098" y="4114800"/>
                </a:lnTo>
                <a:lnTo>
                  <a:pt x="0" y="4114800"/>
                </a:lnTo>
                <a:lnTo>
                  <a:pt x="0" y="0"/>
                </a:lnTo>
                <a:close/>
              </a:path>
            </a:pathLst>
          </a:custGeom>
          <a:blipFill rotWithShape="1">
            <a:blip r:embed="rId3">
              <a:alphaModFix/>
            </a:blip>
            <a:stretch>
              <a:fillRect b="0" l="0" r="0" t="0"/>
            </a:stretch>
          </a:blipFill>
          <a:ln>
            <a:noFill/>
          </a:ln>
        </p:spPr>
      </p:sp>
      <p:sp>
        <p:nvSpPr>
          <p:cNvPr id="610" name="Google Shape;610;p51"/>
          <p:cNvSpPr/>
          <p:nvPr/>
        </p:nvSpPr>
        <p:spPr>
          <a:xfrm rot="6993903">
            <a:off x="-1296517" y="-1829144"/>
            <a:ext cx="4650081" cy="4117435"/>
          </a:xfrm>
          <a:custGeom>
            <a:rect b="b" l="l" r="r" t="t"/>
            <a:pathLst>
              <a:path extrusionOk="0" h="4114800" w="4647105">
                <a:moveTo>
                  <a:pt x="0" y="0"/>
                </a:moveTo>
                <a:lnTo>
                  <a:pt x="4647104" y="0"/>
                </a:lnTo>
                <a:lnTo>
                  <a:pt x="4647104" y="4114800"/>
                </a:lnTo>
                <a:lnTo>
                  <a:pt x="0" y="4114800"/>
                </a:lnTo>
                <a:lnTo>
                  <a:pt x="0" y="0"/>
                </a:lnTo>
                <a:close/>
              </a:path>
            </a:pathLst>
          </a:custGeom>
          <a:blipFill rotWithShape="1">
            <a:blip r:embed="rId4">
              <a:alphaModFix/>
            </a:blip>
            <a:stretch>
              <a:fillRect b="0" l="0" r="0" t="0"/>
            </a:stretch>
          </a:blipFill>
          <a:ln>
            <a:noFill/>
          </a:ln>
        </p:spPr>
      </p:sp>
      <p:sp>
        <p:nvSpPr>
          <p:cNvPr id="611" name="Google Shape;611;p51"/>
          <p:cNvSpPr/>
          <p:nvPr/>
        </p:nvSpPr>
        <p:spPr>
          <a:xfrm>
            <a:off x="15261520" y="-1673912"/>
            <a:ext cx="5040401" cy="4114800"/>
          </a:xfrm>
          <a:custGeom>
            <a:rect b="b" l="l" r="r" t="t"/>
            <a:pathLst>
              <a:path extrusionOk="0" h="4114800" w="5040401">
                <a:moveTo>
                  <a:pt x="0" y="0"/>
                </a:moveTo>
                <a:lnTo>
                  <a:pt x="5040401" y="0"/>
                </a:lnTo>
                <a:lnTo>
                  <a:pt x="5040401" y="4114800"/>
                </a:lnTo>
                <a:lnTo>
                  <a:pt x="0" y="4114800"/>
                </a:lnTo>
                <a:lnTo>
                  <a:pt x="0" y="0"/>
                </a:lnTo>
                <a:close/>
              </a:path>
            </a:pathLst>
          </a:custGeom>
          <a:blipFill rotWithShape="1">
            <a:blip r:embed="rId5">
              <a:alphaModFix/>
            </a:blip>
            <a:stretch>
              <a:fillRect b="0" l="0" r="0" t="0"/>
            </a:stretch>
          </a:blipFill>
          <a:ln>
            <a:noFill/>
          </a:ln>
        </p:spPr>
      </p:sp>
      <p:sp>
        <p:nvSpPr>
          <p:cNvPr id="612" name="Google Shape;612;p51"/>
          <p:cNvSpPr/>
          <p:nvPr/>
        </p:nvSpPr>
        <p:spPr>
          <a:xfrm>
            <a:off x="2273853" y="3472559"/>
            <a:ext cx="2607021" cy="3365452"/>
          </a:xfrm>
          <a:custGeom>
            <a:rect b="b" l="l" r="r" t="t"/>
            <a:pathLst>
              <a:path extrusionOk="0" h="5516671" w="4008506">
                <a:moveTo>
                  <a:pt x="0" y="0"/>
                </a:moveTo>
                <a:lnTo>
                  <a:pt x="4008505" y="0"/>
                </a:lnTo>
                <a:lnTo>
                  <a:pt x="4008505" y="5516671"/>
                </a:lnTo>
                <a:lnTo>
                  <a:pt x="0" y="5516671"/>
                </a:lnTo>
                <a:lnTo>
                  <a:pt x="0" y="0"/>
                </a:lnTo>
                <a:close/>
              </a:path>
            </a:pathLst>
          </a:custGeom>
          <a:blipFill rotWithShape="1">
            <a:blip r:embed="rId6">
              <a:alphaModFix/>
            </a:blip>
            <a:stretch>
              <a:fillRect b="-13795" l="0" r="-99652" t="-31266"/>
            </a:stretch>
          </a:blipFill>
          <a:ln>
            <a:noFill/>
          </a:ln>
        </p:spPr>
      </p:sp>
      <p:sp>
        <p:nvSpPr>
          <p:cNvPr id="613" name="Google Shape;613;p5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7">
              <a:alphaModFix/>
            </a:blip>
            <a:stretch>
              <a:fillRect b="-160148" l="-14267" r="-3267" t="-161028"/>
            </a:stretch>
          </a:blipFill>
          <a:ln>
            <a:noFill/>
          </a:ln>
        </p:spPr>
      </p:sp>
      <p:sp>
        <p:nvSpPr>
          <p:cNvPr id="614" name="Google Shape;614;p51"/>
          <p:cNvSpPr/>
          <p:nvPr/>
        </p:nvSpPr>
        <p:spPr>
          <a:xfrm>
            <a:off x="2475177" y="3472559"/>
            <a:ext cx="2204371" cy="3365452"/>
          </a:xfrm>
          <a:custGeom>
            <a:rect b="b" l="l" r="r" t="t"/>
            <a:pathLst>
              <a:path extrusionOk="0" h="5562730" w="3643588">
                <a:moveTo>
                  <a:pt x="0" y="0"/>
                </a:moveTo>
                <a:lnTo>
                  <a:pt x="3643588" y="0"/>
                </a:lnTo>
                <a:lnTo>
                  <a:pt x="3643588" y="5562731"/>
                </a:lnTo>
                <a:lnTo>
                  <a:pt x="0" y="5562731"/>
                </a:lnTo>
                <a:lnTo>
                  <a:pt x="0" y="0"/>
                </a:lnTo>
                <a:close/>
              </a:path>
            </a:pathLst>
          </a:custGeom>
          <a:blipFill rotWithShape="1">
            <a:blip r:embed="rId8">
              <a:alphaModFix/>
            </a:blip>
            <a:stretch>
              <a:fillRect b="0" l="0" r="0" t="0"/>
            </a:stretch>
          </a:blipFill>
          <a:ln>
            <a:noFill/>
          </a:ln>
        </p:spPr>
      </p:sp>
      <p:sp>
        <p:nvSpPr>
          <p:cNvPr id="615" name="Google Shape;615;p51"/>
          <p:cNvSpPr txBox="1"/>
          <p:nvPr/>
        </p:nvSpPr>
        <p:spPr>
          <a:xfrm>
            <a:off x="2733675" y="1624025"/>
            <a:ext cx="8301000" cy="1034129"/>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4800"/>
              <a:buFont typeface="Arial"/>
              <a:buNone/>
            </a:pPr>
            <a:r>
              <a:rPr b="0" i="0" lang="en-US" sz="4800" u="none" cap="none" strike="noStrike">
                <a:solidFill>
                  <a:srgbClr val="06AC73"/>
                </a:solidFill>
                <a:latin typeface="Arial"/>
                <a:ea typeface="Arial"/>
                <a:cs typeface="Arial"/>
                <a:sym typeface="Arial"/>
              </a:rPr>
              <a:t>Önértékelő- Megoldások</a:t>
            </a:r>
            <a:endParaRPr b="0" i="0" sz="4800" u="none" cap="none" strike="noStrike">
              <a:solidFill>
                <a:srgbClr val="000000"/>
              </a:solidFill>
              <a:latin typeface="Arial"/>
              <a:ea typeface="Arial"/>
              <a:cs typeface="Arial"/>
              <a:sym typeface="Arial"/>
            </a:endParaRPr>
          </a:p>
        </p:txBody>
      </p:sp>
      <p:sp>
        <p:nvSpPr>
          <p:cNvPr id="616" name="Google Shape;616;p51"/>
          <p:cNvSpPr txBox="1"/>
          <p:nvPr/>
        </p:nvSpPr>
        <p:spPr>
          <a:xfrm rot="-5400000">
            <a:off x="-408900" y="4500785"/>
            <a:ext cx="3384900" cy="78483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138C80"/>
                </a:solidFill>
                <a:latin typeface="Arial"/>
                <a:ea typeface="Arial"/>
                <a:cs typeface="Arial"/>
                <a:sym typeface="Arial"/>
              </a:rPr>
              <a:t>Önértékelő</a:t>
            </a:r>
            <a:endParaRPr b="0" i="0" sz="3000" u="none" cap="none" strike="noStrike">
              <a:solidFill>
                <a:srgbClr val="138C80"/>
              </a:solidFill>
              <a:latin typeface="Arial"/>
              <a:ea typeface="Arial"/>
              <a:cs typeface="Arial"/>
              <a:sym typeface="Arial"/>
            </a:endParaRPr>
          </a:p>
        </p:txBody>
      </p:sp>
      <p:sp>
        <p:nvSpPr>
          <p:cNvPr id="617" name="Google Shape;617;p51"/>
          <p:cNvSpPr txBox="1"/>
          <p:nvPr/>
        </p:nvSpPr>
        <p:spPr>
          <a:xfrm>
            <a:off x="4880875" y="2874900"/>
            <a:ext cx="11000700" cy="6192434"/>
          </a:xfrm>
          <a:prstGeom prst="rect">
            <a:avLst/>
          </a:prstGeom>
          <a:noFill/>
          <a:ln>
            <a:noFill/>
          </a:ln>
        </p:spPr>
        <p:txBody>
          <a:bodyPr anchorCtr="0" anchor="t" bIns="91425" lIns="91425" spcFirstLastPara="1" rIns="91425" wrap="square" tIns="91425">
            <a:spAutoFit/>
          </a:bodyPr>
          <a:lstStyle/>
          <a:p>
            <a:pPr indent="0" lvl="0" marL="127000" marR="0" rtl="0" algn="l">
              <a:lnSpc>
                <a:spcPct val="140016"/>
              </a:lnSpc>
              <a:spcBef>
                <a:spcPts val="0"/>
              </a:spcBef>
              <a:spcAft>
                <a:spcPts val="0"/>
              </a:spcAft>
              <a:buNone/>
            </a:pPr>
            <a:r>
              <a:rPr b="0" i="0" lang="en-US" sz="1600" u="none" cap="none" strike="noStrike">
                <a:solidFill>
                  <a:schemeClr val="dk1"/>
                </a:solidFill>
                <a:latin typeface="Arial"/>
                <a:ea typeface="Arial"/>
                <a:cs typeface="Arial"/>
                <a:sym typeface="Arial"/>
              </a:rPr>
              <a:t>1. Mit jelent az FFC rövidítés?</a:t>
            </a:r>
            <a:endParaRPr b="0" i="0" sz="1600" u="none" cap="none" strike="noStrike">
              <a:solidFill>
                <a:schemeClr val="dk1"/>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rgbClr val="0F9249"/>
                </a:solidFill>
                <a:latin typeface="Arial"/>
                <a:ea typeface="Arial"/>
                <a:cs typeface="Arial"/>
                <a:sym typeface="Arial"/>
              </a:rPr>
              <a:t>Megoldás: c. Fenntartható Fejlesztési Célok</a:t>
            </a:r>
            <a:endParaRPr b="0" i="0" sz="1600" u="none" cap="none" strike="noStrike">
              <a:solidFill>
                <a:srgbClr val="0F9249"/>
              </a:solidFill>
              <a:latin typeface="Arial"/>
              <a:ea typeface="Arial"/>
              <a:cs typeface="Arial"/>
              <a:sym typeface="Arial"/>
            </a:endParaRPr>
          </a:p>
          <a:p>
            <a:pPr indent="0" lvl="0" marL="0" marR="0" rtl="0" algn="l">
              <a:lnSpc>
                <a:spcPct val="140016"/>
              </a:lnSpc>
              <a:spcBef>
                <a:spcPts val="0"/>
              </a:spcBef>
              <a:spcAft>
                <a:spcPts val="0"/>
              </a:spcAft>
              <a:buNone/>
            </a:pPr>
            <a:r>
              <a:rPr b="0" i="0" lang="en-US" sz="1600" u="none" cap="none" strike="noStrike">
                <a:solidFill>
                  <a:srgbClr val="000000"/>
                </a:solidFill>
                <a:latin typeface="Arial"/>
                <a:ea typeface="Arial"/>
                <a:cs typeface="Arial"/>
                <a:sym typeface="Arial"/>
              </a:rPr>
              <a:t>  2. Ki fogadta el a fenntartható fejlődési célokat (FFCk)?</a:t>
            </a:r>
            <a:endParaRPr b="0" i="0" sz="1600" u="none" cap="none" strike="noStrike">
              <a:solidFill>
                <a:srgbClr val="000000"/>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rgbClr val="0F9249"/>
                </a:solidFill>
                <a:latin typeface="Arial"/>
                <a:ea typeface="Arial"/>
                <a:cs typeface="Arial"/>
                <a:sym typeface="Arial"/>
              </a:rPr>
              <a:t>Megoldás: the United Nations (UN)</a:t>
            </a:r>
            <a:endParaRPr b="0" i="0" sz="1600" u="none" cap="none" strike="noStrike">
              <a:solidFill>
                <a:srgbClr val="0F9249"/>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chemeClr val="dk1"/>
                </a:solidFill>
                <a:latin typeface="Arial"/>
                <a:ea typeface="Arial"/>
                <a:cs typeface="Arial"/>
                <a:sym typeface="Arial"/>
              </a:rPr>
              <a:t>3. </a:t>
            </a:r>
            <a:r>
              <a:rPr b="0" i="0" lang="en-US" sz="1600" u="none" cap="none" strike="noStrike">
                <a:solidFill>
                  <a:srgbClr val="000000"/>
                </a:solidFill>
                <a:latin typeface="Arial"/>
                <a:ea typeface="Arial"/>
                <a:cs typeface="Arial"/>
                <a:sym typeface="Arial"/>
              </a:rPr>
              <a:t>Az FFCk 2016. január 1-jén léptek hatályba. Mikorra kell elérni őket?</a:t>
            </a:r>
            <a:endParaRPr b="0" i="0" sz="1600" u="none" cap="none" strike="noStrike">
              <a:solidFill>
                <a:srgbClr val="000000"/>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rgbClr val="0F9249"/>
                </a:solidFill>
                <a:latin typeface="Arial"/>
                <a:ea typeface="Arial"/>
                <a:cs typeface="Arial"/>
                <a:sym typeface="Arial"/>
              </a:rPr>
              <a:t>Megoldás: b. 2030</a:t>
            </a:r>
            <a:endParaRPr b="0" i="0" sz="1600" u="none" cap="none" strike="noStrike">
              <a:solidFill>
                <a:srgbClr val="0F9249"/>
              </a:solidFill>
              <a:latin typeface="Arial"/>
              <a:ea typeface="Arial"/>
              <a:cs typeface="Arial"/>
              <a:sym typeface="Arial"/>
            </a:endParaRPr>
          </a:p>
          <a:p>
            <a:pPr indent="0" lvl="0" marL="0" marR="0" rtl="0" algn="l">
              <a:lnSpc>
                <a:spcPct val="140016"/>
              </a:lnSpc>
              <a:spcBef>
                <a:spcPts val="0"/>
              </a:spcBef>
              <a:spcAft>
                <a:spcPts val="0"/>
              </a:spcAft>
              <a:buNone/>
            </a:pPr>
            <a:r>
              <a:rPr b="0" i="0" lang="en-US" sz="1600" u="none" cap="none" strike="noStrike">
                <a:solidFill>
                  <a:srgbClr val="000000"/>
                </a:solidFill>
                <a:latin typeface="Arial"/>
                <a:ea typeface="Arial"/>
                <a:cs typeface="Arial"/>
                <a:sym typeface="Arial"/>
              </a:rPr>
              <a:t>  4. Hány célt tartalmaz a 2030-as Agenda 2030 a fenntartható fejlődésért?</a:t>
            </a:r>
            <a:endParaRPr b="0" i="0" sz="1600" u="none" cap="none" strike="noStrike">
              <a:solidFill>
                <a:srgbClr val="000000"/>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rgbClr val="0F9249"/>
                </a:solidFill>
                <a:latin typeface="Arial"/>
                <a:ea typeface="Arial"/>
                <a:cs typeface="Arial"/>
                <a:sym typeface="Arial"/>
              </a:rPr>
              <a:t>Megoldás: c. 17 </a:t>
            </a:r>
            <a:endParaRPr b="0" i="0" sz="1600" u="none" cap="none" strike="noStrike">
              <a:solidFill>
                <a:srgbClr val="0F9249"/>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chemeClr val="dk1"/>
                </a:solidFill>
                <a:latin typeface="Arial"/>
                <a:ea typeface="Arial"/>
                <a:cs typeface="Arial"/>
                <a:sym typeface="Arial"/>
              </a:rPr>
              <a:t>5. Az FFCk 17 célt és 169 célkitűzést tartalmaznak. </a:t>
            </a:r>
            <a:r>
              <a:rPr b="0" i="0" lang="en-US" sz="1600" u="none" cap="none" strike="noStrike">
                <a:solidFill>
                  <a:srgbClr val="000000"/>
                </a:solidFill>
                <a:latin typeface="Arial"/>
                <a:ea typeface="Arial"/>
                <a:cs typeface="Arial"/>
                <a:sym typeface="Arial"/>
              </a:rPr>
              <a:t>Az FFCk 17 célt és összesen 169 célkitűzést tartalmaznak. Jelöld be  azokat a területeket, amelyek az FFCkel foglalkoznak?</a:t>
            </a:r>
            <a:endParaRPr b="0" i="0" sz="1600" u="none" cap="none" strike="noStrike">
              <a:solidFill>
                <a:srgbClr val="000000"/>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rgbClr val="0F9249"/>
                </a:solidFill>
                <a:latin typeface="Arial"/>
                <a:ea typeface="Arial"/>
                <a:cs typeface="Arial"/>
                <a:sym typeface="Arial"/>
              </a:rPr>
              <a:t>Megoldás: mindenik</a:t>
            </a:r>
            <a:endParaRPr b="0" i="0" sz="1600" u="none" cap="none" strike="noStrike">
              <a:solidFill>
                <a:srgbClr val="0F9249"/>
              </a:solidFill>
              <a:latin typeface="Arial"/>
              <a:ea typeface="Arial"/>
              <a:cs typeface="Arial"/>
              <a:sym typeface="Arial"/>
            </a:endParaRPr>
          </a:p>
          <a:p>
            <a:pPr indent="0" lvl="0" marL="127000" marR="0" rtl="0" algn="l">
              <a:lnSpc>
                <a:spcPct val="140016"/>
              </a:lnSpc>
              <a:spcBef>
                <a:spcPts val="0"/>
              </a:spcBef>
              <a:spcAft>
                <a:spcPts val="0"/>
              </a:spcAft>
              <a:buNone/>
            </a:pPr>
            <a:r>
              <a:rPr b="0" i="0" lang="en-US" sz="1600" u="none" cap="none" strike="noStrike">
                <a:solidFill>
                  <a:schemeClr val="dk1"/>
                </a:solidFill>
                <a:latin typeface="Arial"/>
                <a:ea typeface="Arial"/>
                <a:cs typeface="Arial"/>
                <a:sym typeface="Arial"/>
              </a:rPr>
              <a:t>6. </a:t>
            </a:r>
            <a:r>
              <a:rPr b="0" i="0" lang="en-US" sz="1600" u="none" cap="none" strike="noStrike">
                <a:solidFill>
                  <a:srgbClr val="000000"/>
                </a:solidFill>
                <a:latin typeface="Arial"/>
                <a:ea typeface="Arial"/>
                <a:cs typeface="Arial"/>
                <a:sym typeface="Arial"/>
              </a:rPr>
              <a:t>Megfelelnek az FFC-k és célkitűzéseik a fenntartható fejlődés szükségleteinek és célkitűzéseinek teljesítésére? </a:t>
            </a:r>
            <a:r>
              <a:rPr b="0" i="0" lang="en-US" sz="1600" u="none" cap="none" strike="noStrike">
                <a:solidFill>
                  <a:srgbClr val="0F9249"/>
                </a:solidFill>
                <a:latin typeface="Arial"/>
                <a:ea typeface="Arial"/>
                <a:cs typeface="Arial"/>
                <a:sym typeface="Arial"/>
              </a:rPr>
              <a:t>Megoldás: a. és c.</a:t>
            </a:r>
            <a:endParaRPr b="0" i="0" sz="1600" u="none" cap="none" strike="noStrike">
              <a:solidFill>
                <a:srgbClr val="0F9249"/>
              </a:solidFill>
              <a:latin typeface="Arial"/>
              <a:ea typeface="Arial"/>
              <a:cs typeface="Arial"/>
              <a:sym typeface="Arial"/>
            </a:endParaRPr>
          </a:p>
          <a:p>
            <a:pPr indent="0" lvl="0" marL="127000" marR="0" rtl="0" algn="l">
              <a:lnSpc>
                <a:spcPct val="170000"/>
              </a:lnSpc>
              <a:spcBef>
                <a:spcPts val="0"/>
              </a:spcBef>
              <a:spcAft>
                <a:spcPts val="0"/>
              </a:spcAft>
              <a:buNone/>
            </a:pPr>
            <a:r>
              <a:rPr b="0" i="0" lang="en-US" sz="1600" u="none" cap="none" strike="noStrike">
                <a:solidFill>
                  <a:schemeClr val="dk1"/>
                </a:solidFill>
                <a:latin typeface="Arial"/>
                <a:ea typeface="Arial"/>
                <a:cs typeface="Arial"/>
                <a:sym typeface="Arial"/>
              </a:rPr>
              <a:t>7. Melyek az FFCk főbb területei?</a:t>
            </a:r>
            <a:endParaRPr b="0" i="0" sz="1600" u="none" cap="none" strike="noStrike">
              <a:solidFill>
                <a:schemeClr val="dk1"/>
              </a:solidFill>
              <a:latin typeface="Arial"/>
              <a:ea typeface="Arial"/>
              <a:cs typeface="Arial"/>
              <a:sym typeface="Arial"/>
            </a:endParaRPr>
          </a:p>
          <a:p>
            <a:pPr indent="0" lvl="0" marL="127000" marR="0" rtl="0" algn="l">
              <a:lnSpc>
                <a:spcPct val="170000"/>
              </a:lnSpc>
              <a:spcBef>
                <a:spcPts val="0"/>
              </a:spcBef>
              <a:spcAft>
                <a:spcPts val="0"/>
              </a:spcAft>
              <a:buNone/>
            </a:pPr>
            <a:r>
              <a:rPr b="0" i="0" lang="en-US" sz="1600" u="none" cap="none" strike="noStrike">
                <a:solidFill>
                  <a:srgbClr val="0F9249"/>
                </a:solidFill>
                <a:latin typeface="Arial"/>
                <a:ea typeface="Arial"/>
                <a:cs typeface="Arial"/>
                <a:sym typeface="Arial"/>
              </a:rPr>
              <a:t>Megoldás: bolygó, emberek, jólét, partnerség, béke</a:t>
            </a:r>
            <a:endParaRPr b="0" i="0" sz="1600" u="none" cap="none" strike="noStrike">
              <a:solidFill>
                <a:srgbClr val="0F9249"/>
              </a:solidFill>
              <a:latin typeface="Arial"/>
              <a:ea typeface="Arial"/>
              <a:cs typeface="Arial"/>
              <a:sym typeface="Arial"/>
            </a:endParaRPr>
          </a:p>
          <a:p>
            <a:pPr indent="0" lvl="0" marL="127000" marR="0" rtl="0" algn="l">
              <a:lnSpc>
                <a:spcPct val="140000"/>
              </a:lnSpc>
              <a:spcBef>
                <a:spcPts val="0"/>
              </a:spcBef>
              <a:spcAft>
                <a:spcPts val="0"/>
              </a:spcAft>
              <a:buNone/>
            </a:pPr>
            <a:r>
              <a:rPr b="0" i="0" lang="en-US" sz="1600" u="none" cap="none" strike="noStrike">
                <a:solidFill>
                  <a:schemeClr val="dk1"/>
                </a:solidFill>
                <a:latin typeface="Arial"/>
                <a:ea typeface="Arial"/>
                <a:cs typeface="Arial"/>
                <a:sym typeface="Arial"/>
              </a:rPr>
              <a:t>8. Miért kell a társadalmi vállalkozóknak foglalkozni az FFCkel?</a:t>
            </a:r>
            <a:endParaRPr b="0" i="0" sz="1200" u="none" cap="none" strike="noStrike">
              <a:solidFill>
                <a:srgbClr val="000000"/>
              </a:solidFill>
              <a:latin typeface="Arial"/>
              <a:ea typeface="Arial"/>
              <a:cs typeface="Arial"/>
              <a:sym typeface="Arial"/>
            </a:endParaRPr>
          </a:p>
          <a:p>
            <a:pPr indent="0" lvl="0" marL="127000" marR="0" rtl="0" algn="l">
              <a:lnSpc>
                <a:spcPct val="140000"/>
              </a:lnSpc>
              <a:spcBef>
                <a:spcPts val="0"/>
              </a:spcBef>
              <a:spcAft>
                <a:spcPts val="0"/>
              </a:spcAft>
              <a:buNone/>
            </a:pPr>
            <a:r>
              <a:rPr b="0" i="0" lang="en-US" sz="1600" u="none" cap="none" strike="noStrike">
                <a:solidFill>
                  <a:srgbClr val="0F9249"/>
                </a:solidFill>
                <a:latin typeface="Arial"/>
                <a:ea typeface="Arial"/>
                <a:cs typeface="Arial"/>
                <a:sym typeface="Arial"/>
              </a:rPr>
              <a:t>Megoldás: a, b, d</a:t>
            </a:r>
            <a:endParaRPr b="0" i="0" sz="1600" u="none" cap="none" strike="noStrike">
              <a:solidFill>
                <a:srgbClr val="0F924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1970090" y="7058556"/>
            <a:ext cx="4036018"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35" name="Google Shape;135;p16"/>
          <p:cNvSpPr/>
          <p:nvPr/>
        </p:nvSpPr>
        <p:spPr>
          <a:xfrm>
            <a:off x="15023216" y="-13018"/>
            <a:ext cx="3513180"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36" name="Google Shape;136;p16"/>
          <p:cNvSpPr txBox="1"/>
          <p:nvPr/>
        </p:nvSpPr>
        <p:spPr>
          <a:xfrm>
            <a:off x="2320413" y="1720850"/>
            <a:ext cx="7106360" cy="68942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Fiatal Társadalmi Vállalkozók</a:t>
            </a:r>
            <a:endParaRPr b="0" i="0" sz="3200" u="none" cap="none" strike="noStrike">
              <a:solidFill>
                <a:srgbClr val="000000"/>
              </a:solidFill>
              <a:latin typeface="Arial"/>
              <a:ea typeface="Arial"/>
              <a:cs typeface="Arial"/>
              <a:sym typeface="Arial"/>
            </a:endParaRPr>
          </a:p>
        </p:txBody>
      </p:sp>
      <p:sp>
        <p:nvSpPr>
          <p:cNvPr id="137" name="Google Shape;137;p16"/>
          <p:cNvSpPr txBox="1"/>
          <p:nvPr/>
        </p:nvSpPr>
        <p:spPr>
          <a:xfrm>
            <a:off x="1225228" y="933450"/>
            <a:ext cx="8202909" cy="6894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SUSE ÚTMUTATÓK</a:t>
            </a:r>
            <a:endParaRPr b="0" i="0" sz="3200" u="none" cap="none" strike="noStrike">
              <a:solidFill>
                <a:srgbClr val="000000"/>
              </a:solidFill>
              <a:latin typeface="Arial"/>
              <a:ea typeface="Arial"/>
              <a:cs typeface="Arial"/>
              <a:sym typeface="Arial"/>
            </a:endParaRPr>
          </a:p>
        </p:txBody>
      </p:sp>
      <p:sp>
        <p:nvSpPr>
          <p:cNvPr id="138" name="Google Shape;138;p16"/>
          <p:cNvSpPr txBox="1"/>
          <p:nvPr/>
        </p:nvSpPr>
        <p:spPr>
          <a:xfrm>
            <a:off x="3438827" y="2950996"/>
            <a:ext cx="13277548" cy="68942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200" u="none" cap="none" strike="noStrike">
                <a:solidFill>
                  <a:srgbClr val="000000"/>
                </a:solidFill>
                <a:latin typeface="Arial"/>
                <a:ea typeface="Arial"/>
                <a:cs typeface="Arial"/>
                <a:sym typeface="Arial"/>
              </a:rPr>
              <a:t>Útmutató az üzleti szféra környezetet károsító hatásának megértéséhez</a:t>
            </a:r>
            <a:endParaRPr b="0" i="0" sz="3200" u="none" cap="none" strike="noStrike">
              <a:solidFill>
                <a:srgbClr val="000000"/>
              </a:solidFill>
              <a:latin typeface="Arial"/>
              <a:ea typeface="Arial"/>
              <a:cs typeface="Arial"/>
              <a:sym typeface="Arial"/>
            </a:endParaRPr>
          </a:p>
        </p:txBody>
      </p:sp>
      <p:sp>
        <p:nvSpPr>
          <p:cNvPr id="139" name="Google Shape;139;p16"/>
          <p:cNvSpPr txBox="1"/>
          <p:nvPr/>
        </p:nvSpPr>
        <p:spPr>
          <a:xfrm>
            <a:off x="1464738" y="2934175"/>
            <a:ext cx="1323719" cy="68942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3200"/>
              <a:buFont typeface="Arial"/>
              <a:buNone/>
            </a:pPr>
            <a:r>
              <a:rPr b="0" i="0" lang="en-US" sz="3200" u="none" cap="none" strike="noStrike">
                <a:solidFill>
                  <a:srgbClr val="06AC73"/>
                </a:solidFill>
                <a:latin typeface="Arial"/>
                <a:ea typeface="Arial"/>
                <a:cs typeface="Arial"/>
                <a:sym typeface="Arial"/>
              </a:rPr>
              <a:t>01</a:t>
            </a:r>
            <a:endParaRPr b="0" i="0" sz="3200" u="none" cap="none" strike="noStrike">
              <a:solidFill>
                <a:srgbClr val="000000"/>
              </a:solidFill>
              <a:latin typeface="Arial"/>
              <a:ea typeface="Arial"/>
              <a:cs typeface="Arial"/>
              <a:sym typeface="Arial"/>
            </a:endParaRPr>
          </a:p>
        </p:txBody>
      </p:sp>
      <p:sp>
        <p:nvSpPr>
          <p:cNvPr id="140" name="Google Shape;140;p16"/>
          <p:cNvSpPr txBox="1"/>
          <p:nvPr/>
        </p:nvSpPr>
        <p:spPr>
          <a:xfrm>
            <a:off x="1229480" y="4563110"/>
            <a:ext cx="1664484" cy="68942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3200"/>
              <a:buFont typeface="Arial"/>
              <a:buNone/>
            </a:pPr>
            <a:r>
              <a:rPr b="0" i="0" lang="en-US" sz="3200" u="none" cap="none" strike="noStrike">
                <a:solidFill>
                  <a:srgbClr val="06AC73"/>
                </a:solidFill>
                <a:latin typeface="Arial"/>
                <a:ea typeface="Arial"/>
                <a:cs typeface="Arial"/>
                <a:sym typeface="Arial"/>
              </a:rPr>
              <a:t>02</a:t>
            </a:r>
            <a:endParaRPr b="0" i="0" sz="3200" u="none" cap="none" strike="noStrike">
              <a:solidFill>
                <a:srgbClr val="000000"/>
              </a:solidFill>
              <a:latin typeface="Arial"/>
              <a:ea typeface="Arial"/>
              <a:cs typeface="Arial"/>
              <a:sym typeface="Arial"/>
            </a:endParaRPr>
          </a:p>
        </p:txBody>
      </p:sp>
      <p:sp>
        <p:nvSpPr>
          <p:cNvPr id="141" name="Google Shape;141;p16"/>
          <p:cNvSpPr txBox="1"/>
          <p:nvPr/>
        </p:nvSpPr>
        <p:spPr>
          <a:xfrm>
            <a:off x="1399863" y="6121145"/>
            <a:ext cx="1673425" cy="68942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3200"/>
              <a:buFont typeface="Arial"/>
              <a:buNone/>
            </a:pPr>
            <a:r>
              <a:rPr b="0" i="0" lang="en-US" sz="3200" u="none" cap="none" strike="noStrike">
                <a:solidFill>
                  <a:srgbClr val="06AC73"/>
                </a:solidFill>
                <a:latin typeface="Arial"/>
                <a:ea typeface="Arial"/>
                <a:cs typeface="Arial"/>
                <a:sym typeface="Arial"/>
              </a:rPr>
              <a:t>03</a:t>
            </a:r>
            <a:endParaRPr b="0" i="0" sz="3200" u="none" cap="none" strike="noStrike">
              <a:solidFill>
                <a:srgbClr val="000000"/>
              </a:solidFill>
              <a:latin typeface="Arial"/>
              <a:ea typeface="Arial"/>
              <a:cs typeface="Arial"/>
              <a:sym typeface="Arial"/>
            </a:endParaRPr>
          </a:p>
        </p:txBody>
      </p:sp>
      <p:sp>
        <p:nvSpPr>
          <p:cNvPr id="142" name="Google Shape;142;p16"/>
          <p:cNvSpPr txBox="1"/>
          <p:nvPr/>
        </p:nvSpPr>
        <p:spPr>
          <a:xfrm>
            <a:off x="3438828" y="4563110"/>
            <a:ext cx="12867972"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Útmutató a nemek közötti egyenlőség megértéséhez a munkahelyen</a:t>
            </a:r>
            <a:br>
              <a:rPr b="0" i="0" lang="en-US" sz="3200" u="none" cap="none" strike="noStrike">
                <a:solidFill>
                  <a:srgbClr val="000000"/>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p:txBody>
      </p:sp>
      <p:sp>
        <p:nvSpPr>
          <p:cNvPr id="143" name="Google Shape;143;p16"/>
          <p:cNvSpPr txBox="1"/>
          <p:nvPr/>
        </p:nvSpPr>
        <p:spPr>
          <a:xfrm>
            <a:off x="3438827" y="6121146"/>
            <a:ext cx="12763197" cy="68942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200" u="none" cap="none" strike="noStrike">
                <a:solidFill>
                  <a:srgbClr val="000000"/>
                </a:solidFill>
                <a:latin typeface="Arial"/>
                <a:ea typeface="Arial"/>
                <a:cs typeface="Arial"/>
                <a:sym typeface="Arial"/>
              </a:rPr>
              <a:t>Digitális vállalkozás a 4.0 és 5.0 Ipar korában</a:t>
            </a:r>
            <a:endParaRPr b="0" i="0" sz="3200" u="none" cap="none" strike="noStrike">
              <a:solidFill>
                <a:srgbClr val="000000"/>
              </a:solidFill>
              <a:latin typeface="Arial"/>
              <a:ea typeface="Arial"/>
              <a:cs typeface="Arial"/>
              <a:sym typeface="Arial"/>
            </a:endParaRPr>
          </a:p>
        </p:txBody>
      </p:sp>
      <p:sp>
        <p:nvSpPr>
          <p:cNvPr id="144" name="Google Shape;144;p16"/>
          <p:cNvSpPr/>
          <p:nvPr/>
        </p:nvSpPr>
        <p:spPr>
          <a:xfrm>
            <a:off x="7715830" y="9258300"/>
            <a:ext cx="2859903"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2"/>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623" name="Google Shape;623;p52"/>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624" name="Google Shape;624;p52"/>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625" name="Google Shape;625;p52"/>
          <p:cNvSpPr txBox="1"/>
          <p:nvPr/>
        </p:nvSpPr>
        <p:spPr>
          <a:xfrm>
            <a:off x="2798225" y="1610600"/>
            <a:ext cx="8106900" cy="10341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0" i="0" lang="en-US" sz="4800" u="none" cap="none" strike="noStrike">
                <a:solidFill>
                  <a:srgbClr val="06AC73"/>
                </a:solidFill>
                <a:latin typeface="Playfair Display"/>
                <a:ea typeface="Playfair Display"/>
                <a:cs typeface="Playfair Display"/>
                <a:sym typeface="Playfair Display"/>
              </a:rPr>
              <a:t>További források: </a:t>
            </a:r>
            <a:endParaRPr b="0" i="0" sz="4800" u="none" cap="none" strike="noStrike">
              <a:solidFill>
                <a:srgbClr val="06AC73"/>
              </a:solidFill>
              <a:latin typeface="Arial"/>
              <a:ea typeface="Arial"/>
              <a:cs typeface="Arial"/>
              <a:sym typeface="Arial"/>
            </a:endParaRPr>
          </a:p>
        </p:txBody>
      </p:sp>
      <p:sp>
        <p:nvSpPr>
          <p:cNvPr id="626" name="Google Shape;626;p5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627" name="Google Shape;627;p52"/>
          <p:cNvSpPr txBox="1"/>
          <p:nvPr/>
        </p:nvSpPr>
        <p:spPr>
          <a:xfrm>
            <a:off x="2798225" y="2794000"/>
            <a:ext cx="13058700" cy="5930100"/>
          </a:xfrm>
          <a:prstGeom prst="rect">
            <a:avLst/>
          </a:prstGeom>
          <a:noFill/>
          <a:ln>
            <a:noFill/>
          </a:ln>
        </p:spPr>
        <p:txBody>
          <a:bodyPr anchorCtr="0" anchor="t" bIns="0" lIns="0" spcFirstLastPara="1" rIns="0" wrap="square" tIns="0">
            <a:spAutoFit/>
          </a:bodyPr>
          <a:lstStyle/>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SDG Good Practices - A compilation of success stories and lessons learned in SDG implementation - </a:t>
            </a:r>
            <a:r>
              <a:rPr b="0" i="0" lang="en-US" sz="1800" u="sng" cap="none" strike="noStrike">
                <a:solidFill>
                  <a:schemeClr val="hlink"/>
                </a:solidFill>
                <a:latin typeface="Playfair Display"/>
                <a:ea typeface="Playfair Display"/>
                <a:cs typeface="Playfair Display"/>
                <a:sym typeface="Playfair Display"/>
                <a:hlinkClick r:id="rId7"/>
              </a:rPr>
              <a:t>https://sdgs.un.org/publications/sdg-good-practices-2020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Training manual for social entrepreneurs Social Entrepreneurship Training Manual   - European Comission</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Getting started with SDGs - UN - pdf. to be downloaded </a:t>
            </a:r>
            <a:r>
              <a:rPr b="0" i="0" lang="en-US" sz="1800" u="sng" cap="none" strike="noStrike">
                <a:solidFill>
                  <a:schemeClr val="hlink"/>
                </a:solidFill>
                <a:latin typeface="Playfair Display"/>
                <a:ea typeface="Playfair Display"/>
                <a:cs typeface="Playfair Display"/>
                <a:sym typeface="Playfair Display"/>
                <a:hlinkClick r:id="rId8"/>
              </a:rPr>
              <a:t>https://sustainabledevelopment.un.org/index.php?page=view&amp;type=400&amp;nr=2217&amp;menu=1515</a:t>
            </a:r>
            <a:r>
              <a:rPr b="0" i="0" lang="en-US" sz="1800" u="none" cap="none" strike="noStrike">
                <a:solidFill>
                  <a:schemeClr val="dk1"/>
                </a:solidFill>
                <a:latin typeface="Playfair Display"/>
                <a:ea typeface="Playfair Display"/>
                <a:cs typeface="Playfair Display"/>
                <a:sym typeface="Playfair Display"/>
              </a:rPr>
              <a:t>  (new version platform)</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We the people -  </a:t>
            </a:r>
            <a:r>
              <a:rPr b="0" i="0" lang="en-US" sz="1800" u="sng" cap="none" strike="noStrike">
                <a:solidFill>
                  <a:schemeClr val="hlink"/>
                </a:solidFill>
                <a:latin typeface="Playfair Display"/>
                <a:ea typeface="Playfair Display"/>
                <a:cs typeface="Playfair Display"/>
                <a:sym typeface="Playfair Display"/>
                <a:hlinkClick r:id="rId9"/>
              </a:rPr>
              <a:t>https://www.youtube.com/watch?v=RpqVmvMCmp0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Transitioning from the MDGs to the SDGs- </a:t>
            </a:r>
            <a:r>
              <a:rPr b="0" i="0" lang="en-US" sz="1800" u="sng" cap="none" strike="noStrike">
                <a:solidFill>
                  <a:schemeClr val="hlink"/>
                </a:solidFill>
                <a:latin typeface="Playfair Display"/>
                <a:ea typeface="Playfair Display"/>
                <a:cs typeface="Playfair Display"/>
                <a:sym typeface="Playfair Display"/>
                <a:hlinkClick r:id="rId10"/>
              </a:rPr>
              <a:t>https://www.youtube.com/watch?v=5_hLuEui6ww</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No point going halfway - </a:t>
            </a:r>
            <a:r>
              <a:rPr b="0" i="0" lang="en-US" sz="1800" u="sng" cap="none" strike="noStrike">
                <a:solidFill>
                  <a:schemeClr val="hlink"/>
                </a:solidFill>
                <a:latin typeface="Playfair Display"/>
                <a:ea typeface="Playfair Display"/>
                <a:cs typeface="Playfair Display"/>
                <a:sym typeface="Playfair Display"/>
                <a:hlinkClick r:id="rId11"/>
              </a:rPr>
              <a:t>https://www.youtube.com/watch?v=DdLqiTvFwJk</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Leave no one behind - </a:t>
            </a:r>
            <a:r>
              <a:rPr b="0" i="0" lang="en-US" sz="1800" u="sng" cap="none" strike="noStrike">
                <a:solidFill>
                  <a:schemeClr val="hlink"/>
                </a:solidFill>
                <a:latin typeface="Playfair Display"/>
                <a:ea typeface="Playfair Display"/>
                <a:cs typeface="Playfair Display"/>
                <a:sym typeface="Playfair Display"/>
                <a:hlinkClick r:id="rId12"/>
              </a:rPr>
              <a:t>https://www.youtube.com/watch?v=pBqe8JD62QE&amp;t=149s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Numbers in action - </a:t>
            </a:r>
            <a:r>
              <a:rPr b="0" i="0" lang="en-US" sz="1800" u="sng" cap="none" strike="noStrike">
                <a:solidFill>
                  <a:schemeClr val="hlink"/>
                </a:solidFill>
                <a:latin typeface="Playfair Display"/>
                <a:ea typeface="Playfair Display"/>
                <a:cs typeface="Playfair Display"/>
                <a:sym typeface="Playfair Display"/>
                <a:hlinkClick r:id="rId13"/>
              </a:rPr>
              <a:t>https://www.youtube.com/watch?v=Mdm49_rUMgo</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United Nations - SDG Actions Platform - </a:t>
            </a:r>
            <a:r>
              <a:rPr b="0" i="0" lang="en-US" sz="1800" u="sng" cap="none" strike="noStrike">
                <a:solidFill>
                  <a:schemeClr val="hlink"/>
                </a:solidFill>
                <a:latin typeface="Playfair Display"/>
                <a:ea typeface="Playfair Display"/>
                <a:cs typeface="Playfair Display"/>
                <a:sym typeface="Playfair Display"/>
                <a:hlinkClick r:id="rId14"/>
              </a:rPr>
              <a:t>https://sdgs.un.org/partnerships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SDG Actions Platform - </a:t>
            </a:r>
            <a:r>
              <a:rPr b="0" i="0" lang="en-US" sz="1800" u="sng" cap="none" strike="noStrike">
                <a:solidFill>
                  <a:schemeClr val="hlink"/>
                </a:solidFill>
                <a:latin typeface="Playfair Display"/>
                <a:ea typeface="Playfair Display"/>
                <a:cs typeface="Playfair Display"/>
                <a:sym typeface="Playfair Display"/>
                <a:hlinkClick r:id="rId15"/>
              </a:rPr>
              <a:t>https://sdgs.un.org/2030agenda</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rgbClr val="000000"/>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6"/>
              </a:rPr>
              <a:t>https://commission.europa.eu/select-language?destination=/media/23163</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53"/>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633" name="Google Shape;633;p53"/>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634" name="Google Shape;634;p53"/>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635" name="Google Shape;635;p53"/>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636" name="Google Shape;636;p53"/>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637" name="Google Shape;637;p53"/>
          <p:cNvSpPr txBox="1"/>
          <p:nvPr/>
        </p:nvSpPr>
        <p:spPr>
          <a:xfrm>
            <a:off x="10747704" y="1059356"/>
            <a:ext cx="2115000" cy="2800575"/>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638" name="Google Shape;638;p53"/>
          <p:cNvSpPr txBox="1"/>
          <p:nvPr/>
        </p:nvSpPr>
        <p:spPr>
          <a:xfrm>
            <a:off x="2054857" y="1764206"/>
            <a:ext cx="14178285" cy="1184748"/>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Arial"/>
                <a:ea typeface="Arial"/>
                <a:cs typeface="Arial"/>
                <a:sym typeface="Arial"/>
              </a:rPr>
              <a:t>Az 1-es modul végére értél</a:t>
            </a:r>
            <a:endParaRPr b="0" i="0" sz="1400" u="none" cap="none" strike="noStrike">
              <a:solidFill>
                <a:srgbClr val="000000"/>
              </a:solidFill>
              <a:latin typeface="Arial"/>
              <a:ea typeface="Arial"/>
              <a:cs typeface="Arial"/>
              <a:sym typeface="Arial"/>
            </a:endParaRPr>
          </a:p>
        </p:txBody>
      </p:sp>
      <p:sp>
        <p:nvSpPr>
          <p:cNvPr id="639" name="Google Shape;639;p53"/>
          <p:cNvSpPr txBox="1"/>
          <p:nvPr/>
        </p:nvSpPr>
        <p:spPr>
          <a:xfrm>
            <a:off x="7307825" y="3889375"/>
            <a:ext cx="9797415" cy="1076833"/>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Arial"/>
                <a:ea typeface="Arial"/>
                <a:cs typeface="Arial"/>
                <a:sym typeface="Arial"/>
              </a:rPr>
              <a:t>További részletekért a témával kapcsolatban tanulmányozd át a többi modult és az útmutatókat </a:t>
            </a:r>
            <a:endParaRPr b="0" i="0" sz="1400" u="none" cap="none" strike="noStrike">
              <a:solidFill>
                <a:srgbClr val="000000"/>
              </a:solidFill>
              <a:latin typeface="Arial"/>
              <a:ea typeface="Arial"/>
              <a:cs typeface="Arial"/>
              <a:sym typeface="Arial"/>
            </a:endParaRPr>
          </a:p>
        </p:txBody>
      </p:sp>
      <p:sp>
        <p:nvSpPr>
          <p:cNvPr id="640" name="Google Shape;640;p53"/>
          <p:cNvSpPr txBox="1"/>
          <p:nvPr/>
        </p:nvSpPr>
        <p:spPr>
          <a:xfrm>
            <a:off x="1179621" y="4805404"/>
            <a:ext cx="8230962" cy="30377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1" i="0" lang="en-US" sz="2300" u="none" cap="none" strike="noStrike">
                <a:solidFill>
                  <a:srgbClr val="000000"/>
                </a:solidFill>
                <a:latin typeface="Arial"/>
                <a:ea typeface="Arial"/>
                <a:cs typeface="Arial"/>
                <a:sym typeface="Arial"/>
              </a:rPr>
              <a:t>Modulok</a:t>
            </a:r>
            <a:endParaRPr/>
          </a:p>
          <a:p>
            <a:pPr indent="0" lvl="0" marL="0" marR="0" rtl="0" algn="l">
              <a:lnSpc>
                <a:spcPct val="140000"/>
              </a:lnSpc>
              <a:spcBef>
                <a:spcPts val="0"/>
              </a:spcBef>
              <a:spcAft>
                <a:spcPts val="0"/>
              </a:spcAft>
              <a:buNone/>
            </a:pPr>
            <a:r>
              <a:rPr b="0" i="0" lang="en-US" sz="2400" u="none" cap="none" strike="noStrike">
                <a:solidFill>
                  <a:srgbClr val="000000"/>
                </a:solidFill>
                <a:latin typeface="Arial"/>
                <a:ea typeface="Arial"/>
                <a:cs typeface="Arial"/>
                <a:sym typeface="Arial"/>
              </a:rPr>
              <a:t>01 A Fenntartható Fejlődési Célok (FFC) általános bemutatója</a:t>
            </a:r>
            <a:endParaRPr b="0" i="0" sz="24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None/>
            </a:pPr>
            <a:r>
              <a:rPr b="0" i="0" lang="en-US" sz="2300" u="none" cap="none" strike="noStrike">
                <a:solidFill>
                  <a:srgbClr val="000000"/>
                </a:solidFill>
                <a:latin typeface="Arial"/>
                <a:ea typeface="Arial"/>
                <a:cs typeface="Arial"/>
                <a:sym typeface="Arial"/>
              </a:rPr>
              <a:t>02 </a:t>
            </a:r>
            <a:r>
              <a:rPr b="0" i="0" lang="en-US" sz="2400" u="none" cap="none" strike="noStrike">
                <a:solidFill>
                  <a:srgbClr val="000000"/>
                </a:solidFill>
                <a:latin typeface="Arial"/>
                <a:ea typeface="Arial"/>
                <a:cs typeface="Arial"/>
                <a:sym typeface="Arial"/>
              </a:rPr>
              <a:t>Canvas</a:t>
            </a:r>
            <a:r>
              <a:rPr b="0" i="0" lang="en-US" sz="18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Társadalmi Vállalkozói Model és Árazás</a:t>
            </a:r>
            <a:endParaRPr b="0" i="0" sz="2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03 Hálózatépítés és Kommunikáció</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04 Digitális Marketing és Közösségi Média</a:t>
            </a:r>
            <a:endParaRPr b="0" i="0" sz="1400" u="none" cap="none" strike="noStrike">
              <a:solidFill>
                <a:srgbClr val="000000"/>
              </a:solidFill>
              <a:latin typeface="Arial"/>
              <a:ea typeface="Arial"/>
              <a:cs typeface="Arial"/>
              <a:sym typeface="Arial"/>
            </a:endParaRPr>
          </a:p>
        </p:txBody>
      </p:sp>
      <p:sp>
        <p:nvSpPr>
          <p:cNvPr id="641" name="Google Shape;641;p53"/>
          <p:cNvSpPr txBox="1"/>
          <p:nvPr/>
        </p:nvSpPr>
        <p:spPr>
          <a:xfrm>
            <a:off x="7530602" y="7197521"/>
            <a:ext cx="8549204" cy="25422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1" i="0" lang="en-US" sz="2300" u="none" cap="none" strike="noStrike">
                <a:solidFill>
                  <a:srgbClr val="000000"/>
                </a:solidFill>
                <a:latin typeface="Arial"/>
                <a:ea typeface="Arial"/>
                <a:cs typeface="Arial"/>
                <a:sym typeface="Arial"/>
              </a:rPr>
              <a:t>Útmutatók</a:t>
            </a:r>
            <a:endParaRPr b="1"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01  </a:t>
            </a:r>
            <a:r>
              <a:rPr b="0" i="0" lang="en-US" sz="2400" u="none" cap="none" strike="noStrike">
                <a:solidFill>
                  <a:srgbClr val="000000"/>
                </a:solidFill>
                <a:latin typeface="Arial"/>
                <a:ea typeface="Arial"/>
                <a:cs typeface="Arial"/>
                <a:sym typeface="Arial"/>
              </a:rPr>
              <a:t>Az üzleti szféra károsító hatása a környezetre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02 Nemi egyenlőség az üzleti szférában</a:t>
            </a:r>
            <a:endParaRPr b="0" i="0" sz="14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None/>
            </a:pPr>
            <a:r>
              <a:rPr b="0" i="0" lang="en-US" sz="2300" u="none" cap="none" strike="noStrike">
                <a:solidFill>
                  <a:srgbClr val="000000"/>
                </a:solidFill>
                <a:latin typeface="Arial"/>
                <a:ea typeface="Arial"/>
                <a:cs typeface="Arial"/>
                <a:sym typeface="Arial"/>
              </a:rPr>
              <a:t>03 </a:t>
            </a:r>
            <a:r>
              <a:rPr b="0" i="0" lang="en-US" sz="2400" u="none" cap="none" strike="noStrike">
                <a:solidFill>
                  <a:srgbClr val="000000"/>
                </a:solidFill>
                <a:latin typeface="Arial"/>
                <a:ea typeface="Arial"/>
                <a:cs typeface="Arial"/>
                <a:sym typeface="Arial"/>
              </a:rPr>
              <a:t>Digitális Eszközök az iparban 4.0 &amp; 5.0 </a:t>
            </a:r>
            <a:endParaRPr/>
          </a:p>
          <a:p>
            <a:pPr indent="0" lvl="0" marL="0" marR="0" rtl="0" algn="l">
              <a:lnSpc>
                <a:spcPct val="140011"/>
              </a:lnSpc>
              <a:spcBef>
                <a:spcPts val="0"/>
              </a:spcBef>
              <a:spcAft>
                <a:spcPts val="0"/>
              </a:spcAft>
              <a:buNone/>
            </a:pPr>
            <a:r>
              <a:rPr b="0" i="0" lang="en-US" sz="2400" u="none" cap="none" strike="noStrike">
                <a:solidFill>
                  <a:srgbClr val="000000"/>
                </a:solidFill>
                <a:latin typeface="Arial"/>
                <a:ea typeface="Arial"/>
                <a:cs typeface="Arial"/>
                <a:sym typeface="Arial"/>
              </a:rPr>
              <a:t>A vállalkozói szellem formálása az új digitális társadalomban</a:t>
            </a:r>
            <a:endParaRPr b="0" i="0" sz="2400" u="none" cap="none" strike="noStrike">
              <a:solidFill>
                <a:srgbClr val="000000"/>
              </a:solidFill>
              <a:latin typeface="Arial"/>
              <a:ea typeface="Arial"/>
              <a:cs typeface="Arial"/>
              <a:sym typeface="Arial"/>
            </a:endParaRPr>
          </a:p>
        </p:txBody>
      </p:sp>
      <p:sp>
        <p:nvSpPr>
          <p:cNvPr id="642" name="Google Shape;642;p53"/>
          <p:cNvSpPr/>
          <p:nvPr/>
        </p:nvSpPr>
        <p:spPr>
          <a:xfrm>
            <a:off x="420575" y="331211"/>
            <a:ext cx="2856339" cy="797054"/>
          </a:xfrm>
          <a:custGeom>
            <a:rect b="b" l="l" r="r" t="t"/>
            <a:pathLst>
              <a:path extrusionOk="0" h="797054" w="2856339">
                <a:moveTo>
                  <a:pt x="0" y="0"/>
                </a:moveTo>
                <a:lnTo>
                  <a:pt x="2856339" y="0"/>
                </a:lnTo>
                <a:lnTo>
                  <a:pt x="2856339" y="797054"/>
                </a:lnTo>
                <a:lnTo>
                  <a:pt x="0" y="797054"/>
                </a:lnTo>
                <a:lnTo>
                  <a:pt x="0" y="0"/>
                </a:lnTo>
                <a:close/>
              </a:path>
            </a:pathLst>
          </a:custGeom>
          <a:blipFill rotWithShape="1">
            <a:blip r:embed="rId8">
              <a:alphaModFix/>
            </a:blip>
            <a:stretch>
              <a:fillRect b="-160167" l="-14263" r="-3277" t="-161026"/>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4"/>
          <p:cNvSpPr/>
          <p:nvPr/>
        </p:nvSpPr>
        <p:spPr>
          <a:xfrm rot="-5400000">
            <a:off x="14796702" y="6274769"/>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652" name="Google Shape;652;p54"/>
          <p:cNvSpPr/>
          <p:nvPr/>
        </p:nvSpPr>
        <p:spPr>
          <a:xfrm rot="-8711088">
            <a:off x="-1689986" y="7647779"/>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653" name="Google Shape;653;p54"/>
          <p:cNvSpPr/>
          <p:nvPr/>
        </p:nvSpPr>
        <p:spPr>
          <a:xfrm>
            <a:off x="7508691" y="3962022"/>
            <a:ext cx="3270618" cy="3270618"/>
          </a:xfrm>
          <a:custGeom>
            <a:rect b="b" l="l" r="r" t="t"/>
            <a:pathLst>
              <a:path extrusionOk="0" h="3270618" w="3270618">
                <a:moveTo>
                  <a:pt x="0" y="0"/>
                </a:moveTo>
                <a:lnTo>
                  <a:pt x="3270618" y="0"/>
                </a:lnTo>
                <a:lnTo>
                  <a:pt x="3270618" y="3270619"/>
                </a:lnTo>
                <a:lnTo>
                  <a:pt x="0" y="3270619"/>
                </a:lnTo>
                <a:lnTo>
                  <a:pt x="0" y="0"/>
                </a:lnTo>
                <a:close/>
              </a:path>
            </a:pathLst>
          </a:custGeom>
          <a:blipFill rotWithShape="1">
            <a:blip r:embed="rId5">
              <a:alphaModFix/>
            </a:blip>
            <a:stretch>
              <a:fillRect b="0" l="0" r="0" t="0"/>
            </a:stretch>
          </a:blipFill>
          <a:ln>
            <a:noFill/>
          </a:ln>
        </p:spPr>
      </p:sp>
      <p:sp>
        <p:nvSpPr>
          <p:cNvPr id="654" name="Google Shape;654;p54"/>
          <p:cNvSpPr/>
          <p:nvPr/>
        </p:nvSpPr>
        <p:spPr>
          <a:xfrm>
            <a:off x="7847714" y="4337571"/>
            <a:ext cx="2592572" cy="2592572"/>
          </a:xfrm>
          <a:custGeom>
            <a:rect b="b" l="l" r="r" t="t"/>
            <a:pathLst>
              <a:path extrusionOk="0" h="3456762" w="3456762">
                <a:moveTo>
                  <a:pt x="0" y="0"/>
                </a:moveTo>
                <a:lnTo>
                  <a:pt x="3456762" y="0"/>
                </a:lnTo>
                <a:lnTo>
                  <a:pt x="3456762" y="3456762"/>
                </a:lnTo>
                <a:lnTo>
                  <a:pt x="0" y="3456762"/>
                </a:lnTo>
                <a:lnTo>
                  <a:pt x="0" y="0"/>
                </a:lnTo>
                <a:close/>
              </a:path>
            </a:pathLst>
          </a:custGeom>
          <a:blipFill rotWithShape="1">
            <a:blip r:embed="rId6">
              <a:alphaModFix/>
            </a:blip>
            <a:stretch>
              <a:fillRect b="0" l="0" r="0" t="0"/>
            </a:stretch>
          </a:blipFill>
          <a:ln>
            <a:noFill/>
          </a:ln>
        </p:spPr>
      </p:sp>
      <p:sp>
        <p:nvSpPr>
          <p:cNvPr id="655" name="Google Shape;655;p54"/>
          <p:cNvSpPr txBox="1"/>
          <p:nvPr/>
        </p:nvSpPr>
        <p:spPr>
          <a:xfrm>
            <a:off x="4647902" y="2720597"/>
            <a:ext cx="8992195" cy="861774"/>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4000"/>
              <a:buFont typeface="Arial"/>
              <a:buNone/>
            </a:pPr>
            <a:r>
              <a:rPr b="0" i="0" lang="en-US" sz="4000" u="none" cap="none" strike="noStrike">
                <a:solidFill>
                  <a:srgbClr val="06AC73"/>
                </a:solidFill>
                <a:latin typeface="Arial"/>
                <a:ea typeface="Arial"/>
                <a:cs typeface="Arial"/>
                <a:sym typeface="Arial"/>
              </a:rPr>
              <a:t>https://suse-theproject.eu/</a:t>
            </a:r>
            <a:endParaRPr b="0" i="0" sz="4000" u="none" cap="none" strike="noStrike">
              <a:solidFill>
                <a:srgbClr val="000000"/>
              </a:solidFill>
              <a:latin typeface="Arial"/>
              <a:ea typeface="Arial"/>
              <a:cs typeface="Arial"/>
              <a:sym typeface="Arial"/>
            </a:endParaRPr>
          </a:p>
        </p:txBody>
      </p:sp>
      <p:sp>
        <p:nvSpPr>
          <p:cNvPr id="656" name="Google Shape;656;p54"/>
          <p:cNvSpPr txBox="1"/>
          <p:nvPr/>
        </p:nvSpPr>
        <p:spPr>
          <a:xfrm>
            <a:off x="2657475" y="2012939"/>
            <a:ext cx="13158788" cy="646139"/>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000000"/>
                </a:solidFill>
                <a:latin typeface="Arial"/>
                <a:ea typeface="Arial"/>
                <a:cs typeface="Arial"/>
                <a:sym typeface="Arial"/>
              </a:rPr>
              <a:t>További részletekért látogasd meg a projekt honlapját:</a:t>
            </a:r>
            <a:endParaRPr b="0" i="0" sz="1400" u="none" cap="none" strike="noStrike">
              <a:solidFill>
                <a:srgbClr val="000000"/>
              </a:solidFill>
              <a:latin typeface="Arial"/>
              <a:ea typeface="Arial"/>
              <a:cs typeface="Arial"/>
              <a:sym typeface="Arial"/>
            </a:endParaRPr>
          </a:p>
        </p:txBody>
      </p:sp>
      <p:sp>
        <p:nvSpPr>
          <p:cNvPr id="657" name="Google Shape;657;p54"/>
          <p:cNvSpPr txBox="1"/>
          <p:nvPr/>
        </p:nvSpPr>
        <p:spPr>
          <a:xfrm>
            <a:off x="3308699" y="9013816"/>
            <a:ext cx="10907364" cy="10341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Arial"/>
                <a:ea typeface="Arial"/>
                <a:cs typeface="Arial"/>
                <a:sym typeface="Arial"/>
              </a:rPr>
              <a:t>Az Európai Unió finanszírozásával. Az itt szereplő vélemények és állítások a szerző(k) álláspontját tükrözik, és nem feltétlenül egyeznek meg az Európai Unió vagy az Európai Oktatási és Kulturális Végrehajtó Ügynökség (EACEA) hivatalos álláspontjával. Sem az Európai Unió, sem az EACEA nem vonható felelősségre miattuk.</a:t>
            </a:r>
            <a:endParaRPr b="0" i="0" sz="1400" u="none" cap="none" strike="noStrike">
              <a:solidFill>
                <a:srgbClr val="000000"/>
              </a:solidFill>
              <a:latin typeface="Arial"/>
              <a:ea typeface="Arial"/>
              <a:cs typeface="Arial"/>
              <a:sym typeface="Arial"/>
            </a:endParaRPr>
          </a:p>
        </p:txBody>
      </p:sp>
      <p:sp>
        <p:nvSpPr>
          <p:cNvPr id="658" name="Google Shape;658;p54"/>
          <p:cNvSpPr/>
          <p:nvPr/>
        </p:nvSpPr>
        <p:spPr>
          <a:xfrm>
            <a:off x="7715830" y="968236"/>
            <a:ext cx="2856339" cy="797054"/>
          </a:xfrm>
          <a:custGeom>
            <a:rect b="b" l="l" r="r" t="t"/>
            <a:pathLst>
              <a:path extrusionOk="0" h="797054" w="2856339">
                <a:moveTo>
                  <a:pt x="0" y="0"/>
                </a:moveTo>
                <a:lnTo>
                  <a:pt x="2856340" y="0"/>
                </a:lnTo>
                <a:lnTo>
                  <a:pt x="2856340" y="797053"/>
                </a:lnTo>
                <a:lnTo>
                  <a:pt x="0" y="797053"/>
                </a:lnTo>
                <a:lnTo>
                  <a:pt x="0" y="0"/>
                </a:lnTo>
                <a:close/>
              </a:path>
            </a:pathLst>
          </a:custGeom>
          <a:blipFill rotWithShape="1">
            <a:blip r:embed="rId7">
              <a:alphaModFix/>
            </a:blip>
            <a:stretch>
              <a:fillRect b="-160167" l="-14263" r="-3277" t="-161026"/>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p:nvPr/>
        </p:nvSpPr>
        <p:spPr>
          <a:xfrm rot="-5400000">
            <a:off x="14796702" y="6306866"/>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150" name="Google Shape;150;p17"/>
          <p:cNvSpPr/>
          <p:nvPr/>
        </p:nvSpPr>
        <p:spPr>
          <a:xfrm rot="-8711088">
            <a:off x="-1689986" y="7679876"/>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151" name="Google Shape;151;p17"/>
          <p:cNvSpPr txBox="1"/>
          <p:nvPr/>
        </p:nvSpPr>
        <p:spPr>
          <a:xfrm>
            <a:off x="1406100" y="2320675"/>
            <a:ext cx="16881900" cy="98488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US" sz="3200" u="none" cap="none" strike="noStrike">
                <a:solidFill>
                  <a:srgbClr val="000000"/>
                </a:solidFill>
                <a:latin typeface="Arial"/>
                <a:ea typeface="Arial"/>
                <a:cs typeface="Arial"/>
                <a:sym typeface="Arial"/>
              </a:rPr>
              <a:t>Gondoltál már olyan vállalkozásra, amely nemcsak neked, hanem a közösségednek és az egész világnak is hasznára válhat?</a:t>
            </a:r>
            <a:endParaRPr b="0" i="0" sz="3200" u="none" cap="none" strike="noStrike">
              <a:solidFill>
                <a:srgbClr val="000000"/>
              </a:solidFill>
              <a:latin typeface="Arial"/>
              <a:ea typeface="Arial"/>
              <a:cs typeface="Arial"/>
              <a:sym typeface="Arial"/>
            </a:endParaRPr>
          </a:p>
        </p:txBody>
      </p:sp>
      <p:sp>
        <p:nvSpPr>
          <p:cNvPr id="152" name="Google Shape;152;p17"/>
          <p:cNvSpPr txBox="1"/>
          <p:nvPr/>
        </p:nvSpPr>
        <p:spPr>
          <a:xfrm>
            <a:off x="1406108" y="1077125"/>
            <a:ext cx="8389200" cy="64633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BEVEZETŐ</a:t>
            </a:r>
            <a:endParaRPr b="0" i="0" sz="3000" u="none" cap="none" strike="noStrike">
              <a:solidFill>
                <a:srgbClr val="000000"/>
              </a:solidFill>
              <a:latin typeface="Arial"/>
              <a:ea typeface="Arial"/>
              <a:cs typeface="Arial"/>
              <a:sym typeface="Arial"/>
            </a:endParaRPr>
          </a:p>
        </p:txBody>
      </p:sp>
      <p:sp>
        <p:nvSpPr>
          <p:cNvPr id="153" name="Google Shape;153;p1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154" name="Google Shape;154;p17"/>
          <p:cNvSpPr txBox="1"/>
          <p:nvPr/>
        </p:nvSpPr>
        <p:spPr>
          <a:xfrm>
            <a:off x="2096575" y="4324438"/>
            <a:ext cx="14945400" cy="452431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Ennek az ötletnek a kidolgozása segít megismerni </a:t>
            </a:r>
            <a:r>
              <a:rPr b="1" i="0" lang="en-US" sz="3000" u="none" cap="none" strike="noStrike">
                <a:solidFill>
                  <a:srgbClr val="000000"/>
                </a:solidFill>
                <a:latin typeface="Arial"/>
                <a:ea typeface="Arial"/>
                <a:cs typeface="Arial"/>
                <a:sym typeface="Arial"/>
              </a:rPr>
              <a:t>a kapcsolatodat a világgal </a:t>
            </a:r>
            <a:r>
              <a:rPr b="0" i="0" lang="en-US" sz="3000" u="none" cap="none" strike="noStrike">
                <a:solidFill>
                  <a:srgbClr val="000000"/>
                </a:solidFill>
                <a:latin typeface="Arial"/>
                <a:ea typeface="Arial"/>
                <a:cs typeface="Arial"/>
                <a:sym typeface="Arial"/>
              </a:rPr>
              <a:t>és azt, hogy tetteid hogyan befolyásolják azt. </a:t>
            </a:r>
            <a:endParaRPr/>
          </a:p>
          <a:p>
            <a:pPr indent="0" lvl="0" marL="0" marR="0" rtl="0" algn="l">
              <a:lnSpc>
                <a:spcPct val="140011"/>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Ehhez viszont meg kell ismerj egy olyan témát, ami első látásra távolinak tűnhet, a Fenntartható Fejlesztési Célok (FFCs). </a:t>
            </a:r>
            <a:endParaRPr/>
          </a:p>
          <a:p>
            <a:pPr indent="0" lvl="0" marL="0" marR="0" rtl="0" algn="l">
              <a:lnSpc>
                <a:spcPct val="140011"/>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Clr>
                <a:srgbClr val="000000"/>
              </a:buClr>
              <a:buSzPts val="3000"/>
              <a:buFont typeface="Arial"/>
              <a:buNone/>
            </a:pPr>
            <a:r>
              <a:rPr b="0" i="1" lang="en-US" sz="3000" u="none" cap="none" strike="noStrike">
                <a:solidFill>
                  <a:srgbClr val="000000"/>
                </a:solidFill>
                <a:latin typeface="Arial"/>
                <a:ea typeface="Arial"/>
                <a:cs typeface="Arial"/>
                <a:sym typeface="Arial"/>
              </a:rPr>
              <a:t>Mik ezek az FFCk, honnan erednek és miért lehetnek fotnosak számodra vagy a környezeted számára? </a:t>
            </a:r>
            <a:endParaRPr b="0" i="1" sz="3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p:nvPr/>
        </p:nvSpPr>
        <p:spPr>
          <a:xfrm rot="-815835">
            <a:off x="15029903" y="-1308991"/>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3">
              <a:alphaModFix/>
            </a:blip>
            <a:stretch>
              <a:fillRect b="0" l="0" r="0" t="0"/>
            </a:stretch>
          </a:blipFill>
          <a:ln>
            <a:noFill/>
          </a:ln>
        </p:spPr>
      </p:sp>
      <p:sp>
        <p:nvSpPr>
          <p:cNvPr id="160" name="Google Shape;160;p18"/>
          <p:cNvSpPr/>
          <p:nvPr/>
        </p:nvSpPr>
        <p:spPr>
          <a:xfrm>
            <a:off x="16366579" y="23692"/>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4">
              <a:alphaModFix/>
            </a:blip>
            <a:stretch>
              <a:fillRect b="0" l="0" r="0" t="0"/>
            </a:stretch>
          </a:blipFill>
          <a:ln>
            <a:noFill/>
          </a:ln>
        </p:spPr>
      </p:sp>
      <p:sp>
        <p:nvSpPr>
          <p:cNvPr id="161" name="Google Shape;161;p18"/>
          <p:cNvSpPr/>
          <p:nvPr/>
        </p:nvSpPr>
        <p:spPr>
          <a:xfrm rot="1215471">
            <a:off x="-1002726" y="8120769"/>
            <a:ext cx="3662502" cy="5010886"/>
          </a:xfrm>
          <a:custGeom>
            <a:rect b="b" l="l" r="r" t="t"/>
            <a:pathLst>
              <a:path extrusionOk="0" h="5010886" w="3662502">
                <a:moveTo>
                  <a:pt x="0" y="0"/>
                </a:moveTo>
                <a:lnTo>
                  <a:pt x="3662502" y="0"/>
                </a:lnTo>
                <a:lnTo>
                  <a:pt x="3662502" y="5010886"/>
                </a:lnTo>
                <a:lnTo>
                  <a:pt x="0" y="5010886"/>
                </a:lnTo>
                <a:lnTo>
                  <a:pt x="0" y="0"/>
                </a:lnTo>
                <a:close/>
              </a:path>
            </a:pathLst>
          </a:custGeom>
          <a:blipFill rotWithShape="1">
            <a:blip r:embed="rId5">
              <a:alphaModFix/>
            </a:blip>
            <a:stretch>
              <a:fillRect b="0" l="0" r="0" t="0"/>
            </a:stretch>
          </a:blipFill>
          <a:ln>
            <a:noFill/>
          </a:ln>
        </p:spPr>
      </p:sp>
      <p:sp>
        <p:nvSpPr>
          <p:cNvPr id="162" name="Google Shape;162;p18"/>
          <p:cNvSpPr/>
          <p:nvPr/>
        </p:nvSpPr>
        <p:spPr>
          <a:xfrm>
            <a:off x="7789572" y="9597512"/>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63" name="Google Shape;163;p18"/>
          <p:cNvSpPr/>
          <p:nvPr/>
        </p:nvSpPr>
        <p:spPr>
          <a:xfrm>
            <a:off x="13465544" y="6190512"/>
            <a:ext cx="3930555" cy="3590163"/>
          </a:xfrm>
          <a:custGeom>
            <a:rect b="b" l="l" r="r" t="t"/>
            <a:pathLst>
              <a:path extrusionOk="0" h="4114800" w="4913194">
                <a:moveTo>
                  <a:pt x="0" y="0"/>
                </a:moveTo>
                <a:lnTo>
                  <a:pt x="4913194" y="0"/>
                </a:lnTo>
                <a:lnTo>
                  <a:pt x="4913194" y="4114800"/>
                </a:lnTo>
                <a:lnTo>
                  <a:pt x="0" y="4114800"/>
                </a:lnTo>
                <a:lnTo>
                  <a:pt x="0" y="0"/>
                </a:lnTo>
                <a:close/>
              </a:path>
            </a:pathLst>
          </a:custGeom>
          <a:blipFill rotWithShape="1">
            <a:blip r:embed="rId7">
              <a:alphaModFix/>
            </a:blip>
            <a:stretch>
              <a:fillRect b="0" l="0" r="0" t="0"/>
            </a:stretch>
          </a:blipFill>
          <a:ln>
            <a:noFill/>
          </a:ln>
        </p:spPr>
      </p:sp>
      <p:sp>
        <p:nvSpPr>
          <p:cNvPr id="164" name="Google Shape;164;p18"/>
          <p:cNvSpPr txBox="1"/>
          <p:nvPr/>
        </p:nvSpPr>
        <p:spPr>
          <a:xfrm>
            <a:off x="1322275" y="2025901"/>
            <a:ext cx="13528200" cy="6204776"/>
          </a:xfrm>
          <a:prstGeom prst="rect">
            <a:avLst/>
          </a:prstGeom>
          <a:noFill/>
          <a:ln>
            <a:noFill/>
          </a:ln>
        </p:spPr>
        <p:txBody>
          <a:bodyPr anchorCtr="0" anchor="t" bIns="0" lIns="0" spcFirstLastPara="1" rIns="0" wrap="square" tIns="0">
            <a:spAutoFit/>
          </a:bodyPr>
          <a:lstStyle/>
          <a:p>
            <a:pPr indent="-419100" lvl="0" marL="457200" marR="0" rtl="0" algn="l">
              <a:lnSpc>
                <a:spcPct val="140011"/>
              </a:lnSpc>
              <a:spcBef>
                <a:spcPts val="0"/>
              </a:spcBef>
              <a:spcAft>
                <a:spcPts val="0"/>
              </a:spcAft>
              <a:buClr>
                <a:srgbClr val="000000"/>
              </a:buClr>
              <a:buSzPts val="3000"/>
              <a:buFont typeface="Playfair Display"/>
              <a:buChar char="●"/>
            </a:pPr>
            <a:r>
              <a:rPr b="0" i="0" lang="en-US" sz="3200" u="none" cap="none" strike="noStrike">
                <a:solidFill>
                  <a:srgbClr val="000000"/>
                </a:solidFill>
                <a:latin typeface="Arial"/>
                <a:ea typeface="Arial"/>
                <a:cs typeface="Arial"/>
                <a:sym typeface="Arial"/>
              </a:rPr>
              <a:t>Alap elméleti tudást szerezni az FFC-kről (jelentőség, fontosság, kulcs fogalmak)</a:t>
            </a:r>
            <a:endParaRPr b="0" i="0" sz="3200" u="none" cap="none" strike="noStrike">
              <a:solidFill>
                <a:srgbClr val="000000"/>
              </a:solidFill>
              <a:latin typeface="Arial"/>
              <a:ea typeface="Arial"/>
              <a:cs typeface="Arial"/>
              <a:sym typeface="Arial"/>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200" u="none" cap="none" strike="noStrike">
                <a:solidFill>
                  <a:srgbClr val="000000"/>
                </a:solidFill>
                <a:latin typeface="Arial"/>
                <a:ea typeface="Arial"/>
                <a:cs typeface="Arial"/>
                <a:sym typeface="Arial"/>
              </a:rPr>
              <a:t>A 17 Fenntartható Fejlődési Cél és azok összefüggéseinek tudatosítása</a:t>
            </a:r>
            <a:endParaRPr b="0" i="0" sz="3200" u="none" cap="none" strike="noStrike">
              <a:solidFill>
                <a:srgbClr val="000000"/>
              </a:solidFill>
              <a:latin typeface="Arial"/>
              <a:ea typeface="Arial"/>
              <a:cs typeface="Arial"/>
              <a:sym typeface="Arial"/>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200" u="none" cap="none" strike="noStrike">
                <a:solidFill>
                  <a:srgbClr val="000000"/>
                </a:solidFill>
                <a:latin typeface="Arial"/>
                <a:ea typeface="Arial"/>
                <a:cs typeface="Arial"/>
                <a:sym typeface="Arial"/>
              </a:rPr>
              <a:t>Megérteni, hogy a vállalkozói szellem hogyan képes pozitív változásokat előidézni.</a:t>
            </a:r>
            <a:endParaRPr b="0" i="0" sz="3200" u="none" cap="none" strike="noStrike">
              <a:solidFill>
                <a:srgbClr val="000000"/>
              </a:solidFill>
              <a:latin typeface="Arial"/>
              <a:ea typeface="Arial"/>
              <a:cs typeface="Arial"/>
              <a:sym typeface="Arial"/>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200" u="none" cap="none" strike="noStrike">
                <a:solidFill>
                  <a:srgbClr val="000000"/>
                </a:solidFill>
                <a:latin typeface="Arial"/>
                <a:ea typeface="Arial"/>
                <a:cs typeface="Arial"/>
                <a:sym typeface="Arial"/>
              </a:rPr>
              <a:t>Megtudni, hogyan hangolhatják vállalkozói kezdeményezéseiket az egyes FFC-khez a pozitív társadalmi hatás érdekében</a:t>
            </a:r>
            <a:endParaRPr b="0" i="0" sz="3200" u="none" cap="none" strike="noStrike">
              <a:solidFill>
                <a:srgbClr val="000000"/>
              </a:solidFill>
              <a:latin typeface="Arial"/>
              <a:ea typeface="Arial"/>
              <a:cs typeface="Arial"/>
              <a:sym typeface="Arial"/>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200" u="none" cap="none" strike="noStrike">
                <a:solidFill>
                  <a:srgbClr val="000000"/>
                </a:solidFill>
                <a:latin typeface="Arial"/>
                <a:ea typeface="Arial"/>
                <a:cs typeface="Arial"/>
                <a:sym typeface="Arial"/>
              </a:rPr>
              <a:t>Megérteni, hogyan integrálhatják a fenntartható fejlődés elveit üzleti modelljeikbe és gyakorlatukba.</a:t>
            </a:r>
            <a:endParaRPr b="0" i="0" sz="3200" u="none" cap="none" strike="noStrike">
              <a:solidFill>
                <a:srgbClr val="000000"/>
              </a:solidFill>
              <a:latin typeface="Arial"/>
              <a:ea typeface="Arial"/>
              <a:cs typeface="Arial"/>
              <a:sym typeface="Arial"/>
            </a:endParaRPr>
          </a:p>
        </p:txBody>
      </p:sp>
      <p:sp>
        <p:nvSpPr>
          <p:cNvPr id="165" name="Google Shape;165;p18"/>
          <p:cNvSpPr txBox="1"/>
          <p:nvPr/>
        </p:nvSpPr>
        <p:spPr>
          <a:xfrm>
            <a:off x="1322275" y="892339"/>
            <a:ext cx="8389200" cy="6894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CÉLOK</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p:nvPr/>
        </p:nvSpPr>
        <p:spPr>
          <a:xfrm>
            <a:off x="7940850" y="6873300"/>
            <a:ext cx="2120038" cy="1882521"/>
          </a:xfrm>
          <a:custGeom>
            <a:rect b="b" l="l" r="r" t="t"/>
            <a:pathLst>
              <a:path extrusionOk="0" h="4114800" w="5300094">
                <a:moveTo>
                  <a:pt x="0" y="0"/>
                </a:moveTo>
                <a:lnTo>
                  <a:pt x="5300093" y="0"/>
                </a:lnTo>
                <a:lnTo>
                  <a:pt x="5300093" y="4114800"/>
                </a:lnTo>
                <a:lnTo>
                  <a:pt x="0" y="4114800"/>
                </a:lnTo>
                <a:lnTo>
                  <a:pt x="0" y="0"/>
                </a:lnTo>
                <a:close/>
              </a:path>
            </a:pathLst>
          </a:custGeom>
          <a:blipFill rotWithShape="1">
            <a:blip r:embed="rId3">
              <a:alphaModFix/>
            </a:blip>
            <a:stretch>
              <a:fillRect b="0" l="0" r="0" t="0"/>
            </a:stretch>
          </a:blipFill>
          <a:ln>
            <a:noFill/>
          </a:ln>
        </p:spPr>
      </p:sp>
      <p:sp>
        <p:nvSpPr>
          <p:cNvPr id="171" name="Google Shape;171;p19"/>
          <p:cNvSpPr/>
          <p:nvPr/>
        </p:nvSpPr>
        <p:spPr>
          <a:xfrm rot="4584164">
            <a:off x="15363491" y="8229600"/>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4">
              <a:alphaModFix/>
            </a:blip>
            <a:stretch>
              <a:fillRect b="0" l="0" r="0" t="0"/>
            </a:stretch>
          </a:blipFill>
          <a:ln>
            <a:noFill/>
          </a:ln>
        </p:spPr>
      </p:sp>
      <p:sp>
        <p:nvSpPr>
          <p:cNvPr id="172" name="Google Shape;172;p19"/>
          <p:cNvSpPr/>
          <p:nvPr/>
        </p:nvSpPr>
        <p:spPr>
          <a:xfrm rot="5399999">
            <a:off x="14934175" y="8662909"/>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5">
              <a:alphaModFix/>
            </a:blip>
            <a:stretch>
              <a:fillRect b="0" l="0" r="0" t="0"/>
            </a:stretch>
          </a:blipFill>
          <a:ln>
            <a:noFill/>
          </a:ln>
        </p:spPr>
      </p:sp>
      <p:sp>
        <p:nvSpPr>
          <p:cNvPr id="173" name="Google Shape;173;p19"/>
          <p:cNvSpPr txBox="1"/>
          <p:nvPr/>
        </p:nvSpPr>
        <p:spPr>
          <a:xfrm>
            <a:off x="754783" y="933450"/>
            <a:ext cx="11780871" cy="10772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Arial"/>
                <a:ea typeface="Arial"/>
                <a:cs typeface="Arial"/>
                <a:sym typeface="Arial"/>
              </a:rPr>
              <a:t>VÁRHATÓ TANULÁSI EREDMÉNYEK </a:t>
            </a:r>
            <a:endParaRPr b="0" i="0" sz="1400" u="none" cap="none" strike="noStrike">
              <a:solidFill>
                <a:srgbClr val="000000"/>
              </a:solidFill>
              <a:latin typeface="Arial"/>
              <a:ea typeface="Arial"/>
              <a:cs typeface="Arial"/>
              <a:sym typeface="Arial"/>
            </a:endParaRPr>
          </a:p>
        </p:txBody>
      </p:sp>
      <p:sp>
        <p:nvSpPr>
          <p:cNvPr id="174" name="Google Shape;174;p19"/>
          <p:cNvSpPr txBox="1"/>
          <p:nvPr/>
        </p:nvSpPr>
        <p:spPr>
          <a:xfrm>
            <a:off x="754775" y="2007300"/>
            <a:ext cx="7712100" cy="6540252"/>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      A modul végére a hallgatók képesek lesznek</a:t>
            </a:r>
            <a:r>
              <a:rPr b="0" i="1" lang="en-US" sz="2500" u="none" cap="none" strike="noStrike">
                <a:solidFill>
                  <a:srgbClr val="000000"/>
                </a:solidFill>
                <a:latin typeface="Arial"/>
                <a:ea typeface="Arial"/>
                <a:cs typeface="Arial"/>
                <a:sym typeface="Arial"/>
              </a:rPr>
              <a:t>:</a:t>
            </a:r>
            <a:endParaRPr b="0" i="1" sz="2500" u="none" cap="none" strike="noStrike">
              <a:solidFill>
                <a:srgbClr val="000000"/>
              </a:solidFill>
              <a:latin typeface="Arial"/>
              <a:ea typeface="Arial"/>
              <a:cs typeface="Arial"/>
              <a:sym typeface="Arial"/>
            </a:endParaRPr>
          </a:p>
          <a:p>
            <a:pPr indent="-269875" lvl="1" marL="539753" marR="0" rtl="0" algn="l">
              <a:lnSpc>
                <a:spcPct val="170000"/>
              </a:lnSpc>
              <a:spcBef>
                <a:spcPts val="0"/>
              </a:spcBef>
              <a:spcAft>
                <a:spcPts val="0"/>
              </a:spcAft>
              <a:buClr>
                <a:srgbClr val="000000"/>
              </a:buClr>
              <a:buSzPts val="2500"/>
              <a:buFont typeface="Arial"/>
              <a:buChar char="•"/>
            </a:pPr>
            <a:r>
              <a:rPr b="0" i="0" lang="en-US" sz="2500" u="none" cap="none" strike="noStrike">
                <a:solidFill>
                  <a:srgbClr val="000000"/>
                </a:solidFill>
                <a:latin typeface="Arial"/>
                <a:ea typeface="Arial"/>
                <a:cs typeface="Arial"/>
                <a:sym typeface="Arial"/>
              </a:rPr>
              <a:t>felsorolni az FFC-k legfontosabb tematikus területeit, amelyek a szegénységre, egészségügyre, oktatásra, nemek közötti egyenlőségre és környezeti fenntarthatóságra vonatkozó célokat foglalják magukban.</a:t>
            </a:r>
            <a:endParaRPr/>
          </a:p>
          <a:p>
            <a:pPr indent="-269875" lvl="1" marL="539753" marR="0" rtl="0" algn="l">
              <a:lnSpc>
                <a:spcPct val="170000"/>
              </a:lnSpc>
              <a:spcBef>
                <a:spcPts val="0"/>
              </a:spcBef>
              <a:spcAft>
                <a:spcPts val="0"/>
              </a:spcAft>
              <a:buClr>
                <a:srgbClr val="000000"/>
              </a:buClr>
              <a:buSzPts val="2500"/>
              <a:buFont typeface="Arial"/>
              <a:buChar char="•"/>
            </a:pPr>
            <a:r>
              <a:rPr b="0" i="0" lang="en-US" sz="2500" u="none" cap="none" strike="noStrike">
                <a:solidFill>
                  <a:schemeClr val="dk1"/>
                </a:solidFill>
                <a:latin typeface="Arial"/>
                <a:ea typeface="Arial"/>
                <a:cs typeface="Arial"/>
                <a:sym typeface="Arial"/>
              </a:rPr>
              <a:t>a társadalmi vállalkozás alapelveinek megfogalmazására, beleértve a társadalmi és környezetvédelmi célok integrálását az üzleti tevékenységekbe.</a:t>
            </a:r>
            <a:endParaRPr b="0" i="0" sz="2500" u="none" cap="none" strike="noStrike">
              <a:solidFill>
                <a:srgbClr val="000000"/>
              </a:solidFill>
              <a:latin typeface="Arial"/>
              <a:ea typeface="Arial"/>
              <a:cs typeface="Arial"/>
              <a:sym typeface="Arial"/>
            </a:endParaRPr>
          </a:p>
        </p:txBody>
      </p:sp>
      <p:sp>
        <p:nvSpPr>
          <p:cNvPr id="175" name="Google Shape;175;p1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76" name="Google Shape;176;p19"/>
          <p:cNvSpPr txBox="1"/>
          <p:nvPr/>
        </p:nvSpPr>
        <p:spPr>
          <a:xfrm>
            <a:off x="9287700" y="2007290"/>
            <a:ext cx="7899900" cy="5232202"/>
          </a:xfrm>
          <a:prstGeom prst="rect">
            <a:avLst/>
          </a:prstGeom>
          <a:noFill/>
          <a:ln>
            <a:noFill/>
          </a:ln>
        </p:spPr>
        <p:txBody>
          <a:bodyPr anchorCtr="0" anchor="t" bIns="0" lIns="0" spcFirstLastPara="1" rIns="0" wrap="square" tIns="0">
            <a:spAutoFit/>
          </a:bodyPr>
          <a:lstStyle/>
          <a:p>
            <a:pPr indent="-387350" lvl="1" marL="914400" marR="0" rtl="0" algn="l">
              <a:lnSpc>
                <a:spcPct val="170000"/>
              </a:lnSpc>
              <a:spcBef>
                <a:spcPts val="0"/>
              </a:spcBef>
              <a:spcAft>
                <a:spcPts val="0"/>
              </a:spcAft>
              <a:buClr>
                <a:schemeClr val="dk1"/>
              </a:buClr>
              <a:buSzPts val="2500"/>
              <a:buFont typeface="Playfair Display"/>
              <a:buChar char="•"/>
            </a:pPr>
            <a:r>
              <a:rPr b="0" i="0" lang="en-US" sz="2500" u="none" cap="none" strike="noStrike">
                <a:solidFill>
                  <a:schemeClr val="dk1"/>
                </a:solidFill>
                <a:latin typeface="Arial"/>
                <a:ea typeface="Arial"/>
                <a:cs typeface="Arial"/>
                <a:sym typeface="Arial"/>
              </a:rPr>
              <a:t>megfogalmazni a 2030-ig tartó időszakra vonatkozó Fenntartható Fejlődési Célok alapelveit. </a:t>
            </a:r>
            <a:endParaRPr b="0" i="0" sz="2500" u="none" cap="none" strike="noStrike">
              <a:solidFill>
                <a:schemeClr val="dk1"/>
              </a:solidFill>
              <a:latin typeface="Arial"/>
              <a:ea typeface="Arial"/>
              <a:cs typeface="Arial"/>
              <a:sym typeface="Arial"/>
            </a:endParaRPr>
          </a:p>
          <a:p>
            <a:pPr indent="-387350" lvl="1" marL="914400" marR="0" rtl="0" algn="l">
              <a:lnSpc>
                <a:spcPct val="170000"/>
              </a:lnSpc>
              <a:spcBef>
                <a:spcPts val="0"/>
              </a:spcBef>
              <a:spcAft>
                <a:spcPts val="0"/>
              </a:spcAft>
              <a:buClr>
                <a:schemeClr val="dk1"/>
              </a:buClr>
              <a:buSzPts val="2500"/>
              <a:buFont typeface="Playfair Display"/>
              <a:buChar char="•"/>
            </a:pPr>
            <a:r>
              <a:rPr b="0" i="0" lang="en-US" sz="2500" u="none" cap="none" strike="noStrike">
                <a:solidFill>
                  <a:schemeClr val="dk1"/>
                </a:solidFill>
                <a:latin typeface="Arial"/>
                <a:ea typeface="Arial"/>
                <a:cs typeface="Arial"/>
                <a:sym typeface="Arial"/>
              </a:rPr>
              <a:t>beazonosítani a társadalmi vállalkozások által kínált lehetőségeket, amelyek összhangban vannak a konkrét FFCkel, és rámutatva az üzleti és a társadalmi hatás összefüggéseinek megértésére.</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182" name="Google Shape;182;p20"/>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183" name="Google Shape;183;p20"/>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184" name="Google Shape;184;p20"/>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185" name="Google Shape;185;p20"/>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186" name="Google Shape;186;p20"/>
          <p:cNvSpPr txBox="1"/>
          <p:nvPr/>
        </p:nvSpPr>
        <p:spPr>
          <a:xfrm>
            <a:off x="2658885" y="1638600"/>
            <a:ext cx="1718700" cy="142192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6600"/>
              <a:buFont typeface="Arial"/>
              <a:buNone/>
            </a:pPr>
            <a:r>
              <a:rPr b="0" i="0" lang="en-US" sz="6600" u="none" cap="none" strike="noStrike">
                <a:solidFill>
                  <a:srgbClr val="06AC73"/>
                </a:solidFill>
                <a:latin typeface="Arial"/>
                <a:ea typeface="Arial"/>
                <a:cs typeface="Arial"/>
                <a:sym typeface="Arial"/>
              </a:rPr>
              <a:t>01</a:t>
            </a:r>
            <a:endParaRPr b="0" i="0" sz="6600" u="none" cap="none" strike="noStrike">
              <a:solidFill>
                <a:srgbClr val="000000"/>
              </a:solidFill>
              <a:latin typeface="Arial"/>
              <a:ea typeface="Arial"/>
              <a:cs typeface="Arial"/>
              <a:sym typeface="Arial"/>
            </a:endParaRPr>
          </a:p>
        </p:txBody>
      </p:sp>
      <p:sp>
        <p:nvSpPr>
          <p:cNvPr id="187" name="Google Shape;187;p20"/>
          <p:cNvSpPr txBox="1"/>
          <p:nvPr/>
        </p:nvSpPr>
        <p:spPr>
          <a:xfrm>
            <a:off x="4579235" y="2178350"/>
            <a:ext cx="11622790" cy="68942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200" u="none" cap="none" strike="noStrike">
                <a:solidFill>
                  <a:srgbClr val="06AC73"/>
                </a:solidFill>
                <a:latin typeface="Arial"/>
                <a:ea typeface="Arial"/>
                <a:cs typeface="Arial"/>
                <a:sym typeface="Arial"/>
              </a:rPr>
              <a:t>A Fenntartható Fejlődési Célok (FFC) általános bemutatója</a:t>
            </a:r>
            <a:endParaRPr b="1" i="0" sz="3200" u="none" cap="none" strike="noStrike">
              <a:solidFill>
                <a:srgbClr val="0F9249"/>
              </a:solidFill>
              <a:latin typeface="Arial"/>
              <a:ea typeface="Arial"/>
              <a:cs typeface="Arial"/>
              <a:sym typeface="Arial"/>
            </a:endParaRPr>
          </a:p>
        </p:txBody>
      </p:sp>
      <p:sp>
        <p:nvSpPr>
          <p:cNvPr id="188" name="Google Shape;188;p20"/>
          <p:cNvSpPr txBox="1"/>
          <p:nvPr/>
        </p:nvSpPr>
        <p:spPr>
          <a:xfrm>
            <a:off x="2867637" y="3738800"/>
            <a:ext cx="11252400" cy="38779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Reflektálj a következőkre:</a:t>
            </a:r>
            <a:br>
              <a:rPr b="0" i="0" lang="en-US" sz="2800" u="none" cap="none" strike="noStrike">
                <a:solidFill>
                  <a:srgbClr val="000000"/>
                </a:solidFill>
                <a:latin typeface="Arial"/>
                <a:ea typeface="Arial"/>
                <a:cs typeface="Arial"/>
                <a:sym typeface="Arial"/>
              </a:rPr>
            </a:br>
            <a:endParaRPr b="0" i="0" sz="28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1" lang="en-US" sz="2800" u="none" cap="none" strike="noStrike">
                <a:solidFill>
                  <a:srgbClr val="000000"/>
                </a:solidFill>
                <a:latin typeface="Arial"/>
                <a:ea typeface="Arial"/>
                <a:cs typeface="Arial"/>
                <a:sym typeface="Arial"/>
              </a:rPr>
              <a:t>Figyeld meg a környezetedet, és sorolj fel néhány problémát, amivel találkoztál, vagy amiről hallottál!</a:t>
            </a:r>
            <a:br>
              <a:rPr b="0" i="1" lang="en-US" sz="2800" u="none" cap="none" strike="noStrike">
                <a:solidFill>
                  <a:srgbClr val="000000"/>
                </a:solidFill>
                <a:latin typeface="Arial"/>
                <a:ea typeface="Arial"/>
                <a:cs typeface="Arial"/>
                <a:sym typeface="Arial"/>
              </a:rPr>
            </a:br>
            <a:endParaRPr b="0" i="1"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2800" u="none" cap="none" strike="noStrike">
                <a:solidFill>
                  <a:srgbClr val="000000"/>
                </a:solidFill>
                <a:latin typeface="Arial"/>
                <a:ea typeface="Arial"/>
                <a:cs typeface="Arial"/>
                <a:sym typeface="Arial"/>
              </a:rPr>
              <a:t>vagy </a:t>
            </a:r>
            <a:endParaRPr b="0" i="1"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1" sz="28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1" lang="en-US" sz="2800" u="none" cap="none" strike="noStrike">
                <a:solidFill>
                  <a:srgbClr val="000000"/>
                </a:solidFill>
                <a:latin typeface="Arial"/>
                <a:ea typeface="Arial"/>
                <a:cs typeface="Arial"/>
                <a:sym typeface="Arial"/>
              </a:rPr>
              <a:t>Azonosíts, majd jegyezz fel néhány olyan problémát a közösségeden belül, amely személyesen érint téged.</a:t>
            </a:r>
            <a:endParaRPr/>
          </a:p>
        </p:txBody>
      </p:sp>
      <p:sp>
        <p:nvSpPr>
          <p:cNvPr id="189" name="Google Shape;189;p2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195" name="Google Shape;195;p21"/>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196" name="Google Shape;196;p21"/>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197" name="Google Shape;197;p2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98" name="Google Shape;198;p21"/>
          <p:cNvSpPr txBox="1"/>
          <p:nvPr/>
        </p:nvSpPr>
        <p:spPr>
          <a:xfrm>
            <a:off x="2720525" y="1965700"/>
            <a:ext cx="10551900" cy="7755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1" i="0" lang="en-US" sz="3600" u="none" cap="none" strike="noStrike">
                <a:solidFill>
                  <a:srgbClr val="BF1435"/>
                </a:solidFill>
                <a:latin typeface="Arial"/>
                <a:ea typeface="Arial"/>
                <a:cs typeface="Arial"/>
                <a:sym typeface="Arial"/>
              </a:rPr>
              <a:t>1.1 </a:t>
            </a:r>
            <a:r>
              <a:rPr b="0" i="0" lang="en-US" sz="3600" u="none" cap="none" strike="noStrike">
                <a:solidFill>
                  <a:srgbClr val="000000"/>
                </a:solidFill>
                <a:latin typeface="Arial"/>
                <a:ea typeface="Arial"/>
                <a:cs typeface="Arial"/>
                <a:sym typeface="Arial"/>
              </a:rPr>
              <a:t>A Fenntartható Fejlődés megértése </a:t>
            </a:r>
            <a:endParaRPr b="0" i="0" sz="3600" u="none" cap="none" strike="noStrike">
              <a:solidFill>
                <a:srgbClr val="000000"/>
              </a:solidFill>
              <a:latin typeface="Arial"/>
              <a:ea typeface="Arial"/>
              <a:cs typeface="Arial"/>
              <a:sym typeface="Arial"/>
            </a:endParaRPr>
          </a:p>
        </p:txBody>
      </p:sp>
      <p:sp>
        <p:nvSpPr>
          <p:cNvPr id="199" name="Google Shape;199;p21"/>
          <p:cNvSpPr txBox="1"/>
          <p:nvPr/>
        </p:nvSpPr>
        <p:spPr>
          <a:xfrm>
            <a:off x="2720525" y="3241675"/>
            <a:ext cx="9990300" cy="6328848"/>
          </a:xfrm>
          <a:prstGeom prst="rect">
            <a:avLst/>
          </a:prstGeom>
          <a:noFill/>
          <a:ln>
            <a:noFill/>
          </a:ln>
        </p:spPr>
        <p:txBody>
          <a:bodyPr anchorCtr="0" anchor="t" bIns="0" lIns="0" spcFirstLastPara="1" rIns="0" wrap="square" tIns="0">
            <a:spAutoFit/>
          </a:bodyPr>
          <a:lstStyle/>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Az Agenda 2030 figyelembe vette az általad megnevezett problémákat, valamint számos más, a közösségeket Európa-szerte érintő kérdést is.</a:t>
            </a:r>
            <a:endParaRPr b="0" i="0"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Az ENSZ által 2015-ben létrehozott SDG-k olyan globális célok összességét jelentik, amelyek célja a különböző társadalmi, gazdasági és környezeti kihívások kezelése. Ezek a célok egyetemes cselekvési felhívásként szolgálnak, és a szegénység felszámolását, a bolygó védelmét és a mindenki számára elérhető jólét előmozdítását célozzák 2030-ig.</a:t>
            </a:r>
            <a:endParaRPr b="0" i="0" sz="2199" u="none" cap="none" strike="noStrike">
              <a:solidFill>
                <a:srgbClr val="000000"/>
              </a:solidFill>
              <a:latin typeface="Arial"/>
              <a:ea typeface="Arial"/>
              <a:cs typeface="Arial"/>
              <a:sym typeface="Arial"/>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Arial"/>
                <a:ea typeface="Arial"/>
                <a:cs typeface="Arial"/>
                <a:sym typeface="Arial"/>
              </a:rPr>
              <a:t>A konkrét célokat tartalmazó 17 célból álló fenntartható fejlődési célok olyan kérdések széles körét fedik le, mint a szegénység, az éhezés, az egészségügy, az oktatás, a nemek közötti egyenlőség, a tiszta víz és az éghajlatváltozás elleni fellépés.</a:t>
            </a:r>
            <a:endParaRPr b="0" i="0" sz="2199" u="none" cap="none" strike="noStrike">
              <a:solidFill>
                <a:srgbClr val="000000"/>
              </a:solidFill>
              <a:latin typeface="Arial"/>
              <a:ea typeface="Arial"/>
              <a:cs typeface="Arial"/>
              <a:sym typeface="Arial"/>
            </a:endParaRPr>
          </a:p>
        </p:txBody>
      </p:sp>
      <p:sp>
        <p:nvSpPr>
          <p:cNvPr id="200" name="Google Shape;200;p21"/>
          <p:cNvSpPr txBox="1"/>
          <p:nvPr/>
        </p:nvSpPr>
        <p:spPr>
          <a:xfrm rot="-5400000">
            <a:off x="-1975749" y="5375980"/>
            <a:ext cx="6522600" cy="12495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Arial"/>
                <a:ea typeface="Arial"/>
                <a:cs typeface="Arial"/>
                <a:sym typeface="Arial"/>
              </a:rPr>
              <a:t>1.1 A Fenntartható Fejlődés Megértése </a:t>
            </a:r>
            <a:endParaRPr b="1" i="0" sz="1400" u="none" cap="none" strike="noStrike">
              <a:solidFill>
                <a:srgbClr val="BF143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