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Lst>
  <p:sldSz cy="10287000" cx="18288000"/>
  <p:notesSz cx="6858000" cy="9144000"/>
  <p:embeddedFontLst>
    <p:embeddedFont>
      <p:font typeface="Prata"/>
      <p:regular r:id="rId66"/>
    </p:embeddedFont>
    <p:embeddedFont>
      <p:font typeface="Playfair Display"/>
      <p:regular r:id="rId67"/>
      <p:bold r:id="rId68"/>
      <p:italic r:id="rId69"/>
      <p:boldItalic r:id="rId7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1D2134B2-F180-4DCE-BD5D-3AB98AF5E63B}">
  <a:tblStyle styleId="{1D2134B2-F180-4DCE-BD5D-3AB98AF5E63B}"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70" Type="http://schemas.openxmlformats.org/officeDocument/2006/relationships/font" Target="fonts/PlayfairDisplay-boldItalic.fntdata"/><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62" Type="http://schemas.openxmlformats.org/officeDocument/2006/relationships/slide" Target="slides/slide56.xml"/><Relationship Id="rId61" Type="http://schemas.openxmlformats.org/officeDocument/2006/relationships/slide" Target="slides/slide55.xml"/><Relationship Id="rId20" Type="http://schemas.openxmlformats.org/officeDocument/2006/relationships/slide" Target="slides/slide14.xml"/><Relationship Id="rId64" Type="http://schemas.openxmlformats.org/officeDocument/2006/relationships/slide" Target="slides/slide58.xml"/><Relationship Id="rId63" Type="http://schemas.openxmlformats.org/officeDocument/2006/relationships/slide" Target="slides/slide57.xml"/><Relationship Id="rId22" Type="http://schemas.openxmlformats.org/officeDocument/2006/relationships/slide" Target="slides/slide16.xml"/><Relationship Id="rId66" Type="http://schemas.openxmlformats.org/officeDocument/2006/relationships/font" Target="fonts/Prata-regular.fntdata"/><Relationship Id="rId21" Type="http://schemas.openxmlformats.org/officeDocument/2006/relationships/slide" Target="slides/slide15.xml"/><Relationship Id="rId65" Type="http://schemas.openxmlformats.org/officeDocument/2006/relationships/slide" Target="slides/slide59.xml"/><Relationship Id="rId24" Type="http://schemas.openxmlformats.org/officeDocument/2006/relationships/slide" Target="slides/slide18.xml"/><Relationship Id="rId68" Type="http://schemas.openxmlformats.org/officeDocument/2006/relationships/font" Target="fonts/PlayfairDisplay-bold.fntdata"/><Relationship Id="rId23" Type="http://schemas.openxmlformats.org/officeDocument/2006/relationships/slide" Target="slides/slide17.xml"/><Relationship Id="rId67" Type="http://schemas.openxmlformats.org/officeDocument/2006/relationships/font" Target="fonts/PlayfairDisplay-regular.fntdata"/><Relationship Id="rId60" Type="http://schemas.openxmlformats.org/officeDocument/2006/relationships/slide" Target="slides/slide54.xml"/><Relationship Id="rId26" Type="http://schemas.openxmlformats.org/officeDocument/2006/relationships/slide" Target="slides/slide20.xml"/><Relationship Id="rId25" Type="http://schemas.openxmlformats.org/officeDocument/2006/relationships/slide" Target="slides/slide19.xml"/><Relationship Id="rId69" Type="http://schemas.openxmlformats.org/officeDocument/2006/relationships/font" Target="fonts/PlayfairDisplay-italic.fntdata"/><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11" Type="http://schemas.openxmlformats.org/officeDocument/2006/relationships/slide" Target="slides/slide5.xml"/><Relationship Id="rId55" Type="http://schemas.openxmlformats.org/officeDocument/2006/relationships/slide" Target="slides/slide49.xml"/><Relationship Id="rId10" Type="http://schemas.openxmlformats.org/officeDocument/2006/relationships/slide" Target="slides/slide4.xml"/><Relationship Id="rId54" Type="http://schemas.openxmlformats.org/officeDocument/2006/relationships/slide" Target="slides/slide48.xml"/><Relationship Id="rId13" Type="http://schemas.openxmlformats.org/officeDocument/2006/relationships/slide" Target="slides/slide7.xml"/><Relationship Id="rId57" Type="http://schemas.openxmlformats.org/officeDocument/2006/relationships/slide" Target="slides/slide51.xml"/><Relationship Id="rId12" Type="http://schemas.openxmlformats.org/officeDocument/2006/relationships/slide" Target="slides/slide6.xml"/><Relationship Id="rId56" Type="http://schemas.openxmlformats.org/officeDocument/2006/relationships/slide" Target="slides/slide50.xml"/><Relationship Id="rId15" Type="http://schemas.openxmlformats.org/officeDocument/2006/relationships/slide" Target="slides/slide9.xml"/><Relationship Id="rId59" Type="http://schemas.openxmlformats.org/officeDocument/2006/relationships/slide" Target="slides/slide53.xml"/><Relationship Id="rId14" Type="http://schemas.openxmlformats.org/officeDocument/2006/relationships/slide" Target="slides/slide8.xml"/><Relationship Id="rId58" Type="http://schemas.openxmlformats.org/officeDocument/2006/relationships/slide" Target="slides/slide52.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1: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6" name="Google Shape;86;p1: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p10: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0" name="Google Shape;200;p10: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p11: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6" name="Google Shape;216;p11: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p12: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3" name="Google Shape;233;p12: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p13: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8" name="Google Shape;248;p13: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p14: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9" name="Google Shape;259;p14: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 name="Shape 270"/>
        <p:cNvGrpSpPr/>
        <p:nvPr/>
      </p:nvGrpSpPr>
      <p:grpSpPr>
        <a:xfrm>
          <a:off x="0" y="0"/>
          <a:ext cx="0" cy="0"/>
          <a:chOff x="0" y="0"/>
          <a:chExt cx="0" cy="0"/>
        </a:xfrm>
      </p:grpSpPr>
      <p:sp>
        <p:nvSpPr>
          <p:cNvPr id="271" name="Google Shape;271;p15: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2" name="Google Shape;272;p15: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p16: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3" name="Google Shape;283;p16: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p17: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5" name="Google Shape;295;p17: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6" name="Shape 306"/>
        <p:cNvGrpSpPr/>
        <p:nvPr/>
      </p:nvGrpSpPr>
      <p:grpSpPr>
        <a:xfrm>
          <a:off x="0" y="0"/>
          <a:ext cx="0" cy="0"/>
          <a:chOff x="0" y="0"/>
          <a:chExt cx="0" cy="0"/>
        </a:xfrm>
      </p:grpSpPr>
      <p:sp>
        <p:nvSpPr>
          <p:cNvPr id="307" name="Google Shape;307;p18: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8" name="Google Shape;308;p18: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 name="Shape 330"/>
        <p:cNvGrpSpPr/>
        <p:nvPr/>
      </p:nvGrpSpPr>
      <p:grpSpPr>
        <a:xfrm>
          <a:off x="0" y="0"/>
          <a:ext cx="0" cy="0"/>
          <a:chOff x="0" y="0"/>
          <a:chExt cx="0" cy="0"/>
        </a:xfrm>
      </p:grpSpPr>
      <p:sp>
        <p:nvSpPr>
          <p:cNvPr id="331" name="Google Shape;331;p19: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2" name="Google Shape;332;p19: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p2: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7" name="Google Shape;97;p2: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4" name="Shape 354"/>
        <p:cNvGrpSpPr/>
        <p:nvPr/>
      </p:nvGrpSpPr>
      <p:grpSpPr>
        <a:xfrm>
          <a:off x="0" y="0"/>
          <a:ext cx="0" cy="0"/>
          <a:chOff x="0" y="0"/>
          <a:chExt cx="0" cy="0"/>
        </a:xfrm>
      </p:grpSpPr>
      <p:sp>
        <p:nvSpPr>
          <p:cNvPr id="355" name="Google Shape;355;p20: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6" name="Google Shape;356;p20: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8" name="Shape 378"/>
        <p:cNvGrpSpPr/>
        <p:nvPr/>
      </p:nvGrpSpPr>
      <p:grpSpPr>
        <a:xfrm>
          <a:off x="0" y="0"/>
          <a:ext cx="0" cy="0"/>
          <a:chOff x="0" y="0"/>
          <a:chExt cx="0" cy="0"/>
        </a:xfrm>
      </p:grpSpPr>
      <p:sp>
        <p:nvSpPr>
          <p:cNvPr id="379" name="Google Shape;379;p21: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0" name="Google Shape;380;p21: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2" name="Shape 402"/>
        <p:cNvGrpSpPr/>
        <p:nvPr/>
      </p:nvGrpSpPr>
      <p:grpSpPr>
        <a:xfrm>
          <a:off x="0" y="0"/>
          <a:ext cx="0" cy="0"/>
          <a:chOff x="0" y="0"/>
          <a:chExt cx="0" cy="0"/>
        </a:xfrm>
      </p:grpSpPr>
      <p:sp>
        <p:nvSpPr>
          <p:cNvPr id="403" name="Google Shape;403;p22: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4" name="Google Shape;404;p22: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5" name="Shape 425"/>
        <p:cNvGrpSpPr/>
        <p:nvPr/>
      </p:nvGrpSpPr>
      <p:grpSpPr>
        <a:xfrm>
          <a:off x="0" y="0"/>
          <a:ext cx="0" cy="0"/>
          <a:chOff x="0" y="0"/>
          <a:chExt cx="0" cy="0"/>
        </a:xfrm>
      </p:grpSpPr>
      <p:sp>
        <p:nvSpPr>
          <p:cNvPr id="426" name="Google Shape;426;p23: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7" name="Google Shape;427;p23: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8" name="Shape 448"/>
        <p:cNvGrpSpPr/>
        <p:nvPr/>
      </p:nvGrpSpPr>
      <p:grpSpPr>
        <a:xfrm>
          <a:off x="0" y="0"/>
          <a:ext cx="0" cy="0"/>
          <a:chOff x="0" y="0"/>
          <a:chExt cx="0" cy="0"/>
        </a:xfrm>
      </p:grpSpPr>
      <p:sp>
        <p:nvSpPr>
          <p:cNvPr id="449" name="Google Shape;449;p24: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0" name="Google Shape;450;p24: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1" name="Shape 461"/>
        <p:cNvGrpSpPr/>
        <p:nvPr/>
      </p:nvGrpSpPr>
      <p:grpSpPr>
        <a:xfrm>
          <a:off x="0" y="0"/>
          <a:ext cx="0" cy="0"/>
          <a:chOff x="0" y="0"/>
          <a:chExt cx="0" cy="0"/>
        </a:xfrm>
      </p:grpSpPr>
      <p:sp>
        <p:nvSpPr>
          <p:cNvPr id="462" name="Google Shape;462;p25: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3" name="Google Shape;463;p25: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4" name="Shape 474"/>
        <p:cNvGrpSpPr/>
        <p:nvPr/>
      </p:nvGrpSpPr>
      <p:grpSpPr>
        <a:xfrm>
          <a:off x="0" y="0"/>
          <a:ext cx="0" cy="0"/>
          <a:chOff x="0" y="0"/>
          <a:chExt cx="0" cy="0"/>
        </a:xfrm>
      </p:grpSpPr>
      <p:sp>
        <p:nvSpPr>
          <p:cNvPr id="475" name="Google Shape;475;p26: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6" name="Google Shape;476;p26: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5" name="Shape 485"/>
        <p:cNvGrpSpPr/>
        <p:nvPr/>
      </p:nvGrpSpPr>
      <p:grpSpPr>
        <a:xfrm>
          <a:off x="0" y="0"/>
          <a:ext cx="0" cy="0"/>
          <a:chOff x="0" y="0"/>
          <a:chExt cx="0" cy="0"/>
        </a:xfrm>
      </p:grpSpPr>
      <p:sp>
        <p:nvSpPr>
          <p:cNvPr id="486" name="Google Shape;486;p27: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7" name="Google Shape;487;p27: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8" name="Shape 498"/>
        <p:cNvGrpSpPr/>
        <p:nvPr/>
      </p:nvGrpSpPr>
      <p:grpSpPr>
        <a:xfrm>
          <a:off x="0" y="0"/>
          <a:ext cx="0" cy="0"/>
          <a:chOff x="0" y="0"/>
          <a:chExt cx="0" cy="0"/>
        </a:xfrm>
      </p:grpSpPr>
      <p:sp>
        <p:nvSpPr>
          <p:cNvPr id="499" name="Google Shape;499;p28: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0" name="Google Shape;500;p28: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0" name="Shape 510"/>
        <p:cNvGrpSpPr/>
        <p:nvPr/>
      </p:nvGrpSpPr>
      <p:grpSpPr>
        <a:xfrm>
          <a:off x="0" y="0"/>
          <a:ext cx="0" cy="0"/>
          <a:chOff x="0" y="0"/>
          <a:chExt cx="0" cy="0"/>
        </a:xfrm>
      </p:grpSpPr>
      <p:sp>
        <p:nvSpPr>
          <p:cNvPr id="511" name="Google Shape;511;p29: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2" name="Google Shape;512;p29: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p3: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5" name="Google Shape;115;p3: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2" name="Shape 522"/>
        <p:cNvGrpSpPr/>
        <p:nvPr/>
      </p:nvGrpSpPr>
      <p:grpSpPr>
        <a:xfrm>
          <a:off x="0" y="0"/>
          <a:ext cx="0" cy="0"/>
          <a:chOff x="0" y="0"/>
          <a:chExt cx="0" cy="0"/>
        </a:xfrm>
      </p:grpSpPr>
      <p:sp>
        <p:nvSpPr>
          <p:cNvPr id="523" name="Google Shape;523;p30: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4" name="Google Shape;524;p30: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4" name="Shape 534"/>
        <p:cNvGrpSpPr/>
        <p:nvPr/>
      </p:nvGrpSpPr>
      <p:grpSpPr>
        <a:xfrm>
          <a:off x="0" y="0"/>
          <a:ext cx="0" cy="0"/>
          <a:chOff x="0" y="0"/>
          <a:chExt cx="0" cy="0"/>
        </a:xfrm>
      </p:grpSpPr>
      <p:sp>
        <p:nvSpPr>
          <p:cNvPr id="535" name="Google Shape;535;p31: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6" name="Google Shape;536;p31: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6" name="Shape 546"/>
        <p:cNvGrpSpPr/>
        <p:nvPr/>
      </p:nvGrpSpPr>
      <p:grpSpPr>
        <a:xfrm>
          <a:off x="0" y="0"/>
          <a:ext cx="0" cy="0"/>
          <a:chOff x="0" y="0"/>
          <a:chExt cx="0" cy="0"/>
        </a:xfrm>
      </p:grpSpPr>
      <p:sp>
        <p:nvSpPr>
          <p:cNvPr id="547" name="Google Shape;547;p32: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48" name="Google Shape;548;p32: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7" name="Shape 557"/>
        <p:cNvGrpSpPr/>
        <p:nvPr/>
      </p:nvGrpSpPr>
      <p:grpSpPr>
        <a:xfrm>
          <a:off x="0" y="0"/>
          <a:ext cx="0" cy="0"/>
          <a:chOff x="0" y="0"/>
          <a:chExt cx="0" cy="0"/>
        </a:xfrm>
      </p:grpSpPr>
      <p:sp>
        <p:nvSpPr>
          <p:cNvPr id="558" name="Google Shape;558;p33: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59" name="Google Shape;559;p33: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8" name="Shape 568"/>
        <p:cNvGrpSpPr/>
        <p:nvPr/>
      </p:nvGrpSpPr>
      <p:grpSpPr>
        <a:xfrm>
          <a:off x="0" y="0"/>
          <a:ext cx="0" cy="0"/>
          <a:chOff x="0" y="0"/>
          <a:chExt cx="0" cy="0"/>
        </a:xfrm>
      </p:grpSpPr>
      <p:sp>
        <p:nvSpPr>
          <p:cNvPr id="569" name="Google Shape;569;p34: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0" name="Google Shape;570;p34: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1" name="Shape 581"/>
        <p:cNvGrpSpPr/>
        <p:nvPr/>
      </p:nvGrpSpPr>
      <p:grpSpPr>
        <a:xfrm>
          <a:off x="0" y="0"/>
          <a:ext cx="0" cy="0"/>
          <a:chOff x="0" y="0"/>
          <a:chExt cx="0" cy="0"/>
        </a:xfrm>
      </p:grpSpPr>
      <p:sp>
        <p:nvSpPr>
          <p:cNvPr id="582" name="Google Shape;582;p35: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83" name="Google Shape;583;p35: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2" name="Shape 592"/>
        <p:cNvGrpSpPr/>
        <p:nvPr/>
      </p:nvGrpSpPr>
      <p:grpSpPr>
        <a:xfrm>
          <a:off x="0" y="0"/>
          <a:ext cx="0" cy="0"/>
          <a:chOff x="0" y="0"/>
          <a:chExt cx="0" cy="0"/>
        </a:xfrm>
      </p:grpSpPr>
      <p:sp>
        <p:nvSpPr>
          <p:cNvPr id="593" name="Google Shape;593;p36: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94" name="Google Shape;594;p36: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5" name="Shape 605"/>
        <p:cNvGrpSpPr/>
        <p:nvPr/>
      </p:nvGrpSpPr>
      <p:grpSpPr>
        <a:xfrm>
          <a:off x="0" y="0"/>
          <a:ext cx="0" cy="0"/>
          <a:chOff x="0" y="0"/>
          <a:chExt cx="0" cy="0"/>
        </a:xfrm>
      </p:grpSpPr>
      <p:sp>
        <p:nvSpPr>
          <p:cNvPr id="606" name="Google Shape;606;p37: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07" name="Google Shape;607;p37: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6" name="Shape 616"/>
        <p:cNvGrpSpPr/>
        <p:nvPr/>
      </p:nvGrpSpPr>
      <p:grpSpPr>
        <a:xfrm>
          <a:off x="0" y="0"/>
          <a:ext cx="0" cy="0"/>
          <a:chOff x="0" y="0"/>
          <a:chExt cx="0" cy="0"/>
        </a:xfrm>
      </p:grpSpPr>
      <p:sp>
        <p:nvSpPr>
          <p:cNvPr id="617" name="Google Shape;617;p38: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18" name="Google Shape;618;p38: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8" name="Shape 628"/>
        <p:cNvGrpSpPr/>
        <p:nvPr/>
      </p:nvGrpSpPr>
      <p:grpSpPr>
        <a:xfrm>
          <a:off x="0" y="0"/>
          <a:ext cx="0" cy="0"/>
          <a:chOff x="0" y="0"/>
          <a:chExt cx="0" cy="0"/>
        </a:xfrm>
      </p:grpSpPr>
      <p:sp>
        <p:nvSpPr>
          <p:cNvPr id="629" name="Google Shape;629;p39: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30" name="Google Shape;630;p39: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p4: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2" name="Google Shape;132;p4: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1" name="Shape 641"/>
        <p:cNvGrpSpPr/>
        <p:nvPr/>
      </p:nvGrpSpPr>
      <p:grpSpPr>
        <a:xfrm>
          <a:off x="0" y="0"/>
          <a:ext cx="0" cy="0"/>
          <a:chOff x="0" y="0"/>
          <a:chExt cx="0" cy="0"/>
        </a:xfrm>
      </p:grpSpPr>
      <p:sp>
        <p:nvSpPr>
          <p:cNvPr id="642" name="Google Shape;642;p40: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43" name="Google Shape;643;p40: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2" name="Shape 652"/>
        <p:cNvGrpSpPr/>
        <p:nvPr/>
      </p:nvGrpSpPr>
      <p:grpSpPr>
        <a:xfrm>
          <a:off x="0" y="0"/>
          <a:ext cx="0" cy="0"/>
          <a:chOff x="0" y="0"/>
          <a:chExt cx="0" cy="0"/>
        </a:xfrm>
      </p:grpSpPr>
      <p:sp>
        <p:nvSpPr>
          <p:cNvPr id="653" name="Google Shape;653;p41: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54" name="Google Shape;654;p41: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3" name="Shape 663"/>
        <p:cNvGrpSpPr/>
        <p:nvPr/>
      </p:nvGrpSpPr>
      <p:grpSpPr>
        <a:xfrm>
          <a:off x="0" y="0"/>
          <a:ext cx="0" cy="0"/>
          <a:chOff x="0" y="0"/>
          <a:chExt cx="0" cy="0"/>
        </a:xfrm>
      </p:grpSpPr>
      <p:sp>
        <p:nvSpPr>
          <p:cNvPr id="664" name="Google Shape;664;p42: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65" name="Google Shape;665;p42: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4" name="Shape 674"/>
        <p:cNvGrpSpPr/>
        <p:nvPr/>
      </p:nvGrpSpPr>
      <p:grpSpPr>
        <a:xfrm>
          <a:off x="0" y="0"/>
          <a:ext cx="0" cy="0"/>
          <a:chOff x="0" y="0"/>
          <a:chExt cx="0" cy="0"/>
        </a:xfrm>
      </p:grpSpPr>
      <p:sp>
        <p:nvSpPr>
          <p:cNvPr id="675" name="Google Shape;675;p43: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76" name="Google Shape;676;p43: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4" name="Shape 684"/>
        <p:cNvGrpSpPr/>
        <p:nvPr/>
      </p:nvGrpSpPr>
      <p:grpSpPr>
        <a:xfrm>
          <a:off x="0" y="0"/>
          <a:ext cx="0" cy="0"/>
          <a:chOff x="0" y="0"/>
          <a:chExt cx="0" cy="0"/>
        </a:xfrm>
      </p:grpSpPr>
      <p:sp>
        <p:nvSpPr>
          <p:cNvPr id="685" name="Google Shape;685;p44: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86" name="Google Shape;686;p44: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0" name="Shape 700"/>
        <p:cNvGrpSpPr/>
        <p:nvPr/>
      </p:nvGrpSpPr>
      <p:grpSpPr>
        <a:xfrm>
          <a:off x="0" y="0"/>
          <a:ext cx="0" cy="0"/>
          <a:chOff x="0" y="0"/>
          <a:chExt cx="0" cy="0"/>
        </a:xfrm>
      </p:grpSpPr>
      <p:sp>
        <p:nvSpPr>
          <p:cNvPr id="701" name="Google Shape;701;p45: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02" name="Google Shape;702;p45: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5" name="Shape 715"/>
        <p:cNvGrpSpPr/>
        <p:nvPr/>
      </p:nvGrpSpPr>
      <p:grpSpPr>
        <a:xfrm>
          <a:off x="0" y="0"/>
          <a:ext cx="0" cy="0"/>
          <a:chOff x="0" y="0"/>
          <a:chExt cx="0" cy="0"/>
        </a:xfrm>
      </p:grpSpPr>
      <p:sp>
        <p:nvSpPr>
          <p:cNvPr id="716" name="Google Shape;716;p46: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17" name="Google Shape;717;p46: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8" name="Shape 728"/>
        <p:cNvGrpSpPr/>
        <p:nvPr/>
      </p:nvGrpSpPr>
      <p:grpSpPr>
        <a:xfrm>
          <a:off x="0" y="0"/>
          <a:ext cx="0" cy="0"/>
          <a:chOff x="0" y="0"/>
          <a:chExt cx="0" cy="0"/>
        </a:xfrm>
      </p:grpSpPr>
      <p:sp>
        <p:nvSpPr>
          <p:cNvPr id="729" name="Google Shape;729;p47: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30" name="Google Shape;730;p47: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3" name="Shape 743"/>
        <p:cNvGrpSpPr/>
        <p:nvPr/>
      </p:nvGrpSpPr>
      <p:grpSpPr>
        <a:xfrm>
          <a:off x="0" y="0"/>
          <a:ext cx="0" cy="0"/>
          <a:chOff x="0" y="0"/>
          <a:chExt cx="0" cy="0"/>
        </a:xfrm>
      </p:grpSpPr>
      <p:sp>
        <p:nvSpPr>
          <p:cNvPr id="744" name="Google Shape;744;p48: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45" name="Google Shape;745;p48: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7" name="Shape 757"/>
        <p:cNvGrpSpPr/>
        <p:nvPr/>
      </p:nvGrpSpPr>
      <p:grpSpPr>
        <a:xfrm>
          <a:off x="0" y="0"/>
          <a:ext cx="0" cy="0"/>
          <a:chOff x="0" y="0"/>
          <a:chExt cx="0" cy="0"/>
        </a:xfrm>
      </p:grpSpPr>
      <p:sp>
        <p:nvSpPr>
          <p:cNvPr id="758" name="Google Shape;758;p49: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59" name="Google Shape;759;p49: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p5: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7" name="Google Shape;147;p5: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0" name="Shape 770"/>
        <p:cNvGrpSpPr/>
        <p:nvPr/>
      </p:nvGrpSpPr>
      <p:grpSpPr>
        <a:xfrm>
          <a:off x="0" y="0"/>
          <a:ext cx="0" cy="0"/>
          <a:chOff x="0" y="0"/>
          <a:chExt cx="0" cy="0"/>
        </a:xfrm>
      </p:grpSpPr>
      <p:sp>
        <p:nvSpPr>
          <p:cNvPr id="771" name="Google Shape;771;p50: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72" name="Google Shape;772;p50: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3" name="Shape 783"/>
        <p:cNvGrpSpPr/>
        <p:nvPr/>
      </p:nvGrpSpPr>
      <p:grpSpPr>
        <a:xfrm>
          <a:off x="0" y="0"/>
          <a:ext cx="0" cy="0"/>
          <a:chOff x="0" y="0"/>
          <a:chExt cx="0" cy="0"/>
        </a:xfrm>
      </p:grpSpPr>
      <p:sp>
        <p:nvSpPr>
          <p:cNvPr id="784" name="Google Shape;784;p51: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85" name="Google Shape;785;p51: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6" name="Shape 796"/>
        <p:cNvGrpSpPr/>
        <p:nvPr/>
      </p:nvGrpSpPr>
      <p:grpSpPr>
        <a:xfrm>
          <a:off x="0" y="0"/>
          <a:ext cx="0" cy="0"/>
          <a:chOff x="0" y="0"/>
          <a:chExt cx="0" cy="0"/>
        </a:xfrm>
      </p:grpSpPr>
      <p:sp>
        <p:nvSpPr>
          <p:cNvPr id="797" name="Google Shape;797;p52: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98" name="Google Shape;798;p52: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9" name="Shape 809"/>
        <p:cNvGrpSpPr/>
        <p:nvPr/>
      </p:nvGrpSpPr>
      <p:grpSpPr>
        <a:xfrm>
          <a:off x="0" y="0"/>
          <a:ext cx="0" cy="0"/>
          <a:chOff x="0" y="0"/>
          <a:chExt cx="0" cy="0"/>
        </a:xfrm>
      </p:grpSpPr>
      <p:sp>
        <p:nvSpPr>
          <p:cNvPr id="810" name="Google Shape;810;p53: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11" name="Google Shape;811;p53: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1" name="Shape 821"/>
        <p:cNvGrpSpPr/>
        <p:nvPr/>
      </p:nvGrpSpPr>
      <p:grpSpPr>
        <a:xfrm>
          <a:off x="0" y="0"/>
          <a:ext cx="0" cy="0"/>
          <a:chOff x="0" y="0"/>
          <a:chExt cx="0" cy="0"/>
        </a:xfrm>
      </p:grpSpPr>
      <p:sp>
        <p:nvSpPr>
          <p:cNvPr id="822" name="Google Shape;822;p54: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23" name="Google Shape;823;p54: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3" name="Shape 833"/>
        <p:cNvGrpSpPr/>
        <p:nvPr/>
      </p:nvGrpSpPr>
      <p:grpSpPr>
        <a:xfrm>
          <a:off x="0" y="0"/>
          <a:ext cx="0" cy="0"/>
          <a:chOff x="0" y="0"/>
          <a:chExt cx="0" cy="0"/>
        </a:xfrm>
      </p:grpSpPr>
      <p:sp>
        <p:nvSpPr>
          <p:cNvPr id="834" name="Google Shape;834;p55: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35" name="Google Shape;835;p55: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5" name="Shape 845"/>
        <p:cNvGrpSpPr/>
        <p:nvPr/>
      </p:nvGrpSpPr>
      <p:grpSpPr>
        <a:xfrm>
          <a:off x="0" y="0"/>
          <a:ext cx="0" cy="0"/>
          <a:chOff x="0" y="0"/>
          <a:chExt cx="0" cy="0"/>
        </a:xfrm>
      </p:grpSpPr>
      <p:sp>
        <p:nvSpPr>
          <p:cNvPr id="846" name="Google Shape;846;p56: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47" name="Google Shape;847;p56: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9" name="Shape 859"/>
        <p:cNvGrpSpPr/>
        <p:nvPr/>
      </p:nvGrpSpPr>
      <p:grpSpPr>
        <a:xfrm>
          <a:off x="0" y="0"/>
          <a:ext cx="0" cy="0"/>
          <a:chOff x="0" y="0"/>
          <a:chExt cx="0" cy="0"/>
        </a:xfrm>
      </p:grpSpPr>
      <p:sp>
        <p:nvSpPr>
          <p:cNvPr id="860" name="Google Shape;860;p57: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61" name="Google Shape;861;p57: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9" name="Shape 869"/>
        <p:cNvGrpSpPr/>
        <p:nvPr/>
      </p:nvGrpSpPr>
      <p:grpSpPr>
        <a:xfrm>
          <a:off x="0" y="0"/>
          <a:ext cx="0" cy="0"/>
          <a:chOff x="0" y="0"/>
          <a:chExt cx="0" cy="0"/>
        </a:xfrm>
      </p:grpSpPr>
      <p:sp>
        <p:nvSpPr>
          <p:cNvPr id="870" name="Google Shape;870;p58: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71" name="Google Shape;871;p58: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4" name="Shape 884"/>
        <p:cNvGrpSpPr/>
        <p:nvPr/>
      </p:nvGrpSpPr>
      <p:grpSpPr>
        <a:xfrm>
          <a:off x="0" y="0"/>
          <a:ext cx="0" cy="0"/>
          <a:chOff x="0" y="0"/>
          <a:chExt cx="0" cy="0"/>
        </a:xfrm>
      </p:grpSpPr>
      <p:sp>
        <p:nvSpPr>
          <p:cNvPr id="885" name="Google Shape;885;p59: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886" name="Google Shape;886;p59: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lang="en-US" sz="1200">
                <a:solidFill>
                  <a:schemeClr val="dk1"/>
                </a:solidFill>
                <a:latin typeface="Calibri"/>
                <a:ea typeface="Calibri"/>
                <a:cs typeface="Calibri"/>
                <a:sym typeface="Calibri"/>
              </a:rPr>
              <a:t>1.7.2013</a:t>
            </a:r>
            <a:endParaRPr/>
          </a:p>
        </p:txBody>
      </p:sp>
      <p:sp>
        <p:nvSpPr>
          <p:cNvPr id="887" name="Google Shape;887;p59:notes"/>
          <p:cNvSpPr/>
          <p:nvPr>
            <p:ph idx="3" type="sldImg"/>
          </p:nvPr>
        </p:nvSpPr>
        <p:spPr>
          <a:xfrm>
            <a:off x="2290763" y="512763"/>
            <a:ext cx="4562475"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88" name="Google Shape;888;p59: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89" name="Google Shape;889;p59: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890" name="Google Shape;890;p59: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lang="en-US" sz="1200">
                <a:solidFill>
                  <a:schemeClr val="dk1"/>
                </a:solidFill>
                <a:latin typeface="Calibri"/>
                <a:ea typeface="Calibri"/>
                <a:cs typeface="Calibri"/>
                <a:sym typeface="Calibri"/>
              </a:rPr>
              <a:t>‹#›</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p6: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6" name="Google Shape;156;p6: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p7: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7" name="Google Shape;167;p7: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p8: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7" name="Google Shape;177;p8: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p9: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7" name="Google Shape;187;p9: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5" name="Shape 15"/>
        <p:cNvGrpSpPr/>
        <p:nvPr/>
      </p:nvGrpSpPr>
      <p:grpSpPr>
        <a:xfrm>
          <a:off x="0" y="0"/>
          <a:ext cx="0" cy="0"/>
          <a:chOff x="0" y="0"/>
          <a:chExt cx="0" cy="0"/>
        </a:xfrm>
      </p:grpSpPr>
      <p:sp>
        <p:nvSpPr>
          <p:cNvPr id="16" name="Google Shape;16;p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 name="Google Shape;17;p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 name="Google Shape;18;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1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4" name="Google Shape;74;p11"/>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5" name="Google Shape;75;p1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1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1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12"/>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0" name="Google Shape;80;p12"/>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81" name="Google Shape;81;p1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1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1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9" name="Shape 19"/>
        <p:cNvGrpSpPr/>
        <p:nvPr/>
      </p:nvGrpSpPr>
      <p:grpSpPr>
        <a:xfrm>
          <a:off x="0" y="0"/>
          <a:ext cx="0" cy="0"/>
          <a:chOff x="0" y="0"/>
          <a:chExt cx="0" cy="0"/>
        </a:xfrm>
      </p:grpSpPr>
      <p:sp>
        <p:nvSpPr>
          <p:cNvPr id="20" name="Google Shape;20;p3"/>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 name="Google Shape;21;p3"/>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22" name="Google Shape;22;p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 name="Google Shape;23;p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 name="Google Shape;24;p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5" name="Shape 25"/>
        <p:cNvGrpSpPr/>
        <p:nvPr/>
      </p:nvGrpSpPr>
      <p:grpSpPr>
        <a:xfrm>
          <a:off x="0" y="0"/>
          <a:ext cx="0" cy="0"/>
          <a:chOff x="0" y="0"/>
          <a:chExt cx="0" cy="0"/>
        </a:xfrm>
      </p:grpSpPr>
      <p:sp>
        <p:nvSpPr>
          <p:cNvPr id="26" name="Google Shape;26;p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7" name="Google Shape;27;p4"/>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8" name="Google Shape;28;p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 name="Google Shape;29;p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 name="Google Shape;30;p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1" name="Shape 31"/>
        <p:cNvGrpSpPr/>
        <p:nvPr/>
      </p:nvGrpSpPr>
      <p:grpSpPr>
        <a:xfrm>
          <a:off x="0" y="0"/>
          <a:ext cx="0" cy="0"/>
          <a:chOff x="0" y="0"/>
          <a:chExt cx="0" cy="0"/>
        </a:xfrm>
      </p:grpSpPr>
      <p:sp>
        <p:nvSpPr>
          <p:cNvPr id="32" name="Google Shape;32;p5"/>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3" name="Google Shape;33;p5"/>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34" name="Google Shape;34;p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 name="Google Shape;35;p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 name="Google Shape;36;p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7" name="Shape 37"/>
        <p:cNvGrpSpPr/>
        <p:nvPr/>
      </p:nvGrpSpPr>
      <p:grpSpPr>
        <a:xfrm>
          <a:off x="0" y="0"/>
          <a:ext cx="0" cy="0"/>
          <a:chOff x="0" y="0"/>
          <a:chExt cx="0" cy="0"/>
        </a:xfrm>
      </p:grpSpPr>
      <p:sp>
        <p:nvSpPr>
          <p:cNvPr id="38" name="Google Shape;38;p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9" name="Google Shape;39;p6"/>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40" name="Google Shape;40;p6"/>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41" name="Google Shape;41;p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 name="Google Shape;42;p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 name="Google Shape;43;p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4" name="Shape 44"/>
        <p:cNvGrpSpPr/>
        <p:nvPr/>
      </p:nvGrpSpPr>
      <p:grpSpPr>
        <a:xfrm>
          <a:off x="0" y="0"/>
          <a:ext cx="0" cy="0"/>
          <a:chOff x="0" y="0"/>
          <a:chExt cx="0" cy="0"/>
        </a:xfrm>
      </p:grpSpPr>
      <p:sp>
        <p:nvSpPr>
          <p:cNvPr id="45" name="Google Shape;45;p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6" name="Google Shape;46;p7"/>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7" name="Google Shape;47;p7"/>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8" name="Google Shape;48;p7"/>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9" name="Google Shape;49;p7"/>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50" name="Google Shape;50;p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1" name="Google Shape;51;p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3" name="Shape 53"/>
        <p:cNvGrpSpPr/>
        <p:nvPr/>
      </p:nvGrpSpPr>
      <p:grpSpPr>
        <a:xfrm>
          <a:off x="0" y="0"/>
          <a:ext cx="0" cy="0"/>
          <a:chOff x="0" y="0"/>
          <a:chExt cx="0" cy="0"/>
        </a:xfrm>
      </p:grpSpPr>
      <p:sp>
        <p:nvSpPr>
          <p:cNvPr id="54" name="Google Shape;54;p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5" name="Google Shape;55;p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9"/>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0" name="Google Shape;60;p9"/>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61" name="Google Shape;61;p9"/>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2" name="Google Shape;62;p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10"/>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7" name="Google Shape;67;p10"/>
          <p:cNvSpPr/>
          <p:nvPr>
            <p:ph idx="2" type="pic"/>
          </p:nvPr>
        </p:nvSpPr>
        <p:spPr>
          <a:xfrm>
            <a:off x="1792288" y="612775"/>
            <a:ext cx="5486400" cy="4114800"/>
          </a:xfrm>
          <a:prstGeom prst="rect">
            <a:avLst/>
          </a:prstGeom>
          <a:noFill/>
          <a:ln>
            <a:noFill/>
          </a:ln>
        </p:spPr>
      </p:sp>
      <p:sp>
        <p:nvSpPr>
          <p:cNvPr id="68" name="Google Shape;68;p10"/>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9" name="Google Shape;69;p1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1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1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2" name="Google Shape;12;p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6.png"/><Relationship Id="rId4" Type="http://schemas.openxmlformats.org/officeDocument/2006/relationships/image" Target="../media/image15.png"/><Relationship Id="rId5" Type="http://schemas.openxmlformats.org/officeDocument/2006/relationships/image" Target="../media/image6.png"/><Relationship Id="rId6" Type="http://schemas.openxmlformats.org/officeDocument/2006/relationships/image" Target="../media/image8.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36.png"/><Relationship Id="rId4" Type="http://schemas.openxmlformats.org/officeDocument/2006/relationships/image" Target="../media/image39.png"/><Relationship Id="rId10" Type="http://schemas.openxmlformats.org/officeDocument/2006/relationships/image" Target="../media/image80.png"/><Relationship Id="rId9" Type="http://schemas.openxmlformats.org/officeDocument/2006/relationships/image" Target="../media/image40.png"/><Relationship Id="rId5" Type="http://schemas.openxmlformats.org/officeDocument/2006/relationships/image" Target="../media/image26.png"/><Relationship Id="rId6" Type="http://schemas.openxmlformats.org/officeDocument/2006/relationships/image" Target="../media/image16.png"/><Relationship Id="rId7" Type="http://schemas.openxmlformats.org/officeDocument/2006/relationships/image" Target="../media/image44.png"/><Relationship Id="rId8" Type="http://schemas.openxmlformats.org/officeDocument/2006/relationships/image" Target="../media/image5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23.png"/><Relationship Id="rId4" Type="http://schemas.openxmlformats.org/officeDocument/2006/relationships/image" Target="../media/image32.png"/><Relationship Id="rId5" Type="http://schemas.openxmlformats.org/officeDocument/2006/relationships/image" Target="../media/image41.png"/><Relationship Id="rId6" Type="http://schemas.openxmlformats.org/officeDocument/2006/relationships/image" Target="../media/image16.png"/><Relationship Id="rId7" Type="http://schemas.openxmlformats.org/officeDocument/2006/relationships/image" Target="../media/image62.png"/><Relationship Id="rId8" Type="http://schemas.openxmlformats.org/officeDocument/2006/relationships/image" Target="../media/image72.gi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36.png"/><Relationship Id="rId4" Type="http://schemas.openxmlformats.org/officeDocument/2006/relationships/image" Target="../media/image39.png"/><Relationship Id="rId5" Type="http://schemas.openxmlformats.org/officeDocument/2006/relationships/image" Target="../media/image26.png"/><Relationship Id="rId6" Type="http://schemas.openxmlformats.org/officeDocument/2006/relationships/image" Target="../media/image16.png"/><Relationship Id="rId7" Type="http://schemas.openxmlformats.org/officeDocument/2006/relationships/image" Target="../media/image55.png"/><Relationship Id="rId8" Type="http://schemas.openxmlformats.org/officeDocument/2006/relationships/image" Target="../media/image2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23.png"/><Relationship Id="rId4" Type="http://schemas.openxmlformats.org/officeDocument/2006/relationships/image" Target="../media/image32.png"/><Relationship Id="rId5" Type="http://schemas.openxmlformats.org/officeDocument/2006/relationships/image" Target="../media/image41.png"/><Relationship Id="rId6" Type="http://schemas.openxmlformats.org/officeDocument/2006/relationships/image" Target="../media/image1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27.png"/><Relationship Id="rId4" Type="http://schemas.openxmlformats.org/officeDocument/2006/relationships/image" Target="../media/image12.png"/><Relationship Id="rId5" Type="http://schemas.openxmlformats.org/officeDocument/2006/relationships/image" Target="../media/image14.png"/><Relationship Id="rId6" Type="http://schemas.openxmlformats.org/officeDocument/2006/relationships/image" Target="../media/image38.png"/><Relationship Id="rId7" Type="http://schemas.openxmlformats.org/officeDocument/2006/relationships/image" Target="../media/image28.png"/><Relationship Id="rId8" Type="http://schemas.openxmlformats.org/officeDocument/2006/relationships/image" Target="../media/image1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36.png"/><Relationship Id="rId4" Type="http://schemas.openxmlformats.org/officeDocument/2006/relationships/image" Target="../media/image39.png"/><Relationship Id="rId5" Type="http://schemas.openxmlformats.org/officeDocument/2006/relationships/image" Target="../media/image26.png"/><Relationship Id="rId6" Type="http://schemas.openxmlformats.org/officeDocument/2006/relationships/image" Target="../media/image1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39.png"/><Relationship Id="rId4" Type="http://schemas.openxmlformats.org/officeDocument/2006/relationships/image" Target="../media/image16.png"/><Relationship Id="rId5" Type="http://schemas.openxmlformats.org/officeDocument/2006/relationships/hyperlink" Target="https://youtu.be/OEx8yRbNw9o?si=ERKNfgtoge9f5Svi" TargetMode="External"/><Relationship Id="rId6" Type="http://schemas.openxmlformats.org/officeDocument/2006/relationships/image" Target="../media/image74.png"/><Relationship Id="rId7" Type="http://schemas.openxmlformats.org/officeDocument/2006/relationships/image" Target="../media/image53.png"/><Relationship Id="rId8" Type="http://schemas.openxmlformats.org/officeDocument/2006/relationships/image" Target="../media/image5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27.png"/><Relationship Id="rId4" Type="http://schemas.openxmlformats.org/officeDocument/2006/relationships/image" Target="../media/image12.png"/><Relationship Id="rId5" Type="http://schemas.openxmlformats.org/officeDocument/2006/relationships/image" Target="../media/image14.png"/><Relationship Id="rId6" Type="http://schemas.openxmlformats.org/officeDocument/2006/relationships/image" Target="../media/image38.png"/><Relationship Id="rId7" Type="http://schemas.openxmlformats.org/officeDocument/2006/relationships/image" Target="../media/image28.png"/><Relationship Id="rId8" Type="http://schemas.openxmlformats.org/officeDocument/2006/relationships/image" Target="../media/image1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32.png"/><Relationship Id="rId4" Type="http://schemas.openxmlformats.org/officeDocument/2006/relationships/image" Target="../media/image16.png"/><Relationship Id="rId5" Type="http://schemas.openxmlformats.org/officeDocument/2006/relationships/image" Target="../media/image79.png"/><Relationship Id="rId6" Type="http://schemas.openxmlformats.org/officeDocument/2006/relationships/image" Target="../media/image23.png"/><Relationship Id="rId7" Type="http://schemas.openxmlformats.org/officeDocument/2006/relationships/image" Target="../media/image48.png"/><Relationship Id="rId8" Type="http://schemas.openxmlformats.org/officeDocument/2006/relationships/image" Target="../media/image5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32.png"/><Relationship Id="rId4" Type="http://schemas.openxmlformats.org/officeDocument/2006/relationships/image" Target="../media/image41.png"/><Relationship Id="rId5" Type="http://schemas.openxmlformats.org/officeDocument/2006/relationships/image" Target="../media/image16.png"/><Relationship Id="rId6" Type="http://schemas.openxmlformats.org/officeDocument/2006/relationships/image" Target="../media/image54.png"/><Relationship Id="rId7" Type="http://schemas.openxmlformats.org/officeDocument/2006/relationships/image" Target="../media/image77.png"/><Relationship Id="rId8" Type="http://schemas.openxmlformats.org/officeDocument/2006/relationships/image" Target="../media/image6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0.png"/><Relationship Id="rId4" Type="http://schemas.openxmlformats.org/officeDocument/2006/relationships/image" Target="../media/image31.png"/><Relationship Id="rId11" Type="http://schemas.openxmlformats.org/officeDocument/2006/relationships/image" Target="../media/image16.png"/><Relationship Id="rId10" Type="http://schemas.openxmlformats.org/officeDocument/2006/relationships/image" Target="../media/image3.jpg"/><Relationship Id="rId9" Type="http://schemas.openxmlformats.org/officeDocument/2006/relationships/image" Target="../media/image7.png"/><Relationship Id="rId5" Type="http://schemas.openxmlformats.org/officeDocument/2006/relationships/image" Target="../media/image13.png"/><Relationship Id="rId6" Type="http://schemas.openxmlformats.org/officeDocument/2006/relationships/image" Target="../media/image10.jpg"/><Relationship Id="rId7" Type="http://schemas.openxmlformats.org/officeDocument/2006/relationships/image" Target="../media/image21.jpg"/><Relationship Id="rId8"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23.png"/><Relationship Id="rId4" Type="http://schemas.openxmlformats.org/officeDocument/2006/relationships/image" Target="../media/image32.png"/><Relationship Id="rId5" Type="http://schemas.openxmlformats.org/officeDocument/2006/relationships/image" Target="../media/image16.png"/><Relationship Id="rId6" Type="http://schemas.openxmlformats.org/officeDocument/2006/relationships/image" Target="../media/image78.png"/><Relationship Id="rId7" Type="http://schemas.openxmlformats.org/officeDocument/2006/relationships/image" Target="../media/image73.png"/><Relationship Id="rId8" Type="http://schemas.openxmlformats.org/officeDocument/2006/relationships/image" Target="../media/image6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32.png"/><Relationship Id="rId4" Type="http://schemas.openxmlformats.org/officeDocument/2006/relationships/image" Target="../media/image41.png"/><Relationship Id="rId5" Type="http://schemas.openxmlformats.org/officeDocument/2006/relationships/image" Target="../media/image16.png"/><Relationship Id="rId6" Type="http://schemas.openxmlformats.org/officeDocument/2006/relationships/image" Target="../media/image67.png"/><Relationship Id="rId7" Type="http://schemas.openxmlformats.org/officeDocument/2006/relationships/image" Target="../media/image63.png"/><Relationship Id="rId8" Type="http://schemas.openxmlformats.org/officeDocument/2006/relationships/image" Target="../media/image7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16.png"/><Relationship Id="rId4" Type="http://schemas.openxmlformats.org/officeDocument/2006/relationships/image" Target="../media/image71.png"/><Relationship Id="rId5" Type="http://schemas.openxmlformats.org/officeDocument/2006/relationships/image" Target="../media/image58.png"/><Relationship Id="rId6" Type="http://schemas.openxmlformats.org/officeDocument/2006/relationships/image" Target="../media/image59.png"/><Relationship Id="rId7" Type="http://schemas.openxmlformats.org/officeDocument/2006/relationships/image" Target="../media/image6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23.png"/><Relationship Id="rId4" Type="http://schemas.openxmlformats.org/officeDocument/2006/relationships/image" Target="../media/image32.png"/><Relationship Id="rId5" Type="http://schemas.openxmlformats.org/officeDocument/2006/relationships/image" Target="../media/image16.png"/><Relationship Id="rId6" Type="http://schemas.openxmlformats.org/officeDocument/2006/relationships/image" Target="../media/image75.png"/><Relationship Id="rId7" Type="http://schemas.openxmlformats.org/officeDocument/2006/relationships/image" Target="../media/image6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27.png"/><Relationship Id="rId4" Type="http://schemas.openxmlformats.org/officeDocument/2006/relationships/image" Target="../media/image12.png"/><Relationship Id="rId5" Type="http://schemas.openxmlformats.org/officeDocument/2006/relationships/image" Target="../media/image14.png"/><Relationship Id="rId6" Type="http://schemas.openxmlformats.org/officeDocument/2006/relationships/image" Target="../media/image38.png"/><Relationship Id="rId7" Type="http://schemas.openxmlformats.org/officeDocument/2006/relationships/image" Target="../media/image28.png"/><Relationship Id="rId8" Type="http://schemas.openxmlformats.org/officeDocument/2006/relationships/image" Target="../media/image1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36.png"/><Relationship Id="rId4" Type="http://schemas.openxmlformats.org/officeDocument/2006/relationships/image" Target="../media/image39.png"/><Relationship Id="rId5" Type="http://schemas.openxmlformats.org/officeDocument/2006/relationships/image" Target="../media/image26.png"/><Relationship Id="rId6" Type="http://schemas.openxmlformats.org/officeDocument/2006/relationships/image" Target="../media/image16.png"/><Relationship Id="rId7" Type="http://schemas.openxmlformats.org/officeDocument/2006/relationships/image" Target="../media/image6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32.png"/><Relationship Id="rId4" Type="http://schemas.openxmlformats.org/officeDocument/2006/relationships/image" Target="../media/image16.png"/><Relationship Id="rId5" Type="http://schemas.openxmlformats.org/officeDocument/2006/relationships/image" Target="../media/image66.png"/><Relationship Id="rId6" Type="http://schemas.openxmlformats.org/officeDocument/2006/relationships/image" Target="../media/image6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27.png"/><Relationship Id="rId4" Type="http://schemas.openxmlformats.org/officeDocument/2006/relationships/image" Target="../media/image12.png"/><Relationship Id="rId5" Type="http://schemas.openxmlformats.org/officeDocument/2006/relationships/image" Target="../media/image14.png"/><Relationship Id="rId6" Type="http://schemas.openxmlformats.org/officeDocument/2006/relationships/image" Target="../media/image38.png"/><Relationship Id="rId7" Type="http://schemas.openxmlformats.org/officeDocument/2006/relationships/image" Target="../media/image28.png"/><Relationship Id="rId8" Type="http://schemas.openxmlformats.org/officeDocument/2006/relationships/image" Target="../media/image1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36.png"/><Relationship Id="rId4" Type="http://schemas.openxmlformats.org/officeDocument/2006/relationships/image" Target="../media/image39.png"/><Relationship Id="rId5" Type="http://schemas.openxmlformats.org/officeDocument/2006/relationships/image" Target="../media/image26.png"/><Relationship Id="rId6" Type="http://schemas.openxmlformats.org/officeDocument/2006/relationships/image" Target="../media/image16.png"/><Relationship Id="rId7" Type="http://schemas.openxmlformats.org/officeDocument/2006/relationships/image" Target="../media/image8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16.png"/><Relationship Id="rId4" Type="http://schemas.openxmlformats.org/officeDocument/2006/relationships/image" Target="../media/image84.jpg"/><Relationship Id="rId5" Type="http://schemas.openxmlformats.org/officeDocument/2006/relationships/image" Target="../media/image91.png"/><Relationship Id="rId6" Type="http://schemas.openxmlformats.org/officeDocument/2006/relationships/image" Target="../media/image83.png"/><Relationship Id="rId7" Type="http://schemas.openxmlformats.org/officeDocument/2006/relationships/image" Target="../media/image8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20.png"/><Relationship Id="rId4" Type="http://schemas.openxmlformats.org/officeDocument/2006/relationships/image" Target="../media/image31.png"/><Relationship Id="rId5" Type="http://schemas.openxmlformats.org/officeDocument/2006/relationships/image" Target="../media/image1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39.png"/><Relationship Id="rId4" Type="http://schemas.openxmlformats.org/officeDocument/2006/relationships/image" Target="../media/image16.png"/><Relationship Id="rId5" Type="http://schemas.openxmlformats.org/officeDocument/2006/relationships/image" Target="../media/image89.png"/><Relationship Id="rId6" Type="http://schemas.openxmlformats.org/officeDocument/2006/relationships/image" Target="../media/image100.png"/><Relationship Id="rId7" Type="http://schemas.openxmlformats.org/officeDocument/2006/relationships/image" Target="../media/image7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36.png"/><Relationship Id="rId4" Type="http://schemas.openxmlformats.org/officeDocument/2006/relationships/image" Target="../media/image16.png"/><Relationship Id="rId5" Type="http://schemas.openxmlformats.org/officeDocument/2006/relationships/image" Target="../media/image85.png"/><Relationship Id="rId6" Type="http://schemas.openxmlformats.org/officeDocument/2006/relationships/image" Target="../media/image93.png"/><Relationship Id="rId7" Type="http://schemas.openxmlformats.org/officeDocument/2006/relationships/image" Target="../media/image9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39.png"/><Relationship Id="rId4" Type="http://schemas.openxmlformats.org/officeDocument/2006/relationships/image" Target="../media/image16.png"/><Relationship Id="rId5" Type="http://schemas.openxmlformats.org/officeDocument/2006/relationships/image" Target="../media/image92.png"/><Relationship Id="rId6" Type="http://schemas.openxmlformats.org/officeDocument/2006/relationships/image" Target="../media/image11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16.png"/><Relationship Id="rId4" Type="http://schemas.openxmlformats.org/officeDocument/2006/relationships/image" Target="../media/image96.png"/><Relationship Id="rId5" Type="http://schemas.openxmlformats.org/officeDocument/2006/relationships/image" Target="../media/image99.png"/><Relationship Id="rId6" Type="http://schemas.openxmlformats.org/officeDocument/2006/relationships/image" Target="../media/image88.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27.png"/><Relationship Id="rId4" Type="http://schemas.openxmlformats.org/officeDocument/2006/relationships/image" Target="../media/image12.png"/><Relationship Id="rId5" Type="http://schemas.openxmlformats.org/officeDocument/2006/relationships/image" Target="../media/image14.png"/><Relationship Id="rId6" Type="http://schemas.openxmlformats.org/officeDocument/2006/relationships/image" Target="../media/image38.png"/><Relationship Id="rId7" Type="http://schemas.openxmlformats.org/officeDocument/2006/relationships/image" Target="../media/image28.png"/><Relationship Id="rId8" Type="http://schemas.openxmlformats.org/officeDocument/2006/relationships/image" Target="../media/image16.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16.png"/><Relationship Id="rId4" Type="http://schemas.openxmlformats.org/officeDocument/2006/relationships/image" Target="../media/image94.png"/><Relationship Id="rId5" Type="http://schemas.openxmlformats.org/officeDocument/2006/relationships/image" Target="../media/image90.png"/><Relationship Id="rId6" Type="http://schemas.openxmlformats.org/officeDocument/2006/relationships/image" Target="../media/image10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27.png"/><Relationship Id="rId4" Type="http://schemas.openxmlformats.org/officeDocument/2006/relationships/image" Target="../media/image12.png"/><Relationship Id="rId5" Type="http://schemas.openxmlformats.org/officeDocument/2006/relationships/image" Target="../media/image14.png"/><Relationship Id="rId6" Type="http://schemas.openxmlformats.org/officeDocument/2006/relationships/image" Target="../media/image38.png"/><Relationship Id="rId7" Type="http://schemas.openxmlformats.org/officeDocument/2006/relationships/image" Target="../media/image28.png"/><Relationship Id="rId8" Type="http://schemas.openxmlformats.org/officeDocument/2006/relationships/image" Target="../media/image16.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16.png"/><Relationship Id="rId4" Type="http://schemas.openxmlformats.org/officeDocument/2006/relationships/image" Target="../media/image109.png"/><Relationship Id="rId5" Type="http://schemas.openxmlformats.org/officeDocument/2006/relationships/image" Target="../media/image95.png"/><Relationship Id="rId6" Type="http://schemas.openxmlformats.org/officeDocument/2006/relationships/image" Target="../media/image103.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16.png"/><Relationship Id="rId4" Type="http://schemas.openxmlformats.org/officeDocument/2006/relationships/image" Target="../media/image98.png"/><Relationship Id="rId5" Type="http://schemas.openxmlformats.org/officeDocument/2006/relationships/image" Target="../media/image87.png"/><Relationship Id="rId6" Type="http://schemas.openxmlformats.org/officeDocument/2006/relationships/image" Target="../media/image56.png"/><Relationship Id="rId7" Type="http://schemas.openxmlformats.org/officeDocument/2006/relationships/image" Target="../media/image106.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23.png"/><Relationship Id="rId4" Type="http://schemas.openxmlformats.org/officeDocument/2006/relationships/image" Target="../media/image32.png"/><Relationship Id="rId5" Type="http://schemas.openxmlformats.org/officeDocument/2006/relationships/image" Target="../media/image41.png"/><Relationship Id="rId6" Type="http://schemas.openxmlformats.org/officeDocument/2006/relationships/image" Target="../media/image16.png"/><Relationship Id="rId7" Type="http://schemas.openxmlformats.org/officeDocument/2006/relationships/image" Target="../media/image117.png"/><Relationship Id="rId8" Type="http://schemas.openxmlformats.org/officeDocument/2006/relationships/image" Target="../media/image13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20.png"/><Relationship Id="rId4" Type="http://schemas.openxmlformats.org/officeDocument/2006/relationships/image" Target="../media/image31.png"/><Relationship Id="rId5" Type="http://schemas.openxmlformats.org/officeDocument/2006/relationships/image" Target="../media/image16.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16.png"/><Relationship Id="rId4" Type="http://schemas.openxmlformats.org/officeDocument/2006/relationships/image" Target="../media/image107.png"/><Relationship Id="rId5" Type="http://schemas.openxmlformats.org/officeDocument/2006/relationships/image" Target="../media/image105.png"/><Relationship Id="rId6" Type="http://schemas.openxmlformats.org/officeDocument/2006/relationships/image" Target="../media/image122.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16.png"/><Relationship Id="rId4" Type="http://schemas.openxmlformats.org/officeDocument/2006/relationships/image" Target="../media/image116.png"/><Relationship Id="rId5" Type="http://schemas.openxmlformats.org/officeDocument/2006/relationships/image" Target="../media/image121.png"/><Relationship Id="rId6" Type="http://schemas.openxmlformats.org/officeDocument/2006/relationships/image" Target="../media/image118.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16.png"/><Relationship Id="rId4" Type="http://schemas.openxmlformats.org/officeDocument/2006/relationships/image" Target="../media/image130.png"/><Relationship Id="rId5" Type="http://schemas.openxmlformats.org/officeDocument/2006/relationships/image" Target="../media/image108.png"/><Relationship Id="rId6" Type="http://schemas.openxmlformats.org/officeDocument/2006/relationships/image" Target="../media/image131.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16.png"/><Relationship Id="rId4" Type="http://schemas.openxmlformats.org/officeDocument/2006/relationships/image" Target="../media/image124.png"/><Relationship Id="rId5" Type="http://schemas.openxmlformats.org/officeDocument/2006/relationships/image" Target="../media/image115.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104.png"/><Relationship Id="rId4" Type="http://schemas.openxmlformats.org/officeDocument/2006/relationships/image" Target="../media/image102.png"/><Relationship Id="rId10" Type="http://schemas.openxmlformats.org/officeDocument/2006/relationships/image" Target="../media/image16.png"/><Relationship Id="rId9" Type="http://schemas.openxmlformats.org/officeDocument/2006/relationships/image" Target="../media/image111.png"/><Relationship Id="rId5" Type="http://schemas.openxmlformats.org/officeDocument/2006/relationships/image" Target="../media/image110.png"/><Relationship Id="rId6" Type="http://schemas.openxmlformats.org/officeDocument/2006/relationships/image" Target="../media/image38.png"/><Relationship Id="rId7" Type="http://schemas.openxmlformats.org/officeDocument/2006/relationships/image" Target="../media/image112.png"/><Relationship Id="rId8" Type="http://schemas.openxmlformats.org/officeDocument/2006/relationships/image" Target="../media/image120.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 Id="rId3" Type="http://schemas.openxmlformats.org/officeDocument/2006/relationships/image" Target="../media/image23.png"/><Relationship Id="rId4" Type="http://schemas.openxmlformats.org/officeDocument/2006/relationships/image" Target="../media/image32.png"/><Relationship Id="rId9" Type="http://schemas.openxmlformats.org/officeDocument/2006/relationships/image" Target="../media/image132.png"/><Relationship Id="rId5" Type="http://schemas.openxmlformats.org/officeDocument/2006/relationships/image" Target="../media/image41.png"/><Relationship Id="rId6" Type="http://schemas.openxmlformats.org/officeDocument/2006/relationships/image" Target="../media/image16.png"/><Relationship Id="rId7" Type="http://schemas.openxmlformats.org/officeDocument/2006/relationships/image" Target="../media/image138.png"/><Relationship Id="rId8" Type="http://schemas.openxmlformats.org/officeDocument/2006/relationships/image" Target="../media/image119.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 Id="rId3" Type="http://schemas.openxmlformats.org/officeDocument/2006/relationships/image" Target="../media/image23.png"/><Relationship Id="rId4" Type="http://schemas.openxmlformats.org/officeDocument/2006/relationships/image" Target="../media/image32.png"/><Relationship Id="rId5" Type="http://schemas.openxmlformats.org/officeDocument/2006/relationships/image" Target="../media/image41.png"/><Relationship Id="rId6" Type="http://schemas.openxmlformats.org/officeDocument/2006/relationships/image" Target="../media/image16.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 Id="rId3" Type="http://schemas.openxmlformats.org/officeDocument/2006/relationships/image" Target="../media/image23.png"/><Relationship Id="rId4" Type="http://schemas.openxmlformats.org/officeDocument/2006/relationships/image" Target="../media/image32.png"/><Relationship Id="rId5" Type="http://schemas.openxmlformats.org/officeDocument/2006/relationships/image" Target="../media/image41.png"/><Relationship Id="rId6" Type="http://schemas.openxmlformats.org/officeDocument/2006/relationships/image" Target="../media/image16.png"/><Relationship Id="rId7" Type="http://schemas.openxmlformats.org/officeDocument/2006/relationships/hyperlink" Target="https://tillerdigital.com/blog/how-to-create-audience-personas-a-beginners-guide/" TargetMode="External"/><Relationship Id="rId8" Type="http://schemas.openxmlformats.org/officeDocument/2006/relationships/image" Target="../media/image128.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 Id="rId3" Type="http://schemas.openxmlformats.org/officeDocument/2006/relationships/image" Target="../media/image23.png"/><Relationship Id="rId4" Type="http://schemas.openxmlformats.org/officeDocument/2006/relationships/image" Target="../media/image32.png"/><Relationship Id="rId5" Type="http://schemas.openxmlformats.org/officeDocument/2006/relationships/image" Target="../media/image41.png"/><Relationship Id="rId6" Type="http://schemas.openxmlformats.org/officeDocument/2006/relationships/image" Target="../media/image16.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 Id="rId3" Type="http://schemas.openxmlformats.org/officeDocument/2006/relationships/image" Target="../media/image23.png"/><Relationship Id="rId4" Type="http://schemas.openxmlformats.org/officeDocument/2006/relationships/image" Target="../media/image32.png"/><Relationship Id="rId5" Type="http://schemas.openxmlformats.org/officeDocument/2006/relationships/image" Target="../media/image41.png"/><Relationship Id="rId6" Type="http://schemas.openxmlformats.org/officeDocument/2006/relationships/image" Target="../media/image1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png"/><Relationship Id="rId4" Type="http://schemas.openxmlformats.org/officeDocument/2006/relationships/image" Target="../media/image18.png"/><Relationship Id="rId5" Type="http://schemas.openxmlformats.org/officeDocument/2006/relationships/image" Target="../media/image16.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0.xml"/><Relationship Id="rId3" Type="http://schemas.openxmlformats.org/officeDocument/2006/relationships/image" Target="../media/image23.png"/><Relationship Id="rId4" Type="http://schemas.openxmlformats.org/officeDocument/2006/relationships/image" Target="../media/image32.png"/><Relationship Id="rId5" Type="http://schemas.openxmlformats.org/officeDocument/2006/relationships/image" Target="../media/image41.png"/><Relationship Id="rId6" Type="http://schemas.openxmlformats.org/officeDocument/2006/relationships/image" Target="../media/image16.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1.xml"/><Relationship Id="rId3" Type="http://schemas.openxmlformats.org/officeDocument/2006/relationships/image" Target="../media/image23.png"/><Relationship Id="rId4" Type="http://schemas.openxmlformats.org/officeDocument/2006/relationships/image" Target="../media/image32.png"/><Relationship Id="rId5" Type="http://schemas.openxmlformats.org/officeDocument/2006/relationships/image" Target="../media/image41.png"/><Relationship Id="rId6" Type="http://schemas.openxmlformats.org/officeDocument/2006/relationships/image" Target="../media/image16.png"/><Relationship Id="rId7" Type="http://schemas.openxmlformats.org/officeDocument/2006/relationships/image" Target="../media/image136.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2.xml"/><Relationship Id="rId3" Type="http://schemas.openxmlformats.org/officeDocument/2006/relationships/image" Target="../media/image23.png"/><Relationship Id="rId4" Type="http://schemas.openxmlformats.org/officeDocument/2006/relationships/image" Target="../media/image32.png"/><Relationship Id="rId5" Type="http://schemas.openxmlformats.org/officeDocument/2006/relationships/image" Target="../media/image41.png"/><Relationship Id="rId6" Type="http://schemas.openxmlformats.org/officeDocument/2006/relationships/image" Target="../media/image16.png"/><Relationship Id="rId7" Type="http://schemas.openxmlformats.org/officeDocument/2006/relationships/image" Target="../media/image137.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3.xml"/><Relationship Id="rId3" Type="http://schemas.openxmlformats.org/officeDocument/2006/relationships/image" Target="../media/image23.png"/><Relationship Id="rId4" Type="http://schemas.openxmlformats.org/officeDocument/2006/relationships/image" Target="../media/image113.png"/><Relationship Id="rId5" Type="http://schemas.openxmlformats.org/officeDocument/2006/relationships/image" Target="../media/image41.png"/><Relationship Id="rId6" Type="http://schemas.openxmlformats.org/officeDocument/2006/relationships/image" Target="../media/image16.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4.xml"/><Relationship Id="rId3" Type="http://schemas.openxmlformats.org/officeDocument/2006/relationships/image" Target="../media/image23.png"/><Relationship Id="rId4" Type="http://schemas.openxmlformats.org/officeDocument/2006/relationships/image" Target="../media/image113.png"/><Relationship Id="rId5" Type="http://schemas.openxmlformats.org/officeDocument/2006/relationships/image" Target="../media/image41.png"/><Relationship Id="rId6" Type="http://schemas.openxmlformats.org/officeDocument/2006/relationships/image" Target="../media/image16.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5.xml"/><Relationship Id="rId3" Type="http://schemas.openxmlformats.org/officeDocument/2006/relationships/image" Target="../media/image23.png"/><Relationship Id="rId4" Type="http://schemas.openxmlformats.org/officeDocument/2006/relationships/image" Target="../media/image113.png"/><Relationship Id="rId5" Type="http://schemas.openxmlformats.org/officeDocument/2006/relationships/image" Target="../media/image41.png"/><Relationship Id="rId6" Type="http://schemas.openxmlformats.org/officeDocument/2006/relationships/image" Target="../media/image16.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6.xml"/><Relationship Id="rId3" Type="http://schemas.openxmlformats.org/officeDocument/2006/relationships/image" Target="../media/image23.png"/><Relationship Id="rId4" Type="http://schemas.openxmlformats.org/officeDocument/2006/relationships/image" Target="../media/image113.png"/><Relationship Id="rId5" Type="http://schemas.openxmlformats.org/officeDocument/2006/relationships/image" Target="../media/image41.png"/><Relationship Id="rId6" Type="http://schemas.openxmlformats.org/officeDocument/2006/relationships/image" Target="../media/image120.png"/><Relationship Id="rId7" Type="http://schemas.openxmlformats.org/officeDocument/2006/relationships/image" Target="../media/image16.png"/><Relationship Id="rId8" Type="http://schemas.openxmlformats.org/officeDocument/2006/relationships/image" Target="../media/image123.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7.xml"/><Relationship Id="rId3" Type="http://schemas.openxmlformats.org/officeDocument/2006/relationships/image" Target="../media/image36.png"/><Relationship Id="rId4" Type="http://schemas.openxmlformats.org/officeDocument/2006/relationships/image" Target="../media/image39.png"/><Relationship Id="rId9" Type="http://schemas.openxmlformats.org/officeDocument/2006/relationships/image" Target="../media/image16.png"/><Relationship Id="rId5" Type="http://schemas.openxmlformats.org/officeDocument/2006/relationships/image" Target="../media/image26.png"/><Relationship Id="rId6" Type="http://schemas.openxmlformats.org/officeDocument/2006/relationships/hyperlink" Target="https://changecreator.com/digital-marketing-mistakes-to-avoid-and-fix/" TargetMode="External"/><Relationship Id="rId7" Type="http://schemas.openxmlformats.org/officeDocument/2006/relationships/hyperlink" Target="https://youtu.be/OEx8yRbNw9o?si=ERKNfgtoge9f5Svi" TargetMode="External"/><Relationship Id="rId8" Type="http://schemas.openxmlformats.org/officeDocument/2006/relationships/hyperlink" Target="https://youtu.be/3U91wjC1T6Q?si=y_6knG-c0niX6G6y" TargetMode="Externa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8.xml"/><Relationship Id="rId3" Type="http://schemas.openxmlformats.org/officeDocument/2006/relationships/image" Target="../media/image27.png"/><Relationship Id="rId4" Type="http://schemas.openxmlformats.org/officeDocument/2006/relationships/image" Target="../media/image12.png"/><Relationship Id="rId5" Type="http://schemas.openxmlformats.org/officeDocument/2006/relationships/image" Target="../media/image14.png"/><Relationship Id="rId6" Type="http://schemas.openxmlformats.org/officeDocument/2006/relationships/image" Target="../media/image38.png"/><Relationship Id="rId7" Type="http://schemas.openxmlformats.org/officeDocument/2006/relationships/image" Target="../media/image28.png"/><Relationship Id="rId8" Type="http://schemas.openxmlformats.org/officeDocument/2006/relationships/image" Target="../media/image16.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9.xml"/><Relationship Id="rId3" Type="http://schemas.openxmlformats.org/officeDocument/2006/relationships/image" Target="../media/image1.png"/><Relationship Id="rId4" Type="http://schemas.openxmlformats.org/officeDocument/2006/relationships/image" Target="../media/image18.png"/><Relationship Id="rId5" Type="http://schemas.openxmlformats.org/officeDocument/2006/relationships/image" Target="../media/image125.png"/><Relationship Id="rId6" Type="http://schemas.openxmlformats.org/officeDocument/2006/relationships/image" Target="../media/image133.png"/><Relationship Id="rId7" Type="http://schemas.openxmlformats.org/officeDocument/2006/relationships/image" Target="../media/image1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7.png"/><Relationship Id="rId4" Type="http://schemas.openxmlformats.org/officeDocument/2006/relationships/image" Target="../media/image47.png"/><Relationship Id="rId5" Type="http://schemas.openxmlformats.org/officeDocument/2006/relationships/image" Target="../media/image22.png"/><Relationship Id="rId6" Type="http://schemas.openxmlformats.org/officeDocument/2006/relationships/image" Target="../media/image16.png"/><Relationship Id="rId7" Type="http://schemas.openxmlformats.org/officeDocument/2006/relationships/image" Target="../media/image2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30.png"/><Relationship Id="rId4" Type="http://schemas.openxmlformats.org/officeDocument/2006/relationships/image" Target="../media/image29.png"/><Relationship Id="rId5" Type="http://schemas.openxmlformats.org/officeDocument/2006/relationships/image" Target="../media/image1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30.png"/><Relationship Id="rId4" Type="http://schemas.openxmlformats.org/officeDocument/2006/relationships/image" Target="../media/image29.png"/><Relationship Id="rId5" Type="http://schemas.openxmlformats.org/officeDocument/2006/relationships/image" Target="../media/image16.png"/><Relationship Id="rId6" Type="http://schemas.openxmlformats.org/officeDocument/2006/relationships/image" Target="../media/image2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27.png"/><Relationship Id="rId4" Type="http://schemas.openxmlformats.org/officeDocument/2006/relationships/image" Target="../media/image12.png"/><Relationship Id="rId5" Type="http://schemas.openxmlformats.org/officeDocument/2006/relationships/image" Target="../media/image14.png"/><Relationship Id="rId6" Type="http://schemas.openxmlformats.org/officeDocument/2006/relationships/image" Target="../media/image38.png"/><Relationship Id="rId7" Type="http://schemas.openxmlformats.org/officeDocument/2006/relationships/image" Target="../media/image28.png"/><Relationship Id="rId8"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 name="Shape 87"/>
        <p:cNvGrpSpPr/>
        <p:nvPr/>
      </p:nvGrpSpPr>
      <p:grpSpPr>
        <a:xfrm>
          <a:off x="0" y="0"/>
          <a:ext cx="0" cy="0"/>
          <a:chOff x="0" y="0"/>
          <a:chExt cx="0" cy="0"/>
        </a:xfrm>
      </p:grpSpPr>
      <p:sp>
        <p:nvSpPr>
          <p:cNvPr id="88" name="Google Shape;88;p13"/>
          <p:cNvSpPr/>
          <p:nvPr/>
        </p:nvSpPr>
        <p:spPr>
          <a:xfrm>
            <a:off x="290470" y="346125"/>
            <a:ext cx="4892180" cy="1365149"/>
          </a:xfrm>
          <a:custGeom>
            <a:rect b="b" l="l" r="r" t="t"/>
            <a:pathLst>
              <a:path extrusionOk="0" h="1365149" w="4892180">
                <a:moveTo>
                  <a:pt x="0" y="0"/>
                </a:moveTo>
                <a:lnTo>
                  <a:pt x="4892180" y="0"/>
                </a:lnTo>
                <a:lnTo>
                  <a:pt x="4892180" y="1365150"/>
                </a:lnTo>
                <a:lnTo>
                  <a:pt x="0" y="1365150"/>
                </a:lnTo>
                <a:lnTo>
                  <a:pt x="0" y="0"/>
                </a:lnTo>
                <a:close/>
              </a:path>
            </a:pathLst>
          </a:custGeom>
          <a:blipFill rotWithShape="1">
            <a:blip r:embed="rId3">
              <a:alphaModFix/>
            </a:blip>
            <a:stretch>
              <a:fillRect b="-160181" l="-14265" r="-3278" t="-161048"/>
            </a:stretch>
          </a:blipFill>
          <a:ln>
            <a:noFill/>
          </a:ln>
        </p:spPr>
      </p:sp>
      <p:sp>
        <p:nvSpPr>
          <p:cNvPr id="89" name="Google Shape;89;p13"/>
          <p:cNvSpPr/>
          <p:nvPr/>
        </p:nvSpPr>
        <p:spPr>
          <a:xfrm rot="-5400000">
            <a:off x="108679" y="6280879"/>
            <a:ext cx="3897443" cy="4114800"/>
          </a:xfrm>
          <a:custGeom>
            <a:rect b="b" l="l" r="r" t="t"/>
            <a:pathLst>
              <a:path extrusionOk="0" h="4114800" w="3897443">
                <a:moveTo>
                  <a:pt x="0" y="0"/>
                </a:moveTo>
                <a:lnTo>
                  <a:pt x="3897442" y="0"/>
                </a:lnTo>
                <a:lnTo>
                  <a:pt x="3897442" y="4114800"/>
                </a:lnTo>
                <a:lnTo>
                  <a:pt x="0" y="4114800"/>
                </a:lnTo>
                <a:lnTo>
                  <a:pt x="0" y="0"/>
                </a:lnTo>
                <a:close/>
              </a:path>
            </a:pathLst>
          </a:custGeom>
          <a:blipFill rotWithShape="1">
            <a:blip r:embed="rId4">
              <a:alphaModFix/>
            </a:blip>
            <a:stretch>
              <a:fillRect b="0" l="0" r="0" t="0"/>
            </a:stretch>
          </a:blipFill>
          <a:ln>
            <a:noFill/>
          </a:ln>
        </p:spPr>
      </p:sp>
      <p:sp>
        <p:nvSpPr>
          <p:cNvPr id="90" name="Google Shape;90;p13"/>
          <p:cNvSpPr/>
          <p:nvPr/>
        </p:nvSpPr>
        <p:spPr>
          <a:xfrm>
            <a:off x="14546951" y="-1028700"/>
            <a:ext cx="4856524" cy="4114800"/>
          </a:xfrm>
          <a:custGeom>
            <a:rect b="b" l="l" r="r" t="t"/>
            <a:pathLst>
              <a:path extrusionOk="0" h="4114800" w="4856524">
                <a:moveTo>
                  <a:pt x="0" y="0"/>
                </a:moveTo>
                <a:lnTo>
                  <a:pt x="4856524" y="0"/>
                </a:lnTo>
                <a:lnTo>
                  <a:pt x="4856524" y="4114800"/>
                </a:lnTo>
                <a:lnTo>
                  <a:pt x="0" y="4114800"/>
                </a:lnTo>
                <a:lnTo>
                  <a:pt x="0" y="0"/>
                </a:lnTo>
                <a:close/>
              </a:path>
            </a:pathLst>
          </a:custGeom>
          <a:blipFill rotWithShape="1">
            <a:blip r:embed="rId5">
              <a:alphaModFix/>
            </a:blip>
            <a:stretch>
              <a:fillRect b="0" l="0" r="0" t="0"/>
            </a:stretch>
          </a:blipFill>
          <a:ln>
            <a:noFill/>
          </a:ln>
        </p:spPr>
      </p:sp>
      <p:sp>
        <p:nvSpPr>
          <p:cNvPr id="91" name="Google Shape;91;p13"/>
          <p:cNvSpPr txBox="1"/>
          <p:nvPr/>
        </p:nvSpPr>
        <p:spPr>
          <a:xfrm>
            <a:off x="5688062" y="4308649"/>
            <a:ext cx="6911876" cy="1507913"/>
          </a:xfrm>
          <a:prstGeom prst="rect">
            <a:avLst/>
          </a:prstGeom>
          <a:noFill/>
          <a:ln>
            <a:noFill/>
          </a:ln>
        </p:spPr>
        <p:txBody>
          <a:bodyPr anchorCtr="0" anchor="t" bIns="0" lIns="0" spcFirstLastPara="1" rIns="0" wrap="square" tIns="0">
            <a:spAutoFit/>
          </a:bodyPr>
          <a:lstStyle/>
          <a:p>
            <a:pPr indent="0" lvl="0" marL="0" marR="0" rtl="0" algn="ctr">
              <a:lnSpc>
                <a:spcPct val="140005"/>
              </a:lnSpc>
              <a:spcBef>
                <a:spcPts val="0"/>
              </a:spcBef>
              <a:spcAft>
                <a:spcPts val="0"/>
              </a:spcAft>
              <a:buNone/>
            </a:pPr>
            <a:r>
              <a:rPr b="0" i="0" lang="en-US" sz="6999" u="none" cap="none" strike="noStrike">
                <a:solidFill>
                  <a:srgbClr val="000000"/>
                </a:solidFill>
                <a:latin typeface="Arial"/>
                <a:ea typeface="Arial"/>
                <a:cs typeface="Arial"/>
                <a:sym typeface="Arial"/>
              </a:rPr>
              <a:t>SUSE projekt</a:t>
            </a:r>
            <a:endParaRPr b="0" i="0" sz="7200" u="none" cap="none" strike="noStrike">
              <a:solidFill>
                <a:schemeClr val="dk1"/>
              </a:solidFill>
              <a:latin typeface="Arial"/>
              <a:ea typeface="Arial"/>
              <a:cs typeface="Arial"/>
              <a:sym typeface="Arial"/>
            </a:endParaRPr>
          </a:p>
        </p:txBody>
      </p:sp>
      <p:sp>
        <p:nvSpPr>
          <p:cNvPr id="92" name="Google Shape;92;p13"/>
          <p:cNvSpPr txBox="1"/>
          <p:nvPr/>
        </p:nvSpPr>
        <p:spPr>
          <a:xfrm>
            <a:off x="4114801" y="5938665"/>
            <a:ext cx="10068148" cy="577081"/>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3200" u="none" cap="none" strike="noStrike">
                <a:solidFill>
                  <a:srgbClr val="06AC73"/>
                </a:solidFill>
                <a:latin typeface="Arial"/>
                <a:ea typeface="Arial"/>
                <a:cs typeface="Arial"/>
                <a:sym typeface="Arial"/>
              </a:rPr>
              <a:t>4-es modul – Digitális Marketing és Közösségi Média </a:t>
            </a:r>
            <a:endParaRPr b="0" i="0" sz="3200" u="none" cap="none" strike="noStrike">
              <a:solidFill>
                <a:srgbClr val="06AC73"/>
              </a:solidFill>
              <a:latin typeface="Arial"/>
              <a:ea typeface="Arial"/>
              <a:cs typeface="Arial"/>
              <a:sym typeface="Arial"/>
            </a:endParaRPr>
          </a:p>
        </p:txBody>
      </p:sp>
      <p:sp>
        <p:nvSpPr>
          <p:cNvPr id="93" name="Google Shape;93;p13"/>
          <p:cNvSpPr txBox="1"/>
          <p:nvPr/>
        </p:nvSpPr>
        <p:spPr>
          <a:xfrm>
            <a:off x="7311479" y="9276389"/>
            <a:ext cx="4194721" cy="218008"/>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200" u="none" cap="none" strike="noStrike">
                <a:solidFill>
                  <a:srgbClr val="000000"/>
                </a:solidFill>
                <a:latin typeface="Arial"/>
                <a:ea typeface="Arial"/>
                <a:cs typeface="Arial"/>
                <a:sym typeface="Arial"/>
              </a:rPr>
              <a:t>Projekt sz.: 2022-2-RO01-KA220-YOU-000102027</a:t>
            </a:r>
            <a:endParaRPr/>
          </a:p>
        </p:txBody>
      </p:sp>
      <p:pic>
        <p:nvPicPr>
          <p:cNvPr id="94" name="Google Shape;94;p13"/>
          <p:cNvPicPr preferRelativeResize="0"/>
          <p:nvPr/>
        </p:nvPicPr>
        <p:blipFill rotWithShape="1">
          <a:blip r:embed="rId6">
            <a:alphaModFix/>
          </a:blip>
          <a:srcRect b="0" l="0" r="0" t="0"/>
          <a:stretch/>
        </p:blipFill>
        <p:spPr>
          <a:xfrm>
            <a:off x="13212699" y="9143428"/>
            <a:ext cx="4587890" cy="929259"/>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 name="Shape 201"/>
        <p:cNvGrpSpPr/>
        <p:nvPr/>
      </p:nvGrpSpPr>
      <p:grpSpPr>
        <a:xfrm>
          <a:off x="0" y="0"/>
          <a:ext cx="0" cy="0"/>
          <a:chOff x="0" y="0"/>
          <a:chExt cx="0" cy="0"/>
        </a:xfrm>
      </p:grpSpPr>
      <p:sp>
        <p:nvSpPr>
          <p:cNvPr id="202" name="Google Shape;202;p22"/>
          <p:cNvSpPr/>
          <p:nvPr/>
        </p:nvSpPr>
        <p:spPr>
          <a:xfrm>
            <a:off x="-878056" y="-685022"/>
            <a:ext cx="4327228" cy="4114800"/>
          </a:xfrm>
          <a:custGeom>
            <a:rect b="b" l="l" r="r" t="t"/>
            <a:pathLst>
              <a:path extrusionOk="0" h="4114800" w="4327228">
                <a:moveTo>
                  <a:pt x="0" y="0"/>
                </a:moveTo>
                <a:lnTo>
                  <a:pt x="4327227" y="0"/>
                </a:lnTo>
                <a:lnTo>
                  <a:pt x="4327227" y="4114800"/>
                </a:lnTo>
                <a:lnTo>
                  <a:pt x="0" y="4114800"/>
                </a:lnTo>
                <a:lnTo>
                  <a:pt x="0" y="0"/>
                </a:lnTo>
                <a:close/>
              </a:path>
            </a:pathLst>
          </a:custGeom>
          <a:blipFill rotWithShape="1">
            <a:blip r:embed="rId3">
              <a:alphaModFix/>
            </a:blip>
            <a:stretch>
              <a:fillRect b="0" l="0" r="0" t="0"/>
            </a:stretch>
          </a:blipFill>
          <a:ln>
            <a:noFill/>
          </a:ln>
        </p:spPr>
      </p:sp>
      <p:sp>
        <p:nvSpPr>
          <p:cNvPr id="203" name="Google Shape;203;p22"/>
          <p:cNvSpPr/>
          <p:nvPr/>
        </p:nvSpPr>
        <p:spPr>
          <a:xfrm>
            <a:off x="15011531" y="7700000"/>
            <a:ext cx="5051652" cy="4114800"/>
          </a:xfrm>
          <a:custGeom>
            <a:rect b="b" l="l" r="r" t="t"/>
            <a:pathLst>
              <a:path extrusionOk="0" h="4114800" w="5051652">
                <a:moveTo>
                  <a:pt x="0" y="0"/>
                </a:moveTo>
                <a:lnTo>
                  <a:pt x="5051652" y="0"/>
                </a:lnTo>
                <a:lnTo>
                  <a:pt x="5051652" y="4114800"/>
                </a:lnTo>
                <a:lnTo>
                  <a:pt x="0" y="4114800"/>
                </a:lnTo>
                <a:lnTo>
                  <a:pt x="0" y="0"/>
                </a:lnTo>
                <a:close/>
              </a:path>
            </a:pathLst>
          </a:custGeom>
          <a:blipFill rotWithShape="1">
            <a:blip r:embed="rId4">
              <a:alphaModFix/>
            </a:blip>
            <a:stretch>
              <a:fillRect b="0" l="0" r="0" t="0"/>
            </a:stretch>
          </a:blipFill>
          <a:ln>
            <a:noFill/>
          </a:ln>
        </p:spPr>
      </p:sp>
      <p:sp>
        <p:nvSpPr>
          <p:cNvPr id="204" name="Google Shape;204;p22"/>
          <p:cNvSpPr/>
          <p:nvPr/>
        </p:nvSpPr>
        <p:spPr>
          <a:xfrm>
            <a:off x="15157311" y="6905639"/>
            <a:ext cx="4905872" cy="4114800"/>
          </a:xfrm>
          <a:custGeom>
            <a:rect b="b" l="l" r="r" t="t"/>
            <a:pathLst>
              <a:path extrusionOk="0" h="4114800" w="4905872">
                <a:moveTo>
                  <a:pt x="0" y="0"/>
                </a:moveTo>
                <a:lnTo>
                  <a:pt x="4905872" y="0"/>
                </a:lnTo>
                <a:lnTo>
                  <a:pt x="4905872" y="4114800"/>
                </a:lnTo>
                <a:lnTo>
                  <a:pt x="0" y="4114800"/>
                </a:lnTo>
                <a:lnTo>
                  <a:pt x="0" y="0"/>
                </a:lnTo>
                <a:close/>
              </a:path>
            </a:pathLst>
          </a:custGeom>
          <a:blipFill rotWithShape="1">
            <a:blip r:embed="rId5">
              <a:alphaModFix/>
            </a:blip>
            <a:stretch>
              <a:fillRect b="0" l="0" r="0" t="0"/>
            </a:stretch>
          </a:blipFill>
          <a:ln>
            <a:noFill/>
          </a:ln>
        </p:spPr>
      </p:sp>
      <p:sp>
        <p:nvSpPr>
          <p:cNvPr id="205" name="Google Shape;205;p22"/>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6">
              <a:alphaModFix/>
            </a:blip>
            <a:stretch>
              <a:fillRect b="-160181" l="-14265" r="-3278" t="-161048"/>
            </a:stretch>
          </a:blipFill>
          <a:ln>
            <a:noFill/>
          </a:ln>
        </p:spPr>
      </p:sp>
      <p:sp>
        <p:nvSpPr>
          <p:cNvPr id="206" name="Google Shape;206;p22"/>
          <p:cNvSpPr txBox="1"/>
          <p:nvPr/>
        </p:nvSpPr>
        <p:spPr>
          <a:xfrm>
            <a:off x="3797493" y="628690"/>
            <a:ext cx="9348192" cy="819199"/>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5000">
                <a:solidFill>
                  <a:srgbClr val="000000"/>
                </a:solidFill>
                <a:latin typeface="Arial"/>
                <a:ea typeface="Arial"/>
                <a:cs typeface="Arial"/>
                <a:sym typeface="Arial"/>
              </a:rPr>
              <a:t>MI A DIGITÁLIS MARKETING?</a:t>
            </a:r>
            <a:endParaRPr sz="5000">
              <a:solidFill>
                <a:srgbClr val="000000"/>
              </a:solidFill>
              <a:latin typeface="Arial"/>
              <a:ea typeface="Arial"/>
              <a:cs typeface="Arial"/>
              <a:sym typeface="Arial"/>
            </a:endParaRPr>
          </a:p>
        </p:txBody>
      </p:sp>
      <p:sp>
        <p:nvSpPr>
          <p:cNvPr id="207" name="Google Shape;207;p22"/>
          <p:cNvSpPr txBox="1"/>
          <p:nvPr/>
        </p:nvSpPr>
        <p:spPr>
          <a:xfrm>
            <a:off x="3330374" y="3241675"/>
            <a:ext cx="3903807" cy="5164940"/>
          </a:xfrm>
          <a:prstGeom prst="rect">
            <a:avLst/>
          </a:prstGeom>
          <a:noFill/>
          <a:ln>
            <a:noFill/>
          </a:ln>
        </p:spPr>
        <p:txBody>
          <a:bodyPr anchorCtr="0" anchor="t" bIns="0" lIns="0" spcFirstLastPara="1" rIns="0" wrap="square" tIns="0">
            <a:spAutoFit/>
          </a:bodyPr>
          <a:lstStyle/>
          <a:p>
            <a:pPr indent="0" lvl="0" marL="0" marR="0" rtl="0" algn="l">
              <a:lnSpc>
                <a:spcPct val="170031"/>
              </a:lnSpc>
              <a:spcBef>
                <a:spcPts val="0"/>
              </a:spcBef>
              <a:spcAft>
                <a:spcPts val="0"/>
              </a:spcAft>
              <a:buNone/>
            </a:pPr>
            <a:r>
              <a:rPr lang="en-US" sz="2199">
                <a:solidFill>
                  <a:srgbClr val="000000"/>
                </a:solidFill>
                <a:latin typeface="Arial"/>
                <a:ea typeface="Arial"/>
                <a:cs typeface="Arial"/>
                <a:sym typeface="Arial"/>
              </a:rPr>
              <a:t>A digitális marketing lényegében a marketing minden olyan formája, amely online történik.</a:t>
            </a:r>
            <a:endParaRPr/>
          </a:p>
          <a:p>
            <a:pPr indent="0" lvl="0" marL="0" marR="0" rtl="0" algn="l">
              <a:lnSpc>
                <a:spcPct val="170031"/>
              </a:lnSpc>
              <a:spcBef>
                <a:spcPts val="0"/>
              </a:spcBef>
              <a:spcAft>
                <a:spcPts val="0"/>
              </a:spcAft>
              <a:buNone/>
            </a:pPr>
            <a:r>
              <a:t/>
            </a:r>
            <a:endParaRPr sz="2199">
              <a:solidFill>
                <a:srgbClr val="000000"/>
              </a:solidFill>
              <a:latin typeface="Arial"/>
              <a:ea typeface="Arial"/>
              <a:cs typeface="Arial"/>
              <a:sym typeface="Arial"/>
            </a:endParaRPr>
          </a:p>
          <a:p>
            <a:pPr indent="0" lvl="0" marL="0" marR="0" rtl="0" algn="l">
              <a:lnSpc>
                <a:spcPct val="170031"/>
              </a:lnSpc>
              <a:spcBef>
                <a:spcPts val="0"/>
              </a:spcBef>
              <a:spcAft>
                <a:spcPts val="0"/>
              </a:spcAft>
              <a:buNone/>
            </a:pPr>
            <a:r>
              <a:rPr lang="en-US" sz="2199">
                <a:solidFill>
                  <a:srgbClr val="000000"/>
                </a:solidFill>
                <a:latin typeface="Arial"/>
                <a:ea typeface="Arial"/>
                <a:cs typeface="Arial"/>
                <a:sym typeface="Arial"/>
              </a:rPr>
              <a:t>Ez egy olyan kommunikációs mód, amellyel a vállalkozások az interneten és a digitális eszközökön keresztül kommunikálnak a célcsoportjukkal.</a:t>
            </a:r>
            <a:endParaRPr/>
          </a:p>
        </p:txBody>
      </p:sp>
      <p:sp>
        <p:nvSpPr>
          <p:cNvPr id="208" name="Google Shape;208;p22"/>
          <p:cNvSpPr txBox="1"/>
          <p:nvPr/>
        </p:nvSpPr>
        <p:spPr>
          <a:xfrm rot="-5400000">
            <a:off x="-2051663" y="5591473"/>
            <a:ext cx="6522680" cy="984885"/>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lang="en-US" sz="3200">
                <a:solidFill>
                  <a:srgbClr val="000000"/>
                </a:solidFill>
                <a:latin typeface="Arial"/>
                <a:ea typeface="Arial"/>
                <a:cs typeface="Arial"/>
                <a:sym typeface="Arial"/>
              </a:rPr>
              <a:t>A Digitális Marketing szerepe a társadalmi vállalkozásban</a:t>
            </a:r>
            <a:endParaRPr sz="3200">
              <a:solidFill>
                <a:srgbClr val="000000"/>
              </a:solidFill>
              <a:latin typeface="Arial"/>
              <a:ea typeface="Arial"/>
              <a:cs typeface="Arial"/>
              <a:sym typeface="Arial"/>
            </a:endParaRPr>
          </a:p>
        </p:txBody>
      </p:sp>
      <p:sp>
        <p:nvSpPr>
          <p:cNvPr id="209" name="Google Shape;209;p22"/>
          <p:cNvSpPr/>
          <p:nvPr/>
        </p:nvSpPr>
        <p:spPr>
          <a:xfrm rot="493021">
            <a:off x="12394703" y="1137136"/>
            <a:ext cx="1615081" cy="2573834"/>
          </a:xfrm>
          <a:custGeom>
            <a:rect b="b" l="l" r="r" t="t"/>
            <a:pathLst>
              <a:path extrusionOk="0" h="2573834" w="1615081">
                <a:moveTo>
                  <a:pt x="0" y="0"/>
                </a:moveTo>
                <a:lnTo>
                  <a:pt x="1615080" y="0"/>
                </a:lnTo>
                <a:lnTo>
                  <a:pt x="1615080" y="2573834"/>
                </a:lnTo>
                <a:lnTo>
                  <a:pt x="0" y="2573834"/>
                </a:lnTo>
                <a:lnTo>
                  <a:pt x="0" y="0"/>
                </a:lnTo>
                <a:close/>
              </a:path>
            </a:pathLst>
          </a:custGeom>
          <a:blipFill rotWithShape="1">
            <a:blip r:embed="rId7">
              <a:alphaModFix/>
            </a:blip>
            <a:stretch>
              <a:fillRect b="0" l="0" r="0" t="0"/>
            </a:stretch>
          </a:blipFill>
          <a:ln>
            <a:noFill/>
          </a:ln>
        </p:spPr>
      </p:sp>
      <p:sp>
        <p:nvSpPr>
          <p:cNvPr id="210" name="Google Shape;210;p22"/>
          <p:cNvSpPr/>
          <p:nvPr/>
        </p:nvSpPr>
        <p:spPr>
          <a:xfrm rot="-880557">
            <a:off x="13511892" y="2833703"/>
            <a:ext cx="1739319" cy="1658875"/>
          </a:xfrm>
          <a:custGeom>
            <a:rect b="b" l="l" r="r" t="t"/>
            <a:pathLst>
              <a:path extrusionOk="0" h="1658875" w="1739319">
                <a:moveTo>
                  <a:pt x="0" y="0"/>
                </a:moveTo>
                <a:lnTo>
                  <a:pt x="1739319" y="0"/>
                </a:lnTo>
                <a:lnTo>
                  <a:pt x="1739319" y="1658875"/>
                </a:lnTo>
                <a:lnTo>
                  <a:pt x="0" y="1658875"/>
                </a:lnTo>
                <a:lnTo>
                  <a:pt x="0" y="0"/>
                </a:lnTo>
                <a:close/>
              </a:path>
            </a:pathLst>
          </a:custGeom>
          <a:blipFill rotWithShape="1">
            <a:blip r:embed="rId8">
              <a:alphaModFix/>
            </a:blip>
            <a:stretch>
              <a:fillRect b="0" l="0" r="0" t="0"/>
            </a:stretch>
          </a:blipFill>
          <a:ln>
            <a:noFill/>
          </a:ln>
        </p:spPr>
      </p:sp>
      <p:sp>
        <p:nvSpPr>
          <p:cNvPr id="211" name="Google Shape;211;p22"/>
          <p:cNvSpPr/>
          <p:nvPr/>
        </p:nvSpPr>
        <p:spPr>
          <a:xfrm>
            <a:off x="14072306" y="846201"/>
            <a:ext cx="2721342" cy="1976374"/>
          </a:xfrm>
          <a:custGeom>
            <a:rect b="b" l="l" r="r" t="t"/>
            <a:pathLst>
              <a:path extrusionOk="0" h="1976374" w="2721342">
                <a:moveTo>
                  <a:pt x="0" y="0"/>
                </a:moveTo>
                <a:lnTo>
                  <a:pt x="2721342" y="0"/>
                </a:lnTo>
                <a:lnTo>
                  <a:pt x="2721342" y="1976374"/>
                </a:lnTo>
                <a:lnTo>
                  <a:pt x="0" y="1976374"/>
                </a:lnTo>
                <a:lnTo>
                  <a:pt x="0" y="0"/>
                </a:lnTo>
                <a:close/>
              </a:path>
            </a:pathLst>
          </a:custGeom>
          <a:blipFill rotWithShape="1">
            <a:blip r:embed="rId9">
              <a:alphaModFix/>
            </a:blip>
            <a:stretch>
              <a:fillRect b="0" l="0" r="0" t="0"/>
            </a:stretch>
          </a:blipFill>
          <a:ln>
            <a:noFill/>
          </a:ln>
        </p:spPr>
      </p:sp>
      <p:sp>
        <p:nvSpPr>
          <p:cNvPr id="212" name="Google Shape;212;p22"/>
          <p:cNvSpPr/>
          <p:nvPr/>
        </p:nvSpPr>
        <p:spPr>
          <a:xfrm>
            <a:off x="15290960" y="2953126"/>
            <a:ext cx="1623342" cy="1720098"/>
          </a:xfrm>
          <a:custGeom>
            <a:rect b="b" l="l" r="r" t="t"/>
            <a:pathLst>
              <a:path extrusionOk="0" h="1720098" w="1623342">
                <a:moveTo>
                  <a:pt x="0" y="0"/>
                </a:moveTo>
                <a:lnTo>
                  <a:pt x="1623343" y="0"/>
                </a:lnTo>
                <a:lnTo>
                  <a:pt x="1623343" y="1720098"/>
                </a:lnTo>
                <a:lnTo>
                  <a:pt x="0" y="1720098"/>
                </a:lnTo>
                <a:lnTo>
                  <a:pt x="0" y="0"/>
                </a:lnTo>
                <a:close/>
              </a:path>
            </a:pathLst>
          </a:custGeom>
          <a:blipFill rotWithShape="1">
            <a:blip r:embed="rId10">
              <a:alphaModFix/>
            </a:blip>
            <a:stretch>
              <a:fillRect b="0" l="0" r="0" t="0"/>
            </a:stretch>
          </a:blipFill>
          <a:ln>
            <a:noFill/>
          </a:ln>
        </p:spPr>
      </p:sp>
      <p:sp>
        <p:nvSpPr>
          <p:cNvPr id="213" name="Google Shape;213;p22"/>
          <p:cNvSpPr txBox="1"/>
          <p:nvPr/>
        </p:nvSpPr>
        <p:spPr>
          <a:xfrm>
            <a:off x="8347385" y="3241675"/>
            <a:ext cx="6664147" cy="3795911"/>
          </a:xfrm>
          <a:prstGeom prst="rect">
            <a:avLst/>
          </a:prstGeom>
          <a:noFill/>
          <a:ln>
            <a:noFill/>
          </a:ln>
        </p:spPr>
        <p:txBody>
          <a:bodyPr anchorCtr="0" anchor="t" bIns="0" lIns="0" spcFirstLastPara="1" rIns="0" wrap="square" tIns="0">
            <a:spAutoFit/>
          </a:bodyPr>
          <a:lstStyle/>
          <a:p>
            <a:pPr indent="0" lvl="0" marL="0" marR="0" rtl="0" algn="l">
              <a:lnSpc>
                <a:spcPct val="170031"/>
              </a:lnSpc>
              <a:spcBef>
                <a:spcPts val="0"/>
              </a:spcBef>
              <a:spcAft>
                <a:spcPts val="0"/>
              </a:spcAft>
              <a:buNone/>
            </a:pPr>
            <a:r>
              <a:rPr lang="en-US" sz="2199">
                <a:solidFill>
                  <a:srgbClr val="000000"/>
                </a:solidFill>
                <a:latin typeface="Arial"/>
                <a:ea typeface="Arial"/>
                <a:cs typeface="Arial"/>
                <a:sym typeface="Arial"/>
              </a:rPr>
              <a:t>Például:</a:t>
            </a:r>
            <a:endParaRPr sz="2199">
              <a:solidFill>
                <a:srgbClr val="000000"/>
              </a:solidFill>
              <a:latin typeface="Arial"/>
              <a:ea typeface="Arial"/>
              <a:cs typeface="Arial"/>
              <a:sym typeface="Arial"/>
            </a:endParaRPr>
          </a:p>
          <a:p>
            <a:pPr indent="-237490" lvl="1" marL="474979" marR="0" rtl="0" algn="l">
              <a:lnSpc>
                <a:spcPct val="170031"/>
              </a:lnSpc>
              <a:spcBef>
                <a:spcPts val="0"/>
              </a:spcBef>
              <a:spcAft>
                <a:spcPts val="0"/>
              </a:spcAft>
              <a:buClr>
                <a:srgbClr val="000000"/>
              </a:buClr>
              <a:buSzPts val="2199"/>
              <a:buFont typeface="Arial"/>
              <a:buChar char="•"/>
            </a:pPr>
            <a:r>
              <a:rPr b="0" i="0" lang="en-US" sz="2199" u="none" cap="none" strike="noStrike">
                <a:solidFill>
                  <a:srgbClr val="000000"/>
                </a:solidFill>
                <a:latin typeface="Arial"/>
                <a:ea typeface="Arial"/>
                <a:cs typeface="Arial"/>
                <a:sym typeface="Arial"/>
              </a:rPr>
              <a:t>Közösségi média</a:t>
            </a:r>
            <a:endParaRPr b="0" i="0" sz="2199" u="none" cap="none" strike="noStrike">
              <a:solidFill>
                <a:srgbClr val="000000"/>
              </a:solidFill>
              <a:latin typeface="Arial"/>
              <a:ea typeface="Arial"/>
              <a:cs typeface="Arial"/>
              <a:sym typeface="Arial"/>
            </a:endParaRPr>
          </a:p>
          <a:p>
            <a:pPr indent="-237490" lvl="1" marL="474979" marR="0" rtl="0" algn="l">
              <a:lnSpc>
                <a:spcPct val="170031"/>
              </a:lnSpc>
              <a:spcBef>
                <a:spcPts val="0"/>
              </a:spcBef>
              <a:spcAft>
                <a:spcPts val="0"/>
              </a:spcAft>
              <a:buClr>
                <a:srgbClr val="000000"/>
              </a:buClr>
              <a:buSzPts val="2199"/>
              <a:buFont typeface="Arial"/>
              <a:buChar char="•"/>
            </a:pPr>
            <a:r>
              <a:rPr b="0" i="0" lang="en-US" sz="2199" u="none" cap="none" strike="noStrike">
                <a:solidFill>
                  <a:srgbClr val="000000"/>
                </a:solidFill>
                <a:latin typeface="Arial"/>
                <a:ea typeface="Arial"/>
                <a:cs typeface="Arial"/>
                <a:sym typeface="Arial"/>
              </a:rPr>
              <a:t>Email</a:t>
            </a:r>
            <a:endParaRPr/>
          </a:p>
          <a:p>
            <a:pPr indent="-237490" lvl="1" marL="474979" marR="0" rtl="0" algn="l">
              <a:lnSpc>
                <a:spcPct val="170031"/>
              </a:lnSpc>
              <a:spcBef>
                <a:spcPts val="0"/>
              </a:spcBef>
              <a:spcAft>
                <a:spcPts val="0"/>
              </a:spcAft>
              <a:buClr>
                <a:srgbClr val="000000"/>
              </a:buClr>
              <a:buSzPts val="2199"/>
              <a:buFont typeface="Arial"/>
              <a:buChar char="•"/>
            </a:pPr>
            <a:r>
              <a:rPr b="0" i="0" lang="en-US" sz="2199" u="none" cap="none" strike="noStrike">
                <a:solidFill>
                  <a:srgbClr val="000000"/>
                </a:solidFill>
                <a:latin typeface="Arial"/>
                <a:ea typeface="Arial"/>
                <a:cs typeface="Arial"/>
                <a:sym typeface="Arial"/>
              </a:rPr>
              <a:t>Keresőmotorok</a:t>
            </a:r>
            <a:endParaRPr b="0" i="0" sz="2199" u="none" cap="none" strike="noStrike">
              <a:solidFill>
                <a:srgbClr val="000000"/>
              </a:solidFill>
              <a:latin typeface="Arial"/>
              <a:ea typeface="Arial"/>
              <a:cs typeface="Arial"/>
              <a:sym typeface="Arial"/>
            </a:endParaRPr>
          </a:p>
          <a:p>
            <a:pPr indent="-237490" lvl="1" marL="474979" marR="0" rtl="0" algn="l">
              <a:lnSpc>
                <a:spcPct val="170031"/>
              </a:lnSpc>
              <a:spcBef>
                <a:spcPts val="0"/>
              </a:spcBef>
              <a:spcAft>
                <a:spcPts val="0"/>
              </a:spcAft>
              <a:buClr>
                <a:srgbClr val="000000"/>
              </a:buClr>
              <a:buSzPts val="2199"/>
              <a:buFont typeface="Arial"/>
              <a:buChar char="•"/>
            </a:pPr>
            <a:r>
              <a:rPr b="0" i="0" lang="en-US" sz="2199" u="none" cap="none" strike="noStrike">
                <a:solidFill>
                  <a:srgbClr val="000000"/>
                </a:solidFill>
                <a:latin typeface="Arial"/>
                <a:ea typeface="Arial"/>
                <a:cs typeface="Arial"/>
                <a:sym typeface="Arial"/>
              </a:rPr>
              <a:t>Weboldalak</a:t>
            </a:r>
            <a:endParaRPr b="0" i="0" sz="2199" u="none" cap="none" strike="noStrike">
              <a:solidFill>
                <a:srgbClr val="000000"/>
              </a:solidFill>
              <a:latin typeface="Arial"/>
              <a:ea typeface="Arial"/>
              <a:cs typeface="Arial"/>
              <a:sym typeface="Arial"/>
            </a:endParaRPr>
          </a:p>
          <a:p>
            <a:pPr indent="-237490" lvl="1" marL="474979" marR="0" rtl="0" algn="l">
              <a:lnSpc>
                <a:spcPct val="170031"/>
              </a:lnSpc>
              <a:spcBef>
                <a:spcPts val="0"/>
              </a:spcBef>
              <a:spcAft>
                <a:spcPts val="0"/>
              </a:spcAft>
              <a:buClr>
                <a:srgbClr val="000000"/>
              </a:buClr>
              <a:buSzPts val="2199"/>
              <a:buFont typeface="Arial"/>
              <a:buChar char="•"/>
            </a:pPr>
            <a:r>
              <a:rPr b="0" i="0" lang="en-US" sz="2199" u="none" cap="none" strike="noStrike">
                <a:solidFill>
                  <a:srgbClr val="000000"/>
                </a:solidFill>
                <a:latin typeface="Arial"/>
                <a:ea typeface="Arial"/>
                <a:cs typeface="Arial"/>
                <a:sym typeface="Arial"/>
              </a:rPr>
              <a:t>Egyéb digitális csatornák, amelyeken keresztül kapcsolatba léphet a potenciális ügyfelekkel vagy támogatókkal.</a:t>
            </a:r>
            <a:endParaRPr b="0" i="0" sz="2199" u="none" cap="none" strike="noStrike">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 name="Shape 217"/>
        <p:cNvGrpSpPr/>
        <p:nvPr/>
      </p:nvGrpSpPr>
      <p:grpSpPr>
        <a:xfrm>
          <a:off x="0" y="0"/>
          <a:ext cx="0" cy="0"/>
          <a:chOff x="0" y="0"/>
          <a:chExt cx="0" cy="0"/>
        </a:xfrm>
      </p:grpSpPr>
      <p:sp>
        <p:nvSpPr>
          <p:cNvPr id="218" name="Google Shape;218;p23"/>
          <p:cNvSpPr/>
          <p:nvPr/>
        </p:nvSpPr>
        <p:spPr>
          <a:xfrm rot="-1526634">
            <a:off x="15608712" y="7200900"/>
            <a:ext cx="3793097" cy="4114800"/>
          </a:xfrm>
          <a:custGeom>
            <a:rect b="b" l="l" r="r" t="t"/>
            <a:pathLst>
              <a:path extrusionOk="0" h="4114800" w="3793097">
                <a:moveTo>
                  <a:pt x="0" y="0"/>
                </a:moveTo>
                <a:lnTo>
                  <a:pt x="3793097" y="0"/>
                </a:lnTo>
                <a:lnTo>
                  <a:pt x="3793097" y="4114800"/>
                </a:lnTo>
                <a:lnTo>
                  <a:pt x="0" y="4114800"/>
                </a:lnTo>
                <a:lnTo>
                  <a:pt x="0" y="0"/>
                </a:lnTo>
                <a:close/>
              </a:path>
            </a:pathLst>
          </a:custGeom>
          <a:blipFill rotWithShape="1">
            <a:blip r:embed="rId3">
              <a:alphaModFix/>
            </a:blip>
            <a:stretch>
              <a:fillRect b="0" l="0" r="0" t="0"/>
            </a:stretch>
          </a:blipFill>
          <a:ln>
            <a:noFill/>
          </a:ln>
        </p:spPr>
      </p:sp>
      <p:sp>
        <p:nvSpPr>
          <p:cNvPr id="219" name="Google Shape;219;p23"/>
          <p:cNvSpPr/>
          <p:nvPr/>
        </p:nvSpPr>
        <p:spPr>
          <a:xfrm>
            <a:off x="15294047" y="-1776591"/>
            <a:ext cx="4647105" cy="4114800"/>
          </a:xfrm>
          <a:custGeom>
            <a:rect b="b" l="l" r="r" t="t"/>
            <a:pathLst>
              <a:path extrusionOk="0" h="4114800" w="4647105">
                <a:moveTo>
                  <a:pt x="0" y="0"/>
                </a:moveTo>
                <a:lnTo>
                  <a:pt x="4647105" y="0"/>
                </a:lnTo>
                <a:lnTo>
                  <a:pt x="4647105" y="4114800"/>
                </a:lnTo>
                <a:lnTo>
                  <a:pt x="0" y="4114800"/>
                </a:lnTo>
                <a:lnTo>
                  <a:pt x="0" y="0"/>
                </a:lnTo>
                <a:close/>
              </a:path>
            </a:pathLst>
          </a:custGeom>
          <a:blipFill rotWithShape="1">
            <a:blip r:embed="rId4">
              <a:alphaModFix/>
            </a:blip>
            <a:stretch>
              <a:fillRect b="0" l="0" r="0" t="0"/>
            </a:stretch>
          </a:blipFill>
          <a:ln>
            <a:noFill/>
          </a:ln>
        </p:spPr>
      </p:sp>
      <p:sp>
        <p:nvSpPr>
          <p:cNvPr id="220" name="Google Shape;220;p23"/>
          <p:cNvSpPr/>
          <p:nvPr/>
        </p:nvSpPr>
        <p:spPr>
          <a:xfrm>
            <a:off x="-2520200" y="7200900"/>
            <a:ext cx="5040401" cy="4114800"/>
          </a:xfrm>
          <a:custGeom>
            <a:rect b="b" l="l" r="r" t="t"/>
            <a:pathLst>
              <a:path extrusionOk="0" h="4114800" w="5040401">
                <a:moveTo>
                  <a:pt x="0" y="0"/>
                </a:moveTo>
                <a:lnTo>
                  <a:pt x="5040400" y="0"/>
                </a:lnTo>
                <a:lnTo>
                  <a:pt x="5040400" y="4114800"/>
                </a:lnTo>
                <a:lnTo>
                  <a:pt x="0" y="4114800"/>
                </a:lnTo>
                <a:lnTo>
                  <a:pt x="0" y="0"/>
                </a:lnTo>
                <a:close/>
              </a:path>
            </a:pathLst>
          </a:custGeom>
          <a:blipFill rotWithShape="1">
            <a:blip r:embed="rId5">
              <a:alphaModFix/>
            </a:blip>
            <a:stretch>
              <a:fillRect b="0" l="0" r="0" t="0"/>
            </a:stretch>
          </a:blipFill>
          <a:ln>
            <a:noFill/>
          </a:ln>
        </p:spPr>
      </p:sp>
      <p:sp>
        <p:nvSpPr>
          <p:cNvPr id="221" name="Google Shape;221;p23"/>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6">
              <a:alphaModFix/>
            </a:blip>
            <a:stretch>
              <a:fillRect b="-160181" l="-14265" r="-3278" t="-161048"/>
            </a:stretch>
          </a:blipFill>
          <a:ln>
            <a:noFill/>
          </a:ln>
        </p:spPr>
      </p:sp>
      <p:sp>
        <p:nvSpPr>
          <p:cNvPr id="222" name="Google Shape;222;p23"/>
          <p:cNvSpPr/>
          <p:nvPr/>
        </p:nvSpPr>
        <p:spPr>
          <a:xfrm>
            <a:off x="3797499" y="5829141"/>
            <a:ext cx="2434872" cy="2743518"/>
          </a:xfrm>
          <a:custGeom>
            <a:rect b="b" l="l" r="r" t="t"/>
            <a:pathLst>
              <a:path extrusionOk="0" h="2743518" w="2434872">
                <a:moveTo>
                  <a:pt x="0" y="0"/>
                </a:moveTo>
                <a:lnTo>
                  <a:pt x="2434872" y="0"/>
                </a:lnTo>
                <a:lnTo>
                  <a:pt x="2434872" y="2743518"/>
                </a:lnTo>
                <a:lnTo>
                  <a:pt x="0" y="2743518"/>
                </a:lnTo>
                <a:lnTo>
                  <a:pt x="0" y="0"/>
                </a:lnTo>
                <a:close/>
              </a:path>
            </a:pathLst>
          </a:custGeom>
          <a:blipFill rotWithShape="1">
            <a:blip r:embed="rId7">
              <a:alphaModFix/>
            </a:blip>
            <a:stretch>
              <a:fillRect b="0" l="0" r="0" t="0"/>
            </a:stretch>
          </a:blipFill>
          <a:ln>
            <a:noFill/>
          </a:ln>
        </p:spPr>
      </p:sp>
      <p:pic>
        <p:nvPicPr>
          <p:cNvPr id="223" name="Google Shape;223;p23"/>
          <p:cNvPicPr preferRelativeResize="0"/>
          <p:nvPr/>
        </p:nvPicPr>
        <p:blipFill rotWithShape="1">
          <a:blip r:embed="rId8">
            <a:alphaModFix/>
          </a:blip>
          <a:srcRect b="0" l="0" r="0" t="0"/>
          <a:stretch/>
        </p:blipFill>
        <p:spPr>
          <a:xfrm rot="1615207">
            <a:off x="10877474" y="924647"/>
            <a:ext cx="2342834" cy="1909410"/>
          </a:xfrm>
          <a:prstGeom prst="rect">
            <a:avLst/>
          </a:prstGeom>
          <a:noFill/>
          <a:ln>
            <a:noFill/>
          </a:ln>
        </p:spPr>
      </p:pic>
      <p:sp>
        <p:nvSpPr>
          <p:cNvPr id="224" name="Google Shape;224;p23"/>
          <p:cNvSpPr txBox="1"/>
          <p:nvPr/>
        </p:nvSpPr>
        <p:spPr>
          <a:xfrm>
            <a:off x="3053692" y="2603500"/>
            <a:ext cx="4545747" cy="3001527"/>
          </a:xfrm>
          <a:prstGeom prst="rect">
            <a:avLst/>
          </a:prstGeom>
          <a:noFill/>
          <a:ln>
            <a:noFill/>
          </a:ln>
        </p:spPr>
        <p:txBody>
          <a:bodyPr anchorCtr="0" anchor="t" bIns="0" lIns="0" spcFirstLastPara="1" rIns="0" wrap="square" tIns="0">
            <a:spAutoFit/>
          </a:bodyPr>
          <a:lstStyle/>
          <a:p>
            <a:pPr indent="0" lvl="0" marL="0" marR="0" rtl="0" algn="l">
              <a:lnSpc>
                <a:spcPct val="170000"/>
              </a:lnSpc>
              <a:spcBef>
                <a:spcPts val="0"/>
              </a:spcBef>
              <a:spcAft>
                <a:spcPts val="0"/>
              </a:spcAft>
              <a:buNone/>
            </a:pPr>
            <a:r>
              <a:rPr lang="en-US" sz="2000">
                <a:solidFill>
                  <a:srgbClr val="000000"/>
                </a:solidFill>
                <a:latin typeface="Arial"/>
                <a:ea typeface="Arial"/>
                <a:cs typeface="Arial"/>
                <a:sym typeface="Arial"/>
              </a:rPr>
              <a:t>A társadalmi vállalkozók számára a digitális környezet egy olyan platform, amelyen megoszthatják küldetésüket, közösségeket építhetnek és változásokat idézhetnek elő.</a:t>
            </a:r>
            <a:endParaRPr sz="2000">
              <a:solidFill>
                <a:srgbClr val="000000"/>
              </a:solidFill>
              <a:latin typeface="Arial"/>
              <a:ea typeface="Arial"/>
              <a:cs typeface="Arial"/>
              <a:sym typeface="Arial"/>
            </a:endParaRPr>
          </a:p>
          <a:p>
            <a:pPr indent="0" lvl="0" marL="0" marR="0" rtl="0" algn="l">
              <a:lnSpc>
                <a:spcPct val="170000"/>
              </a:lnSpc>
              <a:spcBef>
                <a:spcPts val="0"/>
              </a:spcBef>
              <a:spcAft>
                <a:spcPts val="0"/>
              </a:spcAft>
              <a:buNone/>
            </a:pPr>
            <a:r>
              <a:t/>
            </a:r>
            <a:endParaRPr sz="2000">
              <a:solidFill>
                <a:srgbClr val="000000"/>
              </a:solidFill>
              <a:latin typeface="Arial"/>
              <a:ea typeface="Arial"/>
              <a:cs typeface="Arial"/>
              <a:sym typeface="Arial"/>
            </a:endParaRPr>
          </a:p>
          <a:p>
            <a:pPr indent="0" lvl="0" marL="0" marR="0" rtl="0" algn="l">
              <a:lnSpc>
                <a:spcPct val="170000"/>
              </a:lnSpc>
              <a:spcBef>
                <a:spcPts val="0"/>
              </a:spcBef>
              <a:spcAft>
                <a:spcPts val="0"/>
              </a:spcAft>
              <a:buNone/>
            </a:pPr>
            <a:r>
              <a:rPr lang="en-US" sz="2000">
                <a:solidFill>
                  <a:srgbClr val="000000"/>
                </a:solidFill>
                <a:latin typeface="Arial"/>
                <a:ea typeface="Arial"/>
                <a:cs typeface="Arial"/>
                <a:sym typeface="Arial"/>
              </a:rPr>
              <a:t>A cél hatást gyakorolni.</a:t>
            </a:r>
            <a:endParaRPr/>
          </a:p>
        </p:txBody>
      </p:sp>
      <p:sp>
        <p:nvSpPr>
          <p:cNvPr id="225" name="Google Shape;225;p23"/>
          <p:cNvSpPr txBox="1"/>
          <p:nvPr/>
        </p:nvSpPr>
        <p:spPr>
          <a:xfrm>
            <a:off x="8299296" y="2603500"/>
            <a:ext cx="4545747" cy="2129494"/>
          </a:xfrm>
          <a:prstGeom prst="rect">
            <a:avLst/>
          </a:prstGeom>
          <a:noFill/>
          <a:ln>
            <a:noFill/>
          </a:ln>
        </p:spPr>
        <p:txBody>
          <a:bodyPr anchorCtr="0" anchor="t" bIns="0" lIns="0" spcFirstLastPara="1" rIns="0" wrap="square" tIns="0">
            <a:spAutoFit/>
          </a:bodyPr>
          <a:lstStyle/>
          <a:p>
            <a:pPr indent="0" lvl="0" marL="0" marR="0" rtl="0" algn="l">
              <a:lnSpc>
                <a:spcPct val="170000"/>
              </a:lnSpc>
              <a:spcBef>
                <a:spcPts val="0"/>
              </a:spcBef>
              <a:spcAft>
                <a:spcPts val="0"/>
              </a:spcAft>
              <a:buNone/>
            </a:pPr>
            <a:r>
              <a:rPr lang="en-US" sz="2000">
                <a:solidFill>
                  <a:srgbClr val="000000"/>
                </a:solidFill>
                <a:latin typeface="Arial"/>
                <a:ea typeface="Arial"/>
                <a:cs typeface="Arial"/>
                <a:sym typeface="Arial"/>
              </a:rPr>
              <a:t>A digitális marketing lehetővé teszi, hogy elmesélje a vállalkozás történetét, felhívja a figyelmet a vállalkozás által kezelt problémákra, és támogatást szerezzen a világ minden sarkából.</a:t>
            </a:r>
            <a:endParaRPr/>
          </a:p>
        </p:txBody>
      </p:sp>
      <p:sp>
        <p:nvSpPr>
          <p:cNvPr id="226" name="Google Shape;226;p23"/>
          <p:cNvSpPr txBox="1"/>
          <p:nvPr/>
        </p:nvSpPr>
        <p:spPr>
          <a:xfrm rot="-5400000">
            <a:off x="-1875237" y="3381058"/>
            <a:ext cx="6522680" cy="984885"/>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lang="en-US" sz="3200">
                <a:solidFill>
                  <a:srgbClr val="000000"/>
                </a:solidFill>
                <a:latin typeface="Arial"/>
                <a:ea typeface="Arial"/>
                <a:cs typeface="Arial"/>
                <a:sym typeface="Arial"/>
              </a:rPr>
              <a:t>A Digitális Marketing szerepe a társadalmi vállalkozásban</a:t>
            </a:r>
            <a:endParaRPr sz="3200">
              <a:solidFill>
                <a:srgbClr val="000000"/>
              </a:solidFill>
              <a:latin typeface="Arial"/>
              <a:ea typeface="Arial"/>
              <a:cs typeface="Arial"/>
              <a:sym typeface="Arial"/>
            </a:endParaRPr>
          </a:p>
        </p:txBody>
      </p:sp>
      <p:sp>
        <p:nvSpPr>
          <p:cNvPr id="227" name="Google Shape;227;p23"/>
          <p:cNvSpPr txBox="1"/>
          <p:nvPr/>
        </p:nvSpPr>
        <p:spPr>
          <a:xfrm>
            <a:off x="3053692" y="935068"/>
            <a:ext cx="8445577" cy="560923"/>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None/>
            </a:pPr>
            <a:r>
              <a:rPr lang="en-US" sz="3399">
                <a:solidFill>
                  <a:srgbClr val="000000"/>
                </a:solidFill>
                <a:latin typeface="Arial"/>
                <a:ea typeface="Arial"/>
                <a:cs typeface="Arial"/>
                <a:sym typeface="Arial"/>
              </a:rPr>
              <a:t>A szociális vállalkozások digitális színtere</a:t>
            </a:r>
            <a:endParaRPr sz="3399">
              <a:solidFill>
                <a:srgbClr val="000000"/>
              </a:solidFill>
              <a:latin typeface="Arial"/>
              <a:ea typeface="Arial"/>
              <a:cs typeface="Arial"/>
              <a:sym typeface="Arial"/>
            </a:endParaRPr>
          </a:p>
        </p:txBody>
      </p:sp>
      <p:sp>
        <p:nvSpPr>
          <p:cNvPr id="228" name="Google Shape;228;p23"/>
          <p:cNvSpPr txBox="1"/>
          <p:nvPr/>
        </p:nvSpPr>
        <p:spPr>
          <a:xfrm>
            <a:off x="7614186" y="4962782"/>
            <a:ext cx="8445577" cy="560923"/>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None/>
            </a:pPr>
            <a:r>
              <a:rPr lang="en-US" sz="3399">
                <a:solidFill>
                  <a:srgbClr val="000000"/>
                </a:solidFill>
                <a:latin typeface="Arial"/>
                <a:ea typeface="Arial"/>
                <a:cs typeface="Arial"/>
                <a:sym typeface="Arial"/>
              </a:rPr>
              <a:t>Kapcsolódás a hasonló gondolkodásúakhoz</a:t>
            </a:r>
            <a:endParaRPr sz="3399">
              <a:solidFill>
                <a:srgbClr val="000000"/>
              </a:solidFill>
              <a:latin typeface="Arial"/>
              <a:ea typeface="Arial"/>
              <a:cs typeface="Arial"/>
              <a:sym typeface="Arial"/>
            </a:endParaRPr>
          </a:p>
        </p:txBody>
      </p:sp>
      <p:sp>
        <p:nvSpPr>
          <p:cNvPr id="229" name="Google Shape;229;p23"/>
          <p:cNvSpPr txBox="1"/>
          <p:nvPr/>
        </p:nvSpPr>
        <p:spPr>
          <a:xfrm>
            <a:off x="7715830" y="5696016"/>
            <a:ext cx="9543470" cy="1693477"/>
          </a:xfrm>
          <a:prstGeom prst="rect">
            <a:avLst/>
          </a:prstGeom>
          <a:noFill/>
          <a:ln>
            <a:noFill/>
          </a:ln>
        </p:spPr>
        <p:txBody>
          <a:bodyPr anchorCtr="0" anchor="t" bIns="0" lIns="0" spcFirstLastPara="1" rIns="0" wrap="square" tIns="0">
            <a:spAutoFit/>
          </a:bodyPr>
          <a:lstStyle/>
          <a:p>
            <a:pPr indent="0" lvl="0" marL="0" marR="0" rtl="0" algn="l">
              <a:lnSpc>
                <a:spcPct val="170000"/>
              </a:lnSpc>
              <a:spcBef>
                <a:spcPts val="0"/>
              </a:spcBef>
              <a:spcAft>
                <a:spcPts val="0"/>
              </a:spcAft>
              <a:buNone/>
            </a:pPr>
            <a:r>
              <a:rPr lang="en-US" sz="2000">
                <a:solidFill>
                  <a:srgbClr val="000000"/>
                </a:solidFill>
                <a:latin typeface="Arial"/>
                <a:ea typeface="Arial"/>
                <a:cs typeface="Arial"/>
                <a:sym typeface="Arial"/>
              </a:rPr>
              <a:t>A digitális marketing szépsége a kapcsolatteremtés képességében rejlik. Segít megtalálni a hasonlóan gondolkodó egyéneket, akik osztoznak a változás iránti szenvedélyükben, és kapcsolatba lépni velük. Ők nem csak a közönséged, hanem a szövetségeseid is lesznek a társadalmi változások előmozdításában.</a:t>
            </a:r>
            <a:endParaRPr/>
          </a:p>
        </p:txBody>
      </p:sp>
      <p:sp>
        <p:nvSpPr>
          <p:cNvPr id="230" name="Google Shape;230;p23"/>
          <p:cNvSpPr txBox="1"/>
          <p:nvPr/>
        </p:nvSpPr>
        <p:spPr>
          <a:xfrm>
            <a:off x="7760687" y="7756469"/>
            <a:ext cx="7457167" cy="1257460"/>
          </a:xfrm>
          <a:prstGeom prst="rect">
            <a:avLst/>
          </a:prstGeom>
          <a:noFill/>
          <a:ln>
            <a:noFill/>
          </a:ln>
        </p:spPr>
        <p:txBody>
          <a:bodyPr anchorCtr="0" anchor="t" bIns="0" lIns="0" spcFirstLastPara="1" rIns="0" wrap="square" tIns="0">
            <a:spAutoFit/>
          </a:bodyPr>
          <a:lstStyle/>
          <a:p>
            <a:pPr indent="0" lvl="0" marL="0" marR="0" rtl="0" algn="l">
              <a:lnSpc>
                <a:spcPct val="170000"/>
              </a:lnSpc>
              <a:spcBef>
                <a:spcPts val="0"/>
              </a:spcBef>
              <a:spcAft>
                <a:spcPts val="0"/>
              </a:spcAft>
              <a:buNone/>
            </a:pPr>
            <a:r>
              <a:rPr lang="en-US" sz="2000">
                <a:solidFill>
                  <a:srgbClr val="000000"/>
                </a:solidFill>
                <a:latin typeface="Arial"/>
                <a:ea typeface="Arial"/>
                <a:cs typeface="Arial"/>
                <a:sym typeface="Arial"/>
              </a:rPr>
              <a:t>Hogyan? Pl. egy gondolatébresztő poszttal az Instagramon, egy inspiráló e-mail hírlevéllel vagy egy lenyűgöző bloggal a weboldaladon stb.</a:t>
            </a:r>
            <a:endParaRPr sz="2000">
              <a:solidFill>
                <a:srgbClr val="000000"/>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 name="Shape 234"/>
        <p:cNvGrpSpPr/>
        <p:nvPr/>
      </p:nvGrpSpPr>
      <p:grpSpPr>
        <a:xfrm>
          <a:off x="0" y="0"/>
          <a:ext cx="0" cy="0"/>
          <a:chOff x="0" y="0"/>
          <a:chExt cx="0" cy="0"/>
        </a:xfrm>
      </p:grpSpPr>
      <p:sp>
        <p:nvSpPr>
          <p:cNvPr id="235" name="Google Shape;235;p24"/>
          <p:cNvSpPr/>
          <p:nvPr/>
        </p:nvSpPr>
        <p:spPr>
          <a:xfrm>
            <a:off x="-878056" y="-685022"/>
            <a:ext cx="4327228" cy="4114800"/>
          </a:xfrm>
          <a:custGeom>
            <a:rect b="b" l="l" r="r" t="t"/>
            <a:pathLst>
              <a:path extrusionOk="0" h="4114800" w="4327228">
                <a:moveTo>
                  <a:pt x="0" y="0"/>
                </a:moveTo>
                <a:lnTo>
                  <a:pt x="4327227" y="0"/>
                </a:lnTo>
                <a:lnTo>
                  <a:pt x="4327227" y="4114800"/>
                </a:lnTo>
                <a:lnTo>
                  <a:pt x="0" y="4114800"/>
                </a:lnTo>
                <a:lnTo>
                  <a:pt x="0" y="0"/>
                </a:lnTo>
                <a:close/>
              </a:path>
            </a:pathLst>
          </a:custGeom>
          <a:blipFill rotWithShape="1">
            <a:blip r:embed="rId3">
              <a:alphaModFix/>
            </a:blip>
            <a:stretch>
              <a:fillRect b="0" l="0" r="0" t="0"/>
            </a:stretch>
          </a:blipFill>
          <a:ln>
            <a:noFill/>
          </a:ln>
        </p:spPr>
      </p:sp>
      <p:sp>
        <p:nvSpPr>
          <p:cNvPr id="236" name="Google Shape;236;p24"/>
          <p:cNvSpPr/>
          <p:nvPr/>
        </p:nvSpPr>
        <p:spPr>
          <a:xfrm>
            <a:off x="15011531" y="7700000"/>
            <a:ext cx="5051652" cy="4114800"/>
          </a:xfrm>
          <a:custGeom>
            <a:rect b="b" l="l" r="r" t="t"/>
            <a:pathLst>
              <a:path extrusionOk="0" h="4114800" w="5051652">
                <a:moveTo>
                  <a:pt x="0" y="0"/>
                </a:moveTo>
                <a:lnTo>
                  <a:pt x="5051652" y="0"/>
                </a:lnTo>
                <a:lnTo>
                  <a:pt x="5051652" y="4114800"/>
                </a:lnTo>
                <a:lnTo>
                  <a:pt x="0" y="4114800"/>
                </a:lnTo>
                <a:lnTo>
                  <a:pt x="0" y="0"/>
                </a:lnTo>
                <a:close/>
              </a:path>
            </a:pathLst>
          </a:custGeom>
          <a:blipFill rotWithShape="1">
            <a:blip r:embed="rId4">
              <a:alphaModFix/>
            </a:blip>
            <a:stretch>
              <a:fillRect b="0" l="0" r="0" t="0"/>
            </a:stretch>
          </a:blipFill>
          <a:ln>
            <a:noFill/>
          </a:ln>
        </p:spPr>
      </p:sp>
      <p:sp>
        <p:nvSpPr>
          <p:cNvPr id="237" name="Google Shape;237;p24"/>
          <p:cNvSpPr/>
          <p:nvPr/>
        </p:nvSpPr>
        <p:spPr>
          <a:xfrm>
            <a:off x="15157311" y="6905639"/>
            <a:ext cx="4905872" cy="4114800"/>
          </a:xfrm>
          <a:custGeom>
            <a:rect b="b" l="l" r="r" t="t"/>
            <a:pathLst>
              <a:path extrusionOk="0" h="4114800" w="4905872">
                <a:moveTo>
                  <a:pt x="0" y="0"/>
                </a:moveTo>
                <a:lnTo>
                  <a:pt x="4905872" y="0"/>
                </a:lnTo>
                <a:lnTo>
                  <a:pt x="4905872" y="4114800"/>
                </a:lnTo>
                <a:lnTo>
                  <a:pt x="0" y="4114800"/>
                </a:lnTo>
                <a:lnTo>
                  <a:pt x="0" y="0"/>
                </a:lnTo>
                <a:close/>
              </a:path>
            </a:pathLst>
          </a:custGeom>
          <a:blipFill rotWithShape="1">
            <a:blip r:embed="rId5">
              <a:alphaModFix/>
            </a:blip>
            <a:stretch>
              <a:fillRect b="0" l="0" r="0" t="0"/>
            </a:stretch>
          </a:blipFill>
          <a:ln>
            <a:noFill/>
          </a:ln>
        </p:spPr>
      </p:sp>
      <p:sp>
        <p:nvSpPr>
          <p:cNvPr id="238" name="Google Shape;238;p24"/>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6">
              <a:alphaModFix/>
            </a:blip>
            <a:stretch>
              <a:fillRect b="-160181" l="-14265" r="-3278" t="-161048"/>
            </a:stretch>
          </a:blipFill>
          <a:ln>
            <a:noFill/>
          </a:ln>
        </p:spPr>
      </p:sp>
      <p:sp>
        <p:nvSpPr>
          <p:cNvPr id="239" name="Google Shape;239;p24"/>
          <p:cNvSpPr/>
          <p:nvPr/>
        </p:nvSpPr>
        <p:spPr>
          <a:xfrm>
            <a:off x="6496405" y="1979497"/>
            <a:ext cx="6408106" cy="6328005"/>
          </a:xfrm>
          <a:custGeom>
            <a:rect b="b" l="l" r="r" t="t"/>
            <a:pathLst>
              <a:path extrusionOk="0" h="6328005" w="6408106">
                <a:moveTo>
                  <a:pt x="0" y="0"/>
                </a:moveTo>
                <a:lnTo>
                  <a:pt x="6408107" y="0"/>
                </a:lnTo>
                <a:lnTo>
                  <a:pt x="6408107" y="6328006"/>
                </a:lnTo>
                <a:lnTo>
                  <a:pt x="0" y="6328006"/>
                </a:lnTo>
                <a:lnTo>
                  <a:pt x="0" y="0"/>
                </a:lnTo>
                <a:close/>
              </a:path>
            </a:pathLst>
          </a:custGeom>
          <a:blipFill rotWithShape="1">
            <a:blip r:embed="rId7">
              <a:alphaModFix amt="51000"/>
            </a:blip>
            <a:stretch>
              <a:fillRect b="0" l="0" r="0" t="0"/>
            </a:stretch>
          </a:blipFill>
          <a:ln>
            <a:noFill/>
          </a:ln>
        </p:spPr>
      </p:sp>
      <p:sp>
        <p:nvSpPr>
          <p:cNvPr id="240" name="Google Shape;240;p24"/>
          <p:cNvSpPr/>
          <p:nvPr/>
        </p:nvSpPr>
        <p:spPr>
          <a:xfrm>
            <a:off x="-571610" y="-2057400"/>
            <a:ext cx="4891293" cy="4114800"/>
          </a:xfrm>
          <a:custGeom>
            <a:rect b="b" l="l" r="r" t="t"/>
            <a:pathLst>
              <a:path extrusionOk="0" h="4114800" w="4891293">
                <a:moveTo>
                  <a:pt x="0" y="0"/>
                </a:moveTo>
                <a:lnTo>
                  <a:pt x="4891293" y="0"/>
                </a:lnTo>
                <a:lnTo>
                  <a:pt x="4891293" y="4114800"/>
                </a:lnTo>
                <a:lnTo>
                  <a:pt x="0" y="4114800"/>
                </a:lnTo>
                <a:lnTo>
                  <a:pt x="0" y="0"/>
                </a:lnTo>
                <a:close/>
              </a:path>
            </a:pathLst>
          </a:custGeom>
          <a:blipFill rotWithShape="1">
            <a:blip r:embed="rId8">
              <a:alphaModFix/>
            </a:blip>
            <a:stretch>
              <a:fillRect b="0" l="0" r="0" t="0"/>
            </a:stretch>
          </a:blipFill>
          <a:ln>
            <a:noFill/>
          </a:ln>
        </p:spPr>
      </p:sp>
      <p:sp>
        <p:nvSpPr>
          <p:cNvPr id="241" name="Google Shape;241;p24"/>
          <p:cNvSpPr txBox="1"/>
          <p:nvPr/>
        </p:nvSpPr>
        <p:spPr>
          <a:xfrm>
            <a:off x="2540544" y="3440040"/>
            <a:ext cx="3903807" cy="5164940"/>
          </a:xfrm>
          <a:prstGeom prst="rect">
            <a:avLst/>
          </a:prstGeom>
          <a:noFill/>
          <a:ln>
            <a:noFill/>
          </a:ln>
        </p:spPr>
        <p:txBody>
          <a:bodyPr anchorCtr="0" anchor="t" bIns="0" lIns="0" spcFirstLastPara="1" rIns="0" wrap="square" tIns="0">
            <a:spAutoFit/>
          </a:bodyPr>
          <a:lstStyle/>
          <a:p>
            <a:pPr indent="0" lvl="0" marL="0" marR="0" rtl="0" algn="l">
              <a:lnSpc>
                <a:spcPct val="170031"/>
              </a:lnSpc>
              <a:spcBef>
                <a:spcPts val="0"/>
              </a:spcBef>
              <a:spcAft>
                <a:spcPts val="0"/>
              </a:spcAft>
              <a:buNone/>
            </a:pPr>
            <a:r>
              <a:rPr lang="en-US" sz="2199">
                <a:solidFill>
                  <a:srgbClr val="000000"/>
                </a:solidFill>
                <a:latin typeface="Arial"/>
                <a:ea typeface="Arial"/>
                <a:cs typeface="Arial"/>
                <a:sym typeface="Arial"/>
              </a:rPr>
              <a:t>A digitális marketing megoldást kínál a kézzelfogható eredmények bemutatására rendszeres kiközölt friss hírek, eredményjelentések és történetmesélés révén. </a:t>
            </a:r>
            <a:endParaRPr sz="2199">
              <a:solidFill>
                <a:srgbClr val="000000"/>
              </a:solidFill>
              <a:latin typeface="Arial"/>
              <a:ea typeface="Arial"/>
              <a:cs typeface="Arial"/>
              <a:sym typeface="Arial"/>
            </a:endParaRPr>
          </a:p>
          <a:p>
            <a:pPr indent="0" lvl="0" marL="0" marR="0" rtl="0" algn="l">
              <a:lnSpc>
                <a:spcPct val="170031"/>
              </a:lnSpc>
              <a:spcBef>
                <a:spcPts val="0"/>
              </a:spcBef>
              <a:spcAft>
                <a:spcPts val="0"/>
              </a:spcAft>
              <a:buNone/>
            </a:pPr>
            <a:r>
              <a:t/>
            </a:r>
            <a:endParaRPr sz="2199">
              <a:solidFill>
                <a:srgbClr val="000000"/>
              </a:solidFill>
              <a:latin typeface="Arial"/>
              <a:ea typeface="Arial"/>
              <a:cs typeface="Arial"/>
              <a:sym typeface="Arial"/>
            </a:endParaRPr>
          </a:p>
          <a:p>
            <a:pPr indent="0" lvl="0" marL="0" marR="0" rtl="0" algn="l">
              <a:lnSpc>
                <a:spcPct val="170031"/>
              </a:lnSpc>
              <a:spcBef>
                <a:spcPts val="0"/>
              </a:spcBef>
              <a:spcAft>
                <a:spcPts val="0"/>
              </a:spcAft>
              <a:buNone/>
            </a:pPr>
            <a:r>
              <a:rPr lang="en-US" sz="2199">
                <a:solidFill>
                  <a:srgbClr val="000000"/>
                </a:solidFill>
                <a:latin typeface="Arial"/>
                <a:ea typeface="Arial"/>
                <a:cs typeface="Arial"/>
                <a:sym typeface="Arial"/>
              </a:rPr>
              <a:t>Ez az átláthatóság bizalmat épít, és további elköteleződésre és támogatásra ösztönöz.</a:t>
            </a:r>
            <a:endParaRPr/>
          </a:p>
        </p:txBody>
      </p:sp>
      <p:sp>
        <p:nvSpPr>
          <p:cNvPr id="242" name="Google Shape;242;p24"/>
          <p:cNvSpPr txBox="1"/>
          <p:nvPr/>
        </p:nvSpPr>
        <p:spPr>
          <a:xfrm rot="-5400000">
            <a:off x="-1981423" y="5488541"/>
            <a:ext cx="6522680" cy="984885"/>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lang="en-US" sz="3200">
                <a:solidFill>
                  <a:srgbClr val="000000"/>
                </a:solidFill>
                <a:latin typeface="Arial"/>
                <a:ea typeface="Arial"/>
                <a:cs typeface="Arial"/>
                <a:sym typeface="Arial"/>
              </a:rPr>
              <a:t>A Digitális Marketing szerepe a társadalmi vállalkozásban</a:t>
            </a:r>
            <a:endParaRPr sz="3200">
              <a:solidFill>
                <a:srgbClr val="000000"/>
              </a:solidFill>
              <a:latin typeface="Arial"/>
              <a:ea typeface="Arial"/>
              <a:cs typeface="Arial"/>
              <a:sym typeface="Arial"/>
            </a:endParaRPr>
          </a:p>
        </p:txBody>
      </p:sp>
      <p:sp>
        <p:nvSpPr>
          <p:cNvPr id="243" name="Google Shape;243;p24"/>
          <p:cNvSpPr txBox="1"/>
          <p:nvPr/>
        </p:nvSpPr>
        <p:spPr>
          <a:xfrm>
            <a:off x="13011482" y="2719643"/>
            <a:ext cx="4000098" cy="5164940"/>
          </a:xfrm>
          <a:prstGeom prst="rect">
            <a:avLst/>
          </a:prstGeom>
          <a:noFill/>
          <a:ln>
            <a:noFill/>
          </a:ln>
        </p:spPr>
        <p:txBody>
          <a:bodyPr anchorCtr="0" anchor="t" bIns="0" lIns="0" spcFirstLastPara="1" rIns="0" wrap="square" tIns="0">
            <a:spAutoFit/>
          </a:bodyPr>
          <a:lstStyle/>
          <a:p>
            <a:pPr indent="0" lvl="0" marL="0" marR="0" rtl="0" algn="l">
              <a:lnSpc>
                <a:spcPct val="170031"/>
              </a:lnSpc>
              <a:spcBef>
                <a:spcPts val="0"/>
              </a:spcBef>
              <a:spcAft>
                <a:spcPts val="0"/>
              </a:spcAft>
              <a:buNone/>
            </a:pPr>
            <a:r>
              <a:rPr lang="en-US" sz="2199">
                <a:solidFill>
                  <a:srgbClr val="000000"/>
                </a:solidFill>
                <a:latin typeface="Arial"/>
                <a:ea typeface="Arial"/>
                <a:cs typeface="Arial"/>
                <a:sym typeface="Arial"/>
              </a:rPr>
              <a:t>A digitális marketing költséghatékony és megfizethetetlen hatással bír. </a:t>
            </a:r>
            <a:endParaRPr sz="2199">
              <a:solidFill>
                <a:srgbClr val="000000"/>
              </a:solidFill>
              <a:latin typeface="Arial"/>
              <a:ea typeface="Arial"/>
              <a:cs typeface="Arial"/>
              <a:sym typeface="Arial"/>
            </a:endParaRPr>
          </a:p>
          <a:p>
            <a:pPr indent="0" lvl="0" marL="0" marR="0" rtl="0" algn="l">
              <a:lnSpc>
                <a:spcPct val="170031"/>
              </a:lnSpc>
              <a:spcBef>
                <a:spcPts val="0"/>
              </a:spcBef>
              <a:spcAft>
                <a:spcPts val="0"/>
              </a:spcAft>
              <a:buNone/>
            </a:pPr>
            <a:r>
              <a:t/>
            </a:r>
            <a:endParaRPr sz="2199">
              <a:solidFill>
                <a:srgbClr val="000000"/>
              </a:solidFill>
              <a:latin typeface="Arial"/>
              <a:ea typeface="Arial"/>
              <a:cs typeface="Arial"/>
              <a:sym typeface="Arial"/>
            </a:endParaRPr>
          </a:p>
          <a:p>
            <a:pPr indent="0" lvl="0" marL="0" marR="0" rtl="0" algn="l">
              <a:lnSpc>
                <a:spcPct val="170031"/>
              </a:lnSpc>
              <a:spcBef>
                <a:spcPts val="0"/>
              </a:spcBef>
              <a:spcAft>
                <a:spcPts val="0"/>
              </a:spcAft>
              <a:buNone/>
            </a:pPr>
            <a:r>
              <a:rPr lang="en-US" sz="2199">
                <a:solidFill>
                  <a:srgbClr val="000000"/>
                </a:solidFill>
                <a:latin typeface="Arial"/>
                <a:ea typeface="Arial"/>
                <a:cs typeface="Arial"/>
                <a:sym typeface="Arial"/>
              </a:rPr>
              <a:t>Megfelelő marketing stratégiával jelentős költségvetés nélkül is kapcsolatba léphet az emberekkel szerte a világon, terjesztheti üzeneteit, és támogatást szerezhet.</a:t>
            </a:r>
            <a:endParaRPr/>
          </a:p>
        </p:txBody>
      </p:sp>
      <p:sp>
        <p:nvSpPr>
          <p:cNvPr id="244" name="Google Shape;244;p24"/>
          <p:cNvSpPr txBox="1"/>
          <p:nvPr/>
        </p:nvSpPr>
        <p:spPr>
          <a:xfrm>
            <a:off x="2679552" y="1588250"/>
            <a:ext cx="5397648" cy="615553"/>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None/>
            </a:pPr>
            <a:r>
              <a:rPr lang="en-US" sz="3399">
                <a:solidFill>
                  <a:srgbClr val="000000"/>
                </a:solidFill>
                <a:latin typeface="Arial"/>
                <a:ea typeface="Arial"/>
                <a:cs typeface="Arial"/>
                <a:sym typeface="Arial"/>
              </a:rPr>
              <a:t>Az eredmény láthatósága</a:t>
            </a:r>
            <a:endParaRPr sz="3399">
              <a:solidFill>
                <a:srgbClr val="000000"/>
              </a:solidFill>
              <a:latin typeface="Arial"/>
              <a:ea typeface="Arial"/>
              <a:cs typeface="Arial"/>
              <a:sym typeface="Arial"/>
            </a:endParaRPr>
          </a:p>
        </p:txBody>
      </p:sp>
      <p:sp>
        <p:nvSpPr>
          <p:cNvPr id="245" name="Google Shape;245;p24"/>
          <p:cNvSpPr txBox="1"/>
          <p:nvPr/>
        </p:nvSpPr>
        <p:spPr>
          <a:xfrm>
            <a:off x="12549001" y="1588250"/>
            <a:ext cx="4403234" cy="560923"/>
          </a:xfrm>
          <a:prstGeom prst="rect">
            <a:avLst/>
          </a:prstGeom>
          <a:noFill/>
          <a:ln>
            <a:noFill/>
          </a:ln>
        </p:spPr>
        <p:txBody>
          <a:bodyPr anchorCtr="0" anchor="t" bIns="0" lIns="0" spcFirstLastPara="1" rIns="0" wrap="square" tIns="0">
            <a:spAutoFit/>
          </a:bodyPr>
          <a:lstStyle/>
          <a:p>
            <a:pPr indent="0" lvl="0" marL="0" marR="0" rtl="0" algn="r">
              <a:lnSpc>
                <a:spcPct val="140011"/>
              </a:lnSpc>
              <a:spcBef>
                <a:spcPts val="0"/>
              </a:spcBef>
              <a:spcAft>
                <a:spcPts val="0"/>
              </a:spcAft>
              <a:buNone/>
            </a:pPr>
            <a:r>
              <a:rPr lang="en-US" sz="3399">
                <a:solidFill>
                  <a:srgbClr val="000000"/>
                </a:solidFill>
                <a:latin typeface="Arial"/>
                <a:ea typeface="Arial"/>
                <a:cs typeface="Arial"/>
                <a:sym typeface="Arial"/>
              </a:rPr>
              <a:t>Hatékonyság és elérés</a:t>
            </a:r>
            <a:endParaRPr sz="3399">
              <a:solidFill>
                <a:srgbClr val="000000"/>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9" name="Shape 249"/>
        <p:cNvGrpSpPr/>
        <p:nvPr/>
      </p:nvGrpSpPr>
      <p:grpSpPr>
        <a:xfrm>
          <a:off x="0" y="0"/>
          <a:ext cx="0" cy="0"/>
          <a:chOff x="0" y="0"/>
          <a:chExt cx="0" cy="0"/>
        </a:xfrm>
      </p:grpSpPr>
      <p:sp>
        <p:nvSpPr>
          <p:cNvPr id="250" name="Google Shape;250;p25"/>
          <p:cNvSpPr/>
          <p:nvPr/>
        </p:nvSpPr>
        <p:spPr>
          <a:xfrm rot="-1526634">
            <a:off x="15608712" y="7200900"/>
            <a:ext cx="3793097" cy="4114800"/>
          </a:xfrm>
          <a:custGeom>
            <a:rect b="b" l="l" r="r" t="t"/>
            <a:pathLst>
              <a:path extrusionOk="0" h="4114800" w="3793097">
                <a:moveTo>
                  <a:pt x="0" y="0"/>
                </a:moveTo>
                <a:lnTo>
                  <a:pt x="3793097" y="0"/>
                </a:lnTo>
                <a:lnTo>
                  <a:pt x="3793097" y="4114800"/>
                </a:lnTo>
                <a:lnTo>
                  <a:pt x="0" y="4114800"/>
                </a:lnTo>
                <a:lnTo>
                  <a:pt x="0" y="0"/>
                </a:lnTo>
                <a:close/>
              </a:path>
            </a:pathLst>
          </a:custGeom>
          <a:blipFill rotWithShape="1">
            <a:blip r:embed="rId3">
              <a:alphaModFix/>
            </a:blip>
            <a:stretch>
              <a:fillRect b="0" l="0" r="0" t="0"/>
            </a:stretch>
          </a:blipFill>
          <a:ln>
            <a:noFill/>
          </a:ln>
        </p:spPr>
      </p:sp>
      <p:sp>
        <p:nvSpPr>
          <p:cNvPr id="251" name="Google Shape;251;p25"/>
          <p:cNvSpPr/>
          <p:nvPr/>
        </p:nvSpPr>
        <p:spPr>
          <a:xfrm>
            <a:off x="15294047" y="-1776591"/>
            <a:ext cx="4647105" cy="4114800"/>
          </a:xfrm>
          <a:custGeom>
            <a:rect b="b" l="l" r="r" t="t"/>
            <a:pathLst>
              <a:path extrusionOk="0" h="4114800" w="4647105">
                <a:moveTo>
                  <a:pt x="0" y="0"/>
                </a:moveTo>
                <a:lnTo>
                  <a:pt x="4647105" y="0"/>
                </a:lnTo>
                <a:lnTo>
                  <a:pt x="4647105" y="4114800"/>
                </a:lnTo>
                <a:lnTo>
                  <a:pt x="0" y="4114800"/>
                </a:lnTo>
                <a:lnTo>
                  <a:pt x="0" y="0"/>
                </a:lnTo>
                <a:close/>
              </a:path>
            </a:pathLst>
          </a:custGeom>
          <a:blipFill rotWithShape="1">
            <a:blip r:embed="rId4">
              <a:alphaModFix/>
            </a:blip>
            <a:stretch>
              <a:fillRect b="0" l="0" r="0" t="0"/>
            </a:stretch>
          </a:blipFill>
          <a:ln>
            <a:noFill/>
          </a:ln>
        </p:spPr>
      </p:sp>
      <p:sp>
        <p:nvSpPr>
          <p:cNvPr id="252" name="Google Shape;252;p25"/>
          <p:cNvSpPr/>
          <p:nvPr/>
        </p:nvSpPr>
        <p:spPr>
          <a:xfrm>
            <a:off x="-2520200" y="7200900"/>
            <a:ext cx="5040401" cy="4114800"/>
          </a:xfrm>
          <a:custGeom>
            <a:rect b="b" l="l" r="r" t="t"/>
            <a:pathLst>
              <a:path extrusionOk="0" h="4114800" w="5040401">
                <a:moveTo>
                  <a:pt x="0" y="0"/>
                </a:moveTo>
                <a:lnTo>
                  <a:pt x="5040400" y="0"/>
                </a:lnTo>
                <a:lnTo>
                  <a:pt x="5040400" y="4114800"/>
                </a:lnTo>
                <a:lnTo>
                  <a:pt x="0" y="4114800"/>
                </a:lnTo>
                <a:lnTo>
                  <a:pt x="0" y="0"/>
                </a:lnTo>
                <a:close/>
              </a:path>
            </a:pathLst>
          </a:custGeom>
          <a:blipFill rotWithShape="1">
            <a:blip r:embed="rId5">
              <a:alphaModFix/>
            </a:blip>
            <a:stretch>
              <a:fillRect b="0" l="0" r="0" t="0"/>
            </a:stretch>
          </a:blipFill>
          <a:ln>
            <a:noFill/>
          </a:ln>
        </p:spPr>
      </p:sp>
      <p:sp>
        <p:nvSpPr>
          <p:cNvPr id="253" name="Google Shape;253;p25"/>
          <p:cNvSpPr txBox="1"/>
          <p:nvPr/>
        </p:nvSpPr>
        <p:spPr>
          <a:xfrm>
            <a:off x="2262836" y="923925"/>
            <a:ext cx="13993631" cy="899926"/>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None/>
            </a:pPr>
            <a:r>
              <a:rPr lang="en-US" sz="5499">
                <a:solidFill>
                  <a:srgbClr val="000000"/>
                </a:solidFill>
                <a:latin typeface="Arial"/>
                <a:ea typeface="Arial"/>
                <a:cs typeface="Arial"/>
                <a:sym typeface="Arial"/>
              </a:rPr>
              <a:t>DIGITÁLIS MARKETING ESZKÖZTÁR</a:t>
            </a:r>
            <a:endParaRPr/>
          </a:p>
        </p:txBody>
      </p:sp>
      <p:sp>
        <p:nvSpPr>
          <p:cNvPr id="254" name="Google Shape;254;p25"/>
          <p:cNvSpPr txBox="1"/>
          <p:nvPr/>
        </p:nvSpPr>
        <p:spPr>
          <a:xfrm>
            <a:off x="3576476" y="2759771"/>
            <a:ext cx="11366352" cy="4360168"/>
          </a:xfrm>
          <a:prstGeom prst="rect">
            <a:avLst/>
          </a:prstGeom>
          <a:noFill/>
          <a:ln>
            <a:noFill/>
          </a:ln>
        </p:spPr>
        <p:txBody>
          <a:bodyPr anchorCtr="0" anchor="t" bIns="0" lIns="0" spcFirstLastPara="1" rIns="0" wrap="square" tIns="0">
            <a:spAutoFit/>
          </a:bodyPr>
          <a:lstStyle/>
          <a:p>
            <a:pPr indent="-215900" lvl="1" marL="431801" marR="0" rtl="0" algn="l">
              <a:lnSpc>
                <a:spcPct val="170000"/>
              </a:lnSpc>
              <a:spcBef>
                <a:spcPts val="0"/>
              </a:spcBef>
              <a:spcAft>
                <a:spcPts val="0"/>
              </a:spcAft>
              <a:buClr>
                <a:srgbClr val="000000"/>
              </a:buClr>
              <a:buSzPts val="2000"/>
              <a:buFont typeface="Arial"/>
              <a:buChar char="•"/>
            </a:pPr>
            <a:r>
              <a:rPr b="1" i="0" lang="en-US" sz="2000" u="none" cap="none" strike="noStrike">
                <a:solidFill>
                  <a:srgbClr val="000000"/>
                </a:solidFill>
                <a:latin typeface="Arial"/>
                <a:ea typeface="Arial"/>
                <a:cs typeface="Arial"/>
                <a:sym typeface="Arial"/>
              </a:rPr>
              <a:t>KÖZÖSSÉGI MÉDIA</a:t>
            </a:r>
            <a:r>
              <a:rPr b="0" i="0" lang="en-US" sz="2000" u="none" cap="none" strike="noStrike">
                <a:solidFill>
                  <a:srgbClr val="000000"/>
                </a:solidFill>
                <a:latin typeface="Arial"/>
                <a:ea typeface="Arial"/>
                <a:cs typeface="Arial"/>
                <a:sym typeface="Arial"/>
              </a:rPr>
              <a:t>: Megoszthatod sikereidet, tanulhatsz másoktól és kapcsolatba léphetsz támogatóiddal.</a:t>
            </a:r>
            <a:endParaRPr b="0" i="0" sz="2000" u="none" cap="none" strike="noStrike">
              <a:solidFill>
                <a:srgbClr val="000000"/>
              </a:solidFill>
              <a:latin typeface="Arial"/>
              <a:ea typeface="Arial"/>
              <a:cs typeface="Arial"/>
              <a:sym typeface="Arial"/>
            </a:endParaRPr>
          </a:p>
          <a:p>
            <a:pPr indent="-215900" lvl="1" marL="431801" marR="0" rtl="0" algn="l">
              <a:lnSpc>
                <a:spcPct val="170000"/>
              </a:lnSpc>
              <a:spcBef>
                <a:spcPts val="0"/>
              </a:spcBef>
              <a:spcAft>
                <a:spcPts val="0"/>
              </a:spcAft>
              <a:buClr>
                <a:srgbClr val="000000"/>
              </a:buClr>
              <a:buSzPts val="2000"/>
              <a:buFont typeface="Arial"/>
              <a:buChar char="•"/>
            </a:pPr>
            <a:r>
              <a:rPr b="1" i="0" lang="en-US" sz="2000" u="none" cap="none" strike="noStrike">
                <a:solidFill>
                  <a:srgbClr val="000000"/>
                </a:solidFill>
                <a:latin typeface="Arial"/>
                <a:ea typeface="Arial"/>
                <a:cs typeface="Arial"/>
                <a:sym typeface="Arial"/>
              </a:rPr>
              <a:t>TARTALOM MARKETING</a:t>
            </a:r>
            <a:r>
              <a:rPr b="0" i="0" lang="en-US" sz="2000" u="none" cap="none" strike="noStrike">
                <a:solidFill>
                  <a:srgbClr val="000000"/>
                </a:solidFill>
                <a:latin typeface="Arial"/>
                <a:ea typeface="Arial"/>
                <a:cs typeface="Arial"/>
                <a:sym typeface="Arial"/>
              </a:rPr>
              <a:t>: Blogok, videók, podcastok. Ezen keresztül tájékoztatsz, inspirálsz és cselekvésre szólíthatsz fel.</a:t>
            </a:r>
            <a:endParaRPr b="0" i="0" sz="2000" u="none" cap="none" strike="noStrike">
              <a:solidFill>
                <a:srgbClr val="000000"/>
              </a:solidFill>
              <a:latin typeface="Arial"/>
              <a:ea typeface="Arial"/>
              <a:cs typeface="Arial"/>
              <a:sym typeface="Arial"/>
            </a:endParaRPr>
          </a:p>
          <a:p>
            <a:pPr indent="-215900" lvl="1" marL="431801" marR="0" rtl="0" algn="l">
              <a:lnSpc>
                <a:spcPct val="170000"/>
              </a:lnSpc>
              <a:spcBef>
                <a:spcPts val="0"/>
              </a:spcBef>
              <a:spcAft>
                <a:spcPts val="0"/>
              </a:spcAft>
              <a:buClr>
                <a:srgbClr val="000000"/>
              </a:buClr>
              <a:buSzPts val="2000"/>
              <a:buFont typeface="Arial"/>
              <a:buChar char="•"/>
            </a:pPr>
            <a:r>
              <a:rPr b="1" i="0" lang="en-US" sz="2000" u="none" cap="none" strike="noStrike">
                <a:solidFill>
                  <a:srgbClr val="000000"/>
                </a:solidFill>
                <a:latin typeface="Arial"/>
                <a:ea typeface="Arial"/>
                <a:cs typeface="Arial"/>
                <a:sym typeface="Arial"/>
              </a:rPr>
              <a:t>E-MAIL MARKETING</a:t>
            </a:r>
            <a:r>
              <a:rPr b="0" i="0" lang="en-US" sz="2000" u="none" cap="none" strike="noStrike">
                <a:solidFill>
                  <a:srgbClr val="000000"/>
                </a:solidFill>
                <a:latin typeface="Arial"/>
                <a:ea typeface="Arial"/>
                <a:cs typeface="Arial"/>
                <a:sym typeface="Arial"/>
              </a:rPr>
              <a:t>: A mélyrehatóbb kapcsolatok érdekében az e-mail a legjobb barátod. Oszd meg a friss híreket, meglátásokat és exkluzív ajánlatokat.</a:t>
            </a:r>
            <a:endParaRPr b="0" i="0" sz="2000" u="none" cap="none" strike="noStrike">
              <a:solidFill>
                <a:srgbClr val="000000"/>
              </a:solidFill>
              <a:latin typeface="Arial"/>
              <a:ea typeface="Arial"/>
              <a:cs typeface="Arial"/>
              <a:sym typeface="Arial"/>
            </a:endParaRPr>
          </a:p>
          <a:p>
            <a:pPr indent="-215900" lvl="1" marL="431801" marR="0" rtl="0" algn="l">
              <a:lnSpc>
                <a:spcPct val="170000"/>
              </a:lnSpc>
              <a:spcBef>
                <a:spcPts val="0"/>
              </a:spcBef>
              <a:spcAft>
                <a:spcPts val="0"/>
              </a:spcAft>
              <a:buClr>
                <a:srgbClr val="000000"/>
              </a:buClr>
              <a:buSzPts val="2000"/>
              <a:buFont typeface="Arial"/>
              <a:buChar char="•"/>
            </a:pPr>
            <a:r>
              <a:rPr b="1" i="0" lang="en-US" sz="2000" u="none" cap="none" strike="noStrike">
                <a:solidFill>
                  <a:srgbClr val="000000"/>
                </a:solidFill>
                <a:latin typeface="Arial"/>
                <a:ea typeface="Arial"/>
                <a:cs typeface="Arial"/>
                <a:sym typeface="Arial"/>
              </a:rPr>
              <a:t>SEO ÉS SEM</a:t>
            </a:r>
            <a:r>
              <a:rPr b="0" i="0" lang="en-US" sz="2000" u="none" cap="none" strike="noStrike">
                <a:solidFill>
                  <a:srgbClr val="000000"/>
                </a:solidFill>
                <a:latin typeface="Arial"/>
                <a:ea typeface="Arial"/>
                <a:cs typeface="Arial"/>
                <a:sym typeface="Arial"/>
              </a:rPr>
              <a:t>: Fontos, hogy a célközönséged könnyen rád találjon. A keresőmotor-optimalizálás és a marketing biztosítja, hogy üzeneteid eljusson azokhoz, akik keresik a szolgáltatásaidat.</a:t>
            </a:r>
            <a:endParaRPr b="0" i="0" sz="2000" u="none" cap="none" strike="noStrike">
              <a:solidFill>
                <a:srgbClr val="000000"/>
              </a:solidFill>
              <a:latin typeface="Arial"/>
              <a:ea typeface="Arial"/>
              <a:cs typeface="Arial"/>
              <a:sym typeface="Arial"/>
            </a:endParaRPr>
          </a:p>
          <a:p>
            <a:pPr indent="-215900" lvl="1" marL="431801" marR="0" rtl="0" algn="l">
              <a:lnSpc>
                <a:spcPct val="170000"/>
              </a:lnSpc>
              <a:spcBef>
                <a:spcPts val="0"/>
              </a:spcBef>
              <a:spcAft>
                <a:spcPts val="0"/>
              </a:spcAft>
              <a:buClr>
                <a:srgbClr val="000000"/>
              </a:buClr>
              <a:buSzPts val="2000"/>
              <a:buFont typeface="Arial"/>
              <a:buChar char="•"/>
            </a:pPr>
            <a:r>
              <a:rPr b="1" i="0" lang="en-US" sz="2000" u="none" cap="none" strike="noStrike">
                <a:solidFill>
                  <a:srgbClr val="000000"/>
                </a:solidFill>
                <a:latin typeface="Arial"/>
                <a:ea typeface="Arial"/>
                <a:cs typeface="Arial"/>
                <a:sym typeface="Arial"/>
              </a:rPr>
              <a:t>ANALITIKA</a:t>
            </a:r>
            <a:r>
              <a:rPr b="0" i="0" lang="en-US" sz="2000" u="none" cap="none" strike="noStrike">
                <a:solidFill>
                  <a:srgbClr val="000000"/>
                </a:solidFill>
                <a:latin typeface="Arial"/>
                <a:ea typeface="Arial"/>
                <a:cs typeface="Arial"/>
                <a:sym typeface="Arial"/>
              </a:rPr>
              <a:t>: A tudás hatalom. Fontos a digitális erőfeszítéseid eredményeinek megértése, ami segít a marketing stratégia finomításában és a profit maximalizálásában.</a:t>
            </a:r>
            <a:endParaRPr/>
          </a:p>
        </p:txBody>
      </p:sp>
      <p:sp>
        <p:nvSpPr>
          <p:cNvPr id="255" name="Google Shape;255;p25"/>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6">
              <a:alphaModFix/>
            </a:blip>
            <a:stretch>
              <a:fillRect b="-160181" l="-14265" r="-3278" t="-161048"/>
            </a:stretch>
          </a:blipFill>
          <a:ln>
            <a:noFill/>
          </a:ln>
        </p:spPr>
      </p:sp>
      <p:sp>
        <p:nvSpPr>
          <p:cNvPr id="256" name="Google Shape;256;p25"/>
          <p:cNvSpPr txBox="1"/>
          <p:nvPr/>
        </p:nvSpPr>
        <p:spPr>
          <a:xfrm rot="-5400000">
            <a:off x="-1999594" y="4651058"/>
            <a:ext cx="6522680" cy="984885"/>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lang="en-US" sz="3200">
                <a:solidFill>
                  <a:srgbClr val="000000"/>
                </a:solidFill>
                <a:latin typeface="Arial"/>
                <a:ea typeface="Arial"/>
                <a:cs typeface="Arial"/>
                <a:sym typeface="Arial"/>
              </a:rPr>
              <a:t>A Digitális Marketing szerepe a társadalmi vállalkozásban</a:t>
            </a:r>
            <a:endParaRPr sz="3200">
              <a:solidFill>
                <a:srgbClr val="000000"/>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 name="Shape 260"/>
        <p:cNvGrpSpPr/>
        <p:nvPr/>
      </p:nvGrpSpPr>
      <p:grpSpPr>
        <a:xfrm>
          <a:off x="0" y="0"/>
          <a:ext cx="0" cy="0"/>
          <a:chOff x="0" y="0"/>
          <a:chExt cx="0" cy="0"/>
        </a:xfrm>
      </p:grpSpPr>
      <p:sp>
        <p:nvSpPr>
          <p:cNvPr id="261" name="Google Shape;261;p26"/>
          <p:cNvSpPr/>
          <p:nvPr/>
        </p:nvSpPr>
        <p:spPr>
          <a:xfrm>
            <a:off x="14813654" y="-2248385"/>
            <a:ext cx="4891293" cy="4114800"/>
          </a:xfrm>
          <a:custGeom>
            <a:rect b="b" l="l" r="r" t="t"/>
            <a:pathLst>
              <a:path extrusionOk="0" h="4114800" w="4891293">
                <a:moveTo>
                  <a:pt x="0" y="0"/>
                </a:moveTo>
                <a:lnTo>
                  <a:pt x="4891292" y="0"/>
                </a:lnTo>
                <a:lnTo>
                  <a:pt x="4891292" y="4114800"/>
                </a:lnTo>
                <a:lnTo>
                  <a:pt x="0" y="4114800"/>
                </a:lnTo>
                <a:lnTo>
                  <a:pt x="0" y="0"/>
                </a:lnTo>
                <a:close/>
              </a:path>
            </a:pathLst>
          </a:custGeom>
          <a:blipFill rotWithShape="1">
            <a:blip r:embed="rId3">
              <a:alphaModFix/>
            </a:blip>
            <a:stretch>
              <a:fillRect b="0" l="0" r="0" t="0"/>
            </a:stretch>
          </a:blipFill>
          <a:ln>
            <a:noFill/>
          </a:ln>
        </p:spPr>
      </p:sp>
      <p:sp>
        <p:nvSpPr>
          <p:cNvPr id="262" name="Google Shape;262;p26"/>
          <p:cNvSpPr/>
          <p:nvPr/>
        </p:nvSpPr>
        <p:spPr>
          <a:xfrm>
            <a:off x="14299437" y="0"/>
            <a:ext cx="4122295" cy="4114800"/>
          </a:xfrm>
          <a:custGeom>
            <a:rect b="b" l="l" r="r" t="t"/>
            <a:pathLst>
              <a:path extrusionOk="0" h="4114800" w="4122295">
                <a:moveTo>
                  <a:pt x="0" y="0"/>
                </a:moveTo>
                <a:lnTo>
                  <a:pt x="4122295" y="0"/>
                </a:lnTo>
                <a:lnTo>
                  <a:pt x="4122295" y="4114800"/>
                </a:lnTo>
                <a:lnTo>
                  <a:pt x="0" y="4114800"/>
                </a:lnTo>
                <a:lnTo>
                  <a:pt x="0" y="0"/>
                </a:lnTo>
                <a:close/>
              </a:path>
            </a:pathLst>
          </a:custGeom>
          <a:blipFill rotWithShape="1">
            <a:blip r:embed="rId4">
              <a:alphaModFix/>
            </a:blip>
            <a:stretch>
              <a:fillRect b="0" l="0" r="0" t="0"/>
            </a:stretch>
          </a:blipFill>
          <a:ln>
            <a:noFill/>
          </a:ln>
        </p:spPr>
      </p:sp>
      <p:sp>
        <p:nvSpPr>
          <p:cNvPr id="263" name="Google Shape;263;p26"/>
          <p:cNvSpPr/>
          <p:nvPr/>
        </p:nvSpPr>
        <p:spPr>
          <a:xfrm>
            <a:off x="-782624" y="8012985"/>
            <a:ext cx="3924490" cy="4114800"/>
          </a:xfrm>
          <a:custGeom>
            <a:rect b="b" l="l" r="r" t="t"/>
            <a:pathLst>
              <a:path extrusionOk="0" h="4114800" w="3924490">
                <a:moveTo>
                  <a:pt x="0" y="0"/>
                </a:moveTo>
                <a:lnTo>
                  <a:pt x="3924491" y="0"/>
                </a:lnTo>
                <a:lnTo>
                  <a:pt x="3924491" y="4114800"/>
                </a:lnTo>
                <a:lnTo>
                  <a:pt x="0" y="4114800"/>
                </a:lnTo>
                <a:lnTo>
                  <a:pt x="0" y="0"/>
                </a:lnTo>
                <a:close/>
              </a:path>
            </a:pathLst>
          </a:custGeom>
          <a:blipFill rotWithShape="1">
            <a:blip r:embed="rId5">
              <a:alphaModFix/>
            </a:blip>
            <a:stretch>
              <a:fillRect b="0" l="0" r="0" t="0"/>
            </a:stretch>
          </a:blipFill>
          <a:ln>
            <a:noFill/>
          </a:ln>
        </p:spPr>
      </p:sp>
      <p:sp>
        <p:nvSpPr>
          <p:cNvPr id="264" name="Google Shape;264;p26"/>
          <p:cNvSpPr/>
          <p:nvPr/>
        </p:nvSpPr>
        <p:spPr>
          <a:xfrm>
            <a:off x="-1715764" y="7354997"/>
            <a:ext cx="3681031" cy="4114800"/>
          </a:xfrm>
          <a:custGeom>
            <a:rect b="b" l="l" r="r" t="t"/>
            <a:pathLst>
              <a:path extrusionOk="0" h="4114800" w="3681031">
                <a:moveTo>
                  <a:pt x="0" y="0"/>
                </a:moveTo>
                <a:lnTo>
                  <a:pt x="3681032" y="0"/>
                </a:lnTo>
                <a:lnTo>
                  <a:pt x="3681032" y="4114800"/>
                </a:lnTo>
                <a:lnTo>
                  <a:pt x="0" y="4114800"/>
                </a:lnTo>
                <a:lnTo>
                  <a:pt x="0" y="0"/>
                </a:lnTo>
                <a:close/>
              </a:path>
            </a:pathLst>
          </a:custGeom>
          <a:blipFill rotWithShape="1">
            <a:blip r:embed="rId6">
              <a:alphaModFix/>
            </a:blip>
            <a:stretch>
              <a:fillRect b="0" l="0" r="0" t="0"/>
            </a:stretch>
          </a:blipFill>
          <a:ln>
            <a:noFill/>
          </a:ln>
        </p:spPr>
      </p:sp>
      <p:sp>
        <p:nvSpPr>
          <p:cNvPr id="265" name="Google Shape;265;p26"/>
          <p:cNvSpPr/>
          <p:nvPr/>
        </p:nvSpPr>
        <p:spPr>
          <a:xfrm>
            <a:off x="15343404" y="7682355"/>
            <a:ext cx="4361543" cy="4114800"/>
          </a:xfrm>
          <a:custGeom>
            <a:rect b="b" l="l" r="r" t="t"/>
            <a:pathLst>
              <a:path extrusionOk="0" h="4114800" w="4361543">
                <a:moveTo>
                  <a:pt x="0" y="0"/>
                </a:moveTo>
                <a:lnTo>
                  <a:pt x="4361542" y="0"/>
                </a:lnTo>
                <a:lnTo>
                  <a:pt x="4361542" y="4114800"/>
                </a:lnTo>
                <a:lnTo>
                  <a:pt x="0" y="4114800"/>
                </a:lnTo>
                <a:lnTo>
                  <a:pt x="0" y="0"/>
                </a:lnTo>
                <a:close/>
              </a:path>
            </a:pathLst>
          </a:custGeom>
          <a:blipFill rotWithShape="1">
            <a:blip r:embed="rId7">
              <a:alphaModFix/>
            </a:blip>
            <a:stretch>
              <a:fillRect b="0" l="0" r="0" t="0"/>
            </a:stretch>
          </a:blipFill>
          <a:ln>
            <a:noFill/>
          </a:ln>
        </p:spPr>
      </p:sp>
      <p:sp>
        <p:nvSpPr>
          <p:cNvPr id="266" name="Google Shape;266;p26"/>
          <p:cNvSpPr txBox="1"/>
          <p:nvPr/>
        </p:nvSpPr>
        <p:spPr>
          <a:xfrm>
            <a:off x="1295083" y="2247900"/>
            <a:ext cx="2161133" cy="2212976"/>
          </a:xfrm>
          <a:prstGeom prst="rect">
            <a:avLst/>
          </a:prstGeom>
          <a:noFill/>
          <a:ln>
            <a:noFill/>
          </a:ln>
        </p:spPr>
        <p:txBody>
          <a:bodyPr anchorCtr="0" anchor="t" bIns="0" lIns="0" spcFirstLastPara="1" rIns="0" wrap="square" tIns="0">
            <a:spAutoFit/>
          </a:bodyPr>
          <a:lstStyle/>
          <a:p>
            <a:pPr indent="0" lvl="0" marL="0" marR="0" rtl="0" algn="ctr">
              <a:lnSpc>
                <a:spcPct val="140003"/>
              </a:lnSpc>
              <a:spcBef>
                <a:spcPts val="0"/>
              </a:spcBef>
              <a:spcAft>
                <a:spcPts val="0"/>
              </a:spcAft>
              <a:buNone/>
            </a:pPr>
            <a:r>
              <a:rPr lang="en-US" sz="12999">
                <a:solidFill>
                  <a:srgbClr val="06AC73"/>
                </a:solidFill>
                <a:latin typeface="Arial"/>
                <a:ea typeface="Arial"/>
                <a:cs typeface="Arial"/>
                <a:sym typeface="Arial"/>
              </a:rPr>
              <a:t>02</a:t>
            </a:r>
            <a:endParaRPr/>
          </a:p>
        </p:txBody>
      </p:sp>
      <p:sp>
        <p:nvSpPr>
          <p:cNvPr id="267" name="Google Shape;267;p26"/>
          <p:cNvSpPr txBox="1"/>
          <p:nvPr/>
        </p:nvSpPr>
        <p:spPr>
          <a:xfrm>
            <a:off x="4739431" y="3022600"/>
            <a:ext cx="9929122" cy="1974900"/>
          </a:xfrm>
          <a:prstGeom prst="rect">
            <a:avLst/>
          </a:prstGeom>
          <a:noFill/>
          <a:ln>
            <a:noFill/>
          </a:ln>
        </p:spPr>
        <p:txBody>
          <a:bodyPr anchorCtr="0" anchor="t" bIns="0" lIns="0" spcFirstLastPara="1" rIns="0" wrap="square" tIns="0">
            <a:spAutoFit/>
          </a:bodyPr>
          <a:lstStyle/>
          <a:p>
            <a:pPr indent="0" lvl="0" marL="0" marR="0" rtl="0" algn="l">
              <a:lnSpc>
                <a:spcPct val="140007"/>
              </a:lnSpc>
              <a:spcBef>
                <a:spcPts val="0"/>
              </a:spcBef>
              <a:spcAft>
                <a:spcPts val="0"/>
              </a:spcAft>
              <a:buNone/>
            </a:pPr>
            <a:r>
              <a:rPr lang="en-US" sz="5499">
                <a:solidFill>
                  <a:srgbClr val="000000"/>
                </a:solidFill>
                <a:latin typeface="Arial"/>
                <a:ea typeface="Arial"/>
                <a:cs typeface="Arial"/>
                <a:sym typeface="Arial"/>
              </a:rPr>
              <a:t>Alap digitális marketingstratégia készítés  </a:t>
            </a:r>
            <a:endParaRPr sz="5499">
              <a:solidFill>
                <a:srgbClr val="000000"/>
              </a:solidFill>
              <a:latin typeface="Arial"/>
              <a:ea typeface="Arial"/>
              <a:cs typeface="Arial"/>
              <a:sym typeface="Arial"/>
            </a:endParaRPr>
          </a:p>
        </p:txBody>
      </p:sp>
      <p:sp>
        <p:nvSpPr>
          <p:cNvPr id="268" name="Google Shape;268;p26"/>
          <p:cNvSpPr txBox="1"/>
          <p:nvPr/>
        </p:nvSpPr>
        <p:spPr>
          <a:xfrm>
            <a:off x="4643140" y="5765348"/>
            <a:ext cx="8310860" cy="409599"/>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lang="en-US" sz="2499">
                <a:solidFill>
                  <a:srgbClr val="000000"/>
                </a:solidFill>
                <a:latin typeface="Arial"/>
                <a:ea typeface="Arial"/>
                <a:cs typeface="Arial"/>
                <a:sym typeface="Arial"/>
              </a:rPr>
              <a:t>Hogyan készíts működőképes digitális marketingtervet?</a:t>
            </a:r>
            <a:endParaRPr sz="2499">
              <a:solidFill>
                <a:srgbClr val="000000"/>
              </a:solidFill>
              <a:latin typeface="Arial"/>
              <a:ea typeface="Arial"/>
              <a:cs typeface="Arial"/>
              <a:sym typeface="Arial"/>
            </a:endParaRPr>
          </a:p>
        </p:txBody>
      </p:sp>
      <p:sp>
        <p:nvSpPr>
          <p:cNvPr id="269" name="Google Shape;269;p26"/>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8">
              <a:alphaModFix/>
            </a:blip>
            <a:stretch>
              <a:fillRect b="-160181" l="-14265" r="-3278" t="-161048"/>
            </a:stretch>
          </a:blipFill>
          <a:ln>
            <a:noFill/>
          </a:ln>
        </p:spPr>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3" name="Shape 273"/>
        <p:cNvGrpSpPr/>
        <p:nvPr/>
      </p:nvGrpSpPr>
      <p:grpSpPr>
        <a:xfrm>
          <a:off x="0" y="0"/>
          <a:ext cx="0" cy="0"/>
          <a:chOff x="0" y="0"/>
          <a:chExt cx="0" cy="0"/>
        </a:xfrm>
      </p:grpSpPr>
      <p:sp>
        <p:nvSpPr>
          <p:cNvPr id="274" name="Google Shape;274;p27"/>
          <p:cNvSpPr/>
          <p:nvPr/>
        </p:nvSpPr>
        <p:spPr>
          <a:xfrm>
            <a:off x="-878056" y="-685022"/>
            <a:ext cx="4327228" cy="4114800"/>
          </a:xfrm>
          <a:custGeom>
            <a:rect b="b" l="l" r="r" t="t"/>
            <a:pathLst>
              <a:path extrusionOk="0" h="4114800" w="4327228">
                <a:moveTo>
                  <a:pt x="0" y="0"/>
                </a:moveTo>
                <a:lnTo>
                  <a:pt x="4327227" y="0"/>
                </a:lnTo>
                <a:lnTo>
                  <a:pt x="4327227" y="4114800"/>
                </a:lnTo>
                <a:lnTo>
                  <a:pt x="0" y="4114800"/>
                </a:lnTo>
                <a:lnTo>
                  <a:pt x="0" y="0"/>
                </a:lnTo>
                <a:close/>
              </a:path>
            </a:pathLst>
          </a:custGeom>
          <a:blipFill rotWithShape="1">
            <a:blip r:embed="rId3">
              <a:alphaModFix/>
            </a:blip>
            <a:stretch>
              <a:fillRect b="0" l="0" r="0" t="0"/>
            </a:stretch>
          </a:blipFill>
          <a:ln>
            <a:noFill/>
          </a:ln>
        </p:spPr>
      </p:sp>
      <p:sp>
        <p:nvSpPr>
          <p:cNvPr id="275" name="Google Shape;275;p27"/>
          <p:cNvSpPr/>
          <p:nvPr/>
        </p:nvSpPr>
        <p:spPr>
          <a:xfrm>
            <a:off x="15011531" y="7700000"/>
            <a:ext cx="5051652" cy="4114800"/>
          </a:xfrm>
          <a:custGeom>
            <a:rect b="b" l="l" r="r" t="t"/>
            <a:pathLst>
              <a:path extrusionOk="0" h="4114800" w="5051652">
                <a:moveTo>
                  <a:pt x="0" y="0"/>
                </a:moveTo>
                <a:lnTo>
                  <a:pt x="5051652" y="0"/>
                </a:lnTo>
                <a:lnTo>
                  <a:pt x="5051652" y="4114800"/>
                </a:lnTo>
                <a:lnTo>
                  <a:pt x="0" y="4114800"/>
                </a:lnTo>
                <a:lnTo>
                  <a:pt x="0" y="0"/>
                </a:lnTo>
                <a:close/>
              </a:path>
            </a:pathLst>
          </a:custGeom>
          <a:blipFill rotWithShape="1">
            <a:blip r:embed="rId4">
              <a:alphaModFix/>
            </a:blip>
            <a:stretch>
              <a:fillRect b="0" l="0" r="0" t="0"/>
            </a:stretch>
          </a:blipFill>
          <a:ln>
            <a:noFill/>
          </a:ln>
        </p:spPr>
      </p:sp>
      <p:sp>
        <p:nvSpPr>
          <p:cNvPr id="276" name="Google Shape;276;p27"/>
          <p:cNvSpPr/>
          <p:nvPr/>
        </p:nvSpPr>
        <p:spPr>
          <a:xfrm>
            <a:off x="15157311" y="6905639"/>
            <a:ext cx="4905872" cy="4114800"/>
          </a:xfrm>
          <a:custGeom>
            <a:rect b="b" l="l" r="r" t="t"/>
            <a:pathLst>
              <a:path extrusionOk="0" h="4114800" w="4905872">
                <a:moveTo>
                  <a:pt x="0" y="0"/>
                </a:moveTo>
                <a:lnTo>
                  <a:pt x="4905872" y="0"/>
                </a:lnTo>
                <a:lnTo>
                  <a:pt x="4905872" y="4114800"/>
                </a:lnTo>
                <a:lnTo>
                  <a:pt x="0" y="4114800"/>
                </a:lnTo>
                <a:lnTo>
                  <a:pt x="0" y="0"/>
                </a:lnTo>
                <a:close/>
              </a:path>
            </a:pathLst>
          </a:custGeom>
          <a:blipFill rotWithShape="1">
            <a:blip r:embed="rId5">
              <a:alphaModFix/>
            </a:blip>
            <a:stretch>
              <a:fillRect b="0" l="0" r="0" t="0"/>
            </a:stretch>
          </a:blipFill>
          <a:ln>
            <a:noFill/>
          </a:ln>
        </p:spPr>
      </p:sp>
      <p:sp>
        <p:nvSpPr>
          <p:cNvPr id="277" name="Google Shape;277;p27"/>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6">
              <a:alphaModFix/>
            </a:blip>
            <a:stretch>
              <a:fillRect b="-160181" l="-14265" r="-3278" t="-161048"/>
            </a:stretch>
          </a:blipFill>
          <a:ln>
            <a:noFill/>
          </a:ln>
        </p:spPr>
      </p:sp>
      <p:sp>
        <p:nvSpPr>
          <p:cNvPr id="278" name="Google Shape;278;p27"/>
          <p:cNvSpPr txBox="1"/>
          <p:nvPr/>
        </p:nvSpPr>
        <p:spPr>
          <a:xfrm>
            <a:off x="3619247" y="1263650"/>
            <a:ext cx="14205496" cy="897682"/>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5000">
                <a:solidFill>
                  <a:srgbClr val="000000"/>
                </a:solidFill>
                <a:latin typeface="Arial"/>
                <a:ea typeface="Arial"/>
                <a:cs typeface="Arial"/>
                <a:sym typeface="Arial"/>
              </a:rPr>
              <a:t>A digitális marketingterv alapja </a:t>
            </a:r>
            <a:endParaRPr sz="5000">
              <a:solidFill>
                <a:srgbClr val="000000"/>
              </a:solidFill>
              <a:latin typeface="Arial"/>
              <a:ea typeface="Arial"/>
              <a:cs typeface="Arial"/>
              <a:sym typeface="Arial"/>
            </a:endParaRPr>
          </a:p>
        </p:txBody>
      </p:sp>
      <p:sp>
        <p:nvSpPr>
          <p:cNvPr id="279" name="Google Shape;279;p27"/>
          <p:cNvSpPr txBox="1"/>
          <p:nvPr/>
        </p:nvSpPr>
        <p:spPr>
          <a:xfrm>
            <a:off x="3449172" y="2698298"/>
            <a:ext cx="12857628" cy="5219378"/>
          </a:xfrm>
          <a:prstGeom prst="rect">
            <a:avLst/>
          </a:prstGeom>
          <a:noFill/>
          <a:ln>
            <a:noFill/>
          </a:ln>
        </p:spPr>
        <p:txBody>
          <a:bodyPr anchorCtr="0" anchor="t" bIns="0" lIns="0" spcFirstLastPara="1" rIns="0" wrap="square" tIns="0">
            <a:spAutoFit/>
          </a:bodyPr>
          <a:lstStyle/>
          <a:p>
            <a:pPr indent="-237490" lvl="1" marL="474979" marR="0" rtl="0" algn="l">
              <a:lnSpc>
                <a:spcPct val="170031"/>
              </a:lnSpc>
              <a:spcBef>
                <a:spcPts val="0"/>
              </a:spcBef>
              <a:spcAft>
                <a:spcPts val="0"/>
              </a:spcAft>
              <a:buClr>
                <a:srgbClr val="000000"/>
              </a:buClr>
              <a:buSzPts val="2199"/>
              <a:buFont typeface="Arial"/>
              <a:buAutoNum type="arabicPeriod"/>
            </a:pPr>
            <a:r>
              <a:rPr b="0" i="0" lang="en-US" sz="2199" u="none" cap="none" strike="noStrike">
                <a:solidFill>
                  <a:srgbClr val="000000"/>
                </a:solidFill>
                <a:latin typeface="Arial"/>
                <a:ea typeface="Arial"/>
                <a:cs typeface="Arial"/>
                <a:sym typeface="Arial"/>
              </a:rPr>
              <a:t> </a:t>
            </a:r>
            <a:r>
              <a:rPr b="0" i="0" lang="en-US" sz="1800" u="none" cap="none" strike="noStrike">
                <a:solidFill>
                  <a:srgbClr val="000000"/>
                </a:solidFill>
                <a:latin typeface="Arial"/>
                <a:ea typeface="Arial"/>
                <a:cs typeface="Arial"/>
                <a:sym typeface="Arial"/>
              </a:rPr>
              <a:t>Határozd meg társadalmi vállalkozásod küldetését és céljait - Milyen változást szeretnél elérni a világban?</a:t>
            </a:r>
            <a:endParaRPr b="0" i="0" sz="1800" u="none" cap="none" strike="noStrike">
              <a:solidFill>
                <a:srgbClr val="000000"/>
              </a:solidFill>
              <a:latin typeface="Arial"/>
              <a:ea typeface="Arial"/>
              <a:cs typeface="Arial"/>
              <a:sym typeface="Arial"/>
            </a:endParaRPr>
          </a:p>
          <a:p>
            <a:pPr indent="-237490" lvl="1" marL="474979" marR="0" rtl="0" algn="l">
              <a:lnSpc>
                <a:spcPct val="207722"/>
              </a:lnSpc>
              <a:spcBef>
                <a:spcPts val="0"/>
              </a:spcBef>
              <a:spcAft>
                <a:spcPts val="0"/>
              </a:spcAft>
              <a:buClr>
                <a:srgbClr val="000000"/>
              </a:buClr>
              <a:buSzPts val="1800"/>
              <a:buFont typeface="Arial"/>
              <a:buAutoNum type="arabicPeriod"/>
            </a:pPr>
            <a:r>
              <a:rPr b="0" i="0" lang="en-US" sz="1800" u="none" cap="none" strike="noStrike">
                <a:solidFill>
                  <a:srgbClr val="000000"/>
                </a:solidFill>
                <a:latin typeface="Arial"/>
                <a:ea typeface="Arial"/>
                <a:cs typeface="Arial"/>
                <a:sym typeface="Arial"/>
              </a:rPr>
              <a:t> Ismerd meg a célközönségedet - Kit akarsz elérni? Azonosítsd az igényeiket, a kihívásaikat és azt, hogy hol töltik az idejüket online.</a:t>
            </a:r>
            <a:endParaRPr b="0" i="0" sz="1800" u="none" cap="none" strike="noStrike">
              <a:solidFill>
                <a:srgbClr val="000000"/>
              </a:solidFill>
              <a:latin typeface="Arial"/>
              <a:ea typeface="Arial"/>
              <a:cs typeface="Arial"/>
              <a:sym typeface="Arial"/>
            </a:endParaRPr>
          </a:p>
          <a:p>
            <a:pPr indent="-237490" lvl="1" marL="474979" marR="0" rtl="0" algn="l">
              <a:lnSpc>
                <a:spcPct val="207722"/>
              </a:lnSpc>
              <a:spcBef>
                <a:spcPts val="0"/>
              </a:spcBef>
              <a:spcAft>
                <a:spcPts val="0"/>
              </a:spcAft>
              <a:buClr>
                <a:srgbClr val="000000"/>
              </a:buClr>
              <a:buSzPts val="1800"/>
              <a:buFont typeface="Arial"/>
              <a:buAutoNum type="arabicPeriod"/>
            </a:pPr>
            <a:r>
              <a:rPr b="0" i="0" lang="en-US" sz="1800" u="none" cap="none" strike="noStrike">
                <a:solidFill>
                  <a:srgbClr val="000000"/>
                </a:solidFill>
                <a:latin typeface="Arial"/>
                <a:ea typeface="Arial"/>
                <a:cs typeface="Arial"/>
                <a:sym typeface="Arial"/>
              </a:rPr>
              <a:t> Okosan válaszd ki a csatornákat - Végezz egy kis kutatást, és derítsd ki, hogy a célcsoportod milyen platformokon aktív.</a:t>
            </a:r>
            <a:endParaRPr b="0" i="0" sz="1800" u="none" cap="none" strike="noStrike">
              <a:solidFill>
                <a:srgbClr val="000000"/>
              </a:solidFill>
              <a:latin typeface="Arial"/>
              <a:ea typeface="Arial"/>
              <a:cs typeface="Arial"/>
              <a:sym typeface="Arial"/>
            </a:endParaRPr>
          </a:p>
          <a:p>
            <a:pPr indent="-237490" lvl="1" marL="474979" marR="0" rtl="0" algn="l">
              <a:lnSpc>
                <a:spcPct val="207722"/>
              </a:lnSpc>
              <a:spcBef>
                <a:spcPts val="0"/>
              </a:spcBef>
              <a:spcAft>
                <a:spcPts val="0"/>
              </a:spcAft>
              <a:buClr>
                <a:srgbClr val="000000"/>
              </a:buClr>
              <a:buSzPts val="1800"/>
              <a:buFont typeface="Arial"/>
              <a:buAutoNum type="arabicPeriod"/>
            </a:pPr>
            <a:r>
              <a:rPr b="0" i="0" lang="en-US" sz="1800" u="none" cap="none" strike="noStrike">
                <a:solidFill>
                  <a:srgbClr val="000000"/>
                </a:solidFill>
                <a:latin typeface="Arial"/>
                <a:ea typeface="Arial"/>
                <a:cs typeface="Arial"/>
                <a:sym typeface="Arial"/>
              </a:rPr>
              <a:t> Állítsd fel a tartalmi stratégiádat és dolgozz ki alapvető üzeneteket - Adj struktúrát és irányt a marketing tevékenységednek.</a:t>
            </a:r>
            <a:endParaRPr b="0" i="0" sz="1800" u="none" cap="none" strike="noStrike">
              <a:solidFill>
                <a:srgbClr val="000000"/>
              </a:solidFill>
              <a:latin typeface="Arial"/>
              <a:ea typeface="Arial"/>
              <a:cs typeface="Arial"/>
              <a:sym typeface="Arial"/>
            </a:endParaRPr>
          </a:p>
          <a:p>
            <a:pPr indent="-237490" lvl="1" marL="474979" marR="0" rtl="0" algn="l">
              <a:lnSpc>
                <a:spcPct val="207722"/>
              </a:lnSpc>
              <a:spcBef>
                <a:spcPts val="0"/>
              </a:spcBef>
              <a:spcAft>
                <a:spcPts val="0"/>
              </a:spcAft>
              <a:buClr>
                <a:srgbClr val="000000"/>
              </a:buClr>
              <a:buSzPts val="1800"/>
              <a:buFont typeface="Arial"/>
              <a:buAutoNum type="arabicPeriod"/>
            </a:pPr>
            <a:r>
              <a:rPr b="0" i="0" lang="en-US" sz="1800" u="none" cap="none" strike="noStrike">
                <a:solidFill>
                  <a:srgbClr val="000000"/>
                </a:solidFill>
                <a:latin typeface="Arial"/>
                <a:ea typeface="Arial"/>
                <a:cs typeface="Arial"/>
                <a:sym typeface="Arial"/>
              </a:rPr>
              <a:t> Tervezd meg a tartalmaidat - ismertető vagy inspiráló tartalmak. </a:t>
            </a:r>
            <a:endParaRPr b="0" i="0" sz="1800" u="none" cap="none" strike="noStrike">
              <a:solidFill>
                <a:srgbClr val="000000"/>
              </a:solidFill>
              <a:latin typeface="Arial"/>
              <a:ea typeface="Arial"/>
              <a:cs typeface="Arial"/>
              <a:sym typeface="Arial"/>
            </a:endParaRPr>
          </a:p>
          <a:p>
            <a:pPr indent="-237490" lvl="1" marL="474979" marR="0" rtl="0" algn="l">
              <a:lnSpc>
                <a:spcPct val="207722"/>
              </a:lnSpc>
              <a:spcBef>
                <a:spcPts val="0"/>
              </a:spcBef>
              <a:spcAft>
                <a:spcPts val="0"/>
              </a:spcAft>
              <a:buClr>
                <a:srgbClr val="000000"/>
              </a:buClr>
              <a:buSzPts val="1800"/>
              <a:buFont typeface="Arial"/>
              <a:buAutoNum type="arabicPeriod"/>
            </a:pPr>
            <a:r>
              <a:rPr b="0" i="0" lang="en-US" sz="1800" u="none" cap="none" strike="noStrike">
                <a:solidFill>
                  <a:srgbClr val="000000"/>
                </a:solidFill>
                <a:latin typeface="Arial"/>
                <a:ea typeface="Arial"/>
                <a:cs typeface="Arial"/>
                <a:sym typeface="Arial"/>
              </a:rPr>
              <a:t> Határozd meg a költségvetést - Gondold át, milyen erőforrásokkal rendelkezel, és milyen erőforrásokra van szükséged a terved végrehajtásához.</a:t>
            </a:r>
            <a:endParaRPr b="0" i="0" sz="1800" u="none" cap="none" strike="noStrike">
              <a:solidFill>
                <a:srgbClr val="000000"/>
              </a:solidFill>
              <a:latin typeface="Arial"/>
              <a:ea typeface="Arial"/>
              <a:cs typeface="Arial"/>
              <a:sym typeface="Arial"/>
            </a:endParaRPr>
          </a:p>
          <a:p>
            <a:pPr indent="-237490" lvl="1" marL="474979" marR="0" rtl="0" algn="l">
              <a:lnSpc>
                <a:spcPct val="207722"/>
              </a:lnSpc>
              <a:spcBef>
                <a:spcPts val="0"/>
              </a:spcBef>
              <a:spcAft>
                <a:spcPts val="0"/>
              </a:spcAft>
              <a:buClr>
                <a:srgbClr val="000000"/>
              </a:buClr>
              <a:buSzPts val="1800"/>
              <a:buFont typeface="Arial"/>
              <a:buAutoNum type="arabicPeriod"/>
            </a:pPr>
            <a:r>
              <a:rPr b="0" i="0" lang="en-US" sz="1800" u="none" cap="none" strike="noStrike">
                <a:solidFill>
                  <a:srgbClr val="000000"/>
                </a:solidFill>
                <a:latin typeface="Arial"/>
                <a:ea typeface="Arial"/>
                <a:cs typeface="Arial"/>
                <a:sym typeface="Arial"/>
              </a:rPr>
              <a:t> Készíts felméréseket és alkalmazkodj az eredmények függvényében - Az elemzésekből nyert információk segítségével tökéletesítsd a stratégiádat, kísérletezz új taktikákkal, és folyamatosan javítsd a hatékonyságodat.</a:t>
            </a:r>
            <a:endParaRPr/>
          </a:p>
        </p:txBody>
      </p:sp>
      <p:sp>
        <p:nvSpPr>
          <p:cNvPr id="280" name="Google Shape;280;p27"/>
          <p:cNvSpPr txBox="1"/>
          <p:nvPr/>
        </p:nvSpPr>
        <p:spPr>
          <a:xfrm rot="-5400000">
            <a:off x="-2867342" y="4859179"/>
            <a:ext cx="8305801" cy="492443"/>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lang="en-US" sz="3200">
                <a:solidFill>
                  <a:srgbClr val="000000"/>
                </a:solidFill>
                <a:latin typeface="Arial"/>
                <a:ea typeface="Arial"/>
                <a:cs typeface="Arial"/>
                <a:sym typeface="Arial"/>
              </a:rPr>
              <a:t>Alap digitális marketingstratégia készítése  </a:t>
            </a:r>
            <a:endParaRPr sz="3200">
              <a:solidFill>
                <a:srgbClr val="000000"/>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4" name="Shape 284"/>
        <p:cNvGrpSpPr/>
        <p:nvPr/>
      </p:nvGrpSpPr>
      <p:grpSpPr>
        <a:xfrm>
          <a:off x="0" y="0"/>
          <a:ext cx="0" cy="0"/>
          <a:chOff x="0" y="0"/>
          <a:chExt cx="0" cy="0"/>
        </a:xfrm>
      </p:grpSpPr>
      <p:sp>
        <p:nvSpPr>
          <p:cNvPr id="285" name="Google Shape;285;p28"/>
          <p:cNvSpPr/>
          <p:nvPr/>
        </p:nvSpPr>
        <p:spPr>
          <a:xfrm>
            <a:off x="15011531" y="7700000"/>
            <a:ext cx="5051652" cy="4114800"/>
          </a:xfrm>
          <a:custGeom>
            <a:rect b="b" l="l" r="r" t="t"/>
            <a:pathLst>
              <a:path extrusionOk="0" h="4114800" w="5051652">
                <a:moveTo>
                  <a:pt x="0" y="0"/>
                </a:moveTo>
                <a:lnTo>
                  <a:pt x="5051652" y="0"/>
                </a:lnTo>
                <a:lnTo>
                  <a:pt x="5051652" y="4114800"/>
                </a:lnTo>
                <a:lnTo>
                  <a:pt x="0" y="4114800"/>
                </a:lnTo>
                <a:lnTo>
                  <a:pt x="0" y="0"/>
                </a:lnTo>
                <a:close/>
              </a:path>
            </a:pathLst>
          </a:custGeom>
          <a:blipFill rotWithShape="1">
            <a:blip r:embed="rId3">
              <a:alphaModFix/>
            </a:blip>
            <a:stretch>
              <a:fillRect b="0" l="0" r="0" t="0"/>
            </a:stretch>
          </a:blipFill>
          <a:ln>
            <a:noFill/>
          </a:ln>
        </p:spPr>
      </p:sp>
      <p:sp>
        <p:nvSpPr>
          <p:cNvPr id="286" name="Google Shape;286;p28"/>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4">
              <a:alphaModFix/>
            </a:blip>
            <a:stretch>
              <a:fillRect b="-160181" l="-14265" r="-3278" t="-161048"/>
            </a:stretch>
          </a:blipFill>
          <a:ln>
            <a:noFill/>
          </a:ln>
        </p:spPr>
      </p:sp>
      <p:sp>
        <p:nvSpPr>
          <p:cNvPr id="287" name="Google Shape;287;p28"/>
          <p:cNvSpPr txBox="1"/>
          <p:nvPr/>
        </p:nvSpPr>
        <p:spPr>
          <a:xfrm>
            <a:off x="4120734" y="2611105"/>
            <a:ext cx="10018280" cy="6168355"/>
          </a:xfrm>
          <a:prstGeom prst="rect">
            <a:avLst/>
          </a:prstGeom>
          <a:noFill/>
          <a:ln>
            <a:noFill/>
          </a:ln>
        </p:spPr>
        <p:txBody>
          <a:bodyPr anchorCtr="0" anchor="t" bIns="0" lIns="0" spcFirstLastPara="1" rIns="0" wrap="square" tIns="0">
            <a:spAutoFit/>
          </a:bodyPr>
          <a:lstStyle/>
          <a:p>
            <a:pPr indent="0" lvl="0" marL="0" marR="0" rtl="0" algn="l">
              <a:lnSpc>
                <a:spcPct val="170031"/>
              </a:lnSpc>
              <a:spcBef>
                <a:spcPts val="0"/>
              </a:spcBef>
              <a:spcAft>
                <a:spcPts val="0"/>
              </a:spcAft>
              <a:buNone/>
            </a:pPr>
            <a:r>
              <a:rPr lang="en-US" sz="2199">
                <a:solidFill>
                  <a:srgbClr val="000000"/>
                </a:solidFill>
                <a:latin typeface="Arial"/>
                <a:ea typeface="Arial"/>
                <a:cs typeface="Arial"/>
                <a:sym typeface="Arial"/>
              </a:rPr>
              <a:t>A tartalmi stratégiával:</a:t>
            </a:r>
            <a:endParaRPr sz="2199">
              <a:solidFill>
                <a:srgbClr val="000000"/>
              </a:solidFill>
              <a:latin typeface="Arial"/>
              <a:ea typeface="Arial"/>
              <a:cs typeface="Arial"/>
              <a:sym typeface="Arial"/>
            </a:endParaRPr>
          </a:p>
          <a:p>
            <a:pPr indent="-342900" lvl="0" marL="342900" marR="0" rtl="0" algn="l">
              <a:lnSpc>
                <a:spcPct val="170031"/>
              </a:lnSpc>
              <a:spcBef>
                <a:spcPts val="0"/>
              </a:spcBef>
              <a:spcAft>
                <a:spcPts val="0"/>
              </a:spcAft>
              <a:buClr>
                <a:srgbClr val="000000"/>
              </a:buClr>
              <a:buSzPts val="2199"/>
              <a:buFont typeface="Arial"/>
              <a:buChar char="•"/>
            </a:pPr>
            <a:r>
              <a:rPr lang="en-US" sz="2199">
                <a:solidFill>
                  <a:srgbClr val="000000"/>
                </a:solidFill>
                <a:latin typeface="Arial"/>
                <a:ea typeface="Arial"/>
                <a:cs typeface="Arial"/>
                <a:sym typeface="Arial"/>
              </a:rPr>
              <a:t>Ismeretet szeretnél átadni, olyan információt amire a potenicális vásárló is kíváncsi lehet. </a:t>
            </a:r>
            <a:endParaRPr sz="2199">
              <a:solidFill>
                <a:srgbClr val="000000"/>
              </a:solidFill>
              <a:latin typeface="Arial"/>
              <a:ea typeface="Arial"/>
              <a:cs typeface="Arial"/>
              <a:sym typeface="Arial"/>
            </a:endParaRPr>
          </a:p>
          <a:p>
            <a:pPr indent="-342900" lvl="0" marL="342900" marR="0" rtl="0" algn="l">
              <a:lnSpc>
                <a:spcPct val="170031"/>
              </a:lnSpc>
              <a:spcBef>
                <a:spcPts val="0"/>
              </a:spcBef>
              <a:spcAft>
                <a:spcPts val="0"/>
              </a:spcAft>
              <a:buClr>
                <a:srgbClr val="000000"/>
              </a:buClr>
              <a:buSzPts val="2199"/>
              <a:buFont typeface="Arial"/>
              <a:buChar char="•"/>
            </a:pPr>
            <a:r>
              <a:rPr lang="en-US" sz="2199">
                <a:solidFill>
                  <a:srgbClr val="000000"/>
                </a:solidFill>
                <a:latin typeface="Arial"/>
                <a:ea typeface="Arial"/>
                <a:cs typeface="Arial"/>
                <a:sym typeface="Arial"/>
              </a:rPr>
              <a:t>Szórakoztatni szeretnéd az olvasót. Mit szeret az ideális vásárló?</a:t>
            </a:r>
            <a:endParaRPr sz="2199">
              <a:solidFill>
                <a:srgbClr val="000000"/>
              </a:solidFill>
              <a:latin typeface="Arial"/>
              <a:ea typeface="Arial"/>
              <a:cs typeface="Arial"/>
              <a:sym typeface="Arial"/>
            </a:endParaRPr>
          </a:p>
          <a:p>
            <a:pPr indent="-342900" lvl="0" marL="342900" marR="0" rtl="0" algn="l">
              <a:lnSpc>
                <a:spcPct val="170031"/>
              </a:lnSpc>
              <a:spcBef>
                <a:spcPts val="0"/>
              </a:spcBef>
              <a:spcAft>
                <a:spcPts val="0"/>
              </a:spcAft>
              <a:buClr>
                <a:srgbClr val="000000"/>
              </a:buClr>
              <a:buSzPts val="2199"/>
              <a:buFont typeface="Arial"/>
              <a:buChar char="•"/>
            </a:pPr>
            <a:r>
              <a:rPr lang="en-US" sz="2199">
                <a:solidFill>
                  <a:srgbClr val="000000"/>
                </a:solidFill>
                <a:latin typeface="Arial"/>
                <a:ea typeface="Arial"/>
                <a:cs typeface="Arial"/>
                <a:sym typeface="Arial"/>
              </a:rPr>
              <a:t>Segíteni akarsz. Mi segítene az ideális ügyfelednek?</a:t>
            </a:r>
            <a:endParaRPr sz="2199">
              <a:solidFill>
                <a:srgbClr val="000000"/>
              </a:solidFill>
              <a:latin typeface="Arial"/>
              <a:ea typeface="Arial"/>
              <a:cs typeface="Arial"/>
              <a:sym typeface="Arial"/>
            </a:endParaRPr>
          </a:p>
          <a:p>
            <a:pPr indent="-342900" lvl="0" marL="342900" marR="0" rtl="0" algn="l">
              <a:lnSpc>
                <a:spcPct val="170031"/>
              </a:lnSpc>
              <a:spcBef>
                <a:spcPts val="0"/>
              </a:spcBef>
              <a:spcAft>
                <a:spcPts val="0"/>
              </a:spcAft>
              <a:buClr>
                <a:srgbClr val="000000"/>
              </a:buClr>
              <a:buSzPts val="2199"/>
              <a:buFont typeface="Arial"/>
              <a:buChar char="•"/>
            </a:pPr>
            <a:r>
              <a:rPr lang="en-US" sz="2199">
                <a:solidFill>
                  <a:srgbClr val="000000"/>
                </a:solidFill>
                <a:latin typeface="Arial"/>
                <a:ea typeface="Arial"/>
                <a:cs typeface="Arial"/>
                <a:sym typeface="Arial"/>
              </a:rPr>
              <a:t>Inspirálni akarsz. Használj inspiráló idézeteket, amelyek cselekvésre késztetik a vásárlót vagy mosolyt csalnak az arcukra. </a:t>
            </a:r>
            <a:endParaRPr sz="2199">
              <a:solidFill>
                <a:srgbClr val="000000"/>
              </a:solidFill>
              <a:latin typeface="Arial"/>
              <a:ea typeface="Arial"/>
              <a:cs typeface="Arial"/>
              <a:sym typeface="Arial"/>
            </a:endParaRPr>
          </a:p>
          <a:p>
            <a:pPr indent="-342900" lvl="0" marL="342900" marR="0" rtl="0" algn="l">
              <a:lnSpc>
                <a:spcPct val="170031"/>
              </a:lnSpc>
              <a:spcBef>
                <a:spcPts val="0"/>
              </a:spcBef>
              <a:spcAft>
                <a:spcPts val="0"/>
              </a:spcAft>
              <a:buClr>
                <a:srgbClr val="000000"/>
              </a:buClr>
              <a:buSzPts val="2199"/>
              <a:buFont typeface="Arial"/>
              <a:buChar char="•"/>
            </a:pPr>
            <a:r>
              <a:rPr lang="en-US" sz="2199">
                <a:solidFill>
                  <a:srgbClr val="000000"/>
                </a:solidFill>
                <a:latin typeface="Arial"/>
                <a:ea typeface="Arial"/>
                <a:cs typeface="Arial"/>
                <a:sym typeface="Arial"/>
              </a:rPr>
              <a:t>Tájékoztatni akarod az olvasót. </a:t>
            </a:r>
            <a:endParaRPr sz="2199">
              <a:solidFill>
                <a:srgbClr val="000000"/>
              </a:solidFill>
              <a:latin typeface="Arial"/>
              <a:ea typeface="Arial"/>
              <a:cs typeface="Arial"/>
              <a:sym typeface="Arial"/>
            </a:endParaRPr>
          </a:p>
          <a:p>
            <a:pPr indent="0" lvl="0" marL="0" marR="0" rtl="0" algn="l">
              <a:lnSpc>
                <a:spcPct val="170031"/>
              </a:lnSpc>
              <a:spcBef>
                <a:spcPts val="0"/>
              </a:spcBef>
              <a:spcAft>
                <a:spcPts val="0"/>
              </a:spcAft>
              <a:buNone/>
            </a:pPr>
            <a:r>
              <a:t/>
            </a:r>
            <a:endParaRPr sz="2199">
              <a:solidFill>
                <a:srgbClr val="000000"/>
              </a:solidFill>
              <a:latin typeface="Arial"/>
              <a:ea typeface="Arial"/>
              <a:cs typeface="Arial"/>
              <a:sym typeface="Arial"/>
            </a:endParaRPr>
          </a:p>
          <a:p>
            <a:pPr indent="0" lvl="0" marL="0" marR="0" rtl="0" algn="l">
              <a:lnSpc>
                <a:spcPct val="170031"/>
              </a:lnSpc>
              <a:spcBef>
                <a:spcPts val="0"/>
              </a:spcBef>
              <a:spcAft>
                <a:spcPts val="0"/>
              </a:spcAft>
              <a:buNone/>
            </a:pPr>
            <a:r>
              <a:rPr b="1" lang="en-US" sz="2199">
                <a:solidFill>
                  <a:srgbClr val="000000"/>
                </a:solidFill>
                <a:latin typeface="Arial"/>
                <a:ea typeface="Arial"/>
                <a:cs typeface="Arial"/>
                <a:sym typeface="Arial"/>
              </a:rPr>
              <a:t>Fogalmazz világos, meggyőző üzeneteket, amelyek közlik a küldetésedet, a problémát, amellyel foglalkozol, és azt, hogy az emberek hogyan tudnak segíteni. Üzenetednek érzelmileg kell hatnia a közönségedre, és cselekvésre kell ösztönöznie őket.</a:t>
            </a:r>
            <a:endParaRPr/>
          </a:p>
        </p:txBody>
      </p:sp>
      <p:sp>
        <p:nvSpPr>
          <p:cNvPr id="288" name="Google Shape;288;p28">
            <a:hlinkClick r:id="rId5"/>
          </p:cNvPr>
          <p:cNvSpPr/>
          <p:nvPr/>
        </p:nvSpPr>
        <p:spPr>
          <a:xfrm>
            <a:off x="15585255" y="1336003"/>
            <a:ext cx="1674045" cy="1092314"/>
          </a:xfrm>
          <a:custGeom>
            <a:rect b="b" l="l" r="r" t="t"/>
            <a:pathLst>
              <a:path extrusionOk="0" h="1092314" w="1674045">
                <a:moveTo>
                  <a:pt x="0" y="0"/>
                </a:moveTo>
                <a:lnTo>
                  <a:pt x="1674045" y="0"/>
                </a:lnTo>
                <a:lnTo>
                  <a:pt x="1674045" y="1092314"/>
                </a:lnTo>
                <a:lnTo>
                  <a:pt x="0" y="1092314"/>
                </a:lnTo>
                <a:lnTo>
                  <a:pt x="0" y="0"/>
                </a:lnTo>
                <a:close/>
              </a:path>
            </a:pathLst>
          </a:custGeom>
          <a:blipFill rotWithShape="1">
            <a:blip r:embed="rId6">
              <a:alphaModFix/>
            </a:blip>
            <a:stretch>
              <a:fillRect b="0" l="0" r="0" t="0"/>
            </a:stretch>
          </a:blipFill>
          <a:ln>
            <a:noFill/>
          </a:ln>
        </p:spPr>
      </p:sp>
      <p:sp>
        <p:nvSpPr>
          <p:cNvPr id="289" name="Google Shape;289;p28"/>
          <p:cNvSpPr/>
          <p:nvPr/>
        </p:nvSpPr>
        <p:spPr>
          <a:xfrm>
            <a:off x="14393309" y="8677664"/>
            <a:ext cx="7315200" cy="3602736"/>
          </a:xfrm>
          <a:custGeom>
            <a:rect b="b" l="l" r="r" t="t"/>
            <a:pathLst>
              <a:path extrusionOk="0" h="3602736" w="7315200">
                <a:moveTo>
                  <a:pt x="0" y="0"/>
                </a:moveTo>
                <a:lnTo>
                  <a:pt x="7315200" y="0"/>
                </a:lnTo>
                <a:lnTo>
                  <a:pt x="7315200" y="3602736"/>
                </a:lnTo>
                <a:lnTo>
                  <a:pt x="0" y="3602736"/>
                </a:lnTo>
                <a:lnTo>
                  <a:pt x="0" y="0"/>
                </a:lnTo>
                <a:close/>
              </a:path>
            </a:pathLst>
          </a:custGeom>
          <a:blipFill rotWithShape="1">
            <a:blip r:embed="rId7">
              <a:alphaModFix/>
            </a:blip>
            <a:stretch>
              <a:fillRect b="0" l="0" r="0" t="0"/>
            </a:stretch>
          </a:blipFill>
          <a:ln>
            <a:noFill/>
          </a:ln>
        </p:spPr>
      </p:sp>
      <p:sp>
        <p:nvSpPr>
          <p:cNvPr id="290" name="Google Shape;290;p28"/>
          <p:cNvSpPr/>
          <p:nvPr/>
        </p:nvSpPr>
        <p:spPr>
          <a:xfrm>
            <a:off x="-1095065" y="-1487718"/>
            <a:ext cx="4054948" cy="4114800"/>
          </a:xfrm>
          <a:custGeom>
            <a:rect b="b" l="l" r="r" t="t"/>
            <a:pathLst>
              <a:path extrusionOk="0" h="4114800" w="4054948">
                <a:moveTo>
                  <a:pt x="0" y="0"/>
                </a:moveTo>
                <a:lnTo>
                  <a:pt x="4054948" y="0"/>
                </a:lnTo>
                <a:lnTo>
                  <a:pt x="4054948" y="4114800"/>
                </a:lnTo>
                <a:lnTo>
                  <a:pt x="0" y="4114800"/>
                </a:lnTo>
                <a:lnTo>
                  <a:pt x="0" y="0"/>
                </a:lnTo>
                <a:close/>
              </a:path>
            </a:pathLst>
          </a:custGeom>
          <a:blipFill rotWithShape="1">
            <a:blip r:embed="rId8">
              <a:alphaModFix/>
            </a:blip>
            <a:stretch>
              <a:fillRect b="0" l="0" r="0" t="0"/>
            </a:stretch>
          </a:blipFill>
          <a:ln>
            <a:noFill/>
          </a:ln>
        </p:spPr>
      </p:sp>
      <p:sp>
        <p:nvSpPr>
          <p:cNvPr id="291" name="Google Shape;291;p28"/>
          <p:cNvSpPr txBox="1"/>
          <p:nvPr/>
        </p:nvSpPr>
        <p:spPr>
          <a:xfrm>
            <a:off x="3619247" y="1263650"/>
            <a:ext cx="10519767" cy="819199"/>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5000">
                <a:solidFill>
                  <a:srgbClr val="000000"/>
                </a:solidFill>
                <a:latin typeface="Arial"/>
                <a:ea typeface="Arial"/>
                <a:cs typeface="Arial"/>
                <a:sym typeface="Arial"/>
              </a:rPr>
              <a:t>TARTALOM STRATÉGIA </a:t>
            </a:r>
            <a:endParaRPr sz="5000">
              <a:solidFill>
                <a:srgbClr val="000000"/>
              </a:solidFill>
              <a:latin typeface="Arial"/>
              <a:ea typeface="Arial"/>
              <a:cs typeface="Arial"/>
              <a:sym typeface="Arial"/>
            </a:endParaRPr>
          </a:p>
        </p:txBody>
      </p:sp>
      <p:sp>
        <p:nvSpPr>
          <p:cNvPr id="292" name="Google Shape;292;p28"/>
          <p:cNvSpPr txBox="1"/>
          <p:nvPr/>
        </p:nvSpPr>
        <p:spPr>
          <a:xfrm rot="-5400000">
            <a:off x="-2426324" y="5332184"/>
            <a:ext cx="7376141" cy="476092"/>
          </a:xfrm>
          <a:prstGeom prst="rect">
            <a:avLst/>
          </a:prstGeom>
          <a:noFill/>
          <a:ln>
            <a:noFill/>
          </a:ln>
        </p:spPr>
        <p:txBody>
          <a:bodyPr anchorCtr="0" anchor="t" bIns="0" lIns="0" spcFirstLastPara="1" rIns="0" wrap="square" tIns="0">
            <a:spAutoFit/>
          </a:bodyPr>
          <a:lstStyle/>
          <a:p>
            <a:pPr indent="0" lvl="0" marL="0" marR="0" rtl="0" algn="ctr">
              <a:lnSpc>
                <a:spcPct val="145000"/>
              </a:lnSpc>
              <a:spcBef>
                <a:spcPts val="0"/>
              </a:spcBef>
              <a:spcAft>
                <a:spcPts val="0"/>
              </a:spcAft>
              <a:buNone/>
            </a:pPr>
            <a:r>
              <a:rPr lang="en-US" sz="2800">
                <a:solidFill>
                  <a:srgbClr val="000000"/>
                </a:solidFill>
                <a:latin typeface="Arial"/>
                <a:ea typeface="Arial"/>
                <a:cs typeface="Arial"/>
                <a:sym typeface="Arial"/>
              </a:rPr>
              <a:t>Alap digitális marketingstratégia készítése</a:t>
            </a:r>
            <a:endParaRPr sz="2900">
              <a:solidFill>
                <a:srgbClr val="000000"/>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6" name="Shape 296"/>
        <p:cNvGrpSpPr/>
        <p:nvPr/>
      </p:nvGrpSpPr>
      <p:grpSpPr>
        <a:xfrm>
          <a:off x="0" y="0"/>
          <a:ext cx="0" cy="0"/>
          <a:chOff x="0" y="0"/>
          <a:chExt cx="0" cy="0"/>
        </a:xfrm>
      </p:grpSpPr>
      <p:sp>
        <p:nvSpPr>
          <p:cNvPr id="297" name="Google Shape;297;p29"/>
          <p:cNvSpPr/>
          <p:nvPr/>
        </p:nvSpPr>
        <p:spPr>
          <a:xfrm>
            <a:off x="14813654" y="-2248385"/>
            <a:ext cx="4891293" cy="4114800"/>
          </a:xfrm>
          <a:custGeom>
            <a:rect b="b" l="l" r="r" t="t"/>
            <a:pathLst>
              <a:path extrusionOk="0" h="4114800" w="4891293">
                <a:moveTo>
                  <a:pt x="0" y="0"/>
                </a:moveTo>
                <a:lnTo>
                  <a:pt x="4891292" y="0"/>
                </a:lnTo>
                <a:lnTo>
                  <a:pt x="4891292" y="4114800"/>
                </a:lnTo>
                <a:lnTo>
                  <a:pt x="0" y="4114800"/>
                </a:lnTo>
                <a:lnTo>
                  <a:pt x="0" y="0"/>
                </a:lnTo>
                <a:close/>
              </a:path>
            </a:pathLst>
          </a:custGeom>
          <a:blipFill rotWithShape="1">
            <a:blip r:embed="rId3">
              <a:alphaModFix/>
            </a:blip>
            <a:stretch>
              <a:fillRect b="0" l="0" r="0" t="0"/>
            </a:stretch>
          </a:blipFill>
          <a:ln>
            <a:noFill/>
          </a:ln>
        </p:spPr>
      </p:sp>
      <p:sp>
        <p:nvSpPr>
          <p:cNvPr id="298" name="Google Shape;298;p29"/>
          <p:cNvSpPr/>
          <p:nvPr/>
        </p:nvSpPr>
        <p:spPr>
          <a:xfrm>
            <a:off x="14299437" y="0"/>
            <a:ext cx="4122295" cy="4114800"/>
          </a:xfrm>
          <a:custGeom>
            <a:rect b="b" l="l" r="r" t="t"/>
            <a:pathLst>
              <a:path extrusionOk="0" h="4114800" w="4122295">
                <a:moveTo>
                  <a:pt x="0" y="0"/>
                </a:moveTo>
                <a:lnTo>
                  <a:pt x="4122295" y="0"/>
                </a:lnTo>
                <a:lnTo>
                  <a:pt x="4122295" y="4114800"/>
                </a:lnTo>
                <a:lnTo>
                  <a:pt x="0" y="4114800"/>
                </a:lnTo>
                <a:lnTo>
                  <a:pt x="0" y="0"/>
                </a:lnTo>
                <a:close/>
              </a:path>
            </a:pathLst>
          </a:custGeom>
          <a:blipFill rotWithShape="1">
            <a:blip r:embed="rId4">
              <a:alphaModFix/>
            </a:blip>
            <a:stretch>
              <a:fillRect b="0" l="0" r="0" t="0"/>
            </a:stretch>
          </a:blipFill>
          <a:ln>
            <a:noFill/>
          </a:ln>
        </p:spPr>
      </p:sp>
      <p:sp>
        <p:nvSpPr>
          <p:cNvPr id="299" name="Google Shape;299;p29"/>
          <p:cNvSpPr/>
          <p:nvPr/>
        </p:nvSpPr>
        <p:spPr>
          <a:xfrm>
            <a:off x="-782624" y="8012985"/>
            <a:ext cx="3924490" cy="4114800"/>
          </a:xfrm>
          <a:custGeom>
            <a:rect b="b" l="l" r="r" t="t"/>
            <a:pathLst>
              <a:path extrusionOk="0" h="4114800" w="3924490">
                <a:moveTo>
                  <a:pt x="0" y="0"/>
                </a:moveTo>
                <a:lnTo>
                  <a:pt x="3924491" y="0"/>
                </a:lnTo>
                <a:lnTo>
                  <a:pt x="3924491" y="4114800"/>
                </a:lnTo>
                <a:lnTo>
                  <a:pt x="0" y="4114800"/>
                </a:lnTo>
                <a:lnTo>
                  <a:pt x="0" y="0"/>
                </a:lnTo>
                <a:close/>
              </a:path>
            </a:pathLst>
          </a:custGeom>
          <a:blipFill rotWithShape="1">
            <a:blip r:embed="rId5">
              <a:alphaModFix/>
            </a:blip>
            <a:stretch>
              <a:fillRect b="0" l="0" r="0" t="0"/>
            </a:stretch>
          </a:blipFill>
          <a:ln>
            <a:noFill/>
          </a:ln>
        </p:spPr>
      </p:sp>
      <p:sp>
        <p:nvSpPr>
          <p:cNvPr id="300" name="Google Shape;300;p29"/>
          <p:cNvSpPr/>
          <p:nvPr/>
        </p:nvSpPr>
        <p:spPr>
          <a:xfrm>
            <a:off x="-1715764" y="7354997"/>
            <a:ext cx="3681031" cy="4114800"/>
          </a:xfrm>
          <a:custGeom>
            <a:rect b="b" l="l" r="r" t="t"/>
            <a:pathLst>
              <a:path extrusionOk="0" h="4114800" w="3681031">
                <a:moveTo>
                  <a:pt x="0" y="0"/>
                </a:moveTo>
                <a:lnTo>
                  <a:pt x="3681032" y="0"/>
                </a:lnTo>
                <a:lnTo>
                  <a:pt x="3681032" y="4114800"/>
                </a:lnTo>
                <a:lnTo>
                  <a:pt x="0" y="4114800"/>
                </a:lnTo>
                <a:lnTo>
                  <a:pt x="0" y="0"/>
                </a:lnTo>
                <a:close/>
              </a:path>
            </a:pathLst>
          </a:custGeom>
          <a:blipFill rotWithShape="1">
            <a:blip r:embed="rId6">
              <a:alphaModFix/>
            </a:blip>
            <a:stretch>
              <a:fillRect b="0" l="0" r="0" t="0"/>
            </a:stretch>
          </a:blipFill>
          <a:ln>
            <a:noFill/>
          </a:ln>
        </p:spPr>
      </p:sp>
      <p:sp>
        <p:nvSpPr>
          <p:cNvPr id="301" name="Google Shape;301;p29"/>
          <p:cNvSpPr/>
          <p:nvPr/>
        </p:nvSpPr>
        <p:spPr>
          <a:xfrm>
            <a:off x="15343404" y="7682355"/>
            <a:ext cx="4361543" cy="4114800"/>
          </a:xfrm>
          <a:custGeom>
            <a:rect b="b" l="l" r="r" t="t"/>
            <a:pathLst>
              <a:path extrusionOk="0" h="4114800" w="4361543">
                <a:moveTo>
                  <a:pt x="0" y="0"/>
                </a:moveTo>
                <a:lnTo>
                  <a:pt x="4361542" y="0"/>
                </a:lnTo>
                <a:lnTo>
                  <a:pt x="4361542" y="4114800"/>
                </a:lnTo>
                <a:lnTo>
                  <a:pt x="0" y="4114800"/>
                </a:lnTo>
                <a:lnTo>
                  <a:pt x="0" y="0"/>
                </a:lnTo>
                <a:close/>
              </a:path>
            </a:pathLst>
          </a:custGeom>
          <a:blipFill rotWithShape="1">
            <a:blip r:embed="rId7">
              <a:alphaModFix/>
            </a:blip>
            <a:stretch>
              <a:fillRect b="0" l="0" r="0" t="0"/>
            </a:stretch>
          </a:blipFill>
          <a:ln>
            <a:noFill/>
          </a:ln>
        </p:spPr>
      </p:sp>
      <p:sp>
        <p:nvSpPr>
          <p:cNvPr id="302" name="Google Shape;302;p29"/>
          <p:cNvSpPr txBox="1"/>
          <p:nvPr/>
        </p:nvSpPr>
        <p:spPr>
          <a:xfrm>
            <a:off x="1268571" y="2705100"/>
            <a:ext cx="2172742" cy="2013180"/>
          </a:xfrm>
          <a:prstGeom prst="rect">
            <a:avLst/>
          </a:prstGeom>
          <a:noFill/>
          <a:ln>
            <a:noFill/>
          </a:ln>
        </p:spPr>
        <p:txBody>
          <a:bodyPr anchorCtr="0" anchor="t" bIns="0" lIns="0" spcFirstLastPara="1" rIns="0" wrap="square" tIns="0">
            <a:spAutoFit/>
          </a:bodyPr>
          <a:lstStyle/>
          <a:p>
            <a:pPr indent="0" lvl="0" marL="0" marR="0" rtl="0" algn="ctr">
              <a:lnSpc>
                <a:spcPct val="202211"/>
              </a:lnSpc>
              <a:spcBef>
                <a:spcPts val="0"/>
              </a:spcBef>
              <a:spcAft>
                <a:spcPts val="0"/>
              </a:spcAft>
              <a:buNone/>
            </a:pPr>
            <a:r>
              <a:rPr lang="en-US" sz="9000">
                <a:solidFill>
                  <a:srgbClr val="06AC73"/>
                </a:solidFill>
                <a:latin typeface="Arial"/>
                <a:ea typeface="Arial"/>
                <a:cs typeface="Arial"/>
                <a:sym typeface="Arial"/>
              </a:rPr>
              <a:t>03</a:t>
            </a:r>
            <a:endParaRPr/>
          </a:p>
        </p:txBody>
      </p:sp>
      <p:sp>
        <p:nvSpPr>
          <p:cNvPr id="303" name="Google Shape;303;p29"/>
          <p:cNvSpPr txBox="1"/>
          <p:nvPr/>
        </p:nvSpPr>
        <p:spPr>
          <a:xfrm>
            <a:off x="3657600" y="3022600"/>
            <a:ext cx="12649200" cy="1888594"/>
          </a:xfrm>
          <a:prstGeom prst="rect">
            <a:avLst/>
          </a:prstGeom>
          <a:noFill/>
          <a:ln>
            <a:noFill/>
          </a:ln>
        </p:spPr>
        <p:txBody>
          <a:bodyPr anchorCtr="0" anchor="t" bIns="0" lIns="0" spcFirstLastPara="1" rIns="0" wrap="square" tIns="0">
            <a:spAutoFit/>
          </a:bodyPr>
          <a:lstStyle/>
          <a:p>
            <a:pPr indent="0" lvl="0" marL="0" marR="0" rtl="0" algn="l">
              <a:lnSpc>
                <a:spcPct val="140007"/>
              </a:lnSpc>
              <a:spcBef>
                <a:spcPts val="0"/>
              </a:spcBef>
              <a:spcAft>
                <a:spcPts val="0"/>
              </a:spcAft>
              <a:buNone/>
            </a:pPr>
            <a:r>
              <a:rPr lang="en-US" sz="5499">
                <a:solidFill>
                  <a:srgbClr val="000000"/>
                </a:solidFill>
                <a:latin typeface="Arial"/>
                <a:ea typeface="Arial"/>
                <a:cs typeface="Arial"/>
                <a:sym typeface="Arial"/>
              </a:rPr>
              <a:t>Ismerj meg a különböző közösségi média platformokat</a:t>
            </a:r>
            <a:endParaRPr sz="5499">
              <a:solidFill>
                <a:srgbClr val="000000"/>
              </a:solidFill>
              <a:latin typeface="Arial"/>
              <a:ea typeface="Arial"/>
              <a:cs typeface="Arial"/>
              <a:sym typeface="Arial"/>
            </a:endParaRPr>
          </a:p>
        </p:txBody>
      </p:sp>
      <p:sp>
        <p:nvSpPr>
          <p:cNvPr id="304" name="Google Shape;304;p29"/>
          <p:cNvSpPr txBox="1"/>
          <p:nvPr/>
        </p:nvSpPr>
        <p:spPr>
          <a:xfrm>
            <a:off x="2819401" y="5636961"/>
            <a:ext cx="11811000" cy="448841"/>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lang="en-US" sz="2499">
                <a:solidFill>
                  <a:srgbClr val="000000"/>
                </a:solidFill>
                <a:latin typeface="Arial"/>
                <a:ea typeface="Arial"/>
                <a:cs typeface="Arial"/>
                <a:sym typeface="Arial"/>
              </a:rPr>
              <a:t>Melyek az egyes közösségi médiaplatformok erősségei és gyengeségei?</a:t>
            </a:r>
            <a:endParaRPr/>
          </a:p>
        </p:txBody>
      </p:sp>
      <p:sp>
        <p:nvSpPr>
          <p:cNvPr id="305" name="Google Shape;305;p29"/>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8">
              <a:alphaModFix/>
            </a:blip>
            <a:stretch>
              <a:fillRect b="-160181" l="-14265" r="-3278" t="-161048"/>
            </a:stretch>
          </a:blipFill>
          <a:ln>
            <a:noFill/>
          </a:ln>
        </p:spPr>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9" name="Shape 309"/>
        <p:cNvGrpSpPr/>
        <p:nvPr/>
      </p:nvGrpSpPr>
      <p:grpSpPr>
        <a:xfrm>
          <a:off x="0" y="0"/>
          <a:ext cx="0" cy="0"/>
          <a:chOff x="0" y="0"/>
          <a:chExt cx="0" cy="0"/>
        </a:xfrm>
      </p:grpSpPr>
      <p:sp>
        <p:nvSpPr>
          <p:cNvPr id="310" name="Google Shape;310;p30"/>
          <p:cNvSpPr/>
          <p:nvPr/>
        </p:nvSpPr>
        <p:spPr>
          <a:xfrm>
            <a:off x="15294047" y="-1776591"/>
            <a:ext cx="4647105" cy="4114800"/>
          </a:xfrm>
          <a:custGeom>
            <a:rect b="b" l="l" r="r" t="t"/>
            <a:pathLst>
              <a:path extrusionOk="0" h="4114800" w="4647105">
                <a:moveTo>
                  <a:pt x="0" y="0"/>
                </a:moveTo>
                <a:lnTo>
                  <a:pt x="4647105" y="0"/>
                </a:lnTo>
                <a:lnTo>
                  <a:pt x="4647105" y="4114800"/>
                </a:lnTo>
                <a:lnTo>
                  <a:pt x="0" y="4114800"/>
                </a:lnTo>
                <a:lnTo>
                  <a:pt x="0" y="0"/>
                </a:lnTo>
                <a:close/>
              </a:path>
            </a:pathLst>
          </a:custGeom>
          <a:blipFill rotWithShape="1">
            <a:blip r:embed="rId3">
              <a:alphaModFix/>
            </a:blip>
            <a:stretch>
              <a:fillRect b="0" l="0" r="0" t="0"/>
            </a:stretch>
          </a:blipFill>
          <a:ln>
            <a:noFill/>
          </a:ln>
        </p:spPr>
      </p:sp>
      <p:sp>
        <p:nvSpPr>
          <p:cNvPr id="311" name="Google Shape;311;p30"/>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4">
              <a:alphaModFix/>
            </a:blip>
            <a:stretch>
              <a:fillRect b="-160181" l="-14265" r="-3278" t="-161048"/>
            </a:stretch>
          </a:blipFill>
          <a:ln>
            <a:noFill/>
          </a:ln>
        </p:spPr>
      </p:sp>
      <p:grpSp>
        <p:nvGrpSpPr>
          <p:cNvPr id="312" name="Google Shape;312;p30"/>
          <p:cNvGrpSpPr/>
          <p:nvPr/>
        </p:nvGrpSpPr>
        <p:grpSpPr>
          <a:xfrm>
            <a:off x="5163760" y="995244"/>
            <a:ext cx="7960481" cy="8115674"/>
            <a:chOff x="0" y="-241118"/>
            <a:chExt cx="10613974" cy="10820898"/>
          </a:xfrm>
        </p:grpSpPr>
        <p:grpSp>
          <p:nvGrpSpPr>
            <p:cNvPr id="313" name="Google Shape;313;p30"/>
            <p:cNvGrpSpPr/>
            <p:nvPr/>
          </p:nvGrpSpPr>
          <p:grpSpPr>
            <a:xfrm>
              <a:off x="0" y="-241118"/>
              <a:ext cx="5143847" cy="5384965"/>
              <a:chOff x="0" y="-38100"/>
              <a:chExt cx="812800" cy="850900"/>
            </a:xfrm>
          </p:grpSpPr>
          <p:sp>
            <p:nvSpPr>
              <p:cNvPr id="314" name="Google Shape;314;p30"/>
              <p:cNvSpPr/>
              <p:nvPr/>
            </p:nvSpPr>
            <p:spPr>
              <a:xfrm>
                <a:off x="0" y="0"/>
                <a:ext cx="812800" cy="812800"/>
              </a:xfrm>
              <a:custGeom>
                <a:rect b="b" l="l" r="r" t="t"/>
                <a:pathLst>
                  <a:path extrusionOk="0" h="812800" w="812800">
                    <a:moveTo>
                      <a:pt x="102346" y="0"/>
                    </a:moveTo>
                    <a:lnTo>
                      <a:pt x="710454" y="0"/>
                    </a:lnTo>
                    <a:cubicBezTo>
                      <a:pt x="737598" y="0"/>
                      <a:pt x="763630" y="10783"/>
                      <a:pt x="782824" y="29976"/>
                    </a:cubicBezTo>
                    <a:cubicBezTo>
                      <a:pt x="802017" y="49170"/>
                      <a:pt x="812800" y="75202"/>
                      <a:pt x="812800" y="102346"/>
                    </a:cubicBezTo>
                    <a:lnTo>
                      <a:pt x="812800" y="710454"/>
                    </a:lnTo>
                    <a:cubicBezTo>
                      <a:pt x="812800" y="737598"/>
                      <a:pt x="802017" y="763630"/>
                      <a:pt x="782824" y="782824"/>
                    </a:cubicBezTo>
                    <a:cubicBezTo>
                      <a:pt x="763630" y="802017"/>
                      <a:pt x="737598" y="812800"/>
                      <a:pt x="710454" y="812800"/>
                    </a:cubicBezTo>
                    <a:lnTo>
                      <a:pt x="102346" y="812800"/>
                    </a:lnTo>
                    <a:cubicBezTo>
                      <a:pt x="75202" y="812800"/>
                      <a:pt x="49170" y="802017"/>
                      <a:pt x="29976" y="782824"/>
                    </a:cubicBezTo>
                    <a:cubicBezTo>
                      <a:pt x="10783" y="763630"/>
                      <a:pt x="0" y="737598"/>
                      <a:pt x="0" y="710454"/>
                    </a:cubicBezTo>
                    <a:lnTo>
                      <a:pt x="0" y="102346"/>
                    </a:lnTo>
                    <a:cubicBezTo>
                      <a:pt x="0" y="75202"/>
                      <a:pt x="10783" y="49170"/>
                      <a:pt x="29976" y="29976"/>
                    </a:cubicBezTo>
                    <a:cubicBezTo>
                      <a:pt x="49170" y="10783"/>
                      <a:pt x="75202" y="0"/>
                      <a:pt x="102346" y="0"/>
                    </a:cubicBezTo>
                    <a:close/>
                  </a:path>
                </a:pathLst>
              </a:custGeom>
              <a:solidFill>
                <a:srgbClr val="CCD9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 name="Google Shape;315;p30"/>
              <p:cNvSpPr txBox="1"/>
              <p:nvPr/>
            </p:nvSpPr>
            <p:spPr>
              <a:xfrm>
                <a:off x="0" y="-38100"/>
                <a:ext cx="812800" cy="850900"/>
              </a:xfrm>
              <a:prstGeom prst="rect">
                <a:avLst/>
              </a:prstGeom>
              <a:noFill/>
              <a:ln>
                <a:noFill/>
              </a:ln>
            </p:spPr>
            <p:txBody>
              <a:bodyPr anchorCtr="0" anchor="ctr" bIns="63500" lIns="63500" spcFirstLastPara="1" rIns="63500" wrap="square" tIns="63500">
                <a:noAutofit/>
              </a:bodyPr>
              <a:lstStyle/>
              <a:p>
                <a:pPr indent="0" lvl="0" marL="0" marR="0" rtl="0" algn="ctr">
                  <a:lnSpc>
                    <a:spcPct val="140018"/>
                  </a:lnSpc>
                  <a:spcBef>
                    <a:spcPts val="0"/>
                  </a:spcBef>
                  <a:spcAft>
                    <a:spcPts val="0"/>
                  </a:spcAft>
                  <a:buNone/>
                </a:pPr>
                <a:r>
                  <a:rPr b="1" lang="en-US" sz="2199">
                    <a:solidFill>
                      <a:srgbClr val="000000"/>
                    </a:solidFill>
                    <a:latin typeface="Arial"/>
                    <a:ea typeface="Arial"/>
                    <a:cs typeface="Arial"/>
                    <a:sym typeface="Arial"/>
                  </a:rPr>
                  <a:t>ERŐSSÉGEK</a:t>
                </a:r>
                <a:endParaRPr b="1" sz="2199">
                  <a:solidFill>
                    <a:srgbClr val="000000"/>
                  </a:solidFill>
                  <a:latin typeface="Arial"/>
                  <a:ea typeface="Arial"/>
                  <a:cs typeface="Arial"/>
                  <a:sym typeface="Arial"/>
                </a:endParaRPr>
              </a:p>
              <a:p>
                <a:pPr indent="-237490" lvl="1" marL="474979" marR="0" rtl="0" algn="ctr">
                  <a:lnSpc>
                    <a:spcPct val="140018"/>
                  </a:lnSpc>
                  <a:spcBef>
                    <a:spcPts val="0"/>
                  </a:spcBef>
                  <a:spcAft>
                    <a:spcPts val="0"/>
                  </a:spcAft>
                  <a:buClr>
                    <a:srgbClr val="000000"/>
                  </a:buClr>
                  <a:buSzPts val="2199"/>
                  <a:buFont typeface="Arial"/>
                  <a:buChar char="•"/>
                </a:pPr>
                <a:r>
                  <a:rPr b="0" i="0" lang="en-US" sz="2199" u="none" cap="none" strike="noStrike">
                    <a:solidFill>
                      <a:srgbClr val="000000"/>
                    </a:solidFill>
                    <a:latin typeface="Arial"/>
                    <a:ea typeface="Arial"/>
                    <a:cs typeface="Arial"/>
                    <a:sym typeface="Arial"/>
                  </a:rPr>
                  <a:t>legnagyobb felhasználói bázis</a:t>
                </a:r>
                <a:endParaRPr/>
              </a:p>
              <a:p>
                <a:pPr indent="-237490" lvl="1" marL="474979" marR="0" rtl="0" algn="ctr">
                  <a:lnSpc>
                    <a:spcPct val="140018"/>
                  </a:lnSpc>
                  <a:spcBef>
                    <a:spcPts val="0"/>
                  </a:spcBef>
                  <a:spcAft>
                    <a:spcPts val="0"/>
                  </a:spcAft>
                  <a:buClr>
                    <a:srgbClr val="000000"/>
                  </a:buClr>
                  <a:buSzPts val="2199"/>
                  <a:buFont typeface="Arial"/>
                  <a:buChar char="•"/>
                </a:pPr>
                <a:r>
                  <a:rPr b="0" i="0" lang="en-US" sz="2199" u="none" cap="none" strike="noStrike">
                    <a:solidFill>
                      <a:srgbClr val="000000"/>
                    </a:solidFill>
                    <a:latin typeface="Arial"/>
                    <a:ea typeface="Arial"/>
                    <a:cs typeface="Arial"/>
                    <a:sym typeface="Arial"/>
                  </a:rPr>
                  <a:t>sokszínű demográfia</a:t>
                </a:r>
                <a:endParaRPr/>
              </a:p>
              <a:p>
                <a:pPr indent="-237490" lvl="1" marL="474979" marR="0" rtl="0" algn="ctr">
                  <a:lnSpc>
                    <a:spcPct val="140018"/>
                  </a:lnSpc>
                  <a:spcBef>
                    <a:spcPts val="0"/>
                  </a:spcBef>
                  <a:spcAft>
                    <a:spcPts val="0"/>
                  </a:spcAft>
                  <a:buClr>
                    <a:srgbClr val="000000"/>
                  </a:buClr>
                  <a:buSzPts val="2199"/>
                  <a:buFont typeface="Arial"/>
                  <a:buChar char="•"/>
                </a:pPr>
                <a:r>
                  <a:rPr b="0" i="0" lang="en-US" sz="2199" u="none" cap="none" strike="noStrike">
                    <a:solidFill>
                      <a:srgbClr val="000000"/>
                    </a:solidFill>
                    <a:latin typeface="Arial"/>
                    <a:ea typeface="Arial"/>
                    <a:cs typeface="Arial"/>
                    <a:sym typeface="Arial"/>
                  </a:rPr>
                  <a:t>kiválóan alkalmas közösségépítésre</a:t>
                </a:r>
                <a:endParaRPr/>
              </a:p>
              <a:p>
                <a:pPr indent="-237490" lvl="1" marL="474979" marR="0" rtl="0" algn="ctr">
                  <a:lnSpc>
                    <a:spcPct val="140018"/>
                  </a:lnSpc>
                  <a:spcBef>
                    <a:spcPts val="0"/>
                  </a:spcBef>
                  <a:spcAft>
                    <a:spcPts val="0"/>
                  </a:spcAft>
                  <a:buClr>
                    <a:srgbClr val="000000"/>
                  </a:buClr>
                  <a:buSzPts val="2199"/>
                  <a:buFont typeface="Arial"/>
                  <a:buChar char="•"/>
                </a:pPr>
                <a:r>
                  <a:rPr b="0" i="0" lang="en-US" sz="2199" u="none" cap="none" strike="noStrike">
                    <a:solidFill>
                      <a:srgbClr val="000000"/>
                    </a:solidFill>
                    <a:latin typeface="Arial"/>
                    <a:ea typeface="Arial"/>
                    <a:cs typeface="Arial"/>
                    <a:sym typeface="Arial"/>
                  </a:rPr>
                  <a:t>csoportokon és oldalakon keresztül történő bevonás</a:t>
                </a:r>
                <a:endParaRPr b="0" i="0" sz="2199" u="none" cap="none" strike="noStrike">
                  <a:solidFill>
                    <a:srgbClr val="000000"/>
                  </a:solidFill>
                  <a:latin typeface="Arial"/>
                  <a:ea typeface="Arial"/>
                  <a:cs typeface="Arial"/>
                  <a:sym typeface="Arial"/>
                </a:endParaRPr>
              </a:p>
            </p:txBody>
          </p:sp>
        </p:grpSp>
        <p:grpSp>
          <p:nvGrpSpPr>
            <p:cNvPr id="316" name="Google Shape;316;p30"/>
            <p:cNvGrpSpPr/>
            <p:nvPr/>
          </p:nvGrpSpPr>
          <p:grpSpPr>
            <a:xfrm>
              <a:off x="5470127" y="-241118"/>
              <a:ext cx="5143847" cy="5384965"/>
              <a:chOff x="0" y="-38100"/>
              <a:chExt cx="812800" cy="850900"/>
            </a:xfrm>
          </p:grpSpPr>
          <p:sp>
            <p:nvSpPr>
              <p:cNvPr id="317" name="Google Shape;317;p30"/>
              <p:cNvSpPr/>
              <p:nvPr/>
            </p:nvSpPr>
            <p:spPr>
              <a:xfrm>
                <a:off x="0" y="0"/>
                <a:ext cx="812800" cy="812800"/>
              </a:xfrm>
              <a:custGeom>
                <a:rect b="b" l="l" r="r" t="t"/>
                <a:pathLst>
                  <a:path extrusionOk="0" h="812800" w="812800">
                    <a:moveTo>
                      <a:pt x="102346" y="0"/>
                    </a:moveTo>
                    <a:lnTo>
                      <a:pt x="710454" y="0"/>
                    </a:lnTo>
                    <a:cubicBezTo>
                      <a:pt x="737598" y="0"/>
                      <a:pt x="763630" y="10783"/>
                      <a:pt x="782824" y="29976"/>
                    </a:cubicBezTo>
                    <a:cubicBezTo>
                      <a:pt x="802017" y="49170"/>
                      <a:pt x="812800" y="75202"/>
                      <a:pt x="812800" y="102346"/>
                    </a:cubicBezTo>
                    <a:lnTo>
                      <a:pt x="812800" y="710454"/>
                    </a:lnTo>
                    <a:cubicBezTo>
                      <a:pt x="812800" y="737598"/>
                      <a:pt x="802017" y="763630"/>
                      <a:pt x="782824" y="782824"/>
                    </a:cubicBezTo>
                    <a:cubicBezTo>
                      <a:pt x="763630" y="802017"/>
                      <a:pt x="737598" y="812800"/>
                      <a:pt x="710454" y="812800"/>
                    </a:cubicBezTo>
                    <a:lnTo>
                      <a:pt x="102346" y="812800"/>
                    </a:lnTo>
                    <a:cubicBezTo>
                      <a:pt x="75202" y="812800"/>
                      <a:pt x="49170" y="802017"/>
                      <a:pt x="29976" y="782824"/>
                    </a:cubicBezTo>
                    <a:cubicBezTo>
                      <a:pt x="10783" y="763630"/>
                      <a:pt x="0" y="737598"/>
                      <a:pt x="0" y="710454"/>
                    </a:cubicBezTo>
                    <a:lnTo>
                      <a:pt x="0" y="102346"/>
                    </a:lnTo>
                    <a:cubicBezTo>
                      <a:pt x="0" y="75202"/>
                      <a:pt x="10783" y="49170"/>
                      <a:pt x="29976" y="29976"/>
                    </a:cubicBezTo>
                    <a:cubicBezTo>
                      <a:pt x="49170" y="10783"/>
                      <a:pt x="75202" y="0"/>
                      <a:pt x="102346" y="0"/>
                    </a:cubicBezTo>
                    <a:close/>
                  </a:path>
                </a:pathLst>
              </a:custGeom>
              <a:solidFill>
                <a:srgbClr val="CCD9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 name="Google Shape;318;p30"/>
              <p:cNvSpPr txBox="1"/>
              <p:nvPr/>
            </p:nvSpPr>
            <p:spPr>
              <a:xfrm>
                <a:off x="0" y="-38100"/>
                <a:ext cx="812800" cy="850900"/>
              </a:xfrm>
              <a:prstGeom prst="rect">
                <a:avLst/>
              </a:prstGeom>
              <a:noFill/>
              <a:ln>
                <a:noFill/>
              </a:ln>
            </p:spPr>
            <p:txBody>
              <a:bodyPr anchorCtr="0" anchor="ctr" bIns="63500" lIns="63500" spcFirstLastPara="1" rIns="63500" wrap="square" tIns="63500">
                <a:noAutofit/>
              </a:bodyPr>
              <a:lstStyle/>
              <a:p>
                <a:pPr indent="0" lvl="0" marL="0" marR="0" rtl="0" algn="ctr">
                  <a:lnSpc>
                    <a:spcPct val="140018"/>
                  </a:lnSpc>
                  <a:spcBef>
                    <a:spcPts val="0"/>
                  </a:spcBef>
                  <a:spcAft>
                    <a:spcPts val="0"/>
                  </a:spcAft>
                  <a:buNone/>
                </a:pPr>
                <a:r>
                  <a:rPr b="1" lang="en-US" sz="2199">
                    <a:solidFill>
                      <a:srgbClr val="000000"/>
                    </a:solidFill>
                    <a:latin typeface="Arial"/>
                    <a:ea typeface="Arial"/>
                    <a:cs typeface="Arial"/>
                    <a:sym typeface="Arial"/>
                  </a:rPr>
                  <a:t>GYENGESÉGEK</a:t>
                </a:r>
                <a:endParaRPr b="1" sz="2199">
                  <a:solidFill>
                    <a:srgbClr val="000000"/>
                  </a:solidFill>
                  <a:latin typeface="Arial"/>
                  <a:ea typeface="Arial"/>
                  <a:cs typeface="Arial"/>
                  <a:sym typeface="Arial"/>
                </a:endParaRPr>
              </a:p>
              <a:p>
                <a:pPr indent="-237490" lvl="1" marL="474979" marR="0" rtl="0" algn="ctr">
                  <a:lnSpc>
                    <a:spcPct val="140018"/>
                  </a:lnSpc>
                  <a:spcBef>
                    <a:spcPts val="0"/>
                  </a:spcBef>
                  <a:spcAft>
                    <a:spcPts val="0"/>
                  </a:spcAft>
                  <a:buClr>
                    <a:srgbClr val="000000"/>
                  </a:buClr>
                  <a:buSzPts val="2199"/>
                  <a:buFont typeface="Arial"/>
                  <a:buChar char="•"/>
                </a:pPr>
                <a:r>
                  <a:rPr b="0" i="0" lang="en-US" sz="2199" u="none" cap="none" strike="noStrike">
                    <a:solidFill>
                      <a:srgbClr val="000000"/>
                    </a:solidFill>
                    <a:latin typeface="Arial"/>
                    <a:ea typeface="Arial"/>
                    <a:cs typeface="Arial"/>
                    <a:sym typeface="Arial"/>
                  </a:rPr>
                  <a:t>nagy a versenyhelyzet</a:t>
                </a:r>
                <a:endParaRPr/>
              </a:p>
              <a:p>
                <a:pPr indent="-237490" lvl="1" marL="474979" marR="0" rtl="0" algn="ctr">
                  <a:lnSpc>
                    <a:spcPct val="140018"/>
                  </a:lnSpc>
                  <a:spcBef>
                    <a:spcPts val="0"/>
                  </a:spcBef>
                  <a:spcAft>
                    <a:spcPts val="0"/>
                  </a:spcAft>
                  <a:buClr>
                    <a:srgbClr val="000000"/>
                  </a:buClr>
                  <a:buSzPts val="2199"/>
                  <a:buFont typeface="Arial"/>
                  <a:buChar char="•"/>
                </a:pPr>
                <a:r>
                  <a:rPr b="0" i="0" lang="en-US" sz="2199" u="none" cap="none" strike="noStrike">
                    <a:solidFill>
                      <a:srgbClr val="000000"/>
                    </a:solidFill>
                    <a:latin typeface="Arial"/>
                    <a:ea typeface="Arial"/>
                    <a:cs typeface="Arial"/>
                    <a:sym typeface="Arial"/>
                  </a:rPr>
                  <a:t>hanyatló organikus elérés</a:t>
                </a:r>
                <a:endParaRPr b="0" i="0" sz="2199" u="none" cap="none" strike="noStrike">
                  <a:solidFill>
                    <a:srgbClr val="000000"/>
                  </a:solidFill>
                  <a:latin typeface="Arial"/>
                  <a:ea typeface="Arial"/>
                  <a:cs typeface="Arial"/>
                  <a:sym typeface="Arial"/>
                </a:endParaRPr>
              </a:p>
              <a:p>
                <a:pPr indent="-237490" lvl="1" marL="474979" marR="0" rtl="0" algn="ctr">
                  <a:lnSpc>
                    <a:spcPct val="140018"/>
                  </a:lnSpc>
                  <a:spcBef>
                    <a:spcPts val="0"/>
                  </a:spcBef>
                  <a:spcAft>
                    <a:spcPts val="0"/>
                  </a:spcAft>
                  <a:buClr>
                    <a:srgbClr val="000000"/>
                  </a:buClr>
                  <a:buSzPts val="2199"/>
                  <a:buFont typeface="Arial"/>
                  <a:buChar char="•"/>
                </a:pPr>
                <a:r>
                  <a:rPr b="0" i="0" lang="en-US" sz="2199" u="none" cap="none" strike="noStrike">
                    <a:solidFill>
                      <a:srgbClr val="000000"/>
                    </a:solidFill>
                    <a:latin typeface="Arial"/>
                    <a:ea typeface="Arial"/>
                    <a:cs typeface="Arial"/>
                    <a:sym typeface="Arial"/>
                  </a:rPr>
                  <a:t>kevesebb a fiatalabb korosztály a felhasználók között </a:t>
                </a:r>
                <a:endParaRPr/>
              </a:p>
            </p:txBody>
          </p:sp>
        </p:grpSp>
        <p:grpSp>
          <p:nvGrpSpPr>
            <p:cNvPr id="319" name="Google Shape;319;p30"/>
            <p:cNvGrpSpPr/>
            <p:nvPr/>
          </p:nvGrpSpPr>
          <p:grpSpPr>
            <a:xfrm>
              <a:off x="0" y="5194815"/>
              <a:ext cx="5143847" cy="5384965"/>
              <a:chOff x="0" y="-38100"/>
              <a:chExt cx="812800" cy="850900"/>
            </a:xfrm>
          </p:grpSpPr>
          <p:sp>
            <p:nvSpPr>
              <p:cNvPr id="320" name="Google Shape;320;p30"/>
              <p:cNvSpPr/>
              <p:nvPr/>
            </p:nvSpPr>
            <p:spPr>
              <a:xfrm>
                <a:off x="0" y="0"/>
                <a:ext cx="812800" cy="812800"/>
              </a:xfrm>
              <a:custGeom>
                <a:rect b="b" l="l" r="r" t="t"/>
                <a:pathLst>
                  <a:path extrusionOk="0" h="812800" w="812800">
                    <a:moveTo>
                      <a:pt x="102346" y="0"/>
                    </a:moveTo>
                    <a:lnTo>
                      <a:pt x="710454" y="0"/>
                    </a:lnTo>
                    <a:cubicBezTo>
                      <a:pt x="737598" y="0"/>
                      <a:pt x="763630" y="10783"/>
                      <a:pt x="782824" y="29976"/>
                    </a:cubicBezTo>
                    <a:cubicBezTo>
                      <a:pt x="802017" y="49170"/>
                      <a:pt x="812800" y="75202"/>
                      <a:pt x="812800" y="102346"/>
                    </a:cubicBezTo>
                    <a:lnTo>
                      <a:pt x="812800" y="710454"/>
                    </a:lnTo>
                    <a:cubicBezTo>
                      <a:pt x="812800" y="737598"/>
                      <a:pt x="802017" y="763630"/>
                      <a:pt x="782824" y="782824"/>
                    </a:cubicBezTo>
                    <a:cubicBezTo>
                      <a:pt x="763630" y="802017"/>
                      <a:pt x="737598" y="812800"/>
                      <a:pt x="710454" y="812800"/>
                    </a:cubicBezTo>
                    <a:lnTo>
                      <a:pt x="102346" y="812800"/>
                    </a:lnTo>
                    <a:cubicBezTo>
                      <a:pt x="75202" y="812800"/>
                      <a:pt x="49170" y="802017"/>
                      <a:pt x="29976" y="782824"/>
                    </a:cubicBezTo>
                    <a:cubicBezTo>
                      <a:pt x="10783" y="763630"/>
                      <a:pt x="0" y="737598"/>
                      <a:pt x="0" y="710454"/>
                    </a:cubicBezTo>
                    <a:lnTo>
                      <a:pt x="0" y="102346"/>
                    </a:lnTo>
                    <a:cubicBezTo>
                      <a:pt x="0" y="75202"/>
                      <a:pt x="10783" y="49170"/>
                      <a:pt x="29976" y="29976"/>
                    </a:cubicBezTo>
                    <a:cubicBezTo>
                      <a:pt x="49170" y="10783"/>
                      <a:pt x="75202" y="0"/>
                      <a:pt x="102346" y="0"/>
                    </a:cubicBezTo>
                    <a:close/>
                  </a:path>
                </a:pathLst>
              </a:custGeom>
              <a:solidFill>
                <a:srgbClr val="CCD9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 name="Google Shape;321;p30"/>
              <p:cNvSpPr txBox="1"/>
              <p:nvPr/>
            </p:nvSpPr>
            <p:spPr>
              <a:xfrm>
                <a:off x="0" y="-38100"/>
                <a:ext cx="812800" cy="850900"/>
              </a:xfrm>
              <a:prstGeom prst="rect">
                <a:avLst/>
              </a:prstGeom>
              <a:noFill/>
              <a:ln>
                <a:noFill/>
              </a:ln>
            </p:spPr>
            <p:txBody>
              <a:bodyPr anchorCtr="0" anchor="ctr" bIns="63500" lIns="63500" spcFirstLastPara="1" rIns="63500" wrap="square" tIns="63500">
                <a:noAutofit/>
              </a:bodyPr>
              <a:lstStyle/>
              <a:p>
                <a:pPr indent="0" lvl="0" marL="0" marR="0" rtl="0" algn="ctr">
                  <a:lnSpc>
                    <a:spcPct val="140018"/>
                  </a:lnSpc>
                  <a:spcBef>
                    <a:spcPts val="0"/>
                  </a:spcBef>
                  <a:spcAft>
                    <a:spcPts val="0"/>
                  </a:spcAft>
                  <a:buNone/>
                </a:pPr>
                <a:r>
                  <a:rPr b="1" lang="en-US" sz="2199">
                    <a:solidFill>
                      <a:srgbClr val="000000"/>
                    </a:solidFill>
                    <a:latin typeface="Arial"/>
                    <a:ea typeface="Arial"/>
                    <a:cs typeface="Arial"/>
                    <a:sym typeface="Arial"/>
                  </a:rPr>
                  <a:t>LEHETŐSÉGEK</a:t>
                </a:r>
                <a:endParaRPr b="1" sz="2199">
                  <a:solidFill>
                    <a:srgbClr val="000000"/>
                  </a:solidFill>
                  <a:latin typeface="Arial"/>
                  <a:ea typeface="Arial"/>
                  <a:cs typeface="Arial"/>
                  <a:sym typeface="Arial"/>
                </a:endParaRPr>
              </a:p>
              <a:p>
                <a:pPr indent="-237490" lvl="1" marL="474979" marR="0" rtl="0" algn="ctr">
                  <a:lnSpc>
                    <a:spcPct val="140018"/>
                  </a:lnSpc>
                  <a:spcBef>
                    <a:spcPts val="0"/>
                  </a:spcBef>
                  <a:spcAft>
                    <a:spcPts val="0"/>
                  </a:spcAft>
                  <a:buClr>
                    <a:srgbClr val="000000"/>
                  </a:buClr>
                  <a:buSzPts val="2199"/>
                  <a:buFont typeface="Arial"/>
                  <a:buChar char="•"/>
                </a:pPr>
                <a:r>
                  <a:rPr b="0" i="0" lang="en-US" sz="2199" u="none" cap="none" strike="noStrike">
                    <a:solidFill>
                      <a:srgbClr val="000000"/>
                    </a:solidFill>
                    <a:latin typeface="Arial"/>
                    <a:ea typeface="Arial"/>
                    <a:cs typeface="Arial"/>
                    <a:sym typeface="Arial"/>
                  </a:rPr>
                  <a:t>Facebook Marketplace a termékértékesítéshez</a:t>
                </a:r>
                <a:endParaRPr b="0" i="0" sz="2199" u="none" cap="none" strike="noStrike">
                  <a:solidFill>
                    <a:srgbClr val="000000"/>
                  </a:solidFill>
                  <a:latin typeface="Arial"/>
                  <a:ea typeface="Arial"/>
                  <a:cs typeface="Arial"/>
                  <a:sym typeface="Arial"/>
                </a:endParaRPr>
              </a:p>
              <a:p>
                <a:pPr indent="-237490" lvl="1" marL="474979" marR="0" rtl="0" algn="ctr">
                  <a:lnSpc>
                    <a:spcPct val="140018"/>
                  </a:lnSpc>
                  <a:spcBef>
                    <a:spcPts val="0"/>
                  </a:spcBef>
                  <a:spcAft>
                    <a:spcPts val="0"/>
                  </a:spcAft>
                  <a:buClr>
                    <a:srgbClr val="000000"/>
                  </a:buClr>
                  <a:buSzPts val="2199"/>
                  <a:buFont typeface="Arial"/>
                  <a:buChar char="•"/>
                </a:pPr>
                <a:r>
                  <a:rPr b="0" i="0" lang="en-US" sz="2199" u="none" cap="none" strike="noStrike">
                    <a:solidFill>
                      <a:srgbClr val="000000"/>
                    </a:solidFill>
                    <a:latin typeface="Arial"/>
                    <a:ea typeface="Arial"/>
                    <a:cs typeface="Arial"/>
                    <a:sym typeface="Arial"/>
                  </a:rPr>
                  <a:t>Facebook Live lehetőség az élő bejelentkezés </a:t>
                </a:r>
                <a:endParaRPr b="0" i="0" sz="2199" u="none" cap="none" strike="noStrike">
                  <a:solidFill>
                    <a:srgbClr val="000000"/>
                  </a:solidFill>
                  <a:latin typeface="Arial"/>
                  <a:ea typeface="Arial"/>
                  <a:cs typeface="Arial"/>
                  <a:sym typeface="Arial"/>
                </a:endParaRPr>
              </a:p>
              <a:p>
                <a:pPr indent="-237490" lvl="1" marL="474979" marR="0" rtl="0" algn="ctr">
                  <a:lnSpc>
                    <a:spcPct val="140018"/>
                  </a:lnSpc>
                  <a:spcBef>
                    <a:spcPts val="0"/>
                  </a:spcBef>
                  <a:spcAft>
                    <a:spcPts val="0"/>
                  </a:spcAft>
                  <a:buClr>
                    <a:srgbClr val="000000"/>
                  </a:buClr>
                  <a:buSzPts val="2199"/>
                  <a:buFont typeface="Arial"/>
                  <a:buChar char="•"/>
                </a:pPr>
                <a:r>
                  <a:rPr b="0" i="0" lang="en-US" sz="2199" u="none" cap="none" strike="noStrike">
                    <a:solidFill>
                      <a:srgbClr val="000000"/>
                    </a:solidFill>
                    <a:latin typeface="Arial"/>
                    <a:ea typeface="Arial"/>
                    <a:cs typeface="Arial"/>
                    <a:sym typeface="Arial"/>
                  </a:rPr>
                  <a:t>Keresztpromóciós lehetőségek az Instagrammal</a:t>
                </a:r>
                <a:endParaRPr b="0" i="0" sz="2199" u="none" cap="none" strike="noStrike">
                  <a:solidFill>
                    <a:srgbClr val="000000"/>
                  </a:solidFill>
                  <a:latin typeface="Arial"/>
                  <a:ea typeface="Arial"/>
                  <a:cs typeface="Arial"/>
                  <a:sym typeface="Arial"/>
                </a:endParaRPr>
              </a:p>
            </p:txBody>
          </p:sp>
        </p:grpSp>
        <p:grpSp>
          <p:nvGrpSpPr>
            <p:cNvPr id="322" name="Google Shape;322;p30"/>
            <p:cNvGrpSpPr/>
            <p:nvPr/>
          </p:nvGrpSpPr>
          <p:grpSpPr>
            <a:xfrm>
              <a:off x="5470127" y="5194815"/>
              <a:ext cx="5143847" cy="5384965"/>
              <a:chOff x="0" y="-38100"/>
              <a:chExt cx="812800" cy="850900"/>
            </a:xfrm>
          </p:grpSpPr>
          <p:sp>
            <p:nvSpPr>
              <p:cNvPr id="323" name="Google Shape;323;p30"/>
              <p:cNvSpPr/>
              <p:nvPr/>
            </p:nvSpPr>
            <p:spPr>
              <a:xfrm>
                <a:off x="0" y="0"/>
                <a:ext cx="812800" cy="812800"/>
              </a:xfrm>
              <a:custGeom>
                <a:rect b="b" l="l" r="r" t="t"/>
                <a:pathLst>
                  <a:path extrusionOk="0" h="812800" w="812800">
                    <a:moveTo>
                      <a:pt x="102346" y="0"/>
                    </a:moveTo>
                    <a:lnTo>
                      <a:pt x="710454" y="0"/>
                    </a:lnTo>
                    <a:cubicBezTo>
                      <a:pt x="737598" y="0"/>
                      <a:pt x="763630" y="10783"/>
                      <a:pt x="782824" y="29976"/>
                    </a:cubicBezTo>
                    <a:cubicBezTo>
                      <a:pt x="802017" y="49170"/>
                      <a:pt x="812800" y="75202"/>
                      <a:pt x="812800" y="102346"/>
                    </a:cubicBezTo>
                    <a:lnTo>
                      <a:pt x="812800" y="710454"/>
                    </a:lnTo>
                    <a:cubicBezTo>
                      <a:pt x="812800" y="737598"/>
                      <a:pt x="802017" y="763630"/>
                      <a:pt x="782824" y="782824"/>
                    </a:cubicBezTo>
                    <a:cubicBezTo>
                      <a:pt x="763630" y="802017"/>
                      <a:pt x="737598" y="812800"/>
                      <a:pt x="710454" y="812800"/>
                    </a:cubicBezTo>
                    <a:lnTo>
                      <a:pt x="102346" y="812800"/>
                    </a:lnTo>
                    <a:cubicBezTo>
                      <a:pt x="75202" y="812800"/>
                      <a:pt x="49170" y="802017"/>
                      <a:pt x="29976" y="782824"/>
                    </a:cubicBezTo>
                    <a:cubicBezTo>
                      <a:pt x="10783" y="763630"/>
                      <a:pt x="0" y="737598"/>
                      <a:pt x="0" y="710454"/>
                    </a:cubicBezTo>
                    <a:lnTo>
                      <a:pt x="0" y="102346"/>
                    </a:lnTo>
                    <a:cubicBezTo>
                      <a:pt x="0" y="75202"/>
                      <a:pt x="10783" y="49170"/>
                      <a:pt x="29976" y="29976"/>
                    </a:cubicBezTo>
                    <a:cubicBezTo>
                      <a:pt x="49170" y="10783"/>
                      <a:pt x="75202" y="0"/>
                      <a:pt x="102346" y="0"/>
                    </a:cubicBezTo>
                    <a:close/>
                  </a:path>
                </a:pathLst>
              </a:custGeom>
              <a:solidFill>
                <a:srgbClr val="CCD9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 name="Google Shape;324;p30"/>
              <p:cNvSpPr txBox="1"/>
              <p:nvPr/>
            </p:nvSpPr>
            <p:spPr>
              <a:xfrm>
                <a:off x="0" y="-38100"/>
                <a:ext cx="812800" cy="850900"/>
              </a:xfrm>
              <a:prstGeom prst="rect">
                <a:avLst/>
              </a:prstGeom>
              <a:noFill/>
              <a:ln>
                <a:noFill/>
              </a:ln>
            </p:spPr>
            <p:txBody>
              <a:bodyPr anchorCtr="0" anchor="ctr" bIns="63500" lIns="63500" spcFirstLastPara="1" rIns="63500" wrap="square" tIns="63500">
                <a:noAutofit/>
              </a:bodyPr>
              <a:lstStyle/>
              <a:p>
                <a:pPr indent="0" lvl="0" marL="0" marR="0" rtl="0" algn="ctr">
                  <a:lnSpc>
                    <a:spcPct val="140018"/>
                  </a:lnSpc>
                  <a:spcBef>
                    <a:spcPts val="0"/>
                  </a:spcBef>
                  <a:spcAft>
                    <a:spcPts val="0"/>
                  </a:spcAft>
                  <a:buNone/>
                </a:pPr>
                <a:r>
                  <a:rPr b="1" lang="en-US" sz="2199">
                    <a:solidFill>
                      <a:srgbClr val="000000"/>
                    </a:solidFill>
                    <a:latin typeface="Arial"/>
                    <a:ea typeface="Arial"/>
                    <a:cs typeface="Arial"/>
                    <a:sym typeface="Arial"/>
                  </a:rPr>
                  <a:t>VESZÉLYEK</a:t>
                </a:r>
                <a:endParaRPr b="1" sz="2199">
                  <a:solidFill>
                    <a:srgbClr val="000000"/>
                  </a:solidFill>
                  <a:latin typeface="Arial"/>
                  <a:ea typeface="Arial"/>
                  <a:cs typeface="Arial"/>
                  <a:sym typeface="Arial"/>
                </a:endParaRPr>
              </a:p>
              <a:p>
                <a:pPr indent="-237490" lvl="1" marL="474979" marR="0" rtl="0" algn="ctr">
                  <a:lnSpc>
                    <a:spcPct val="153950"/>
                  </a:lnSpc>
                  <a:spcBef>
                    <a:spcPts val="0"/>
                  </a:spcBef>
                  <a:spcAft>
                    <a:spcPts val="0"/>
                  </a:spcAft>
                  <a:buClr>
                    <a:srgbClr val="000000"/>
                  </a:buClr>
                  <a:buSzPts val="2000"/>
                  <a:buFont typeface="Arial"/>
                  <a:buChar char="•"/>
                </a:pPr>
                <a:r>
                  <a:rPr b="0" i="0" lang="en-US" sz="2000" u="none" cap="none" strike="noStrike">
                    <a:solidFill>
                      <a:srgbClr val="000000"/>
                    </a:solidFill>
                    <a:latin typeface="Arial"/>
                    <a:ea typeface="Arial"/>
                    <a:cs typeface="Arial"/>
                    <a:sym typeface="Arial"/>
                  </a:rPr>
                  <a:t>az algoritmusok változása csökkentheti a láthatóságot</a:t>
                </a:r>
                <a:endParaRPr b="0" i="0" sz="2000" u="none" cap="none" strike="noStrike">
                  <a:solidFill>
                    <a:srgbClr val="000000"/>
                  </a:solidFill>
                  <a:latin typeface="Arial"/>
                  <a:ea typeface="Arial"/>
                  <a:cs typeface="Arial"/>
                  <a:sym typeface="Arial"/>
                </a:endParaRPr>
              </a:p>
              <a:p>
                <a:pPr indent="-237490" lvl="1" marL="474979" marR="0" rtl="0" algn="ctr">
                  <a:lnSpc>
                    <a:spcPct val="153950"/>
                  </a:lnSpc>
                  <a:spcBef>
                    <a:spcPts val="0"/>
                  </a:spcBef>
                  <a:spcAft>
                    <a:spcPts val="0"/>
                  </a:spcAft>
                  <a:buClr>
                    <a:srgbClr val="000000"/>
                  </a:buClr>
                  <a:buSzPts val="2000"/>
                  <a:buFont typeface="Arial"/>
                  <a:buChar char="•"/>
                </a:pPr>
                <a:r>
                  <a:rPr b="0" i="0" lang="en-US" sz="2000" u="none" cap="none" strike="noStrike">
                    <a:solidFill>
                      <a:srgbClr val="000000"/>
                    </a:solidFill>
                    <a:latin typeface="Arial"/>
                    <a:ea typeface="Arial"/>
                    <a:cs typeface="Arial"/>
                    <a:sym typeface="Arial"/>
                  </a:rPr>
                  <a:t>potenciális negatív visszajelzések vagy megjegyzések</a:t>
                </a:r>
                <a:endParaRPr b="0" i="0" sz="2000" u="none" cap="none" strike="noStrike">
                  <a:solidFill>
                    <a:srgbClr val="000000"/>
                  </a:solidFill>
                  <a:latin typeface="Arial"/>
                  <a:ea typeface="Arial"/>
                  <a:cs typeface="Arial"/>
                  <a:sym typeface="Arial"/>
                </a:endParaRPr>
              </a:p>
              <a:p>
                <a:pPr indent="-237490" lvl="1" marL="474979" marR="0" rtl="0" algn="ctr">
                  <a:lnSpc>
                    <a:spcPct val="153950"/>
                  </a:lnSpc>
                  <a:spcBef>
                    <a:spcPts val="0"/>
                  </a:spcBef>
                  <a:spcAft>
                    <a:spcPts val="0"/>
                  </a:spcAft>
                  <a:buClr>
                    <a:srgbClr val="000000"/>
                  </a:buClr>
                  <a:buSzPts val="2000"/>
                  <a:buFont typeface="Arial"/>
                  <a:buChar char="•"/>
                </a:pPr>
                <a:r>
                  <a:rPr b="0" i="0" lang="en-US" sz="2000" u="none" cap="none" strike="noStrike">
                    <a:solidFill>
                      <a:srgbClr val="000000"/>
                    </a:solidFill>
                    <a:latin typeface="Arial"/>
                    <a:ea typeface="Arial"/>
                    <a:cs typeface="Arial"/>
                    <a:sym typeface="Arial"/>
                  </a:rPr>
                  <a:t>agggályok a felhasználók adatvédelmi biztonságával kapcsolatban</a:t>
                </a:r>
                <a:endParaRPr b="0" i="0" sz="2000" u="none" cap="none" strike="noStrike">
                  <a:solidFill>
                    <a:srgbClr val="000000"/>
                  </a:solidFill>
                  <a:latin typeface="Arial"/>
                  <a:ea typeface="Arial"/>
                  <a:cs typeface="Arial"/>
                  <a:sym typeface="Arial"/>
                </a:endParaRPr>
              </a:p>
            </p:txBody>
          </p:sp>
        </p:grpSp>
      </p:grpSp>
      <p:sp>
        <p:nvSpPr>
          <p:cNvPr id="325" name="Google Shape;325;p30"/>
          <p:cNvSpPr/>
          <p:nvPr/>
        </p:nvSpPr>
        <p:spPr>
          <a:xfrm>
            <a:off x="1028700" y="1028700"/>
            <a:ext cx="945224" cy="945224"/>
          </a:xfrm>
          <a:custGeom>
            <a:rect b="b" l="l" r="r" t="t"/>
            <a:pathLst>
              <a:path extrusionOk="0" h="945224" w="945224">
                <a:moveTo>
                  <a:pt x="0" y="0"/>
                </a:moveTo>
                <a:lnTo>
                  <a:pt x="945224" y="0"/>
                </a:lnTo>
                <a:lnTo>
                  <a:pt x="945224" y="945224"/>
                </a:lnTo>
                <a:lnTo>
                  <a:pt x="0" y="945224"/>
                </a:lnTo>
                <a:lnTo>
                  <a:pt x="0" y="0"/>
                </a:lnTo>
                <a:close/>
              </a:path>
            </a:pathLst>
          </a:custGeom>
          <a:blipFill rotWithShape="1">
            <a:blip r:embed="rId5">
              <a:alphaModFix/>
            </a:blip>
            <a:stretch>
              <a:fillRect b="0" l="0" r="0" t="0"/>
            </a:stretch>
          </a:blipFill>
          <a:ln>
            <a:noFill/>
          </a:ln>
        </p:spPr>
      </p:sp>
      <p:sp>
        <p:nvSpPr>
          <p:cNvPr id="326" name="Google Shape;326;p30"/>
          <p:cNvSpPr/>
          <p:nvPr/>
        </p:nvSpPr>
        <p:spPr>
          <a:xfrm>
            <a:off x="-1819173" y="6585646"/>
            <a:ext cx="3793097" cy="4114800"/>
          </a:xfrm>
          <a:custGeom>
            <a:rect b="b" l="l" r="r" t="t"/>
            <a:pathLst>
              <a:path extrusionOk="0" h="4114800" w="3793097">
                <a:moveTo>
                  <a:pt x="0" y="0"/>
                </a:moveTo>
                <a:lnTo>
                  <a:pt x="3793097" y="0"/>
                </a:lnTo>
                <a:lnTo>
                  <a:pt x="3793097" y="4114800"/>
                </a:lnTo>
                <a:lnTo>
                  <a:pt x="0" y="4114800"/>
                </a:lnTo>
                <a:lnTo>
                  <a:pt x="0" y="0"/>
                </a:lnTo>
                <a:close/>
              </a:path>
            </a:pathLst>
          </a:custGeom>
          <a:blipFill rotWithShape="1">
            <a:blip r:embed="rId6">
              <a:alphaModFix/>
            </a:blip>
            <a:stretch>
              <a:fillRect b="0" l="0" r="0" t="0"/>
            </a:stretch>
          </a:blipFill>
          <a:ln>
            <a:noFill/>
          </a:ln>
        </p:spPr>
      </p:sp>
      <p:sp>
        <p:nvSpPr>
          <p:cNvPr id="327" name="Google Shape;327;p30"/>
          <p:cNvSpPr/>
          <p:nvPr/>
        </p:nvSpPr>
        <p:spPr>
          <a:xfrm>
            <a:off x="15638755" y="7997954"/>
            <a:ext cx="3957689" cy="4114800"/>
          </a:xfrm>
          <a:custGeom>
            <a:rect b="b" l="l" r="r" t="t"/>
            <a:pathLst>
              <a:path extrusionOk="0" h="4114800" w="3957689">
                <a:moveTo>
                  <a:pt x="0" y="0"/>
                </a:moveTo>
                <a:lnTo>
                  <a:pt x="3957689" y="0"/>
                </a:lnTo>
                <a:lnTo>
                  <a:pt x="3957689" y="4114800"/>
                </a:lnTo>
                <a:lnTo>
                  <a:pt x="0" y="4114800"/>
                </a:lnTo>
                <a:lnTo>
                  <a:pt x="0" y="0"/>
                </a:lnTo>
                <a:close/>
              </a:path>
            </a:pathLst>
          </a:custGeom>
          <a:blipFill rotWithShape="1">
            <a:blip r:embed="rId7">
              <a:alphaModFix/>
            </a:blip>
            <a:stretch>
              <a:fillRect b="0" l="0" r="0" t="0"/>
            </a:stretch>
          </a:blipFill>
          <a:ln>
            <a:noFill/>
          </a:ln>
        </p:spPr>
      </p:sp>
      <p:sp>
        <p:nvSpPr>
          <p:cNvPr id="328" name="Google Shape;328;p30"/>
          <p:cNvSpPr/>
          <p:nvPr/>
        </p:nvSpPr>
        <p:spPr>
          <a:xfrm>
            <a:off x="14208818" y="-1584009"/>
            <a:ext cx="5387627" cy="4114800"/>
          </a:xfrm>
          <a:custGeom>
            <a:rect b="b" l="l" r="r" t="t"/>
            <a:pathLst>
              <a:path extrusionOk="0" h="4114800" w="5387627">
                <a:moveTo>
                  <a:pt x="0" y="0"/>
                </a:moveTo>
                <a:lnTo>
                  <a:pt x="5387626" y="0"/>
                </a:lnTo>
                <a:lnTo>
                  <a:pt x="5387626" y="4114800"/>
                </a:lnTo>
                <a:lnTo>
                  <a:pt x="0" y="4114800"/>
                </a:lnTo>
                <a:lnTo>
                  <a:pt x="0" y="0"/>
                </a:lnTo>
                <a:close/>
              </a:path>
            </a:pathLst>
          </a:custGeom>
          <a:blipFill rotWithShape="1">
            <a:blip r:embed="rId8">
              <a:alphaModFix/>
            </a:blip>
            <a:stretch>
              <a:fillRect b="0" l="0" r="0" t="0"/>
            </a:stretch>
          </a:blipFill>
          <a:ln>
            <a:noFill/>
          </a:ln>
        </p:spPr>
      </p:sp>
      <p:sp>
        <p:nvSpPr>
          <p:cNvPr id="329" name="Google Shape;329;p30"/>
          <p:cNvSpPr txBox="1"/>
          <p:nvPr/>
        </p:nvSpPr>
        <p:spPr>
          <a:xfrm rot="-5400000">
            <a:off x="-2256452" y="4880607"/>
            <a:ext cx="6522680" cy="52578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2900">
                <a:solidFill>
                  <a:srgbClr val="000000"/>
                </a:solidFill>
                <a:latin typeface="Arial"/>
                <a:ea typeface="Arial"/>
                <a:cs typeface="Arial"/>
                <a:sym typeface="Arial"/>
              </a:rPr>
              <a:t>Facebook</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3" name="Shape 333"/>
        <p:cNvGrpSpPr/>
        <p:nvPr/>
      </p:nvGrpSpPr>
      <p:grpSpPr>
        <a:xfrm>
          <a:off x="0" y="0"/>
          <a:ext cx="0" cy="0"/>
          <a:chOff x="0" y="0"/>
          <a:chExt cx="0" cy="0"/>
        </a:xfrm>
      </p:grpSpPr>
      <p:sp>
        <p:nvSpPr>
          <p:cNvPr id="334" name="Google Shape;334;p31"/>
          <p:cNvSpPr/>
          <p:nvPr/>
        </p:nvSpPr>
        <p:spPr>
          <a:xfrm>
            <a:off x="15294047" y="-1776591"/>
            <a:ext cx="4647105" cy="4114800"/>
          </a:xfrm>
          <a:custGeom>
            <a:rect b="b" l="l" r="r" t="t"/>
            <a:pathLst>
              <a:path extrusionOk="0" h="4114800" w="4647105">
                <a:moveTo>
                  <a:pt x="0" y="0"/>
                </a:moveTo>
                <a:lnTo>
                  <a:pt x="4647105" y="0"/>
                </a:lnTo>
                <a:lnTo>
                  <a:pt x="4647105" y="4114800"/>
                </a:lnTo>
                <a:lnTo>
                  <a:pt x="0" y="4114800"/>
                </a:lnTo>
                <a:lnTo>
                  <a:pt x="0" y="0"/>
                </a:lnTo>
                <a:close/>
              </a:path>
            </a:pathLst>
          </a:custGeom>
          <a:blipFill rotWithShape="1">
            <a:blip r:embed="rId3">
              <a:alphaModFix/>
            </a:blip>
            <a:stretch>
              <a:fillRect b="0" l="0" r="0" t="0"/>
            </a:stretch>
          </a:blipFill>
          <a:ln>
            <a:noFill/>
          </a:ln>
        </p:spPr>
      </p:sp>
      <p:sp>
        <p:nvSpPr>
          <p:cNvPr id="335" name="Google Shape;335;p31"/>
          <p:cNvSpPr/>
          <p:nvPr/>
        </p:nvSpPr>
        <p:spPr>
          <a:xfrm>
            <a:off x="-2520200" y="7200900"/>
            <a:ext cx="5040401" cy="4114800"/>
          </a:xfrm>
          <a:custGeom>
            <a:rect b="b" l="l" r="r" t="t"/>
            <a:pathLst>
              <a:path extrusionOk="0" h="4114800" w="5040401">
                <a:moveTo>
                  <a:pt x="0" y="0"/>
                </a:moveTo>
                <a:lnTo>
                  <a:pt x="5040400" y="0"/>
                </a:lnTo>
                <a:lnTo>
                  <a:pt x="5040400" y="4114800"/>
                </a:lnTo>
                <a:lnTo>
                  <a:pt x="0" y="4114800"/>
                </a:lnTo>
                <a:lnTo>
                  <a:pt x="0" y="0"/>
                </a:lnTo>
                <a:close/>
              </a:path>
            </a:pathLst>
          </a:custGeom>
          <a:blipFill rotWithShape="1">
            <a:blip r:embed="rId4">
              <a:alphaModFix/>
            </a:blip>
            <a:stretch>
              <a:fillRect b="0" l="0" r="0" t="0"/>
            </a:stretch>
          </a:blipFill>
          <a:ln>
            <a:noFill/>
          </a:ln>
        </p:spPr>
      </p:sp>
      <p:sp>
        <p:nvSpPr>
          <p:cNvPr id="336" name="Google Shape;336;p31"/>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5">
              <a:alphaModFix/>
            </a:blip>
            <a:stretch>
              <a:fillRect b="-160181" l="-14265" r="-3278" t="-161048"/>
            </a:stretch>
          </a:blipFill>
          <a:ln>
            <a:noFill/>
          </a:ln>
        </p:spPr>
      </p:sp>
      <p:grpSp>
        <p:nvGrpSpPr>
          <p:cNvPr id="337" name="Google Shape;337;p31"/>
          <p:cNvGrpSpPr/>
          <p:nvPr/>
        </p:nvGrpSpPr>
        <p:grpSpPr>
          <a:xfrm>
            <a:off x="5163760" y="995244"/>
            <a:ext cx="7960481" cy="8115674"/>
            <a:chOff x="0" y="-241118"/>
            <a:chExt cx="10613974" cy="10820898"/>
          </a:xfrm>
        </p:grpSpPr>
        <p:grpSp>
          <p:nvGrpSpPr>
            <p:cNvPr id="338" name="Google Shape;338;p31"/>
            <p:cNvGrpSpPr/>
            <p:nvPr/>
          </p:nvGrpSpPr>
          <p:grpSpPr>
            <a:xfrm>
              <a:off x="0" y="-241118"/>
              <a:ext cx="5143847" cy="5384965"/>
              <a:chOff x="0" y="-38100"/>
              <a:chExt cx="812800" cy="850900"/>
            </a:xfrm>
          </p:grpSpPr>
          <p:sp>
            <p:nvSpPr>
              <p:cNvPr id="339" name="Google Shape;339;p31"/>
              <p:cNvSpPr/>
              <p:nvPr/>
            </p:nvSpPr>
            <p:spPr>
              <a:xfrm>
                <a:off x="0" y="0"/>
                <a:ext cx="812800" cy="812800"/>
              </a:xfrm>
              <a:custGeom>
                <a:rect b="b" l="l" r="r" t="t"/>
                <a:pathLst>
                  <a:path extrusionOk="0" h="812800" w="812800">
                    <a:moveTo>
                      <a:pt x="102346" y="0"/>
                    </a:moveTo>
                    <a:lnTo>
                      <a:pt x="710454" y="0"/>
                    </a:lnTo>
                    <a:cubicBezTo>
                      <a:pt x="737598" y="0"/>
                      <a:pt x="763630" y="10783"/>
                      <a:pt x="782824" y="29976"/>
                    </a:cubicBezTo>
                    <a:cubicBezTo>
                      <a:pt x="802017" y="49170"/>
                      <a:pt x="812800" y="75202"/>
                      <a:pt x="812800" y="102346"/>
                    </a:cubicBezTo>
                    <a:lnTo>
                      <a:pt x="812800" y="710454"/>
                    </a:lnTo>
                    <a:cubicBezTo>
                      <a:pt x="812800" y="737598"/>
                      <a:pt x="802017" y="763630"/>
                      <a:pt x="782824" y="782824"/>
                    </a:cubicBezTo>
                    <a:cubicBezTo>
                      <a:pt x="763630" y="802017"/>
                      <a:pt x="737598" y="812800"/>
                      <a:pt x="710454" y="812800"/>
                    </a:cubicBezTo>
                    <a:lnTo>
                      <a:pt x="102346" y="812800"/>
                    </a:lnTo>
                    <a:cubicBezTo>
                      <a:pt x="75202" y="812800"/>
                      <a:pt x="49170" y="802017"/>
                      <a:pt x="29976" y="782824"/>
                    </a:cubicBezTo>
                    <a:cubicBezTo>
                      <a:pt x="10783" y="763630"/>
                      <a:pt x="0" y="737598"/>
                      <a:pt x="0" y="710454"/>
                    </a:cubicBezTo>
                    <a:lnTo>
                      <a:pt x="0" y="102346"/>
                    </a:lnTo>
                    <a:cubicBezTo>
                      <a:pt x="0" y="75202"/>
                      <a:pt x="10783" y="49170"/>
                      <a:pt x="29976" y="29976"/>
                    </a:cubicBezTo>
                    <a:cubicBezTo>
                      <a:pt x="49170" y="10783"/>
                      <a:pt x="75202" y="0"/>
                      <a:pt x="102346" y="0"/>
                    </a:cubicBezTo>
                    <a:close/>
                  </a:path>
                </a:pathLst>
              </a:custGeom>
              <a:solidFill>
                <a:srgbClr val="FFCED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 name="Google Shape;340;p31"/>
              <p:cNvSpPr txBox="1"/>
              <p:nvPr/>
            </p:nvSpPr>
            <p:spPr>
              <a:xfrm>
                <a:off x="0" y="-38100"/>
                <a:ext cx="812800" cy="850900"/>
              </a:xfrm>
              <a:prstGeom prst="rect">
                <a:avLst/>
              </a:prstGeom>
              <a:noFill/>
              <a:ln>
                <a:noFill/>
              </a:ln>
            </p:spPr>
            <p:txBody>
              <a:bodyPr anchorCtr="0" anchor="ctr" bIns="63500" lIns="63500" spcFirstLastPara="1" rIns="63500" wrap="square" tIns="63500">
                <a:noAutofit/>
              </a:bodyPr>
              <a:lstStyle/>
              <a:p>
                <a:pPr indent="0" lvl="0" marL="0" marR="0" rtl="0" algn="ctr">
                  <a:lnSpc>
                    <a:spcPct val="140018"/>
                  </a:lnSpc>
                  <a:spcBef>
                    <a:spcPts val="0"/>
                  </a:spcBef>
                  <a:spcAft>
                    <a:spcPts val="0"/>
                  </a:spcAft>
                  <a:buNone/>
                </a:pPr>
                <a:r>
                  <a:rPr b="1" lang="en-US" sz="2199">
                    <a:solidFill>
                      <a:srgbClr val="000000"/>
                    </a:solidFill>
                    <a:latin typeface="Arial"/>
                    <a:ea typeface="Arial"/>
                    <a:cs typeface="Arial"/>
                    <a:sym typeface="Arial"/>
                  </a:rPr>
                  <a:t>ERŐSSÉGEK</a:t>
                </a:r>
                <a:endParaRPr b="1" sz="2199">
                  <a:solidFill>
                    <a:srgbClr val="000000"/>
                  </a:solidFill>
                  <a:latin typeface="Arial"/>
                  <a:ea typeface="Arial"/>
                  <a:cs typeface="Arial"/>
                  <a:sym typeface="Arial"/>
                </a:endParaRPr>
              </a:p>
              <a:p>
                <a:pPr indent="-237490" lvl="1" marL="474979" marR="0" rtl="0" algn="ctr">
                  <a:lnSpc>
                    <a:spcPct val="140018"/>
                  </a:lnSpc>
                  <a:spcBef>
                    <a:spcPts val="0"/>
                  </a:spcBef>
                  <a:spcAft>
                    <a:spcPts val="0"/>
                  </a:spcAft>
                  <a:buClr>
                    <a:srgbClr val="000000"/>
                  </a:buClr>
                  <a:buSzPts val="2199"/>
                  <a:buFont typeface="Arial"/>
                  <a:buChar char="•"/>
                </a:pPr>
                <a:r>
                  <a:rPr b="0" i="0" lang="en-US" sz="2199" u="none" cap="none" strike="noStrike">
                    <a:solidFill>
                      <a:srgbClr val="000000"/>
                    </a:solidFill>
                    <a:latin typeface="Arial"/>
                    <a:ea typeface="Arial"/>
                    <a:cs typeface="Arial"/>
                    <a:sym typeface="Arial"/>
                  </a:rPr>
                  <a:t>rendkívül vizuális platform</a:t>
                </a:r>
                <a:endParaRPr/>
              </a:p>
              <a:p>
                <a:pPr indent="-237490" lvl="1" marL="474979" marR="0" rtl="0" algn="ctr">
                  <a:lnSpc>
                    <a:spcPct val="140018"/>
                  </a:lnSpc>
                  <a:spcBef>
                    <a:spcPts val="0"/>
                  </a:spcBef>
                  <a:spcAft>
                    <a:spcPts val="0"/>
                  </a:spcAft>
                  <a:buClr>
                    <a:srgbClr val="000000"/>
                  </a:buClr>
                  <a:buSzPts val="2199"/>
                  <a:buFont typeface="Arial"/>
                  <a:buChar char="•"/>
                </a:pPr>
                <a:r>
                  <a:rPr b="0" i="0" lang="en-US" sz="2199" u="none" cap="none" strike="noStrike">
                    <a:solidFill>
                      <a:srgbClr val="000000"/>
                    </a:solidFill>
                    <a:latin typeface="Arial"/>
                    <a:ea typeface="Arial"/>
                    <a:cs typeface="Arial"/>
                    <a:sym typeface="Arial"/>
                  </a:rPr>
                  <a:t>erős elkötelezettségi arányok</a:t>
                </a:r>
                <a:endParaRPr/>
              </a:p>
              <a:p>
                <a:pPr indent="-237490" lvl="1" marL="474979" marR="0" rtl="0" algn="ctr">
                  <a:lnSpc>
                    <a:spcPct val="140018"/>
                  </a:lnSpc>
                  <a:spcBef>
                    <a:spcPts val="0"/>
                  </a:spcBef>
                  <a:spcAft>
                    <a:spcPts val="0"/>
                  </a:spcAft>
                  <a:buClr>
                    <a:srgbClr val="000000"/>
                  </a:buClr>
                  <a:buSzPts val="2199"/>
                  <a:buFont typeface="Arial"/>
                  <a:buChar char="•"/>
                </a:pPr>
                <a:r>
                  <a:rPr b="0" i="0" lang="en-US" sz="2199" u="none" cap="none" strike="noStrike">
                    <a:solidFill>
                      <a:srgbClr val="000000"/>
                    </a:solidFill>
                    <a:latin typeface="Arial"/>
                    <a:ea typeface="Arial"/>
                    <a:cs typeface="Arial"/>
                    <a:sym typeface="Arial"/>
                  </a:rPr>
                  <a:t>népszerű a fiatalok körében</a:t>
                </a:r>
                <a:endParaRPr/>
              </a:p>
              <a:p>
                <a:pPr indent="-237490" lvl="1" marL="474979" marR="0" rtl="0" algn="ctr">
                  <a:lnSpc>
                    <a:spcPct val="140018"/>
                  </a:lnSpc>
                  <a:spcBef>
                    <a:spcPts val="0"/>
                  </a:spcBef>
                  <a:spcAft>
                    <a:spcPts val="0"/>
                  </a:spcAft>
                  <a:buClr>
                    <a:srgbClr val="000000"/>
                  </a:buClr>
                  <a:buSzPts val="2199"/>
                  <a:buFont typeface="Arial"/>
                  <a:buChar char="•"/>
                </a:pPr>
                <a:r>
                  <a:rPr b="0" i="0" lang="en-US" sz="2199" u="none" cap="none" strike="noStrike">
                    <a:solidFill>
                      <a:srgbClr val="000000"/>
                    </a:solidFill>
                    <a:latin typeface="Arial"/>
                    <a:ea typeface="Arial"/>
                    <a:cs typeface="Arial"/>
                    <a:sym typeface="Arial"/>
                  </a:rPr>
                  <a:t>nagyszerű az influencer együttműködésekhez</a:t>
                </a:r>
                <a:endParaRPr b="0" i="0" sz="2199" u="none" cap="none" strike="noStrike">
                  <a:solidFill>
                    <a:srgbClr val="000000"/>
                  </a:solidFill>
                  <a:latin typeface="Arial"/>
                  <a:ea typeface="Arial"/>
                  <a:cs typeface="Arial"/>
                  <a:sym typeface="Arial"/>
                </a:endParaRPr>
              </a:p>
            </p:txBody>
          </p:sp>
        </p:grpSp>
        <p:grpSp>
          <p:nvGrpSpPr>
            <p:cNvPr id="341" name="Google Shape;341;p31"/>
            <p:cNvGrpSpPr/>
            <p:nvPr/>
          </p:nvGrpSpPr>
          <p:grpSpPr>
            <a:xfrm>
              <a:off x="5470127" y="-241118"/>
              <a:ext cx="5143847" cy="5384965"/>
              <a:chOff x="0" y="-38100"/>
              <a:chExt cx="812800" cy="850900"/>
            </a:xfrm>
          </p:grpSpPr>
          <p:sp>
            <p:nvSpPr>
              <p:cNvPr id="342" name="Google Shape;342;p31"/>
              <p:cNvSpPr/>
              <p:nvPr/>
            </p:nvSpPr>
            <p:spPr>
              <a:xfrm>
                <a:off x="0" y="0"/>
                <a:ext cx="812800" cy="812800"/>
              </a:xfrm>
              <a:custGeom>
                <a:rect b="b" l="l" r="r" t="t"/>
                <a:pathLst>
                  <a:path extrusionOk="0" h="812800" w="812800">
                    <a:moveTo>
                      <a:pt x="102346" y="0"/>
                    </a:moveTo>
                    <a:lnTo>
                      <a:pt x="710454" y="0"/>
                    </a:lnTo>
                    <a:cubicBezTo>
                      <a:pt x="737598" y="0"/>
                      <a:pt x="763630" y="10783"/>
                      <a:pt x="782824" y="29976"/>
                    </a:cubicBezTo>
                    <a:cubicBezTo>
                      <a:pt x="802017" y="49170"/>
                      <a:pt x="812800" y="75202"/>
                      <a:pt x="812800" y="102346"/>
                    </a:cubicBezTo>
                    <a:lnTo>
                      <a:pt x="812800" y="710454"/>
                    </a:lnTo>
                    <a:cubicBezTo>
                      <a:pt x="812800" y="737598"/>
                      <a:pt x="802017" y="763630"/>
                      <a:pt x="782824" y="782824"/>
                    </a:cubicBezTo>
                    <a:cubicBezTo>
                      <a:pt x="763630" y="802017"/>
                      <a:pt x="737598" y="812800"/>
                      <a:pt x="710454" y="812800"/>
                    </a:cubicBezTo>
                    <a:lnTo>
                      <a:pt x="102346" y="812800"/>
                    </a:lnTo>
                    <a:cubicBezTo>
                      <a:pt x="75202" y="812800"/>
                      <a:pt x="49170" y="802017"/>
                      <a:pt x="29976" y="782824"/>
                    </a:cubicBezTo>
                    <a:cubicBezTo>
                      <a:pt x="10783" y="763630"/>
                      <a:pt x="0" y="737598"/>
                      <a:pt x="0" y="710454"/>
                    </a:cubicBezTo>
                    <a:lnTo>
                      <a:pt x="0" y="102346"/>
                    </a:lnTo>
                    <a:cubicBezTo>
                      <a:pt x="0" y="75202"/>
                      <a:pt x="10783" y="49170"/>
                      <a:pt x="29976" y="29976"/>
                    </a:cubicBezTo>
                    <a:cubicBezTo>
                      <a:pt x="49170" y="10783"/>
                      <a:pt x="75202" y="0"/>
                      <a:pt x="102346" y="0"/>
                    </a:cubicBezTo>
                    <a:close/>
                  </a:path>
                </a:pathLst>
              </a:custGeom>
              <a:solidFill>
                <a:srgbClr val="FFCED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 name="Google Shape;343;p31"/>
              <p:cNvSpPr txBox="1"/>
              <p:nvPr/>
            </p:nvSpPr>
            <p:spPr>
              <a:xfrm>
                <a:off x="0" y="-38100"/>
                <a:ext cx="812800" cy="850900"/>
              </a:xfrm>
              <a:prstGeom prst="rect">
                <a:avLst/>
              </a:prstGeom>
              <a:noFill/>
              <a:ln>
                <a:noFill/>
              </a:ln>
            </p:spPr>
            <p:txBody>
              <a:bodyPr anchorCtr="0" anchor="ctr" bIns="63500" lIns="63500" spcFirstLastPara="1" rIns="63500" wrap="square" tIns="63500">
                <a:noAutofit/>
              </a:bodyPr>
              <a:lstStyle/>
              <a:p>
                <a:pPr indent="0" lvl="0" marL="0" marR="0" rtl="0" algn="ctr">
                  <a:lnSpc>
                    <a:spcPct val="140018"/>
                  </a:lnSpc>
                  <a:spcBef>
                    <a:spcPts val="0"/>
                  </a:spcBef>
                  <a:spcAft>
                    <a:spcPts val="0"/>
                  </a:spcAft>
                  <a:buNone/>
                </a:pPr>
                <a:r>
                  <a:rPr b="1" lang="en-US" sz="2199">
                    <a:solidFill>
                      <a:srgbClr val="000000"/>
                    </a:solidFill>
                    <a:latin typeface="Arial"/>
                    <a:ea typeface="Arial"/>
                    <a:cs typeface="Arial"/>
                    <a:sym typeface="Arial"/>
                  </a:rPr>
                  <a:t>GYENGESÉGEK</a:t>
                </a:r>
                <a:endParaRPr b="1" sz="2199">
                  <a:solidFill>
                    <a:srgbClr val="000000"/>
                  </a:solidFill>
                  <a:latin typeface="Arial"/>
                  <a:ea typeface="Arial"/>
                  <a:cs typeface="Arial"/>
                  <a:sym typeface="Arial"/>
                </a:endParaRPr>
              </a:p>
              <a:p>
                <a:pPr indent="-237490" lvl="1" marL="474979" marR="0" rtl="0" algn="ctr">
                  <a:lnSpc>
                    <a:spcPct val="140018"/>
                  </a:lnSpc>
                  <a:spcBef>
                    <a:spcPts val="0"/>
                  </a:spcBef>
                  <a:spcAft>
                    <a:spcPts val="0"/>
                  </a:spcAft>
                  <a:buClr>
                    <a:srgbClr val="000000"/>
                  </a:buClr>
                  <a:buSzPts val="2199"/>
                  <a:buFont typeface="Arial"/>
                  <a:buChar char="•"/>
                </a:pPr>
                <a:r>
                  <a:rPr b="0" i="0" lang="en-US" sz="2199" u="none" cap="none" strike="noStrike">
                    <a:solidFill>
                      <a:srgbClr val="000000"/>
                    </a:solidFill>
                    <a:latin typeface="Arial"/>
                    <a:ea typeface="Arial"/>
                    <a:cs typeface="Arial"/>
                    <a:sym typeface="Arial"/>
                  </a:rPr>
                  <a:t>színvonalas képi megjelenítést igényel</a:t>
                </a:r>
                <a:endParaRPr b="0" i="0" sz="2199" u="none" cap="none" strike="noStrike">
                  <a:solidFill>
                    <a:srgbClr val="000000"/>
                  </a:solidFill>
                  <a:latin typeface="Arial"/>
                  <a:ea typeface="Arial"/>
                  <a:cs typeface="Arial"/>
                  <a:sym typeface="Arial"/>
                </a:endParaRPr>
              </a:p>
              <a:p>
                <a:pPr indent="-237490" lvl="1" marL="474979" marR="0" rtl="0" algn="ctr">
                  <a:lnSpc>
                    <a:spcPct val="140018"/>
                  </a:lnSpc>
                  <a:spcBef>
                    <a:spcPts val="0"/>
                  </a:spcBef>
                  <a:spcAft>
                    <a:spcPts val="0"/>
                  </a:spcAft>
                  <a:buClr>
                    <a:srgbClr val="000000"/>
                  </a:buClr>
                  <a:buSzPts val="2199"/>
                  <a:buFont typeface="Arial"/>
                  <a:buChar char="•"/>
                </a:pPr>
                <a:r>
                  <a:rPr b="0" i="0" lang="en-US" sz="2199" u="none" cap="none" strike="noStrike">
                    <a:solidFill>
                      <a:srgbClr val="000000"/>
                    </a:solidFill>
                    <a:latin typeface="Arial"/>
                    <a:ea typeface="Arial"/>
                    <a:cs typeface="Arial"/>
                    <a:sym typeface="Arial"/>
                  </a:rPr>
                  <a:t>időigényes lehet</a:t>
                </a:r>
                <a:endParaRPr b="0" i="0" sz="2199" u="none" cap="none" strike="noStrike">
                  <a:solidFill>
                    <a:srgbClr val="000000"/>
                  </a:solidFill>
                  <a:latin typeface="Arial"/>
                  <a:ea typeface="Arial"/>
                  <a:cs typeface="Arial"/>
                  <a:sym typeface="Arial"/>
                </a:endParaRPr>
              </a:p>
              <a:p>
                <a:pPr indent="-237490" lvl="1" marL="474979" marR="0" rtl="0" algn="ctr">
                  <a:lnSpc>
                    <a:spcPct val="140018"/>
                  </a:lnSpc>
                  <a:spcBef>
                    <a:spcPts val="0"/>
                  </a:spcBef>
                  <a:spcAft>
                    <a:spcPts val="0"/>
                  </a:spcAft>
                  <a:buClr>
                    <a:srgbClr val="000000"/>
                  </a:buClr>
                  <a:buSzPts val="2199"/>
                  <a:buFont typeface="Arial"/>
                  <a:buChar char="•"/>
                </a:pPr>
                <a:r>
                  <a:rPr b="0" i="0" lang="en-US" sz="2199" u="none" cap="none" strike="noStrike">
                    <a:solidFill>
                      <a:srgbClr val="000000"/>
                    </a:solidFill>
                    <a:latin typeface="Arial"/>
                    <a:ea typeface="Arial"/>
                    <a:cs typeface="Arial"/>
                    <a:sym typeface="Arial"/>
                  </a:rPr>
                  <a:t>az algoritmus kiszámíthatatlan lehet</a:t>
                </a:r>
                <a:endParaRPr b="0" i="0" sz="2199" u="none" cap="none" strike="noStrike">
                  <a:solidFill>
                    <a:srgbClr val="000000"/>
                  </a:solidFill>
                  <a:latin typeface="Arial"/>
                  <a:ea typeface="Arial"/>
                  <a:cs typeface="Arial"/>
                  <a:sym typeface="Arial"/>
                </a:endParaRPr>
              </a:p>
            </p:txBody>
          </p:sp>
        </p:grpSp>
        <p:grpSp>
          <p:nvGrpSpPr>
            <p:cNvPr id="344" name="Google Shape;344;p31"/>
            <p:cNvGrpSpPr/>
            <p:nvPr/>
          </p:nvGrpSpPr>
          <p:grpSpPr>
            <a:xfrm>
              <a:off x="0" y="5194815"/>
              <a:ext cx="5143847" cy="5384965"/>
              <a:chOff x="0" y="-38100"/>
              <a:chExt cx="812800" cy="850900"/>
            </a:xfrm>
          </p:grpSpPr>
          <p:sp>
            <p:nvSpPr>
              <p:cNvPr id="345" name="Google Shape;345;p31"/>
              <p:cNvSpPr/>
              <p:nvPr/>
            </p:nvSpPr>
            <p:spPr>
              <a:xfrm>
                <a:off x="0" y="0"/>
                <a:ext cx="812800" cy="812800"/>
              </a:xfrm>
              <a:custGeom>
                <a:rect b="b" l="l" r="r" t="t"/>
                <a:pathLst>
                  <a:path extrusionOk="0" h="812800" w="812800">
                    <a:moveTo>
                      <a:pt x="102346" y="0"/>
                    </a:moveTo>
                    <a:lnTo>
                      <a:pt x="710454" y="0"/>
                    </a:lnTo>
                    <a:cubicBezTo>
                      <a:pt x="737598" y="0"/>
                      <a:pt x="763630" y="10783"/>
                      <a:pt x="782824" y="29976"/>
                    </a:cubicBezTo>
                    <a:cubicBezTo>
                      <a:pt x="802017" y="49170"/>
                      <a:pt x="812800" y="75202"/>
                      <a:pt x="812800" y="102346"/>
                    </a:cubicBezTo>
                    <a:lnTo>
                      <a:pt x="812800" y="710454"/>
                    </a:lnTo>
                    <a:cubicBezTo>
                      <a:pt x="812800" y="737598"/>
                      <a:pt x="802017" y="763630"/>
                      <a:pt x="782824" y="782824"/>
                    </a:cubicBezTo>
                    <a:cubicBezTo>
                      <a:pt x="763630" y="802017"/>
                      <a:pt x="737598" y="812800"/>
                      <a:pt x="710454" y="812800"/>
                    </a:cubicBezTo>
                    <a:lnTo>
                      <a:pt x="102346" y="812800"/>
                    </a:lnTo>
                    <a:cubicBezTo>
                      <a:pt x="75202" y="812800"/>
                      <a:pt x="49170" y="802017"/>
                      <a:pt x="29976" y="782824"/>
                    </a:cubicBezTo>
                    <a:cubicBezTo>
                      <a:pt x="10783" y="763630"/>
                      <a:pt x="0" y="737598"/>
                      <a:pt x="0" y="710454"/>
                    </a:cubicBezTo>
                    <a:lnTo>
                      <a:pt x="0" y="102346"/>
                    </a:lnTo>
                    <a:cubicBezTo>
                      <a:pt x="0" y="75202"/>
                      <a:pt x="10783" y="49170"/>
                      <a:pt x="29976" y="29976"/>
                    </a:cubicBezTo>
                    <a:cubicBezTo>
                      <a:pt x="49170" y="10783"/>
                      <a:pt x="75202" y="0"/>
                      <a:pt x="102346" y="0"/>
                    </a:cubicBezTo>
                    <a:close/>
                  </a:path>
                </a:pathLst>
              </a:custGeom>
              <a:solidFill>
                <a:srgbClr val="FFCED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 name="Google Shape;346;p31"/>
              <p:cNvSpPr txBox="1"/>
              <p:nvPr/>
            </p:nvSpPr>
            <p:spPr>
              <a:xfrm>
                <a:off x="0" y="-38100"/>
                <a:ext cx="812800" cy="850900"/>
              </a:xfrm>
              <a:prstGeom prst="rect">
                <a:avLst/>
              </a:prstGeom>
              <a:noFill/>
              <a:ln>
                <a:noFill/>
              </a:ln>
            </p:spPr>
            <p:txBody>
              <a:bodyPr anchorCtr="0" anchor="ctr" bIns="63500" lIns="63500" spcFirstLastPara="1" rIns="63500" wrap="square" tIns="63500">
                <a:noAutofit/>
              </a:bodyPr>
              <a:lstStyle/>
              <a:p>
                <a:pPr indent="0" lvl="0" marL="0" marR="0" rtl="0" algn="ctr">
                  <a:lnSpc>
                    <a:spcPct val="140018"/>
                  </a:lnSpc>
                  <a:spcBef>
                    <a:spcPts val="0"/>
                  </a:spcBef>
                  <a:spcAft>
                    <a:spcPts val="0"/>
                  </a:spcAft>
                  <a:buNone/>
                </a:pPr>
                <a:r>
                  <a:rPr b="1" lang="en-US" sz="2199">
                    <a:solidFill>
                      <a:srgbClr val="000000"/>
                    </a:solidFill>
                    <a:latin typeface="Arial"/>
                    <a:ea typeface="Arial"/>
                    <a:cs typeface="Arial"/>
                    <a:sym typeface="Arial"/>
                  </a:rPr>
                  <a:t>LEHETŐSÉGEK</a:t>
                </a:r>
                <a:endParaRPr b="1" sz="2199">
                  <a:solidFill>
                    <a:srgbClr val="000000"/>
                  </a:solidFill>
                  <a:latin typeface="Arial"/>
                  <a:ea typeface="Arial"/>
                  <a:cs typeface="Arial"/>
                  <a:sym typeface="Arial"/>
                </a:endParaRPr>
              </a:p>
              <a:p>
                <a:pPr indent="-237490" lvl="1" marL="474979" marR="0" rtl="0" algn="ctr">
                  <a:lnSpc>
                    <a:spcPct val="140018"/>
                  </a:lnSpc>
                  <a:spcBef>
                    <a:spcPts val="0"/>
                  </a:spcBef>
                  <a:spcAft>
                    <a:spcPts val="0"/>
                  </a:spcAft>
                  <a:buClr>
                    <a:srgbClr val="000000"/>
                  </a:buClr>
                  <a:buSzPts val="2199"/>
                  <a:buFont typeface="Arial"/>
                  <a:buChar char="•"/>
                </a:pPr>
                <a:r>
                  <a:rPr b="0" i="0" lang="en-US" sz="2199" u="none" cap="none" strike="noStrike">
                    <a:solidFill>
                      <a:srgbClr val="000000"/>
                    </a:solidFill>
                    <a:latin typeface="Arial"/>
                    <a:ea typeface="Arial"/>
                    <a:cs typeface="Arial"/>
                    <a:sym typeface="Arial"/>
                  </a:rPr>
                  <a:t>változatos tartalomtípusok</a:t>
                </a:r>
                <a:endParaRPr b="0" i="0" sz="2199" u="none" cap="none" strike="noStrike">
                  <a:solidFill>
                    <a:srgbClr val="000000"/>
                  </a:solidFill>
                  <a:latin typeface="Arial"/>
                  <a:ea typeface="Arial"/>
                  <a:cs typeface="Arial"/>
                  <a:sym typeface="Arial"/>
                </a:endParaRPr>
              </a:p>
              <a:p>
                <a:pPr indent="-237490" lvl="1" marL="474979" marR="0" rtl="0" algn="ctr">
                  <a:lnSpc>
                    <a:spcPct val="140018"/>
                  </a:lnSpc>
                  <a:spcBef>
                    <a:spcPts val="0"/>
                  </a:spcBef>
                  <a:spcAft>
                    <a:spcPts val="0"/>
                  </a:spcAft>
                  <a:buClr>
                    <a:srgbClr val="000000"/>
                  </a:buClr>
                  <a:buSzPts val="2199"/>
                  <a:buFont typeface="Arial"/>
                  <a:buChar char="•"/>
                </a:pPr>
                <a:r>
                  <a:rPr b="0" i="0" lang="en-US" sz="2199" u="none" cap="none" strike="noStrike">
                    <a:solidFill>
                      <a:srgbClr val="000000"/>
                    </a:solidFill>
                    <a:latin typeface="Arial"/>
                    <a:ea typeface="Arial"/>
                    <a:cs typeface="Arial"/>
                    <a:sym typeface="Arial"/>
                  </a:rPr>
                  <a:t>vásárlási funkciók</a:t>
                </a:r>
                <a:endParaRPr b="0" i="0" sz="2199" u="none" cap="none" strike="noStrike">
                  <a:solidFill>
                    <a:srgbClr val="000000"/>
                  </a:solidFill>
                  <a:latin typeface="Arial"/>
                  <a:ea typeface="Arial"/>
                  <a:cs typeface="Arial"/>
                  <a:sym typeface="Arial"/>
                </a:endParaRPr>
              </a:p>
              <a:p>
                <a:pPr indent="-237490" lvl="1" marL="474979" marR="0" rtl="0" algn="ctr">
                  <a:lnSpc>
                    <a:spcPct val="140018"/>
                  </a:lnSpc>
                  <a:spcBef>
                    <a:spcPts val="0"/>
                  </a:spcBef>
                  <a:spcAft>
                    <a:spcPts val="0"/>
                  </a:spcAft>
                  <a:buClr>
                    <a:srgbClr val="000000"/>
                  </a:buClr>
                  <a:buSzPts val="2199"/>
                  <a:buFont typeface="Arial"/>
                  <a:buChar char="•"/>
                </a:pPr>
                <a:r>
                  <a:rPr b="0" i="0" lang="en-US" sz="2199" u="none" cap="none" strike="noStrike">
                    <a:solidFill>
                      <a:srgbClr val="000000"/>
                    </a:solidFill>
                    <a:latin typeface="Arial"/>
                    <a:ea typeface="Arial"/>
                    <a:cs typeface="Arial"/>
                    <a:sym typeface="Arial"/>
                  </a:rPr>
                  <a:t>a felhasználók bevonására szolgáló szavazások és kérdésmatricák</a:t>
                </a:r>
                <a:endParaRPr b="0" i="0" sz="2199" u="none" cap="none" strike="noStrike">
                  <a:solidFill>
                    <a:srgbClr val="000000"/>
                  </a:solidFill>
                  <a:latin typeface="Arial"/>
                  <a:ea typeface="Arial"/>
                  <a:cs typeface="Arial"/>
                  <a:sym typeface="Arial"/>
                </a:endParaRPr>
              </a:p>
            </p:txBody>
          </p:sp>
        </p:grpSp>
        <p:grpSp>
          <p:nvGrpSpPr>
            <p:cNvPr id="347" name="Google Shape;347;p31"/>
            <p:cNvGrpSpPr/>
            <p:nvPr/>
          </p:nvGrpSpPr>
          <p:grpSpPr>
            <a:xfrm>
              <a:off x="5470127" y="5194815"/>
              <a:ext cx="5143847" cy="5384965"/>
              <a:chOff x="0" y="-38100"/>
              <a:chExt cx="812800" cy="850900"/>
            </a:xfrm>
          </p:grpSpPr>
          <p:sp>
            <p:nvSpPr>
              <p:cNvPr id="348" name="Google Shape;348;p31"/>
              <p:cNvSpPr/>
              <p:nvPr/>
            </p:nvSpPr>
            <p:spPr>
              <a:xfrm>
                <a:off x="0" y="0"/>
                <a:ext cx="812800" cy="812800"/>
              </a:xfrm>
              <a:custGeom>
                <a:rect b="b" l="l" r="r" t="t"/>
                <a:pathLst>
                  <a:path extrusionOk="0" h="812800" w="812800">
                    <a:moveTo>
                      <a:pt x="102346" y="0"/>
                    </a:moveTo>
                    <a:lnTo>
                      <a:pt x="710454" y="0"/>
                    </a:lnTo>
                    <a:cubicBezTo>
                      <a:pt x="737598" y="0"/>
                      <a:pt x="763630" y="10783"/>
                      <a:pt x="782824" y="29976"/>
                    </a:cubicBezTo>
                    <a:cubicBezTo>
                      <a:pt x="802017" y="49170"/>
                      <a:pt x="812800" y="75202"/>
                      <a:pt x="812800" y="102346"/>
                    </a:cubicBezTo>
                    <a:lnTo>
                      <a:pt x="812800" y="710454"/>
                    </a:lnTo>
                    <a:cubicBezTo>
                      <a:pt x="812800" y="737598"/>
                      <a:pt x="802017" y="763630"/>
                      <a:pt x="782824" y="782824"/>
                    </a:cubicBezTo>
                    <a:cubicBezTo>
                      <a:pt x="763630" y="802017"/>
                      <a:pt x="737598" y="812800"/>
                      <a:pt x="710454" y="812800"/>
                    </a:cubicBezTo>
                    <a:lnTo>
                      <a:pt x="102346" y="812800"/>
                    </a:lnTo>
                    <a:cubicBezTo>
                      <a:pt x="75202" y="812800"/>
                      <a:pt x="49170" y="802017"/>
                      <a:pt x="29976" y="782824"/>
                    </a:cubicBezTo>
                    <a:cubicBezTo>
                      <a:pt x="10783" y="763630"/>
                      <a:pt x="0" y="737598"/>
                      <a:pt x="0" y="710454"/>
                    </a:cubicBezTo>
                    <a:lnTo>
                      <a:pt x="0" y="102346"/>
                    </a:lnTo>
                    <a:cubicBezTo>
                      <a:pt x="0" y="75202"/>
                      <a:pt x="10783" y="49170"/>
                      <a:pt x="29976" y="29976"/>
                    </a:cubicBezTo>
                    <a:cubicBezTo>
                      <a:pt x="49170" y="10783"/>
                      <a:pt x="75202" y="0"/>
                      <a:pt x="102346" y="0"/>
                    </a:cubicBezTo>
                    <a:close/>
                  </a:path>
                </a:pathLst>
              </a:custGeom>
              <a:solidFill>
                <a:srgbClr val="FFCED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 name="Google Shape;349;p31"/>
              <p:cNvSpPr txBox="1"/>
              <p:nvPr/>
            </p:nvSpPr>
            <p:spPr>
              <a:xfrm>
                <a:off x="0" y="-38100"/>
                <a:ext cx="812800" cy="850900"/>
              </a:xfrm>
              <a:prstGeom prst="rect">
                <a:avLst/>
              </a:prstGeom>
              <a:noFill/>
              <a:ln>
                <a:noFill/>
              </a:ln>
            </p:spPr>
            <p:txBody>
              <a:bodyPr anchorCtr="0" anchor="ctr" bIns="63500" lIns="63500" spcFirstLastPara="1" rIns="63500" wrap="square" tIns="63500">
                <a:noAutofit/>
              </a:bodyPr>
              <a:lstStyle/>
              <a:p>
                <a:pPr indent="0" lvl="0" marL="0" marR="0" rtl="0" algn="ctr">
                  <a:lnSpc>
                    <a:spcPct val="140018"/>
                  </a:lnSpc>
                  <a:spcBef>
                    <a:spcPts val="0"/>
                  </a:spcBef>
                  <a:spcAft>
                    <a:spcPts val="0"/>
                  </a:spcAft>
                  <a:buNone/>
                </a:pPr>
                <a:r>
                  <a:rPr b="1" lang="en-US" sz="2199">
                    <a:solidFill>
                      <a:srgbClr val="000000"/>
                    </a:solidFill>
                    <a:latin typeface="Arial"/>
                    <a:ea typeface="Arial"/>
                    <a:cs typeface="Arial"/>
                    <a:sym typeface="Arial"/>
                  </a:rPr>
                  <a:t>VESZÉLYEK</a:t>
                </a:r>
                <a:r>
                  <a:rPr lang="en-US" sz="2199">
                    <a:solidFill>
                      <a:srgbClr val="000000"/>
                    </a:solidFill>
                    <a:latin typeface="Arial"/>
                    <a:ea typeface="Arial"/>
                    <a:cs typeface="Arial"/>
                    <a:sym typeface="Arial"/>
                  </a:rPr>
                  <a:t> </a:t>
                </a:r>
                <a:endParaRPr sz="2199">
                  <a:solidFill>
                    <a:srgbClr val="000000"/>
                  </a:solidFill>
                  <a:latin typeface="Arial"/>
                  <a:ea typeface="Arial"/>
                  <a:cs typeface="Arial"/>
                  <a:sym typeface="Arial"/>
                </a:endParaRPr>
              </a:p>
              <a:p>
                <a:pPr indent="-237490" lvl="1" marL="474979" marR="0" rtl="0" algn="ctr">
                  <a:lnSpc>
                    <a:spcPct val="140018"/>
                  </a:lnSpc>
                  <a:spcBef>
                    <a:spcPts val="0"/>
                  </a:spcBef>
                  <a:spcAft>
                    <a:spcPts val="0"/>
                  </a:spcAft>
                  <a:buClr>
                    <a:srgbClr val="000000"/>
                  </a:buClr>
                  <a:buSzPts val="2199"/>
                  <a:buFont typeface="Arial"/>
                  <a:buChar char="•"/>
                </a:pPr>
                <a:r>
                  <a:rPr b="0" i="0" lang="en-US" sz="2199" u="none" cap="none" strike="noStrike">
                    <a:solidFill>
                      <a:srgbClr val="000000"/>
                    </a:solidFill>
                    <a:latin typeface="Arial"/>
                    <a:ea typeface="Arial"/>
                    <a:cs typeface="Arial"/>
                    <a:sym typeface="Arial"/>
                  </a:rPr>
                  <a:t>intenzív verseny</a:t>
                </a:r>
                <a:endParaRPr b="0" i="0" sz="2199" u="none" cap="none" strike="noStrike">
                  <a:solidFill>
                    <a:srgbClr val="000000"/>
                  </a:solidFill>
                  <a:latin typeface="Arial"/>
                  <a:ea typeface="Arial"/>
                  <a:cs typeface="Arial"/>
                  <a:sym typeface="Arial"/>
                </a:endParaRPr>
              </a:p>
              <a:p>
                <a:pPr indent="-237490" lvl="1" marL="474979" marR="0" rtl="0" algn="ctr">
                  <a:lnSpc>
                    <a:spcPct val="140018"/>
                  </a:lnSpc>
                  <a:spcBef>
                    <a:spcPts val="0"/>
                  </a:spcBef>
                  <a:spcAft>
                    <a:spcPts val="0"/>
                  </a:spcAft>
                  <a:buClr>
                    <a:srgbClr val="000000"/>
                  </a:buClr>
                  <a:buSzPts val="2199"/>
                  <a:buFont typeface="Arial"/>
                  <a:buChar char="•"/>
                </a:pPr>
                <a:r>
                  <a:rPr b="0" i="0" lang="en-US" sz="2199" u="none" cap="none" strike="noStrike">
                    <a:solidFill>
                      <a:srgbClr val="000000"/>
                    </a:solidFill>
                    <a:latin typeface="Arial"/>
                    <a:ea typeface="Arial"/>
                    <a:cs typeface="Arial"/>
                    <a:sym typeface="Arial"/>
                  </a:rPr>
                  <a:t>a platform növekedésével csökkenhet a láthatóság</a:t>
                </a:r>
                <a:endParaRPr b="0" i="0" sz="2199" u="none" cap="none" strike="noStrike">
                  <a:solidFill>
                    <a:srgbClr val="000000"/>
                  </a:solidFill>
                  <a:latin typeface="Arial"/>
                  <a:ea typeface="Arial"/>
                  <a:cs typeface="Arial"/>
                  <a:sym typeface="Arial"/>
                </a:endParaRPr>
              </a:p>
            </p:txBody>
          </p:sp>
        </p:grpSp>
      </p:grpSp>
      <p:sp>
        <p:nvSpPr>
          <p:cNvPr id="350" name="Google Shape;350;p31"/>
          <p:cNvSpPr/>
          <p:nvPr/>
        </p:nvSpPr>
        <p:spPr>
          <a:xfrm>
            <a:off x="1028700" y="1028700"/>
            <a:ext cx="1210024" cy="1210024"/>
          </a:xfrm>
          <a:custGeom>
            <a:rect b="b" l="l" r="r" t="t"/>
            <a:pathLst>
              <a:path extrusionOk="0" h="1210024" w="1210024">
                <a:moveTo>
                  <a:pt x="0" y="0"/>
                </a:moveTo>
                <a:lnTo>
                  <a:pt x="1210024" y="0"/>
                </a:lnTo>
                <a:lnTo>
                  <a:pt x="1210024" y="1210024"/>
                </a:lnTo>
                <a:lnTo>
                  <a:pt x="0" y="1210024"/>
                </a:lnTo>
                <a:lnTo>
                  <a:pt x="0" y="0"/>
                </a:lnTo>
                <a:close/>
              </a:path>
            </a:pathLst>
          </a:custGeom>
          <a:blipFill rotWithShape="1">
            <a:blip r:embed="rId6">
              <a:alphaModFix/>
            </a:blip>
            <a:stretch>
              <a:fillRect b="0" l="0" r="0" t="0"/>
            </a:stretch>
          </a:blipFill>
          <a:ln>
            <a:noFill/>
          </a:ln>
        </p:spPr>
      </p:sp>
      <p:sp>
        <p:nvSpPr>
          <p:cNvPr id="351" name="Google Shape;351;p31"/>
          <p:cNvSpPr/>
          <p:nvPr/>
        </p:nvSpPr>
        <p:spPr>
          <a:xfrm>
            <a:off x="-1743776" y="6953785"/>
            <a:ext cx="5103628" cy="4114800"/>
          </a:xfrm>
          <a:custGeom>
            <a:rect b="b" l="l" r="r" t="t"/>
            <a:pathLst>
              <a:path extrusionOk="0" h="4114800" w="5103628">
                <a:moveTo>
                  <a:pt x="0" y="0"/>
                </a:moveTo>
                <a:lnTo>
                  <a:pt x="5103628" y="0"/>
                </a:lnTo>
                <a:lnTo>
                  <a:pt x="5103628" y="4114800"/>
                </a:lnTo>
                <a:lnTo>
                  <a:pt x="0" y="4114800"/>
                </a:lnTo>
                <a:lnTo>
                  <a:pt x="0" y="0"/>
                </a:lnTo>
                <a:close/>
              </a:path>
            </a:pathLst>
          </a:custGeom>
          <a:blipFill rotWithShape="1">
            <a:blip r:embed="rId7">
              <a:alphaModFix/>
            </a:blip>
            <a:stretch>
              <a:fillRect b="0" l="0" r="0" t="0"/>
            </a:stretch>
          </a:blipFill>
          <a:ln>
            <a:noFill/>
          </a:ln>
        </p:spPr>
      </p:sp>
      <p:sp>
        <p:nvSpPr>
          <p:cNvPr id="352" name="Google Shape;352;p31"/>
          <p:cNvSpPr/>
          <p:nvPr/>
        </p:nvSpPr>
        <p:spPr>
          <a:xfrm>
            <a:off x="14584010" y="-881318"/>
            <a:ext cx="5072173" cy="4114800"/>
          </a:xfrm>
          <a:custGeom>
            <a:rect b="b" l="l" r="r" t="t"/>
            <a:pathLst>
              <a:path extrusionOk="0" h="4114800" w="5072173">
                <a:moveTo>
                  <a:pt x="0" y="0"/>
                </a:moveTo>
                <a:lnTo>
                  <a:pt x="5072173" y="0"/>
                </a:lnTo>
                <a:lnTo>
                  <a:pt x="5072173" y="4114800"/>
                </a:lnTo>
                <a:lnTo>
                  <a:pt x="0" y="4114800"/>
                </a:lnTo>
                <a:lnTo>
                  <a:pt x="0" y="0"/>
                </a:lnTo>
                <a:close/>
              </a:path>
            </a:pathLst>
          </a:custGeom>
          <a:blipFill rotWithShape="1">
            <a:blip r:embed="rId8">
              <a:alphaModFix/>
            </a:blip>
            <a:stretch>
              <a:fillRect b="0" l="0" r="0" t="0"/>
            </a:stretch>
          </a:blipFill>
          <a:ln>
            <a:noFill/>
          </a:ln>
        </p:spPr>
      </p:sp>
      <p:sp>
        <p:nvSpPr>
          <p:cNvPr id="353" name="Google Shape;353;p31"/>
          <p:cNvSpPr txBox="1"/>
          <p:nvPr/>
        </p:nvSpPr>
        <p:spPr>
          <a:xfrm rot="-5400000">
            <a:off x="-2256770" y="4899342"/>
            <a:ext cx="6522680" cy="48831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2900">
                <a:solidFill>
                  <a:srgbClr val="000000"/>
                </a:solidFill>
                <a:latin typeface="Arial"/>
                <a:ea typeface="Arial"/>
                <a:cs typeface="Arial"/>
                <a:sym typeface="Arial"/>
              </a:rPr>
              <a:t>Instagram</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 name="Shape 98"/>
        <p:cNvGrpSpPr/>
        <p:nvPr/>
      </p:nvGrpSpPr>
      <p:grpSpPr>
        <a:xfrm>
          <a:off x="0" y="0"/>
          <a:ext cx="0" cy="0"/>
          <a:chOff x="0" y="0"/>
          <a:chExt cx="0" cy="0"/>
        </a:xfrm>
      </p:grpSpPr>
      <p:sp>
        <p:nvSpPr>
          <p:cNvPr id="99" name="Google Shape;99;p14"/>
          <p:cNvSpPr/>
          <p:nvPr/>
        </p:nvSpPr>
        <p:spPr>
          <a:xfrm>
            <a:off x="-1970090" y="7058556"/>
            <a:ext cx="4030989" cy="4114800"/>
          </a:xfrm>
          <a:custGeom>
            <a:rect b="b" l="l" r="r" t="t"/>
            <a:pathLst>
              <a:path extrusionOk="0" h="4114800" w="4030989">
                <a:moveTo>
                  <a:pt x="0" y="0"/>
                </a:moveTo>
                <a:lnTo>
                  <a:pt x="4030989" y="0"/>
                </a:lnTo>
                <a:lnTo>
                  <a:pt x="4030989" y="4114800"/>
                </a:lnTo>
                <a:lnTo>
                  <a:pt x="0" y="4114800"/>
                </a:lnTo>
                <a:lnTo>
                  <a:pt x="0" y="0"/>
                </a:lnTo>
                <a:close/>
              </a:path>
            </a:pathLst>
          </a:custGeom>
          <a:blipFill rotWithShape="1">
            <a:blip r:embed="rId3">
              <a:alphaModFix/>
            </a:blip>
            <a:stretch>
              <a:fillRect b="0" l="0" r="0" t="0"/>
            </a:stretch>
          </a:blipFill>
          <a:ln>
            <a:noFill/>
          </a:ln>
        </p:spPr>
      </p:sp>
      <p:sp>
        <p:nvSpPr>
          <p:cNvPr id="100" name="Google Shape;100;p14"/>
          <p:cNvSpPr/>
          <p:nvPr/>
        </p:nvSpPr>
        <p:spPr>
          <a:xfrm>
            <a:off x="15023216" y="-13018"/>
            <a:ext cx="3508802" cy="4114800"/>
          </a:xfrm>
          <a:custGeom>
            <a:rect b="b" l="l" r="r" t="t"/>
            <a:pathLst>
              <a:path extrusionOk="0" h="4114800" w="3508802">
                <a:moveTo>
                  <a:pt x="0" y="0"/>
                </a:moveTo>
                <a:lnTo>
                  <a:pt x="3508802" y="0"/>
                </a:lnTo>
                <a:lnTo>
                  <a:pt x="3508802" y="4114800"/>
                </a:lnTo>
                <a:lnTo>
                  <a:pt x="0" y="4114800"/>
                </a:lnTo>
                <a:lnTo>
                  <a:pt x="0" y="0"/>
                </a:lnTo>
                <a:close/>
              </a:path>
            </a:pathLst>
          </a:custGeom>
          <a:blipFill rotWithShape="1">
            <a:blip r:embed="rId4">
              <a:alphaModFix/>
            </a:blip>
            <a:stretch>
              <a:fillRect b="0" l="0" r="0" t="0"/>
            </a:stretch>
          </a:blipFill>
          <a:ln>
            <a:noFill/>
          </a:ln>
        </p:spPr>
      </p:sp>
      <p:grpSp>
        <p:nvGrpSpPr>
          <p:cNvPr id="101" name="Google Shape;101;p14"/>
          <p:cNvGrpSpPr/>
          <p:nvPr/>
        </p:nvGrpSpPr>
        <p:grpSpPr>
          <a:xfrm>
            <a:off x="9144000" y="8980975"/>
            <a:ext cx="8767540" cy="941424"/>
            <a:chOff x="0" y="0"/>
            <a:chExt cx="11690053" cy="1255231"/>
          </a:xfrm>
        </p:grpSpPr>
        <p:sp>
          <p:nvSpPr>
            <p:cNvPr id="102" name="Google Shape;102;p14"/>
            <p:cNvSpPr/>
            <p:nvPr/>
          </p:nvSpPr>
          <p:spPr>
            <a:xfrm>
              <a:off x="8673388" y="138410"/>
              <a:ext cx="3016665" cy="1103347"/>
            </a:xfrm>
            <a:custGeom>
              <a:rect b="b" l="l" r="r" t="t"/>
              <a:pathLst>
                <a:path extrusionOk="0" h="1103347" w="3016665">
                  <a:moveTo>
                    <a:pt x="0" y="0"/>
                  </a:moveTo>
                  <a:lnTo>
                    <a:pt x="3016665" y="0"/>
                  </a:lnTo>
                  <a:lnTo>
                    <a:pt x="3016665" y="1103346"/>
                  </a:lnTo>
                  <a:lnTo>
                    <a:pt x="0" y="1103346"/>
                  </a:lnTo>
                  <a:lnTo>
                    <a:pt x="0" y="0"/>
                  </a:lnTo>
                  <a:close/>
                </a:path>
              </a:pathLst>
            </a:custGeom>
            <a:blipFill rotWithShape="1">
              <a:blip r:embed="rId5">
                <a:alphaModFix/>
              </a:blip>
              <a:stretch>
                <a:fillRect b="-56479" l="-16112" r="-2999" t="-51862"/>
              </a:stretch>
            </a:blipFill>
            <a:ln>
              <a:noFill/>
            </a:ln>
          </p:spPr>
        </p:sp>
        <p:sp>
          <p:nvSpPr>
            <p:cNvPr id="103" name="Google Shape;103;p14"/>
            <p:cNvSpPr/>
            <p:nvPr/>
          </p:nvSpPr>
          <p:spPr>
            <a:xfrm>
              <a:off x="7355026" y="138410"/>
              <a:ext cx="1172392" cy="1103347"/>
            </a:xfrm>
            <a:custGeom>
              <a:rect b="b" l="l" r="r" t="t"/>
              <a:pathLst>
                <a:path extrusionOk="0" h="1103347" w="1172392">
                  <a:moveTo>
                    <a:pt x="0" y="0"/>
                  </a:moveTo>
                  <a:lnTo>
                    <a:pt x="1172392" y="0"/>
                  </a:lnTo>
                  <a:lnTo>
                    <a:pt x="1172392" y="1103346"/>
                  </a:lnTo>
                  <a:lnTo>
                    <a:pt x="0" y="1103346"/>
                  </a:lnTo>
                  <a:lnTo>
                    <a:pt x="0" y="0"/>
                  </a:lnTo>
                  <a:close/>
                </a:path>
              </a:pathLst>
            </a:custGeom>
            <a:blipFill rotWithShape="1">
              <a:blip r:embed="rId6">
                <a:alphaModFix/>
              </a:blip>
              <a:stretch>
                <a:fillRect b="0" l="0" r="0" t="0"/>
              </a:stretch>
            </a:blipFill>
            <a:ln>
              <a:noFill/>
            </a:ln>
          </p:spPr>
        </p:sp>
        <p:sp>
          <p:nvSpPr>
            <p:cNvPr id="104" name="Google Shape;104;p14"/>
            <p:cNvSpPr/>
            <p:nvPr/>
          </p:nvSpPr>
          <p:spPr>
            <a:xfrm>
              <a:off x="5828429" y="138410"/>
              <a:ext cx="1377374" cy="1116821"/>
            </a:xfrm>
            <a:custGeom>
              <a:rect b="b" l="l" r="r" t="t"/>
              <a:pathLst>
                <a:path extrusionOk="0" h="1116821" w="1377374">
                  <a:moveTo>
                    <a:pt x="0" y="0"/>
                  </a:moveTo>
                  <a:lnTo>
                    <a:pt x="1377374" y="0"/>
                  </a:lnTo>
                  <a:lnTo>
                    <a:pt x="1377374" y="1116820"/>
                  </a:lnTo>
                  <a:lnTo>
                    <a:pt x="0" y="1116820"/>
                  </a:lnTo>
                  <a:lnTo>
                    <a:pt x="0" y="0"/>
                  </a:lnTo>
                  <a:close/>
                </a:path>
              </a:pathLst>
            </a:custGeom>
            <a:blipFill rotWithShape="1">
              <a:blip r:embed="rId7">
                <a:alphaModFix/>
              </a:blip>
              <a:stretch>
                <a:fillRect b="0" l="0" r="0" t="0"/>
              </a:stretch>
            </a:blipFill>
            <a:ln>
              <a:noFill/>
            </a:ln>
          </p:spPr>
        </p:sp>
        <p:sp>
          <p:nvSpPr>
            <p:cNvPr id="105" name="Google Shape;105;p14"/>
            <p:cNvSpPr/>
            <p:nvPr/>
          </p:nvSpPr>
          <p:spPr>
            <a:xfrm>
              <a:off x="3068539" y="612227"/>
              <a:ext cx="2569507" cy="629529"/>
            </a:xfrm>
            <a:custGeom>
              <a:rect b="b" l="l" r="r" t="t"/>
              <a:pathLst>
                <a:path extrusionOk="0" h="629529" w="2569507">
                  <a:moveTo>
                    <a:pt x="0" y="0"/>
                  </a:moveTo>
                  <a:lnTo>
                    <a:pt x="2569506" y="0"/>
                  </a:lnTo>
                  <a:lnTo>
                    <a:pt x="2569506" y="629529"/>
                  </a:lnTo>
                  <a:lnTo>
                    <a:pt x="0" y="629529"/>
                  </a:lnTo>
                  <a:lnTo>
                    <a:pt x="0" y="0"/>
                  </a:lnTo>
                  <a:close/>
                </a:path>
              </a:pathLst>
            </a:custGeom>
            <a:blipFill rotWithShape="1">
              <a:blip r:embed="rId8">
                <a:alphaModFix/>
              </a:blip>
              <a:stretch>
                <a:fillRect b="0" l="0" r="0" t="0"/>
              </a:stretch>
            </a:blipFill>
            <a:ln>
              <a:noFill/>
            </a:ln>
          </p:spPr>
        </p:sp>
        <p:sp>
          <p:nvSpPr>
            <p:cNvPr id="106" name="Google Shape;106;p14"/>
            <p:cNvSpPr/>
            <p:nvPr/>
          </p:nvSpPr>
          <p:spPr>
            <a:xfrm>
              <a:off x="1526597" y="134017"/>
              <a:ext cx="1356625" cy="956421"/>
            </a:xfrm>
            <a:custGeom>
              <a:rect b="b" l="l" r="r" t="t"/>
              <a:pathLst>
                <a:path extrusionOk="0" h="956421" w="1356625">
                  <a:moveTo>
                    <a:pt x="0" y="0"/>
                  </a:moveTo>
                  <a:lnTo>
                    <a:pt x="1356626" y="0"/>
                  </a:lnTo>
                  <a:lnTo>
                    <a:pt x="1356626" y="956421"/>
                  </a:lnTo>
                  <a:lnTo>
                    <a:pt x="0" y="956421"/>
                  </a:lnTo>
                  <a:lnTo>
                    <a:pt x="0" y="0"/>
                  </a:lnTo>
                  <a:close/>
                </a:path>
              </a:pathLst>
            </a:custGeom>
            <a:blipFill rotWithShape="1">
              <a:blip r:embed="rId9">
                <a:alphaModFix/>
              </a:blip>
              <a:stretch>
                <a:fillRect b="0" l="0" r="0" t="0"/>
              </a:stretch>
            </a:blipFill>
            <a:ln>
              <a:noFill/>
            </a:ln>
          </p:spPr>
        </p:sp>
        <p:sp>
          <p:nvSpPr>
            <p:cNvPr id="107" name="Google Shape;107;p14"/>
            <p:cNvSpPr/>
            <p:nvPr/>
          </p:nvSpPr>
          <p:spPr>
            <a:xfrm>
              <a:off x="0" y="0"/>
              <a:ext cx="1297194" cy="1224454"/>
            </a:xfrm>
            <a:custGeom>
              <a:rect b="b" l="l" r="r" t="t"/>
              <a:pathLst>
                <a:path extrusionOk="0" h="1224454" w="1297194">
                  <a:moveTo>
                    <a:pt x="0" y="0"/>
                  </a:moveTo>
                  <a:lnTo>
                    <a:pt x="1297194" y="0"/>
                  </a:lnTo>
                  <a:lnTo>
                    <a:pt x="1297194" y="1224454"/>
                  </a:lnTo>
                  <a:lnTo>
                    <a:pt x="0" y="1224454"/>
                  </a:lnTo>
                  <a:lnTo>
                    <a:pt x="0" y="0"/>
                  </a:lnTo>
                  <a:close/>
                </a:path>
              </a:pathLst>
            </a:custGeom>
            <a:blipFill rotWithShape="1">
              <a:blip r:embed="rId10">
                <a:alphaModFix/>
              </a:blip>
              <a:stretch>
                <a:fillRect b="-32322" l="-62721" r="-63180" t="-52619"/>
              </a:stretch>
            </a:blipFill>
            <a:ln>
              <a:noFill/>
            </a:ln>
          </p:spPr>
        </p:sp>
      </p:grpSp>
      <p:sp>
        <p:nvSpPr>
          <p:cNvPr id="108" name="Google Shape;108;p14"/>
          <p:cNvSpPr txBox="1"/>
          <p:nvPr/>
        </p:nvSpPr>
        <p:spPr>
          <a:xfrm>
            <a:off x="1090169" y="1656335"/>
            <a:ext cx="8389217" cy="68942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3200"/>
              <a:buFont typeface="Calibri"/>
              <a:buNone/>
            </a:pPr>
            <a:r>
              <a:rPr b="0" i="0" lang="en-US" sz="3200" u="none" cap="none" strike="noStrike">
                <a:solidFill>
                  <a:srgbClr val="000000"/>
                </a:solidFill>
                <a:latin typeface="Calibri"/>
                <a:ea typeface="Calibri"/>
                <a:cs typeface="Calibri"/>
                <a:sym typeface="Calibri"/>
              </a:rPr>
              <a:t>RÖVIDEN</a:t>
            </a:r>
            <a:r>
              <a:rPr b="0" i="0" lang="en-US" sz="3200" u="none" cap="none" strike="noStrike">
                <a:solidFill>
                  <a:srgbClr val="000000"/>
                </a:solidFill>
                <a:latin typeface="Playfair Display"/>
                <a:ea typeface="Playfair Display"/>
                <a:cs typeface="Playfair Display"/>
                <a:sym typeface="Playfair Display"/>
              </a:rPr>
              <a:t> A SUSE PROJEKTRŐL</a:t>
            </a:r>
            <a:endParaRPr b="0" i="0" sz="3200" u="none" cap="none" strike="noStrike">
              <a:solidFill>
                <a:schemeClr val="dk1"/>
              </a:solidFill>
              <a:latin typeface="Calibri"/>
              <a:ea typeface="Calibri"/>
              <a:cs typeface="Calibri"/>
              <a:sym typeface="Calibri"/>
            </a:endParaRPr>
          </a:p>
        </p:txBody>
      </p:sp>
      <p:sp>
        <p:nvSpPr>
          <p:cNvPr id="109" name="Google Shape;109;p14"/>
          <p:cNvSpPr txBox="1"/>
          <p:nvPr/>
        </p:nvSpPr>
        <p:spPr>
          <a:xfrm>
            <a:off x="1266752" y="2863726"/>
            <a:ext cx="6134400" cy="3971100"/>
          </a:xfrm>
          <a:prstGeom prst="rect">
            <a:avLst/>
          </a:prstGeom>
          <a:noFill/>
          <a:ln>
            <a:noFill/>
          </a:ln>
        </p:spPr>
        <p:txBody>
          <a:bodyPr anchorCtr="0" anchor="t" bIns="0" lIns="0" spcFirstLastPara="1" rIns="0" wrap="square" tIns="0">
            <a:spAutoFit/>
          </a:bodyPr>
          <a:lstStyle/>
          <a:p>
            <a:pPr indent="0" lvl="0" marL="0" marR="0" rtl="0" algn="l">
              <a:lnSpc>
                <a:spcPct val="170000"/>
              </a:lnSpc>
              <a:spcBef>
                <a:spcPts val="0"/>
              </a:spcBef>
              <a:spcAft>
                <a:spcPts val="0"/>
              </a:spcAft>
              <a:buNone/>
            </a:pPr>
            <a:r>
              <a:rPr i="0" lang="en-US" sz="2000" u="none" cap="none" strike="noStrike">
                <a:solidFill>
                  <a:schemeClr val="dk1"/>
                </a:solidFill>
              </a:rPr>
              <a:t>A SUSE program, célja javítani a fiatalok munkavállalási képességét, lehetőséget nyújtani nekik, hogy megismerkedjenek a társadalmi vállalkozással, hogy önálló vállalkozóként tevékenykedjenek, és ezzel párhuzamosan a társadalom környezeti problémáin dolgozzanak. Ez a helyi megközelítés arra ösztönzi a fiatalokat, hogy a közösség aktív állampolgárává váljanak. </a:t>
            </a:r>
            <a:endParaRPr i="0" sz="1800" u="none" cap="none" strike="noStrike">
              <a:solidFill>
                <a:schemeClr val="dk1"/>
              </a:solidFill>
            </a:endParaRPr>
          </a:p>
        </p:txBody>
      </p:sp>
      <p:sp>
        <p:nvSpPr>
          <p:cNvPr id="110" name="Google Shape;110;p14"/>
          <p:cNvSpPr txBox="1"/>
          <p:nvPr/>
        </p:nvSpPr>
        <p:spPr>
          <a:xfrm>
            <a:off x="7262262" y="9253249"/>
            <a:ext cx="1578381" cy="34925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2000"/>
              <a:buFont typeface="Prata"/>
              <a:buNone/>
            </a:pPr>
            <a:r>
              <a:rPr b="0" i="0" lang="en-US" sz="2000" u="none" cap="none" strike="noStrike">
                <a:solidFill>
                  <a:srgbClr val="000000"/>
                </a:solidFill>
                <a:latin typeface="Prata"/>
                <a:ea typeface="Prata"/>
                <a:cs typeface="Prata"/>
                <a:sym typeface="Prata"/>
              </a:rPr>
              <a:t>Powered by:</a:t>
            </a:r>
            <a:endParaRPr b="0" i="0" sz="1800" u="none" cap="none" strike="noStrike">
              <a:solidFill>
                <a:schemeClr val="dk1"/>
              </a:solidFill>
              <a:latin typeface="Calibri"/>
              <a:ea typeface="Calibri"/>
              <a:cs typeface="Calibri"/>
              <a:sym typeface="Calibri"/>
            </a:endParaRPr>
          </a:p>
        </p:txBody>
      </p:sp>
      <p:sp>
        <p:nvSpPr>
          <p:cNvPr id="111" name="Google Shape;111;p14"/>
          <p:cNvSpPr txBox="1"/>
          <p:nvPr/>
        </p:nvSpPr>
        <p:spPr>
          <a:xfrm>
            <a:off x="7731485" y="1656335"/>
            <a:ext cx="9046200" cy="6871200"/>
          </a:xfrm>
          <a:prstGeom prst="rect">
            <a:avLst/>
          </a:prstGeom>
          <a:noFill/>
          <a:ln>
            <a:noFill/>
          </a:ln>
        </p:spPr>
        <p:txBody>
          <a:bodyPr anchorCtr="0" anchor="t" bIns="0" lIns="0" spcFirstLastPara="1" rIns="0" wrap="square" tIns="0">
            <a:spAutoFit/>
          </a:bodyPr>
          <a:lstStyle/>
          <a:p>
            <a:pPr indent="0" lvl="0" marL="0" marR="0" rtl="0" algn="l">
              <a:lnSpc>
                <a:spcPct val="170000"/>
              </a:lnSpc>
              <a:spcBef>
                <a:spcPts val="0"/>
              </a:spcBef>
              <a:spcAft>
                <a:spcPts val="0"/>
              </a:spcAft>
              <a:buNone/>
            </a:pPr>
            <a:r>
              <a:rPr i="0" lang="en-US" sz="1800" u="none" cap="none" strike="noStrike">
                <a:solidFill>
                  <a:schemeClr val="dk1"/>
                </a:solidFill>
              </a:rPr>
              <a:t>Célok:</a:t>
            </a:r>
            <a:endParaRPr i="0" sz="1800" u="none" cap="none" strike="noStrike">
              <a:solidFill>
                <a:schemeClr val="dk1"/>
              </a:solidFill>
            </a:endParaRPr>
          </a:p>
          <a:p>
            <a:pPr indent="-285750" lvl="0" marL="285750" marR="0" rtl="0" algn="l">
              <a:lnSpc>
                <a:spcPct val="170000"/>
              </a:lnSpc>
              <a:spcBef>
                <a:spcPts val="0"/>
              </a:spcBef>
              <a:spcAft>
                <a:spcPts val="0"/>
              </a:spcAft>
              <a:buClr>
                <a:schemeClr val="dk1"/>
              </a:buClr>
              <a:buSzPts val="1800"/>
              <a:buChar char="•"/>
            </a:pPr>
            <a:r>
              <a:rPr i="0" lang="en-US" sz="1800" u="none" cap="none" strike="noStrike">
                <a:solidFill>
                  <a:schemeClr val="dk1"/>
                </a:solidFill>
              </a:rPr>
              <a:t>a társadalmi vállalkozás, mint jövőbeli (ön)foglalkoztatási lehetőség tudatosítása a fiatalok körében, valamint a munkavállalási képesség növelése rövid és hosszú távon.</a:t>
            </a:r>
            <a:endParaRPr i="0" sz="1800" u="none" cap="none" strike="noStrike">
              <a:solidFill>
                <a:schemeClr val="dk1"/>
              </a:solidFill>
            </a:endParaRPr>
          </a:p>
          <a:p>
            <a:pPr indent="-285750" lvl="0" marL="285750" marR="0" rtl="0" algn="l">
              <a:lnSpc>
                <a:spcPct val="170000"/>
              </a:lnSpc>
              <a:spcBef>
                <a:spcPts val="0"/>
              </a:spcBef>
              <a:spcAft>
                <a:spcPts val="0"/>
              </a:spcAft>
              <a:buClr>
                <a:schemeClr val="dk1"/>
              </a:buClr>
              <a:buSzPts val="1800"/>
              <a:buChar char="•"/>
            </a:pPr>
            <a:r>
              <a:rPr i="0" lang="en-US" sz="1800" u="none" cap="none" strike="noStrike">
                <a:solidFill>
                  <a:schemeClr val="dk1"/>
                </a:solidFill>
              </a:rPr>
              <a:t>a fiatalok vállalkozói készségeinek fejlesztése, a vállalkozói lehetőségek bővítése érdekében, valamint a fiatalok esélyének növelés, hogy társadalmi vállakozóként tevékenykedjenek. </a:t>
            </a:r>
            <a:endParaRPr i="0" sz="1800" u="none" cap="none" strike="noStrike">
              <a:solidFill>
                <a:schemeClr val="dk1"/>
              </a:solidFill>
            </a:endParaRPr>
          </a:p>
          <a:p>
            <a:pPr indent="-285750" lvl="0" marL="285750" marR="0" rtl="0" algn="l">
              <a:lnSpc>
                <a:spcPct val="170000"/>
              </a:lnSpc>
              <a:spcBef>
                <a:spcPts val="0"/>
              </a:spcBef>
              <a:spcAft>
                <a:spcPts val="0"/>
              </a:spcAft>
              <a:buClr>
                <a:schemeClr val="dk1"/>
              </a:buClr>
              <a:buSzPts val="1800"/>
              <a:buChar char="•"/>
            </a:pPr>
            <a:r>
              <a:rPr i="0" lang="en-US" sz="1800" u="none" cap="none" strike="noStrike">
                <a:solidFill>
                  <a:schemeClr val="dk1"/>
                </a:solidFill>
              </a:rPr>
              <a:t>az ifjúsági munkanélküliség elleni küzdelem egész Európában</a:t>
            </a:r>
            <a:endParaRPr i="0" sz="1800" u="none" cap="none" strike="noStrike">
              <a:solidFill>
                <a:schemeClr val="dk1"/>
              </a:solidFill>
            </a:endParaRPr>
          </a:p>
          <a:p>
            <a:pPr indent="-285750" lvl="0" marL="285750" marR="0" rtl="0" algn="l">
              <a:lnSpc>
                <a:spcPct val="170000"/>
              </a:lnSpc>
              <a:spcBef>
                <a:spcPts val="0"/>
              </a:spcBef>
              <a:spcAft>
                <a:spcPts val="0"/>
              </a:spcAft>
              <a:buClr>
                <a:schemeClr val="dk1"/>
              </a:buClr>
              <a:buSzPts val="1800"/>
              <a:buChar char="•"/>
            </a:pPr>
            <a:r>
              <a:rPr i="0" lang="en-US" sz="1800" u="none" cap="none" strike="noStrike">
                <a:solidFill>
                  <a:schemeClr val="dk1"/>
                </a:solidFill>
              </a:rPr>
              <a:t>a fiatalok mozgósítása azáltal, hogy bevonjuk őket a helyi közösségben felmerülő társadalmi problémák megoldásának keresésébe, a fenntarthatóságra összpontosítva.</a:t>
            </a:r>
            <a:endParaRPr i="0" sz="1800" u="none" cap="none" strike="noStrike">
              <a:solidFill>
                <a:schemeClr val="dk1"/>
              </a:solidFill>
            </a:endParaRPr>
          </a:p>
          <a:p>
            <a:pPr indent="-285750" lvl="0" marL="285750" marR="0" rtl="0" algn="l">
              <a:lnSpc>
                <a:spcPct val="170000"/>
              </a:lnSpc>
              <a:spcBef>
                <a:spcPts val="0"/>
              </a:spcBef>
              <a:spcAft>
                <a:spcPts val="0"/>
              </a:spcAft>
              <a:buClr>
                <a:schemeClr val="dk1"/>
              </a:buClr>
              <a:buSzPts val="1800"/>
              <a:buChar char="•"/>
            </a:pPr>
            <a:r>
              <a:rPr i="0" lang="en-US" sz="1800" u="none" cap="none" strike="noStrike">
                <a:solidFill>
                  <a:schemeClr val="dk1"/>
                </a:solidFill>
              </a:rPr>
              <a:t>az ifjúsággal foglalkozó szakemberek ösztönzése arra, hogy irányítsák és támogassák a fiatalokat abban, hogy aktív szerepet vállaljanak a társadalomban</a:t>
            </a:r>
            <a:endParaRPr i="0" sz="1800" u="none" cap="none" strike="noStrike">
              <a:solidFill>
                <a:schemeClr val="dk1"/>
              </a:solidFill>
            </a:endParaRPr>
          </a:p>
          <a:p>
            <a:pPr indent="-285750" lvl="0" marL="285750" marR="0" rtl="0" algn="l">
              <a:lnSpc>
                <a:spcPct val="170000"/>
              </a:lnSpc>
              <a:spcBef>
                <a:spcPts val="0"/>
              </a:spcBef>
              <a:spcAft>
                <a:spcPts val="0"/>
              </a:spcAft>
              <a:buClr>
                <a:schemeClr val="dk1"/>
              </a:buClr>
              <a:buSzPts val="1800"/>
              <a:buChar char="•"/>
            </a:pPr>
            <a:r>
              <a:rPr i="0" lang="en-US" sz="1800" u="none" cap="none" strike="noStrike">
                <a:solidFill>
                  <a:schemeClr val="dk1"/>
                </a:solidFill>
              </a:rPr>
              <a:t>felhívni a figyelmet arra, hogy a fiatalokat társadalmi vállalkozói szerepvállalásra kell ösztönözni.</a:t>
            </a:r>
            <a:endParaRPr i="0" sz="1800" u="none" cap="none" strike="noStrike">
              <a:solidFill>
                <a:schemeClr val="dk1"/>
              </a:solidFill>
            </a:endParaRPr>
          </a:p>
          <a:p>
            <a:pPr indent="-285750" lvl="0" marL="285750" marR="0" rtl="0" algn="l">
              <a:lnSpc>
                <a:spcPct val="170000"/>
              </a:lnSpc>
              <a:spcBef>
                <a:spcPts val="0"/>
              </a:spcBef>
              <a:spcAft>
                <a:spcPts val="0"/>
              </a:spcAft>
              <a:buClr>
                <a:schemeClr val="dk1"/>
              </a:buClr>
              <a:buSzPts val="1800"/>
              <a:buChar char="•"/>
            </a:pPr>
            <a:r>
              <a:rPr i="0" lang="en-US" sz="1800" u="none" cap="none" strike="noStrike">
                <a:solidFill>
                  <a:schemeClr val="dk1"/>
                </a:solidFill>
              </a:rPr>
              <a:t>közelebb hozni az üzleti életet a fiatalokhoz, a fiatalok és a vállalkozók összekapcsolása révén.</a:t>
            </a:r>
            <a:endParaRPr i="0" sz="1800" u="none" cap="none" strike="noStrike">
              <a:solidFill>
                <a:schemeClr val="dk1"/>
              </a:solidFill>
            </a:endParaRPr>
          </a:p>
        </p:txBody>
      </p:sp>
      <p:sp>
        <p:nvSpPr>
          <p:cNvPr id="112" name="Google Shape;112;p14"/>
          <p:cNvSpPr/>
          <p:nvPr/>
        </p:nvSpPr>
        <p:spPr>
          <a:xfrm>
            <a:off x="444641" y="506857"/>
            <a:ext cx="2856339" cy="797054"/>
          </a:xfrm>
          <a:custGeom>
            <a:rect b="b" l="l" r="r" t="t"/>
            <a:pathLst>
              <a:path extrusionOk="0" h="797054" w="2856339">
                <a:moveTo>
                  <a:pt x="0" y="0"/>
                </a:moveTo>
                <a:lnTo>
                  <a:pt x="2856339" y="0"/>
                </a:lnTo>
                <a:lnTo>
                  <a:pt x="2856339" y="797053"/>
                </a:lnTo>
                <a:lnTo>
                  <a:pt x="0" y="797053"/>
                </a:lnTo>
                <a:lnTo>
                  <a:pt x="0" y="0"/>
                </a:lnTo>
                <a:close/>
              </a:path>
            </a:pathLst>
          </a:custGeom>
          <a:blipFill rotWithShape="1">
            <a:blip r:embed="rId11">
              <a:alphaModFix/>
            </a:blip>
            <a:stretch>
              <a:fillRect b="-160167" l="-14263" r="-3277" t="-161026"/>
            </a:stretch>
          </a:blipFill>
          <a:ln>
            <a:noFill/>
          </a:ln>
        </p:spPr>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7" name="Shape 357"/>
        <p:cNvGrpSpPr/>
        <p:nvPr/>
      </p:nvGrpSpPr>
      <p:grpSpPr>
        <a:xfrm>
          <a:off x="0" y="0"/>
          <a:ext cx="0" cy="0"/>
          <a:chOff x="0" y="0"/>
          <a:chExt cx="0" cy="0"/>
        </a:xfrm>
      </p:grpSpPr>
      <p:sp>
        <p:nvSpPr>
          <p:cNvPr id="358" name="Google Shape;358;p32"/>
          <p:cNvSpPr/>
          <p:nvPr/>
        </p:nvSpPr>
        <p:spPr>
          <a:xfrm rot="-1526634">
            <a:off x="15608712" y="7200900"/>
            <a:ext cx="3793097" cy="4114800"/>
          </a:xfrm>
          <a:custGeom>
            <a:rect b="b" l="l" r="r" t="t"/>
            <a:pathLst>
              <a:path extrusionOk="0" h="4114800" w="3793097">
                <a:moveTo>
                  <a:pt x="0" y="0"/>
                </a:moveTo>
                <a:lnTo>
                  <a:pt x="3793097" y="0"/>
                </a:lnTo>
                <a:lnTo>
                  <a:pt x="3793097" y="4114800"/>
                </a:lnTo>
                <a:lnTo>
                  <a:pt x="0" y="4114800"/>
                </a:lnTo>
                <a:lnTo>
                  <a:pt x="0" y="0"/>
                </a:lnTo>
                <a:close/>
              </a:path>
            </a:pathLst>
          </a:custGeom>
          <a:blipFill rotWithShape="1">
            <a:blip r:embed="rId3">
              <a:alphaModFix/>
            </a:blip>
            <a:stretch>
              <a:fillRect b="0" l="0" r="0" t="0"/>
            </a:stretch>
          </a:blipFill>
          <a:ln>
            <a:noFill/>
          </a:ln>
        </p:spPr>
      </p:sp>
      <p:sp>
        <p:nvSpPr>
          <p:cNvPr id="359" name="Google Shape;359;p32"/>
          <p:cNvSpPr/>
          <p:nvPr/>
        </p:nvSpPr>
        <p:spPr>
          <a:xfrm>
            <a:off x="15294047" y="-1776591"/>
            <a:ext cx="4647105" cy="4114800"/>
          </a:xfrm>
          <a:custGeom>
            <a:rect b="b" l="l" r="r" t="t"/>
            <a:pathLst>
              <a:path extrusionOk="0" h="4114800" w="4647105">
                <a:moveTo>
                  <a:pt x="0" y="0"/>
                </a:moveTo>
                <a:lnTo>
                  <a:pt x="4647105" y="0"/>
                </a:lnTo>
                <a:lnTo>
                  <a:pt x="4647105" y="4114800"/>
                </a:lnTo>
                <a:lnTo>
                  <a:pt x="0" y="4114800"/>
                </a:lnTo>
                <a:lnTo>
                  <a:pt x="0" y="0"/>
                </a:lnTo>
                <a:close/>
              </a:path>
            </a:pathLst>
          </a:custGeom>
          <a:blipFill rotWithShape="1">
            <a:blip r:embed="rId4">
              <a:alphaModFix/>
            </a:blip>
            <a:stretch>
              <a:fillRect b="0" l="0" r="0" t="0"/>
            </a:stretch>
          </a:blipFill>
          <a:ln>
            <a:noFill/>
          </a:ln>
        </p:spPr>
      </p:sp>
      <p:sp>
        <p:nvSpPr>
          <p:cNvPr id="360" name="Google Shape;360;p32"/>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5">
              <a:alphaModFix/>
            </a:blip>
            <a:stretch>
              <a:fillRect b="-160181" l="-14265" r="-3278" t="-161048"/>
            </a:stretch>
          </a:blipFill>
          <a:ln>
            <a:noFill/>
          </a:ln>
        </p:spPr>
      </p:sp>
      <p:grpSp>
        <p:nvGrpSpPr>
          <p:cNvPr id="361" name="Google Shape;361;p32"/>
          <p:cNvGrpSpPr/>
          <p:nvPr/>
        </p:nvGrpSpPr>
        <p:grpSpPr>
          <a:xfrm>
            <a:off x="5163760" y="995244"/>
            <a:ext cx="7960481" cy="8115674"/>
            <a:chOff x="0" y="-241118"/>
            <a:chExt cx="10613974" cy="10820898"/>
          </a:xfrm>
        </p:grpSpPr>
        <p:grpSp>
          <p:nvGrpSpPr>
            <p:cNvPr id="362" name="Google Shape;362;p32"/>
            <p:cNvGrpSpPr/>
            <p:nvPr/>
          </p:nvGrpSpPr>
          <p:grpSpPr>
            <a:xfrm>
              <a:off x="0" y="-241118"/>
              <a:ext cx="5143847" cy="5384965"/>
              <a:chOff x="0" y="-38100"/>
              <a:chExt cx="812800" cy="850900"/>
            </a:xfrm>
          </p:grpSpPr>
          <p:sp>
            <p:nvSpPr>
              <p:cNvPr id="363" name="Google Shape;363;p32"/>
              <p:cNvSpPr/>
              <p:nvPr/>
            </p:nvSpPr>
            <p:spPr>
              <a:xfrm>
                <a:off x="0" y="0"/>
                <a:ext cx="812800" cy="812800"/>
              </a:xfrm>
              <a:custGeom>
                <a:rect b="b" l="l" r="r" t="t"/>
                <a:pathLst>
                  <a:path extrusionOk="0" h="812800" w="812800">
                    <a:moveTo>
                      <a:pt x="102346" y="0"/>
                    </a:moveTo>
                    <a:lnTo>
                      <a:pt x="710454" y="0"/>
                    </a:lnTo>
                    <a:cubicBezTo>
                      <a:pt x="737598" y="0"/>
                      <a:pt x="763630" y="10783"/>
                      <a:pt x="782824" y="29976"/>
                    </a:cubicBezTo>
                    <a:cubicBezTo>
                      <a:pt x="802017" y="49170"/>
                      <a:pt x="812800" y="75202"/>
                      <a:pt x="812800" y="102346"/>
                    </a:cubicBezTo>
                    <a:lnTo>
                      <a:pt x="812800" y="710454"/>
                    </a:lnTo>
                    <a:cubicBezTo>
                      <a:pt x="812800" y="737598"/>
                      <a:pt x="802017" y="763630"/>
                      <a:pt x="782824" y="782824"/>
                    </a:cubicBezTo>
                    <a:cubicBezTo>
                      <a:pt x="763630" y="802017"/>
                      <a:pt x="737598" y="812800"/>
                      <a:pt x="710454" y="812800"/>
                    </a:cubicBezTo>
                    <a:lnTo>
                      <a:pt x="102346" y="812800"/>
                    </a:lnTo>
                    <a:cubicBezTo>
                      <a:pt x="75202" y="812800"/>
                      <a:pt x="49170" y="802017"/>
                      <a:pt x="29976" y="782824"/>
                    </a:cubicBezTo>
                    <a:cubicBezTo>
                      <a:pt x="10783" y="763630"/>
                      <a:pt x="0" y="737598"/>
                      <a:pt x="0" y="710454"/>
                    </a:cubicBezTo>
                    <a:lnTo>
                      <a:pt x="0" y="102346"/>
                    </a:lnTo>
                    <a:cubicBezTo>
                      <a:pt x="0" y="75202"/>
                      <a:pt x="10783" y="49170"/>
                      <a:pt x="29976" y="29976"/>
                    </a:cubicBezTo>
                    <a:cubicBezTo>
                      <a:pt x="49170" y="10783"/>
                      <a:pt x="75202" y="0"/>
                      <a:pt x="102346" y="0"/>
                    </a:cubicBezTo>
                    <a:close/>
                  </a:path>
                </a:pathLst>
              </a:custGeom>
              <a:solidFill>
                <a:srgbClr val="BDE8F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 name="Google Shape;364;p32"/>
              <p:cNvSpPr txBox="1"/>
              <p:nvPr/>
            </p:nvSpPr>
            <p:spPr>
              <a:xfrm>
                <a:off x="0" y="-38100"/>
                <a:ext cx="812800" cy="850900"/>
              </a:xfrm>
              <a:prstGeom prst="rect">
                <a:avLst/>
              </a:prstGeom>
              <a:noFill/>
              <a:ln>
                <a:noFill/>
              </a:ln>
            </p:spPr>
            <p:txBody>
              <a:bodyPr anchorCtr="0" anchor="ctr" bIns="63500" lIns="63500" spcFirstLastPara="1" rIns="63500" wrap="square" tIns="63500">
                <a:noAutofit/>
              </a:bodyPr>
              <a:lstStyle/>
              <a:p>
                <a:pPr indent="0" lvl="0" marL="0" marR="0" rtl="0" algn="ctr">
                  <a:lnSpc>
                    <a:spcPct val="140018"/>
                  </a:lnSpc>
                  <a:spcBef>
                    <a:spcPts val="0"/>
                  </a:spcBef>
                  <a:spcAft>
                    <a:spcPts val="0"/>
                  </a:spcAft>
                  <a:buNone/>
                </a:pPr>
                <a:r>
                  <a:rPr b="1" lang="en-US" sz="2199">
                    <a:solidFill>
                      <a:srgbClr val="000000"/>
                    </a:solidFill>
                    <a:latin typeface="Arial"/>
                    <a:ea typeface="Arial"/>
                    <a:cs typeface="Arial"/>
                    <a:sym typeface="Arial"/>
                  </a:rPr>
                  <a:t>ERŐSSÉGEK</a:t>
                </a:r>
                <a:endParaRPr b="1" sz="2199">
                  <a:solidFill>
                    <a:srgbClr val="000000"/>
                  </a:solidFill>
                  <a:latin typeface="Arial"/>
                  <a:ea typeface="Arial"/>
                  <a:cs typeface="Arial"/>
                  <a:sym typeface="Arial"/>
                </a:endParaRPr>
              </a:p>
              <a:p>
                <a:pPr indent="-237490" lvl="1" marL="474979" marR="0" rtl="0" algn="ctr">
                  <a:lnSpc>
                    <a:spcPct val="140018"/>
                  </a:lnSpc>
                  <a:spcBef>
                    <a:spcPts val="0"/>
                  </a:spcBef>
                  <a:spcAft>
                    <a:spcPts val="0"/>
                  </a:spcAft>
                  <a:buClr>
                    <a:srgbClr val="000000"/>
                  </a:buClr>
                  <a:buSzPts val="2199"/>
                  <a:buFont typeface="Arial"/>
                  <a:buChar char="•"/>
                </a:pPr>
                <a:r>
                  <a:rPr b="0" i="0" lang="en-US" sz="2199" u="none" cap="none" strike="noStrike">
                    <a:solidFill>
                      <a:srgbClr val="000000"/>
                    </a:solidFill>
                    <a:latin typeface="Arial"/>
                    <a:ea typeface="Arial"/>
                    <a:cs typeface="Arial"/>
                    <a:sym typeface="Arial"/>
                  </a:rPr>
                  <a:t>valós idejű kommunikáció</a:t>
                </a:r>
                <a:endParaRPr/>
              </a:p>
              <a:p>
                <a:pPr indent="-237490" lvl="1" marL="474979" marR="0" rtl="0" algn="ctr">
                  <a:lnSpc>
                    <a:spcPct val="140018"/>
                  </a:lnSpc>
                  <a:spcBef>
                    <a:spcPts val="0"/>
                  </a:spcBef>
                  <a:spcAft>
                    <a:spcPts val="0"/>
                  </a:spcAft>
                  <a:buClr>
                    <a:srgbClr val="000000"/>
                  </a:buClr>
                  <a:buSzPts val="2199"/>
                  <a:buFont typeface="Arial"/>
                  <a:buChar char="•"/>
                </a:pPr>
                <a:r>
                  <a:rPr b="0" i="0" lang="en-US" sz="2199" u="none" cap="none" strike="noStrike">
                    <a:solidFill>
                      <a:srgbClr val="000000"/>
                    </a:solidFill>
                    <a:latin typeface="Arial"/>
                    <a:ea typeface="Arial"/>
                    <a:cs typeface="Arial"/>
                    <a:sym typeface="Arial"/>
                  </a:rPr>
                  <a:t>hatékony a követőkkel való közvetlen kapcsolattartásra</a:t>
                </a:r>
                <a:endParaRPr/>
              </a:p>
              <a:p>
                <a:pPr indent="-237490" lvl="1" marL="474979" marR="0" rtl="0" algn="ctr">
                  <a:lnSpc>
                    <a:spcPct val="140018"/>
                  </a:lnSpc>
                  <a:spcBef>
                    <a:spcPts val="0"/>
                  </a:spcBef>
                  <a:spcAft>
                    <a:spcPts val="0"/>
                  </a:spcAft>
                  <a:buClr>
                    <a:srgbClr val="000000"/>
                  </a:buClr>
                  <a:buSzPts val="2199"/>
                  <a:buFont typeface="Arial"/>
                  <a:buChar char="•"/>
                </a:pPr>
                <a:r>
                  <a:rPr b="0" i="0" lang="en-US" sz="2199" u="none" cap="none" strike="noStrike">
                    <a:solidFill>
                      <a:srgbClr val="000000"/>
                    </a:solidFill>
                    <a:latin typeface="Arial"/>
                    <a:ea typeface="Arial"/>
                    <a:cs typeface="Arial"/>
                    <a:sym typeface="Arial"/>
                  </a:rPr>
                  <a:t>nagyszerű a gyors frissítések megosztásához</a:t>
                </a:r>
                <a:endParaRPr b="0" i="0" sz="2199" u="none" cap="none" strike="noStrike">
                  <a:solidFill>
                    <a:srgbClr val="000000"/>
                  </a:solidFill>
                  <a:latin typeface="Arial"/>
                  <a:ea typeface="Arial"/>
                  <a:cs typeface="Arial"/>
                  <a:sym typeface="Arial"/>
                </a:endParaRPr>
              </a:p>
            </p:txBody>
          </p:sp>
        </p:grpSp>
        <p:grpSp>
          <p:nvGrpSpPr>
            <p:cNvPr id="365" name="Google Shape;365;p32"/>
            <p:cNvGrpSpPr/>
            <p:nvPr/>
          </p:nvGrpSpPr>
          <p:grpSpPr>
            <a:xfrm>
              <a:off x="5470127" y="-241118"/>
              <a:ext cx="5143847" cy="5384965"/>
              <a:chOff x="0" y="-38100"/>
              <a:chExt cx="812800" cy="850900"/>
            </a:xfrm>
          </p:grpSpPr>
          <p:sp>
            <p:nvSpPr>
              <p:cNvPr id="366" name="Google Shape;366;p32"/>
              <p:cNvSpPr/>
              <p:nvPr/>
            </p:nvSpPr>
            <p:spPr>
              <a:xfrm>
                <a:off x="0" y="0"/>
                <a:ext cx="812800" cy="812800"/>
              </a:xfrm>
              <a:custGeom>
                <a:rect b="b" l="l" r="r" t="t"/>
                <a:pathLst>
                  <a:path extrusionOk="0" h="812800" w="812800">
                    <a:moveTo>
                      <a:pt x="102346" y="0"/>
                    </a:moveTo>
                    <a:lnTo>
                      <a:pt x="710454" y="0"/>
                    </a:lnTo>
                    <a:cubicBezTo>
                      <a:pt x="737598" y="0"/>
                      <a:pt x="763630" y="10783"/>
                      <a:pt x="782824" y="29976"/>
                    </a:cubicBezTo>
                    <a:cubicBezTo>
                      <a:pt x="802017" y="49170"/>
                      <a:pt x="812800" y="75202"/>
                      <a:pt x="812800" y="102346"/>
                    </a:cubicBezTo>
                    <a:lnTo>
                      <a:pt x="812800" y="710454"/>
                    </a:lnTo>
                    <a:cubicBezTo>
                      <a:pt x="812800" y="737598"/>
                      <a:pt x="802017" y="763630"/>
                      <a:pt x="782824" y="782824"/>
                    </a:cubicBezTo>
                    <a:cubicBezTo>
                      <a:pt x="763630" y="802017"/>
                      <a:pt x="737598" y="812800"/>
                      <a:pt x="710454" y="812800"/>
                    </a:cubicBezTo>
                    <a:lnTo>
                      <a:pt x="102346" y="812800"/>
                    </a:lnTo>
                    <a:cubicBezTo>
                      <a:pt x="75202" y="812800"/>
                      <a:pt x="49170" y="802017"/>
                      <a:pt x="29976" y="782824"/>
                    </a:cubicBezTo>
                    <a:cubicBezTo>
                      <a:pt x="10783" y="763630"/>
                      <a:pt x="0" y="737598"/>
                      <a:pt x="0" y="710454"/>
                    </a:cubicBezTo>
                    <a:lnTo>
                      <a:pt x="0" y="102346"/>
                    </a:lnTo>
                    <a:cubicBezTo>
                      <a:pt x="0" y="75202"/>
                      <a:pt x="10783" y="49170"/>
                      <a:pt x="29976" y="29976"/>
                    </a:cubicBezTo>
                    <a:cubicBezTo>
                      <a:pt x="49170" y="10783"/>
                      <a:pt x="75202" y="0"/>
                      <a:pt x="102346" y="0"/>
                    </a:cubicBezTo>
                    <a:close/>
                  </a:path>
                </a:pathLst>
              </a:custGeom>
              <a:solidFill>
                <a:srgbClr val="BDE8F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 name="Google Shape;367;p32"/>
              <p:cNvSpPr txBox="1"/>
              <p:nvPr/>
            </p:nvSpPr>
            <p:spPr>
              <a:xfrm>
                <a:off x="0" y="-38100"/>
                <a:ext cx="812800" cy="850900"/>
              </a:xfrm>
              <a:prstGeom prst="rect">
                <a:avLst/>
              </a:prstGeom>
              <a:noFill/>
              <a:ln>
                <a:noFill/>
              </a:ln>
            </p:spPr>
            <p:txBody>
              <a:bodyPr anchorCtr="0" anchor="ctr" bIns="63500" lIns="63500" spcFirstLastPara="1" rIns="63500" wrap="square" tIns="63500">
                <a:noAutofit/>
              </a:bodyPr>
              <a:lstStyle/>
              <a:p>
                <a:pPr indent="0" lvl="0" marL="0" marR="0" rtl="0" algn="ctr">
                  <a:lnSpc>
                    <a:spcPct val="140018"/>
                  </a:lnSpc>
                  <a:spcBef>
                    <a:spcPts val="0"/>
                  </a:spcBef>
                  <a:spcAft>
                    <a:spcPts val="0"/>
                  </a:spcAft>
                  <a:buNone/>
                </a:pPr>
                <a:r>
                  <a:rPr b="1" lang="en-US" sz="2199">
                    <a:solidFill>
                      <a:srgbClr val="000000"/>
                    </a:solidFill>
                    <a:latin typeface="Arial"/>
                    <a:ea typeface="Arial"/>
                    <a:cs typeface="Arial"/>
                    <a:sym typeface="Arial"/>
                  </a:rPr>
                  <a:t>GYENGESÉGEK</a:t>
                </a:r>
                <a:endParaRPr b="1" sz="2199">
                  <a:solidFill>
                    <a:srgbClr val="000000"/>
                  </a:solidFill>
                  <a:latin typeface="Arial"/>
                  <a:ea typeface="Arial"/>
                  <a:cs typeface="Arial"/>
                  <a:sym typeface="Arial"/>
                </a:endParaRPr>
              </a:p>
              <a:p>
                <a:pPr indent="-237490" lvl="1" marL="474979" marR="0" rtl="0" algn="ctr">
                  <a:lnSpc>
                    <a:spcPct val="140018"/>
                  </a:lnSpc>
                  <a:spcBef>
                    <a:spcPts val="0"/>
                  </a:spcBef>
                  <a:spcAft>
                    <a:spcPts val="0"/>
                  </a:spcAft>
                  <a:buClr>
                    <a:srgbClr val="000000"/>
                  </a:buClr>
                  <a:buSzPts val="2199"/>
                  <a:buFont typeface="Arial"/>
                  <a:buChar char="•"/>
                </a:pPr>
                <a:r>
                  <a:rPr b="0" i="0" lang="en-US" sz="2199" u="none" cap="none" strike="noStrike">
                    <a:solidFill>
                      <a:srgbClr val="000000"/>
                    </a:solidFill>
                    <a:latin typeface="Arial"/>
                    <a:ea typeface="Arial"/>
                    <a:cs typeface="Arial"/>
                    <a:sym typeface="Arial"/>
                  </a:rPr>
                  <a:t>korlátozott karakterszám</a:t>
                </a:r>
                <a:endParaRPr/>
              </a:p>
              <a:p>
                <a:pPr indent="-237490" lvl="1" marL="474979" marR="0" rtl="0" algn="ctr">
                  <a:lnSpc>
                    <a:spcPct val="140018"/>
                  </a:lnSpc>
                  <a:spcBef>
                    <a:spcPts val="0"/>
                  </a:spcBef>
                  <a:spcAft>
                    <a:spcPts val="0"/>
                  </a:spcAft>
                  <a:buClr>
                    <a:srgbClr val="000000"/>
                  </a:buClr>
                  <a:buSzPts val="2199"/>
                  <a:buFont typeface="Arial"/>
                  <a:buChar char="•"/>
                </a:pPr>
                <a:r>
                  <a:rPr b="0" i="0" lang="en-US" sz="2199" u="none" cap="none" strike="noStrike">
                    <a:solidFill>
                      <a:srgbClr val="000000"/>
                    </a:solidFill>
                    <a:latin typeface="Arial"/>
                    <a:ea typeface="Arial"/>
                    <a:cs typeface="Arial"/>
                    <a:sym typeface="Arial"/>
                  </a:rPr>
                  <a:t>a tweetek gyorsan eltünnek</a:t>
                </a:r>
                <a:endParaRPr/>
              </a:p>
              <a:p>
                <a:pPr indent="-237490" lvl="1" marL="474979" marR="0" rtl="0" algn="ctr">
                  <a:lnSpc>
                    <a:spcPct val="140018"/>
                  </a:lnSpc>
                  <a:spcBef>
                    <a:spcPts val="0"/>
                  </a:spcBef>
                  <a:spcAft>
                    <a:spcPts val="0"/>
                  </a:spcAft>
                  <a:buClr>
                    <a:srgbClr val="000000"/>
                  </a:buClr>
                  <a:buSzPts val="2199"/>
                  <a:buFont typeface="Arial"/>
                  <a:buChar char="•"/>
                </a:pPr>
                <a:r>
                  <a:rPr b="0" i="0" lang="en-US" sz="2199" u="none" cap="none" strike="noStrike">
                    <a:solidFill>
                      <a:srgbClr val="000000"/>
                    </a:solidFill>
                    <a:latin typeface="Arial"/>
                    <a:ea typeface="Arial"/>
                    <a:cs typeface="Arial"/>
                    <a:sym typeface="Arial"/>
                  </a:rPr>
                  <a:t>nehéz kitűnni a tömegből</a:t>
                </a:r>
                <a:endParaRPr b="0" i="0" sz="2199" u="none" cap="none" strike="noStrike">
                  <a:solidFill>
                    <a:srgbClr val="000000"/>
                  </a:solidFill>
                  <a:latin typeface="Arial"/>
                  <a:ea typeface="Arial"/>
                  <a:cs typeface="Arial"/>
                  <a:sym typeface="Arial"/>
                </a:endParaRPr>
              </a:p>
            </p:txBody>
          </p:sp>
        </p:grpSp>
        <p:grpSp>
          <p:nvGrpSpPr>
            <p:cNvPr id="368" name="Google Shape;368;p32"/>
            <p:cNvGrpSpPr/>
            <p:nvPr/>
          </p:nvGrpSpPr>
          <p:grpSpPr>
            <a:xfrm>
              <a:off x="0" y="5194815"/>
              <a:ext cx="5143847" cy="5384965"/>
              <a:chOff x="0" y="-38100"/>
              <a:chExt cx="812800" cy="850900"/>
            </a:xfrm>
          </p:grpSpPr>
          <p:sp>
            <p:nvSpPr>
              <p:cNvPr id="369" name="Google Shape;369;p32"/>
              <p:cNvSpPr/>
              <p:nvPr/>
            </p:nvSpPr>
            <p:spPr>
              <a:xfrm>
                <a:off x="0" y="0"/>
                <a:ext cx="812800" cy="812800"/>
              </a:xfrm>
              <a:custGeom>
                <a:rect b="b" l="l" r="r" t="t"/>
                <a:pathLst>
                  <a:path extrusionOk="0" h="812800" w="812800">
                    <a:moveTo>
                      <a:pt x="102346" y="0"/>
                    </a:moveTo>
                    <a:lnTo>
                      <a:pt x="710454" y="0"/>
                    </a:lnTo>
                    <a:cubicBezTo>
                      <a:pt x="737598" y="0"/>
                      <a:pt x="763630" y="10783"/>
                      <a:pt x="782824" y="29976"/>
                    </a:cubicBezTo>
                    <a:cubicBezTo>
                      <a:pt x="802017" y="49170"/>
                      <a:pt x="812800" y="75202"/>
                      <a:pt x="812800" y="102346"/>
                    </a:cubicBezTo>
                    <a:lnTo>
                      <a:pt x="812800" y="710454"/>
                    </a:lnTo>
                    <a:cubicBezTo>
                      <a:pt x="812800" y="737598"/>
                      <a:pt x="802017" y="763630"/>
                      <a:pt x="782824" y="782824"/>
                    </a:cubicBezTo>
                    <a:cubicBezTo>
                      <a:pt x="763630" y="802017"/>
                      <a:pt x="737598" y="812800"/>
                      <a:pt x="710454" y="812800"/>
                    </a:cubicBezTo>
                    <a:lnTo>
                      <a:pt x="102346" y="812800"/>
                    </a:lnTo>
                    <a:cubicBezTo>
                      <a:pt x="75202" y="812800"/>
                      <a:pt x="49170" y="802017"/>
                      <a:pt x="29976" y="782824"/>
                    </a:cubicBezTo>
                    <a:cubicBezTo>
                      <a:pt x="10783" y="763630"/>
                      <a:pt x="0" y="737598"/>
                      <a:pt x="0" y="710454"/>
                    </a:cubicBezTo>
                    <a:lnTo>
                      <a:pt x="0" y="102346"/>
                    </a:lnTo>
                    <a:cubicBezTo>
                      <a:pt x="0" y="75202"/>
                      <a:pt x="10783" y="49170"/>
                      <a:pt x="29976" y="29976"/>
                    </a:cubicBezTo>
                    <a:cubicBezTo>
                      <a:pt x="49170" y="10783"/>
                      <a:pt x="75202" y="0"/>
                      <a:pt x="102346" y="0"/>
                    </a:cubicBezTo>
                    <a:close/>
                  </a:path>
                </a:pathLst>
              </a:custGeom>
              <a:solidFill>
                <a:srgbClr val="BDE8F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 name="Google Shape;370;p32"/>
              <p:cNvSpPr txBox="1"/>
              <p:nvPr/>
            </p:nvSpPr>
            <p:spPr>
              <a:xfrm>
                <a:off x="0" y="-38100"/>
                <a:ext cx="812800" cy="850900"/>
              </a:xfrm>
              <a:prstGeom prst="rect">
                <a:avLst/>
              </a:prstGeom>
              <a:noFill/>
              <a:ln>
                <a:noFill/>
              </a:ln>
            </p:spPr>
            <p:txBody>
              <a:bodyPr anchorCtr="0" anchor="ctr" bIns="63500" lIns="63500" spcFirstLastPara="1" rIns="63500" wrap="square" tIns="63500">
                <a:noAutofit/>
              </a:bodyPr>
              <a:lstStyle/>
              <a:p>
                <a:pPr indent="0" lvl="0" marL="0" marR="0" rtl="0" algn="ctr">
                  <a:lnSpc>
                    <a:spcPct val="140018"/>
                  </a:lnSpc>
                  <a:spcBef>
                    <a:spcPts val="0"/>
                  </a:spcBef>
                  <a:spcAft>
                    <a:spcPts val="0"/>
                  </a:spcAft>
                  <a:buNone/>
                </a:pPr>
                <a:r>
                  <a:rPr b="1" lang="en-US" sz="2199">
                    <a:solidFill>
                      <a:srgbClr val="000000"/>
                    </a:solidFill>
                    <a:latin typeface="Arial"/>
                    <a:ea typeface="Arial"/>
                    <a:cs typeface="Arial"/>
                    <a:sym typeface="Arial"/>
                  </a:rPr>
                  <a:t>LEHETŐSÉGEK</a:t>
                </a:r>
                <a:endParaRPr b="1" sz="2199">
                  <a:solidFill>
                    <a:srgbClr val="000000"/>
                  </a:solidFill>
                  <a:latin typeface="Arial"/>
                  <a:ea typeface="Arial"/>
                  <a:cs typeface="Arial"/>
                  <a:sym typeface="Arial"/>
                </a:endParaRPr>
              </a:p>
              <a:p>
                <a:pPr indent="-237490" lvl="1" marL="474979" marR="0" rtl="0" algn="ctr">
                  <a:lnSpc>
                    <a:spcPct val="140018"/>
                  </a:lnSpc>
                  <a:spcBef>
                    <a:spcPts val="0"/>
                  </a:spcBef>
                  <a:spcAft>
                    <a:spcPts val="0"/>
                  </a:spcAft>
                  <a:buClr>
                    <a:srgbClr val="000000"/>
                  </a:buClr>
                  <a:buSzPts val="2199"/>
                  <a:buFont typeface="Arial"/>
                  <a:buChar char="•"/>
                </a:pPr>
                <a:r>
                  <a:rPr b="0" i="0" lang="en-US" sz="2199" u="none" cap="none" strike="noStrike">
                    <a:solidFill>
                      <a:srgbClr val="000000"/>
                    </a:solidFill>
                    <a:latin typeface="Arial"/>
                    <a:ea typeface="Arial"/>
                    <a:cs typeface="Arial"/>
                    <a:sym typeface="Arial"/>
                  </a:rPr>
                  <a:t>chats to engage industry-specific conversations</a:t>
                </a:r>
                <a:endParaRPr/>
              </a:p>
              <a:p>
                <a:pPr indent="-237490" lvl="1" marL="474979" marR="0" rtl="0" algn="ctr">
                  <a:lnSpc>
                    <a:spcPct val="140018"/>
                  </a:lnSpc>
                  <a:spcBef>
                    <a:spcPts val="0"/>
                  </a:spcBef>
                  <a:spcAft>
                    <a:spcPts val="0"/>
                  </a:spcAft>
                  <a:buClr>
                    <a:srgbClr val="000000"/>
                  </a:buClr>
                  <a:buSzPts val="2199"/>
                  <a:buFont typeface="Arial"/>
                  <a:buChar char="•"/>
                </a:pPr>
                <a:r>
                  <a:rPr b="0" i="0" lang="en-US" sz="2199" u="none" cap="none" strike="noStrike">
                    <a:solidFill>
                      <a:srgbClr val="000000"/>
                    </a:solidFill>
                    <a:latin typeface="Arial"/>
                    <a:ea typeface="Arial"/>
                    <a:cs typeface="Arial"/>
                    <a:sym typeface="Arial"/>
                  </a:rPr>
                  <a:t>use of hashtags to increase visibility</a:t>
                </a:r>
                <a:endParaRPr/>
              </a:p>
              <a:p>
                <a:pPr indent="-237490" lvl="1" marL="474979" marR="0" rtl="0" algn="ctr">
                  <a:lnSpc>
                    <a:spcPct val="140018"/>
                  </a:lnSpc>
                  <a:spcBef>
                    <a:spcPts val="0"/>
                  </a:spcBef>
                  <a:spcAft>
                    <a:spcPts val="0"/>
                  </a:spcAft>
                  <a:buClr>
                    <a:srgbClr val="000000"/>
                  </a:buClr>
                  <a:buSzPts val="2199"/>
                  <a:buFont typeface="Arial"/>
                  <a:buChar char="•"/>
                </a:pPr>
                <a:r>
                  <a:rPr b="0" i="0" lang="en-US" sz="2199" u="none" cap="none" strike="noStrike">
                    <a:solidFill>
                      <a:srgbClr val="000000"/>
                    </a:solidFill>
                    <a:latin typeface="Arial"/>
                    <a:ea typeface="Arial"/>
                    <a:cs typeface="Arial"/>
                    <a:sym typeface="Arial"/>
                  </a:rPr>
                  <a:t>ads for targetted campaigns</a:t>
                </a:r>
                <a:endParaRPr/>
              </a:p>
            </p:txBody>
          </p:sp>
        </p:grpSp>
        <p:grpSp>
          <p:nvGrpSpPr>
            <p:cNvPr id="371" name="Google Shape;371;p32"/>
            <p:cNvGrpSpPr/>
            <p:nvPr/>
          </p:nvGrpSpPr>
          <p:grpSpPr>
            <a:xfrm>
              <a:off x="5470127" y="5194815"/>
              <a:ext cx="5143847" cy="5384965"/>
              <a:chOff x="0" y="-38100"/>
              <a:chExt cx="812800" cy="850900"/>
            </a:xfrm>
          </p:grpSpPr>
          <p:sp>
            <p:nvSpPr>
              <p:cNvPr id="372" name="Google Shape;372;p32"/>
              <p:cNvSpPr/>
              <p:nvPr/>
            </p:nvSpPr>
            <p:spPr>
              <a:xfrm>
                <a:off x="0" y="0"/>
                <a:ext cx="812800" cy="812800"/>
              </a:xfrm>
              <a:custGeom>
                <a:rect b="b" l="l" r="r" t="t"/>
                <a:pathLst>
                  <a:path extrusionOk="0" h="812800" w="812800">
                    <a:moveTo>
                      <a:pt x="102346" y="0"/>
                    </a:moveTo>
                    <a:lnTo>
                      <a:pt x="710454" y="0"/>
                    </a:lnTo>
                    <a:cubicBezTo>
                      <a:pt x="737598" y="0"/>
                      <a:pt x="763630" y="10783"/>
                      <a:pt x="782824" y="29976"/>
                    </a:cubicBezTo>
                    <a:cubicBezTo>
                      <a:pt x="802017" y="49170"/>
                      <a:pt x="812800" y="75202"/>
                      <a:pt x="812800" y="102346"/>
                    </a:cubicBezTo>
                    <a:lnTo>
                      <a:pt x="812800" y="710454"/>
                    </a:lnTo>
                    <a:cubicBezTo>
                      <a:pt x="812800" y="737598"/>
                      <a:pt x="802017" y="763630"/>
                      <a:pt x="782824" y="782824"/>
                    </a:cubicBezTo>
                    <a:cubicBezTo>
                      <a:pt x="763630" y="802017"/>
                      <a:pt x="737598" y="812800"/>
                      <a:pt x="710454" y="812800"/>
                    </a:cubicBezTo>
                    <a:lnTo>
                      <a:pt x="102346" y="812800"/>
                    </a:lnTo>
                    <a:cubicBezTo>
                      <a:pt x="75202" y="812800"/>
                      <a:pt x="49170" y="802017"/>
                      <a:pt x="29976" y="782824"/>
                    </a:cubicBezTo>
                    <a:cubicBezTo>
                      <a:pt x="10783" y="763630"/>
                      <a:pt x="0" y="737598"/>
                      <a:pt x="0" y="710454"/>
                    </a:cubicBezTo>
                    <a:lnTo>
                      <a:pt x="0" y="102346"/>
                    </a:lnTo>
                    <a:cubicBezTo>
                      <a:pt x="0" y="75202"/>
                      <a:pt x="10783" y="49170"/>
                      <a:pt x="29976" y="29976"/>
                    </a:cubicBezTo>
                    <a:cubicBezTo>
                      <a:pt x="49170" y="10783"/>
                      <a:pt x="75202" y="0"/>
                      <a:pt x="102346" y="0"/>
                    </a:cubicBezTo>
                    <a:close/>
                  </a:path>
                </a:pathLst>
              </a:custGeom>
              <a:solidFill>
                <a:srgbClr val="BDE8F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 name="Google Shape;373;p32"/>
              <p:cNvSpPr txBox="1"/>
              <p:nvPr/>
            </p:nvSpPr>
            <p:spPr>
              <a:xfrm>
                <a:off x="0" y="-38100"/>
                <a:ext cx="812800" cy="850900"/>
              </a:xfrm>
              <a:prstGeom prst="rect">
                <a:avLst/>
              </a:prstGeom>
              <a:noFill/>
              <a:ln>
                <a:noFill/>
              </a:ln>
            </p:spPr>
            <p:txBody>
              <a:bodyPr anchorCtr="0" anchor="ctr" bIns="63500" lIns="63500" spcFirstLastPara="1" rIns="63500" wrap="square" tIns="63500">
                <a:noAutofit/>
              </a:bodyPr>
              <a:lstStyle/>
              <a:p>
                <a:pPr indent="0" lvl="0" marL="0" marR="0" rtl="0" algn="ctr">
                  <a:lnSpc>
                    <a:spcPct val="140018"/>
                  </a:lnSpc>
                  <a:spcBef>
                    <a:spcPts val="0"/>
                  </a:spcBef>
                  <a:spcAft>
                    <a:spcPts val="0"/>
                  </a:spcAft>
                  <a:buNone/>
                </a:pPr>
                <a:r>
                  <a:rPr b="1" lang="en-US" sz="2199">
                    <a:solidFill>
                      <a:srgbClr val="000000"/>
                    </a:solidFill>
                    <a:latin typeface="Arial"/>
                    <a:ea typeface="Arial"/>
                    <a:cs typeface="Arial"/>
                    <a:sym typeface="Arial"/>
                  </a:rPr>
                  <a:t>VESZÉLYEK</a:t>
                </a:r>
                <a:endParaRPr b="1" sz="2199">
                  <a:solidFill>
                    <a:srgbClr val="000000"/>
                  </a:solidFill>
                  <a:latin typeface="Arial"/>
                  <a:ea typeface="Arial"/>
                  <a:cs typeface="Arial"/>
                  <a:sym typeface="Arial"/>
                </a:endParaRPr>
              </a:p>
              <a:p>
                <a:pPr indent="-237490" lvl="1" marL="474979" marR="0" rtl="0" algn="ctr">
                  <a:lnSpc>
                    <a:spcPct val="140018"/>
                  </a:lnSpc>
                  <a:spcBef>
                    <a:spcPts val="0"/>
                  </a:spcBef>
                  <a:spcAft>
                    <a:spcPts val="0"/>
                  </a:spcAft>
                  <a:buClr>
                    <a:srgbClr val="000000"/>
                  </a:buClr>
                  <a:buSzPts val="2199"/>
                  <a:buFont typeface="Arial"/>
                  <a:buChar char="•"/>
                </a:pPr>
                <a:r>
                  <a:rPr b="0" i="0" lang="en-US" sz="2199" u="none" cap="none" strike="noStrike">
                    <a:solidFill>
                      <a:srgbClr val="000000"/>
                    </a:solidFill>
                    <a:latin typeface="Arial"/>
                    <a:ea typeface="Arial"/>
                    <a:cs typeface="Arial"/>
                    <a:sym typeface="Arial"/>
                  </a:rPr>
                  <a:t>potenciális PR</a:t>
                </a:r>
                <a:endParaRPr b="0" i="0" sz="2199" u="none" cap="none" strike="noStrike">
                  <a:solidFill>
                    <a:srgbClr val="000000"/>
                  </a:solidFill>
                  <a:latin typeface="Arial"/>
                  <a:ea typeface="Arial"/>
                  <a:cs typeface="Arial"/>
                  <a:sym typeface="Arial"/>
                </a:endParaRPr>
              </a:p>
              <a:p>
                <a:pPr indent="-237490" lvl="1" marL="474979" marR="0" rtl="0" algn="ctr">
                  <a:lnSpc>
                    <a:spcPct val="140018"/>
                  </a:lnSpc>
                  <a:spcBef>
                    <a:spcPts val="0"/>
                  </a:spcBef>
                  <a:spcAft>
                    <a:spcPts val="0"/>
                  </a:spcAft>
                  <a:buClr>
                    <a:srgbClr val="000000"/>
                  </a:buClr>
                  <a:buSzPts val="2199"/>
                  <a:buFont typeface="Arial"/>
                  <a:buChar char="•"/>
                </a:pPr>
                <a:r>
                  <a:rPr b="0" i="0" lang="en-US" sz="2199" u="none" cap="none" strike="noStrike">
                    <a:solidFill>
                      <a:srgbClr val="000000"/>
                    </a:solidFill>
                    <a:latin typeface="Arial"/>
                    <a:ea typeface="Arial"/>
                    <a:cs typeface="Arial"/>
                    <a:sym typeface="Arial"/>
                  </a:rPr>
                  <a:t>problémák, negatív visszajelzések kezelése kihívást jelenthet</a:t>
                </a:r>
                <a:endParaRPr b="0" i="0" sz="2199" u="none" cap="none" strike="noStrike">
                  <a:solidFill>
                    <a:srgbClr val="000000"/>
                  </a:solidFill>
                  <a:latin typeface="Arial"/>
                  <a:ea typeface="Arial"/>
                  <a:cs typeface="Arial"/>
                  <a:sym typeface="Arial"/>
                </a:endParaRPr>
              </a:p>
            </p:txBody>
          </p:sp>
        </p:grpSp>
      </p:grpSp>
      <p:sp>
        <p:nvSpPr>
          <p:cNvPr id="374" name="Google Shape;374;p32"/>
          <p:cNvSpPr/>
          <p:nvPr/>
        </p:nvSpPr>
        <p:spPr>
          <a:xfrm>
            <a:off x="1028383" y="1028700"/>
            <a:ext cx="1113733" cy="1113733"/>
          </a:xfrm>
          <a:custGeom>
            <a:rect b="b" l="l" r="r" t="t"/>
            <a:pathLst>
              <a:path extrusionOk="0" h="1113733" w="1113733">
                <a:moveTo>
                  <a:pt x="0" y="0"/>
                </a:moveTo>
                <a:lnTo>
                  <a:pt x="1113733" y="0"/>
                </a:lnTo>
                <a:lnTo>
                  <a:pt x="1113733" y="1113733"/>
                </a:lnTo>
                <a:lnTo>
                  <a:pt x="0" y="1113733"/>
                </a:lnTo>
                <a:lnTo>
                  <a:pt x="0" y="0"/>
                </a:lnTo>
                <a:close/>
              </a:path>
            </a:pathLst>
          </a:custGeom>
          <a:blipFill rotWithShape="1">
            <a:blip r:embed="rId6">
              <a:alphaModFix/>
            </a:blip>
            <a:stretch>
              <a:fillRect b="0" l="0" r="0" t="0"/>
            </a:stretch>
          </a:blipFill>
          <a:ln>
            <a:noFill/>
          </a:ln>
        </p:spPr>
      </p:sp>
      <p:sp>
        <p:nvSpPr>
          <p:cNvPr id="375" name="Google Shape;375;p32"/>
          <p:cNvSpPr/>
          <p:nvPr/>
        </p:nvSpPr>
        <p:spPr>
          <a:xfrm>
            <a:off x="12460646" y="8404840"/>
            <a:ext cx="1327189" cy="1028572"/>
          </a:xfrm>
          <a:custGeom>
            <a:rect b="b" l="l" r="r" t="t"/>
            <a:pathLst>
              <a:path extrusionOk="0" h="1028572" w="1327189">
                <a:moveTo>
                  <a:pt x="0" y="0"/>
                </a:moveTo>
                <a:lnTo>
                  <a:pt x="1327189" y="0"/>
                </a:lnTo>
                <a:lnTo>
                  <a:pt x="1327189" y="1028572"/>
                </a:lnTo>
                <a:lnTo>
                  <a:pt x="0" y="1028572"/>
                </a:lnTo>
                <a:lnTo>
                  <a:pt x="0" y="0"/>
                </a:lnTo>
                <a:close/>
              </a:path>
            </a:pathLst>
          </a:custGeom>
          <a:blipFill rotWithShape="1">
            <a:blip r:embed="rId7">
              <a:alphaModFix/>
            </a:blip>
            <a:stretch>
              <a:fillRect b="0" l="0" r="0" t="0"/>
            </a:stretch>
          </a:blipFill>
          <a:ln>
            <a:noFill/>
          </a:ln>
        </p:spPr>
      </p:sp>
      <p:sp>
        <p:nvSpPr>
          <p:cNvPr id="376" name="Google Shape;376;p32"/>
          <p:cNvSpPr/>
          <p:nvPr/>
        </p:nvSpPr>
        <p:spPr>
          <a:xfrm>
            <a:off x="14460113" y="7053518"/>
            <a:ext cx="4998998" cy="4114800"/>
          </a:xfrm>
          <a:custGeom>
            <a:rect b="b" l="l" r="r" t="t"/>
            <a:pathLst>
              <a:path extrusionOk="0" h="4114800" w="4998998">
                <a:moveTo>
                  <a:pt x="0" y="0"/>
                </a:moveTo>
                <a:lnTo>
                  <a:pt x="4998998" y="0"/>
                </a:lnTo>
                <a:lnTo>
                  <a:pt x="4998998" y="4114800"/>
                </a:lnTo>
                <a:lnTo>
                  <a:pt x="0" y="4114800"/>
                </a:lnTo>
                <a:lnTo>
                  <a:pt x="0" y="0"/>
                </a:lnTo>
                <a:close/>
              </a:path>
            </a:pathLst>
          </a:custGeom>
          <a:blipFill rotWithShape="1">
            <a:blip r:embed="rId8">
              <a:alphaModFix/>
            </a:blip>
            <a:stretch>
              <a:fillRect b="0" l="0" r="0" t="0"/>
            </a:stretch>
          </a:blipFill>
          <a:ln>
            <a:noFill/>
          </a:ln>
        </p:spPr>
      </p:sp>
      <p:sp>
        <p:nvSpPr>
          <p:cNvPr id="377" name="Google Shape;377;p32"/>
          <p:cNvSpPr txBox="1"/>
          <p:nvPr/>
        </p:nvSpPr>
        <p:spPr>
          <a:xfrm rot="-5400000">
            <a:off x="-2256770" y="4880607"/>
            <a:ext cx="6522680" cy="52578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2900">
                <a:solidFill>
                  <a:srgbClr val="000000"/>
                </a:solidFill>
                <a:latin typeface="Arial"/>
                <a:ea typeface="Arial"/>
                <a:cs typeface="Arial"/>
                <a:sym typeface="Arial"/>
              </a:rPr>
              <a:t>X (a korábbi Twitter)</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1" name="Shape 381"/>
        <p:cNvGrpSpPr/>
        <p:nvPr/>
      </p:nvGrpSpPr>
      <p:grpSpPr>
        <a:xfrm>
          <a:off x="0" y="0"/>
          <a:ext cx="0" cy="0"/>
          <a:chOff x="0" y="0"/>
          <a:chExt cx="0" cy="0"/>
        </a:xfrm>
      </p:grpSpPr>
      <p:sp>
        <p:nvSpPr>
          <p:cNvPr id="382" name="Google Shape;382;p33"/>
          <p:cNvSpPr/>
          <p:nvPr/>
        </p:nvSpPr>
        <p:spPr>
          <a:xfrm>
            <a:off x="15294047" y="-1776591"/>
            <a:ext cx="4647105" cy="4114800"/>
          </a:xfrm>
          <a:custGeom>
            <a:rect b="b" l="l" r="r" t="t"/>
            <a:pathLst>
              <a:path extrusionOk="0" h="4114800" w="4647105">
                <a:moveTo>
                  <a:pt x="0" y="0"/>
                </a:moveTo>
                <a:lnTo>
                  <a:pt x="4647105" y="0"/>
                </a:lnTo>
                <a:lnTo>
                  <a:pt x="4647105" y="4114800"/>
                </a:lnTo>
                <a:lnTo>
                  <a:pt x="0" y="4114800"/>
                </a:lnTo>
                <a:lnTo>
                  <a:pt x="0" y="0"/>
                </a:lnTo>
                <a:close/>
              </a:path>
            </a:pathLst>
          </a:custGeom>
          <a:blipFill rotWithShape="1">
            <a:blip r:embed="rId3">
              <a:alphaModFix/>
            </a:blip>
            <a:stretch>
              <a:fillRect b="0" l="0" r="0" t="0"/>
            </a:stretch>
          </a:blipFill>
          <a:ln>
            <a:noFill/>
          </a:ln>
        </p:spPr>
      </p:sp>
      <p:sp>
        <p:nvSpPr>
          <p:cNvPr id="383" name="Google Shape;383;p33"/>
          <p:cNvSpPr/>
          <p:nvPr/>
        </p:nvSpPr>
        <p:spPr>
          <a:xfrm>
            <a:off x="-2520200" y="7200900"/>
            <a:ext cx="5040401" cy="4114800"/>
          </a:xfrm>
          <a:custGeom>
            <a:rect b="b" l="l" r="r" t="t"/>
            <a:pathLst>
              <a:path extrusionOk="0" h="4114800" w="5040401">
                <a:moveTo>
                  <a:pt x="0" y="0"/>
                </a:moveTo>
                <a:lnTo>
                  <a:pt x="5040400" y="0"/>
                </a:lnTo>
                <a:lnTo>
                  <a:pt x="5040400" y="4114800"/>
                </a:lnTo>
                <a:lnTo>
                  <a:pt x="0" y="4114800"/>
                </a:lnTo>
                <a:lnTo>
                  <a:pt x="0" y="0"/>
                </a:lnTo>
                <a:close/>
              </a:path>
            </a:pathLst>
          </a:custGeom>
          <a:blipFill rotWithShape="1">
            <a:blip r:embed="rId4">
              <a:alphaModFix/>
            </a:blip>
            <a:stretch>
              <a:fillRect b="0" l="0" r="0" t="0"/>
            </a:stretch>
          </a:blipFill>
          <a:ln>
            <a:noFill/>
          </a:ln>
        </p:spPr>
      </p:sp>
      <p:sp>
        <p:nvSpPr>
          <p:cNvPr id="384" name="Google Shape;384;p33"/>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5">
              <a:alphaModFix/>
            </a:blip>
            <a:stretch>
              <a:fillRect b="-160181" l="-14265" r="-3278" t="-161048"/>
            </a:stretch>
          </a:blipFill>
          <a:ln>
            <a:noFill/>
          </a:ln>
        </p:spPr>
      </p:sp>
      <p:grpSp>
        <p:nvGrpSpPr>
          <p:cNvPr id="385" name="Google Shape;385;p33"/>
          <p:cNvGrpSpPr/>
          <p:nvPr/>
        </p:nvGrpSpPr>
        <p:grpSpPr>
          <a:xfrm>
            <a:off x="5163760" y="995244"/>
            <a:ext cx="7960481" cy="8115674"/>
            <a:chOff x="0" y="-241118"/>
            <a:chExt cx="10613974" cy="10820898"/>
          </a:xfrm>
        </p:grpSpPr>
        <p:grpSp>
          <p:nvGrpSpPr>
            <p:cNvPr id="386" name="Google Shape;386;p33"/>
            <p:cNvGrpSpPr/>
            <p:nvPr/>
          </p:nvGrpSpPr>
          <p:grpSpPr>
            <a:xfrm>
              <a:off x="0" y="-241118"/>
              <a:ext cx="5143847" cy="5384965"/>
              <a:chOff x="0" y="-38100"/>
              <a:chExt cx="812800" cy="850900"/>
            </a:xfrm>
          </p:grpSpPr>
          <p:sp>
            <p:nvSpPr>
              <p:cNvPr id="387" name="Google Shape;387;p33"/>
              <p:cNvSpPr/>
              <p:nvPr/>
            </p:nvSpPr>
            <p:spPr>
              <a:xfrm>
                <a:off x="0" y="0"/>
                <a:ext cx="812800" cy="812800"/>
              </a:xfrm>
              <a:custGeom>
                <a:rect b="b" l="l" r="r" t="t"/>
                <a:pathLst>
                  <a:path extrusionOk="0" h="812800" w="812800">
                    <a:moveTo>
                      <a:pt x="102346" y="0"/>
                    </a:moveTo>
                    <a:lnTo>
                      <a:pt x="710454" y="0"/>
                    </a:lnTo>
                    <a:cubicBezTo>
                      <a:pt x="737598" y="0"/>
                      <a:pt x="763630" y="10783"/>
                      <a:pt x="782824" y="29976"/>
                    </a:cubicBezTo>
                    <a:cubicBezTo>
                      <a:pt x="802017" y="49170"/>
                      <a:pt x="812800" y="75202"/>
                      <a:pt x="812800" y="102346"/>
                    </a:cubicBezTo>
                    <a:lnTo>
                      <a:pt x="812800" y="710454"/>
                    </a:lnTo>
                    <a:cubicBezTo>
                      <a:pt x="812800" y="737598"/>
                      <a:pt x="802017" y="763630"/>
                      <a:pt x="782824" y="782824"/>
                    </a:cubicBezTo>
                    <a:cubicBezTo>
                      <a:pt x="763630" y="802017"/>
                      <a:pt x="737598" y="812800"/>
                      <a:pt x="710454" y="812800"/>
                    </a:cubicBezTo>
                    <a:lnTo>
                      <a:pt x="102346" y="812800"/>
                    </a:lnTo>
                    <a:cubicBezTo>
                      <a:pt x="75202" y="812800"/>
                      <a:pt x="49170" y="802017"/>
                      <a:pt x="29976" y="782824"/>
                    </a:cubicBezTo>
                    <a:cubicBezTo>
                      <a:pt x="10783" y="763630"/>
                      <a:pt x="0" y="737598"/>
                      <a:pt x="0" y="710454"/>
                    </a:cubicBezTo>
                    <a:lnTo>
                      <a:pt x="0" y="102346"/>
                    </a:lnTo>
                    <a:cubicBezTo>
                      <a:pt x="0" y="75202"/>
                      <a:pt x="10783" y="49170"/>
                      <a:pt x="29976" y="29976"/>
                    </a:cubicBezTo>
                    <a:cubicBezTo>
                      <a:pt x="49170" y="10783"/>
                      <a:pt x="75202" y="0"/>
                      <a:pt x="102346" y="0"/>
                    </a:cubicBezTo>
                    <a:close/>
                  </a:path>
                </a:pathLst>
              </a:custGeom>
              <a:solidFill>
                <a:srgbClr val="9ACC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 name="Google Shape;388;p33"/>
              <p:cNvSpPr txBox="1"/>
              <p:nvPr/>
            </p:nvSpPr>
            <p:spPr>
              <a:xfrm>
                <a:off x="0" y="-38100"/>
                <a:ext cx="812800" cy="850900"/>
              </a:xfrm>
              <a:prstGeom prst="rect">
                <a:avLst/>
              </a:prstGeom>
              <a:noFill/>
              <a:ln>
                <a:noFill/>
              </a:ln>
            </p:spPr>
            <p:txBody>
              <a:bodyPr anchorCtr="0" anchor="ctr" bIns="63500" lIns="63500" spcFirstLastPara="1" rIns="63500" wrap="square" tIns="63500">
                <a:noAutofit/>
              </a:bodyPr>
              <a:lstStyle/>
              <a:p>
                <a:pPr indent="0" lvl="0" marL="0" marR="0" rtl="0" algn="ctr">
                  <a:lnSpc>
                    <a:spcPct val="140018"/>
                  </a:lnSpc>
                  <a:spcBef>
                    <a:spcPts val="0"/>
                  </a:spcBef>
                  <a:spcAft>
                    <a:spcPts val="0"/>
                  </a:spcAft>
                  <a:buNone/>
                </a:pPr>
                <a:r>
                  <a:rPr b="1" lang="en-US" sz="2199">
                    <a:solidFill>
                      <a:srgbClr val="000000"/>
                    </a:solidFill>
                    <a:latin typeface="Arial"/>
                    <a:ea typeface="Arial"/>
                    <a:cs typeface="Arial"/>
                    <a:sym typeface="Arial"/>
                  </a:rPr>
                  <a:t>ERŐSSÉGEK</a:t>
                </a:r>
                <a:endParaRPr b="1" sz="2199">
                  <a:solidFill>
                    <a:srgbClr val="000000"/>
                  </a:solidFill>
                  <a:latin typeface="Arial"/>
                  <a:ea typeface="Arial"/>
                  <a:cs typeface="Arial"/>
                  <a:sym typeface="Arial"/>
                </a:endParaRPr>
              </a:p>
              <a:p>
                <a:pPr indent="-237490" lvl="1" marL="474979" marR="0" rtl="0" algn="ctr">
                  <a:lnSpc>
                    <a:spcPct val="140018"/>
                  </a:lnSpc>
                  <a:spcBef>
                    <a:spcPts val="0"/>
                  </a:spcBef>
                  <a:spcAft>
                    <a:spcPts val="0"/>
                  </a:spcAft>
                  <a:buClr>
                    <a:srgbClr val="000000"/>
                  </a:buClr>
                  <a:buSzPts val="2199"/>
                  <a:buFont typeface="Arial"/>
                  <a:buChar char="•"/>
                </a:pPr>
                <a:r>
                  <a:rPr b="0" i="0" lang="en-US" sz="2199" u="none" cap="none" strike="noStrike">
                    <a:solidFill>
                      <a:srgbClr val="000000"/>
                    </a:solidFill>
                    <a:latin typeface="Arial"/>
                    <a:ea typeface="Arial"/>
                    <a:cs typeface="Arial"/>
                    <a:sym typeface="Arial"/>
                  </a:rPr>
                  <a:t>szakmai hálózat</a:t>
                </a:r>
                <a:endParaRPr/>
              </a:p>
              <a:p>
                <a:pPr indent="-237490" lvl="1" marL="474979" marR="0" rtl="0" algn="ctr">
                  <a:lnSpc>
                    <a:spcPct val="140018"/>
                  </a:lnSpc>
                  <a:spcBef>
                    <a:spcPts val="0"/>
                  </a:spcBef>
                  <a:spcAft>
                    <a:spcPts val="0"/>
                  </a:spcAft>
                  <a:buClr>
                    <a:srgbClr val="000000"/>
                  </a:buClr>
                  <a:buSzPts val="2199"/>
                  <a:buFont typeface="Arial"/>
                  <a:buChar char="•"/>
                </a:pPr>
                <a:r>
                  <a:rPr b="0" i="0" lang="en-US" sz="2199" u="none" cap="none" strike="noStrike">
                    <a:solidFill>
                      <a:srgbClr val="000000"/>
                    </a:solidFill>
                    <a:latin typeface="Arial"/>
                    <a:ea typeface="Arial"/>
                    <a:cs typeface="Arial"/>
                    <a:sym typeface="Arial"/>
                  </a:rPr>
                  <a:t>ideális platform B2B marketinghez</a:t>
                </a:r>
                <a:endParaRPr/>
              </a:p>
              <a:p>
                <a:pPr indent="-237490" lvl="1" marL="474979" marR="0" rtl="0" algn="ctr">
                  <a:lnSpc>
                    <a:spcPct val="140018"/>
                  </a:lnSpc>
                  <a:spcBef>
                    <a:spcPts val="0"/>
                  </a:spcBef>
                  <a:spcAft>
                    <a:spcPts val="0"/>
                  </a:spcAft>
                  <a:buClr>
                    <a:srgbClr val="000000"/>
                  </a:buClr>
                  <a:buSzPts val="2199"/>
                  <a:buFont typeface="Arial"/>
                  <a:buChar char="•"/>
                </a:pPr>
                <a:r>
                  <a:rPr b="0" i="0" lang="en-US" sz="2199" u="none" cap="none" strike="noStrike">
                    <a:solidFill>
                      <a:srgbClr val="000000"/>
                    </a:solidFill>
                    <a:latin typeface="Arial"/>
                    <a:ea typeface="Arial"/>
                    <a:cs typeface="Arial"/>
                    <a:sym typeface="Arial"/>
                  </a:rPr>
                  <a:t>magas minőségű tartalom</a:t>
                </a:r>
                <a:endParaRPr/>
              </a:p>
              <a:p>
                <a:pPr indent="-237490" lvl="1" marL="474979" marR="0" rtl="0" algn="ctr">
                  <a:lnSpc>
                    <a:spcPct val="140018"/>
                  </a:lnSpc>
                  <a:spcBef>
                    <a:spcPts val="0"/>
                  </a:spcBef>
                  <a:spcAft>
                    <a:spcPts val="0"/>
                  </a:spcAft>
                  <a:buClr>
                    <a:srgbClr val="000000"/>
                  </a:buClr>
                  <a:buSzPts val="2199"/>
                  <a:buFont typeface="Arial"/>
                  <a:buChar char="•"/>
                </a:pPr>
                <a:r>
                  <a:rPr b="0" i="0" lang="en-US" sz="2199" u="none" cap="none" strike="noStrike">
                    <a:solidFill>
                      <a:srgbClr val="000000"/>
                    </a:solidFill>
                    <a:latin typeface="Arial"/>
                    <a:ea typeface="Arial"/>
                    <a:cs typeface="Arial"/>
                    <a:sym typeface="Arial"/>
                  </a:rPr>
                  <a:t>kapcsolatépítési lehetőségek</a:t>
                </a:r>
                <a:endParaRPr b="0" i="0" sz="2199" u="none" cap="none" strike="noStrike">
                  <a:solidFill>
                    <a:srgbClr val="000000"/>
                  </a:solidFill>
                  <a:latin typeface="Arial"/>
                  <a:ea typeface="Arial"/>
                  <a:cs typeface="Arial"/>
                  <a:sym typeface="Arial"/>
                </a:endParaRPr>
              </a:p>
            </p:txBody>
          </p:sp>
        </p:grpSp>
        <p:grpSp>
          <p:nvGrpSpPr>
            <p:cNvPr id="389" name="Google Shape;389;p33"/>
            <p:cNvGrpSpPr/>
            <p:nvPr/>
          </p:nvGrpSpPr>
          <p:grpSpPr>
            <a:xfrm>
              <a:off x="5470127" y="-241118"/>
              <a:ext cx="5143847" cy="5384965"/>
              <a:chOff x="0" y="-38100"/>
              <a:chExt cx="812800" cy="850900"/>
            </a:xfrm>
          </p:grpSpPr>
          <p:sp>
            <p:nvSpPr>
              <p:cNvPr id="390" name="Google Shape;390;p33"/>
              <p:cNvSpPr/>
              <p:nvPr/>
            </p:nvSpPr>
            <p:spPr>
              <a:xfrm>
                <a:off x="0" y="0"/>
                <a:ext cx="812800" cy="812800"/>
              </a:xfrm>
              <a:custGeom>
                <a:rect b="b" l="l" r="r" t="t"/>
                <a:pathLst>
                  <a:path extrusionOk="0" h="812800" w="812800">
                    <a:moveTo>
                      <a:pt x="102346" y="0"/>
                    </a:moveTo>
                    <a:lnTo>
                      <a:pt x="710454" y="0"/>
                    </a:lnTo>
                    <a:cubicBezTo>
                      <a:pt x="737598" y="0"/>
                      <a:pt x="763630" y="10783"/>
                      <a:pt x="782824" y="29976"/>
                    </a:cubicBezTo>
                    <a:cubicBezTo>
                      <a:pt x="802017" y="49170"/>
                      <a:pt x="812800" y="75202"/>
                      <a:pt x="812800" y="102346"/>
                    </a:cubicBezTo>
                    <a:lnTo>
                      <a:pt x="812800" y="710454"/>
                    </a:lnTo>
                    <a:cubicBezTo>
                      <a:pt x="812800" y="737598"/>
                      <a:pt x="802017" y="763630"/>
                      <a:pt x="782824" y="782824"/>
                    </a:cubicBezTo>
                    <a:cubicBezTo>
                      <a:pt x="763630" y="802017"/>
                      <a:pt x="737598" y="812800"/>
                      <a:pt x="710454" y="812800"/>
                    </a:cubicBezTo>
                    <a:lnTo>
                      <a:pt x="102346" y="812800"/>
                    </a:lnTo>
                    <a:cubicBezTo>
                      <a:pt x="75202" y="812800"/>
                      <a:pt x="49170" y="802017"/>
                      <a:pt x="29976" y="782824"/>
                    </a:cubicBezTo>
                    <a:cubicBezTo>
                      <a:pt x="10783" y="763630"/>
                      <a:pt x="0" y="737598"/>
                      <a:pt x="0" y="710454"/>
                    </a:cubicBezTo>
                    <a:lnTo>
                      <a:pt x="0" y="102346"/>
                    </a:lnTo>
                    <a:cubicBezTo>
                      <a:pt x="0" y="75202"/>
                      <a:pt x="10783" y="49170"/>
                      <a:pt x="29976" y="29976"/>
                    </a:cubicBezTo>
                    <a:cubicBezTo>
                      <a:pt x="49170" y="10783"/>
                      <a:pt x="75202" y="0"/>
                      <a:pt x="102346" y="0"/>
                    </a:cubicBezTo>
                    <a:close/>
                  </a:path>
                </a:pathLst>
              </a:custGeom>
              <a:solidFill>
                <a:srgbClr val="9ACC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 name="Google Shape;391;p33"/>
              <p:cNvSpPr txBox="1"/>
              <p:nvPr/>
            </p:nvSpPr>
            <p:spPr>
              <a:xfrm>
                <a:off x="0" y="-38100"/>
                <a:ext cx="812800" cy="850900"/>
              </a:xfrm>
              <a:prstGeom prst="rect">
                <a:avLst/>
              </a:prstGeom>
              <a:noFill/>
              <a:ln>
                <a:noFill/>
              </a:ln>
            </p:spPr>
            <p:txBody>
              <a:bodyPr anchorCtr="0" anchor="ctr" bIns="63500" lIns="63500" spcFirstLastPara="1" rIns="63500" wrap="square" tIns="63500">
                <a:noAutofit/>
              </a:bodyPr>
              <a:lstStyle/>
              <a:p>
                <a:pPr indent="0" lvl="0" marL="0" marR="0" rtl="0" algn="ctr">
                  <a:lnSpc>
                    <a:spcPct val="140018"/>
                  </a:lnSpc>
                  <a:spcBef>
                    <a:spcPts val="0"/>
                  </a:spcBef>
                  <a:spcAft>
                    <a:spcPts val="0"/>
                  </a:spcAft>
                  <a:buNone/>
                </a:pPr>
                <a:r>
                  <a:rPr b="1" lang="en-US" sz="2199">
                    <a:solidFill>
                      <a:srgbClr val="000000"/>
                    </a:solidFill>
                    <a:latin typeface="Arial"/>
                    <a:ea typeface="Arial"/>
                    <a:cs typeface="Arial"/>
                    <a:sym typeface="Arial"/>
                  </a:rPr>
                  <a:t>GYENGESÉGEK</a:t>
                </a:r>
                <a:endParaRPr b="1" sz="2199">
                  <a:solidFill>
                    <a:srgbClr val="000000"/>
                  </a:solidFill>
                  <a:latin typeface="Arial"/>
                  <a:ea typeface="Arial"/>
                  <a:cs typeface="Arial"/>
                  <a:sym typeface="Arial"/>
                </a:endParaRPr>
              </a:p>
              <a:p>
                <a:pPr indent="-237490" lvl="1" marL="474979" marR="0" rtl="0" algn="ctr">
                  <a:lnSpc>
                    <a:spcPct val="140018"/>
                  </a:lnSpc>
                  <a:spcBef>
                    <a:spcPts val="0"/>
                  </a:spcBef>
                  <a:spcAft>
                    <a:spcPts val="0"/>
                  </a:spcAft>
                  <a:buClr>
                    <a:srgbClr val="000000"/>
                  </a:buClr>
                  <a:buSzPts val="2199"/>
                  <a:buFont typeface="Arial"/>
                  <a:buChar char="•"/>
                </a:pPr>
                <a:r>
                  <a:rPr b="0" i="0" lang="en-US" sz="2199" u="none" cap="none" strike="noStrike">
                    <a:solidFill>
                      <a:srgbClr val="000000"/>
                    </a:solidFill>
                    <a:latin typeface="Arial"/>
                    <a:ea typeface="Arial"/>
                    <a:cs typeface="Arial"/>
                    <a:sym typeface="Arial"/>
                  </a:rPr>
                  <a:t>kevésbé alkalmi</a:t>
                </a:r>
                <a:endParaRPr/>
              </a:p>
              <a:p>
                <a:pPr indent="-237490" lvl="1" marL="474979" marR="0" rtl="0" algn="ctr">
                  <a:lnSpc>
                    <a:spcPct val="140018"/>
                  </a:lnSpc>
                  <a:spcBef>
                    <a:spcPts val="0"/>
                  </a:spcBef>
                  <a:spcAft>
                    <a:spcPts val="0"/>
                  </a:spcAft>
                  <a:buClr>
                    <a:srgbClr val="000000"/>
                  </a:buClr>
                  <a:buSzPts val="2199"/>
                  <a:buFont typeface="Arial"/>
                  <a:buChar char="•"/>
                </a:pPr>
                <a:r>
                  <a:rPr b="0" i="0" lang="en-US" sz="2199" u="none" cap="none" strike="noStrike">
                    <a:solidFill>
                      <a:srgbClr val="000000"/>
                    </a:solidFill>
                    <a:latin typeface="Arial"/>
                    <a:ea typeface="Arial"/>
                    <a:cs typeface="Arial"/>
                    <a:sym typeface="Arial"/>
                  </a:rPr>
                  <a:t>lassúbb sebességű interakciók</a:t>
                </a:r>
                <a:endParaRPr b="0" i="0" sz="2199" u="none" cap="none" strike="noStrike">
                  <a:solidFill>
                    <a:srgbClr val="000000"/>
                  </a:solidFill>
                  <a:latin typeface="Arial"/>
                  <a:ea typeface="Arial"/>
                  <a:cs typeface="Arial"/>
                  <a:sym typeface="Arial"/>
                </a:endParaRPr>
              </a:p>
            </p:txBody>
          </p:sp>
        </p:grpSp>
        <p:grpSp>
          <p:nvGrpSpPr>
            <p:cNvPr id="392" name="Google Shape;392;p33"/>
            <p:cNvGrpSpPr/>
            <p:nvPr/>
          </p:nvGrpSpPr>
          <p:grpSpPr>
            <a:xfrm>
              <a:off x="0" y="5194815"/>
              <a:ext cx="5143847" cy="5384965"/>
              <a:chOff x="0" y="-38100"/>
              <a:chExt cx="812800" cy="850900"/>
            </a:xfrm>
          </p:grpSpPr>
          <p:sp>
            <p:nvSpPr>
              <p:cNvPr id="393" name="Google Shape;393;p33"/>
              <p:cNvSpPr/>
              <p:nvPr/>
            </p:nvSpPr>
            <p:spPr>
              <a:xfrm>
                <a:off x="0" y="0"/>
                <a:ext cx="812800" cy="812800"/>
              </a:xfrm>
              <a:custGeom>
                <a:rect b="b" l="l" r="r" t="t"/>
                <a:pathLst>
                  <a:path extrusionOk="0" h="812800" w="812800">
                    <a:moveTo>
                      <a:pt x="102346" y="0"/>
                    </a:moveTo>
                    <a:lnTo>
                      <a:pt x="710454" y="0"/>
                    </a:lnTo>
                    <a:cubicBezTo>
                      <a:pt x="737598" y="0"/>
                      <a:pt x="763630" y="10783"/>
                      <a:pt x="782824" y="29976"/>
                    </a:cubicBezTo>
                    <a:cubicBezTo>
                      <a:pt x="802017" y="49170"/>
                      <a:pt x="812800" y="75202"/>
                      <a:pt x="812800" y="102346"/>
                    </a:cubicBezTo>
                    <a:lnTo>
                      <a:pt x="812800" y="710454"/>
                    </a:lnTo>
                    <a:cubicBezTo>
                      <a:pt x="812800" y="737598"/>
                      <a:pt x="802017" y="763630"/>
                      <a:pt x="782824" y="782824"/>
                    </a:cubicBezTo>
                    <a:cubicBezTo>
                      <a:pt x="763630" y="802017"/>
                      <a:pt x="737598" y="812800"/>
                      <a:pt x="710454" y="812800"/>
                    </a:cubicBezTo>
                    <a:lnTo>
                      <a:pt x="102346" y="812800"/>
                    </a:lnTo>
                    <a:cubicBezTo>
                      <a:pt x="75202" y="812800"/>
                      <a:pt x="49170" y="802017"/>
                      <a:pt x="29976" y="782824"/>
                    </a:cubicBezTo>
                    <a:cubicBezTo>
                      <a:pt x="10783" y="763630"/>
                      <a:pt x="0" y="737598"/>
                      <a:pt x="0" y="710454"/>
                    </a:cubicBezTo>
                    <a:lnTo>
                      <a:pt x="0" y="102346"/>
                    </a:lnTo>
                    <a:cubicBezTo>
                      <a:pt x="0" y="75202"/>
                      <a:pt x="10783" y="49170"/>
                      <a:pt x="29976" y="29976"/>
                    </a:cubicBezTo>
                    <a:cubicBezTo>
                      <a:pt x="49170" y="10783"/>
                      <a:pt x="75202" y="0"/>
                      <a:pt x="102346" y="0"/>
                    </a:cubicBezTo>
                    <a:close/>
                  </a:path>
                </a:pathLst>
              </a:custGeom>
              <a:solidFill>
                <a:srgbClr val="9ACC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 name="Google Shape;394;p33"/>
              <p:cNvSpPr txBox="1"/>
              <p:nvPr/>
            </p:nvSpPr>
            <p:spPr>
              <a:xfrm>
                <a:off x="0" y="-38100"/>
                <a:ext cx="812800" cy="850900"/>
              </a:xfrm>
              <a:prstGeom prst="rect">
                <a:avLst/>
              </a:prstGeom>
              <a:noFill/>
              <a:ln>
                <a:noFill/>
              </a:ln>
            </p:spPr>
            <p:txBody>
              <a:bodyPr anchorCtr="0" anchor="ctr" bIns="63500" lIns="63500" spcFirstLastPara="1" rIns="63500" wrap="square" tIns="63500">
                <a:noAutofit/>
              </a:bodyPr>
              <a:lstStyle/>
              <a:p>
                <a:pPr indent="0" lvl="0" marL="0" marR="0" rtl="0" algn="ctr">
                  <a:lnSpc>
                    <a:spcPct val="140018"/>
                  </a:lnSpc>
                  <a:spcBef>
                    <a:spcPts val="0"/>
                  </a:spcBef>
                  <a:spcAft>
                    <a:spcPts val="0"/>
                  </a:spcAft>
                  <a:buNone/>
                </a:pPr>
                <a:r>
                  <a:rPr b="1" lang="en-US" sz="2199">
                    <a:solidFill>
                      <a:srgbClr val="000000"/>
                    </a:solidFill>
                    <a:latin typeface="Arial"/>
                    <a:ea typeface="Arial"/>
                    <a:cs typeface="Arial"/>
                    <a:sym typeface="Arial"/>
                  </a:rPr>
                  <a:t>LEHETŐSÉGEK</a:t>
                </a:r>
                <a:endParaRPr b="1" sz="2199">
                  <a:solidFill>
                    <a:srgbClr val="000000"/>
                  </a:solidFill>
                  <a:latin typeface="Arial"/>
                  <a:ea typeface="Arial"/>
                  <a:cs typeface="Arial"/>
                  <a:sym typeface="Arial"/>
                </a:endParaRPr>
              </a:p>
              <a:p>
                <a:pPr indent="-237490" lvl="1" marL="474979" marR="0" rtl="0" algn="ctr">
                  <a:lnSpc>
                    <a:spcPct val="140018"/>
                  </a:lnSpc>
                  <a:spcBef>
                    <a:spcPts val="0"/>
                  </a:spcBef>
                  <a:spcAft>
                    <a:spcPts val="0"/>
                  </a:spcAft>
                  <a:buClr>
                    <a:srgbClr val="000000"/>
                  </a:buClr>
                  <a:buSzPts val="2199"/>
                  <a:buFont typeface="Arial"/>
                  <a:buChar char="•"/>
                </a:pPr>
                <a:r>
                  <a:rPr b="0" i="0" lang="en-US" sz="2199" u="none" cap="none" strike="noStrike">
                    <a:solidFill>
                      <a:srgbClr val="000000"/>
                    </a:solidFill>
                    <a:latin typeface="Arial"/>
                    <a:ea typeface="Arial"/>
                    <a:cs typeface="Arial"/>
                    <a:sym typeface="Arial"/>
                  </a:rPr>
                  <a:t>cikkek a mélyreható tartalom megosztásához</a:t>
                </a:r>
                <a:endParaRPr b="0" i="0" sz="2199" u="none" cap="none" strike="noStrike">
                  <a:solidFill>
                    <a:srgbClr val="000000"/>
                  </a:solidFill>
                  <a:latin typeface="Arial"/>
                  <a:ea typeface="Arial"/>
                  <a:cs typeface="Arial"/>
                  <a:sym typeface="Arial"/>
                </a:endParaRPr>
              </a:p>
              <a:p>
                <a:pPr indent="-237490" lvl="1" marL="474979" marR="0" rtl="0" algn="ctr">
                  <a:lnSpc>
                    <a:spcPct val="140018"/>
                  </a:lnSpc>
                  <a:spcBef>
                    <a:spcPts val="0"/>
                  </a:spcBef>
                  <a:spcAft>
                    <a:spcPts val="0"/>
                  </a:spcAft>
                  <a:buClr>
                    <a:srgbClr val="000000"/>
                  </a:buClr>
                  <a:buSzPts val="2199"/>
                  <a:buFont typeface="Arial"/>
                  <a:buChar char="•"/>
                </a:pPr>
                <a:r>
                  <a:rPr b="0" i="0" lang="en-US" sz="2199" u="none" cap="none" strike="noStrike">
                    <a:solidFill>
                      <a:srgbClr val="000000"/>
                    </a:solidFill>
                    <a:latin typeface="Arial"/>
                    <a:ea typeface="Arial"/>
                    <a:cs typeface="Arial"/>
                    <a:sym typeface="Arial"/>
                  </a:rPr>
                  <a:t>csoportok a hálózatépítéshez</a:t>
                </a:r>
                <a:endParaRPr b="0" i="0" sz="2199" u="none" cap="none" strike="noStrike">
                  <a:solidFill>
                    <a:srgbClr val="000000"/>
                  </a:solidFill>
                  <a:latin typeface="Arial"/>
                  <a:ea typeface="Arial"/>
                  <a:cs typeface="Arial"/>
                  <a:sym typeface="Arial"/>
                </a:endParaRPr>
              </a:p>
              <a:p>
                <a:pPr indent="-237490" lvl="1" marL="474979" marR="0" rtl="0" algn="ctr">
                  <a:lnSpc>
                    <a:spcPct val="140018"/>
                  </a:lnSpc>
                  <a:spcBef>
                    <a:spcPts val="0"/>
                  </a:spcBef>
                  <a:spcAft>
                    <a:spcPts val="0"/>
                  </a:spcAft>
                  <a:buClr>
                    <a:srgbClr val="000000"/>
                  </a:buClr>
                  <a:buSzPts val="2199"/>
                  <a:buFont typeface="Arial"/>
                  <a:buChar char="•"/>
                </a:pPr>
                <a:r>
                  <a:rPr b="0" i="0" lang="en-US" sz="2199" u="none" cap="none" strike="noStrike">
                    <a:solidFill>
                      <a:srgbClr val="000000"/>
                    </a:solidFill>
                    <a:latin typeface="Arial"/>
                    <a:ea typeface="Arial"/>
                    <a:cs typeface="Arial"/>
                    <a:sym typeface="Arial"/>
                  </a:rPr>
                  <a:t>hirdetések a célzott szakmai közönség számára</a:t>
                </a:r>
                <a:endParaRPr b="0" i="0" sz="2199" u="none" cap="none" strike="noStrike">
                  <a:solidFill>
                    <a:srgbClr val="000000"/>
                  </a:solidFill>
                  <a:latin typeface="Arial"/>
                  <a:ea typeface="Arial"/>
                  <a:cs typeface="Arial"/>
                  <a:sym typeface="Arial"/>
                </a:endParaRPr>
              </a:p>
            </p:txBody>
          </p:sp>
        </p:grpSp>
        <p:grpSp>
          <p:nvGrpSpPr>
            <p:cNvPr id="395" name="Google Shape;395;p33"/>
            <p:cNvGrpSpPr/>
            <p:nvPr/>
          </p:nvGrpSpPr>
          <p:grpSpPr>
            <a:xfrm>
              <a:off x="5470127" y="5194815"/>
              <a:ext cx="5143847" cy="5384965"/>
              <a:chOff x="0" y="-38100"/>
              <a:chExt cx="812800" cy="850900"/>
            </a:xfrm>
          </p:grpSpPr>
          <p:sp>
            <p:nvSpPr>
              <p:cNvPr id="396" name="Google Shape;396;p33"/>
              <p:cNvSpPr/>
              <p:nvPr/>
            </p:nvSpPr>
            <p:spPr>
              <a:xfrm>
                <a:off x="0" y="0"/>
                <a:ext cx="812800" cy="812800"/>
              </a:xfrm>
              <a:custGeom>
                <a:rect b="b" l="l" r="r" t="t"/>
                <a:pathLst>
                  <a:path extrusionOk="0" h="812800" w="812800">
                    <a:moveTo>
                      <a:pt x="102346" y="0"/>
                    </a:moveTo>
                    <a:lnTo>
                      <a:pt x="710454" y="0"/>
                    </a:lnTo>
                    <a:cubicBezTo>
                      <a:pt x="737598" y="0"/>
                      <a:pt x="763630" y="10783"/>
                      <a:pt x="782824" y="29976"/>
                    </a:cubicBezTo>
                    <a:cubicBezTo>
                      <a:pt x="802017" y="49170"/>
                      <a:pt x="812800" y="75202"/>
                      <a:pt x="812800" y="102346"/>
                    </a:cubicBezTo>
                    <a:lnTo>
                      <a:pt x="812800" y="710454"/>
                    </a:lnTo>
                    <a:cubicBezTo>
                      <a:pt x="812800" y="737598"/>
                      <a:pt x="802017" y="763630"/>
                      <a:pt x="782824" y="782824"/>
                    </a:cubicBezTo>
                    <a:cubicBezTo>
                      <a:pt x="763630" y="802017"/>
                      <a:pt x="737598" y="812800"/>
                      <a:pt x="710454" y="812800"/>
                    </a:cubicBezTo>
                    <a:lnTo>
                      <a:pt x="102346" y="812800"/>
                    </a:lnTo>
                    <a:cubicBezTo>
                      <a:pt x="75202" y="812800"/>
                      <a:pt x="49170" y="802017"/>
                      <a:pt x="29976" y="782824"/>
                    </a:cubicBezTo>
                    <a:cubicBezTo>
                      <a:pt x="10783" y="763630"/>
                      <a:pt x="0" y="737598"/>
                      <a:pt x="0" y="710454"/>
                    </a:cubicBezTo>
                    <a:lnTo>
                      <a:pt x="0" y="102346"/>
                    </a:lnTo>
                    <a:cubicBezTo>
                      <a:pt x="0" y="75202"/>
                      <a:pt x="10783" y="49170"/>
                      <a:pt x="29976" y="29976"/>
                    </a:cubicBezTo>
                    <a:cubicBezTo>
                      <a:pt x="49170" y="10783"/>
                      <a:pt x="75202" y="0"/>
                      <a:pt x="102346" y="0"/>
                    </a:cubicBezTo>
                    <a:close/>
                  </a:path>
                </a:pathLst>
              </a:custGeom>
              <a:solidFill>
                <a:srgbClr val="9ACC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 name="Google Shape;397;p33"/>
              <p:cNvSpPr txBox="1"/>
              <p:nvPr/>
            </p:nvSpPr>
            <p:spPr>
              <a:xfrm>
                <a:off x="0" y="-38100"/>
                <a:ext cx="812800" cy="850900"/>
              </a:xfrm>
              <a:prstGeom prst="rect">
                <a:avLst/>
              </a:prstGeom>
              <a:noFill/>
              <a:ln>
                <a:noFill/>
              </a:ln>
            </p:spPr>
            <p:txBody>
              <a:bodyPr anchorCtr="0" anchor="ctr" bIns="63500" lIns="63500" spcFirstLastPara="1" rIns="63500" wrap="square" tIns="63500">
                <a:noAutofit/>
              </a:bodyPr>
              <a:lstStyle/>
              <a:p>
                <a:pPr indent="0" lvl="0" marL="0" marR="0" rtl="0" algn="ctr">
                  <a:lnSpc>
                    <a:spcPct val="140018"/>
                  </a:lnSpc>
                  <a:spcBef>
                    <a:spcPts val="0"/>
                  </a:spcBef>
                  <a:spcAft>
                    <a:spcPts val="0"/>
                  </a:spcAft>
                  <a:buNone/>
                </a:pPr>
                <a:r>
                  <a:rPr b="1" lang="en-US" sz="2199">
                    <a:solidFill>
                      <a:srgbClr val="000000"/>
                    </a:solidFill>
                    <a:latin typeface="Arial"/>
                    <a:ea typeface="Arial"/>
                    <a:cs typeface="Arial"/>
                    <a:sym typeface="Arial"/>
                  </a:rPr>
                  <a:t>VESZÉLYEK</a:t>
                </a:r>
                <a:endParaRPr b="1" sz="2199">
                  <a:solidFill>
                    <a:srgbClr val="000000"/>
                  </a:solidFill>
                  <a:latin typeface="Arial"/>
                  <a:ea typeface="Arial"/>
                  <a:cs typeface="Arial"/>
                  <a:sym typeface="Arial"/>
                </a:endParaRPr>
              </a:p>
              <a:p>
                <a:pPr indent="-237490" lvl="1" marL="474979" marR="0" rtl="0" algn="ctr">
                  <a:lnSpc>
                    <a:spcPct val="140018"/>
                  </a:lnSpc>
                  <a:spcBef>
                    <a:spcPts val="0"/>
                  </a:spcBef>
                  <a:spcAft>
                    <a:spcPts val="0"/>
                  </a:spcAft>
                  <a:buClr>
                    <a:srgbClr val="000000"/>
                  </a:buClr>
                  <a:buSzPts val="2199"/>
                  <a:buFont typeface="Arial"/>
                  <a:buChar char="•"/>
                </a:pPr>
                <a:r>
                  <a:rPr b="0" i="0" lang="en-US" sz="2199" u="none" cap="none" strike="noStrike">
                    <a:solidFill>
                      <a:srgbClr val="000000"/>
                    </a:solidFill>
                    <a:latin typeface="Arial"/>
                    <a:ea typeface="Arial"/>
                    <a:cs typeface="Arial"/>
                    <a:sym typeface="Arial"/>
                  </a:rPr>
                  <a:t>csak a szakmai közönség korlátozott elérése</a:t>
                </a:r>
                <a:endParaRPr b="0" i="0" sz="2199" u="none" cap="none" strike="noStrike">
                  <a:solidFill>
                    <a:srgbClr val="000000"/>
                  </a:solidFill>
                  <a:latin typeface="Arial"/>
                  <a:ea typeface="Arial"/>
                  <a:cs typeface="Arial"/>
                  <a:sym typeface="Arial"/>
                </a:endParaRPr>
              </a:p>
              <a:p>
                <a:pPr indent="-237490" lvl="1" marL="474979" marR="0" rtl="0" algn="ctr">
                  <a:lnSpc>
                    <a:spcPct val="140018"/>
                  </a:lnSpc>
                  <a:spcBef>
                    <a:spcPts val="0"/>
                  </a:spcBef>
                  <a:spcAft>
                    <a:spcPts val="0"/>
                  </a:spcAft>
                  <a:buClr>
                    <a:srgbClr val="000000"/>
                  </a:buClr>
                  <a:buSzPts val="2199"/>
                  <a:buFont typeface="Arial"/>
                  <a:buChar char="•"/>
                </a:pPr>
                <a:r>
                  <a:rPr b="0" i="0" lang="en-US" sz="2199" u="none" cap="none" strike="noStrike">
                    <a:solidFill>
                      <a:srgbClr val="000000"/>
                    </a:solidFill>
                    <a:latin typeface="Arial"/>
                    <a:ea typeface="Arial"/>
                    <a:cs typeface="Arial"/>
                    <a:sym typeface="Arial"/>
                  </a:rPr>
                  <a:t>a tartalomnak nagyon kifinomultnak és professzionálisnak kell lennie</a:t>
                </a:r>
                <a:endParaRPr b="0" i="0" sz="2199" u="none" cap="none" strike="noStrike">
                  <a:solidFill>
                    <a:srgbClr val="000000"/>
                  </a:solidFill>
                  <a:latin typeface="Arial"/>
                  <a:ea typeface="Arial"/>
                  <a:cs typeface="Arial"/>
                  <a:sym typeface="Arial"/>
                </a:endParaRPr>
              </a:p>
              <a:p>
                <a:pPr indent="-237490" lvl="1" marL="474979" marR="0" rtl="0" algn="ctr">
                  <a:lnSpc>
                    <a:spcPct val="140018"/>
                  </a:lnSpc>
                  <a:spcBef>
                    <a:spcPts val="0"/>
                  </a:spcBef>
                  <a:spcAft>
                    <a:spcPts val="0"/>
                  </a:spcAft>
                  <a:buClr>
                    <a:srgbClr val="000000"/>
                  </a:buClr>
                  <a:buSzPts val="2199"/>
                  <a:buFont typeface="Arial"/>
                  <a:buChar char="•"/>
                </a:pPr>
                <a:r>
                  <a:rPr b="0" i="0" lang="en-US" sz="2199" u="none" cap="none" strike="noStrike">
                    <a:solidFill>
                      <a:srgbClr val="000000"/>
                    </a:solidFill>
                    <a:latin typeface="Arial"/>
                    <a:ea typeface="Arial"/>
                    <a:cs typeface="Arial"/>
                    <a:sym typeface="Arial"/>
                  </a:rPr>
                  <a:t>alacsonyabb tartalomfogyasztási arány</a:t>
                </a:r>
                <a:endParaRPr b="0" i="0" sz="2199" u="none" cap="none" strike="noStrike">
                  <a:solidFill>
                    <a:srgbClr val="000000"/>
                  </a:solidFill>
                  <a:latin typeface="Arial"/>
                  <a:ea typeface="Arial"/>
                  <a:cs typeface="Arial"/>
                  <a:sym typeface="Arial"/>
                </a:endParaRPr>
              </a:p>
            </p:txBody>
          </p:sp>
        </p:grpSp>
      </p:grpSp>
      <p:sp>
        <p:nvSpPr>
          <p:cNvPr id="398" name="Google Shape;398;p33"/>
          <p:cNvSpPr/>
          <p:nvPr/>
        </p:nvSpPr>
        <p:spPr>
          <a:xfrm>
            <a:off x="1048960" y="1028700"/>
            <a:ext cx="937200" cy="937200"/>
          </a:xfrm>
          <a:custGeom>
            <a:rect b="b" l="l" r="r" t="t"/>
            <a:pathLst>
              <a:path extrusionOk="0" h="937200" w="937200">
                <a:moveTo>
                  <a:pt x="0" y="0"/>
                </a:moveTo>
                <a:lnTo>
                  <a:pt x="937200" y="0"/>
                </a:lnTo>
                <a:lnTo>
                  <a:pt x="937200" y="937200"/>
                </a:lnTo>
                <a:lnTo>
                  <a:pt x="0" y="937200"/>
                </a:lnTo>
                <a:lnTo>
                  <a:pt x="0" y="0"/>
                </a:lnTo>
                <a:close/>
              </a:path>
            </a:pathLst>
          </a:custGeom>
          <a:blipFill rotWithShape="1">
            <a:blip r:embed="rId6">
              <a:alphaModFix/>
            </a:blip>
            <a:stretch>
              <a:fillRect b="0" l="0" r="0" t="0"/>
            </a:stretch>
          </a:blipFill>
          <a:ln>
            <a:noFill/>
          </a:ln>
        </p:spPr>
      </p:sp>
      <p:sp>
        <p:nvSpPr>
          <p:cNvPr id="399" name="Google Shape;399;p33"/>
          <p:cNvSpPr/>
          <p:nvPr/>
        </p:nvSpPr>
        <p:spPr>
          <a:xfrm>
            <a:off x="-2651888" y="7200900"/>
            <a:ext cx="5617474" cy="4114800"/>
          </a:xfrm>
          <a:custGeom>
            <a:rect b="b" l="l" r="r" t="t"/>
            <a:pathLst>
              <a:path extrusionOk="0" h="4114800" w="5617474">
                <a:moveTo>
                  <a:pt x="0" y="0"/>
                </a:moveTo>
                <a:lnTo>
                  <a:pt x="5617474" y="0"/>
                </a:lnTo>
                <a:lnTo>
                  <a:pt x="5617474" y="4114800"/>
                </a:lnTo>
                <a:lnTo>
                  <a:pt x="0" y="4114800"/>
                </a:lnTo>
                <a:lnTo>
                  <a:pt x="0" y="0"/>
                </a:lnTo>
                <a:close/>
              </a:path>
            </a:pathLst>
          </a:custGeom>
          <a:blipFill rotWithShape="1">
            <a:blip r:embed="rId7">
              <a:alphaModFix/>
            </a:blip>
            <a:stretch>
              <a:fillRect b="0" l="0" r="0" t="0"/>
            </a:stretch>
          </a:blipFill>
          <a:ln>
            <a:noFill/>
          </a:ln>
        </p:spPr>
      </p:sp>
      <p:sp>
        <p:nvSpPr>
          <p:cNvPr id="400" name="Google Shape;400;p33"/>
          <p:cNvSpPr/>
          <p:nvPr/>
        </p:nvSpPr>
        <p:spPr>
          <a:xfrm>
            <a:off x="15734362" y="-1028700"/>
            <a:ext cx="4472609" cy="4114800"/>
          </a:xfrm>
          <a:custGeom>
            <a:rect b="b" l="l" r="r" t="t"/>
            <a:pathLst>
              <a:path extrusionOk="0" h="4114800" w="4472609">
                <a:moveTo>
                  <a:pt x="0" y="0"/>
                </a:moveTo>
                <a:lnTo>
                  <a:pt x="4472609" y="0"/>
                </a:lnTo>
                <a:lnTo>
                  <a:pt x="4472609" y="4114800"/>
                </a:lnTo>
                <a:lnTo>
                  <a:pt x="0" y="4114800"/>
                </a:lnTo>
                <a:lnTo>
                  <a:pt x="0" y="0"/>
                </a:lnTo>
                <a:close/>
              </a:path>
            </a:pathLst>
          </a:custGeom>
          <a:blipFill rotWithShape="1">
            <a:blip r:embed="rId8">
              <a:alphaModFix/>
            </a:blip>
            <a:stretch>
              <a:fillRect b="0" l="0" r="0" t="0"/>
            </a:stretch>
          </a:blipFill>
          <a:ln>
            <a:noFill/>
          </a:ln>
        </p:spPr>
      </p:sp>
      <p:sp>
        <p:nvSpPr>
          <p:cNvPr id="401" name="Google Shape;401;p33"/>
          <p:cNvSpPr txBox="1"/>
          <p:nvPr/>
        </p:nvSpPr>
        <p:spPr>
          <a:xfrm rot="-5400000">
            <a:off x="-2256770" y="4899342"/>
            <a:ext cx="6522680" cy="48831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2900">
                <a:solidFill>
                  <a:srgbClr val="000000"/>
                </a:solidFill>
                <a:latin typeface="Arial"/>
                <a:ea typeface="Arial"/>
                <a:cs typeface="Arial"/>
                <a:sym typeface="Arial"/>
              </a:rPr>
              <a:t>LinkedIn</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5" name="Shape 405"/>
        <p:cNvGrpSpPr/>
        <p:nvPr/>
      </p:nvGrpSpPr>
      <p:grpSpPr>
        <a:xfrm>
          <a:off x="0" y="0"/>
          <a:ext cx="0" cy="0"/>
          <a:chOff x="0" y="0"/>
          <a:chExt cx="0" cy="0"/>
        </a:xfrm>
      </p:grpSpPr>
      <p:sp>
        <p:nvSpPr>
          <p:cNvPr id="406" name="Google Shape;406;p34"/>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3">
              <a:alphaModFix/>
            </a:blip>
            <a:stretch>
              <a:fillRect b="-160181" l="-14265" r="-3278" t="-161048"/>
            </a:stretch>
          </a:blipFill>
          <a:ln>
            <a:noFill/>
          </a:ln>
        </p:spPr>
      </p:sp>
      <p:grpSp>
        <p:nvGrpSpPr>
          <p:cNvPr id="407" name="Google Shape;407;p34"/>
          <p:cNvGrpSpPr/>
          <p:nvPr/>
        </p:nvGrpSpPr>
        <p:grpSpPr>
          <a:xfrm>
            <a:off x="5163760" y="995244"/>
            <a:ext cx="7960481" cy="8115674"/>
            <a:chOff x="0" y="-241118"/>
            <a:chExt cx="10613974" cy="10820898"/>
          </a:xfrm>
        </p:grpSpPr>
        <p:grpSp>
          <p:nvGrpSpPr>
            <p:cNvPr id="408" name="Google Shape;408;p34"/>
            <p:cNvGrpSpPr/>
            <p:nvPr/>
          </p:nvGrpSpPr>
          <p:grpSpPr>
            <a:xfrm>
              <a:off x="0" y="-241118"/>
              <a:ext cx="5143847" cy="5384965"/>
              <a:chOff x="0" y="-38100"/>
              <a:chExt cx="812800" cy="850900"/>
            </a:xfrm>
          </p:grpSpPr>
          <p:sp>
            <p:nvSpPr>
              <p:cNvPr id="409" name="Google Shape;409;p34"/>
              <p:cNvSpPr/>
              <p:nvPr/>
            </p:nvSpPr>
            <p:spPr>
              <a:xfrm>
                <a:off x="0" y="0"/>
                <a:ext cx="812800" cy="812800"/>
              </a:xfrm>
              <a:custGeom>
                <a:rect b="b" l="l" r="r" t="t"/>
                <a:pathLst>
                  <a:path extrusionOk="0" h="812800" w="812800">
                    <a:moveTo>
                      <a:pt x="102346" y="0"/>
                    </a:moveTo>
                    <a:lnTo>
                      <a:pt x="710454" y="0"/>
                    </a:lnTo>
                    <a:cubicBezTo>
                      <a:pt x="737598" y="0"/>
                      <a:pt x="763630" y="10783"/>
                      <a:pt x="782824" y="29976"/>
                    </a:cubicBezTo>
                    <a:cubicBezTo>
                      <a:pt x="802017" y="49170"/>
                      <a:pt x="812800" y="75202"/>
                      <a:pt x="812800" y="102346"/>
                    </a:cubicBezTo>
                    <a:lnTo>
                      <a:pt x="812800" y="710454"/>
                    </a:lnTo>
                    <a:cubicBezTo>
                      <a:pt x="812800" y="737598"/>
                      <a:pt x="802017" y="763630"/>
                      <a:pt x="782824" y="782824"/>
                    </a:cubicBezTo>
                    <a:cubicBezTo>
                      <a:pt x="763630" y="802017"/>
                      <a:pt x="737598" y="812800"/>
                      <a:pt x="710454" y="812800"/>
                    </a:cubicBezTo>
                    <a:lnTo>
                      <a:pt x="102346" y="812800"/>
                    </a:lnTo>
                    <a:cubicBezTo>
                      <a:pt x="75202" y="812800"/>
                      <a:pt x="49170" y="802017"/>
                      <a:pt x="29976" y="782824"/>
                    </a:cubicBezTo>
                    <a:cubicBezTo>
                      <a:pt x="10783" y="763630"/>
                      <a:pt x="0" y="737598"/>
                      <a:pt x="0" y="710454"/>
                    </a:cubicBezTo>
                    <a:lnTo>
                      <a:pt x="0" y="102346"/>
                    </a:lnTo>
                    <a:cubicBezTo>
                      <a:pt x="0" y="75202"/>
                      <a:pt x="10783" y="49170"/>
                      <a:pt x="29976" y="29976"/>
                    </a:cubicBezTo>
                    <a:cubicBezTo>
                      <a:pt x="49170" y="10783"/>
                      <a:pt x="75202" y="0"/>
                      <a:pt x="102346" y="0"/>
                    </a:cubicBezTo>
                    <a:close/>
                  </a:path>
                </a:pathLst>
              </a:custGeom>
              <a:solidFill>
                <a:srgbClr val="FF9BA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 name="Google Shape;410;p34"/>
              <p:cNvSpPr txBox="1"/>
              <p:nvPr/>
            </p:nvSpPr>
            <p:spPr>
              <a:xfrm>
                <a:off x="0" y="-38100"/>
                <a:ext cx="812800" cy="850900"/>
              </a:xfrm>
              <a:prstGeom prst="rect">
                <a:avLst/>
              </a:prstGeom>
              <a:noFill/>
              <a:ln>
                <a:noFill/>
              </a:ln>
            </p:spPr>
            <p:txBody>
              <a:bodyPr anchorCtr="0" anchor="ctr" bIns="63500" lIns="63500" spcFirstLastPara="1" rIns="63500" wrap="square" tIns="63500">
                <a:noAutofit/>
              </a:bodyPr>
              <a:lstStyle/>
              <a:p>
                <a:pPr indent="0" lvl="0" marL="0" marR="0" rtl="0" algn="ctr">
                  <a:lnSpc>
                    <a:spcPct val="140018"/>
                  </a:lnSpc>
                  <a:spcBef>
                    <a:spcPts val="0"/>
                  </a:spcBef>
                  <a:spcAft>
                    <a:spcPts val="0"/>
                  </a:spcAft>
                  <a:buNone/>
                </a:pPr>
                <a:r>
                  <a:rPr b="1" lang="en-US" sz="2199">
                    <a:solidFill>
                      <a:srgbClr val="000000"/>
                    </a:solidFill>
                    <a:latin typeface="Arial"/>
                    <a:ea typeface="Arial"/>
                    <a:cs typeface="Arial"/>
                    <a:sym typeface="Arial"/>
                  </a:rPr>
                  <a:t>ERŐSSÉGEK</a:t>
                </a:r>
                <a:endParaRPr b="1" sz="2199">
                  <a:solidFill>
                    <a:srgbClr val="000000"/>
                  </a:solidFill>
                  <a:latin typeface="Arial"/>
                  <a:ea typeface="Arial"/>
                  <a:cs typeface="Arial"/>
                  <a:sym typeface="Arial"/>
                </a:endParaRPr>
              </a:p>
              <a:p>
                <a:pPr indent="-237490" lvl="1" marL="474979" marR="0" rtl="0" algn="ctr">
                  <a:lnSpc>
                    <a:spcPct val="140018"/>
                  </a:lnSpc>
                  <a:spcBef>
                    <a:spcPts val="0"/>
                  </a:spcBef>
                  <a:spcAft>
                    <a:spcPts val="0"/>
                  </a:spcAft>
                  <a:buClr>
                    <a:srgbClr val="000000"/>
                  </a:buClr>
                  <a:buSzPts val="2199"/>
                  <a:buFont typeface="Arial"/>
                  <a:buChar char="•"/>
                </a:pPr>
                <a:r>
                  <a:rPr b="0" i="0" lang="en-US" sz="2199" u="none" cap="none" strike="noStrike">
                    <a:solidFill>
                      <a:srgbClr val="000000"/>
                    </a:solidFill>
                    <a:latin typeface="Arial"/>
                    <a:ea typeface="Arial"/>
                    <a:cs typeface="Arial"/>
                    <a:sym typeface="Arial"/>
                  </a:rPr>
                  <a:t>gyorsan növekvő platform növekvő számú követőkkel</a:t>
                </a:r>
                <a:endParaRPr b="0" i="0" sz="2199" u="none" cap="none" strike="noStrike">
                  <a:solidFill>
                    <a:srgbClr val="000000"/>
                  </a:solidFill>
                  <a:latin typeface="Arial"/>
                  <a:ea typeface="Arial"/>
                  <a:cs typeface="Arial"/>
                  <a:sym typeface="Arial"/>
                </a:endParaRPr>
              </a:p>
              <a:p>
                <a:pPr indent="-237490" lvl="1" marL="474979" marR="0" rtl="0" algn="ctr">
                  <a:lnSpc>
                    <a:spcPct val="140018"/>
                  </a:lnSpc>
                  <a:spcBef>
                    <a:spcPts val="0"/>
                  </a:spcBef>
                  <a:spcAft>
                    <a:spcPts val="0"/>
                  </a:spcAft>
                  <a:buClr>
                    <a:srgbClr val="000000"/>
                  </a:buClr>
                  <a:buSzPts val="2199"/>
                  <a:buFont typeface="Arial"/>
                  <a:buChar char="•"/>
                </a:pPr>
                <a:r>
                  <a:rPr b="0" i="0" lang="en-US" sz="2199" u="none" cap="none" strike="noStrike">
                    <a:solidFill>
                      <a:srgbClr val="000000"/>
                    </a:solidFill>
                    <a:latin typeface="Arial"/>
                    <a:ea typeface="Arial"/>
                    <a:cs typeface="Arial"/>
                    <a:sym typeface="Arial"/>
                  </a:rPr>
                  <a:t>kreatív tartalom a trendekre és a láthatóságra összpontosítva</a:t>
                </a:r>
                <a:endParaRPr b="0" i="0" sz="2199" u="none" cap="none" strike="noStrike">
                  <a:solidFill>
                    <a:srgbClr val="000000"/>
                  </a:solidFill>
                  <a:latin typeface="Arial"/>
                  <a:ea typeface="Arial"/>
                  <a:cs typeface="Arial"/>
                  <a:sym typeface="Arial"/>
                </a:endParaRPr>
              </a:p>
            </p:txBody>
          </p:sp>
        </p:grpSp>
        <p:grpSp>
          <p:nvGrpSpPr>
            <p:cNvPr id="411" name="Google Shape;411;p34"/>
            <p:cNvGrpSpPr/>
            <p:nvPr/>
          </p:nvGrpSpPr>
          <p:grpSpPr>
            <a:xfrm>
              <a:off x="5470127" y="-241118"/>
              <a:ext cx="5143847" cy="5384965"/>
              <a:chOff x="0" y="-38100"/>
              <a:chExt cx="812800" cy="850900"/>
            </a:xfrm>
          </p:grpSpPr>
          <p:sp>
            <p:nvSpPr>
              <p:cNvPr id="412" name="Google Shape;412;p34"/>
              <p:cNvSpPr/>
              <p:nvPr/>
            </p:nvSpPr>
            <p:spPr>
              <a:xfrm>
                <a:off x="0" y="0"/>
                <a:ext cx="812800" cy="812800"/>
              </a:xfrm>
              <a:custGeom>
                <a:rect b="b" l="l" r="r" t="t"/>
                <a:pathLst>
                  <a:path extrusionOk="0" h="812800" w="812800">
                    <a:moveTo>
                      <a:pt x="102346" y="0"/>
                    </a:moveTo>
                    <a:lnTo>
                      <a:pt x="710454" y="0"/>
                    </a:lnTo>
                    <a:cubicBezTo>
                      <a:pt x="737598" y="0"/>
                      <a:pt x="763630" y="10783"/>
                      <a:pt x="782824" y="29976"/>
                    </a:cubicBezTo>
                    <a:cubicBezTo>
                      <a:pt x="802017" y="49170"/>
                      <a:pt x="812800" y="75202"/>
                      <a:pt x="812800" y="102346"/>
                    </a:cubicBezTo>
                    <a:lnTo>
                      <a:pt x="812800" y="710454"/>
                    </a:lnTo>
                    <a:cubicBezTo>
                      <a:pt x="812800" y="737598"/>
                      <a:pt x="802017" y="763630"/>
                      <a:pt x="782824" y="782824"/>
                    </a:cubicBezTo>
                    <a:cubicBezTo>
                      <a:pt x="763630" y="802017"/>
                      <a:pt x="737598" y="812800"/>
                      <a:pt x="710454" y="812800"/>
                    </a:cubicBezTo>
                    <a:lnTo>
                      <a:pt x="102346" y="812800"/>
                    </a:lnTo>
                    <a:cubicBezTo>
                      <a:pt x="75202" y="812800"/>
                      <a:pt x="49170" y="802017"/>
                      <a:pt x="29976" y="782824"/>
                    </a:cubicBezTo>
                    <a:cubicBezTo>
                      <a:pt x="10783" y="763630"/>
                      <a:pt x="0" y="737598"/>
                      <a:pt x="0" y="710454"/>
                    </a:cubicBezTo>
                    <a:lnTo>
                      <a:pt x="0" y="102346"/>
                    </a:lnTo>
                    <a:cubicBezTo>
                      <a:pt x="0" y="75202"/>
                      <a:pt x="10783" y="49170"/>
                      <a:pt x="29976" y="29976"/>
                    </a:cubicBezTo>
                    <a:cubicBezTo>
                      <a:pt x="49170" y="10783"/>
                      <a:pt x="75202" y="0"/>
                      <a:pt x="102346" y="0"/>
                    </a:cubicBezTo>
                    <a:close/>
                  </a:path>
                </a:pathLst>
              </a:custGeom>
              <a:solidFill>
                <a:srgbClr val="FF9BA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 name="Google Shape;413;p34"/>
              <p:cNvSpPr txBox="1"/>
              <p:nvPr/>
            </p:nvSpPr>
            <p:spPr>
              <a:xfrm>
                <a:off x="0" y="-38100"/>
                <a:ext cx="812800" cy="850900"/>
              </a:xfrm>
              <a:prstGeom prst="rect">
                <a:avLst/>
              </a:prstGeom>
              <a:noFill/>
              <a:ln>
                <a:noFill/>
              </a:ln>
            </p:spPr>
            <p:txBody>
              <a:bodyPr anchorCtr="0" anchor="ctr" bIns="63500" lIns="63500" spcFirstLastPara="1" rIns="63500" wrap="square" tIns="63500">
                <a:noAutofit/>
              </a:bodyPr>
              <a:lstStyle/>
              <a:p>
                <a:pPr indent="0" lvl="0" marL="0" marR="0" rtl="0" algn="ctr">
                  <a:lnSpc>
                    <a:spcPct val="140018"/>
                  </a:lnSpc>
                  <a:spcBef>
                    <a:spcPts val="0"/>
                  </a:spcBef>
                  <a:spcAft>
                    <a:spcPts val="0"/>
                  </a:spcAft>
                  <a:buNone/>
                </a:pPr>
                <a:r>
                  <a:rPr b="1" lang="en-US" sz="2199">
                    <a:solidFill>
                      <a:srgbClr val="000000"/>
                    </a:solidFill>
                    <a:latin typeface="Arial"/>
                    <a:ea typeface="Arial"/>
                    <a:cs typeface="Arial"/>
                    <a:sym typeface="Arial"/>
                  </a:rPr>
                  <a:t>GYENGESÉGEK</a:t>
                </a:r>
                <a:endParaRPr b="1" sz="2199">
                  <a:solidFill>
                    <a:srgbClr val="000000"/>
                  </a:solidFill>
                  <a:latin typeface="Arial"/>
                  <a:ea typeface="Arial"/>
                  <a:cs typeface="Arial"/>
                  <a:sym typeface="Arial"/>
                </a:endParaRPr>
              </a:p>
              <a:p>
                <a:pPr indent="-237490" lvl="1" marL="474979" marR="0" rtl="0" algn="ctr">
                  <a:lnSpc>
                    <a:spcPct val="140018"/>
                  </a:lnSpc>
                  <a:spcBef>
                    <a:spcPts val="0"/>
                  </a:spcBef>
                  <a:spcAft>
                    <a:spcPts val="0"/>
                  </a:spcAft>
                  <a:buClr>
                    <a:srgbClr val="000000"/>
                  </a:buClr>
                  <a:buSzPts val="2199"/>
                  <a:buFont typeface="Arial"/>
                  <a:buChar char="•"/>
                </a:pPr>
                <a:r>
                  <a:rPr b="0" i="0" lang="en-US" sz="2199" u="none" cap="none" strike="noStrike">
                    <a:solidFill>
                      <a:srgbClr val="000000"/>
                    </a:solidFill>
                    <a:latin typeface="Arial"/>
                    <a:ea typeface="Arial"/>
                    <a:cs typeface="Arial"/>
                    <a:sym typeface="Arial"/>
                  </a:rPr>
                  <a:t>a demográfiai eloszlás nem minden vállalkozásnak felel meg.</a:t>
                </a:r>
                <a:endParaRPr b="0" i="0" sz="2199" u="none" cap="none" strike="noStrike">
                  <a:solidFill>
                    <a:srgbClr val="000000"/>
                  </a:solidFill>
                  <a:latin typeface="Arial"/>
                  <a:ea typeface="Arial"/>
                  <a:cs typeface="Arial"/>
                  <a:sym typeface="Arial"/>
                </a:endParaRPr>
              </a:p>
              <a:p>
                <a:pPr indent="-237490" lvl="1" marL="474979" marR="0" rtl="0" algn="ctr">
                  <a:lnSpc>
                    <a:spcPct val="140018"/>
                  </a:lnSpc>
                  <a:spcBef>
                    <a:spcPts val="0"/>
                  </a:spcBef>
                  <a:spcAft>
                    <a:spcPts val="0"/>
                  </a:spcAft>
                  <a:buClr>
                    <a:srgbClr val="000000"/>
                  </a:buClr>
                  <a:buSzPts val="2199"/>
                  <a:buFont typeface="Arial"/>
                  <a:buChar char="•"/>
                </a:pPr>
                <a:r>
                  <a:rPr b="0" i="0" lang="en-US" sz="2199" u="none" cap="none" strike="noStrike">
                    <a:solidFill>
                      <a:srgbClr val="000000"/>
                    </a:solidFill>
                    <a:latin typeface="Arial"/>
                    <a:ea typeface="Arial"/>
                    <a:cs typeface="Arial"/>
                    <a:sym typeface="Arial"/>
                  </a:rPr>
                  <a:t>a tartalom létrehozása időigényes lehet</a:t>
                </a:r>
                <a:endParaRPr b="0" i="0" sz="2199" u="none" cap="none" strike="noStrike">
                  <a:solidFill>
                    <a:srgbClr val="000000"/>
                  </a:solidFill>
                  <a:latin typeface="Arial"/>
                  <a:ea typeface="Arial"/>
                  <a:cs typeface="Arial"/>
                  <a:sym typeface="Arial"/>
                </a:endParaRPr>
              </a:p>
              <a:p>
                <a:pPr indent="-237490" lvl="1" marL="474979" marR="0" rtl="0" algn="ctr">
                  <a:lnSpc>
                    <a:spcPct val="140018"/>
                  </a:lnSpc>
                  <a:spcBef>
                    <a:spcPts val="0"/>
                  </a:spcBef>
                  <a:spcAft>
                    <a:spcPts val="0"/>
                  </a:spcAft>
                  <a:buClr>
                    <a:srgbClr val="000000"/>
                  </a:buClr>
                  <a:buSzPts val="2199"/>
                  <a:buFont typeface="Arial"/>
                  <a:buChar char="•"/>
                </a:pPr>
                <a:r>
                  <a:rPr b="0" i="0" lang="en-US" sz="2199" u="none" cap="none" strike="noStrike">
                    <a:solidFill>
                      <a:srgbClr val="000000"/>
                    </a:solidFill>
                    <a:latin typeface="Arial"/>
                    <a:ea typeface="Arial"/>
                    <a:cs typeface="Arial"/>
                    <a:sym typeface="Arial"/>
                  </a:rPr>
                  <a:t>a platform jövője bizonytalan</a:t>
                </a:r>
                <a:endParaRPr b="0" i="0" sz="2199" u="none" cap="none" strike="noStrike">
                  <a:solidFill>
                    <a:srgbClr val="000000"/>
                  </a:solidFill>
                  <a:latin typeface="Arial"/>
                  <a:ea typeface="Arial"/>
                  <a:cs typeface="Arial"/>
                  <a:sym typeface="Arial"/>
                </a:endParaRPr>
              </a:p>
            </p:txBody>
          </p:sp>
        </p:grpSp>
        <p:grpSp>
          <p:nvGrpSpPr>
            <p:cNvPr id="414" name="Google Shape;414;p34"/>
            <p:cNvGrpSpPr/>
            <p:nvPr/>
          </p:nvGrpSpPr>
          <p:grpSpPr>
            <a:xfrm>
              <a:off x="0" y="5194815"/>
              <a:ext cx="5143847" cy="5384965"/>
              <a:chOff x="0" y="-38100"/>
              <a:chExt cx="812800" cy="850900"/>
            </a:xfrm>
          </p:grpSpPr>
          <p:sp>
            <p:nvSpPr>
              <p:cNvPr id="415" name="Google Shape;415;p34"/>
              <p:cNvSpPr/>
              <p:nvPr/>
            </p:nvSpPr>
            <p:spPr>
              <a:xfrm>
                <a:off x="0" y="0"/>
                <a:ext cx="812800" cy="812800"/>
              </a:xfrm>
              <a:custGeom>
                <a:rect b="b" l="l" r="r" t="t"/>
                <a:pathLst>
                  <a:path extrusionOk="0" h="812800" w="812800">
                    <a:moveTo>
                      <a:pt x="102346" y="0"/>
                    </a:moveTo>
                    <a:lnTo>
                      <a:pt x="710454" y="0"/>
                    </a:lnTo>
                    <a:cubicBezTo>
                      <a:pt x="737598" y="0"/>
                      <a:pt x="763630" y="10783"/>
                      <a:pt x="782824" y="29976"/>
                    </a:cubicBezTo>
                    <a:cubicBezTo>
                      <a:pt x="802017" y="49170"/>
                      <a:pt x="812800" y="75202"/>
                      <a:pt x="812800" y="102346"/>
                    </a:cubicBezTo>
                    <a:lnTo>
                      <a:pt x="812800" y="710454"/>
                    </a:lnTo>
                    <a:cubicBezTo>
                      <a:pt x="812800" y="737598"/>
                      <a:pt x="802017" y="763630"/>
                      <a:pt x="782824" y="782824"/>
                    </a:cubicBezTo>
                    <a:cubicBezTo>
                      <a:pt x="763630" y="802017"/>
                      <a:pt x="737598" y="812800"/>
                      <a:pt x="710454" y="812800"/>
                    </a:cubicBezTo>
                    <a:lnTo>
                      <a:pt x="102346" y="812800"/>
                    </a:lnTo>
                    <a:cubicBezTo>
                      <a:pt x="75202" y="812800"/>
                      <a:pt x="49170" y="802017"/>
                      <a:pt x="29976" y="782824"/>
                    </a:cubicBezTo>
                    <a:cubicBezTo>
                      <a:pt x="10783" y="763630"/>
                      <a:pt x="0" y="737598"/>
                      <a:pt x="0" y="710454"/>
                    </a:cubicBezTo>
                    <a:lnTo>
                      <a:pt x="0" y="102346"/>
                    </a:lnTo>
                    <a:cubicBezTo>
                      <a:pt x="0" y="75202"/>
                      <a:pt x="10783" y="49170"/>
                      <a:pt x="29976" y="29976"/>
                    </a:cubicBezTo>
                    <a:cubicBezTo>
                      <a:pt x="49170" y="10783"/>
                      <a:pt x="75202" y="0"/>
                      <a:pt x="102346" y="0"/>
                    </a:cubicBezTo>
                    <a:close/>
                  </a:path>
                </a:pathLst>
              </a:custGeom>
              <a:solidFill>
                <a:srgbClr val="FF9BA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 name="Google Shape;416;p34"/>
              <p:cNvSpPr txBox="1"/>
              <p:nvPr/>
            </p:nvSpPr>
            <p:spPr>
              <a:xfrm>
                <a:off x="0" y="-38100"/>
                <a:ext cx="812800" cy="850900"/>
              </a:xfrm>
              <a:prstGeom prst="rect">
                <a:avLst/>
              </a:prstGeom>
              <a:noFill/>
              <a:ln>
                <a:noFill/>
              </a:ln>
            </p:spPr>
            <p:txBody>
              <a:bodyPr anchorCtr="0" anchor="ctr" bIns="63500" lIns="63500" spcFirstLastPara="1" rIns="63500" wrap="square" tIns="63500">
                <a:noAutofit/>
              </a:bodyPr>
              <a:lstStyle/>
              <a:p>
                <a:pPr indent="0" lvl="0" marL="0" marR="0" rtl="0" algn="ctr">
                  <a:lnSpc>
                    <a:spcPct val="140018"/>
                  </a:lnSpc>
                  <a:spcBef>
                    <a:spcPts val="0"/>
                  </a:spcBef>
                  <a:spcAft>
                    <a:spcPts val="0"/>
                  </a:spcAft>
                  <a:buNone/>
                </a:pPr>
                <a:r>
                  <a:rPr lang="en-US" sz="2199">
                    <a:solidFill>
                      <a:srgbClr val="000000"/>
                    </a:solidFill>
                    <a:latin typeface="Arial"/>
                    <a:ea typeface="Arial"/>
                    <a:cs typeface="Arial"/>
                    <a:sym typeface="Arial"/>
                  </a:rPr>
                  <a:t>LEHETŐSÉGEK</a:t>
                </a:r>
                <a:endParaRPr sz="2199">
                  <a:solidFill>
                    <a:srgbClr val="000000"/>
                  </a:solidFill>
                  <a:latin typeface="Arial"/>
                  <a:ea typeface="Arial"/>
                  <a:cs typeface="Arial"/>
                  <a:sym typeface="Arial"/>
                </a:endParaRPr>
              </a:p>
              <a:p>
                <a:pPr indent="-237490" lvl="1" marL="474979" marR="0" rtl="0" algn="ctr">
                  <a:lnSpc>
                    <a:spcPct val="140018"/>
                  </a:lnSpc>
                  <a:spcBef>
                    <a:spcPts val="0"/>
                  </a:spcBef>
                  <a:spcAft>
                    <a:spcPts val="0"/>
                  </a:spcAft>
                  <a:buClr>
                    <a:srgbClr val="000000"/>
                  </a:buClr>
                  <a:buSzPts val="2199"/>
                  <a:buFont typeface="Arial"/>
                  <a:buChar char="•"/>
                </a:pPr>
                <a:r>
                  <a:rPr b="0" i="0" lang="en-US" sz="2199" u="none" cap="none" strike="noStrike">
                    <a:solidFill>
                      <a:srgbClr val="000000"/>
                    </a:solidFill>
                    <a:latin typeface="Arial"/>
                    <a:ea typeface="Arial"/>
                    <a:cs typeface="Arial"/>
                    <a:sym typeface="Arial"/>
                  </a:rPr>
                  <a:t>vizuális kihívások</a:t>
                </a:r>
                <a:endParaRPr b="0" i="0" sz="2199" u="none" cap="none" strike="noStrike">
                  <a:solidFill>
                    <a:srgbClr val="000000"/>
                  </a:solidFill>
                  <a:latin typeface="Arial"/>
                  <a:ea typeface="Arial"/>
                  <a:cs typeface="Arial"/>
                  <a:sym typeface="Arial"/>
                </a:endParaRPr>
              </a:p>
              <a:p>
                <a:pPr indent="-237490" lvl="1" marL="474979" marR="0" rtl="0" algn="ctr">
                  <a:lnSpc>
                    <a:spcPct val="140018"/>
                  </a:lnSpc>
                  <a:spcBef>
                    <a:spcPts val="0"/>
                  </a:spcBef>
                  <a:spcAft>
                    <a:spcPts val="0"/>
                  </a:spcAft>
                  <a:buClr>
                    <a:srgbClr val="000000"/>
                  </a:buClr>
                  <a:buSzPts val="2199"/>
                  <a:buFont typeface="Arial"/>
                  <a:buChar char="•"/>
                </a:pPr>
                <a:r>
                  <a:rPr b="0" i="0" lang="en-US" sz="2199" u="none" cap="none" strike="noStrike">
                    <a:solidFill>
                      <a:srgbClr val="000000"/>
                    </a:solidFill>
                    <a:latin typeface="Arial"/>
                    <a:ea typeface="Arial"/>
                    <a:cs typeface="Arial"/>
                    <a:sym typeface="Arial"/>
                  </a:rPr>
                  <a:t>felhasználó által generált tartalom</a:t>
                </a:r>
                <a:endParaRPr b="0" i="0" sz="2199" u="none" cap="none" strike="noStrike">
                  <a:solidFill>
                    <a:srgbClr val="000000"/>
                  </a:solidFill>
                  <a:latin typeface="Arial"/>
                  <a:ea typeface="Arial"/>
                  <a:cs typeface="Arial"/>
                  <a:sym typeface="Arial"/>
                </a:endParaRPr>
              </a:p>
              <a:p>
                <a:pPr indent="-237490" lvl="1" marL="474979" marR="0" rtl="0" algn="ctr">
                  <a:lnSpc>
                    <a:spcPct val="140018"/>
                  </a:lnSpc>
                  <a:spcBef>
                    <a:spcPts val="0"/>
                  </a:spcBef>
                  <a:spcAft>
                    <a:spcPts val="0"/>
                  </a:spcAft>
                  <a:buClr>
                    <a:srgbClr val="000000"/>
                  </a:buClr>
                  <a:buSzPts val="2199"/>
                  <a:buFont typeface="Arial"/>
                  <a:buChar char="•"/>
                </a:pPr>
                <a:r>
                  <a:rPr b="0" i="0" lang="en-US" sz="2199" u="none" cap="none" strike="noStrike">
                    <a:solidFill>
                      <a:srgbClr val="000000"/>
                    </a:solidFill>
                    <a:latin typeface="Arial"/>
                    <a:ea typeface="Arial"/>
                    <a:cs typeface="Arial"/>
                    <a:sym typeface="Arial"/>
                  </a:rPr>
                  <a:t>innovatív megjelenési formátumok</a:t>
                </a:r>
                <a:endParaRPr b="0" i="0" sz="2199" u="none" cap="none" strike="noStrike">
                  <a:solidFill>
                    <a:srgbClr val="000000"/>
                  </a:solidFill>
                  <a:latin typeface="Arial"/>
                  <a:ea typeface="Arial"/>
                  <a:cs typeface="Arial"/>
                  <a:sym typeface="Arial"/>
                </a:endParaRPr>
              </a:p>
            </p:txBody>
          </p:sp>
        </p:grpSp>
        <p:grpSp>
          <p:nvGrpSpPr>
            <p:cNvPr id="417" name="Google Shape;417;p34"/>
            <p:cNvGrpSpPr/>
            <p:nvPr/>
          </p:nvGrpSpPr>
          <p:grpSpPr>
            <a:xfrm>
              <a:off x="5470127" y="5194815"/>
              <a:ext cx="5143847" cy="5384965"/>
              <a:chOff x="0" y="-38100"/>
              <a:chExt cx="812800" cy="850900"/>
            </a:xfrm>
          </p:grpSpPr>
          <p:sp>
            <p:nvSpPr>
              <p:cNvPr id="418" name="Google Shape;418;p34"/>
              <p:cNvSpPr/>
              <p:nvPr/>
            </p:nvSpPr>
            <p:spPr>
              <a:xfrm>
                <a:off x="0" y="0"/>
                <a:ext cx="812800" cy="812800"/>
              </a:xfrm>
              <a:custGeom>
                <a:rect b="b" l="l" r="r" t="t"/>
                <a:pathLst>
                  <a:path extrusionOk="0" h="812800" w="812800">
                    <a:moveTo>
                      <a:pt x="102346" y="0"/>
                    </a:moveTo>
                    <a:lnTo>
                      <a:pt x="710454" y="0"/>
                    </a:lnTo>
                    <a:cubicBezTo>
                      <a:pt x="737598" y="0"/>
                      <a:pt x="763630" y="10783"/>
                      <a:pt x="782824" y="29976"/>
                    </a:cubicBezTo>
                    <a:cubicBezTo>
                      <a:pt x="802017" y="49170"/>
                      <a:pt x="812800" y="75202"/>
                      <a:pt x="812800" y="102346"/>
                    </a:cubicBezTo>
                    <a:lnTo>
                      <a:pt x="812800" y="710454"/>
                    </a:lnTo>
                    <a:cubicBezTo>
                      <a:pt x="812800" y="737598"/>
                      <a:pt x="802017" y="763630"/>
                      <a:pt x="782824" y="782824"/>
                    </a:cubicBezTo>
                    <a:cubicBezTo>
                      <a:pt x="763630" y="802017"/>
                      <a:pt x="737598" y="812800"/>
                      <a:pt x="710454" y="812800"/>
                    </a:cubicBezTo>
                    <a:lnTo>
                      <a:pt x="102346" y="812800"/>
                    </a:lnTo>
                    <a:cubicBezTo>
                      <a:pt x="75202" y="812800"/>
                      <a:pt x="49170" y="802017"/>
                      <a:pt x="29976" y="782824"/>
                    </a:cubicBezTo>
                    <a:cubicBezTo>
                      <a:pt x="10783" y="763630"/>
                      <a:pt x="0" y="737598"/>
                      <a:pt x="0" y="710454"/>
                    </a:cubicBezTo>
                    <a:lnTo>
                      <a:pt x="0" y="102346"/>
                    </a:lnTo>
                    <a:cubicBezTo>
                      <a:pt x="0" y="75202"/>
                      <a:pt x="10783" y="49170"/>
                      <a:pt x="29976" y="29976"/>
                    </a:cubicBezTo>
                    <a:cubicBezTo>
                      <a:pt x="49170" y="10783"/>
                      <a:pt x="75202" y="0"/>
                      <a:pt x="102346" y="0"/>
                    </a:cubicBezTo>
                    <a:close/>
                  </a:path>
                </a:pathLst>
              </a:custGeom>
              <a:solidFill>
                <a:srgbClr val="FF9BA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 name="Google Shape;419;p34"/>
              <p:cNvSpPr txBox="1"/>
              <p:nvPr/>
            </p:nvSpPr>
            <p:spPr>
              <a:xfrm>
                <a:off x="0" y="-38100"/>
                <a:ext cx="812800" cy="850900"/>
              </a:xfrm>
              <a:prstGeom prst="rect">
                <a:avLst/>
              </a:prstGeom>
              <a:noFill/>
              <a:ln>
                <a:noFill/>
              </a:ln>
            </p:spPr>
            <p:txBody>
              <a:bodyPr anchorCtr="0" anchor="ctr" bIns="63500" lIns="63500" spcFirstLastPara="1" rIns="63500" wrap="square" tIns="63500">
                <a:noAutofit/>
              </a:bodyPr>
              <a:lstStyle/>
              <a:p>
                <a:pPr indent="0" lvl="0" marL="0" marR="0" rtl="0" algn="ctr">
                  <a:lnSpc>
                    <a:spcPct val="140018"/>
                  </a:lnSpc>
                  <a:spcBef>
                    <a:spcPts val="0"/>
                  </a:spcBef>
                  <a:spcAft>
                    <a:spcPts val="0"/>
                  </a:spcAft>
                  <a:buNone/>
                </a:pPr>
                <a:r>
                  <a:rPr lang="en-US" sz="2199">
                    <a:solidFill>
                      <a:srgbClr val="000000"/>
                    </a:solidFill>
                    <a:latin typeface="Arial"/>
                    <a:ea typeface="Arial"/>
                    <a:cs typeface="Arial"/>
                    <a:sym typeface="Arial"/>
                  </a:rPr>
                  <a:t>VESZÉLYEK</a:t>
                </a:r>
                <a:endParaRPr sz="2199">
                  <a:solidFill>
                    <a:srgbClr val="000000"/>
                  </a:solidFill>
                  <a:latin typeface="Arial"/>
                  <a:ea typeface="Arial"/>
                  <a:cs typeface="Arial"/>
                  <a:sym typeface="Arial"/>
                </a:endParaRPr>
              </a:p>
              <a:p>
                <a:pPr indent="-237490" lvl="1" marL="474979" marR="0" rtl="0" algn="ctr">
                  <a:lnSpc>
                    <a:spcPct val="140018"/>
                  </a:lnSpc>
                  <a:spcBef>
                    <a:spcPts val="0"/>
                  </a:spcBef>
                  <a:spcAft>
                    <a:spcPts val="0"/>
                  </a:spcAft>
                  <a:buClr>
                    <a:srgbClr val="000000"/>
                  </a:buClr>
                  <a:buSzPts val="2199"/>
                  <a:buFont typeface="Arial"/>
                  <a:buChar char="•"/>
                </a:pPr>
                <a:r>
                  <a:rPr b="0" i="0" lang="en-US" sz="2199" u="none" cap="none" strike="noStrike">
                    <a:solidFill>
                      <a:srgbClr val="000000"/>
                    </a:solidFill>
                    <a:latin typeface="Arial"/>
                    <a:ea typeface="Arial"/>
                    <a:cs typeface="Arial"/>
                    <a:sym typeface="Arial"/>
                  </a:rPr>
                  <a:t>negatív megjegyzések helyszíne lehet </a:t>
                </a:r>
                <a:endParaRPr/>
              </a:p>
              <a:p>
                <a:pPr indent="-237490" lvl="1" marL="474979" marR="0" rtl="0" algn="ctr">
                  <a:lnSpc>
                    <a:spcPct val="140018"/>
                  </a:lnSpc>
                  <a:spcBef>
                    <a:spcPts val="0"/>
                  </a:spcBef>
                  <a:spcAft>
                    <a:spcPts val="0"/>
                  </a:spcAft>
                  <a:buClr>
                    <a:srgbClr val="000000"/>
                  </a:buClr>
                  <a:buSzPts val="2199"/>
                  <a:buFont typeface="Arial"/>
                  <a:buChar char="•"/>
                </a:pPr>
                <a:r>
                  <a:rPr b="0" i="0" lang="en-US" sz="2199" u="none" cap="none" strike="noStrike">
                    <a:solidFill>
                      <a:srgbClr val="000000"/>
                    </a:solidFill>
                    <a:latin typeface="Arial"/>
                    <a:ea typeface="Arial"/>
                    <a:cs typeface="Arial"/>
                    <a:sym typeface="Arial"/>
                  </a:rPr>
                  <a:t>verseny a virtuális tartalmak készítőivel</a:t>
                </a:r>
                <a:endParaRPr b="0" i="0" sz="2199" u="none" cap="none" strike="noStrike">
                  <a:solidFill>
                    <a:srgbClr val="000000"/>
                  </a:solidFill>
                  <a:latin typeface="Arial"/>
                  <a:ea typeface="Arial"/>
                  <a:cs typeface="Arial"/>
                  <a:sym typeface="Arial"/>
                </a:endParaRPr>
              </a:p>
            </p:txBody>
          </p:sp>
        </p:grpSp>
      </p:grpSp>
      <p:sp>
        <p:nvSpPr>
          <p:cNvPr id="420" name="Google Shape;420;p34"/>
          <p:cNvSpPr/>
          <p:nvPr/>
        </p:nvSpPr>
        <p:spPr>
          <a:xfrm>
            <a:off x="1028383" y="1028700"/>
            <a:ext cx="1259033" cy="1445088"/>
          </a:xfrm>
          <a:custGeom>
            <a:rect b="b" l="l" r="r" t="t"/>
            <a:pathLst>
              <a:path extrusionOk="0" h="1445088" w="1259033">
                <a:moveTo>
                  <a:pt x="0" y="0"/>
                </a:moveTo>
                <a:lnTo>
                  <a:pt x="1259032" y="0"/>
                </a:lnTo>
                <a:lnTo>
                  <a:pt x="1259032" y="1445088"/>
                </a:lnTo>
                <a:lnTo>
                  <a:pt x="0" y="1445088"/>
                </a:lnTo>
                <a:lnTo>
                  <a:pt x="0" y="0"/>
                </a:lnTo>
                <a:close/>
              </a:path>
            </a:pathLst>
          </a:custGeom>
          <a:blipFill rotWithShape="1">
            <a:blip r:embed="rId4">
              <a:alphaModFix/>
            </a:blip>
            <a:stretch>
              <a:fillRect b="0" l="0" r="0" t="0"/>
            </a:stretch>
          </a:blipFill>
          <a:ln>
            <a:noFill/>
          </a:ln>
        </p:spPr>
      </p:sp>
      <p:sp>
        <p:nvSpPr>
          <p:cNvPr id="421" name="Google Shape;421;p34"/>
          <p:cNvSpPr/>
          <p:nvPr/>
        </p:nvSpPr>
        <p:spPr>
          <a:xfrm>
            <a:off x="-1573456" y="7451288"/>
            <a:ext cx="4327228" cy="4114800"/>
          </a:xfrm>
          <a:custGeom>
            <a:rect b="b" l="l" r="r" t="t"/>
            <a:pathLst>
              <a:path extrusionOk="0" h="4114800" w="4327228">
                <a:moveTo>
                  <a:pt x="0" y="0"/>
                </a:moveTo>
                <a:lnTo>
                  <a:pt x="4327228" y="0"/>
                </a:lnTo>
                <a:lnTo>
                  <a:pt x="4327228" y="4114800"/>
                </a:lnTo>
                <a:lnTo>
                  <a:pt x="0" y="4114800"/>
                </a:lnTo>
                <a:lnTo>
                  <a:pt x="0" y="0"/>
                </a:lnTo>
                <a:close/>
              </a:path>
            </a:pathLst>
          </a:custGeom>
          <a:blipFill rotWithShape="1">
            <a:blip r:embed="rId5">
              <a:alphaModFix/>
            </a:blip>
            <a:stretch>
              <a:fillRect b="0" l="0" r="0" t="0"/>
            </a:stretch>
          </a:blipFill>
          <a:ln>
            <a:noFill/>
          </a:ln>
        </p:spPr>
      </p:sp>
      <p:sp>
        <p:nvSpPr>
          <p:cNvPr id="422" name="Google Shape;422;p34"/>
          <p:cNvSpPr/>
          <p:nvPr/>
        </p:nvSpPr>
        <p:spPr>
          <a:xfrm>
            <a:off x="16125846" y="-1892372"/>
            <a:ext cx="3975926" cy="4114800"/>
          </a:xfrm>
          <a:custGeom>
            <a:rect b="b" l="l" r="r" t="t"/>
            <a:pathLst>
              <a:path extrusionOk="0" h="4114800" w="3975926">
                <a:moveTo>
                  <a:pt x="0" y="0"/>
                </a:moveTo>
                <a:lnTo>
                  <a:pt x="3975925" y="0"/>
                </a:lnTo>
                <a:lnTo>
                  <a:pt x="3975925" y="4114800"/>
                </a:lnTo>
                <a:lnTo>
                  <a:pt x="0" y="4114800"/>
                </a:lnTo>
                <a:lnTo>
                  <a:pt x="0" y="0"/>
                </a:lnTo>
                <a:close/>
              </a:path>
            </a:pathLst>
          </a:custGeom>
          <a:blipFill rotWithShape="1">
            <a:blip r:embed="rId6">
              <a:alphaModFix/>
            </a:blip>
            <a:stretch>
              <a:fillRect b="0" l="0" r="0" t="0"/>
            </a:stretch>
          </a:blipFill>
          <a:ln>
            <a:noFill/>
          </a:ln>
        </p:spPr>
      </p:sp>
      <p:sp>
        <p:nvSpPr>
          <p:cNvPr id="423" name="Google Shape;423;p34"/>
          <p:cNvSpPr/>
          <p:nvPr/>
        </p:nvSpPr>
        <p:spPr>
          <a:xfrm>
            <a:off x="15363276" y="7997954"/>
            <a:ext cx="3995097" cy="4114800"/>
          </a:xfrm>
          <a:custGeom>
            <a:rect b="b" l="l" r="r" t="t"/>
            <a:pathLst>
              <a:path extrusionOk="0" h="4114800" w="3995097">
                <a:moveTo>
                  <a:pt x="0" y="0"/>
                </a:moveTo>
                <a:lnTo>
                  <a:pt x="3995096" y="0"/>
                </a:lnTo>
                <a:lnTo>
                  <a:pt x="3995096" y="4114800"/>
                </a:lnTo>
                <a:lnTo>
                  <a:pt x="0" y="4114800"/>
                </a:lnTo>
                <a:lnTo>
                  <a:pt x="0" y="0"/>
                </a:lnTo>
                <a:close/>
              </a:path>
            </a:pathLst>
          </a:custGeom>
          <a:blipFill rotWithShape="1">
            <a:blip r:embed="rId7">
              <a:alphaModFix/>
            </a:blip>
            <a:stretch>
              <a:fillRect b="0" l="0" r="0" t="0"/>
            </a:stretch>
          </a:blipFill>
          <a:ln>
            <a:noFill/>
          </a:ln>
        </p:spPr>
      </p:sp>
      <p:sp>
        <p:nvSpPr>
          <p:cNvPr id="424" name="Google Shape;424;p34"/>
          <p:cNvSpPr txBox="1"/>
          <p:nvPr/>
        </p:nvSpPr>
        <p:spPr>
          <a:xfrm rot="-5400000">
            <a:off x="-2256770" y="4880607"/>
            <a:ext cx="6522680" cy="52578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2900">
                <a:solidFill>
                  <a:srgbClr val="000000"/>
                </a:solidFill>
                <a:latin typeface="Arial"/>
                <a:ea typeface="Arial"/>
                <a:cs typeface="Arial"/>
                <a:sym typeface="Arial"/>
              </a:rPr>
              <a:t>TikTok</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8" name="Shape 428"/>
        <p:cNvGrpSpPr/>
        <p:nvPr/>
      </p:nvGrpSpPr>
      <p:grpSpPr>
        <a:xfrm>
          <a:off x="0" y="0"/>
          <a:ext cx="0" cy="0"/>
          <a:chOff x="0" y="0"/>
          <a:chExt cx="0" cy="0"/>
        </a:xfrm>
      </p:grpSpPr>
      <p:sp>
        <p:nvSpPr>
          <p:cNvPr id="429" name="Google Shape;429;p35"/>
          <p:cNvSpPr/>
          <p:nvPr/>
        </p:nvSpPr>
        <p:spPr>
          <a:xfrm rot="-1526634">
            <a:off x="15608712" y="7200900"/>
            <a:ext cx="3793097" cy="4114800"/>
          </a:xfrm>
          <a:custGeom>
            <a:rect b="b" l="l" r="r" t="t"/>
            <a:pathLst>
              <a:path extrusionOk="0" h="4114800" w="3793097">
                <a:moveTo>
                  <a:pt x="0" y="0"/>
                </a:moveTo>
                <a:lnTo>
                  <a:pt x="3793097" y="0"/>
                </a:lnTo>
                <a:lnTo>
                  <a:pt x="3793097" y="4114800"/>
                </a:lnTo>
                <a:lnTo>
                  <a:pt x="0" y="4114800"/>
                </a:lnTo>
                <a:lnTo>
                  <a:pt x="0" y="0"/>
                </a:lnTo>
                <a:close/>
              </a:path>
            </a:pathLst>
          </a:custGeom>
          <a:blipFill rotWithShape="1">
            <a:blip r:embed="rId3">
              <a:alphaModFix/>
            </a:blip>
            <a:stretch>
              <a:fillRect b="0" l="0" r="0" t="0"/>
            </a:stretch>
          </a:blipFill>
          <a:ln>
            <a:noFill/>
          </a:ln>
        </p:spPr>
      </p:sp>
      <p:sp>
        <p:nvSpPr>
          <p:cNvPr id="430" name="Google Shape;430;p35"/>
          <p:cNvSpPr/>
          <p:nvPr/>
        </p:nvSpPr>
        <p:spPr>
          <a:xfrm>
            <a:off x="15294047" y="-1776591"/>
            <a:ext cx="4647105" cy="4114800"/>
          </a:xfrm>
          <a:custGeom>
            <a:rect b="b" l="l" r="r" t="t"/>
            <a:pathLst>
              <a:path extrusionOk="0" h="4114800" w="4647105">
                <a:moveTo>
                  <a:pt x="0" y="0"/>
                </a:moveTo>
                <a:lnTo>
                  <a:pt x="4647105" y="0"/>
                </a:lnTo>
                <a:lnTo>
                  <a:pt x="4647105" y="4114800"/>
                </a:lnTo>
                <a:lnTo>
                  <a:pt x="0" y="4114800"/>
                </a:lnTo>
                <a:lnTo>
                  <a:pt x="0" y="0"/>
                </a:lnTo>
                <a:close/>
              </a:path>
            </a:pathLst>
          </a:custGeom>
          <a:blipFill rotWithShape="1">
            <a:blip r:embed="rId4">
              <a:alphaModFix/>
            </a:blip>
            <a:stretch>
              <a:fillRect b="0" l="0" r="0" t="0"/>
            </a:stretch>
          </a:blipFill>
          <a:ln>
            <a:noFill/>
          </a:ln>
        </p:spPr>
      </p:sp>
      <p:sp>
        <p:nvSpPr>
          <p:cNvPr id="431" name="Google Shape;431;p35"/>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5">
              <a:alphaModFix/>
            </a:blip>
            <a:stretch>
              <a:fillRect b="-160181" l="-14265" r="-3278" t="-161048"/>
            </a:stretch>
          </a:blipFill>
          <a:ln>
            <a:noFill/>
          </a:ln>
        </p:spPr>
      </p:sp>
      <p:grpSp>
        <p:nvGrpSpPr>
          <p:cNvPr id="432" name="Google Shape;432;p35"/>
          <p:cNvGrpSpPr/>
          <p:nvPr/>
        </p:nvGrpSpPr>
        <p:grpSpPr>
          <a:xfrm>
            <a:off x="5163760" y="995244"/>
            <a:ext cx="7960481" cy="8115674"/>
            <a:chOff x="0" y="-241118"/>
            <a:chExt cx="10613974" cy="10820898"/>
          </a:xfrm>
        </p:grpSpPr>
        <p:grpSp>
          <p:nvGrpSpPr>
            <p:cNvPr id="433" name="Google Shape;433;p35"/>
            <p:cNvGrpSpPr/>
            <p:nvPr/>
          </p:nvGrpSpPr>
          <p:grpSpPr>
            <a:xfrm>
              <a:off x="0" y="-241118"/>
              <a:ext cx="5143847" cy="5384965"/>
              <a:chOff x="0" y="-38100"/>
              <a:chExt cx="812800" cy="850900"/>
            </a:xfrm>
          </p:grpSpPr>
          <p:sp>
            <p:nvSpPr>
              <p:cNvPr id="434" name="Google Shape;434;p35"/>
              <p:cNvSpPr/>
              <p:nvPr/>
            </p:nvSpPr>
            <p:spPr>
              <a:xfrm>
                <a:off x="0" y="0"/>
                <a:ext cx="812800" cy="812800"/>
              </a:xfrm>
              <a:custGeom>
                <a:rect b="b" l="l" r="r" t="t"/>
                <a:pathLst>
                  <a:path extrusionOk="0" h="812800" w="812800">
                    <a:moveTo>
                      <a:pt x="102346" y="0"/>
                    </a:moveTo>
                    <a:lnTo>
                      <a:pt x="710454" y="0"/>
                    </a:lnTo>
                    <a:cubicBezTo>
                      <a:pt x="737598" y="0"/>
                      <a:pt x="763630" y="10783"/>
                      <a:pt x="782824" y="29976"/>
                    </a:cubicBezTo>
                    <a:cubicBezTo>
                      <a:pt x="802017" y="49170"/>
                      <a:pt x="812800" y="75202"/>
                      <a:pt x="812800" y="102346"/>
                    </a:cubicBezTo>
                    <a:lnTo>
                      <a:pt x="812800" y="710454"/>
                    </a:lnTo>
                    <a:cubicBezTo>
                      <a:pt x="812800" y="737598"/>
                      <a:pt x="802017" y="763630"/>
                      <a:pt x="782824" y="782824"/>
                    </a:cubicBezTo>
                    <a:cubicBezTo>
                      <a:pt x="763630" y="802017"/>
                      <a:pt x="737598" y="812800"/>
                      <a:pt x="710454" y="812800"/>
                    </a:cubicBezTo>
                    <a:lnTo>
                      <a:pt x="102346" y="812800"/>
                    </a:lnTo>
                    <a:cubicBezTo>
                      <a:pt x="75202" y="812800"/>
                      <a:pt x="49170" y="802017"/>
                      <a:pt x="29976" y="782824"/>
                    </a:cubicBezTo>
                    <a:cubicBezTo>
                      <a:pt x="10783" y="763630"/>
                      <a:pt x="0" y="737598"/>
                      <a:pt x="0" y="710454"/>
                    </a:cubicBezTo>
                    <a:lnTo>
                      <a:pt x="0" y="102346"/>
                    </a:lnTo>
                    <a:cubicBezTo>
                      <a:pt x="0" y="75202"/>
                      <a:pt x="10783" y="49170"/>
                      <a:pt x="29976" y="29976"/>
                    </a:cubicBezTo>
                    <a:cubicBezTo>
                      <a:pt x="49170" y="10783"/>
                      <a:pt x="75202" y="0"/>
                      <a:pt x="102346" y="0"/>
                    </a:cubicBezTo>
                    <a:close/>
                  </a:path>
                </a:pathLst>
              </a:custGeom>
              <a:solidFill>
                <a:srgbClr val="FDACA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 name="Google Shape;435;p35"/>
              <p:cNvSpPr txBox="1"/>
              <p:nvPr/>
            </p:nvSpPr>
            <p:spPr>
              <a:xfrm>
                <a:off x="0" y="-38100"/>
                <a:ext cx="812800" cy="850900"/>
              </a:xfrm>
              <a:prstGeom prst="rect">
                <a:avLst/>
              </a:prstGeom>
              <a:noFill/>
              <a:ln>
                <a:noFill/>
              </a:ln>
            </p:spPr>
            <p:txBody>
              <a:bodyPr anchorCtr="0" anchor="ctr" bIns="63500" lIns="63500" spcFirstLastPara="1" rIns="63500" wrap="square" tIns="63500">
                <a:noAutofit/>
              </a:bodyPr>
              <a:lstStyle/>
              <a:p>
                <a:pPr indent="0" lvl="0" marL="0" marR="0" rtl="0" algn="ctr">
                  <a:lnSpc>
                    <a:spcPct val="140018"/>
                  </a:lnSpc>
                  <a:spcBef>
                    <a:spcPts val="0"/>
                  </a:spcBef>
                  <a:spcAft>
                    <a:spcPts val="0"/>
                  </a:spcAft>
                  <a:buNone/>
                </a:pPr>
                <a:r>
                  <a:rPr b="1" lang="en-US" sz="2199">
                    <a:solidFill>
                      <a:srgbClr val="000000"/>
                    </a:solidFill>
                    <a:latin typeface="Arial"/>
                    <a:ea typeface="Arial"/>
                    <a:cs typeface="Arial"/>
                    <a:sym typeface="Arial"/>
                  </a:rPr>
                  <a:t>ERŐSSÉGEK</a:t>
                </a:r>
                <a:endParaRPr b="1" sz="2199">
                  <a:solidFill>
                    <a:srgbClr val="000000"/>
                  </a:solidFill>
                  <a:latin typeface="Arial"/>
                  <a:ea typeface="Arial"/>
                  <a:cs typeface="Arial"/>
                  <a:sym typeface="Arial"/>
                </a:endParaRPr>
              </a:p>
              <a:p>
                <a:pPr indent="-237490" lvl="1" marL="474979" marR="0" rtl="0" algn="ctr">
                  <a:lnSpc>
                    <a:spcPct val="140018"/>
                  </a:lnSpc>
                  <a:spcBef>
                    <a:spcPts val="0"/>
                  </a:spcBef>
                  <a:spcAft>
                    <a:spcPts val="0"/>
                  </a:spcAft>
                  <a:buClr>
                    <a:srgbClr val="000000"/>
                  </a:buClr>
                  <a:buSzPts val="2199"/>
                  <a:buFont typeface="Arial"/>
                  <a:buChar char="•"/>
                </a:pPr>
                <a:r>
                  <a:rPr b="0" i="0" lang="en-US" sz="2199" u="none" cap="none" strike="noStrike">
                    <a:solidFill>
                      <a:srgbClr val="000000"/>
                    </a:solidFill>
                    <a:latin typeface="Arial"/>
                    <a:ea typeface="Arial"/>
                    <a:cs typeface="Arial"/>
                    <a:sym typeface="Arial"/>
                  </a:rPr>
                  <a:t>a legnagyobb videoplatform széles demográfiai körrel</a:t>
                </a:r>
                <a:endParaRPr/>
              </a:p>
              <a:p>
                <a:pPr indent="-237490" lvl="1" marL="474979" marR="0" rtl="0" algn="ctr">
                  <a:lnSpc>
                    <a:spcPct val="140018"/>
                  </a:lnSpc>
                  <a:spcBef>
                    <a:spcPts val="0"/>
                  </a:spcBef>
                  <a:spcAft>
                    <a:spcPts val="0"/>
                  </a:spcAft>
                  <a:buClr>
                    <a:srgbClr val="000000"/>
                  </a:buClr>
                  <a:buSzPts val="2199"/>
                  <a:buFont typeface="Arial"/>
                  <a:buChar char="•"/>
                </a:pPr>
                <a:r>
                  <a:rPr b="0" i="0" lang="en-US" sz="2199" u="none" cap="none" strike="noStrike">
                    <a:solidFill>
                      <a:srgbClr val="000000"/>
                    </a:solidFill>
                    <a:latin typeface="Arial"/>
                    <a:ea typeface="Arial"/>
                    <a:cs typeface="Arial"/>
                    <a:sym typeface="Arial"/>
                  </a:rPr>
                  <a:t>kiváló hosszú formátumú tartalmakhoz</a:t>
                </a:r>
                <a:endParaRPr/>
              </a:p>
              <a:p>
                <a:pPr indent="-237490" lvl="1" marL="474979" marR="0" rtl="0" algn="ctr">
                  <a:lnSpc>
                    <a:spcPct val="140018"/>
                  </a:lnSpc>
                  <a:spcBef>
                    <a:spcPts val="0"/>
                  </a:spcBef>
                  <a:spcAft>
                    <a:spcPts val="0"/>
                  </a:spcAft>
                  <a:buClr>
                    <a:srgbClr val="000000"/>
                  </a:buClr>
                  <a:buSzPts val="2199"/>
                  <a:buFont typeface="Arial"/>
                  <a:buChar char="•"/>
                </a:pPr>
                <a:r>
                  <a:rPr b="0" i="0" lang="en-US" sz="2199" u="none" cap="none" strike="noStrike">
                    <a:solidFill>
                      <a:srgbClr val="000000"/>
                    </a:solidFill>
                    <a:latin typeface="Arial"/>
                    <a:ea typeface="Arial"/>
                    <a:cs typeface="Arial"/>
                    <a:sym typeface="Arial"/>
                  </a:rPr>
                  <a:t>lehetőség örökérvényű és kereshető tartalmak tárolására </a:t>
                </a:r>
                <a:endParaRPr b="0" i="0" sz="2199" u="none" cap="none" strike="noStrike">
                  <a:solidFill>
                    <a:srgbClr val="000000"/>
                  </a:solidFill>
                  <a:latin typeface="Arial"/>
                  <a:ea typeface="Arial"/>
                  <a:cs typeface="Arial"/>
                  <a:sym typeface="Arial"/>
                </a:endParaRPr>
              </a:p>
            </p:txBody>
          </p:sp>
        </p:grpSp>
        <p:grpSp>
          <p:nvGrpSpPr>
            <p:cNvPr id="436" name="Google Shape;436;p35"/>
            <p:cNvGrpSpPr/>
            <p:nvPr/>
          </p:nvGrpSpPr>
          <p:grpSpPr>
            <a:xfrm>
              <a:off x="5470127" y="-241118"/>
              <a:ext cx="5143847" cy="5384965"/>
              <a:chOff x="0" y="-38100"/>
              <a:chExt cx="812800" cy="850900"/>
            </a:xfrm>
          </p:grpSpPr>
          <p:sp>
            <p:nvSpPr>
              <p:cNvPr id="437" name="Google Shape;437;p35"/>
              <p:cNvSpPr/>
              <p:nvPr/>
            </p:nvSpPr>
            <p:spPr>
              <a:xfrm>
                <a:off x="0" y="0"/>
                <a:ext cx="812800" cy="812800"/>
              </a:xfrm>
              <a:custGeom>
                <a:rect b="b" l="l" r="r" t="t"/>
                <a:pathLst>
                  <a:path extrusionOk="0" h="812800" w="812800">
                    <a:moveTo>
                      <a:pt x="102346" y="0"/>
                    </a:moveTo>
                    <a:lnTo>
                      <a:pt x="710454" y="0"/>
                    </a:lnTo>
                    <a:cubicBezTo>
                      <a:pt x="737598" y="0"/>
                      <a:pt x="763630" y="10783"/>
                      <a:pt x="782824" y="29976"/>
                    </a:cubicBezTo>
                    <a:cubicBezTo>
                      <a:pt x="802017" y="49170"/>
                      <a:pt x="812800" y="75202"/>
                      <a:pt x="812800" y="102346"/>
                    </a:cubicBezTo>
                    <a:lnTo>
                      <a:pt x="812800" y="710454"/>
                    </a:lnTo>
                    <a:cubicBezTo>
                      <a:pt x="812800" y="737598"/>
                      <a:pt x="802017" y="763630"/>
                      <a:pt x="782824" y="782824"/>
                    </a:cubicBezTo>
                    <a:cubicBezTo>
                      <a:pt x="763630" y="802017"/>
                      <a:pt x="737598" y="812800"/>
                      <a:pt x="710454" y="812800"/>
                    </a:cubicBezTo>
                    <a:lnTo>
                      <a:pt x="102346" y="812800"/>
                    </a:lnTo>
                    <a:cubicBezTo>
                      <a:pt x="75202" y="812800"/>
                      <a:pt x="49170" y="802017"/>
                      <a:pt x="29976" y="782824"/>
                    </a:cubicBezTo>
                    <a:cubicBezTo>
                      <a:pt x="10783" y="763630"/>
                      <a:pt x="0" y="737598"/>
                      <a:pt x="0" y="710454"/>
                    </a:cubicBezTo>
                    <a:lnTo>
                      <a:pt x="0" y="102346"/>
                    </a:lnTo>
                    <a:cubicBezTo>
                      <a:pt x="0" y="75202"/>
                      <a:pt x="10783" y="49170"/>
                      <a:pt x="29976" y="29976"/>
                    </a:cubicBezTo>
                    <a:cubicBezTo>
                      <a:pt x="49170" y="10783"/>
                      <a:pt x="75202" y="0"/>
                      <a:pt x="102346" y="0"/>
                    </a:cubicBezTo>
                    <a:close/>
                  </a:path>
                </a:pathLst>
              </a:custGeom>
              <a:solidFill>
                <a:srgbClr val="FDACA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 name="Google Shape;438;p35"/>
              <p:cNvSpPr txBox="1"/>
              <p:nvPr/>
            </p:nvSpPr>
            <p:spPr>
              <a:xfrm>
                <a:off x="0" y="-38100"/>
                <a:ext cx="812800" cy="850900"/>
              </a:xfrm>
              <a:prstGeom prst="rect">
                <a:avLst/>
              </a:prstGeom>
              <a:noFill/>
              <a:ln>
                <a:noFill/>
              </a:ln>
            </p:spPr>
            <p:txBody>
              <a:bodyPr anchorCtr="0" anchor="ctr" bIns="63500" lIns="63500" spcFirstLastPara="1" rIns="63500" wrap="square" tIns="63500">
                <a:noAutofit/>
              </a:bodyPr>
              <a:lstStyle/>
              <a:p>
                <a:pPr indent="0" lvl="0" marL="0" marR="0" rtl="0" algn="ctr">
                  <a:lnSpc>
                    <a:spcPct val="140018"/>
                  </a:lnSpc>
                  <a:spcBef>
                    <a:spcPts val="0"/>
                  </a:spcBef>
                  <a:spcAft>
                    <a:spcPts val="0"/>
                  </a:spcAft>
                  <a:buNone/>
                </a:pPr>
                <a:r>
                  <a:rPr b="1" lang="en-US" sz="2199">
                    <a:solidFill>
                      <a:srgbClr val="000000"/>
                    </a:solidFill>
                    <a:latin typeface="Arial"/>
                    <a:ea typeface="Arial"/>
                    <a:cs typeface="Arial"/>
                    <a:sym typeface="Arial"/>
                  </a:rPr>
                  <a:t>GYENGESÉGEK</a:t>
                </a:r>
                <a:endParaRPr b="1" sz="2199">
                  <a:solidFill>
                    <a:srgbClr val="000000"/>
                  </a:solidFill>
                  <a:latin typeface="Arial"/>
                  <a:ea typeface="Arial"/>
                  <a:cs typeface="Arial"/>
                  <a:sym typeface="Arial"/>
                </a:endParaRPr>
              </a:p>
              <a:p>
                <a:pPr indent="-237490" lvl="1" marL="474979" marR="0" rtl="0" algn="ctr">
                  <a:lnSpc>
                    <a:spcPct val="140018"/>
                  </a:lnSpc>
                  <a:spcBef>
                    <a:spcPts val="0"/>
                  </a:spcBef>
                  <a:spcAft>
                    <a:spcPts val="0"/>
                  </a:spcAft>
                  <a:buClr>
                    <a:srgbClr val="000000"/>
                  </a:buClr>
                  <a:buSzPts val="2199"/>
                  <a:buFont typeface="Arial"/>
                  <a:buChar char="•"/>
                </a:pPr>
                <a:r>
                  <a:rPr b="0" i="0" lang="en-US" sz="2199" u="none" cap="none" strike="noStrike">
                    <a:solidFill>
                      <a:srgbClr val="000000"/>
                    </a:solidFill>
                    <a:latin typeface="Arial"/>
                    <a:ea typeface="Arial"/>
                    <a:cs typeface="Arial"/>
                    <a:sym typeface="Arial"/>
                  </a:rPr>
                  <a:t>jelentős időbefektetést igényel a jó minőségű videók előállítása</a:t>
                </a:r>
                <a:endParaRPr/>
              </a:p>
              <a:p>
                <a:pPr indent="-237490" lvl="1" marL="474979" marR="0" rtl="0" algn="ctr">
                  <a:lnSpc>
                    <a:spcPct val="140018"/>
                  </a:lnSpc>
                  <a:spcBef>
                    <a:spcPts val="0"/>
                  </a:spcBef>
                  <a:spcAft>
                    <a:spcPts val="0"/>
                  </a:spcAft>
                  <a:buClr>
                    <a:srgbClr val="000000"/>
                  </a:buClr>
                  <a:buSzPts val="2199"/>
                  <a:buFont typeface="Arial"/>
                  <a:buChar char="•"/>
                </a:pPr>
                <a:r>
                  <a:rPr b="0" i="0" lang="en-US" sz="2199" u="none" cap="none" strike="noStrike">
                    <a:solidFill>
                      <a:srgbClr val="000000"/>
                    </a:solidFill>
                    <a:latin typeface="Arial"/>
                    <a:ea typeface="Arial"/>
                    <a:cs typeface="Arial"/>
                    <a:sym typeface="Arial"/>
                  </a:rPr>
                  <a:t>erős verseny a már befutott alkotókkal</a:t>
                </a:r>
                <a:endParaRPr b="0" i="0" sz="2199" u="none" cap="none" strike="noStrike">
                  <a:solidFill>
                    <a:srgbClr val="000000"/>
                  </a:solidFill>
                  <a:latin typeface="Arial"/>
                  <a:ea typeface="Arial"/>
                  <a:cs typeface="Arial"/>
                  <a:sym typeface="Arial"/>
                </a:endParaRPr>
              </a:p>
            </p:txBody>
          </p:sp>
        </p:grpSp>
        <p:grpSp>
          <p:nvGrpSpPr>
            <p:cNvPr id="439" name="Google Shape;439;p35"/>
            <p:cNvGrpSpPr/>
            <p:nvPr/>
          </p:nvGrpSpPr>
          <p:grpSpPr>
            <a:xfrm>
              <a:off x="0" y="5194815"/>
              <a:ext cx="5143847" cy="5384965"/>
              <a:chOff x="0" y="-38100"/>
              <a:chExt cx="812800" cy="850900"/>
            </a:xfrm>
          </p:grpSpPr>
          <p:sp>
            <p:nvSpPr>
              <p:cNvPr id="440" name="Google Shape;440;p35"/>
              <p:cNvSpPr/>
              <p:nvPr/>
            </p:nvSpPr>
            <p:spPr>
              <a:xfrm>
                <a:off x="0" y="0"/>
                <a:ext cx="812800" cy="812800"/>
              </a:xfrm>
              <a:custGeom>
                <a:rect b="b" l="l" r="r" t="t"/>
                <a:pathLst>
                  <a:path extrusionOk="0" h="812800" w="812800">
                    <a:moveTo>
                      <a:pt x="102346" y="0"/>
                    </a:moveTo>
                    <a:lnTo>
                      <a:pt x="710454" y="0"/>
                    </a:lnTo>
                    <a:cubicBezTo>
                      <a:pt x="737598" y="0"/>
                      <a:pt x="763630" y="10783"/>
                      <a:pt x="782824" y="29976"/>
                    </a:cubicBezTo>
                    <a:cubicBezTo>
                      <a:pt x="802017" y="49170"/>
                      <a:pt x="812800" y="75202"/>
                      <a:pt x="812800" y="102346"/>
                    </a:cubicBezTo>
                    <a:lnTo>
                      <a:pt x="812800" y="710454"/>
                    </a:lnTo>
                    <a:cubicBezTo>
                      <a:pt x="812800" y="737598"/>
                      <a:pt x="802017" y="763630"/>
                      <a:pt x="782824" y="782824"/>
                    </a:cubicBezTo>
                    <a:cubicBezTo>
                      <a:pt x="763630" y="802017"/>
                      <a:pt x="737598" y="812800"/>
                      <a:pt x="710454" y="812800"/>
                    </a:cubicBezTo>
                    <a:lnTo>
                      <a:pt x="102346" y="812800"/>
                    </a:lnTo>
                    <a:cubicBezTo>
                      <a:pt x="75202" y="812800"/>
                      <a:pt x="49170" y="802017"/>
                      <a:pt x="29976" y="782824"/>
                    </a:cubicBezTo>
                    <a:cubicBezTo>
                      <a:pt x="10783" y="763630"/>
                      <a:pt x="0" y="737598"/>
                      <a:pt x="0" y="710454"/>
                    </a:cubicBezTo>
                    <a:lnTo>
                      <a:pt x="0" y="102346"/>
                    </a:lnTo>
                    <a:cubicBezTo>
                      <a:pt x="0" y="75202"/>
                      <a:pt x="10783" y="49170"/>
                      <a:pt x="29976" y="29976"/>
                    </a:cubicBezTo>
                    <a:cubicBezTo>
                      <a:pt x="49170" y="10783"/>
                      <a:pt x="75202" y="0"/>
                      <a:pt x="102346" y="0"/>
                    </a:cubicBezTo>
                    <a:close/>
                  </a:path>
                </a:pathLst>
              </a:custGeom>
              <a:solidFill>
                <a:srgbClr val="FDACA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 name="Google Shape;441;p35"/>
              <p:cNvSpPr txBox="1"/>
              <p:nvPr/>
            </p:nvSpPr>
            <p:spPr>
              <a:xfrm>
                <a:off x="0" y="-38100"/>
                <a:ext cx="812800" cy="850900"/>
              </a:xfrm>
              <a:prstGeom prst="rect">
                <a:avLst/>
              </a:prstGeom>
              <a:noFill/>
              <a:ln>
                <a:noFill/>
              </a:ln>
            </p:spPr>
            <p:txBody>
              <a:bodyPr anchorCtr="0" anchor="ctr" bIns="63500" lIns="63500" spcFirstLastPara="1" rIns="63500" wrap="square" tIns="63500">
                <a:noAutofit/>
              </a:bodyPr>
              <a:lstStyle/>
              <a:p>
                <a:pPr indent="0" lvl="0" marL="0" marR="0" rtl="0" algn="ctr">
                  <a:lnSpc>
                    <a:spcPct val="140018"/>
                  </a:lnSpc>
                  <a:spcBef>
                    <a:spcPts val="0"/>
                  </a:spcBef>
                  <a:spcAft>
                    <a:spcPts val="0"/>
                  </a:spcAft>
                  <a:buNone/>
                </a:pPr>
                <a:r>
                  <a:rPr b="1" lang="en-US" sz="2199">
                    <a:solidFill>
                      <a:srgbClr val="000000"/>
                    </a:solidFill>
                    <a:latin typeface="Arial"/>
                    <a:ea typeface="Arial"/>
                    <a:cs typeface="Arial"/>
                    <a:sym typeface="Arial"/>
                  </a:rPr>
                  <a:t>LEHETŐSÉGEK</a:t>
                </a:r>
                <a:endParaRPr b="1" sz="2199">
                  <a:solidFill>
                    <a:srgbClr val="000000"/>
                  </a:solidFill>
                  <a:latin typeface="Arial"/>
                  <a:ea typeface="Arial"/>
                  <a:cs typeface="Arial"/>
                  <a:sym typeface="Arial"/>
                </a:endParaRPr>
              </a:p>
              <a:p>
                <a:pPr indent="-237490" lvl="1" marL="474979" marR="0" rtl="0" algn="ctr">
                  <a:lnSpc>
                    <a:spcPct val="140018"/>
                  </a:lnSpc>
                  <a:spcBef>
                    <a:spcPts val="0"/>
                  </a:spcBef>
                  <a:spcAft>
                    <a:spcPts val="0"/>
                  </a:spcAft>
                  <a:buClr>
                    <a:srgbClr val="000000"/>
                  </a:buClr>
                  <a:buSzPts val="2199"/>
                  <a:buFont typeface="Arial"/>
                  <a:buChar char="•"/>
                </a:pPr>
                <a:r>
                  <a:rPr b="0" i="0" lang="en-US" sz="2199" u="none" cap="none" strike="noStrike">
                    <a:solidFill>
                      <a:srgbClr val="000000"/>
                    </a:solidFill>
                    <a:latin typeface="Arial"/>
                    <a:ea typeface="Arial"/>
                    <a:cs typeface="Arial"/>
                    <a:sym typeface="Arial"/>
                  </a:rPr>
                  <a:t>YouTube hirdetések célzott reklámozáshoz</a:t>
                </a:r>
                <a:endParaRPr b="0" i="0" sz="2199" u="none" cap="none" strike="noStrike">
                  <a:solidFill>
                    <a:srgbClr val="000000"/>
                  </a:solidFill>
                  <a:latin typeface="Arial"/>
                  <a:ea typeface="Arial"/>
                  <a:cs typeface="Arial"/>
                  <a:sym typeface="Arial"/>
                </a:endParaRPr>
              </a:p>
              <a:p>
                <a:pPr indent="-237490" lvl="1" marL="474979" marR="0" rtl="0" algn="ctr">
                  <a:lnSpc>
                    <a:spcPct val="140018"/>
                  </a:lnSpc>
                  <a:spcBef>
                    <a:spcPts val="0"/>
                  </a:spcBef>
                  <a:spcAft>
                    <a:spcPts val="0"/>
                  </a:spcAft>
                  <a:buClr>
                    <a:srgbClr val="000000"/>
                  </a:buClr>
                  <a:buSzPts val="2199"/>
                  <a:buFont typeface="Arial"/>
                  <a:buChar char="•"/>
                </a:pPr>
                <a:r>
                  <a:rPr b="0" i="0" lang="en-US" sz="2199" u="none" cap="none" strike="noStrike">
                    <a:solidFill>
                      <a:srgbClr val="000000"/>
                    </a:solidFill>
                    <a:latin typeface="Arial"/>
                    <a:ea typeface="Arial"/>
                    <a:cs typeface="Arial"/>
                    <a:sym typeface="Arial"/>
                  </a:rPr>
                  <a:t>YouTube Live az élő bejelenkezésekhez</a:t>
                </a:r>
                <a:endParaRPr b="0" i="0" sz="2199" u="none" cap="none" strike="noStrike">
                  <a:solidFill>
                    <a:srgbClr val="000000"/>
                  </a:solidFill>
                  <a:latin typeface="Arial"/>
                  <a:ea typeface="Arial"/>
                  <a:cs typeface="Arial"/>
                  <a:sym typeface="Arial"/>
                </a:endParaRPr>
              </a:p>
              <a:p>
                <a:pPr indent="-237490" lvl="1" marL="474979" marR="0" rtl="0" algn="ctr">
                  <a:lnSpc>
                    <a:spcPct val="140018"/>
                  </a:lnSpc>
                  <a:spcBef>
                    <a:spcPts val="0"/>
                  </a:spcBef>
                  <a:spcAft>
                    <a:spcPts val="0"/>
                  </a:spcAft>
                  <a:buClr>
                    <a:srgbClr val="000000"/>
                  </a:buClr>
                  <a:buSzPts val="2199"/>
                  <a:buFont typeface="Arial"/>
                  <a:buChar char="•"/>
                </a:pPr>
                <a:r>
                  <a:rPr b="0" i="0" lang="en-US" sz="2199" u="none" cap="none" strike="noStrike">
                    <a:solidFill>
                      <a:srgbClr val="000000"/>
                    </a:solidFill>
                    <a:latin typeface="Arial"/>
                    <a:ea typeface="Arial"/>
                    <a:cs typeface="Arial"/>
                    <a:sym typeface="Arial"/>
                  </a:rPr>
                  <a:t>partnerségek más alkotókkal a nagyobb elérés érdekében</a:t>
                </a:r>
                <a:endParaRPr b="0" i="0" sz="2199" u="none" cap="none" strike="noStrike">
                  <a:solidFill>
                    <a:srgbClr val="000000"/>
                  </a:solidFill>
                  <a:latin typeface="Arial"/>
                  <a:ea typeface="Arial"/>
                  <a:cs typeface="Arial"/>
                  <a:sym typeface="Arial"/>
                </a:endParaRPr>
              </a:p>
            </p:txBody>
          </p:sp>
        </p:grpSp>
        <p:grpSp>
          <p:nvGrpSpPr>
            <p:cNvPr id="442" name="Google Shape;442;p35"/>
            <p:cNvGrpSpPr/>
            <p:nvPr/>
          </p:nvGrpSpPr>
          <p:grpSpPr>
            <a:xfrm>
              <a:off x="5470127" y="5194815"/>
              <a:ext cx="5143847" cy="5384965"/>
              <a:chOff x="0" y="-38100"/>
              <a:chExt cx="812800" cy="850900"/>
            </a:xfrm>
          </p:grpSpPr>
          <p:sp>
            <p:nvSpPr>
              <p:cNvPr id="443" name="Google Shape;443;p35"/>
              <p:cNvSpPr/>
              <p:nvPr/>
            </p:nvSpPr>
            <p:spPr>
              <a:xfrm>
                <a:off x="0" y="0"/>
                <a:ext cx="812800" cy="812800"/>
              </a:xfrm>
              <a:custGeom>
                <a:rect b="b" l="l" r="r" t="t"/>
                <a:pathLst>
                  <a:path extrusionOk="0" h="812800" w="812800">
                    <a:moveTo>
                      <a:pt x="102346" y="0"/>
                    </a:moveTo>
                    <a:lnTo>
                      <a:pt x="710454" y="0"/>
                    </a:lnTo>
                    <a:cubicBezTo>
                      <a:pt x="737598" y="0"/>
                      <a:pt x="763630" y="10783"/>
                      <a:pt x="782824" y="29976"/>
                    </a:cubicBezTo>
                    <a:cubicBezTo>
                      <a:pt x="802017" y="49170"/>
                      <a:pt x="812800" y="75202"/>
                      <a:pt x="812800" y="102346"/>
                    </a:cubicBezTo>
                    <a:lnTo>
                      <a:pt x="812800" y="710454"/>
                    </a:lnTo>
                    <a:cubicBezTo>
                      <a:pt x="812800" y="737598"/>
                      <a:pt x="802017" y="763630"/>
                      <a:pt x="782824" y="782824"/>
                    </a:cubicBezTo>
                    <a:cubicBezTo>
                      <a:pt x="763630" y="802017"/>
                      <a:pt x="737598" y="812800"/>
                      <a:pt x="710454" y="812800"/>
                    </a:cubicBezTo>
                    <a:lnTo>
                      <a:pt x="102346" y="812800"/>
                    </a:lnTo>
                    <a:cubicBezTo>
                      <a:pt x="75202" y="812800"/>
                      <a:pt x="49170" y="802017"/>
                      <a:pt x="29976" y="782824"/>
                    </a:cubicBezTo>
                    <a:cubicBezTo>
                      <a:pt x="10783" y="763630"/>
                      <a:pt x="0" y="737598"/>
                      <a:pt x="0" y="710454"/>
                    </a:cubicBezTo>
                    <a:lnTo>
                      <a:pt x="0" y="102346"/>
                    </a:lnTo>
                    <a:cubicBezTo>
                      <a:pt x="0" y="75202"/>
                      <a:pt x="10783" y="49170"/>
                      <a:pt x="29976" y="29976"/>
                    </a:cubicBezTo>
                    <a:cubicBezTo>
                      <a:pt x="49170" y="10783"/>
                      <a:pt x="75202" y="0"/>
                      <a:pt x="102346" y="0"/>
                    </a:cubicBezTo>
                    <a:close/>
                  </a:path>
                </a:pathLst>
              </a:custGeom>
              <a:solidFill>
                <a:srgbClr val="FDACA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 name="Google Shape;444;p35"/>
              <p:cNvSpPr txBox="1"/>
              <p:nvPr/>
            </p:nvSpPr>
            <p:spPr>
              <a:xfrm>
                <a:off x="0" y="-38100"/>
                <a:ext cx="812800" cy="850900"/>
              </a:xfrm>
              <a:prstGeom prst="rect">
                <a:avLst/>
              </a:prstGeom>
              <a:noFill/>
              <a:ln>
                <a:noFill/>
              </a:ln>
            </p:spPr>
            <p:txBody>
              <a:bodyPr anchorCtr="0" anchor="ctr" bIns="63500" lIns="63500" spcFirstLastPara="1" rIns="63500" wrap="square" tIns="63500">
                <a:noAutofit/>
              </a:bodyPr>
              <a:lstStyle/>
              <a:p>
                <a:pPr indent="0" lvl="0" marL="0" marR="0" rtl="0" algn="ctr">
                  <a:lnSpc>
                    <a:spcPct val="140018"/>
                  </a:lnSpc>
                  <a:spcBef>
                    <a:spcPts val="0"/>
                  </a:spcBef>
                  <a:spcAft>
                    <a:spcPts val="0"/>
                  </a:spcAft>
                  <a:buNone/>
                </a:pPr>
                <a:r>
                  <a:rPr b="1" lang="en-US" sz="2199">
                    <a:solidFill>
                      <a:srgbClr val="000000"/>
                    </a:solidFill>
                    <a:latin typeface="Arial"/>
                    <a:ea typeface="Arial"/>
                    <a:cs typeface="Arial"/>
                    <a:sym typeface="Arial"/>
                  </a:rPr>
                  <a:t>VESZÉLYEK</a:t>
                </a:r>
                <a:endParaRPr b="1" sz="2199">
                  <a:solidFill>
                    <a:srgbClr val="000000"/>
                  </a:solidFill>
                  <a:latin typeface="Arial"/>
                  <a:ea typeface="Arial"/>
                  <a:cs typeface="Arial"/>
                  <a:sym typeface="Arial"/>
                </a:endParaRPr>
              </a:p>
              <a:p>
                <a:pPr indent="-237490" lvl="1" marL="474979" marR="0" rtl="0" algn="ctr">
                  <a:lnSpc>
                    <a:spcPct val="153950"/>
                  </a:lnSpc>
                  <a:spcBef>
                    <a:spcPts val="0"/>
                  </a:spcBef>
                  <a:spcAft>
                    <a:spcPts val="0"/>
                  </a:spcAft>
                  <a:buClr>
                    <a:srgbClr val="000000"/>
                  </a:buClr>
                  <a:buSzPts val="2000"/>
                  <a:buFont typeface="Arial"/>
                  <a:buChar char="•"/>
                </a:pPr>
                <a:r>
                  <a:rPr b="0" i="0" lang="en-US" sz="2000" u="none" cap="none" strike="noStrike">
                    <a:solidFill>
                      <a:srgbClr val="000000"/>
                    </a:solidFill>
                    <a:latin typeface="Arial"/>
                    <a:ea typeface="Arial"/>
                    <a:cs typeface="Arial"/>
                    <a:sym typeface="Arial"/>
                  </a:rPr>
                  <a:t>az algoritmus módosítása korlátozhatja a láthatóságot</a:t>
                </a:r>
                <a:endParaRPr b="0" i="0" sz="2000" u="none" cap="none" strike="noStrike">
                  <a:solidFill>
                    <a:srgbClr val="000000"/>
                  </a:solidFill>
                  <a:latin typeface="Arial"/>
                  <a:ea typeface="Arial"/>
                  <a:cs typeface="Arial"/>
                  <a:sym typeface="Arial"/>
                </a:endParaRPr>
              </a:p>
              <a:p>
                <a:pPr indent="-237490" lvl="1" marL="474979" marR="0" rtl="0" algn="ctr">
                  <a:lnSpc>
                    <a:spcPct val="153950"/>
                  </a:lnSpc>
                  <a:spcBef>
                    <a:spcPts val="0"/>
                  </a:spcBef>
                  <a:spcAft>
                    <a:spcPts val="0"/>
                  </a:spcAft>
                  <a:buClr>
                    <a:srgbClr val="000000"/>
                  </a:buClr>
                  <a:buSzPts val="2000"/>
                  <a:buFont typeface="Arial"/>
                  <a:buChar char="•"/>
                </a:pPr>
                <a:r>
                  <a:rPr b="0" i="0" lang="en-US" sz="2000" u="none" cap="none" strike="noStrike">
                    <a:solidFill>
                      <a:srgbClr val="000000"/>
                    </a:solidFill>
                    <a:latin typeface="Arial"/>
                    <a:ea typeface="Arial"/>
                    <a:cs typeface="Arial"/>
                    <a:sym typeface="Arial"/>
                  </a:rPr>
                  <a:t>a YouTube csatorna kezelése erőforrás igényes lehet</a:t>
                </a:r>
                <a:endParaRPr b="0" i="0" sz="2000" u="none" cap="none" strike="noStrike">
                  <a:solidFill>
                    <a:srgbClr val="000000"/>
                  </a:solidFill>
                  <a:latin typeface="Arial"/>
                  <a:ea typeface="Arial"/>
                  <a:cs typeface="Arial"/>
                  <a:sym typeface="Arial"/>
                </a:endParaRPr>
              </a:p>
              <a:p>
                <a:pPr indent="-237490" lvl="1" marL="474979" marR="0" rtl="0" algn="ctr">
                  <a:lnSpc>
                    <a:spcPct val="153950"/>
                  </a:lnSpc>
                  <a:spcBef>
                    <a:spcPts val="0"/>
                  </a:spcBef>
                  <a:spcAft>
                    <a:spcPts val="0"/>
                  </a:spcAft>
                  <a:buClr>
                    <a:srgbClr val="000000"/>
                  </a:buClr>
                  <a:buSzPts val="2000"/>
                  <a:buFont typeface="Arial"/>
                  <a:buChar char="•"/>
                </a:pPr>
                <a:r>
                  <a:rPr b="0" i="0" lang="en-US" sz="2000" u="none" cap="none" strike="noStrike">
                    <a:solidFill>
                      <a:srgbClr val="000000"/>
                    </a:solidFill>
                    <a:latin typeface="Arial"/>
                    <a:ea typeface="Arial"/>
                    <a:cs typeface="Arial"/>
                    <a:sym typeface="Arial"/>
                  </a:rPr>
                  <a:t>lehetséges szerzői jogi problémák a videótartalmakkal kapcsolatban</a:t>
                </a:r>
                <a:endParaRPr b="0" i="0" sz="2000" u="none" cap="none" strike="noStrike">
                  <a:solidFill>
                    <a:srgbClr val="000000"/>
                  </a:solidFill>
                  <a:latin typeface="Arial"/>
                  <a:ea typeface="Arial"/>
                  <a:cs typeface="Arial"/>
                  <a:sym typeface="Arial"/>
                </a:endParaRPr>
              </a:p>
            </p:txBody>
          </p:sp>
        </p:grpSp>
      </p:grpSp>
      <p:sp>
        <p:nvSpPr>
          <p:cNvPr id="445" name="Google Shape;445;p35"/>
          <p:cNvSpPr/>
          <p:nvPr/>
        </p:nvSpPr>
        <p:spPr>
          <a:xfrm>
            <a:off x="1048960" y="1028700"/>
            <a:ext cx="1309509" cy="1309509"/>
          </a:xfrm>
          <a:custGeom>
            <a:rect b="b" l="l" r="r" t="t"/>
            <a:pathLst>
              <a:path extrusionOk="0" h="1309509" w="1309509">
                <a:moveTo>
                  <a:pt x="0" y="0"/>
                </a:moveTo>
                <a:lnTo>
                  <a:pt x="1309509" y="0"/>
                </a:lnTo>
                <a:lnTo>
                  <a:pt x="1309509" y="1309509"/>
                </a:lnTo>
                <a:lnTo>
                  <a:pt x="0" y="1309509"/>
                </a:lnTo>
                <a:lnTo>
                  <a:pt x="0" y="0"/>
                </a:lnTo>
                <a:close/>
              </a:path>
            </a:pathLst>
          </a:custGeom>
          <a:blipFill rotWithShape="1">
            <a:blip r:embed="rId6">
              <a:alphaModFix/>
            </a:blip>
            <a:stretch>
              <a:fillRect b="0" l="0" r="0" t="0"/>
            </a:stretch>
          </a:blipFill>
          <a:ln>
            <a:noFill/>
          </a:ln>
        </p:spPr>
      </p:sp>
      <p:sp>
        <p:nvSpPr>
          <p:cNvPr id="446" name="Google Shape;446;p35"/>
          <p:cNvSpPr/>
          <p:nvPr/>
        </p:nvSpPr>
        <p:spPr>
          <a:xfrm>
            <a:off x="-895563" y="7816154"/>
            <a:ext cx="4278147" cy="4114800"/>
          </a:xfrm>
          <a:custGeom>
            <a:rect b="b" l="l" r="r" t="t"/>
            <a:pathLst>
              <a:path extrusionOk="0" h="4114800" w="4278147">
                <a:moveTo>
                  <a:pt x="0" y="0"/>
                </a:moveTo>
                <a:lnTo>
                  <a:pt x="4278148" y="0"/>
                </a:lnTo>
                <a:lnTo>
                  <a:pt x="4278148" y="4114800"/>
                </a:lnTo>
                <a:lnTo>
                  <a:pt x="0" y="4114800"/>
                </a:lnTo>
                <a:lnTo>
                  <a:pt x="0" y="0"/>
                </a:lnTo>
                <a:close/>
              </a:path>
            </a:pathLst>
          </a:custGeom>
          <a:blipFill rotWithShape="1">
            <a:blip r:embed="rId7">
              <a:alphaModFix/>
            </a:blip>
            <a:stretch>
              <a:fillRect b="0" l="0" r="0" t="0"/>
            </a:stretch>
          </a:blipFill>
          <a:ln>
            <a:noFill/>
          </a:ln>
        </p:spPr>
      </p:sp>
      <p:sp>
        <p:nvSpPr>
          <p:cNvPr id="447" name="Google Shape;447;p35"/>
          <p:cNvSpPr txBox="1"/>
          <p:nvPr/>
        </p:nvSpPr>
        <p:spPr>
          <a:xfrm rot="-5400000">
            <a:off x="-2256770" y="4880607"/>
            <a:ext cx="6522680" cy="52578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2900">
                <a:solidFill>
                  <a:srgbClr val="000000"/>
                </a:solidFill>
                <a:latin typeface="Arial"/>
                <a:ea typeface="Arial"/>
                <a:cs typeface="Arial"/>
                <a:sym typeface="Arial"/>
              </a:rPr>
              <a:t>YouTube</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1" name="Shape 451"/>
        <p:cNvGrpSpPr/>
        <p:nvPr/>
      </p:nvGrpSpPr>
      <p:grpSpPr>
        <a:xfrm>
          <a:off x="0" y="0"/>
          <a:ext cx="0" cy="0"/>
          <a:chOff x="0" y="0"/>
          <a:chExt cx="0" cy="0"/>
        </a:xfrm>
      </p:grpSpPr>
      <p:sp>
        <p:nvSpPr>
          <p:cNvPr id="452" name="Google Shape;452;p36"/>
          <p:cNvSpPr/>
          <p:nvPr/>
        </p:nvSpPr>
        <p:spPr>
          <a:xfrm>
            <a:off x="14813654" y="-2248385"/>
            <a:ext cx="4891293" cy="4114800"/>
          </a:xfrm>
          <a:custGeom>
            <a:rect b="b" l="l" r="r" t="t"/>
            <a:pathLst>
              <a:path extrusionOk="0" h="4114800" w="4891293">
                <a:moveTo>
                  <a:pt x="0" y="0"/>
                </a:moveTo>
                <a:lnTo>
                  <a:pt x="4891292" y="0"/>
                </a:lnTo>
                <a:lnTo>
                  <a:pt x="4891292" y="4114800"/>
                </a:lnTo>
                <a:lnTo>
                  <a:pt x="0" y="4114800"/>
                </a:lnTo>
                <a:lnTo>
                  <a:pt x="0" y="0"/>
                </a:lnTo>
                <a:close/>
              </a:path>
            </a:pathLst>
          </a:custGeom>
          <a:blipFill rotWithShape="1">
            <a:blip r:embed="rId3">
              <a:alphaModFix/>
            </a:blip>
            <a:stretch>
              <a:fillRect b="0" l="0" r="0" t="0"/>
            </a:stretch>
          </a:blipFill>
          <a:ln>
            <a:noFill/>
          </a:ln>
        </p:spPr>
      </p:sp>
      <p:sp>
        <p:nvSpPr>
          <p:cNvPr id="453" name="Google Shape;453;p36"/>
          <p:cNvSpPr/>
          <p:nvPr/>
        </p:nvSpPr>
        <p:spPr>
          <a:xfrm>
            <a:off x="14299437" y="0"/>
            <a:ext cx="4122295" cy="4114800"/>
          </a:xfrm>
          <a:custGeom>
            <a:rect b="b" l="l" r="r" t="t"/>
            <a:pathLst>
              <a:path extrusionOk="0" h="4114800" w="4122295">
                <a:moveTo>
                  <a:pt x="0" y="0"/>
                </a:moveTo>
                <a:lnTo>
                  <a:pt x="4122295" y="0"/>
                </a:lnTo>
                <a:lnTo>
                  <a:pt x="4122295" y="4114800"/>
                </a:lnTo>
                <a:lnTo>
                  <a:pt x="0" y="4114800"/>
                </a:lnTo>
                <a:lnTo>
                  <a:pt x="0" y="0"/>
                </a:lnTo>
                <a:close/>
              </a:path>
            </a:pathLst>
          </a:custGeom>
          <a:blipFill rotWithShape="1">
            <a:blip r:embed="rId4">
              <a:alphaModFix/>
            </a:blip>
            <a:stretch>
              <a:fillRect b="0" l="0" r="0" t="0"/>
            </a:stretch>
          </a:blipFill>
          <a:ln>
            <a:noFill/>
          </a:ln>
        </p:spPr>
      </p:sp>
      <p:sp>
        <p:nvSpPr>
          <p:cNvPr id="454" name="Google Shape;454;p36"/>
          <p:cNvSpPr/>
          <p:nvPr/>
        </p:nvSpPr>
        <p:spPr>
          <a:xfrm>
            <a:off x="-782624" y="8012985"/>
            <a:ext cx="3924490" cy="4114800"/>
          </a:xfrm>
          <a:custGeom>
            <a:rect b="b" l="l" r="r" t="t"/>
            <a:pathLst>
              <a:path extrusionOk="0" h="4114800" w="3924490">
                <a:moveTo>
                  <a:pt x="0" y="0"/>
                </a:moveTo>
                <a:lnTo>
                  <a:pt x="3924491" y="0"/>
                </a:lnTo>
                <a:lnTo>
                  <a:pt x="3924491" y="4114800"/>
                </a:lnTo>
                <a:lnTo>
                  <a:pt x="0" y="4114800"/>
                </a:lnTo>
                <a:lnTo>
                  <a:pt x="0" y="0"/>
                </a:lnTo>
                <a:close/>
              </a:path>
            </a:pathLst>
          </a:custGeom>
          <a:blipFill rotWithShape="1">
            <a:blip r:embed="rId5">
              <a:alphaModFix/>
            </a:blip>
            <a:stretch>
              <a:fillRect b="0" l="0" r="0" t="0"/>
            </a:stretch>
          </a:blipFill>
          <a:ln>
            <a:noFill/>
          </a:ln>
        </p:spPr>
      </p:sp>
      <p:sp>
        <p:nvSpPr>
          <p:cNvPr id="455" name="Google Shape;455;p36"/>
          <p:cNvSpPr/>
          <p:nvPr/>
        </p:nvSpPr>
        <p:spPr>
          <a:xfrm>
            <a:off x="-1715764" y="7354997"/>
            <a:ext cx="3681031" cy="4114800"/>
          </a:xfrm>
          <a:custGeom>
            <a:rect b="b" l="l" r="r" t="t"/>
            <a:pathLst>
              <a:path extrusionOk="0" h="4114800" w="3681031">
                <a:moveTo>
                  <a:pt x="0" y="0"/>
                </a:moveTo>
                <a:lnTo>
                  <a:pt x="3681032" y="0"/>
                </a:lnTo>
                <a:lnTo>
                  <a:pt x="3681032" y="4114800"/>
                </a:lnTo>
                <a:lnTo>
                  <a:pt x="0" y="4114800"/>
                </a:lnTo>
                <a:lnTo>
                  <a:pt x="0" y="0"/>
                </a:lnTo>
                <a:close/>
              </a:path>
            </a:pathLst>
          </a:custGeom>
          <a:blipFill rotWithShape="1">
            <a:blip r:embed="rId6">
              <a:alphaModFix/>
            </a:blip>
            <a:stretch>
              <a:fillRect b="0" l="0" r="0" t="0"/>
            </a:stretch>
          </a:blipFill>
          <a:ln>
            <a:noFill/>
          </a:ln>
        </p:spPr>
      </p:sp>
      <p:sp>
        <p:nvSpPr>
          <p:cNvPr id="456" name="Google Shape;456;p36"/>
          <p:cNvSpPr/>
          <p:nvPr/>
        </p:nvSpPr>
        <p:spPr>
          <a:xfrm>
            <a:off x="15343404" y="7682355"/>
            <a:ext cx="4361543" cy="4114800"/>
          </a:xfrm>
          <a:custGeom>
            <a:rect b="b" l="l" r="r" t="t"/>
            <a:pathLst>
              <a:path extrusionOk="0" h="4114800" w="4361543">
                <a:moveTo>
                  <a:pt x="0" y="0"/>
                </a:moveTo>
                <a:lnTo>
                  <a:pt x="4361542" y="0"/>
                </a:lnTo>
                <a:lnTo>
                  <a:pt x="4361542" y="4114800"/>
                </a:lnTo>
                <a:lnTo>
                  <a:pt x="0" y="4114800"/>
                </a:lnTo>
                <a:lnTo>
                  <a:pt x="0" y="0"/>
                </a:lnTo>
                <a:close/>
              </a:path>
            </a:pathLst>
          </a:custGeom>
          <a:blipFill rotWithShape="1">
            <a:blip r:embed="rId7">
              <a:alphaModFix/>
            </a:blip>
            <a:stretch>
              <a:fillRect b="0" l="0" r="0" t="0"/>
            </a:stretch>
          </a:blipFill>
          <a:ln>
            <a:noFill/>
          </a:ln>
        </p:spPr>
      </p:sp>
      <p:sp>
        <p:nvSpPr>
          <p:cNvPr id="457" name="Google Shape;457;p36"/>
          <p:cNvSpPr txBox="1"/>
          <p:nvPr/>
        </p:nvSpPr>
        <p:spPr>
          <a:xfrm>
            <a:off x="1179621" y="2903562"/>
            <a:ext cx="2114996" cy="2212976"/>
          </a:xfrm>
          <a:prstGeom prst="rect">
            <a:avLst/>
          </a:prstGeom>
          <a:noFill/>
          <a:ln>
            <a:noFill/>
          </a:ln>
        </p:spPr>
        <p:txBody>
          <a:bodyPr anchorCtr="0" anchor="t" bIns="0" lIns="0" spcFirstLastPara="1" rIns="0" wrap="square" tIns="0">
            <a:spAutoFit/>
          </a:bodyPr>
          <a:lstStyle/>
          <a:p>
            <a:pPr indent="0" lvl="0" marL="0" marR="0" rtl="0" algn="ctr">
              <a:lnSpc>
                <a:spcPct val="140003"/>
              </a:lnSpc>
              <a:spcBef>
                <a:spcPts val="0"/>
              </a:spcBef>
              <a:spcAft>
                <a:spcPts val="0"/>
              </a:spcAft>
              <a:buNone/>
            </a:pPr>
            <a:r>
              <a:rPr lang="en-US" sz="12999">
                <a:solidFill>
                  <a:srgbClr val="06AC73"/>
                </a:solidFill>
                <a:latin typeface="Arial"/>
                <a:ea typeface="Arial"/>
                <a:cs typeface="Arial"/>
                <a:sym typeface="Arial"/>
              </a:rPr>
              <a:t>04</a:t>
            </a:r>
            <a:endParaRPr/>
          </a:p>
        </p:txBody>
      </p:sp>
      <p:sp>
        <p:nvSpPr>
          <p:cNvPr id="458" name="Google Shape;458;p36"/>
          <p:cNvSpPr txBox="1"/>
          <p:nvPr/>
        </p:nvSpPr>
        <p:spPr>
          <a:xfrm>
            <a:off x="3581400" y="3516325"/>
            <a:ext cx="12954000" cy="987450"/>
          </a:xfrm>
          <a:prstGeom prst="rect">
            <a:avLst/>
          </a:prstGeom>
          <a:noFill/>
          <a:ln>
            <a:noFill/>
          </a:ln>
        </p:spPr>
        <p:txBody>
          <a:bodyPr anchorCtr="0" anchor="t" bIns="0" lIns="0" spcFirstLastPara="1" rIns="0" wrap="square" tIns="0">
            <a:spAutoFit/>
          </a:bodyPr>
          <a:lstStyle/>
          <a:p>
            <a:pPr indent="0" lvl="0" marL="0" marR="0" rtl="0" algn="l">
              <a:lnSpc>
                <a:spcPct val="140007"/>
              </a:lnSpc>
              <a:spcBef>
                <a:spcPts val="0"/>
              </a:spcBef>
              <a:spcAft>
                <a:spcPts val="0"/>
              </a:spcAft>
              <a:buNone/>
            </a:pPr>
            <a:r>
              <a:rPr lang="en-US" sz="5499">
                <a:solidFill>
                  <a:srgbClr val="000000"/>
                </a:solidFill>
                <a:latin typeface="Arial"/>
                <a:ea typeface="Arial"/>
                <a:cs typeface="Arial"/>
                <a:sym typeface="Arial"/>
              </a:rPr>
              <a:t>Vonzó digitális tartalmak készítése </a:t>
            </a:r>
            <a:endParaRPr sz="5499">
              <a:solidFill>
                <a:srgbClr val="000000"/>
              </a:solidFill>
              <a:latin typeface="Arial"/>
              <a:ea typeface="Arial"/>
              <a:cs typeface="Arial"/>
              <a:sym typeface="Arial"/>
            </a:endParaRPr>
          </a:p>
        </p:txBody>
      </p:sp>
      <p:sp>
        <p:nvSpPr>
          <p:cNvPr id="459" name="Google Shape;459;p36"/>
          <p:cNvSpPr txBox="1"/>
          <p:nvPr/>
        </p:nvSpPr>
        <p:spPr>
          <a:xfrm>
            <a:off x="2895600" y="5674157"/>
            <a:ext cx="12090447" cy="448841"/>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lang="en-US" sz="2499">
                <a:solidFill>
                  <a:srgbClr val="000000"/>
                </a:solidFill>
                <a:latin typeface="Arial"/>
                <a:ea typeface="Arial"/>
                <a:cs typeface="Arial"/>
                <a:sym typeface="Arial"/>
              </a:rPr>
              <a:t>Hogyan hozzunk létre olyan tartalmakat, amelyek "kevésbé eladhatóak"?</a:t>
            </a:r>
            <a:endParaRPr/>
          </a:p>
        </p:txBody>
      </p:sp>
      <p:sp>
        <p:nvSpPr>
          <p:cNvPr id="460" name="Google Shape;460;p36"/>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8">
              <a:alphaModFix/>
            </a:blip>
            <a:stretch>
              <a:fillRect b="-160181" l="-14265" r="-3278" t="-161048"/>
            </a:stretch>
          </a:blipFill>
          <a:ln>
            <a:noFill/>
          </a:ln>
        </p:spPr>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4" name="Shape 464"/>
        <p:cNvGrpSpPr/>
        <p:nvPr/>
      </p:nvGrpSpPr>
      <p:grpSpPr>
        <a:xfrm>
          <a:off x="0" y="0"/>
          <a:ext cx="0" cy="0"/>
          <a:chOff x="0" y="0"/>
          <a:chExt cx="0" cy="0"/>
        </a:xfrm>
      </p:grpSpPr>
      <p:sp>
        <p:nvSpPr>
          <p:cNvPr id="465" name="Google Shape;465;p37"/>
          <p:cNvSpPr/>
          <p:nvPr/>
        </p:nvSpPr>
        <p:spPr>
          <a:xfrm>
            <a:off x="-878056" y="-685022"/>
            <a:ext cx="4327228" cy="4114800"/>
          </a:xfrm>
          <a:custGeom>
            <a:rect b="b" l="l" r="r" t="t"/>
            <a:pathLst>
              <a:path extrusionOk="0" h="4114800" w="4327228">
                <a:moveTo>
                  <a:pt x="0" y="0"/>
                </a:moveTo>
                <a:lnTo>
                  <a:pt x="4327227" y="0"/>
                </a:lnTo>
                <a:lnTo>
                  <a:pt x="4327227" y="4114800"/>
                </a:lnTo>
                <a:lnTo>
                  <a:pt x="0" y="4114800"/>
                </a:lnTo>
                <a:lnTo>
                  <a:pt x="0" y="0"/>
                </a:lnTo>
                <a:close/>
              </a:path>
            </a:pathLst>
          </a:custGeom>
          <a:blipFill rotWithShape="1">
            <a:blip r:embed="rId3">
              <a:alphaModFix/>
            </a:blip>
            <a:stretch>
              <a:fillRect b="0" l="0" r="0" t="0"/>
            </a:stretch>
          </a:blipFill>
          <a:ln>
            <a:noFill/>
          </a:ln>
        </p:spPr>
      </p:sp>
      <p:sp>
        <p:nvSpPr>
          <p:cNvPr id="466" name="Google Shape;466;p37"/>
          <p:cNvSpPr/>
          <p:nvPr/>
        </p:nvSpPr>
        <p:spPr>
          <a:xfrm>
            <a:off x="15011531" y="7700000"/>
            <a:ext cx="5051652" cy="4114800"/>
          </a:xfrm>
          <a:custGeom>
            <a:rect b="b" l="l" r="r" t="t"/>
            <a:pathLst>
              <a:path extrusionOk="0" h="4114800" w="5051652">
                <a:moveTo>
                  <a:pt x="0" y="0"/>
                </a:moveTo>
                <a:lnTo>
                  <a:pt x="5051652" y="0"/>
                </a:lnTo>
                <a:lnTo>
                  <a:pt x="5051652" y="4114800"/>
                </a:lnTo>
                <a:lnTo>
                  <a:pt x="0" y="4114800"/>
                </a:lnTo>
                <a:lnTo>
                  <a:pt x="0" y="0"/>
                </a:lnTo>
                <a:close/>
              </a:path>
            </a:pathLst>
          </a:custGeom>
          <a:blipFill rotWithShape="1">
            <a:blip r:embed="rId4">
              <a:alphaModFix/>
            </a:blip>
            <a:stretch>
              <a:fillRect b="0" l="0" r="0" t="0"/>
            </a:stretch>
          </a:blipFill>
          <a:ln>
            <a:noFill/>
          </a:ln>
        </p:spPr>
      </p:sp>
      <p:sp>
        <p:nvSpPr>
          <p:cNvPr id="467" name="Google Shape;467;p37"/>
          <p:cNvSpPr/>
          <p:nvPr/>
        </p:nvSpPr>
        <p:spPr>
          <a:xfrm>
            <a:off x="15157311" y="6905639"/>
            <a:ext cx="4905872" cy="4114800"/>
          </a:xfrm>
          <a:custGeom>
            <a:rect b="b" l="l" r="r" t="t"/>
            <a:pathLst>
              <a:path extrusionOk="0" h="4114800" w="4905872">
                <a:moveTo>
                  <a:pt x="0" y="0"/>
                </a:moveTo>
                <a:lnTo>
                  <a:pt x="4905872" y="0"/>
                </a:lnTo>
                <a:lnTo>
                  <a:pt x="4905872" y="4114800"/>
                </a:lnTo>
                <a:lnTo>
                  <a:pt x="0" y="4114800"/>
                </a:lnTo>
                <a:lnTo>
                  <a:pt x="0" y="0"/>
                </a:lnTo>
                <a:close/>
              </a:path>
            </a:pathLst>
          </a:custGeom>
          <a:blipFill rotWithShape="1">
            <a:blip r:embed="rId5">
              <a:alphaModFix/>
            </a:blip>
            <a:stretch>
              <a:fillRect b="0" l="0" r="0" t="0"/>
            </a:stretch>
          </a:blipFill>
          <a:ln>
            <a:noFill/>
          </a:ln>
        </p:spPr>
      </p:sp>
      <p:sp>
        <p:nvSpPr>
          <p:cNvPr id="468" name="Google Shape;468;p37"/>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6">
              <a:alphaModFix/>
            </a:blip>
            <a:stretch>
              <a:fillRect b="-160181" l="-14265" r="-3278" t="-161048"/>
            </a:stretch>
          </a:blipFill>
          <a:ln>
            <a:noFill/>
          </a:ln>
        </p:spPr>
      </p:sp>
      <p:sp>
        <p:nvSpPr>
          <p:cNvPr id="469" name="Google Shape;469;p37"/>
          <p:cNvSpPr/>
          <p:nvPr/>
        </p:nvSpPr>
        <p:spPr>
          <a:xfrm>
            <a:off x="0" y="-111125"/>
            <a:ext cx="2697216" cy="4114800"/>
          </a:xfrm>
          <a:custGeom>
            <a:rect b="b" l="l" r="r" t="t"/>
            <a:pathLst>
              <a:path extrusionOk="0" h="4114800" w="2697216">
                <a:moveTo>
                  <a:pt x="0" y="0"/>
                </a:moveTo>
                <a:lnTo>
                  <a:pt x="2697216" y="0"/>
                </a:lnTo>
                <a:lnTo>
                  <a:pt x="2697216" y="4114800"/>
                </a:lnTo>
                <a:lnTo>
                  <a:pt x="0" y="4114800"/>
                </a:lnTo>
                <a:lnTo>
                  <a:pt x="0" y="0"/>
                </a:lnTo>
                <a:close/>
              </a:path>
            </a:pathLst>
          </a:custGeom>
          <a:blipFill rotWithShape="1">
            <a:blip r:embed="rId7">
              <a:alphaModFix/>
            </a:blip>
            <a:stretch>
              <a:fillRect b="0" l="0" r="0" t="0"/>
            </a:stretch>
          </a:blipFill>
          <a:ln>
            <a:noFill/>
          </a:ln>
        </p:spPr>
      </p:sp>
      <p:sp>
        <p:nvSpPr>
          <p:cNvPr id="470" name="Google Shape;470;p37"/>
          <p:cNvSpPr txBox="1"/>
          <p:nvPr/>
        </p:nvSpPr>
        <p:spPr>
          <a:xfrm>
            <a:off x="2449769" y="3468626"/>
            <a:ext cx="6214789" cy="1843518"/>
          </a:xfrm>
          <a:prstGeom prst="rect">
            <a:avLst/>
          </a:prstGeom>
          <a:noFill/>
          <a:ln>
            <a:noFill/>
          </a:ln>
        </p:spPr>
        <p:txBody>
          <a:bodyPr anchorCtr="0" anchor="t" bIns="0" lIns="0" spcFirstLastPara="1" rIns="0" wrap="square" tIns="0">
            <a:spAutoFit/>
          </a:bodyPr>
          <a:lstStyle/>
          <a:p>
            <a:pPr indent="0" lvl="0" marL="0" marR="0" rtl="0" algn="l">
              <a:lnSpc>
                <a:spcPct val="170031"/>
              </a:lnSpc>
              <a:spcBef>
                <a:spcPts val="0"/>
              </a:spcBef>
              <a:spcAft>
                <a:spcPts val="0"/>
              </a:spcAft>
              <a:buNone/>
            </a:pPr>
            <a:r>
              <a:rPr lang="en-US" sz="2199">
                <a:solidFill>
                  <a:srgbClr val="000000"/>
                </a:solidFill>
                <a:latin typeface="Arial"/>
                <a:ea typeface="Arial"/>
                <a:cs typeface="Arial"/>
                <a:sym typeface="Arial"/>
              </a:rPr>
              <a:t>A tartalommarketing sokkal hatékonyabb, mert:</a:t>
            </a:r>
            <a:endParaRPr sz="2199">
              <a:solidFill>
                <a:srgbClr val="000000"/>
              </a:solidFill>
              <a:latin typeface="Arial"/>
              <a:ea typeface="Arial"/>
              <a:cs typeface="Arial"/>
              <a:sym typeface="Arial"/>
            </a:endParaRPr>
          </a:p>
          <a:p>
            <a:pPr indent="-237490" lvl="1" marL="474979" marR="0" rtl="0" algn="l">
              <a:lnSpc>
                <a:spcPct val="170031"/>
              </a:lnSpc>
              <a:spcBef>
                <a:spcPts val="0"/>
              </a:spcBef>
              <a:spcAft>
                <a:spcPts val="0"/>
              </a:spcAft>
              <a:buClr>
                <a:srgbClr val="000000"/>
              </a:buClr>
              <a:buSzPts val="2199"/>
              <a:buFont typeface="Arial"/>
              <a:buChar char="•"/>
            </a:pPr>
            <a:r>
              <a:rPr b="0" i="0" lang="en-US" sz="2199" u="none" cap="none" strike="noStrike">
                <a:solidFill>
                  <a:srgbClr val="000000"/>
                </a:solidFill>
                <a:latin typeface="Arial"/>
                <a:ea typeface="Arial"/>
                <a:cs typeface="Arial"/>
                <a:sym typeface="Arial"/>
              </a:rPr>
              <a:t>Személyes: a saját történeted</a:t>
            </a:r>
            <a:endParaRPr b="0" i="0" sz="2199" u="none" cap="none" strike="noStrike">
              <a:solidFill>
                <a:srgbClr val="000000"/>
              </a:solidFill>
              <a:latin typeface="Arial"/>
              <a:ea typeface="Arial"/>
              <a:cs typeface="Arial"/>
              <a:sym typeface="Arial"/>
            </a:endParaRPr>
          </a:p>
          <a:p>
            <a:pPr indent="-237490" lvl="1" marL="474979" marR="0" rtl="0" algn="l">
              <a:lnSpc>
                <a:spcPct val="170031"/>
              </a:lnSpc>
              <a:spcBef>
                <a:spcPts val="0"/>
              </a:spcBef>
              <a:spcAft>
                <a:spcPts val="0"/>
              </a:spcAft>
              <a:buClr>
                <a:srgbClr val="000000"/>
              </a:buClr>
              <a:buSzPts val="2199"/>
              <a:buFont typeface="Arial"/>
              <a:buChar char="•"/>
            </a:pPr>
            <a:r>
              <a:rPr b="0" i="0" lang="en-US" sz="2199" u="none" cap="none" strike="noStrike">
                <a:solidFill>
                  <a:srgbClr val="000000"/>
                </a:solidFill>
                <a:latin typeface="Arial"/>
                <a:ea typeface="Arial"/>
                <a:cs typeface="Arial"/>
                <a:sym typeface="Arial"/>
              </a:rPr>
              <a:t>Hiteles: Miben különbözől másoktól?</a:t>
            </a:r>
            <a:endParaRPr b="0" i="0" sz="2199" u="none" cap="none" strike="noStrike">
              <a:solidFill>
                <a:srgbClr val="000000"/>
              </a:solidFill>
              <a:latin typeface="Arial"/>
              <a:ea typeface="Arial"/>
              <a:cs typeface="Arial"/>
              <a:sym typeface="Arial"/>
            </a:endParaRPr>
          </a:p>
          <a:p>
            <a:pPr indent="-237490" lvl="1" marL="474979" marR="0" rtl="0" algn="l">
              <a:lnSpc>
                <a:spcPct val="170031"/>
              </a:lnSpc>
              <a:spcBef>
                <a:spcPts val="0"/>
              </a:spcBef>
              <a:spcAft>
                <a:spcPts val="0"/>
              </a:spcAft>
              <a:buClr>
                <a:srgbClr val="000000"/>
              </a:buClr>
              <a:buSzPts val="2199"/>
              <a:buFont typeface="Arial"/>
              <a:buChar char="•"/>
            </a:pPr>
            <a:r>
              <a:rPr b="0" i="0" lang="en-US" sz="2199" u="none" cap="none" strike="noStrike">
                <a:solidFill>
                  <a:srgbClr val="000000"/>
                </a:solidFill>
                <a:latin typeface="Arial"/>
                <a:ea typeface="Arial"/>
                <a:cs typeface="Arial"/>
                <a:sym typeface="Arial"/>
              </a:rPr>
              <a:t>Megbízható: megfelelő szaktudás</a:t>
            </a:r>
            <a:endParaRPr b="0" i="0" sz="2199" u="none" cap="none" strike="noStrike">
              <a:solidFill>
                <a:srgbClr val="000000"/>
              </a:solidFill>
              <a:latin typeface="Arial"/>
              <a:ea typeface="Arial"/>
              <a:cs typeface="Arial"/>
              <a:sym typeface="Arial"/>
            </a:endParaRPr>
          </a:p>
        </p:txBody>
      </p:sp>
      <p:sp>
        <p:nvSpPr>
          <p:cNvPr id="471" name="Google Shape;471;p37"/>
          <p:cNvSpPr txBox="1"/>
          <p:nvPr/>
        </p:nvSpPr>
        <p:spPr>
          <a:xfrm>
            <a:off x="3057550" y="1648814"/>
            <a:ext cx="7381850" cy="819199"/>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5000">
                <a:solidFill>
                  <a:srgbClr val="000000"/>
                </a:solidFill>
                <a:latin typeface="Arial"/>
                <a:ea typeface="Arial"/>
                <a:cs typeface="Arial"/>
                <a:sym typeface="Arial"/>
              </a:rPr>
              <a:t>TARTALOMMARKETING</a:t>
            </a:r>
            <a:endParaRPr sz="5000">
              <a:solidFill>
                <a:srgbClr val="000000"/>
              </a:solidFill>
              <a:latin typeface="Arial"/>
              <a:ea typeface="Arial"/>
              <a:cs typeface="Arial"/>
              <a:sym typeface="Arial"/>
            </a:endParaRPr>
          </a:p>
        </p:txBody>
      </p:sp>
      <p:sp>
        <p:nvSpPr>
          <p:cNvPr id="472" name="Google Shape;472;p37"/>
          <p:cNvSpPr txBox="1"/>
          <p:nvPr/>
        </p:nvSpPr>
        <p:spPr>
          <a:xfrm rot="-5400000">
            <a:off x="-2256770" y="4899342"/>
            <a:ext cx="6522680" cy="48831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2900">
                <a:solidFill>
                  <a:srgbClr val="000000"/>
                </a:solidFill>
                <a:latin typeface="Arial"/>
                <a:ea typeface="Arial"/>
                <a:cs typeface="Arial"/>
                <a:sym typeface="Arial"/>
              </a:rPr>
              <a:t>Vonzó digitális tartalom létrehozása</a:t>
            </a:r>
            <a:endParaRPr sz="2900">
              <a:solidFill>
                <a:srgbClr val="000000"/>
              </a:solidFill>
              <a:latin typeface="Arial"/>
              <a:ea typeface="Arial"/>
              <a:cs typeface="Arial"/>
              <a:sym typeface="Arial"/>
            </a:endParaRPr>
          </a:p>
        </p:txBody>
      </p:sp>
      <p:sp>
        <p:nvSpPr>
          <p:cNvPr id="473" name="Google Shape;473;p37"/>
          <p:cNvSpPr txBox="1"/>
          <p:nvPr/>
        </p:nvSpPr>
        <p:spPr>
          <a:xfrm>
            <a:off x="10572170" y="1841500"/>
            <a:ext cx="6214789" cy="6642844"/>
          </a:xfrm>
          <a:prstGeom prst="rect">
            <a:avLst/>
          </a:prstGeom>
          <a:noFill/>
          <a:ln>
            <a:noFill/>
          </a:ln>
        </p:spPr>
        <p:txBody>
          <a:bodyPr anchorCtr="0" anchor="t" bIns="0" lIns="0" spcFirstLastPara="1" rIns="0" wrap="square" tIns="0">
            <a:spAutoFit/>
          </a:bodyPr>
          <a:lstStyle/>
          <a:p>
            <a:pPr indent="0" lvl="0" marL="0" marR="0" rtl="0" algn="l">
              <a:lnSpc>
                <a:spcPct val="170031"/>
              </a:lnSpc>
              <a:spcBef>
                <a:spcPts val="0"/>
              </a:spcBef>
              <a:spcAft>
                <a:spcPts val="0"/>
              </a:spcAft>
              <a:buNone/>
            </a:pPr>
            <a:r>
              <a:rPr lang="en-US" sz="2199">
                <a:solidFill>
                  <a:srgbClr val="000000"/>
                </a:solidFill>
                <a:latin typeface="Arial"/>
                <a:ea typeface="Arial"/>
                <a:cs typeface="Arial"/>
                <a:sym typeface="Arial"/>
              </a:rPr>
              <a:t>Egy vonzó digitális tartalom létrehozásához a következő elemek szükségesek:</a:t>
            </a:r>
            <a:endParaRPr sz="2199">
              <a:solidFill>
                <a:srgbClr val="000000"/>
              </a:solidFill>
              <a:latin typeface="Arial"/>
              <a:ea typeface="Arial"/>
              <a:cs typeface="Arial"/>
              <a:sym typeface="Arial"/>
            </a:endParaRPr>
          </a:p>
          <a:p>
            <a:pPr indent="-342900" lvl="0" marL="342900" marR="0" rtl="0" algn="l">
              <a:lnSpc>
                <a:spcPct val="170031"/>
              </a:lnSpc>
              <a:spcBef>
                <a:spcPts val="0"/>
              </a:spcBef>
              <a:spcAft>
                <a:spcPts val="0"/>
              </a:spcAft>
              <a:buClr>
                <a:srgbClr val="000000"/>
              </a:buClr>
              <a:buSzPts val="2199"/>
              <a:buFont typeface="Arial"/>
              <a:buChar char="•"/>
            </a:pPr>
            <a:r>
              <a:rPr lang="en-US" sz="2199">
                <a:solidFill>
                  <a:srgbClr val="000000"/>
                </a:solidFill>
                <a:latin typeface="Arial"/>
                <a:ea typeface="Arial"/>
                <a:cs typeface="Arial"/>
                <a:sym typeface="Arial"/>
              </a:rPr>
              <a:t>felmérések</a:t>
            </a:r>
            <a:endParaRPr sz="2199">
              <a:solidFill>
                <a:srgbClr val="000000"/>
              </a:solidFill>
              <a:latin typeface="Arial"/>
              <a:ea typeface="Arial"/>
              <a:cs typeface="Arial"/>
              <a:sym typeface="Arial"/>
            </a:endParaRPr>
          </a:p>
          <a:p>
            <a:pPr indent="-342900" lvl="0" marL="342900" marR="0" rtl="0" algn="l">
              <a:lnSpc>
                <a:spcPct val="170031"/>
              </a:lnSpc>
              <a:spcBef>
                <a:spcPts val="0"/>
              </a:spcBef>
              <a:spcAft>
                <a:spcPts val="0"/>
              </a:spcAft>
              <a:buClr>
                <a:srgbClr val="000000"/>
              </a:buClr>
              <a:buSzPts val="2199"/>
              <a:buFont typeface="Arial"/>
              <a:buChar char="•"/>
            </a:pPr>
            <a:r>
              <a:rPr lang="en-US" sz="2199">
                <a:solidFill>
                  <a:srgbClr val="000000"/>
                </a:solidFill>
                <a:latin typeface="Arial"/>
                <a:ea typeface="Arial"/>
                <a:cs typeface="Arial"/>
                <a:sym typeface="Arial"/>
              </a:rPr>
              <a:t>háttérinformációk </a:t>
            </a:r>
            <a:endParaRPr sz="2199">
              <a:solidFill>
                <a:srgbClr val="000000"/>
              </a:solidFill>
              <a:latin typeface="Arial"/>
              <a:ea typeface="Arial"/>
              <a:cs typeface="Arial"/>
              <a:sym typeface="Arial"/>
            </a:endParaRPr>
          </a:p>
          <a:p>
            <a:pPr indent="-342900" lvl="0" marL="342900" marR="0" rtl="0" algn="l">
              <a:lnSpc>
                <a:spcPct val="170031"/>
              </a:lnSpc>
              <a:spcBef>
                <a:spcPts val="0"/>
              </a:spcBef>
              <a:spcAft>
                <a:spcPts val="0"/>
              </a:spcAft>
              <a:buClr>
                <a:srgbClr val="000000"/>
              </a:buClr>
              <a:buSzPts val="2199"/>
              <a:buFont typeface="Arial"/>
              <a:buChar char="•"/>
            </a:pPr>
            <a:r>
              <a:rPr lang="en-US" sz="2199">
                <a:solidFill>
                  <a:srgbClr val="000000"/>
                </a:solidFill>
                <a:latin typeface="Arial"/>
                <a:ea typeface="Arial"/>
                <a:cs typeface="Arial"/>
                <a:sym typeface="Arial"/>
              </a:rPr>
              <a:t>válasz a gyakori kérdésekre</a:t>
            </a:r>
            <a:endParaRPr sz="2199">
              <a:solidFill>
                <a:srgbClr val="000000"/>
              </a:solidFill>
              <a:latin typeface="Arial"/>
              <a:ea typeface="Arial"/>
              <a:cs typeface="Arial"/>
              <a:sym typeface="Arial"/>
            </a:endParaRPr>
          </a:p>
          <a:p>
            <a:pPr indent="-342900" lvl="0" marL="342900" marR="0" rtl="0" algn="l">
              <a:lnSpc>
                <a:spcPct val="170031"/>
              </a:lnSpc>
              <a:spcBef>
                <a:spcPts val="0"/>
              </a:spcBef>
              <a:spcAft>
                <a:spcPts val="0"/>
              </a:spcAft>
              <a:buClr>
                <a:srgbClr val="000000"/>
              </a:buClr>
              <a:buSzPts val="2199"/>
              <a:buFont typeface="Arial"/>
              <a:buChar char="•"/>
            </a:pPr>
            <a:r>
              <a:rPr lang="en-US" sz="2199">
                <a:solidFill>
                  <a:srgbClr val="000000"/>
                </a:solidFill>
                <a:latin typeface="Arial"/>
                <a:ea typeface="Arial"/>
                <a:cs typeface="Arial"/>
                <a:sym typeface="Arial"/>
              </a:rPr>
              <a:t>hírek a vállalkozásról </a:t>
            </a:r>
            <a:endParaRPr sz="2199">
              <a:solidFill>
                <a:srgbClr val="000000"/>
              </a:solidFill>
              <a:latin typeface="Arial"/>
              <a:ea typeface="Arial"/>
              <a:cs typeface="Arial"/>
              <a:sym typeface="Arial"/>
            </a:endParaRPr>
          </a:p>
          <a:p>
            <a:pPr indent="-342900" lvl="0" marL="342900" marR="0" rtl="0" algn="l">
              <a:lnSpc>
                <a:spcPct val="170031"/>
              </a:lnSpc>
              <a:spcBef>
                <a:spcPts val="0"/>
              </a:spcBef>
              <a:spcAft>
                <a:spcPts val="0"/>
              </a:spcAft>
              <a:buClr>
                <a:srgbClr val="000000"/>
              </a:buClr>
              <a:buSzPts val="2199"/>
              <a:buFont typeface="Arial"/>
              <a:buChar char="•"/>
            </a:pPr>
            <a:r>
              <a:rPr lang="en-US" sz="2199">
                <a:solidFill>
                  <a:srgbClr val="000000"/>
                </a:solidFill>
                <a:latin typeface="Arial"/>
                <a:ea typeface="Arial"/>
                <a:cs typeface="Arial"/>
                <a:sym typeface="Arial"/>
              </a:rPr>
              <a:t>hírek a szakmai szférából </a:t>
            </a:r>
            <a:endParaRPr sz="2199">
              <a:solidFill>
                <a:srgbClr val="000000"/>
              </a:solidFill>
              <a:latin typeface="Arial"/>
              <a:ea typeface="Arial"/>
              <a:cs typeface="Arial"/>
              <a:sym typeface="Arial"/>
            </a:endParaRPr>
          </a:p>
          <a:p>
            <a:pPr indent="-342900" lvl="0" marL="342900" marR="0" rtl="0" algn="l">
              <a:lnSpc>
                <a:spcPct val="170031"/>
              </a:lnSpc>
              <a:spcBef>
                <a:spcPts val="0"/>
              </a:spcBef>
              <a:spcAft>
                <a:spcPts val="0"/>
              </a:spcAft>
              <a:buClr>
                <a:srgbClr val="000000"/>
              </a:buClr>
              <a:buSzPts val="2199"/>
              <a:buFont typeface="Arial"/>
              <a:buChar char="•"/>
            </a:pPr>
            <a:r>
              <a:rPr lang="en-US" sz="2199">
                <a:solidFill>
                  <a:srgbClr val="000000"/>
                </a:solidFill>
                <a:latin typeface="Arial"/>
                <a:ea typeface="Arial"/>
                <a:cs typeface="Arial"/>
                <a:sym typeface="Arial"/>
              </a:rPr>
              <a:t>blogok </a:t>
            </a:r>
            <a:endParaRPr/>
          </a:p>
          <a:p>
            <a:pPr indent="-342900" lvl="0" marL="342900" marR="0" rtl="0" algn="l">
              <a:lnSpc>
                <a:spcPct val="170031"/>
              </a:lnSpc>
              <a:spcBef>
                <a:spcPts val="0"/>
              </a:spcBef>
              <a:spcAft>
                <a:spcPts val="0"/>
              </a:spcAft>
              <a:buClr>
                <a:srgbClr val="000000"/>
              </a:buClr>
              <a:buSzPts val="2199"/>
              <a:buFont typeface="Arial"/>
              <a:buChar char="•"/>
            </a:pPr>
            <a:r>
              <a:rPr lang="en-US" sz="2199">
                <a:solidFill>
                  <a:srgbClr val="000000"/>
                </a:solidFill>
                <a:latin typeface="Arial"/>
                <a:ea typeface="Arial"/>
                <a:cs typeface="Arial"/>
                <a:sym typeface="Arial"/>
              </a:rPr>
              <a:t>Infografikák</a:t>
            </a:r>
            <a:endParaRPr sz="2199">
              <a:solidFill>
                <a:srgbClr val="000000"/>
              </a:solidFill>
              <a:latin typeface="Arial"/>
              <a:ea typeface="Arial"/>
              <a:cs typeface="Arial"/>
              <a:sym typeface="Arial"/>
            </a:endParaRPr>
          </a:p>
          <a:p>
            <a:pPr indent="-342900" lvl="0" marL="342900" marR="0" rtl="0" algn="l">
              <a:lnSpc>
                <a:spcPct val="170031"/>
              </a:lnSpc>
              <a:spcBef>
                <a:spcPts val="0"/>
              </a:spcBef>
              <a:spcAft>
                <a:spcPts val="0"/>
              </a:spcAft>
              <a:buClr>
                <a:srgbClr val="000000"/>
              </a:buClr>
              <a:buSzPts val="2199"/>
              <a:buFont typeface="Arial"/>
              <a:buChar char="•"/>
            </a:pPr>
            <a:r>
              <a:rPr lang="en-US" sz="2199">
                <a:solidFill>
                  <a:srgbClr val="000000"/>
                </a:solidFill>
                <a:latin typeface="Arial"/>
                <a:ea typeface="Arial"/>
                <a:cs typeface="Arial"/>
                <a:sym typeface="Arial"/>
              </a:rPr>
              <a:t>történetek kudarcokról</a:t>
            </a:r>
            <a:endParaRPr sz="2199">
              <a:solidFill>
                <a:srgbClr val="000000"/>
              </a:solidFill>
              <a:latin typeface="Arial"/>
              <a:ea typeface="Arial"/>
              <a:cs typeface="Arial"/>
              <a:sym typeface="Arial"/>
            </a:endParaRPr>
          </a:p>
          <a:p>
            <a:pPr indent="-342900" lvl="0" marL="342900" marR="0" rtl="0" algn="l">
              <a:lnSpc>
                <a:spcPct val="170031"/>
              </a:lnSpc>
              <a:spcBef>
                <a:spcPts val="0"/>
              </a:spcBef>
              <a:spcAft>
                <a:spcPts val="0"/>
              </a:spcAft>
              <a:buClr>
                <a:srgbClr val="000000"/>
              </a:buClr>
              <a:buSzPts val="2199"/>
              <a:buFont typeface="Arial"/>
              <a:buChar char="•"/>
            </a:pPr>
            <a:r>
              <a:rPr lang="en-US" sz="2199">
                <a:solidFill>
                  <a:srgbClr val="000000"/>
                </a:solidFill>
                <a:latin typeface="Arial"/>
                <a:ea typeface="Arial"/>
                <a:cs typeface="Arial"/>
                <a:sym typeface="Arial"/>
              </a:rPr>
              <a:t>fotók</a:t>
            </a:r>
            <a:endParaRPr sz="2199">
              <a:solidFill>
                <a:srgbClr val="000000"/>
              </a:solidFill>
              <a:latin typeface="Arial"/>
              <a:ea typeface="Arial"/>
              <a:cs typeface="Arial"/>
              <a:sym typeface="Arial"/>
            </a:endParaRPr>
          </a:p>
          <a:p>
            <a:pPr indent="-342900" lvl="0" marL="342900" marR="0" rtl="0" algn="l">
              <a:lnSpc>
                <a:spcPct val="170031"/>
              </a:lnSpc>
              <a:spcBef>
                <a:spcPts val="0"/>
              </a:spcBef>
              <a:spcAft>
                <a:spcPts val="0"/>
              </a:spcAft>
              <a:buClr>
                <a:srgbClr val="000000"/>
              </a:buClr>
              <a:buSzPts val="2199"/>
              <a:buFont typeface="Arial"/>
              <a:buChar char="•"/>
            </a:pPr>
            <a:r>
              <a:rPr lang="en-US" sz="2199">
                <a:solidFill>
                  <a:srgbClr val="000000"/>
                </a:solidFill>
                <a:latin typeface="Arial"/>
                <a:ea typeface="Arial"/>
                <a:cs typeface="Arial"/>
                <a:sym typeface="Arial"/>
              </a:rPr>
              <a:t>konkrét tevékenységek</a:t>
            </a:r>
            <a:endParaRPr sz="2199">
              <a:solidFill>
                <a:srgbClr val="000000"/>
              </a:solidFill>
              <a:latin typeface="Arial"/>
              <a:ea typeface="Arial"/>
              <a:cs typeface="Arial"/>
              <a:sym typeface="Arial"/>
            </a:endParaRPr>
          </a:p>
          <a:p>
            <a:pPr indent="-342900" lvl="0" marL="342900" marR="0" rtl="0" algn="l">
              <a:lnSpc>
                <a:spcPct val="170031"/>
              </a:lnSpc>
              <a:spcBef>
                <a:spcPts val="0"/>
              </a:spcBef>
              <a:spcAft>
                <a:spcPts val="0"/>
              </a:spcAft>
              <a:buClr>
                <a:srgbClr val="000000"/>
              </a:buClr>
              <a:buSzPts val="2199"/>
              <a:buFont typeface="Arial"/>
              <a:buChar char="•"/>
            </a:pPr>
            <a:r>
              <a:rPr lang="en-US" sz="2199">
                <a:solidFill>
                  <a:srgbClr val="000000"/>
                </a:solidFill>
                <a:latin typeface="Arial"/>
                <a:ea typeface="Arial"/>
                <a:cs typeface="Arial"/>
                <a:sym typeface="Arial"/>
              </a:rPr>
              <a:t>bővebb információk a termékről/szolgáltatásról</a:t>
            </a:r>
            <a:endParaRPr sz="2199">
              <a:solidFill>
                <a:srgbClr val="000000"/>
              </a:solidFill>
              <a:latin typeface="Arial"/>
              <a:ea typeface="Arial"/>
              <a:cs typeface="Arial"/>
              <a:sym typeface="Arial"/>
            </a:endParaRPr>
          </a:p>
          <a:p>
            <a:pPr indent="-342900" lvl="0" marL="342900" marR="0" rtl="0" algn="l">
              <a:lnSpc>
                <a:spcPct val="170031"/>
              </a:lnSpc>
              <a:spcBef>
                <a:spcPts val="0"/>
              </a:spcBef>
              <a:spcAft>
                <a:spcPts val="0"/>
              </a:spcAft>
              <a:buClr>
                <a:srgbClr val="000000"/>
              </a:buClr>
              <a:buSzPts val="2199"/>
              <a:buFont typeface="Arial"/>
              <a:buChar char="•"/>
            </a:pPr>
            <a:r>
              <a:rPr lang="en-US" sz="2199">
                <a:solidFill>
                  <a:srgbClr val="000000"/>
                </a:solidFill>
                <a:latin typeface="Arial"/>
                <a:ea typeface="Arial"/>
                <a:cs typeface="Arial"/>
                <a:sym typeface="Arial"/>
              </a:rPr>
              <a:t>emlékek</a:t>
            </a:r>
            <a:endParaRPr sz="2199">
              <a:solidFill>
                <a:srgbClr val="000000"/>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7" name="Shape 477"/>
        <p:cNvGrpSpPr/>
        <p:nvPr/>
      </p:nvGrpSpPr>
      <p:grpSpPr>
        <a:xfrm>
          <a:off x="0" y="0"/>
          <a:ext cx="0" cy="0"/>
          <a:chOff x="0" y="0"/>
          <a:chExt cx="0" cy="0"/>
        </a:xfrm>
      </p:grpSpPr>
      <p:sp>
        <p:nvSpPr>
          <p:cNvPr id="478" name="Google Shape;478;p38"/>
          <p:cNvSpPr/>
          <p:nvPr/>
        </p:nvSpPr>
        <p:spPr>
          <a:xfrm>
            <a:off x="15294047" y="-1776591"/>
            <a:ext cx="4647105" cy="4114800"/>
          </a:xfrm>
          <a:custGeom>
            <a:rect b="b" l="l" r="r" t="t"/>
            <a:pathLst>
              <a:path extrusionOk="0" h="4114800" w="4647105">
                <a:moveTo>
                  <a:pt x="0" y="0"/>
                </a:moveTo>
                <a:lnTo>
                  <a:pt x="4647105" y="0"/>
                </a:lnTo>
                <a:lnTo>
                  <a:pt x="4647105" y="4114800"/>
                </a:lnTo>
                <a:lnTo>
                  <a:pt x="0" y="4114800"/>
                </a:lnTo>
                <a:lnTo>
                  <a:pt x="0" y="0"/>
                </a:lnTo>
                <a:close/>
              </a:path>
            </a:pathLst>
          </a:custGeom>
          <a:blipFill rotWithShape="1">
            <a:blip r:embed="rId3">
              <a:alphaModFix/>
            </a:blip>
            <a:stretch>
              <a:fillRect b="0" l="0" r="0" t="0"/>
            </a:stretch>
          </a:blipFill>
          <a:ln>
            <a:noFill/>
          </a:ln>
        </p:spPr>
      </p:sp>
      <p:sp>
        <p:nvSpPr>
          <p:cNvPr id="479" name="Google Shape;479;p38"/>
          <p:cNvSpPr txBox="1"/>
          <p:nvPr/>
        </p:nvSpPr>
        <p:spPr>
          <a:xfrm>
            <a:off x="3576476" y="2759771"/>
            <a:ext cx="11366352" cy="3052118"/>
          </a:xfrm>
          <a:prstGeom prst="rect">
            <a:avLst/>
          </a:prstGeom>
          <a:noFill/>
          <a:ln>
            <a:noFill/>
          </a:ln>
        </p:spPr>
        <p:txBody>
          <a:bodyPr anchorCtr="0" anchor="t" bIns="0" lIns="0" spcFirstLastPara="1" rIns="0" wrap="square" tIns="0">
            <a:spAutoFit/>
          </a:bodyPr>
          <a:lstStyle/>
          <a:p>
            <a:pPr indent="-215900" lvl="1" marL="431801" marR="0" rtl="0" algn="l">
              <a:lnSpc>
                <a:spcPct val="170000"/>
              </a:lnSpc>
              <a:spcBef>
                <a:spcPts val="0"/>
              </a:spcBef>
              <a:spcAft>
                <a:spcPts val="0"/>
              </a:spcAft>
              <a:buClr>
                <a:srgbClr val="000000"/>
              </a:buClr>
              <a:buSzPts val="2000"/>
              <a:buFont typeface="Arial"/>
              <a:buChar char="•"/>
            </a:pPr>
            <a:r>
              <a:rPr b="0" i="0" lang="en-US" sz="2000" u="none" cap="none" strike="noStrike">
                <a:solidFill>
                  <a:srgbClr val="000000"/>
                </a:solidFill>
                <a:latin typeface="Arial"/>
                <a:ea typeface="Arial"/>
                <a:cs typeface="Arial"/>
                <a:sym typeface="Arial"/>
              </a:rPr>
              <a:t>használj rövid üzeneteket és vizuális elemeket</a:t>
            </a:r>
            <a:endParaRPr b="0" i="0" sz="2000" u="none" cap="none" strike="noStrike">
              <a:solidFill>
                <a:srgbClr val="000000"/>
              </a:solidFill>
              <a:latin typeface="Arial"/>
              <a:ea typeface="Arial"/>
              <a:cs typeface="Arial"/>
              <a:sym typeface="Arial"/>
            </a:endParaRPr>
          </a:p>
          <a:p>
            <a:pPr indent="-215900" lvl="1" marL="431801" marR="0" rtl="0" algn="l">
              <a:lnSpc>
                <a:spcPct val="170000"/>
              </a:lnSpc>
              <a:spcBef>
                <a:spcPts val="0"/>
              </a:spcBef>
              <a:spcAft>
                <a:spcPts val="0"/>
              </a:spcAft>
              <a:buClr>
                <a:srgbClr val="000000"/>
              </a:buClr>
              <a:buSzPts val="2000"/>
              <a:buFont typeface="Arial"/>
              <a:buChar char="•"/>
            </a:pPr>
            <a:r>
              <a:rPr b="0" i="0" lang="en-US" sz="2000" u="none" cap="none" strike="noStrike">
                <a:solidFill>
                  <a:srgbClr val="000000"/>
                </a:solidFill>
                <a:latin typeface="Arial"/>
                <a:ea typeface="Arial"/>
                <a:cs typeface="Arial"/>
                <a:sym typeface="Arial"/>
              </a:rPr>
              <a:t>szólítsd fel a célközönséged cselekvésre</a:t>
            </a:r>
            <a:endParaRPr b="0" i="0" sz="2000" u="none" cap="none" strike="noStrike">
              <a:solidFill>
                <a:srgbClr val="000000"/>
              </a:solidFill>
              <a:latin typeface="Arial"/>
              <a:ea typeface="Arial"/>
              <a:cs typeface="Arial"/>
              <a:sym typeface="Arial"/>
            </a:endParaRPr>
          </a:p>
          <a:p>
            <a:pPr indent="-215900" lvl="1" marL="431801" marR="0" rtl="0" algn="l">
              <a:lnSpc>
                <a:spcPct val="170000"/>
              </a:lnSpc>
              <a:spcBef>
                <a:spcPts val="0"/>
              </a:spcBef>
              <a:spcAft>
                <a:spcPts val="0"/>
              </a:spcAft>
              <a:buClr>
                <a:srgbClr val="000000"/>
              </a:buClr>
              <a:buSzPts val="2000"/>
              <a:buFont typeface="Arial"/>
              <a:buChar char="•"/>
            </a:pPr>
            <a:r>
              <a:rPr b="0" i="0" lang="en-US" sz="2000" u="none" cap="none" strike="noStrike">
                <a:solidFill>
                  <a:srgbClr val="000000"/>
                </a:solidFill>
                <a:latin typeface="Arial"/>
                <a:ea typeface="Arial"/>
                <a:cs typeface="Arial"/>
                <a:sym typeface="Arial"/>
              </a:rPr>
              <a:t>használj hashtageket - a hashtagek növelik a láthatóságot. Használj olyan releváns hashtageket, amelyek kapcsolódnak az iparágadhoz, a tartalmadhoz és a közönségedhez.</a:t>
            </a:r>
            <a:endParaRPr b="0" i="0" sz="2000" u="none" cap="none" strike="noStrike">
              <a:solidFill>
                <a:srgbClr val="000000"/>
              </a:solidFill>
              <a:latin typeface="Arial"/>
              <a:ea typeface="Arial"/>
              <a:cs typeface="Arial"/>
              <a:sym typeface="Arial"/>
            </a:endParaRPr>
          </a:p>
          <a:p>
            <a:pPr indent="-215900" lvl="1" marL="431801" marR="0" rtl="0" algn="l">
              <a:lnSpc>
                <a:spcPct val="170000"/>
              </a:lnSpc>
              <a:spcBef>
                <a:spcPts val="0"/>
              </a:spcBef>
              <a:spcAft>
                <a:spcPts val="0"/>
              </a:spcAft>
              <a:buClr>
                <a:srgbClr val="000000"/>
              </a:buClr>
              <a:buSzPts val="2000"/>
              <a:buFont typeface="Arial"/>
              <a:buChar char="•"/>
            </a:pPr>
            <a:r>
              <a:rPr b="0" i="0" lang="en-US" sz="2000" u="none" cap="none" strike="noStrike">
                <a:solidFill>
                  <a:srgbClr val="000000"/>
                </a:solidFill>
                <a:latin typeface="Arial"/>
                <a:ea typeface="Arial"/>
                <a:cs typeface="Arial"/>
                <a:sym typeface="Arial"/>
              </a:rPr>
              <a:t>használj kulcsszavakat - a kulcsszavak azok a kifejezések, amelyeket a célközönséged használ, amikor a vállalkozási területehez kapcsolódó tartalmakra keres. Használd őket a tartalom címeiben, leírásaiban és a törzsszövegben</a:t>
            </a:r>
            <a:endParaRPr b="0" i="0" sz="2000" u="none" cap="none" strike="noStrike">
              <a:solidFill>
                <a:srgbClr val="000000"/>
              </a:solidFill>
              <a:latin typeface="Arial"/>
              <a:ea typeface="Arial"/>
              <a:cs typeface="Arial"/>
              <a:sym typeface="Arial"/>
            </a:endParaRPr>
          </a:p>
        </p:txBody>
      </p:sp>
      <p:sp>
        <p:nvSpPr>
          <p:cNvPr id="480" name="Google Shape;480;p38"/>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4">
              <a:alphaModFix/>
            </a:blip>
            <a:stretch>
              <a:fillRect b="-160181" l="-14265" r="-3278" t="-161048"/>
            </a:stretch>
          </a:blipFill>
          <a:ln>
            <a:noFill/>
          </a:ln>
        </p:spPr>
      </p:sp>
      <p:sp>
        <p:nvSpPr>
          <p:cNvPr id="481" name="Google Shape;481;p38"/>
          <p:cNvSpPr/>
          <p:nvPr/>
        </p:nvSpPr>
        <p:spPr>
          <a:xfrm>
            <a:off x="14209741" y="6172200"/>
            <a:ext cx="4093452" cy="4114800"/>
          </a:xfrm>
          <a:custGeom>
            <a:rect b="b" l="l" r="r" t="t"/>
            <a:pathLst>
              <a:path extrusionOk="0" h="4114800" w="4093452">
                <a:moveTo>
                  <a:pt x="0" y="0"/>
                </a:moveTo>
                <a:lnTo>
                  <a:pt x="4093453" y="0"/>
                </a:lnTo>
                <a:lnTo>
                  <a:pt x="4093453" y="4114800"/>
                </a:lnTo>
                <a:lnTo>
                  <a:pt x="0" y="4114800"/>
                </a:lnTo>
                <a:lnTo>
                  <a:pt x="0" y="0"/>
                </a:lnTo>
                <a:close/>
              </a:path>
            </a:pathLst>
          </a:custGeom>
          <a:blipFill rotWithShape="1">
            <a:blip r:embed="rId5">
              <a:alphaModFix/>
            </a:blip>
            <a:stretch>
              <a:fillRect b="0" l="0" r="0" t="0"/>
            </a:stretch>
          </a:blipFill>
          <a:ln>
            <a:noFill/>
          </a:ln>
        </p:spPr>
      </p:sp>
      <p:sp>
        <p:nvSpPr>
          <p:cNvPr id="482" name="Google Shape;482;p38"/>
          <p:cNvSpPr/>
          <p:nvPr/>
        </p:nvSpPr>
        <p:spPr>
          <a:xfrm rot="2293080">
            <a:off x="-134672" y="7468354"/>
            <a:ext cx="3441469" cy="4114800"/>
          </a:xfrm>
          <a:custGeom>
            <a:rect b="b" l="l" r="r" t="t"/>
            <a:pathLst>
              <a:path extrusionOk="0" h="4114800" w="3441469">
                <a:moveTo>
                  <a:pt x="0" y="0"/>
                </a:moveTo>
                <a:lnTo>
                  <a:pt x="3441470" y="0"/>
                </a:lnTo>
                <a:lnTo>
                  <a:pt x="3441470" y="4114800"/>
                </a:lnTo>
                <a:lnTo>
                  <a:pt x="0" y="4114800"/>
                </a:lnTo>
                <a:lnTo>
                  <a:pt x="0" y="0"/>
                </a:lnTo>
                <a:close/>
              </a:path>
            </a:pathLst>
          </a:custGeom>
          <a:blipFill rotWithShape="1">
            <a:blip r:embed="rId6">
              <a:alphaModFix/>
            </a:blip>
            <a:stretch>
              <a:fillRect b="0" l="0" r="0" t="0"/>
            </a:stretch>
          </a:blipFill>
          <a:ln>
            <a:noFill/>
          </a:ln>
        </p:spPr>
      </p:sp>
      <p:sp>
        <p:nvSpPr>
          <p:cNvPr id="483" name="Google Shape;483;p38"/>
          <p:cNvSpPr txBox="1"/>
          <p:nvPr/>
        </p:nvSpPr>
        <p:spPr>
          <a:xfrm>
            <a:off x="2262836" y="923925"/>
            <a:ext cx="13993631" cy="987450"/>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None/>
            </a:pPr>
            <a:r>
              <a:rPr lang="en-US" sz="5499">
                <a:solidFill>
                  <a:srgbClr val="000000"/>
                </a:solidFill>
                <a:latin typeface="Arial"/>
                <a:ea typeface="Arial"/>
                <a:cs typeface="Arial"/>
                <a:sym typeface="Arial"/>
              </a:rPr>
              <a:t>JÓ TUDNI</a:t>
            </a:r>
            <a:endParaRPr sz="5499">
              <a:solidFill>
                <a:srgbClr val="000000"/>
              </a:solidFill>
              <a:latin typeface="Arial"/>
              <a:ea typeface="Arial"/>
              <a:cs typeface="Arial"/>
              <a:sym typeface="Arial"/>
            </a:endParaRPr>
          </a:p>
        </p:txBody>
      </p:sp>
      <p:sp>
        <p:nvSpPr>
          <p:cNvPr id="484" name="Google Shape;484;p38"/>
          <p:cNvSpPr txBox="1"/>
          <p:nvPr/>
        </p:nvSpPr>
        <p:spPr>
          <a:xfrm rot="-5400000">
            <a:off x="-2256452" y="4671753"/>
            <a:ext cx="6522680" cy="52578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2900">
                <a:solidFill>
                  <a:srgbClr val="000000"/>
                </a:solidFill>
                <a:latin typeface="Arial"/>
                <a:ea typeface="Arial"/>
                <a:cs typeface="Arial"/>
                <a:sym typeface="Arial"/>
              </a:rPr>
              <a:t>Vonzó digitális tartalom létrehozása</a:t>
            </a:r>
            <a:endParaRPr sz="2900">
              <a:solidFill>
                <a:srgbClr val="000000"/>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8" name="Shape 488"/>
        <p:cNvGrpSpPr/>
        <p:nvPr/>
      </p:nvGrpSpPr>
      <p:grpSpPr>
        <a:xfrm>
          <a:off x="0" y="0"/>
          <a:ext cx="0" cy="0"/>
          <a:chOff x="0" y="0"/>
          <a:chExt cx="0" cy="0"/>
        </a:xfrm>
      </p:grpSpPr>
      <p:sp>
        <p:nvSpPr>
          <p:cNvPr id="489" name="Google Shape;489;p39"/>
          <p:cNvSpPr/>
          <p:nvPr/>
        </p:nvSpPr>
        <p:spPr>
          <a:xfrm>
            <a:off x="14813654" y="-2248385"/>
            <a:ext cx="4891293" cy="4114800"/>
          </a:xfrm>
          <a:custGeom>
            <a:rect b="b" l="l" r="r" t="t"/>
            <a:pathLst>
              <a:path extrusionOk="0" h="4114800" w="4891293">
                <a:moveTo>
                  <a:pt x="0" y="0"/>
                </a:moveTo>
                <a:lnTo>
                  <a:pt x="4891292" y="0"/>
                </a:lnTo>
                <a:lnTo>
                  <a:pt x="4891292" y="4114800"/>
                </a:lnTo>
                <a:lnTo>
                  <a:pt x="0" y="4114800"/>
                </a:lnTo>
                <a:lnTo>
                  <a:pt x="0" y="0"/>
                </a:lnTo>
                <a:close/>
              </a:path>
            </a:pathLst>
          </a:custGeom>
          <a:blipFill rotWithShape="1">
            <a:blip r:embed="rId3">
              <a:alphaModFix/>
            </a:blip>
            <a:stretch>
              <a:fillRect b="0" l="0" r="0" t="0"/>
            </a:stretch>
          </a:blipFill>
          <a:ln>
            <a:noFill/>
          </a:ln>
        </p:spPr>
      </p:sp>
      <p:sp>
        <p:nvSpPr>
          <p:cNvPr id="490" name="Google Shape;490;p39"/>
          <p:cNvSpPr/>
          <p:nvPr/>
        </p:nvSpPr>
        <p:spPr>
          <a:xfrm>
            <a:off x="14299437" y="0"/>
            <a:ext cx="4122295" cy="4114800"/>
          </a:xfrm>
          <a:custGeom>
            <a:rect b="b" l="l" r="r" t="t"/>
            <a:pathLst>
              <a:path extrusionOk="0" h="4114800" w="4122295">
                <a:moveTo>
                  <a:pt x="0" y="0"/>
                </a:moveTo>
                <a:lnTo>
                  <a:pt x="4122295" y="0"/>
                </a:lnTo>
                <a:lnTo>
                  <a:pt x="4122295" y="4114800"/>
                </a:lnTo>
                <a:lnTo>
                  <a:pt x="0" y="4114800"/>
                </a:lnTo>
                <a:lnTo>
                  <a:pt x="0" y="0"/>
                </a:lnTo>
                <a:close/>
              </a:path>
            </a:pathLst>
          </a:custGeom>
          <a:blipFill rotWithShape="1">
            <a:blip r:embed="rId4">
              <a:alphaModFix/>
            </a:blip>
            <a:stretch>
              <a:fillRect b="0" l="0" r="0" t="0"/>
            </a:stretch>
          </a:blipFill>
          <a:ln>
            <a:noFill/>
          </a:ln>
        </p:spPr>
      </p:sp>
      <p:sp>
        <p:nvSpPr>
          <p:cNvPr id="491" name="Google Shape;491;p39"/>
          <p:cNvSpPr/>
          <p:nvPr/>
        </p:nvSpPr>
        <p:spPr>
          <a:xfrm>
            <a:off x="-782624" y="8012985"/>
            <a:ext cx="3924490" cy="4114800"/>
          </a:xfrm>
          <a:custGeom>
            <a:rect b="b" l="l" r="r" t="t"/>
            <a:pathLst>
              <a:path extrusionOk="0" h="4114800" w="3924490">
                <a:moveTo>
                  <a:pt x="0" y="0"/>
                </a:moveTo>
                <a:lnTo>
                  <a:pt x="3924491" y="0"/>
                </a:lnTo>
                <a:lnTo>
                  <a:pt x="3924491" y="4114800"/>
                </a:lnTo>
                <a:lnTo>
                  <a:pt x="0" y="4114800"/>
                </a:lnTo>
                <a:lnTo>
                  <a:pt x="0" y="0"/>
                </a:lnTo>
                <a:close/>
              </a:path>
            </a:pathLst>
          </a:custGeom>
          <a:blipFill rotWithShape="1">
            <a:blip r:embed="rId5">
              <a:alphaModFix/>
            </a:blip>
            <a:stretch>
              <a:fillRect b="0" l="0" r="0" t="0"/>
            </a:stretch>
          </a:blipFill>
          <a:ln>
            <a:noFill/>
          </a:ln>
        </p:spPr>
      </p:sp>
      <p:sp>
        <p:nvSpPr>
          <p:cNvPr id="492" name="Google Shape;492;p39"/>
          <p:cNvSpPr/>
          <p:nvPr/>
        </p:nvSpPr>
        <p:spPr>
          <a:xfrm>
            <a:off x="-1715764" y="7354997"/>
            <a:ext cx="3681031" cy="4114800"/>
          </a:xfrm>
          <a:custGeom>
            <a:rect b="b" l="l" r="r" t="t"/>
            <a:pathLst>
              <a:path extrusionOk="0" h="4114800" w="3681031">
                <a:moveTo>
                  <a:pt x="0" y="0"/>
                </a:moveTo>
                <a:lnTo>
                  <a:pt x="3681032" y="0"/>
                </a:lnTo>
                <a:lnTo>
                  <a:pt x="3681032" y="4114800"/>
                </a:lnTo>
                <a:lnTo>
                  <a:pt x="0" y="4114800"/>
                </a:lnTo>
                <a:lnTo>
                  <a:pt x="0" y="0"/>
                </a:lnTo>
                <a:close/>
              </a:path>
            </a:pathLst>
          </a:custGeom>
          <a:blipFill rotWithShape="1">
            <a:blip r:embed="rId6">
              <a:alphaModFix/>
            </a:blip>
            <a:stretch>
              <a:fillRect b="0" l="0" r="0" t="0"/>
            </a:stretch>
          </a:blipFill>
          <a:ln>
            <a:noFill/>
          </a:ln>
        </p:spPr>
      </p:sp>
      <p:sp>
        <p:nvSpPr>
          <p:cNvPr id="493" name="Google Shape;493;p39"/>
          <p:cNvSpPr/>
          <p:nvPr/>
        </p:nvSpPr>
        <p:spPr>
          <a:xfrm>
            <a:off x="15343404" y="7682355"/>
            <a:ext cx="4361543" cy="4114800"/>
          </a:xfrm>
          <a:custGeom>
            <a:rect b="b" l="l" r="r" t="t"/>
            <a:pathLst>
              <a:path extrusionOk="0" h="4114800" w="4361543">
                <a:moveTo>
                  <a:pt x="0" y="0"/>
                </a:moveTo>
                <a:lnTo>
                  <a:pt x="4361542" y="0"/>
                </a:lnTo>
                <a:lnTo>
                  <a:pt x="4361542" y="4114800"/>
                </a:lnTo>
                <a:lnTo>
                  <a:pt x="0" y="4114800"/>
                </a:lnTo>
                <a:lnTo>
                  <a:pt x="0" y="0"/>
                </a:lnTo>
                <a:close/>
              </a:path>
            </a:pathLst>
          </a:custGeom>
          <a:blipFill rotWithShape="1">
            <a:blip r:embed="rId7">
              <a:alphaModFix/>
            </a:blip>
            <a:stretch>
              <a:fillRect b="0" l="0" r="0" t="0"/>
            </a:stretch>
          </a:blipFill>
          <a:ln>
            <a:noFill/>
          </a:ln>
        </p:spPr>
      </p:sp>
      <p:sp>
        <p:nvSpPr>
          <p:cNvPr id="494" name="Google Shape;494;p39"/>
          <p:cNvSpPr txBox="1"/>
          <p:nvPr/>
        </p:nvSpPr>
        <p:spPr>
          <a:xfrm>
            <a:off x="2436145" y="2889250"/>
            <a:ext cx="2149673" cy="2333972"/>
          </a:xfrm>
          <a:prstGeom prst="rect">
            <a:avLst/>
          </a:prstGeom>
          <a:noFill/>
          <a:ln>
            <a:noFill/>
          </a:ln>
        </p:spPr>
        <p:txBody>
          <a:bodyPr anchorCtr="0" anchor="t" bIns="0" lIns="0" spcFirstLastPara="1" rIns="0" wrap="square" tIns="0">
            <a:spAutoFit/>
          </a:bodyPr>
          <a:lstStyle/>
          <a:p>
            <a:pPr indent="0" lvl="0" marL="0" marR="0" rtl="0" algn="ctr">
              <a:lnSpc>
                <a:spcPct val="140003"/>
              </a:lnSpc>
              <a:spcBef>
                <a:spcPts val="0"/>
              </a:spcBef>
              <a:spcAft>
                <a:spcPts val="0"/>
              </a:spcAft>
              <a:buNone/>
            </a:pPr>
            <a:r>
              <a:rPr lang="en-US" sz="12999">
                <a:solidFill>
                  <a:srgbClr val="06AC73"/>
                </a:solidFill>
                <a:latin typeface="Arial"/>
                <a:ea typeface="Arial"/>
                <a:cs typeface="Arial"/>
                <a:sym typeface="Arial"/>
              </a:rPr>
              <a:t>05</a:t>
            </a:r>
            <a:endParaRPr/>
          </a:p>
        </p:txBody>
      </p:sp>
      <p:sp>
        <p:nvSpPr>
          <p:cNvPr id="495" name="Google Shape;495;p39"/>
          <p:cNvSpPr txBox="1"/>
          <p:nvPr/>
        </p:nvSpPr>
        <p:spPr>
          <a:xfrm>
            <a:off x="4884532" y="3022600"/>
            <a:ext cx="9929122" cy="1888594"/>
          </a:xfrm>
          <a:prstGeom prst="rect">
            <a:avLst/>
          </a:prstGeom>
          <a:noFill/>
          <a:ln>
            <a:noFill/>
          </a:ln>
        </p:spPr>
        <p:txBody>
          <a:bodyPr anchorCtr="0" anchor="t" bIns="0" lIns="0" spcFirstLastPara="1" rIns="0" wrap="square" tIns="0">
            <a:spAutoFit/>
          </a:bodyPr>
          <a:lstStyle/>
          <a:p>
            <a:pPr indent="0" lvl="0" marL="0" marR="0" rtl="0" algn="l">
              <a:lnSpc>
                <a:spcPct val="140007"/>
              </a:lnSpc>
              <a:spcBef>
                <a:spcPts val="0"/>
              </a:spcBef>
              <a:spcAft>
                <a:spcPts val="0"/>
              </a:spcAft>
              <a:buNone/>
            </a:pPr>
            <a:r>
              <a:rPr lang="en-US" sz="5499">
                <a:solidFill>
                  <a:srgbClr val="000000"/>
                </a:solidFill>
                <a:latin typeface="Arial"/>
                <a:ea typeface="Arial"/>
                <a:cs typeface="Arial"/>
                <a:sym typeface="Arial"/>
              </a:rPr>
              <a:t>Alap közösségi média stratégiák alkalmazása</a:t>
            </a:r>
            <a:endParaRPr sz="5499">
              <a:solidFill>
                <a:srgbClr val="000000"/>
              </a:solidFill>
              <a:latin typeface="Arial"/>
              <a:ea typeface="Arial"/>
              <a:cs typeface="Arial"/>
              <a:sym typeface="Arial"/>
            </a:endParaRPr>
          </a:p>
        </p:txBody>
      </p:sp>
      <p:sp>
        <p:nvSpPr>
          <p:cNvPr id="496" name="Google Shape;496;p39"/>
          <p:cNvSpPr txBox="1"/>
          <p:nvPr/>
        </p:nvSpPr>
        <p:spPr>
          <a:xfrm>
            <a:off x="4597353" y="5636961"/>
            <a:ext cx="6675051" cy="85844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lang="en-US" sz="2499">
                <a:solidFill>
                  <a:srgbClr val="000000"/>
                </a:solidFill>
                <a:latin typeface="Arial"/>
                <a:ea typeface="Arial"/>
                <a:cs typeface="Arial"/>
                <a:sym typeface="Arial"/>
              </a:rPr>
              <a:t>Hogyan alkalmazzak alap közösségi média stratégiákat a vállalkozásomban?</a:t>
            </a:r>
            <a:endParaRPr sz="2499">
              <a:solidFill>
                <a:srgbClr val="000000"/>
              </a:solidFill>
              <a:latin typeface="Arial"/>
              <a:ea typeface="Arial"/>
              <a:cs typeface="Arial"/>
              <a:sym typeface="Arial"/>
            </a:endParaRPr>
          </a:p>
        </p:txBody>
      </p:sp>
      <p:sp>
        <p:nvSpPr>
          <p:cNvPr id="497" name="Google Shape;497;p39"/>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8">
              <a:alphaModFix/>
            </a:blip>
            <a:stretch>
              <a:fillRect b="-160181" l="-14265" r="-3278" t="-161048"/>
            </a:stretch>
          </a:blipFill>
          <a:ln>
            <a:noFill/>
          </a:ln>
        </p:spPr>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1" name="Shape 501"/>
        <p:cNvGrpSpPr/>
        <p:nvPr/>
      </p:nvGrpSpPr>
      <p:grpSpPr>
        <a:xfrm>
          <a:off x="0" y="0"/>
          <a:ext cx="0" cy="0"/>
          <a:chOff x="0" y="0"/>
          <a:chExt cx="0" cy="0"/>
        </a:xfrm>
      </p:grpSpPr>
      <p:sp>
        <p:nvSpPr>
          <p:cNvPr id="502" name="Google Shape;502;p40"/>
          <p:cNvSpPr/>
          <p:nvPr/>
        </p:nvSpPr>
        <p:spPr>
          <a:xfrm>
            <a:off x="-878056" y="-685022"/>
            <a:ext cx="4327228" cy="4114800"/>
          </a:xfrm>
          <a:custGeom>
            <a:rect b="b" l="l" r="r" t="t"/>
            <a:pathLst>
              <a:path extrusionOk="0" h="4114800" w="4327228">
                <a:moveTo>
                  <a:pt x="0" y="0"/>
                </a:moveTo>
                <a:lnTo>
                  <a:pt x="4327227" y="0"/>
                </a:lnTo>
                <a:lnTo>
                  <a:pt x="4327227" y="4114800"/>
                </a:lnTo>
                <a:lnTo>
                  <a:pt x="0" y="4114800"/>
                </a:lnTo>
                <a:lnTo>
                  <a:pt x="0" y="0"/>
                </a:lnTo>
                <a:close/>
              </a:path>
            </a:pathLst>
          </a:custGeom>
          <a:blipFill rotWithShape="1">
            <a:blip r:embed="rId3">
              <a:alphaModFix/>
            </a:blip>
            <a:stretch>
              <a:fillRect b="0" l="0" r="0" t="0"/>
            </a:stretch>
          </a:blipFill>
          <a:ln>
            <a:noFill/>
          </a:ln>
        </p:spPr>
      </p:sp>
      <p:sp>
        <p:nvSpPr>
          <p:cNvPr id="503" name="Google Shape;503;p40"/>
          <p:cNvSpPr/>
          <p:nvPr/>
        </p:nvSpPr>
        <p:spPr>
          <a:xfrm>
            <a:off x="15011531" y="7700000"/>
            <a:ext cx="5051652" cy="4114800"/>
          </a:xfrm>
          <a:custGeom>
            <a:rect b="b" l="l" r="r" t="t"/>
            <a:pathLst>
              <a:path extrusionOk="0" h="4114800" w="5051652">
                <a:moveTo>
                  <a:pt x="0" y="0"/>
                </a:moveTo>
                <a:lnTo>
                  <a:pt x="5051652" y="0"/>
                </a:lnTo>
                <a:lnTo>
                  <a:pt x="5051652" y="4114800"/>
                </a:lnTo>
                <a:lnTo>
                  <a:pt x="0" y="4114800"/>
                </a:lnTo>
                <a:lnTo>
                  <a:pt x="0" y="0"/>
                </a:lnTo>
                <a:close/>
              </a:path>
            </a:pathLst>
          </a:custGeom>
          <a:blipFill rotWithShape="1">
            <a:blip r:embed="rId4">
              <a:alphaModFix/>
            </a:blip>
            <a:stretch>
              <a:fillRect b="0" l="0" r="0" t="0"/>
            </a:stretch>
          </a:blipFill>
          <a:ln>
            <a:noFill/>
          </a:ln>
        </p:spPr>
      </p:sp>
      <p:sp>
        <p:nvSpPr>
          <p:cNvPr id="504" name="Google Shape;504;p40"/>
          <p:cNvSpPr/>
          <p:nvPr/>
        </p:nvSpPr>
        <p:spPr>
          <a:xfrm>
            <a:off x="15157311" y="6905639"/>
            <a:ext cx="4905872" cy="4114800"/>
          </a:xfrm>
          <a:custGeom>
            <a:rect b="b" l="l" r="r" t="t"/>
            <a:pathLst>
              <a:path extrusionOk="0" h="4114800" w="4905872">
                <a:moveTo>
                  <a:pt x="0" y="0"/>
                </a:moveTo>
                <a:lnTo>
                  <a:pt x="4905872" y="0"/>
                </a:lnTo>
                <a:lnTo>
                  <a:pt x="4905872" y="4114800"/>
                </a:lnTo>
                <a:lnTo>
                  <a:pt x="0" y="4114800"/>
                </a:lnTo>
                <a:lnTo>
                  <a:pt x="0" y="0"/>
                </a:lnTo>
                <a:close/>
              </a:path>
            </a:pathLst>
          </a:custGeom>
          <a:blipFill rotWithShape="1">
            <a:blip r:embed="rId5">
              <a:alphaModFix/>
            </a:blip>
            <a:stretch>
              <a:fillRect b="0" l="0" r="0" t="0"/>
            </a:stretch>
          </a:blipFill>
          <a:ln>
            <a:noFill/>
          </a:ln>
        </p:spPr>
      </p:sp>
      <p:sp>
        <p:nvSpPr>
          <p:cNvPr id="505" name="Google Shape;505;p40"/>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6">
              <a:alphaModFix/>
            </a:blip>
            <a:stretch>
              <a:fillRect b="-160181" l="-14265" r="-3278" t="-161048"/>
            </a:stretch>
          </a:blipFill>
          <a:ln>
            <a:noFill/>
          </a:ln>
        </p:spPr>
      </p:sp>
      <p:sp>
        <p:nvSpPr>
          <p:cNvPr id="506" name="Google Shape;506;p40"/>
          <p:cNvSpPr txBox="1"/>
          <p:nvPr/>
        </p:nvSpPr>
        <p:spPr>
          <a:xfrm>
            <a:off x="6600926" y="3067675"/>
            <a:ext cx="6214789" cy="3795911"/>
          </a:xfrm>
          <a:prstGeom prst="rect">
            <a:avLst/>
          </a:prstGeom>
          <a:noFill/>
          <a:ln>
            <a:noFill/>
          </a:ln>
        </p:spPr>
        <p:txBody>
          <a:bodyPr anchorCtr="0" anchor="t" bIns="0" lIns="0" spcFirstLastPara="1" rIns="0" wrap="square" tIns="0">
            <a:spAutoFit/>
          </a:bodyPr>
          <a:lstStyle/>
          <a:p>
            <a:pPr indent="-342900" lvl="0" marL="342900" marR="0" rtl="0" algn="l">
              <a:lnSpc>
                <a:spcPct val="170031"/>
              </a:lnSpc>
              <a:spcBef>
                <a:spcPts val="0"/>
              </a:spcBef>
              <a:spcAft>
                <a:spcPts val="0"/>
              </a:spcAft>
              <a:buClr>
                <a:srgbClr val="000000"/>
              </a:buClr>
              <a:buSzPts val="2199"/>
              <a:buFont typeface="Arial"/>
              <a:buChar char="•"/>
            </a:pPr>
            <a:r>
              <a:rPr lang="en-US" sz="2199">
                <a:solidFill>
                  <a:srgbClr val="000000"/>
                </a:solidFill>
                <a:latin typeface="Arial"/>
                <a:ea typeface="Arial"/>
                <a:cs typeface="Arial"/>
                <a:sym typeface="Arial"/>
              </a:rPr>
              <a:t>Biztosítsa, márkája jelenlétét a kiválasztott közösségi médiaplatformokon.</a:t>
            </a:r>
            <a:endParaRPr/>
          </a:p>
          <a:p>
            <a:pPr indent="-342900" lvl="0" marL="342900" marR="0" rtl="0" algn="l">
              <a:lnSpc>
                <a:spcPct val="170031"/>
              </a:lnSpc>
              <a:spcBef>
                <a:spcPts val="0"/>
              </a:spcBef>
              <a:spcAft>
                <a:spcPts val="0"/>
              </a:spcAft>
              <a:buClr>
                <a:srgbClr val="000000"/>
              </a:buClr>
              <a:buSzPts val="2199"/>
              <a:buFont typeface="Arial"/>
              <a:buChar char="•"/>
            </a:pPr>
            <a:r>
              <a:rPr lang="en-US" sz="2199">
                <a:solidFill>
                  <a:srgbClr val="000000"/>
                </a:solidFill>
                <a:latin typeface="Arial"/>
                <a:ea typeface="Arial"/>
                <a:cs typeface="Arial"/>
                <a:sym typeface="Arial"/>
              </a:rPr>
              <a:t>Profil optimalizálás: Profiljainak testreszabása kiváló minőségű képekkel, meggyőző életrajzokkal és a weboldalára vezető linkkel.</a:t>
            </a:r>
            <a:endParaRPr/>
          </a:p>
          <a:p>
            <a:pPr indent="-342900" lvl="0" marL="342900" marR="0" rtl="0" algn="l">
              <a:lnSpc>
                <a:spcPct val="170031"/>
              </a:lnSpc>
              <a:spcBef>
                <a:spcPts val="0"/>
              </a:spcBef>
              <a:spcAft>
                <a:spcPts val="0"/>
              </a:spcAft>
              <a:buClr>
                <a:srgbClr val="000000"/>
              </a:buClr>
              <a:buSzPts val="2199"/>
              <a:buFont typeface="Arial"/>
              <a:buChar char="•"/>
            </a:pPr>
            <a:r>
              <a:rPr lang="en-US" sz="2199">
                <a:solidFill>
                  <a:srgbClr val="000000"/>
                </a:solidFill>
                <a:latin typeface="Arial"/>
                <a:ea typeface="Arial"/>
                <a:cs typeface="Arial"/>
                <a:sym typeface="Arial"/>
              </a:rPr>
              <a:t>Legyen következetes a vizuális megjelenítés és az üzenetküldés minden platformon.</a:t>
            </a:r>
            <a:endParaRPr/>
          </a:p>
          <a:p>
            <a:pPr indent="-342900" lvl="0" marL="342900" marR="0" rtl="0" algn="l">
              <a:lnSpc>
                <a:spcPct val="170031"/>
              </a:lnSpc>
              <a:spcBef>
                <a:spcPts val="0"/>
              </a:spcBef>
              <a:spcAft>
                <a:spcPts val="0"/>
              </a:spcAft>
              <a:buClr>
                <a:srgbClr val="000000"/>
              </a:buClr>
              <a:buSzPts val="2199"/>
              <a:buFont typeface="Arial"/>
              <a:buChar char="•"/>
            </a:pPr>
            <a:r>
              <a:rPr lang="en-US" sz="2199">
                <a:solidFill>
                  <a:srgbClr val="000000"/>
                </a:solidFill>
                <a:latin typeface="Arial"/>
                <a:ea typeface="Arial"/>
                <a:cs typeface="Arial"/>
                <a:sym typeface="Arial"/>
              </a:rPr>
              <a:t>Saját fotókat használjon stockfotók helyett.</a:t>
            </a:r>
            <a:endParaRPr sz="2199">
              <a:solidFill>
                <a:srgbClr val="000000"/>
              </a:solidFill>
              <a:latin typeface="Arial"/>
              <a:ea typeface="Arial"/>
              <a:cs typeface="Arial"/>
              <a:sym typeface="Arial"/>
            </a:endParaRPr>
          </a:p>
        </p:txBody>
      </p:sp>
      <p:sp>
        <p:nvSpPr>
          <p:cNvPr id="507" name="Google Shape;507;p40"/>
          <p:cNvSpPr/>
          <p:nvPr/>
        </p:nvSpPr>
        <p:spPr>
          <a:xfrm>
            <a:off x="3926912" y="3378825"/>
            <a:ext cx="2196274" cy="4114800"/>
          </a:xfrm>
          <a:custGeom>
            <a:rect b="b" l="l" r="r" t="t"/>
            <a:pathLst>
              <a:path extrusionOk="0" h="4114800" w="2196274">
                <a:moveTo>
                  <a:pt x="0" y="0"/>
                </a:moveTo>
                <a:lnTo>
                  <a:pt x="2196274" y="0"/>
                </a:lnTo>
                <a:lnTo>
                  <a:pt x="2196274" y="4114800"/>
                </a:lnTo>
                <a:lnTo>
                  <a:pt x="0" y="4114800"/>
                </a:lnTo>
                <a:lnTo>
                  <a:pt x="0" y="0"/>
                </a:lnTo>
                <a:close/>
              </a:path>
            </a:pathLst>
          </a:custGeom>
          <a:blipFill rotWithShape="1">
            <a:blip r:embed="rId7">
              <a:alphaModFix/>
            </a:blip>
            <a:stretch>
              <a:fillRect b="0" l="0" r="0" t="0"/>
            </a:stretch>
          </a:blipFill>
          <a:ln>
            <a:noFill/>
          </a:ln>
        </p:spPr>
      </p:sp>
      <p:sp>
        <p:nvSpPr>
          <p:cNvPr id="508" name="Google Shape;508;p40"/>
          <p:cNvSpPr txBox="1"/>
          <p:nvPr/>
        </p:nvSpPr>
        <p:spPr>
          <a:xfrm>
            <a:off x="2629683" y="1576326"/>
            <a:ext cx="14157275" cy="819199"/>
          </a:xfrm>
          <a:prstGeom prst="rect">
            <a:avLst/>
          </a:prstGeom>
          <a:noFill/>
          <a:ln>
            <a:noFill/>
          </a:ln>
        </p:spPr>
        <p:txBody>
          <a:bodyPr anchorCtr="0" anchor="t" bIns="0" lIns="0" spcFirstLastPara="1" rIns="0" wrap="square" tIns="0">
            <a:spAutoFit/>
          </a:bodyPr>
          <a:lstStyle/>
          <a:p>
            <a:pPr indent="-539750" lvl="1" marL="1079501" marR="0" rtl="0" algn="l">
              <a:lnSpc>
                <a:spcPct val="140000"/>
              </a:lnSpc>
              <a:spcBef>
                <a:spcPts val="0"/>
              </a:spcBef>
              <a:spcAft>
                <a:spcPts val="0"/>
              </a:spcAft>
              <a:buClr>
                <a:srgbClr val="000000"/>
              </a:buClr>
              <a:buSzPts val="5000"/>
              <a:buFont typeface="Arial"/>
              <a:buAutoNum type="arabicPeriod"/>
            </a:pPr>
            <a:r>
              <a:rPr b="0" i="0" lang="en-US" sz="5000" u="none" cap="none" strike="noStrike">
                <a:solidFill>
                  <a:srgbClr val="000000"/>
                </a:solidFill>
                <a:latin typeface="Arial"/>
                <a:ea typeface="Arial"/>
                <a:cs typeface="Arial"/>
                <a:sym typeface="Arial"/>
              </a:rPr>
              <a:t>JELENLÉT A KÖZÖSSÉGI MÉDIÁBAN</a:t>
            </a:r>
            <a:endParaRPr b="0" i="0" sz="5000" u="none" cap="none" strike="noStrike">
              <a:solidFill>
                <a:srgbClr val="000000"/>
              </a:solidFill>
              <a:latin typeface="Arial"/>
              <a:ea typeface="Arial"/>
              <a:cs typeface="Arial"/>
              <a:sym typeface="Arial"/>
            </a:endParaRPr>
          </a:p>
        </p:txBody>
      </p:sp>
      <p:sp>
        <p:nvSpPr>
          <p:cNvPr id="509" name="Google Shape;509;p40"/>
          <p:cNvSpPr txBox="1"/>
          <p:nvPr/>
        </p:nvSpPr>
        <p:spPr>
          <a:xfrm rot="-5400000">
            <a:off x="-3157853" y="4897277"/>
            <a:ext cx="8839200" cy="492443"/>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lang="en-US" sz="3200">
                <a:solidFill>
                  <a:srgbClr val="000000"/>
                </a:solidFill>
                <a:latin typeface="Arial"/>
                <a:ea typeface="Arial"/>
                <a:cs typeface="Arial"/>
                <a:sym typeface="Arial"/>
              </a:rPr>
              <a:t>Alap közösségi média stratégiák alkalmazása</a:t>
            </a:r>
            <a:endParaRPr sz="3200">
              <a:solidFill>
                <a:srgbClr val="000000"/>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3" name="Shape 513"/>
        <p:cNvGrpSpPr/>
        <p:nvPr/>
      </p:nvGrpSpPr>
      <p:grpSpPr>
        <a:xfrm>
          <a:off x="0" y="0"/>
          <a:ext cx="0" cy="0"/>
          <a:chOff x="0" y="0"/>
          <a:chExt cx="0" cy="0"/>
        </a:xfrm>
      </p:grpSpPr>
      <p:sp>
        <p:nvSpPr>
          <p:cNvPr id="514" name="Google Shape;514;p41"/>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3">
              <a:alphaModFix/>
            </a:blip>
            <a:stretch>
              <a:fillRect b="-160181" l="-14265" r="-3278" t="-161048"/>
            </a:stretch>
          </a:blipFill>
          <a:ln>
            <a:noFill/>
          </a:ln>
        </p:spPr>
      </p:sp>
      <p:sp>
        <p:nvSpPr>
          <p:cNvPr id="515" name="Google Shape;515;p41"/>
          <p:cNvSpPr/>
          <p:nvPr/>
        </p:nvSpPr>
        <p:spPr>
          <a:xfrm>
            <a:off x="11115647" y="4101948"/>
            <a:ext cx="4041664" cy="2718019"/>
          </a:xfrm>
          <a:custGeom>
            <a:rect b="b" l="l" r="r" t="t"/>
            <a:pathLst>
              <a:path extrusionOk="0" h="2718019" w="4041664">
                <a:moveTo>
                  <a:pt x="0" y="0"/>
                </a:moveTo>
                <a:lnTo>
                  <a:pt x="4041664" y="0"/>
                </a:lnTo>
                <a:lnTo>
                  <a:pt x="4041664" y="2718019"/>
                </a:lnTo>
                <a:lnTo>
                  <a:pt x="0" y="2718019"/>
                </a:lnTo>
                <a:lnTo>
                  <a:pt x="0" y="0"/>
                </a:lnTo>
                <a:close/>
              </a:path>
            </a:pathLst>
          </a:custGeom>
          <a:blipFill rotWithShape="1">
            <a:blip r:embed="rId4">
              <a:alphaModFix/>
            </a:blip>
            <a:stretch>
              <a:fillRect b="0" l="0" r="0" t="0"/>
            </a:stretch>
          </a:blipFill>
          <a:ln>
            <a:noFill/>
          </a:ln>
        </p:spPr>
      </p:sp>
      <p:sp>
        <p:nvSpPr>
          <p:cNvPr id="516" name="Google Shape;516;p41"/>
          <p:cNvSpPr/>
          <p:nvPr/>
        </p:nvSpPr>
        <p:spPr>
          <a:xfrm>
            <a:off x="-1432049" y="7599427"/>
            <a:ext cx="5232003" cy="4114800"/>
          </a:xfrm>
          <a:custGeom>
            <a:rect b="b" l="l" r="r" t="t"/>
            <a:pathLst>
              <a:path extrusionOk="0" h="4114800" w="5232003">
                <a:moveTo>
                  <a:pt x="0" y="0"/>
                </a:moveTo>
                <a:lnTo>
                  <a:pt x="5232002" y="0"/>
                </a:lnTo>
                <a:lnTo>
                  <a:pt x="5232002" y="4114800"/>
                </a:lnTo>
                <a:lnTo>
                  <a:pt x="0" y="4114800"/>
                </a:lnTo>
                <a:lnTo>
                  <a:pt x="0" y="0"/>
                </a:lnTo>
                <a:close/>
              </a:path>
            </a:pathLst>
          </a:custGeom>
          <a:blipFill rotWithShape="1">
            <a:blip r:embed="rId5">
              <a:alphaModFix/>
            </a:blip>
            <a:stretch>
              <a:fillRect b="0" l="0" r="0" t="0"/>
            </a:stretch>
          </a:blipFill>
          <a:ln>
            <a:noFill/>
          </a:ln>
        </p:spPr>
      </p:sp>
      <p:sp>
        <p:nvSpPr>
          <p:cNvPr id="517" name="Google Shape;517;p41"/>
          <p:cNvSpPr/>
          <p:nvPr/>
        </p:nvSpPr>
        <p:spPr>
          <a:xfrm>
            <a:off x="-1903895" y="8404840"/>
            <a:ext cx="5038200" cy="4114800"/>
          </a:xfrm>
          <a:custGeom>
            <a:rect b="b" l="l" r="r" t="t"/>
            <a:pathLst>
              <a:path extrusionOk="0" h="4114800" w="5038200">
                <a:moveTo>
                  <a:pt x="0" y="0"/>
                </a:moveTo>
                <a:lnTo>
                  <a:pt x="5038200" y="0"/>
                </a:lnTo>
                <a:lnTo>
                  <a:pt x="5038200" y="4114800"/>
                </a:lnTo>
                <a:lnTo>
                  <a:pt x="0" y="4114800"/>
                </a:lnTo>
                <a:lnTo>
                  <a:pt x="0" y="0"/>
                </a:lnTo>
                <a:close/>
              </a:path>
            </a:pathLst>
          </a:custGeom>
          <a:blipFill rotWithShape="1">
            <a:blip r:embed="rId6">
              <a:alphaModFix/>
            </a:blip>
            <a:stretch>
              <a:fillRect b="0" l="0" r="0" t="0"/>
            </a:stretch>
          </a:blipFill>
          <a:ln>
            <a:noFill/>
          </a:ln>
        </p:spPr>
      </p:sp>
      <p:sp>
        <p:nvSpPr>
          <p:cNvPr id="518" name="Google Shape;518;p41"/>
          <p:cNvSpPr/>
          <p:nvPr/>
        </p:nvSpPr>
        <p:spPr>
          <a:xfrm>
            <a:off x="10972800" y="20893"/>
            <a:ext cx="7315200" cy="3204754"/>
          </a:xfrm>
          <a:custGeom>
            <a:rect b="b" l="l" r="r" t="t"/>
            <a:pathLst>
              <a:path extrusionOk="0" h="3204754" w="7315200">
                <a:moveTo>
                  <a:pt x="0" y="0"/>
                </a:moveTo>
                <a:lnTo>
                  <a:pt x="7315200" y="0"/>
                </a:lnTo>
                <a:lnTo>
                  <a:pt x="7315200" y="3204755"/>
                </a:lnTo>
                <a:lnTo>
                  <a:pt x="0" y="3204755"/>
                </a:lnTo>
                <a:lnTo>
                  <a:pt x="0" y="0"/>
                </a:lnTo>
                <a:close/>
              </a:path>
            </a:pathLst>
          </a:custGeom>
          <a:blipFill rotWithShape="1">
            <a:blip r:embed="rId7">
              <a:alphaModFix/>
            </a:blip>
            <a:stretch>
              <a:fillRect b="0" l="0" r="0" t="0"/>
            </a:stretch>
          </a:blipFill>
          <a:ln>
            <a:noFill/>
          </a:ln>
        </p:spPr>
      </p:sp>
      <p:sp>
        <p:nvSpPr>
          <p:cNvPr id="519" name="Google Shape;519;p41"/>
          <p:cNvSpPr txBox="1"/>
          <p:nvPr/>
        </p:nvSpPr>
        <p:spPr>
          <a:xfrm>
            <a:off x="3945731" y="2859045"/>
            <a:ext cx="6214789" cy="5164940"/>
          </a:xfrm>
          <a:prstGeom prst="rect">
            <a:avLst/>
          </a:prstGeom>
          <a:noFill/>
          <a:ln>
            <a:noFill/>
          </a:ln>
        </p:spPr>
        <p:txBody>
          <a:bodyPr anchorCtr="0" anchor="t" bIns="0" lIns="0" spcFirstLastPara="1" rIns="0" wrap="square" tIns="0">
            <a:spAutoFit/>
          </a:bodyPr>
          <a:lstStyle/>
          <a:p>
            <a:pPr indent="0" lvl="0" marL="0" marR="0" rtl="0" algn="l">
              <a:lnSpc>
                <a:spcPct val="170031"/>
              </a:lnSpc>
              <a:spcBef>
                <a:spcPts val="0"/>
              </a:spcBef>
              <a:spcAft>
                <a:spcPts val="0"/>
              </a:spcAft>
              <a:buNone/>
            </a:pPr>
            <a:r>
              <a:rPr lang="en-US" sz="2199">
                <a:solidFill>
                  <a:srgbClr val="000000"/>
                </a:solidFill>
                <a:latin typeface="Arial"/>
                <a:ea typeface="Arial"/>
                <a:cs typeface="Arial"/>
                <a:sym typeface="Arial"/>
              </a:rPr>
              <a:t>A tervezés nagyon fontos. A tartalomnaptár segít a tartalmak hatékony szervezésében és ütemezésében, így biztosítva a vonzó posztok folyamatos áramlását.</a:t>
            </a:r>
            <a:endParaRPr/>
          </a:p>
          <a:p>
            <a:pPr indent="0" lvl="0" marL="0" marR="0" rtl="0" algn="l">
              <a:lnSpc>
                <a:spcPct val="170031"/>
              </a:lnSpc>
              <a:spcBef>
                <a:spcPts val="0"/>
              </a:spcBef>
              <a:spcAft>
                <a:spcPts val="0"/>
              </a:spcAft>
              <a:buNone/>
            </a:pPr>
            <a:r>
              <a:rPr b="1" lang="en-US" sz="2199">
                <a:solidFill>
                  <a:srgbClr val="000000"/>
                </a:solidFill>
                <a:latin typeface="Arial"/>
                <a:ea typeface="Arial"/>
                <a:cs typeface="Arial"/>
                <a:sym typeface="Arial"/>
              </a:rPr>
              <a:t>Változatos tartalom</a:t>
            </a:r>
            <a:r>
              <a:rPr lang="en-US" sz="2199">
                <a:solidFill>
                  <a:srgbClr val="000000"/>
                </a:solidFill>
                <a:latin typeface="Arial"/>
                <a:ea typeface="Arial"/>
                <a:cs typeface="Arial"/>
                <a:sym typeface="Arial"/>
              </a:rPr>
              <a:t>: olyan tartalomtípusokat használj, amelyek a közönséged érdeklődési körét és igényeit szolgálják.</a:t>
            </a:r>
            <a:endParaRPr/>
          </a:p>
          <a:p>
            <a:pPr indent="0" lvl="0" marL="0" marR="0" rtl="0" algn="l">
              <a:lnSpc>
                <a:spcPct val="170031"/>
              </a:lnSpc>
              <a:spcBef>
                <a:spcPts val="0"/>
              </a:spcBef>
              <a:spcAft>
                <a:spcPts val="0"/>
              </a:spcAft>
              <a:buNone/>
            </a:pPr>
            <a:r>
              <a:rPr b="1" lang="en-US" sz="2199">
                <a:solidFill>
                  <a:srgbClr val="000000"/>
                </a:solidFill>
                <a:latin typeface="Arial"/>
                <a:ea typeface="Arial"/>
                <a:cs typeface="Arial"/>
                <a:sym typeface="Arial"/>
              </a:rPr>
              <a:t>Időszerű és releváns</a:t>
            </a:r>
            <a:r>
              <a:rPr lang="en-US" sz="2199">
                <a:solidFill>
                  <a:srgbClr val="000000"/>
                </a:solidFill>
                <a:latin typeface="Arial"/>
                <a:ea typeface="Arial"/>
                <a:cs typeface="Arial"/>
                <a:sym typeface="Arial"/>
              </a:rPr>
              <a:t>: a használt tartalmak időszerűek legyenek,  igazodjanak a szezonális ünnepekhez, eseményekhez vagy a vállakozás területének releváns eseményeihez.</a:t>
            </a:r>
            <a:endParaRPr sz="2199">
              <a:solidFill>
                <a:srgbClr val="000000"/>
              </a:solidFill>
              <a:latin typeface="Arial"/>
              <a:ea typeface="Arial"/>
              <a:cs typeface="Arial"/>
              <a:sym typeface="Arial"/>
            </a:endParaRPr>
          </a:p>
        </p:txBody>
      </p:sp>
      <p:sp>
        <p:nvSpPr>
          <p:cNvPr id="520" name="Google Shape;520;p41"/>
          <p:cNvSpPr txBox="1"/>
          <p:nvPr/>
        </p:nvSpPr>
        <p:spPr>
          <a:xfrm>
            <a:off x="2133600" y="1558657"/>
            <a:ext cx="12052799" cy="897682"/>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5000">
                <a:solidFill>
                  <a:srgbClr val="000000"/>
                </a:solidFill>
                <a:latin typeface="Arial"/>
                <a:ea typeface="Arial"/>
                <a:cs typeface="Arial"/>
                <a:sym typeface="Arial"/>
              </a:rPr>
              <a:t>2. </a:t>
            </a:r>
            <a:r>
              <a:rPr lang="en-US" sz="3200">
                <a:solidFill>
                  <a:srgbClr val="000000"/>
                </a:solidFill>
                <a:latin typeface="Arial"/>
                <a:ea typeface="Arial"/>
                <a:cs typeface="Arial"/>
                <a:sym typeface="Arial"/>
              </a:rPr>
              <a:t>TARTALOMNAPTÁR HASZNÁLATA</a:t>
            </a:r>
            <a:endParaRPr sz="3200">
              <a:solidFill>
                <a:srgbClr val="000000"/>
              </a:solidFill>
              <a:latin typeface="Arial"/>
              <a:ea typeface="Arial"/>
              <a:cs typeface="Arial"/>
              <a:sym typeface="Arial"/>
            </a:endParaRPr>
          </a:p>
        </p:txBody>
      </p:sp>
      <p:sp>
        <p:nvSpPr>
          <p:cNvPr id="521" name="Google Shape;521;p41"/>
          <p:cNvSpPr txBox="1"/>
          <p:nvPr/>
        </p:nvSpPr>
        <p:spPr>
          <a:xfrm rot="-5400000">
            <a:off x="-2388224" y="4539426"/>
            <a:ext cx="7299940" cy="430887"/>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lang="en-US" sz="2800">
                <a:solidFill>
                  <a:srgbClr val="000000"/>
                </a:solidFill>
                <a:latin typeface="Arial"/>
                <a:ea typeface="Arial"/>
                <a:cs typeface="Arial"/>
                <a:sym typeface="Arial"/>
              </a:rPr>
              <a:t>Alap közösségi média stratégiák alkalmazása</a:t>
            </a:r>
            <a:endParaRPr sz="2800">
              <a:solidFill>
                <a:srgbClr val="000000"/>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 name="Shape 116"/>
        <p:cNvGrpSpPr/>
        <p:nvPr/>
      </p:nvGrpSpPr>
      <p:grpSpPr>
        <a:xfrm>
          <a:off x="0" y="0"/>
          <a:ext cx="0" cy="0"/>
          <a:chOff x="0" y="0"/>
          <a:chExt cx="0" cy="0"/>
        </a:xfrm>
      </p:grpSpPr>
      <p:sp>
        <p:nvSpPr>
          <p:cNvPr id="117" name="Google Shape;117;p15"/>
          <p:cNvSpPr/>
          <p:nvPr/>
        </p:nvSpPr>
        <p:spPr>
          <a:xfrm>
            <a:off x="-1970090" y="7058556"/>
            <a:ext cx="4030989" cy="4114800"/>
          </a:xfrm>
          <a:custGeom>
            <a:rect b="b" l="l" r="r" t="t"/>
            <a:pathLst>
              <a:path extrusionOk="0" h="4114800" w="4030989">
                <a:moveTo>
                  <a:pt x="0" y="0"/>
                </a:moveTo>
                <a:lnTo>
                  <a:pt x="4030989" y="0"/>
                </a:lnTo>
                <a:lnTo>
                  <a:pt x="4030989" y="4114800"/>
                </a:lnTo>
                <a:lnTo>
                  <a:pt x="0" y="4114800"/>
                </a:lnTo>
                <a:lnTo>
                  <a:pt x="0" y="0"/>
                </a:lnTo>
                <a:close/>
              </a:path>
            </a:pathLst>
          </a:custGeom>
          <a:blipFill rotWithShape="1">
            <a:blip r:embed="rId3">
              <a:alphaModFix/>
            </a:blip>
            <a:stretch>
              <a:fillRect b="0" l="0" r="0" t="0"/>
            </a:stretch>
          </a:blipFill>
          <a:ln>
            <a:noFill/>
          </a:ln>
        </p:spPr>
      </p:sp>
      <p:sp>
        <p:nvSpPr>
          <p:cNvPr id="118" name="Google Shape;118;p15"/>
          <p:cNvSpPr/>
          <p:nvPr/>
        </p:nvSpPr>
        <p:spPr>
          <a:xfrm>
            <a:off x="15023216" y="-13018"/>
            <a:ext cx="3508802" cy="4114800"/>
          </a:xfrm>
          <a:custGeom>
            <a:rect b="b" l="l" r="r" t="t"/>
            <a:pathLst>
              <a:path extrusionOk="0" h="4114800" w="3508802">
                <a:moveTo>
                  <a:pt x="0" y="0"/>
                </a:moveTo>
                <a:lnTo>
                  <a:pt x="3508802" y="0"/>
                </a:lnTo>
                <a:lnTo>
                  <a:pt x="3508802" y="4114800"/>
                </a:lnTo>
                <a:lnTo>
                  <a:pt x="0" y="4114800"/>
                </a:lnTo>
                <a:lnTo>
                  <a:pt x="0" y="0"/>
                </a:lnTo>
                <a:close/>
              </a:path>
            </a:pathLst>
          </a:custGeom>
          <a:blipFill rotWithShape="1">
            <a:blip r:embed="rId4">
              <a:alphaModFix/>
            </a:blip>
            <a:stretch>
              <a:fillRect b="0" l="0" r="0" t="0"/>
            </a:stretch>
          </a:blipFill>
          <a:ln>
            <a:noFill/>
          </a:ln>
        </p:spPr>
      </p:sp>
      <p:sp>
        <p:nvSpPr>
          <p:cNvPr id="119" name="Google Shape;119;p15"/>
          <p:cNvSpPr txBox="1"/>
          <p:nvPr/>
        </p:nvSpPr>
        <p:spPr>
          <a:xfrm>
            <a:off x="2320413" y="1720850"/>
            <a:ext cx="7097505" cy="732316"/>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Clr>
                <a:srgbClr val="000000"/>
              </a:buClr>
              <a:buSzPts val="3399"/>
              <a:buFont typeface="Arial"/>
              <a:buNone/>
            </a:pPr>
            <a:r>
              <a:rPr b="0" i="0" lang="en-US" sz="3399" u="none" cap="none" strike="noStrike">
                <a:solidFill>
                  <a:srgbClr val="000000"/>
                </a:solidFill>
                <a:latin typeface="Arial"/>
                <a:ea typeface="Arial"/>
                <a:cs typeface="Arial"/>
                <a:sym typeface="Arial"/>
              </a:rPr>
              <a:t>Fiatal Társadalmi Vállalkozók</a:t>
            </a:r>
            <a:endParaRPr b="0" i="0" sz="1800" u="none" cap="none" strike="noStrike">
              <a:solidFill>
                <a:schemeClr val="dk1"/>
              </a:solidFill>
              <a:latin typeface="Arial"/>
              <a:ea typeface="Arial"/>
              <a:cs typeface="Arial"/>
              <a:sym typeface="Arial"/>
            </a:endParaRPr>
          </a:p>
        </p:txBody>
      </p:sp>
      <p:sp>
        <p:nvSpPr>
          <p:cNvPr id="120" name="Google Shape;120;p15"/>
          <p:cNvSpPr txBox="1"/>
          <p:nvPr/>
        </p:nvSpPr>
        <p:spPr>
          <a:xfrm>
            <a:off x="1028700" y="933450"/>
            <a:ext cx="8389217" cy="1077218"/>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5000"/>
              <a:buFont typeface="Arial"/>
              <a:buNone/>
            </a:pPr>
            <a:r>
              <a:rPr b="0" i="0" lang="en-US" sz="5000" u="none" cap="none" strike="noStrike">
                <a:solidFill>
                  <a:srgbClr val="000000"/>
                </a:solidFill>
                <a:latin typeface="Arial"/>
                <a:ea typeface="Arial"/>
                <a:cs typeface="Arial"/>
                <a:sym typeface="Arial"/>
              </a:rPr>
              <a:t>SUSE MODULOK</a:t>
            </a:r>
            <a:endParaRPr b="0" i="0" sz="1800" u="none" cap="none" strike="noStrike">
              <a:solidFill>
                <a:schemeClr val="dk1"/>
              </a:solidFill>
              <a:latin typeface="Arial"/>
              <a:ea typeface="Arial"/>
              <a:cs typeface="Arial"/>
              <a:sym typeface="Arial"/>
            </a:endParaRPr>
          </a:p>
        </p:txBody>
      </p:sp>
      <p:sp>
        <p:nvSpPr>
          <p:cNvPr id="121" name="Google Shape;121;p15"/>
          <p:cNvSpPr txBox="1"/>
          <p:nvPr/>
        </p:nvSpPr>
        <p:spPr>
          <a:xfrm>
            <a:off x="3438827" y="2950996"/>
            <a:ext cx="12477448" cy="732508"/>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None/>
            </a:pPr>
            <a:r>
              <a:rPr b="0" i="0" lang="en-US" sz="3400" u="none" cap="none" strike="noStrike">
                <a:solidFill>
                  <a:schemeClr val="dk1"/>
                </a:solidFill>
                <a:latin typeface="Arial"/>
                <a:ea typeface="Arial"/>
                <a:cs typeface="Arial"/>
                <a:sym typeface="Arial"/>
              </a:rPr>
              <a:t>A Fenntartható Fejlődési Célok (FFC) általános bemutatója</a:t>
            </a:r>
            <a:endParaRPr b="0" i="0" sz="3400" u="none" cap="none" strike="noStrike">
              <a:solidFill>
                <a:schemeClr val="dk1"/>
              </a:solidFill>
              <a:latin typeface="Arial"/>
              <a:ea typeface="Arial"/>
              <a:cs typeface="Arial"/>
              <a:sym typeface="Arial"/>
            </a:endParaRPr>
          </a:p>
        </p:txBody>
      </p:sp>
      <p:sp>
        <p:nvSpPr>
          <p:cNvPr id="122" name="Google Shape;122;p15"/>
          <p:cNvSpPr txBox="1"/>
          <p:nvPr/>
        </p:nvSpPr>
        <p:spPr>
          <a:xfrm>
            <a:off x="1399874" y="2469575"/>
            <a:ext cx="1671300" cy="2154244"/>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Clr>
                <a:srgbClr val="06AC73"/>
              </a:buClr>
              <a:buSzPts val="9999"/>
              <a:buFont typeface="Arial"/>
              <a:buNone/>
            </a:pPr>
            <a:r>
              <a:rPr b="0" i="0" lang="en-US" sz="9999" u="none" cap="none" strike="noStrike">
                <a:solidFill>
                  <a:srgbClr val="06AC73"/>
                </a:solidFill>
                <a:latin typeface="Arial"/>
                <a:ea typeface="Arial"/>
                <a:cs typeface="Arial"/>
                <a:sym typeface="Arial"/>
              </a:rPr>
              <a:t>01</a:t>
            </a:r>
            <a:endParaRPr b="0" i="0" sz="1800" u="none" cap="none" strike="noStrike">
              <a:solidFill>
                <a:schemeClr val="dk1"/>
              </a:solidFill>
              <a:latin typeface="Arial"/>
              <a:ea typeface="Arial"/>
              <a:cs typeface="Arial"/>
              <a:sym typeface="Arial"/>
            </a:endParaRPr>
          </a:p>
        </p:txBody>
      </p:sp>
      <p:sp>
        <p:nvSpPr>
          <p:cNvPr id="123" name="Google Shape;123;p15"/>
          <p:cNvSpPr txBox="1"/>
          <p:nvPr/>
        </p:nvSpPr>
        <p:spPr>
          <a:xfrm>
            <a:off x="1229694" y="3987227"/>
            <a:ext cx="1662410" cy="2154244"/>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Clr>
                <a:srgbClr val="06AC73"/>
              </a:buClr>
              <a:buSzPts val="9999"/>
              <a:buFont typeface="Arial"/>
              <a:buNone/>
            </a:pPr>
            <a:r>
              <a:rPr b="0" i="0" lang="en-US" sz="9999" u="none" cap="none" strike="noStrike">
                <a:solidFill>
                  <a:srgbClr val="06AC73"/>
                </a:solidFill>
                <a:latin typeface="Arial"/>
                <a:ea typeface="Arial"/>
                <a:cs typeface="Arial"/>
                <a:sym typeface="Arial"/>
              </a:rPr>
              <a:t>02</a:t>
            </a:r>
            <a:endParaRPr b="0" i="0" sz="1800" u="none" cap="none" strike="noStrike">
              <a:solidFill>
                <a:schemeClr val="dk1"/>
              </a:solidFill>
              <a:latin typeface="Arial"/>
              <a:ea typeface="Arial"/>
              <a:cs typeface="Arial"/>
              <a:sym typeface="Arial"/>
            </a:endParaRPr>
          </a:p>
        </p:txBody>
      </p:sp>
      <p:sp>
        <p:nvSpPr>
          <p:cNvPr id="124" name="Google Shape;124;p15"/>
          <p:cNvSpPr txBox="1"/>
          <p:nvPr/>
        </p:nvSpPr>
        <p:spPr>
          <a:xfrm>
            <a:off x="1225229" y="5504878"/>
            <a:ext cx="1671340" cy="2154244"/>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Clr>
                <a:srgbClr val="06AC73"/>
              </a:buClr>
              <a:buSzPts val="9999"/>
              <a:buFont typeface="Arial"/>
              <a:buNone/>
            </a:pPr>
            <a:r>
              <a:rPr b="0" i="0" lang="en-US" sz="9999" u="none" cap="none" strike="noStrike">
                <a:solidFill>
                  <a:srgbClr val="06AC73"/>
                </a:solidFill>
                <a:latin typeface="Arial"/>
                <a:ea typeface="Arial"/>
                <a:cs typeface="Arial"/>
                <a:sym typeface="Arial"/>
              </a:rPr>
              <a:t>03</a:t>
            </a:r>
            <a:endParaRPr b="0" i="0" sz="1800" u="none" cap="none" strike="noStrike">
              <a:solidFill>
                <a:schemeClr val="dk1"/>
              </a:solidFill>
              <a:latin typeface="Arial"/>
              <a:ea typeface="Arial"/>
              <a:cs typeface="Arial"/>
              <a:sym typeface="Arial"/>
            </a:endParaRPr>
          </a:p>
        </p:txBody>
      </p:sp>
      <p:sp>
        <p:nvSpPr>
          <p:cNvPr id="125" name="Google Shape;125;p15"/>
          <p:cNvSpPr txBox="1"/>
          <p:nvPr/>
        </p:nvSpPr>
        <p:spPr>
          <a:xfrm>
            <a:off x="1247479" y="7022528"/>
            <a:ext cx="1626840" cy="2154244"/>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Clr>
                <a:srgbClr val="06AC73"/>
              </a:buClr>
              <a:buSzPts val="9999"/>
              <a:buFont typeface="Arial"/>
              <a:buNone/>
            </a:pPr>
            <a:r>
              <a:rPr b="0" i="0" lang="en-US" sz="9999" u="none" cap="none" strike="noStrike">
                <a:solidFill>
                  <a:srgbClr val="06AC73"/>
                </a:solidFill>
                <a:latin typeface="Arial"/>
                <a:ea typeface="Arial"/>
                <a:cs typeface="Arial"/>
                <a:sym typeface="Arial"/>
              </a:rPr>
              <a:t>04</a:t>
            </a:r>
            <a:endParaRPr b="0" i="0" sz="1800" u="none" cap="none" strike="noStrike">
              <a:solidFill>
                <a:schemeClr val="dk1"/>
              </a:solidFill>
              <a:latin typeface="Arial"/>
              <a:ea typeface="Arial"/>
              <a:cs typeface="Arial"/>
              <a:sym typeface="Arial"/>
            </a:endParaRPr>
          </a:p>
        </p:txBody>
      </p:sp>
      <p:sp>
        <p:nvSpPr>
          <p:cNvPr id="126" name="Google Shape;126;p15"/>
          <p:cNvSpPr txBox="1"/>
          <p:nvPr/>
        </p:nvSpPr>
        <p:spPr>
          <a:xfrm>
            <a:off x="3438828" y="4563110"/>
            <a:ext cx="11763072" cy="732508"/>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Clr>
                <a:schemeClr val="dk1"/>
              </a:buClr>
              <a:buSzPts val="3400"/>
              <a:buFont typeface="Arial"/>
              <a:buNone/>
            </a:pPr>
            <a:r>
              <a:rPr b="0" i="0" lang="en-US" sz="3400" u="none" cap="none" strike="noStrike">
                <a:solidFill>
                  <a:schemeClr val="dk1"/>
                </a:solidFill>
                <a:latin typeface="Arial"/>
                <a:ea typeface="Arial"/>
                <a:cs typeface="Arial"/>
                <a:sym typeface="Arial"/>
              </a:rPr>
              <a:t>Canvas</a:t>
            </a:r>
            <a:r>
              <a:rPr b="0" i="0" lang="en-US" sz="2800" u="none" cap="none" strike="noStrike">
                <a:solidFill>
                  <a:schemeClr val="dk1"/>
                </a:solidFill>
                <a:latin typeface="Arial"/>
                <a:ea typeface="Arial"/>
                <a:cs typeface="Arial"/>
                <a:sym typeface="Arial"/>
              </a:rPr>
              <a:t> </a:t>
            </a:r>
            <a:r>
              <a:rPr b="0" i="0" lang="en-US" sz="3400" u="none" cap="none" strike="noStrike">
                <a:solidFill>
                  <a:schemeClr val="dk1"/>
                </a:solidFill>
                <a:latin typeface="Arial"/>
                <a:ea typeface="Arial"/>
                <a:cs typeface="Arial"/>
                <a:sym typeface="Arial"/>
              </a:rPr>
              <a:t>Társadalmi Vállalkozói Model és Árazás</a:t>
            </a:r>
            <a:endParaRPr b="0" i="0" sz="3400" u="none" cap="none" strike="noStrike">
              <a:solidFill>
                <a:schemeClr val="dk1"/>
              </a:solidFill>
              <a:latin typeface="Arial"/>
              <a:ea typeface="Arial"/>
              <a:cs typeface="Arial"/>
              <a:sym typeface="Arial"/>
            </a:endParaRPr>
          </a:p>
        </p:txBody>
      </p:sp>
      <p:sp>
        <p:nvSpPr>
          <p:cNvPr id="127" name="Google Shape;127;p15"/>
          <p:cNvSpPr txBox="1"/>
          <p:nvPr/>
        </p:nvSpPr>
        <p:spPr>
          <a:xfrm>
            <a:off x="3438828" y="6121146"/>
            <a:ext cx="7097505" cy="732316"/>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Clr>
                <a:srgbClr val="000000"/>
              </a:buClr>
              <a:buSzPts val="3399"/>
              <a:buFont typeface="Arial"/>
              <a:buNone/>
            </a:pPr>
            <a:r>
              <a:rPr b="0" i="0" lang="en-US" sz="3399" u="none" cap="none" strike="noStrike">
                <a:solidFill>
                  <a:srgbClr val="000000"/>
                </a:solidFill>
                <a:latin typeface="Arial"/>
                <a:ea typeface="Arial"/>
                <a:cs typeface="Arial"/>
                <a:sym typeface="Arial"/>
              </a:rPr>
              <a:t>Hálózatépítés és Kommunikáció </a:t>
            </a:r>
            <a:endParaRPr b="0" i="0" sz="1800" u="none" cap="none" strike="noStrike">
              <a:solidFill>
                <a:schemeClr val="dk1"/>
              </a:solidFill>
              <a:latin typeface="Arial"/>
              <a:ea typeface="Arial"/>
              <a:cs typeface="Arial"/>
              <a:sym typeface="Arial"/>
            </a:endParaRPr>
          </a:p>
        </p:txBody>
      </p:sp>
      <p:sp>
        <p:nvSpPr>
          <p:cNvPr id="128" name="Google Shape;128;p15"/>
          <p:cNvSpPr txBox="1"/>
          <p:nvPr/>
        </p:nvSpPr>
        <p:spPr>
          <a:xfrm>
            <a:off x="2625321" y="7754950"/>
            <a:ext cx="11584500" cy="523200"/>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None/>
            </a:pPr>
            <a:r>
              <a:rPr b="1" i="0" lang="en-US" sz="3399" u="none" cap="none" strike="noStrike">
                <a:solidFill>
                  <a:srgbClr val="000000"/>
                </a:solidFill>
                <a:latin typeface="Arial"/>
                <a:ea typeface="Arial"/>
                <a:cs typeface="Arial"/>
                <a:sym typeface="Arial"/>
              </a:rPr>
              <a:t>Digitális Marketing és Közösségi Média </a:t>
            </a:r>
            <a:endParaRPr b="1" i="0" sz="3399" u="none" cap="none" strike="noStrike">
              <a:solidFill>
                <a:srgbClr val="000000"/>
              </a:solidFill>
              <a:latin typeface="Arial"/>
              <a:ea typeface="Arial"/>
              <a:cs typeface="Arial"/>
              <a:sym typeface="Arial"/>
            </a:endParaRPr>
          </a:p>
        </p:txBody>
      </p:sp>
      <p:sp>
        <p:nvSpPr>
          <p:cNvPr id="129" name="Google Shape;129;p15"/>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5">
              <a:alphaModFix/>
            </a:blip>
            <a:stretch>
              <a:fillRect b="-160167" l="-14263" r="-3277" t="-161026"/>
            </a:stretch>
          </a:blipFill>
          <a:ln>
            <a:noFill/>
          </a:ln>
        </p:spPr>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5" name="Shape 525"/>
        <p:cNvGrpSpPr/>
        <p:nvPr/>
      </p:nvGrpSpPr>
      <p:grpSpPr>
        <a:xfrm>
          <a:off x="0" y="0"/>
          <a:ext cx="0" cy="0"/>
          <a:chOff x="0" y="0"/>
          <a:chExt cx="0" cy="0"/>
        </a:xfrm>
      </p:grpSpPr>
      <p:sp>
        <p:nvSpPr>
          <p:cNvPr id="526" name="Google Shape;526;p42"/>
          <p:cNvSpPr/>
          <p:nvPr/>
        </p:nvSpPr>
        <p:spPr>
          <a:xfrm>
            <a:off x="15011531" y="7700000"/>
            <a:ext cx="5051652" cy="4114800"/>
          </a:xfrm>
          <a:custGeom>
            <a:rect b="b" l="l" r="r" t="t"/>
            <a:pathLst>
              <a:path extrusionOk="0" h="4114800" w="5051652">
                <a:moveTo>
                  <a:pt x="0" y="0"/>
                </a:moveTo>
                <a:lnTo>
                  <a:pt x="5051652" y="0"/>
                </a:lnTo>
                <a:lnTo>
                  <a:pt x="5051652" y="4114800"/>
                </a:lnTo>
                <a:lnTo>
                  <a:pt x="0" y="4114800"/>
                </a:lnTo>
                <a:lnTo>
                  <a:pt x="0" y="0"/>
                </a:lnTo>
                <a:close/>
              </a:path>
            </a:pathLst>
          </a:custGeom>
          <a:blipFill rotWithShape="1">
            <a:blip r:embed="rId3">
              <a:alphaModFix/>
            </a:blip>
            <a:stretch>
              <a:fillRect b="0" l="0" r="0" t="0"/>
            </a:stretch>
          </a:blipFill>
          <a:ln>
            <a:noFill/>
          </a:ln>
        </p:spPr>
      </p:sp>
      <p:sp>
        <p:nvSpPr>
          <p:cNvPr id="527" name="Google Shape;527;p42"/>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4">
              <a:alphaModFix/>
            </a:blip>
            <a:stretch>
              <a:fillRect b="-160181" l="-14265" r="-3278" t="-161048"/>
            </a:stretch>
          </a:blipFill>
          <a:ln>
            <a:noFill/>
          </a:ln>
        </p:spPr>
      </p:sp>
      <p:sp>
        <p:nvSpPr>
          <p:cNvPr id="528" name="Google Shape;528;p42"/>
          <p:cNvSpPr txBox="1"/>
          <p:nvPr/>
        </p:nvSpPr>
        <p:spPr>
          <a:xfrm>
            <a:off x="3271695" y="2839065"/>
            <a:ext cx="7033262" cy="5639429"/>
          </a:xfrm>
          <a:prstGeom prst="rect">
            <a:avLst/>
          </a:prstGeom>
          <a:noFill/>
          <a:ln>
            <a:noFill/>
          </a:ln>
        </p:spPr>
        <p:txBody>
          <a:bodyPr anchorCtr="0" anchor="t" bIns="0" lIns="0" spcFirstLastPara="1" rIns="0" wrap="square" tIns="0">
            <a:spAutoFit/>
          </a:bodyPr>
          <a:lstStyle/>
          <a:p>
            <a:pPr indent="0" lvl="0" marL="0" marR="0" rtl="0" algn="l">
              <a:lnSpc>
                <a:spcPct val="170031"/>
              </a:lnSpc>
              <a:spcBef>
                <a:spcPts val="0"/>
              </a:spcBef>
              <a:spcAft>
                <a:spcPts val="0"/>
              </a:spcAft>
              <a:buNone/>
            </a:pPr>
            <a:r>
              <a:rPr lang="en-US" sz="2199">
                <a:solidFill>
                  <a:srgbClr val="000000"/>
                </a:solidFill>
                <a:latin typeface="Arial"/>
                <a:ea typeface="Arial"/>
                <a:cs typeface="Arial"/>
                <a:sym typeface="Arial"/>
              </a:rPr>
              <a:t>Az elkötelezettség kétirányú utca. A közösségi médián való aktív részvétel segíti a közösség építését és a kapcsolatok ápolását.</a:t>
            </a:r>
            <a:endParaRPr sz="2199">
              <a:solidFill>
                <a:srgbClr val="000000"/>
              </a:solidFill>
              <a:latin typeface="Arial"/>
              <a:ea typeface="Arial"/>
              <a:cs typeface="Arial"/>
              <a:sym typeface="Arial"/>
            </a:endParaRPr>
          </a:p>
          <a:p>
            <a:pPr indent="-342900" lvl="0" marL="342900" marR="0" rtl="0" algn="l">
              <a:lnSpc>
                <a:spcPct val="170031"/>
              </a:lnSpc>
              <a:spcBef>
                <a:spcPts val="0"/>
              </a:spcBef>
              <a:spcAft>
                <a:spcPts val="0"/>
              </a:spcAft>
              <a:buClr>
                <a:srgbClr val="000000"/>
              </a:buClr>
              <a:buSzPts val="2199"/>
              <a:buFont typeface="Arial"/>
              <a:buChar char="•"/>
            </a:pPr>
            <a:r>
              <a:rPr lang="en-US" sz="2199">
                <a:solidFill>
                  <a:srgbClr val="000000"/>
                </a:solidFill>
                <a:latin typeface="Arial"/>
                <a:ea typeface="Arial"/>
                <a:cs typeface="Arial"/>
                <a:sym typeface="Arial"/>
              </a:rPr>
              <a:t>Gyors válasz: figyeld rendszeresen a közösségi média csatornáidat, és válaszolj a megjegyzésekre, üzenetekre és említésekre. Ez azt mutatja a követőknek, hogy értékeled a hozzászólásaikat és az elkötelezettségüket.</a:t>
            </a:r>
            <a:endParaRPr sz="2199">
              <a:solidFill>
                <a:srgbClr val="000000"/>
              </a:solidFill>
              <a:latin typeface="Arial"/>
              <a:ea typeface="Arial"/>
              <a:cs typeface="Arial"/>
              <a:sym typeface="Arial"/>
            </a:endParaRPr>
          </a:p>
          <a:p>
            <a:pPr indent="-342900" lvl="0" marL="342900" marR="0" rtl="0" algn="l">
              <a:lnSpc>
                <a:spcPct val="170031"/>
              </a:lnSpc>
              <a:spcBef>
                <a:spcPts val="0"/>
              </a:spcBef>
              <a:spcAft>
                <a:spcPts val="0"/>
              </a:spcAft>
              <a:buClr>
                <a:srgbClr val="000000"/>
              </a:buClr>
              <a:buSzPts val="2199"/>
              <a:buFont typeface="Arial"/>
              <a:buChar char="•"/>
            </a:pPr>
            <a:r>
              <a:rPr lang="en-US" sz="2199">
                <a:solidFill>
                  <a:srgbClr val="000000"/>
                </a:solidFill>
                <a:latin typeface="Arial"/>
                <a:ea typeface="Arial"/>
                <a:cs typeface="Arial"/>
                <a:sym typeface="Arial"/>
              </a:rPr>
              <a:t>Felhasználók által generált tartalom: bátorítsd és oszd meg a követőid által készített, a márkáddal kapcsolatos tartalmakat. Ez erősíti a bizalmat és a közösségi hovatartozás érzését. </a:t>
            </a:r>
            <a:endParaRPr/>
          </a:p>
        </p:txBody>
      </p:sp>
      <p:sp>
        <p:nvSpPr>
          <p:cNvPr id="529" name="Google Shape;529;p42"/>
          <p:cNvSpPr/>
          <p:nvPr/>
        </p:nvSpPr>
        <p:spPr>
          <a:xfrm>
            <a:off x="11121279" y="3086100"/>
            <a:ext cx="4230168" cy="4114800"/>
          </a:xfrm>
          <a:custGeom>
            <a:rect b="b" l="l" r="r" t="t"/>
            <a:pathLst>
              <a:path extrusionOk="0" h="4114800" w="4230168">
                <a:moveTo>
                  <a:pt x="0" y="0"/>
                </a:moveTo>
                <a:lnTo>
                  <a:pt x="4230169" y="0"/>
                </a:lnTo>
                <a:lnTo>
                  <a:pt x="4230169" y="4114800"/>
                </a:lnTo>
                <a:lnTo>
                  <a:pt x="0" y="4114800"/>
                </a:lnTo>
                <a:lnTo>
                  <a:pt x="0" y="0"/>
                </a:lnTo>
                <a:close/>
              </a:path>
            </a:pathLst>
          </a:custGeom>
          <a:blipFill rotWithShape="1">
            <a:blip r:embed="rId5">
              <a:alphaModFix/>
            </a:blip>
            <a:stretch>
              <a:fillRect b="0" l="0" r="0" t="0"/>
            </a:stretch>
          </a:blipFill>
          <a:ln>
            <a:noFill/>
          </a:ln>
        </p:spPr>
      </p:sp>
      <p:sp>
        <p:nvSpPr>
          <p:cNvPr id="530" name="Google Shape;530;p42"/>
          <p:cNvSpPr/>
          <p:nvPr/>
        </p:nvSpPr>
        <p:spPr>
          <a:xfrm>
            <a:off x="-144767" y="-175240"/>
            <a:ext cx="4294383" cy="4114800"/>
          </a:xfrm>
          <a:custGeom>
            <a:rect b="b" l="l" r="r" t="t"/>
            <a:pathLst>
              <a:path extrusionOk="0" h="4114800" w="4294383">
                <a:moveTo>
                  <a:pt x="0" y="0"/>
                </a:moveTo>
                <a:lnTo>
                  <a:pt x="4294383" y="0"/>
                </a:lnTo>
                <a:lnTo>
                  <a:pt x="4294383" y="4114800"/>
                </a:lnTo>
                <a:lnTo>
                  <a:pt x="0" y="4114800"/>
                </a:lnTo>
                <a:lnTo>
                  <a:pt x="0" y="0"/>
                </a:lnTo>
                <a:close/>
              </a:path>
            </a:pathLst>
          </a:custGeom>
          <a:blipFill rotWithShape="1">
            <a:blip r:embed="rId6">
              <a:alphaModFix/>
            </a:blip>
            <a:stretch>
              <a:fillRect b="0" l="0" r="0" t="0"/>
            </a:stretch>
          </a:blipFill>
          <a:ln>
            <a:noFill/>
          </a:ln>
        </p:spPr>
      </p:sp>
      <p:sp>
        <p:nvSpPr>
          <p:cNvPr id="531" name="Google Shape;531;p42"/>
          <p:cNvSpPr/>
          <p:nvPr/>
        </p:nvSpPr>
        <p:spPr>
          <a:xfrm>
            <a:off x="16067003" y="8229600"/>
            <a:ext cx="3486358" cy="4114800"/>
          </a:xfrm>
          <a:custGeom>
            <a:rect b="b" l="l" r="r" t="t"/>
            <a:pathLst>
              <a:path extrusionOk="0" h="4114800" w="3486358">
                <a:moveTo>
                  <a:pt x="0" y="0"/>
                </a:moveTo>
                <a:lnTo>
                  <a:pt x="3486357" y="0"/>
                </a:lnTo>
                <a:lnTo>
                  <a:pt x="3486357" y="4114800"/>
                </a:lnTo>
                <a:lnTo>
                  <a:pt x="0" y="4114800"/>
                </a:lnTo>
                <a:lnTo>
                  <a:pt x="0" y="0"/>
                </a:lnTo>
                <a:close/>
              </a:path>
            </a:pathLst>
          </a:custGeom>
          <a:blipFill rotWithShape="1">
            <a:blip r:embed="rId7">
              <a:alphaModFix/>
            </a:blip>
            <a:stretch>
              <a:fillRect b="0" l="0" r="0" t="0"/>
            </a:stretch>
          </a:blipFill>
          <a:ln>
            <a:noFill/>
          </a:ln>
        </p:spPr>
      </p:sp>
      <p:sp>
        <p:nvSpPr>
          <p:cNvPr id="532" name="Google Shape;532;p42"/>
          <p:cNvSpPr txBox="1"/>
          <p:nvPr/>
        </p:nvSpPr>
        <p:spPr>
          <a:xfrm>
            <a:off x="3945731" y="1576326"/>
            <a:ext cx="10397133" cy="897682"/>
          </a:xfrm>
          <a:prstGeom prst="rect">
            <a:avLst/>
          </a:prstGeom>
          <a:noFill/>
          <a:ln>
            <a:noFill/>
          </a:ln>
        </p:spPr>
        <p:txBody>
          <a:bodyPr anchorCtr="0" anchor="t" bIns="0" lIns="0" spcFirstLastPara="1" rIns="0" wrap="square" tIns="0">
            <a:spAutoFit/>
          </a:bodyPr>
          <a:lstStyle/>
          <a:p>
            <a:pPr indent="0" lvl="0" marL="0" marR="0" rtl="0" algn="l">
              <a:lnSpc>
                <a:spcPct val="175000"/>
              </a:lnSpc>
              <a:spcBef>
                <a:spcPts val="0"/>
              </a:spcBef>
              <a:spcAft>
                <a:spcPts val="0"/>
              </a:spcAft>
              <a:buNone/>
            </a:pPr>
            <a:r>
              <a:rPr lang="en-US" sz="4000">
                <a:solidFill>
                  <a:srgbClr val="000000"/>
                </a:solidFill>
                <a:latin typeface="Arial"/>
                <a:ea typeface="Arial"/>
                <a:cs typeface="Arial"/>
                <a:sym typeface="Arial"/>
              </a:rPr>
              <a:t>3. HITELESSÉG IRÁNTI ELKÖTELEZŐDÉS </a:t>
            </a:r>
            <a:endParaRPr sz="4000">
              <a:solidFill>
                <a:srgbClr val="000000"/>
              </a:solidFill>
              <a:latin typeface="Arial"/>
              <a:ea typeface="Arial"/>
              <a:cs typeface="Arial"/>
              <a:sym typeface="Arial"/>
            </a:endParaRPr>
          </a:p>
        </p:txBody>
      </p:sp>
      <p:sp>
        <p:nvSpPr>
          <p:cNvPr id="533" name="Google Shape;533;p42"/>
          <p:cNvSpPr txBox="1"/>
          <p:nvPr/>
        </p:nvSpPr>
        <p:spPr>
          <a:xfrm rot="-5400000">
            <a:off x="-2967353" y="4935377"/>
            <a:ext cx="8458200" cy="492443"/>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lang="en-US" sz="3200">
                <a:solidFill>
                  <a:srgbClr val="000000"/>
                </a:solidFill>
                <a:latin typeface="Arial"/>
                <a:ea typeface="Arial"/>
                <a:cs typeface="Arial"/>
                <a:sym typeface="Arial"/>
              </a:rPr>
              <a:t>Alap közösségi média stratégiák alkalmazása</a:t>
            </a:r>
            <a:endParaRPr sz="3200">
              <a:solidFill>
                <a:srgbClr val="000000"/>
              </a:solidFill>
              <a:latin typeface="Arial"/>
              <a:ea typeface="Arial"/>
              <a:cs typeface="Arial"/>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7" name="Shape 537"/>
        <p:cNvGrpSpPr/>
        <p:nvPr/>
      </p:nvGrpSpPr>
      <p:grpSpPr>
        <a:xfrm>
          <a:off x="0" y="0"/>
          <a:ext cx="0" cy="0"/>
          <a:chOff x="0" y="0"/>
          <a:chExt cx="0" cy="0"/>
        </a:xfrm>
      </p:grpSpPr>
      <p:sp>
        <p:nvSpPr>
          <p:cNvPr id="538" name="Google Shape;538;p43"/>
          <p:cNvSpPr/>
          <p:nvPr/>
        </p:nvSpPr>
        <p:spPr>
          <a:xfrm>
            <a:off x="-878056" y="-685022"/>
            <a:ext cx="4327228" cy="4114800"/>
          </a:xfrm>
          <a:custGeom>
            <a:rect b="b" l="l" r="r" t="t"/>
            <a:pathLst>
              <a:path extrusionOk="0" h="4114800" w="4327228">
                <a:moveTo>
                  <a:pt x="0" y="0"/>
                </a:moveTo>
                <a:lnTo>
                  <a:pt x="4327227" y="0"/>
                </a:lnTo>
                <a:lnTo>
                  <a:pt x="4327227" y="4114800"/>
                </a:lnTo>
                <a:lnTo>
                  <a:pt x="0" y="4114800"/>
                </a:lnTo>
                <a:lnTo>
                  <a:pt x="0" y="0"/>
                </a:lnTo>
                <a:close/>
              </a:path>
            </a:pathLst>
          </a:custGeom>
          <a:blipFill rotWithShape="1">
            <a:blip r:embed="rId3">
              <a:alphaModFix/>
            </a:blip>
            <a:stretch>
              <a:fillRect b="0" l="0" r="0" t="0"/>
            </a:stretch>
          </a:blipFill>
          <a:ln>
            <a:noFill/>
          </a:ln>
        </p:spPr>
      </p:sp>
      <p:sp>
        <p:nvSpPr>
          <p:cNvPr id="539" name="Google Shape;539;p43"/>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4">
              <a:alphaModFix/>
            </a:blip>
            <a:stretch>
              <a:fillRect b="-160181" l="-14265" r="-3278" t="-161048"/>
            </a:stretch>
          </a:blipFill>
          <a:ln>
            <a:noFill/>
          </a:ln>
        </p:spPr>
      </p:sp>
      <p:sp>
        <p:nvSpPr>
          <p:cNvPr id="540" name="Google Shape;540;p43"/>
          <p:cNvSpPr/>
          <p:nvPr/>
        </p:nvSpPr>
        <p:spPr>
          <a:xfrm>
            <a:off x="4217952" y="3338044"/>
            <a:ext cx="4114800" cy="4114800"/>
          </a:xfrm>
          <a:custGeom>
            <a:rect b="b" l="l" r="r" t="t"/>
            <a:pathLst>
              <a:path extrusionOk="0" h="4114800" w="4114800">
                <a:moveTo>
                  <a:pt x="0" y="0"/>
                </a:moveTo>
                <a:lnTo>
                  <a:pt x="4114800" y="0"/>
                </a:lnTo>
                <a:lnTo>
                  <a:pt x="4114800" y="4114800"/>
                </a:lnTo>
                <a:lnTo>
                  <a:pt x="0" y="4114800"/>
                </a:lnTo>
                <a:lnTo>
                  <a:pt x="0" y="0"/>
                </a:lnTo>
                <a:close/>
              </a:path>
            </a:pathLst>
          </a:custGeom>
          <a:blipFill rotWithShape="1">
            <a:blip r:embed="rId5">
              <a:alphaModFix/>
            </a:blip>
            <a:stretch>
              <a:fillRect b="0" l="0" r="0" t="0"/>
            </a:stretch>
          </a:blipFill>
          <a:ln>
            <a:noFill/>
          </a:ln>
        </p:spPr>
      </p:sp>
      <p:sp>
        <p:nvSpPr>
          <p:cNvPr id="541" name="Google Shape;541;p43"/>
          <p:cNvSpPr/>
          <p:nvPr/>
        </p:nvSpPr>
        <p:spPr>
          <a:xfrm>
            <a:off x="14533305" y="6172200"/>
            <a:ext cx="3754695" cy="4114800"/>
          </a:xfrm>
          <a:custGeom>
            <a:rect b="b" l="l" r="r" t="t"/>
            <a:pathLst>
              <a:path extrusionOk="0" h="4114800" w="3754695">
                <a:moveTo>
                  <a:pt x="0" y="0"/>
                </a:moveTo>
                <a:lnTo>
                  <a:pt x="3754695" y="0"/>
                </a:lnTo>
                <a:lnTo>
                  <a:pt x="3754695" y="4114800"/>
                </a:lnTo>
                <a:lnTo>
                  <a:pt x="0" y="4114800"/>
                </a:lnTo>
                <a:lnTo>
                  <a:pt x="0" y="0"/>
                </a:lnTo>
                <a:close/>
              </a:path>
            </a:pathLst>
          </a:custGeom>
          <a:blipFill rotWithShape="1">
            <a:blip r:embed="rId6">
              <a:alphaModFix/>
            </a:blip>
            <a:stretch>
              <a:fillRect b="0" l="0" r="0" t="0"/>
            </a:stretch>
          </a:blipFill>
          <a:ln>
            <a:noFill/>
          </a:ln>
        </p:spPr>
      </p:sp>
      <p:sp>
        <p:nvSpPr>
          <p:cNvPr id="542" name="Google Shape;542;p43"/>
          <p:cNvSpPr/>
          <p:nvPr/>
        </p:nvSpPr>
        <p:spPr>
          <a:xfrm>
            <a:off x="-2585869" y="-1343282"/>
            <a:ext cx="6035040" cy="4114800"/>
          </a:xfrm>
          <a:custGeom>
            <a:rect b="b" l="l" r="r" t="t"/>
            <a:pathLst>
              <a:path extrusionOk="0" h="4114800" w="6035040">
                <a:moveTo>
                  <a:pt x="0" y="0"/>
                </a:moveTo>
                <a:lnTo>
                  <a:pt x="6035040" y="0"/>
                </a:lnTo>
                <a:lnTo>
                  <a:pt x="6035040" y="4114800"/>
                </a:lnTo>
                <a:lnTo>
                  <a:pt x="0" y="4114800"/>
                </a:lnTo>
                <a:lnTo>
                  <a:pt x="0" y="0"/>
                </a:lnTo>
                <a:close/>
              </a:path>
            </a:pathLst>
          </a:custGeom>
          <a:blipFill rotWithShape="1">
            <a:blip r:embed="rId7">
              <a:alphaModFix/>
            </a:blip>
            <a:stretch>
              <a:fillRect b="0" l="0" r="0" t="0"/>
            </a:stretch>
          </a:blipFill>
          <a:ln>
            <a:noFill/>
          </a:ln>
        </p:spPr>
      </p:sp>
      <p:sp>
        <p:nvSpPr>
          <p:cNvPr id="543" name="Google Shape;543;p43"/>
          <p:cNvSpPr txBox="1"/>
          <p:nvPr/>
        </p:nvSpPr>
        <p:spPr>
          <a:xfrm>
            <a:off x="8695479" y="2793532"/>
            <a:ext cx="7033262" cy="5639429"/>
          </a:xfrm>
          <a:prstGeom prst="rect">
            <a:avLst/>
          </a:prstGeom>
          <a:noFill/>
          <a:ln>
            <a:noFill/>
          </a:ln>
        </p:spPr>
        <p:txBody>
          <a:bodyPr anchorCtr="0" anchor="t" bIns="0" lIns="0" spcFirstLastPara="1" rIns="0" wrap="square" tIns="0">
            <a:spAutoFit/>
          </a:bodyPr>
          <a:lstStyle/>
          <a:p>
            <a:pPr indent="0" lvl="0" marL="0" marR="0" rtl="0" algn="l">
              <a:lnSpc>
                <a:spcPct val="170031"/>
              </a:lnSpc>
              <a:spcBef>
                <a:spcPts val="0"/>
              </a:spcBef>
              <a:spcAft>
                <a:spcPts val="0"/>
              </a:spcAft>
              <a:buNone/>
            </a:pPr>
            <a:r>
              <a:rPr lang="en-US" sz="2199">
                <a:solidFill>
                  <a:srgbClr val="000000"/>
                </a:solidFill>
                <a:latin typeface="Arial"/>
                <a:ea typeface="Arial"/>
                <a:cs typeface="Arial"/>
                <a:sym typeface="Arial"/>
              </a:rPr>
              <a:t>A stratégiák hatásának megértéséhez elengedhetetlen a teljesítmény nyomon követése. Ezek az adatok segítenek a döntésekben és jelzik, a stratégia módosításának szükségét.</a:t>
            </a:r>
            <a:endParaRPr sz="2199">
              <a:solidFill>
                <a:srgbClr val="000000"/>
              </a:solidFill>
              <a:latin typeface="Arial"/>
              <a:ea typeface="Arial"/>
              <a:cs typeface="Arial"/>
              <a:sym typeface="Arial"/>
            </a:endParaRPr>
          </a:p>
          <a:p>
            <a:pPr indent="0" lvl="0" marL="0" marR="0" rtl="0" algn="l">
              <a:lnSpc>
                <a:spcPct val="170031"/>
              </a:lnSpc>
              <a:spcBef>
                <a:spcPts val="0"/>
              </a:spcBef>
              <a:spcAft>
                <a:spcPts val="0"/>
              </a:spcAft>
              <a:buNone/>
            </a:pPr>
            <a:r>
              <a:rPr b="1" lang="en-US" sz="2199">
                <a:solidFill>
                  <a:srgbClr val="000000"/>
                </a:solidFill>
                <a:latin typeface="Arial"/>
                <a:ea typeface="Arial"/>
                <a:cs typeface="Arial"/>
                <a:sym typeface="Arial"/>
              </a:rPr>
              <a:t>Főbb mutatók</a:t>
            </a:r>
            <a:r>
              <a:rPr lang="en-US" sz="2199">
                <a:solidFill>
                  <a:srgbClr val="000000"/>
                </a:solidFill>
                <a:latin typeface="Arial"/>
                <a:ea typeface="Arial"/>
                <a:cs typeface="Arial"/>
                <a:sym typeface="Arial"/>
              </a:rPr>
              <a:t>: Koncentrálj a céljaidra vonatkozó mutatókra. (Pl. elkötelezettségi arányok, követők számának növekedése, közösségi médiából érkező webhelyforgalom és konverziós arányok.</a:t>
            </a:r>
            <a:endParaRPr sz="2199">
              <a:solidFill>
                <a:srgbClr val="000000"/>
              </a:solidFill>
              <a:latin typeface="Arial"/>
              <a:ea typeface="Arial"/>
              <a:cs typeface="Arial"/>
              <a:sym typeface="Arial"/>
            </a:endParaRPr>
          </a:p>
          <a:p>
            <a:pPr indent="0" lvl="0" marL="0" marR="0" rtl="0" algn="l">
              <a:lnSpc>
                <a:spcPct val="170031"/>
              </a:lnSpc>
              <a:spcBef>
                <a:spcPts val="0"/>
              </a:spcBef>
              <a:spcAft>
                <a:spcPts val="0"/>
              </a:spcAft>
              <a:buNone/>
            </a:pPr>
            <a:r>
              <a:rPr b="1" lang="en-US" sz="2199">
                <a:solidFill>
                  <a:srgbClr val="000000"/>
                </a:solidFill>
                <a:latin typeface="Arial"/>
                <a:ea typeface="Arial"/>
                <a:cs typeface="Arial"/>
                <a:sym typeface="Arial"/>
              </a:rPr>
              <a:t>Analitikai eszközök</a:t>
            </a:r>
            <a:r>
              <a:rPr lang="en-US" sz="2199">
                <a:solidFill>
                  <a:srgbClr val="000000"/>
                </a:solidFill>
                <a:latin typeface="Arial"/>
                <a:ea typeface="Arial"/>
                <a:cs typeface="Arial"/>
                <a:sym typeface="Arial"/>
              </a:rPr>
              <a:t>: Használd a platformspecifikus elemzőeszközöket vagy más, harmadik féltől származó alkalmazásokat, a teljesítmény méréséhez és elemzéséhez.</a:t>
            </a:r>
            <a:endParaRPr/>
          </a:p>
        </p:txBody>
      </p:sp>
      <p:sp>
        <p:nvSpPr>
          <p:cNvPr id="544" name="Google Shape;544;p43"/>
          <p:cNvSpPr txBox="1"/>
          <p:nvPr/>
        </p:nvSpPr>
        <p:spPr>
          <a:xfrm>
            <a:off x="3945731" y="1576326"/>
            <a:ext cx="11940629" cy="819199"/>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5000">
                <a:solidFill>
                  <a:srgbClr val="000000"/>
                </a:solidFill>
                <a:latin typeface="Arial"/>
                <a:ea typeface="Arial"/>
                <a:cs typeface="Arial"/>
                <a:sym typeface="Arial"/>
              </a:rPr>
              <a:t>4. A SIKER KÖVETÉSE ÉS MÉRÉSE</a:t>
            </a:r>
            <a:endParaRPr sz="5000">
              <a:solidFill>
                <a:srgbClr val="000000"/>
              </a:solidFill>
              <a:latin typeface="Arial"/>
              <a:ea typeface="Arial"/>
              <a:cs typeface="Arial"/>
              <a:sym typeface="Arial"/>
            </a:endParaRPr>
          </a:p>
        </p:txBody>
      </p:sp>
      <p:sp>
        <p:nvSpPr>
          <p:cNvPr id="545" name="Google Shape;545;p43"/>
          <p:cNvSpPr txBox="1"/>
          <p:nvPr/>
        </p:nvSpPr>
        <p:spPr>
          <a:xfrm rot="-5400000">
            <a:off x="-2693255" y="5339527"/>
            <a:ext cx="7680940" cy="430887"/>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lang="en-US" sz="2800">
                <a:solidFill>
                  <a:srgbClr val="000000"/>
                </a:solidFill>
                <a:latin typeface="Arial"/>
                <a:ea typeface="Arial"/>
                <a:cs typeface="Arial"/>
                <a:sym typeface="Arial"/>
              </a:rPr>
              <a:t>Alap közösségi média stratégiák alkalmazása</a:t>
            </a:r>
            <a:endParaRPr sz="2800">
              <a:solidFill>
                <a:srgbClr val="000000"/>
              </a:solidFill>
              <a:latin typeface="Arial"/>
              <a:ea typeface="Arial"/>
              <a:cs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9" name="Shape 549"/>
        <p:cNvGrpSpPr/>
        <p:nvPr/>
      </p:nvGrpSpPr>
      <p:grpSpPr>
        <a:xfrm>
          <a:off x="0" y="0"/>
          <a:ext cx="0" cy="0"/>
          <a:chOff x="0" y="0"/>
          <a:chExt cx="0" cy="0"/>
        </a:xfrm>
      </p:grpSpPr>
      <p:sp>
        <p:nvSpPr>
          <p:cNvPr id="550" name="Google Shape;550;p44"/>
          <p:cNvSpPr/>
          <p:nvPr/>
        </p:nvSpPr>
        <p:spPr>
          <a:xfrm>
            <a:off x="15011531" y="7700000"/>
            <a:ext cx="5051652" cy="4114800"/>
          </a:xfrm>
          <a:custGeom>
            <a:rect b="b" l="l" r="r" t="t"/>
            <a:pathLst>
              <a:path extrusionOk="0" h="4114800" w="5051652">
                <a:moveTo>
                  <a:pt x="0" y="0"/>
                </a:moveTo>
                <a:lnTo>
                  <a:pt x="5051652" y="0"/>
                </a:lnTo>
                <a:lnTo>
                  <a:pt x="5051652" y="4114800"/>
                </a:lnTo>
                <a:lnTo>
                  <a:pt x="0" y="4114800"/>
                </a:lnTo>
                <a:lnTo>
                  <a:pt x="0" y="0"/>
                </a:lnTo>
                <a:close/>
              </a:path>
            </a:pathLst>
          </a:custGeom>
          <a:blipFill rotWithShape="1">
            <a:blip r:embed="rId3">
              <a:alphaModFix/>
            </a:blip>
            <a:stretch>
              <a:fillRect b="0" l="0" r="0" t="0"/>
            </a:stretch>
          </a:blipFill>
          <a:ln>
            <a:noFill/>
          </a:ln>
        </p:spPr>
      </p:sp>
      <p:sp>
        <p:nvSpPr>
          <p:cNvPr id="551" name="Google Shape;551;p44"/>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4">
              <a:alphaModFix/>
            </a:blip>
            <a:stretch>
              <a:fillRect b="-160181" l="-14265" r="-3278" t="-161048"/>
            </a:stretch>
          </a:blipFill>
          <a:ln>
            <a:noFill/>
          </a:ln>
        </p:spPr>
      </p:sp>
      <p:sp>
        <p:nvSpPr>
          <p:cNvPr id="552" name="Google Shape;552;p44"/>
          <p:cNvSpPr/>
          <p:nvPr/>
        </p:nvSpPr>
        <p:spPr>
          <a:xfrm>
            <a:off x="4014925" y="3338044"/>
            <a:ext cx="4114800" cy="4114800"/>
          </a:xfrm>
          <a:custGeom>
            <a:rect b="b" l="l" r="r" t="t"/>
            <a:pathLst>
              <a:path extrusionOk="0" h="4114800" w="4114800">
                <a:moveTo>
                  <a:pt x="0" y="0"/>
                </a:moveTo>
                <a:lnTo>
                  <a:pt x="4114800" y="0"/>
                </a:lnTo>
                <a:lnTo>
                  <a:pt x="4114800" y="4114800"/>
                </a:lnTo>
                <a:lnTo>
                  <a:pt x="0" y="4114800"/>
                </a:lnTo>
                <a:lnTo>
                  <a:pt x="0" y="0"/>
                </a:lnTo>
                <a:close/>
              </a:path>
            </a:pathLst>
          </a:custGeom>
          <a:blipFill rotWithShape="1">
            <a:blip r:embed="rId5">
              <a:alphaModFix/>
            </a:blip>
            <a:stretch>
              <a:fillRect b="0" l="0" r="0" t="0"/>
            </a:stretch>
          </a:blipFill>
          <a:ln>
            <a:noFill/>
          </a:ln>
        </p:spPr>
      </p:sp>
      <p:sp>
        <p:nvSpPr>
          <p:cNvPr id="553" name="Google Shape;553;p44"/>
          <p:cNvSpPr/>
          <p:nvPr/>
        </p:nvSpPr>
        <p:spPr>
          <a:xfrm>
            <a:off x="-2959250" y="-1104900"/>
            <a:ext cx="6622452" cy="4114800"/>
          </a:xfrm>
          <a:custGeom>
            <a:rect b="b" l="l" r="r" t="t"/>
            <a:pathLst>
              <a:path extrusionOk="0" h="4114800" w="6622452">
                <a:moveTo>
                  <a:pt x="0" y="0"/>
                </a:moveTo>
                <a:lnTo>
                  <a:pt x="6622452" y="0"/>
                </a:lnTo>
                <a:lnTo>
                  <a:pt x="6622452" y="4114800"/>
                </a:lnTo>
                <a:lnTo>
                  <a:pt x="0" y="4114800"/>
                </a:lnTo>
                <a:lnTo>
                  <a:pt x="0" y="0"/>
                </a:lnTo>
                <a:close/>
              </a:path>
            </a:pathLst>
          </a:custGeom>
          <a:blipFill rotWithShape="1">
            <a:blip r:embed="rId6">
              <a:alphaModFix/>
            </a:blip>
            <a:stretch>
              <a:fillRect b="0" l="0" r="0" t="0"/>
            </a:stretch>
          </a:blipFill>
          <a:ln>
            <a:noFill/>
          </a:ln>
        </p:spPr>
      </p:sp>
      <p:sp>
        <p:nvSpPr>
          <p:cNvPr id="554" name="Google Shape;554;p44"/>
          <p:cNvSpPr txBox="1"/>
          <p:nvPr/>
        </p:nvSpPr>
        <p:spPr>
          <a:xfrm>
            <a:off x="8695479" y="2793532"/>
            <a:ext cx="7033262" cy="6168355"/>
          </a:xfrm>
          <a:prstGeom prst="rect">
            <a:avLst/>
          </a:prstGeom>
          <a:noFill/>
          <a:ln>
            <a:noFill/>
          </a:ln>
        </p:spPr>
        <p:txBody>
          <a:bodyPr anchorCtr="0" anchor="t" bIns="0" lIns="0" spcFirstLastPara="1" rIns="0" wrap="square" tIns="0">
            <a:spAutoFit/>
          </a:bodyPr>
          <a:lstStyle/>
          <a:p>
            <a:pPr indent="0" lvl="0" marL="0" marR="0" rtl="0" algn="l">
              <a:lnSpc>
                <a:spcPct val="170031"/>
              </a:lnSpc>
              <a:spcBef>
                <a:spcPts val="0"/>
              </a:spcBef>
              <a:spcAft>
                <a:spcPts val="0"/>
              </a:spcAft>
              <a:buNone/>
            </a:pPr>
            <a:r>
              <a:rPr lang="en-US" sz="2199">
                <a:solidFill>
                  <a:srgbClr val="000000"/>
                </a:solidFill>
                <a:latin typeface="Arial"/>
                <a:ea typeface="Arial"/>
                <a:cs typeface="Arial"/>
                <a:sym typeface="Arial"/>
              </a:rPr>
              <a:t>A digitális környezet folyamatosan fejlődik, és így a stratégiának is változnia kell. Folyamatosan javítsd és optimalizáld a stratégiádat az analitikából nyert információk segítségével.</a:t>
            </a:r>
            <a:endParaRPr sz="2199">
              <a:solidFill>
                <a:srgbClr val="000000"/>
              </a:solidFill>
              <a:latin typeface="Arial"/>
              <a:ea typeface="Arial"/>
              <a:cs typeface="Arial"/>
              <a:sym typeface="Arial"/>
            </a:endParaRPr>
          </a:p>
          <a:p>
            <a:pPr indent="-342900" lvl="0" marL="342900" marR="0" rtl="0" algn="l">
              <a:lnSpc>
                <a:spcPct val="170031"/>
              </a:lnSpc>
              <a:spcBef>
                <a:spcPts val="0"/>
              </a:spcBef>
              <a:spcAft>
                <a:spcPts val="0"/>
              </a:spcAft>
              <a:buClr>
                <a:srgbClr val="000000"/>
              </a:buClr>
              <a:buSzPts val="2199"/>
              <a:buFont typeface="Arial"/>
              <a:buChar char="•"/>
            </a:pPr>
            <a:r>
              <a:rPr lang="en-US" sz="2199">
                <a:solidFill>
                  <a:srgbClr val="000000"/>
                </a:solidFill>
                <a:latin typeface="Arial"/>
                <a:ea typeface="Arial"/>
                <a:cs typeface="Arial"/>
                <a:sym typeface="Arial"/>
              </a:rPr>
              <a:t>Kísérletezés: Ne félj kipróbálni új tartalomtípusokat, posztolási időpontokat és elérési taktikákat. A fejlődés kulcsa, hogy megtudd, mi az, ami a legjobban reagál a közönséged.</a:t>
            </a:r>
            <a:endParaRPr sz="2199">
              <a:solidFill>
                <a:srgbClr val="000000"/>
              </a:solidFill>
              <a:latin typeface="Arial"/>
              <a:ea typeface="Arial"/>
              <a:cs typeface="Arial"/>
              <a:sym typeface="Arial"/>
            </a:endParaRPr>
          </a:p>
          <a:p>
            <a:pPr indent="-342900" lvl="0" marL="342900" marR="0" rtl="0" algn="l">
              <a:lnSpc>
                <a:spcPct val="170031"/>
              </a:lnSpc>
              <a:spcBef>
                <a:spcPts val="0"/>
              </a:spcBef>
              <a:spcAft>
                <a:spcPts val="0"/>
              </a:spcAft>
              <a:buClr>
                <a:srgbClr val="000000"/>
              </a:buClr>
              <a:buSzPts val="2199"/>
              <a:buFont typeface="Arial"/>
              <a:buChar char="•"/>
            </a:pPr>
            <a:r>
              <a:rPr lang="en-US" sz="2199">
                <a:solidFill>
                  <a:srgbClr val="000000"/>
                </a:solidFill>
                <a:latin typeface="Arial"/>
                <a:ea typeface="Arial"/>
                <a:cs typeface="Arial"/>
                <a:sym typeface="Arial"/>
              </a:rPr>
              <a:t>Visszajelzési folyamat: mindig vedd figyelembe a célközönségedtől és a csapatodtól érkező visszajelzéseket. Ez elengedhetetlen a folyamatos fejlődéshez és annak biztosításához, hogy stratégia összhangban maradjon a közösség igényeivel.</a:t>
            </a:r>
            <a:endParaRPr/>
          </a:p>
        </p:txBody>
      </p:sp>
      <p:sp>
        <p:nvSpPr>
          <p:cNvPr id="555" name="Google Shape;555;p44"/>
          <p:cNvSpPr txBox="1"/>
          <p:nvPr/>
        </p:nvSpPr>
        <p:spPr>
          <a:xfrm>
            <a:off x="3945731" y="1576326"/>
            <a:ext cx="10066288" cy="819199"/>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5000">
                <a:solidFill>
                  <a:srgbClr val="000000"/>
                </a:solidFill>
                <a:latin typeface="Arial"/>
                <a:ea typeface="Arial"/>
                <a:cs typeface="Arial"/>
                <a:sym typeface="Arial"/>
              </a:rPr>
              <a:t>5. ISMÉTLÉS ÉS OPTIMALIZÁLÁS</a:t>
            </a:r>
            <a:endParaRPr/>
          </a:p>
        </p:txBody>
      </p:sp>
      <p:sp>
        <p:nvSpPr>
          <p:cNvPr id="556" name="Google Shape;556;p44"/>
          <p:cNvSpPr txBox="1"/>
          <p:nvPr/>
        </p:nvSpPr>
        <p:spPr>
          <a:xfrm rot="-5400000">
            <a:off x="-3234053" y="4821077"/>
            <a:ext cx="8991600" cy="492443"/>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lang="en-US" sz="3200">
                <a:solidFill>
                  <a:srgbClr val="000000"/>
                </a:solidFill>
                <a:latin typeface="Arial"/>
                <a:ea typeface="Arial"/>
                <a:cs typeface="Arial"/>
                <a:sym typeface="Arial"/>
              </a:rPr>
              <a:t>Alap közösségi média stratégiák alkalmazása</a:t>
            </a:r>
            <a:endParaRPr sz="3200">
              <a:solidFill>
                <a:srgbClr val="000000"/>
              </a:solidFill>
              <a:latin typeface="Arial"/>
              <a:ea typeface="Arial"/>
              <a:cs typeface="Arial"/>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0" name="Shape 560"/>
        <p:cNvGrpSpPr/>
        <p:nvPr/>
      </p:nvGrpSpPr>
      <p:grpSpPr>
        <a:xfrm>
          <a:off x="0" y="0"/>
          <a:ext cx="0" cy="0"/>
          <a:chOff x="0" y="0"/>
          <a:chExt cx="0" cy="0"/>
        </a:xfrm>
      </p:grpSpPr>
      <p:sp>
        <p:nvSpPr>
          <p:cNvPr id="561" name="Google Shape;561;p45"/>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3">
              <a:alphaModFix/>
            </a:blip>
            <a:stretch>
              <a:fillRect b="-160181" l="-14265" r="-3278" t="-161048"/>
            </a:stretch>
          </a:blipFill>
          <a:ln>
            <a:noFill/>
          </a:ln>
        </p:spPr>
      </p:sp>
      <p:sp>
        <p:nvSpPr>
          <p:cNvPr id="562" name="Google Shape;562;p45"/>
          <p:cNvSpPr/>
          <p:nvPr/>
        </p:nvSpPr>
        <p:spPr>
          <a:xfrm>
            <a:off x="3449171" y="3839174"/>
            <a:ext cx="4044421" cy="2608651"/>
          </a:xfrm>
          <a:custGeom>
            <a:rect b="b" l="l" r="r" t="t"/>
            <a:pathLst>
              <a:path extrusionOk="0" h="2608651" w="4044421">
                <a:moveTo>
                  <a:pt x="0" y="0"/>
                </a:moveTo>
                <a:lnTo>
                  <a:pt x="4044421" y="0"/>
                </a:lnTo>
                <a:lnTo>
                  <a:pt x="4044421" y="2608652"/>
                </a:lnTo>
                <a:lnTo>
                  <a:pt x="0" y="2608652"/>
                </a:lnTo>
                <a:lnTo>
                  <a:pt x="0" y="0"/>
                </a:lnTo>
                <a:close/>
              </a:path>
            </a:pathLst>
          </a:custGeom>
          <a:blipFill rotWithShape="1">
            <a:blip r:embed="rId4">
              <a:alphaModFix/>
            </a:blip>
            <a:stretch>
              <a:fillRect b="0" l="0" r="0" t="0"/>
            </a:stretch>
          </a:blipFill>
          <a:ln>
            <a:noFill/>
          </a:ln>
        </p:spPr>
      </p:sp>
      <p:sp>
        <p:nvSpPr>
          <p:cNvPr id="563" name="Google Shape;563;p45"/>
          <p:cNvSpPr/>
          <p:nvPr/>
        </p:nvSpPr>
        <p:spPr>
          <a:xfrm>
            <a:off x="-845616" y="7200900"/>
            <a:ext cx="4578359" cy="4114800"/>
          </a:xfrm>
          <a:custGeom>
            <a:rect b="b" l="l" r="r" t="t"/>
            <a:pathLst>
              <a:path extrusionOk="0" h="4114800" w="4578359">
                <a:moveTo>
                  <a:pt x="0" y="0"/>
                </a:moveTo>
                <a:lnTo>
                  <a:pt x="4578359" y="0"/>
                </a:lnTo>
                <a:lnTo>
                  <a:pt x="4578359" y="4114800"/>
                </a:lnTo>
                <a:lnTo>
                  <a:pt x="0" y="4114800"/>
                </a:lnTo>
                <a:lnTo>
                  <a:pt x="0" y="0"/>
                </a:lnTo>
                <a:close/>
              </a:path>
            </a:pathLst>
          </a:custGeom>
          <a:blipFill rotWithShape="1">
            <a:blip r:embed="rId5">
              <a:alphaModFix/>
            </a:blip>
            <a:stretch>
              <a:fillRect b="0" l="0" r="0" t="0"/>
            </a:stretch>
          </a:blipFill>
          <a:ln>
            <a:noFill/>
          </a:ln>
        </p:spPr>
      </p:sp>
      <p:sp>
        <p:nvSpPr>
          <p:cNvPr id="564" name="Google Shape;564;p45"/>
          <p:cNvSpPr/>
          <p:nvPr/>
        </p:nvSpPr>
        <p:spPr>
          <a:xfrm>
            <a:off x="15842628" y="-1519815"/>
            <a:ext cx="4352367" cy="4114800"/>
          </a:xfrm>
          <a:custGeom>
            <a:rect b="b" l="l" r="r" t="t"/>
            <a:pathLst>
              <a:path extrusionOk="0" h="4114800" w="4352367">
                <a:moveTo>
                  <a:pt x="0" y="0"/>
                </a:moveTo>
                <a:lnTo>
                  <a:pt x="4352367" y="0"/>
                </a:lnTo>
                <a:lnTo>
                  <a:pt x="4352367" y="4114800"/>
                </a:lnTo>
                <a:lnTo>
                  <a:pt x="0" y="4114800"/>
                </a:lnTo>
                <a:lnTo>
                  <a:pt x="0" y="0"/>
                </a:lnTo>
                <a:close/>
              </a:path>
            </a:pathLst>
          </a:custGeom>
          <a:blipFill rotWithShape="1">
            <a:blip r:embed="rId6">
              <a:alphaModFix/>
            </a:blip>
            <a:stretch>
              <a:fillRect b="0" l="0" r="0" t="0"/>
            </a:stretch>
          </a:blipFill>
          <a:ln>
            <a:noFill/>
          </a:ln>
        </p:spPr>
      </p:sp>
      <p:sp>
        <p:nvSpPr>
          <p:cNvPr id="565" name="Google Shape;565;p45"/>
          <p:cNvSpPr txBox="1"/>
          <p:nvPr/>
        </p:nvSpPr>
        <p:spPr>
          <a:xfrm>
            <a:off x="8534994" y="2766038"/>
            <a:ext cx="7033262" cy="4215962"/>
          </a:xfrm>
          <a:prstGeom prst="rect">
            <a:avLst/>
          </a:prstGeom>
          <a:noFill/>
          <a:ln>
            <a:noFill/>
          </a:ln>
        </p:spPr>
        <p:txBody>
          <a:bodyPr anchorCtr="0" anchor="t" bIns="0" lIns="0" spcFirstLastPara="1" rIns="0" wrap="square" tIns="0">
            <a:spAutoFit/>
          </a:bodyPr>
          <a:lstStyle/>
          <a:p>
            <a:pPr indent="-237490" lvl="1" marL="474979" marR="0" rtl="0" algn="l">
              <a:lnSpc>
                <a:spcPct val="170031"/>
              </a:lnSpc>
              <a:spcBef>
                <a:spcPts val="0"/>
              </a:spcBef>
              <a:spcAft>
                <a:spcPts val="0"/>
              </a:spcAft>
              <a:buClr>
                <a:srgbClr val="000000"/>
              </a:buClr>
              <a:buSzPts val="2199"/>
              <a:buFont typeface="Arial"/>
              <a:buChar char="•"/>
            </a:pPr>
            <a:r>
              <a:rPr b="0" i="0" lang="en-US" sz="2199" u="none" cap="none" strike="noStrike">
                <a:solidFill>
                  <a:srgbClr val="000000"/>
                </a:solidFill>
                <a:latin typeface="Arial"/>
                <a:ea typeface="Arial"/>
                <a:cs typeface="Arial"/>
                <a:sym typeface="Arial"/>
              </a:rPr>
              <a:t>Minden posztólt tartalom lehetőség arra, hogy a közönséged a kívánt cselekvés felé tereld. Az egyértelmű és meggyőző cselekvésre való felhívások (CTA) a legjobb módszerek arra, hogy az elkötelezettséget valódi eredményekké alakítsák át.</a:t>
            </a:r>
            <a:endParaRPr/>
          </a:p>
          <a:p>
            <a:pPr indent="-237490" lvl="1" marL="474979" marR="0" rtl="0" algn="l">
              <a:lnSpc>
                <a:spcPct val="170031"/>
              </a:lnSpc>
              <a:spcBef>
                <a:spcPts val="0"/>
              </a:spcBef>
              <a:spcAft>
                <a:spcPts val="0"/>
              </a:spcAft>
              <a:buClr>
                <a:srgbClr val="000000"/>
              </a:buClr>
              <a:buSzPts val="2199"/>
              <a:buFont typeface="Arial"/>
              <a:buChar char="•"/>
            </a:pPr>
            <a:r>
              <a:rPr b="0" i="0" lang="en-US" sz="2199" u="none" cap="none" strike="noStrike">
                <a:solidFill>
                  <a:srgbClr val="000000"/>
                </a:solidFill>
                <a:latin typeface="Arial"/>
                <a:ea typeface="Arial"/>
                <a:cs typeface="Arial"/>
                <a:sym typeface="Arial"/>
              </a:rPr>
              <a:t>A digitális marketing stratégia nem egy "csináld meg és felejtsd el" terv. Ennek a stratégiának a megvalósításával nem csak üzeneteket közvetítesz a digitális éterbe.</a:t>
            </a:r>
            <a:endParaRPr b="0" i="0" sz="2199" u="none" cap="none" strike="noStrike">
              <a:solidFill>
                <a:srgbClr val="000000"/>
              </a:solidFill>
              <a:latin typeface="Arial"/>
              <a:ea typeface="Arial"/>
              <a:cs typeface="Arial"/>
              <a:sym typeface="Arial"/>
            </a:endParaRPr>
          </a:p>
        </p:txBody>
      </p:sp>
      <p:sp>
        <p:nvSpPr>
          <p:cNvPr id="566" name="Google Shape;566;p45"/>
          <p:cNvSpPr txBox="1"/>
          <p:nvPr/>
        </p:nvSpPr>
        <p:spPr>
          <a:xfrm>
            <a:off x="3732743" y="1277128"/>
            <a:ext cx="4238476" cy="818173"/>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5000">
                <a:solidFill>
                  <a:srgbClr val="EF303F"/>
                </a:solidFill>
                <a:latin typeface="Arial"/>
                <a:ea typeface="Arial"/>
                <a:cs typeface="Arial"/>
                <a:sym typeface="Arial"/>
              </a:rPr>
              <a:t>FONTOS! </a:t>
            </a:r>
            <a:endParaRPr sz="5000">
              <a:solidFill>
                <a:srgbClr val="EF303F"/>
              </a:solidFill>
              <a:latin typeface="Arial"/>
              <a:ea typeface="Arial"/>
              <a:cs typeface="Arial"/>
              <a:sym typeface="Arial"/>
            </a:endParaRPr>
          </a:p>
        </p:txBody>
      </p:sp>
      <p:sp>
        <p:nvSpPr>
          <p:cNvPr id="567" name="Google Shape;567;p45"/>
          <p:cNvSpPr txBox="1"/>
          <p:nvPr/>
        </p:nvSpPr>
        <p:spPr>
          <a:xfrm rot="-5400000">
            <a:off x="-2921012" y="4232343"/>
            <a:ext cx="8362172" cy="430887"/>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lang="en-US" sz="2800">
                <a:solidFill>
                  <a:srgbClr val="000000"/>
                </a:solidFill>
                <a:latin typeface="Arial"/>
                <a:ea typeface="Arial"/>
                <a:cs typeface="Arial"/>
                <a:sym typeface="Arial"/>
              </a:rPr>
              <a:t>Alap közösségi média stratégiák alkalmazása</a:t>
            </a:r>
            <a:endParaRPr sz="2800">
              <a:solidFill>
                <a:srgbClr val="000000"/>
              </a:solidFill>
              <a:latin typeface="Arial"/>
              <a:ea typeface="Arial"/>
              <a:cs typeface="Arial"/>
              <a:sym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1" name="Shape 571"/>
        <p:cNvGrpSpPr/>
        <p:nvPr/>
      </p:nvGrpSpPr>
      <p:grpSpPr>
        <a:xfrm>
          <a:off x="0" y="0"/>
          <a:ext cx="0" cy="0"/>
          <a:chOff x="0" y="0"/>
          <a:chExt cx="0" cy="0"/>
        </a:xfrm>
      </p:grpSpPr>
      <p:sp>
        <p:nvSpPr>
          <p:cNvPr id="572" name="Google Shape;572;p46"/>
          <p:cNvSpPr/>
          <p:nvPr/>
        </p:nvSpPr>
        <p:spPr>
          <a:xfrm>
            <a:off x="14813654" y="-2248385"/>
            <a:ext cx="4891293" cy="4114800"/>
          </a:xfrm>
          <a:custGeom>
            <a:rect b="b" l="l" r="r" t="t"/>
            <a:pathLst>
              <a:path extrusionOk="0" h="4114800" w="4891293">
                <a:moveTo>
                  <a:pt x="0" y="0"/>
                </a:moveTo>
                <a:lnTo>
                  <a:pt x="4891292" y="0"/>
                </a:lnTo>
                <a:lnTo>
                  <a:pt x="4891292" y="4114800"/>
                </a:lnTo>
                <a:lnTo>
                  <a:pt x="0" y="4114800"/>
                </a:lnTo>
                <a:lnTo>
                  <a:pt x="0" y="0"/>
                </a:lnTo>
                <a:close/>
              </a:path>
            </a:pathLst>
          </a:custGeom>
          <a:blipFill rotWithShape="1">
            <a:blip r:embed="rId3">
              <a:alphaModFix/>
            </a:blip>
            <a:stretch>
              <a:fillRect b="0" l="0" r="0" t="0"/>
            </a:stretch>
          </a:blipFill>
          <a:ln>
            <a:noFill/>
          </a:ln>
        </p:spPr>
      </p:sp>
      <p:sp>
        <p:nvSpPr>
          <p:cNvPr id="573" name="Google Shape;573;p46"/>
          <p:cNvSpPr/>
          <p:nvPr/>
        </p:nvSpPr>
        <p:spPr>
          <a:xfrm>
            <a:off x="14299437" y="0"/>
            <a:ext cx="4122295" cy="4114800"/>
          </a:xfrm>
          <a:custGeom>
            <a:rect b="b" l="l" r="r" t="t"/>
            <a:pathLst>
              <a:path extrusionOk="0" h="4114800" w="4122295">
                <a:moveTo>
                  <a:pt x="0" y="0"/>
                </a:moveTo>
                <a:lnTo>
                  <a:pt x="4122295" y="0"/>
                </a:lnTo>
                <a:lnTo>
                  <a:pt x="4122295" y="4114800"/>
                </a:lnTo>
                <a:lnTo>
                  <a:pt x="0" y="4114800"/>
                </a:lnTo>
                <a:lnTo>
                  <a:pt x="0" y="0"/>
                </a:lnTo>
                <a:close/>
              </a:path>
            </a:pathLst>
          </a:custGeom>
          <a:blipFill rotWithShape="1">
            <a:blip r:embed="rId4">
              <a:alphaModFix/>
            </a:blip>
            <a:stretch>
              <a:fillRect b="0" l="0" r="0" t="0"/>
            </a:stretch>
          </a:blipFill>
          <a:ln>
            <a:noFill/>
          </a:ln>
        </p:spPr>
      </p:sp>
      <p:sp>
        <p:nvSpPr>
          <p:cNvPr id="574" name="Google Shape;574;p46"/>
          <p:cNvSpPr/>
          <p:nvPr/>
        </p:nvSpPr>
        <p:spPr>
          <a:xfrm>
            <a:off x="-782624" y="8012985"/>
            <a:ext cx="3924490" cy="4114800"/>
          </a:xfrm>
          <a:custGeom>
            <a:rect b="b" l="l" r="r" t="t"/>
            <a:pathLst>
              <a:path extrusionOk="0" h="4114800" w="3924490">
                <a:moveTo>
                  <a:pt x="0" y="0"/>
                </a:moveTo>
                <a:lnTo>
                  <a:pt x="3924491" y="0"/>
                </a:lnTo>
                <a:lnTo>
                  <a:pt x="3924491" y="4114800"/>
                </a:lnTo>
                <a:lnTo>
                  <a:pt x="0" y="4114800"/>
                </a:lnTo>
                <a:lnTo>
                  <a:pt x="0" y="0"/>
                </a:lnTo>
                <a:close/>
              </a:path>
            </a:pathLst>
          </a:custGeom>
          <a:blipFill rotWithShape="1">
            <a:blip r:embed="rId5">
              <a:alphaModFix/>
            </a:blip>
            <a:stretch>
              <a:fillRect b="0" l="0" r="0" t="0"/>
            </a:stretch>
          </a:blipFill>
          <a:ln>
            <a:noFill/>
          </a:ln>
        </p:spPr>
      </p:sp>
      <p:sp>
        <p:nvSpPr>
          <p:cNvPr id="575" name="Google Shape;575;p46"/>
          <p:cNvSpPr/>
          <p:nvPr/>
        </p:nvSpPr>
        <p:spPr>
          <a:xfrm>
            <a:off x="-1715764" y="7354997"/>
            <a:ext cx="3681031" cy="4114800"/>
          </a:xfrm>
          <a:custGeom>
            <a:rect b="b" l="l" r="r" t="t"/>
            <a:pathLst>
              <a:path extrusionOk="0" h="4114800" w="3681031">
                <a:moveTo>
                  <a:pt x="0" y="0"/>
                </a:moveTo>
                <a:lnTo>
                  <a:pt x="3681032" y="0"/>
                </a:lnTo>
                <a:lnTo>
                  <a:pt x="3681032" y="4114800"/>
                </a:lnTo>
                <a:lnTo>
                  <a:pt x="0" y="4114800"/>
                </a:lnTo>
                <a:lnTo>
                  <a:pt x="0" y="0"/>
                </a:lnTo>
                <a:close/>
              </a:path>
            </a:pathLst>
          </a:custGeom>
          <a:blipFill rotWithShape="1">
            <a:blip r:embed="rId6">
              <a:alphaModFix/>
            </a:blip>
            <a:stretch>
              <a:fillRect b="0" l="0" r="0" t="0"/>
            </a:stretch>
          </a:blipFill>
          <a:ln>
            <a:noFill/>
          </a:ln>
        </p:spPr>
      </p:sp>
      <p:sp>
        <p:nvSpPr>
          <p:cNvPr id="576" name="Google Shape;576;p46"/>
          <p:cNvSpPr/>
          <p:nvPr/>
        </p:nvSpPr>
        <p:spPr>
          <a:xfrm>
            <a:off x="15343404" y="7682355"/>
            <a:ext cx="4361543" cy="4114800"/>
          </a:xfrm>
          <a:custGeom>
            <a:rect b="b" l="l" r="r" t="t"/>
            <a:pathLst>
              <a:path extrusionOk="0" h="4114800" w="4361543">
                <a:moveTo>
                  <a:pt x="0" y="0"/>
                </a:moveTo>
                <a:lnTo>
                  <a:pt x="4361542" y="0"/>
                </a:lnTo>
                <a:lnTo>
                  <a:pt x="4361542" y="4114800"/>
                </a:lnTo>
                <a:lnTo>
                  <a:pt x="0" y="4114800"/>
                </a:lnTo>
                <a:lnTo>
                  <a:pt x="0" y="0"/>
                </a:lnTo>
                <a:close/>
              </a:path>
            </a:pathLst>
          </a:custGeom>
          <a:blipFill rotWithShape="1">
            <a:blip r:embed="rId7">
              <a:alphaModFix/>
            </a:blip>
            <a:stretch>
              <a:fillRect b="0" l="0" r="0" t="0"/>
            </a:stretch>
          </a:blipFill>
          <a:ln>
            <a:noFill/>
          </a:ln>
        </p:spPr>
      </p:sp>
      <p:sp>
        <p:nvSpPr>
          <p:cNvPr id="577" name="Google Shape;577;p46"/>
          <p:cNvSpPr txBox="1"/>
          <p:nvPr/>
        </p:nvSpPr>
        <p:spPr>
          <a:xfrm>
            <a:off x="2400650" y="2889250"/>
            <a:ext cx="2220664" cy="2212976"/>
          </a:xfrm>
          <a:prstGeom prst="rect">
            <a:avLst/>
          </a:prstGeom>
          <a:noFill/>
          <a:ln>
            <a:noFill/>
          </a:ln>
        </p:spPr>
        <p:txBody>
          <a:bodyPr anchorCtr="0" anchor="t" bIns="0" lIns="0" spcFirstLastPara="1" rIns="0" wrap="square" tIns="0">
            <a:spAutoFit/>
          </a:bodyPr>
          <a:lstStyle/>
          <a:p>
            <a:pPr indent="0" lvl="0" marL="0" marR="0" rtl="0" algn="ctr">
              <a:lnSpc>
                <a:spcPct val="140003"/>
              </a:lnSpc>
              <a:spcBef>
                <a:spcPts val="0"/>
              </a:spcBef>
              <a:spcAft>
                <a:spcPts val="0"/>
              </a:spcAft>
              <a:buNone/>
            </a:pPr>
            <a:r>
              <a:rPr lang="en-US" sz="12999">
                <a:solidFill>
                  <a:srgbClr val="06AC73"/>
                </a:solidFill>
                <a:latin typeface="Arial"/>
                <a:ea typeface="Arial"/>
                <a:cs typeface="Arial"/>
                <a:sym typeface="Arial"/>
              </a:rPr>
              <a:t>06</a:t>
            </a:r>
            <a:endParaRPr/>
          </a:p>
        </p:txBody>
      </p:sp>
      <p:sp>
        <p:nvSpPr>
          <p:cNvPr id="578" name="Google Shape;578;p46"/>
          <p:cNvSpPr txBox="1"/>
          <p:nvPr/>
        </p:nvSpPr>
        <p:spPr>
          <a:xfrm>
            <a:off x="4884532" y="3375666"/>
            <a:ext cx="9929122" cy="899926"/>
          </a:xfrm>
          <a:prstGeom prst="rect">
            <a:avLst/>
          </a:prstGeom>
          <a:noFill/>
          <a:ln>
            <a:noFill/>
          </a:ln>
        </p:spPr>
        <p:txBody>
          <a:bodyPr anchorCtr="0" anchor="t" bIns="0" lIns="0" spcFirstLastPara="1" rIns="0" wrap="square" tIns="0">
            <a:spAutoFit/>
          </a:bodyPr>
          <a:lstStyle/>
          <a:p>
            <a:pPr indent="0" lvl="0" marL="0" marR="0" rtl="0" algn="l">
              <a:lnSpc>
                <a:spcPct val="140007"/>
              </a:lnSpc>
              <a:spcBef>
                <a:spcPts val="0"/>
              </a:spcBef>
              <a:spcAft>
                <a:spcPts val="0"/>
              </a:spcAft>
              <a:buNone/>
            </a:pPr>
            <a:r>
              <a:rPr lang="en-US" sz="5499">
                <a:solidFill>
                  <a:srgbClr val="000000"/>
                </a:solidFill>
                <a:latin typeface="Arial"/>
                <a:ea typeface="Arial"/>
                <a:cs typeface="Arial"/>
                <a:sym typeface="Arial"/>
              </a:rPr>
              <a:t>Közösségi média elemzések</a:t>
            </a:r>
            <a:endParaRPr sz="5499">
              <a:solidFill>
                <a:srgbClr val="000000"/>
              </a:solidFill>
              <a:latin typeface="Arial"/>
              <a:ea typeface="Arial"/>
              <a:cs typeface="Arial"/>
              <a:sym typeface="Arial"/>
            </a:endParaRPr>
          </a:p>
        </p:txBody>
      </p:sp>
      <p:sp>
        <p:nvSpPr>
          <p:cNvPr id="579" name="Google Shape;579;p46"/>
          <p:cNvSpPr txBox="1"/>
          <p:nvPr/>
        </p:nvSpPr>
        <p:spPr>
          <a:xfrm>
            <a:off x="4884532" y="4657725"/>
            <a:ext cx="6675051" cy="1292662"/>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lang="en-US" sz="2800">
                <a:solidFill>
                  <a:schemeClr val="dk1"/>
                </a:solidFill>
                <a:latin typeface="Calibri"/>
                <a:ea typeface="Calibri"/>
                <a:cs typeface="Calibri"/>
                <a:sym typeface="Calibri"/>
              </a:rPr>
              <a:t>Hogyan tudod meghatározni a közösségi média befektetésarányos megtérülését (ROI – Return On Investment) ?</a:t>
            </a:r>
            <a:endParaRPr sz="2800">
              <a:solidFill>
                <a:schemeClr val="dk1"/>
              </a:solidFill>
              <a:latin typeface="Calibri"/>
              <a:ea typeface="Calibri"/>
              <a:cs typeface="Calibri"/>
              <a:sym typeface="Calibri"/>
            </a:endParaRPr>
          </a:p>
        </p:txBody>
      </p:sp>
      <p:sp>
        <p:nvSpPr>
          <p:cNvPr id="580" name="Google Shape;580;p46"/>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8">
              <a:alphaModFix/>
            </a:blip>
            <a:stretch>
              <a:fillRect b="-160181" l="-14265" r="-3278" t="-161048"/>
            </a:stretch>
          </a:blipFill>
          <a:ln>
            <a:noFill/>
          </a:ln>
        </p:spPr>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4" name="Shape 584"/>
        <p:cNvGrpSpPr/>
        <p:nvPr/>
      </p:nvGrpSpPr>
      <p:grpSpPr>
        <a:xfrm>
          <a:off x="0" y="0"/>
          <a:ext cx="0" cy="0"/>
          <a:chOff x="0" y="0"/>
          <a:chExt cx="0" cy="0"/>
        </a:xfrm>
      </p:grpSpPr>
      <p:sp>
        <p:nvSpPr>
          <p:cNvPr id="585" name="Google Shape;585;p47"/>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3">
              <a:alphaModFix/>
            </a:blip>
            <a:stretch>
              <a:fillRect b="-160181" l="-14265" r="-3278" t="-161048"/>
            </a:stretch>
          </a:blipFill>
          <a:ln>
            <a:noFill/>
          </a:ln>
        </p:spPr>
      </p:sp>
      <p:sp>
        <p:nvSpPr>
          <p:cNvPr id="586" name="Google Shape;586;p47"/>
          <p:cNvSpPr/>
          <p:nvPr/>
        </p:nvSpPr>
        <p:spPr>
          <a:xfrm>
            <a:off x="11202345" y="5333862"/>
            <a:ext cx="6174990" cy="4030474"/>
          </a:xfrm>
          <a:custGeom>
            <a:rect b="b" l="l" r="r" t="t"/>
            <a:pathLst>
              <a:path extrusionOk="0" h="4030474" w="6174990">
                <a:moveTo>
                  <a:pt x="0" y="0"/>
                </a:moveTo>
                <a:lnTo>
                  <a:pt x="6174990" y="0"/>
                </a:lnTo>
                <a:lnTo>
                  <a:pt x="6174990" y="4030473"/>
                </a:lnTo>
                <a:lnTo>
                  <a:pt x="0" y="4030473"/>
                </a:lnTo>
                <a:lnTo>
                  <a:pt x="0" y="0"/>
                </a:lnTo>
                <a:close/>
              </a:path>
            </a:pathLst>
          </a:custGeom>
          <a:blipFill rotWithShape="1">
            <a:blip r:embed="rId4">
              <a:alphaModFix/>
            </a:blip>
            <a:stretch>
              <a:fillRect b="0" l="0" r="0" t="0"/>
            </a:stretch>
          </a:blipFill>
          <a:ln>
            <a:noFill/>
          </a:ln>
        </p:spPr>
      </p:sp>
      <p:sp>
        <p:nvSpPr>
          <p:cNvPr id="587" name="Google Shape;587;p47"/>
          <p:cNvSpPr txBox="1"/>
          <p:nvPr/>
        </p:nvSpPr>
        <p:spPr>
          <a:xfrm>
            <a:off x="2438400" y="2595876"/>
            <a:ext cx="11366352" cy="4360168"/>
          </a:xfrm>
          <a:prstGeom prst="rect">
            <a:avLst/>
          </a:prstGeom>
          <a:noFill/>
          <a:ln>
            <a:noFill/>
          </a:ln>
        </p:spPr>
        <p:txBody>
          <a:bodyPr anchorCtr="0" anchor="t" bIns="0" lIns="0" spcFirstLastPara="1" rIns="0" wrap="square" tIns="0">
            <a:spAutoFit/>
          </a:bodyPr>
          <a:lstStyle/>
          <a:p>
            <a:pPr indent="0" lvl="0" marL="0" marR="0" rtl="0" algn="l">
              <a:lnSpc>
                <a:spcPct val="170000"/>
              </a:lnSpc>
              <a:spcBef>
                <a:spcPts val="0"/>
              </a:spcBef>
              <a:spcAft>
                <a:spcPts val="0"/>
              </a:spcAft>
              <a:buNone/>
            </a:pPr>
            <a:r>
              <a:rPr lang="en-US" sz="2000">
                <a:solidFill>
                  <a:srgbClr val="000000"/>
                </a:solidFill>
                <a:latin typeface="Arial"/>
                <a:ea typeface="Arial"/>
                <a:cs typeface="Arial"/>
                <a:sym typeface="Arial"/>
              </a:rPr>
              <a:t>Az elemzés </a:t>
            </a:r>
            <a:r>
              <a:rPr b="1" lang="en-US" sz="2000">
                <a:solidFill>
                  <a:srgbClr val="000000"/>
                </a:solidFill>
                <a:latin typeface="Arial"/>
                <a:ea typeface="Arial"/>
                <a:cs typeface="Arial"/>
                <a:sym typeface="Arial"/>
              </a:rPr>
              <a:t>méréssel</a:t>
            </a:r>
            <a:r>
              <a:rPr lang="en-US" sz="2000">
                <a:solidFill>
                  <a:srgbClr val="000000"/>
                </a:solidFill>
                <a:latin typeface="Arial"/>
                <a:ea typeface="Arial"/>
                <a:cs typeface="Arial"/>
                <a:sym typeface="Arial"/>
              </a:rPr>
              <a:t> kezdődik, a közösségi média eredményeinek a mérésével a kampányok és üzenetek szintjén. Az üzenetek, státuszok, frissítések, fotók, videók és egyéb tartalmak összehasonlíthatók egymással.</a:t>
            </a:r>
            <a:endParaRPr sz="2000">
              <a:solidFill>
                <a:srgbClr val="000000"/>
              </a:solidFill>
              <a:latin typeface="Arial"/>
              <a:ea typeface="Arial"/>
              <a:cs typeface="Arial"/>
              <a:sym typeface="Arial"/>
            </a:endParaRPr>
          </a:p>
          <a:p>
            <a:pPr indent="0" lvl="0" marL="0" marR="0" rtl="0" algn="l">
              <a:lnSpc>
                <a:spcPct val="170000"/>
              </a:lnSpc>
              <a:spcBef>
                <a:spcPts val="0"/>
              </a:spcBef>
              <a:spcAft>
                <a:spcPts val="0"/>
              </a:spcAft>
              <a:buNone/>
            </a:pPr>
            <a:r>
              <a:t/>
            </a:r>
            <a:endParaRPr sz="2000">
              <a:solidFill>
                <a:srgbClr val="000000"/>
              </a:solidFill>
              <a:latin typeface="Arial"/>
              <a:ea typeface="Arial"/>
              <a:cs typeface="Arial"/>
              <a:sym typeface="Arial"/>
            </a:endParaRPr>
          </a:p>
          <a:p>
            <a:pPr indent="0" lvl="0" marL="0" marR="0" rtl="0" algn="l">
              <a:lnSpc>
                <a:spcPct val="170000"/>
              </a:lnSpc>
              <a:spcBef>
                <a:spcPts val="0"/>
              </a:spcBef>
              <a:spcAft>
                <a:spcPts val="0"/>
              </a:spcAft>
              <a:buNone/>
            </a:pPr>
            <a:r>
              <a:rPr lang="en-US" sz="2000">
                <a:solidFill>
                  <a:srgbClr val="000000"/>
                </a:solidFill>
                <a:latin typeface="Arial"/>
                <a:ea typeface="Arial"/>
                <a:cs typeface="Arial"/>
                <a:sym typeface="Arial"/>
              </a:rPr>
              <a:t>Sok szervezet már túl van az </a:t>
            </a:r>
            <a:r>
              <a:rPr b="1" lang="en-US" sz="2000">
                <a:solidFill>
                  <a:srgbClr val="000000"/>
                </a:solidFill>
                <a:latin typeface="Arial"/>
                <a:ea typeface="Arial"/>
                <a:cs typeface="Arial"/>
                <a:sym typeface="Arial"/>
              </a:rPr>
              <a:t>expozíciós fázison </a:t>
            </a:r>
            <a:r>
              <a:rPr lang="en-US" sz="2000">
                <a:solidFill>
                  <a:srgbClr val="000000"/>
                </a:solidFill>
                <a:latin typeface="Arial"/>
                <a:ea typeface="Arial"/>
                <a:cs typeface="Arial"/>
                <a:sym typeface="Arial"/>
              </a:rPr>
              <a:t>(azaz a megtekintések száma márkaépítést biztosít, de ez nem mindig elég).</a:t>
            </a:r>
            <a:endParaRPr sz="2000">
              <a:solidFill>
                <a:srgbClr val="000000"/>
              </a:solidFill>
              <a:latin typeface="Arial"/>
              <a:ea typeface="Arial"/>
              <a:cs typeface="Arial"/>
              <a:sym typeface="Arial"/>
            </a:endParaRPr>
          </a:p>
          <a:p>
            <a:pPr indent="0" lvl="0" marL="0" marR="0" rtl="0" algn="l">
              <a:lnSpc>
                <a:spcPct val="170000"/>
              </a:lnSpc>
              <a:spcBef>
                <a:spcPts val="0"/>
              </a:spcBef>
              <a:spcAft>
                <a:spcPts val="0"/>
              </a:spcAft>
              <a:buNone/>
            </a:pPr>
            <a:r>
              <a:t/>
            </a:r>
            <a:endParaRPr sz="2000">
              <a:solidFill>
                <a:srgbClr val="000000"/>
              </a:solidFill>
              <a:latin typeface="Arial"/>
              <a:ea typeface="Arial"/>
              <a:cs typeface="Arial"/>
              <a:sym typeface="Arial"/>
            </a:endParaRPr>
          </a:p>
          <a:p>
            <a:pPr indent="0" lvl="0" marL="0" marR="0" rtl="0" algn="l">
              <a:lnSpc>
                <a:spcPct val="170000"/>
              </a:lnSpc>
              <a:spcBef>
                <a:spcPts val="0"/>
              </a:spcBef>
              <a:spcAft>
                <a:spcPts val="0"/>
              </a:spcAft>
              <a:buNone/>
            </a:pPr>
            <a:r>
              <a:rPr lang="en-US" sz="2000">
                <a:solidFill>
                  <a:srgbClr val="000000"/>
                </a:solidFill>
                <a:latin typeface="Arial"/>
                <a:ea typeface="Arial"/>
                <a:cs typeface="Arial"/>
                <a:sym typeface="Arial"/>
              </a:rPr>
              <a:t>Az igazi befektetésarányos megtérülés a </a:t>
            </a:r>
            <a:r>
              <a:rPr b="1" lang="en-US" sz="2000">
                <a:solidFill>
                  <a:srgbClr val="000000"/>
                </a:solidFill>
                <a:latin typeface="Arial"/>
                <a:ea typeface="Arial"/>
                <a:cs typeface="Arial"/>
                <a:sym typeface="Arial"/>
              </a:rPr>
              <a:t>cselekvési fázisban </a:t>
            </a:r>
            <a:r>
              <a:rPr lang="en-US" sz="2000">
                <a:solidFill>
                  <a:srgbClr val="000000"/>
                </a:solidFill>
                <a:latin typeface="Arial"/>
                <a:ea typeface="Arial"/>
                <a:cs typeface="Arial"/>
                <a:sym typeface="Arial"/>
              </a:rPr>
              <a:t>rejlik. Ez az a fázis, amikor a célközönségből valaki megvásárolja a terméket, igénybe veszi a szolgáltatást, vagy felveszi veled a kapcsolatot stb.</a:t>
            </a:r>
            <a:endParaRPr/>
          </a:p>
        </p:txBody>
      </p:sp>
      <p:sp>
        <p:nvSpPr>
          <p:cNvPr id="588" name="Google Shape;588;p47"/>
          <p:cNvSpPr/>
          <p:nvPr/>
        </p:nvSpPr>
        <p:spPr>
          <a:xfrm>
            <a:off x="14609005" y="-1696348"/>
            <a:ext cx="5888801" cy="4114800"/>
          </a:xfrm>
          <a:custGeom>
            <a:rect b="b" l="l" r="r" t="t"/>
            <a:pathLst>
              <a:path extrusionOk="0" h="4114800" w="5888801">
                <a:moveTo>
                  <a:pt x="0" y="0"/>
                </a:moveTo>
                <a:lnTo>
                  <a:pt x="5888801" y="0"/>
                </a:lnTo>
                <a:lnTo>
                  <a:pt x="5888801" y="4114800"/>
                </a:lnTo>
                <a:lnTo>
                  <a:pt x="0" y="4114800"/>
                </a:lnTo>
                <a:lnTo>
                  <a:pt x="0" y="0"/>
                </a:lnTo>
                <a:close/>
              </a:path>
            </a:pathLst>
          </a:custGeom>
          <a:blipFill rotWithShape="1">
            <a:blip r:embed="rId5">
              <a:alphaModFix/>
            </a:blip>
            <a:stretch>
              <a:fillRect b="0" l="0" r="0" t="0"/>
            </a:stretch>
          </a:blipFill>
          <a:ln>
            <a:noFill/>
          </a:ln>
        </p:spPr>
      </p:sp>
      <p:sp>
        <p:nvSpPr>
          <p:cNvPr id="589" name="Google Shape;589;p47"/>
          <p:cNvSpPr/>
          <p:nvPr/>
        </p:nvSpPr>
        <p:spPr>
          <a:xfrm>
            <a:off x="-2008242" y="8195986"/>
            <a:ext cx="7315200" cy="3883152"/>
          </a:xfrm>
          <a:custGeom>
            <a:rect b="b" l="l" r="r" t="t"/>
            <a:pathLst>
              <a:path extrusionOk="0" h="3883152" w="7315200">
                <a:moveTo>
                  <a:pt x="0" y="0"/>
                </a:moveTo>
                <a:lnTo>
                  <a:pt x="7315200" y="0"/>
                </a:lnTo>
                <a:lnTo>
                  <a:pt x="7315200" y="3883152"/>
                </a:lnTo>
                <a:lnTo>
                  <a:pt x="0" y="3883152"/>
                </a:lnTo>
                <a:lnTo>
                  <a:pt x="0" y="0"/>
                </a:lnTo>
                <a:close/>
              </a:path>
            </a:pathLst>
          </a:custGeom>
          <a:blipFill rotWithShape="1">
            <a:blip r:embed="rId6">
              <a:alphaModFix/>
            </a:blip>
            <a:stretch>
              <a:fillRect b="0" l="0" r="0" t="0"/>
            </a:stretch>
          </a:blipFill>
          <a:ln>
            <a:noFill/>
          </a:ln>
        </p:spPr>
      </p:sp>
      <p:sp>
        <p:nvSpPr>
          <p:cNvPr id="590" name="Google Shape;590;p47"/>
          <p:cNvSpPr txBox="1"/>
          <p:nvPr/>
        </p:nvSpPr>
        <p:spPr>
          <a:xfrm>
            <a:off x="2262836" y="923925"/>
            <a:ext cx="13993631" cy="936625"/>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None/>
            </a:pPr>
            <a:r>
              <a:rPr lang="en-US" sz="5499">
                <a:solidFill>
                  <a:srgbClr val="000000"/>
                </a:solidFill>
                <a:latin typeface="Arial"/>
                <a:ea typeface="Arial"/>
                <a:cs typeface="Arial"/>
                <a:sym typeface="Arial"/>
              </a:rPr>
              <a:t>Négy szakaszos model </a:t>
            </a:r>
            <a:endParaRPr sz="5499">
              <a:solidFill>
                <a:srgbClr val="000000"/>
              </a:solidFill>
              <a:latin typeface="Arial"/>
              <a:ea typeface="Arial"/>
              <a:cs typeface="Arial"/>
              <a:sym typeface="Arial"/>
            </a:endParaRPr>
          </a:p>
        </p:txBody>
      </p:sp>
      <p:sp>
        <p:nvSpPr>
          <p:cNvPr id="591" name="Google Shape;591;p47"/>
          <p:cNvSpPr txBox="1"/>
          <p:nvPr/>
        </p:nvSpPr>
        <p:spPr>
          <a:xfrm rot="-5400000">
            <a:off x="-2256452" y="4690488"/>
            <a:ext cx="6522680" cy="48831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2900">
                <a:solidFill>
                  <a:srgbClr val="000000"/>
                </a:solidFill>
                <a:latin typeface="Arial"/>
                <a:ea typeface="Arial"/>
                <a:cs typeface="Arial"/>
                <a:sym typeface="Arial"/>
              </a:rPr>
              <a:t>Közösségi média elemzések </a:t>
            </a:r>
            <a:endParaRPr sz="2900">
              <a:solidFill>
                <a:srgbClr val="000000"/>
              </a:solidFill>
              <a:latin typeface="Arial"/>
              <a:ea typeface="Arial"/>
              <a:cs typeface="Arial"/>
              <a:sym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5" name="Shape 595"/>
        <p:cNvGrpSpPr/>
        <p:nvPr/>
      </p:nvGrpSpPr>
      <p:grpSpPr>
        <a:xfrm>
          <a:off x="0" y="0"/>
          <a:ext cx="0" cy="0"/>
          <a:chOff x="0" y="0"/>
          <a:chExt cx="0" cy="0"/>
        </a:xfrm>
      </p:grpSpPr>
      <p:sp>
        <p:nvSpPr>
          <p:cNvPr id="596" name="Google Shape;596;p48"/>
          <p:cNvSpPr/>
          <p:nvPr/>
        </p:nvSpPr>
        <p:spPr>
          <a:xfrm>
            <a:off x="14813654" y="-2248385"/>
            <a:ext cx="4891293" cy="4114800"/>
          </a:xfrm>
          <a:custGeom>
            <a:rect b="b" l="l" r="r" t="t"/>
            <a:pathLst>
              <a:path extrusionOk="0" h="4114800" w="4891293">
                <a:moveTo>
                  <a:pt x="0" y="0"/>
                </a:moveTo>
                <a:lnTo>
                  <a:pt x="4891292" y="0"/>
                </a:lnTo>
                <a:lnTo>
                  <a:pt x="4891292" y="4114800"/>
                </a:lnTo>
                <a:lnTo>
                  <a:pt x="0" y="4114800"/>
                </a:lnTo>
                <a:lnTo>
                  <a:pt x="0" y="0"/>
                </a:lnTo>
                <a:close/>
              </a:path>
            </a:pathLst>
          </a:custGeom>
          <a:blipFill rotWithShape="1">
            <a:blip r:embed="rId3">
              <a:alphaModFix/>
            </a:blip>
            <a:stretch>
              <a:fillRect b="0" l="0" r="0" t="0"/>
            </a:stretch>
          </a:blipFill>
          <a:ln>
            <a:noFill/>
          </a:ln>
        </p:spPr>
      </p:sp>
      <p:sp>
        <p:nvSpPr>
          <p:cNvPr id="597" name="Google Shape;597;p48"/>
          <p:cNvSpPr/>
          <p:nvPr/>
        </p:nvSpPr>
        <p:spPr>
          <a:xfrm>
            <a:off x="14299437" y="0"/>
            <a:ext cx="4122295" cy="4114800"/>
          </a:xfrm>
          <a:custGeom>
            <a:rect b="b" l="l" r="r" t="t"/>
            <a:pathLst>
              <a:path extrusionOk="0" h="4114800" w="4122295">
                <a:moveTo>
                  <a:pt x="0" y="0"/>
                </a:moveTo>
                <a:lnTo>
                  <a:pt x="4122295" y="0"/>
                </a:lnTo>
                <a:lnTo>
                  <a:pt x="4122295" y="4114800"/>
                </a:lnTo>
                <a:lnTo>
                  <a:pt x="0" y="4114800"/>
                </a:lnTo>
                <a:lnTo>
                  <a:pt x="0" y="0"/>
                </a:lnTo>
                <a:close/>
              </a:path>
            </a:pathLst>
          </a:custGeom>
          <a:blipFill rotWithShape="1">
            <a:blip r:embed="rId4">
              <a:alphaModFix/>
            </a:blip>
            <a:stretch>
              <a:fillRect b="0" l="0" r="0" t="0"/>
            </a:stretch>
          </a:blipFill>
          <a:ln>
            <a:noFill/>
          </a:ln>
        </p:spPr>
      </p:sp>
      <p:sp>
        <p:nvSpPr>
          <p:cNvPr id="598" name="Google Shape;598;p48"/>
          <p:cNvSpPr/>
          <p:nvPr/>
        </p:nvSpPr>
        <p:spPr>
          <a:xfrm>
            <a:off x="-782624" y="8012985"/>
            <a:ext cx="3924490" cy="4114800"/>
          </a:xfrm>
          <a:custGeom>
            <a:rect b="b" l="l" r="r" t="t"/>
            <a:pathLst>
              <a:path extrusionOk="0" h="4114800" w="3924490">
                <a:moveTo>
                  <a:pt x="0" y="0"/>
                </a:moveTo>
                <a:lnTo>
                  <a:pt x="3924491" y="0"/>
                </a:lnTo>
                <a:lnTo>
                  <a:pt x="3924491" y="4114800"/>
                </a:lnTo>
                <a:lnTo>
                  <a:pt x="0" y="4114800"/>
                </a:lnTo>
                <a:lnTo>
                  <a:pt x="0" y="0"/>
                </a:lnTo>
                <a:close/>
              </a:path>
            </a:pathLst>
          </a:custGeom>
          <a:blipFill rotWithShape="1">
            <a:blip r:embed="rId5">
              <a:alphaModFix/>
            </a:blip>
            <a:stretch>
              <a:fillRect b="0" l="0" r="0" t="0"/>
            </a:stretch>
          </a:blipFill>
          <a:ln>
            <a:noFill/>
          </a:ln>
        </p:spPr>
      </p:sp>
      <p:sp>
        <p:nvSpPr>
          <p:cNvPr id="599" name="Google Shape;599;p48"/>
          <p:cNvSpPr/>
          <p:nvPr/>
        </p:nvSpPr>
        <p:spPr>
          <a:xfrm>
            <a:off x="-1715764" y="7354997"/>
            <a:ext cx="3681031" cy="4114800"/>
          </a:xfrm>
          <a:custGeom>
            <a:rect b="b" l="l" r="r" t="t"/>
            <a:pathLst>
              <a:path extrusionOk="0" h="4114800" w="3681031">
                <a:moveTo>
                  <a:pt x="0" y="0"/>
                </a:moveTo>
                <a:lnTo>
                  <a:pt x="3681032" y="0"/>
                </a:lnTo>
                <a:lnTo>
                  <a:pt x="3681032" y="4114800"/>
                </a:lnTo>
                <a:lnTo>
                  <a:pt x="0" y="4114800"/>
                </a:lnTo>
                <a:lnTo>
                  <a:pt x="0" y="0"/>
                </a:lnTo>
                <a:close/>
              </a:path>
            </a:pathLst>
          </a:custGeom>
          <a:blipFill rotWithShape="1">
            <a:blip r:embed="rId6">
              <a:alphaModFix/>
            </a:blip>
            <a:stretch>
              <a:fillRect b="0" l="0" r="0" t="0"/>
            </a:stretch>
          </a:blipFill>
          <a:ln>
            <a:noFill/>
          </a:ln>
        </p:spPr>
      </p:sp>
      <p:sp>
        <p:nvSpPr>
          <p:cNvPr id="600" name="Google Shape;600;p48"/>
          <p:cNvSpPr/>
          <p:nvPr/>
        </p:nvSpPr>
        <p:spPr>
          <a:xfrm>
            <a:off x="15343404" y="7682355"/>
            <a:ext cx="4361543" cy="4114800"/>
          </a:xfrm>
          <a:custGeom>
            <a:rect b="b" l="l" r="r" t="t"/>
            <a:pathLst>
              <a:path extrusionOk="0" h="4114800" w="4361543">
                <a:moveTo>
                  <a:pt x="0" y="0"/>
                </a:moveTo>
                <a:lnTo>
                  <a:pt x="4361542" y="0"/>
                </a:lnTo>
                <a:lnTo>
                  <a:pt x="4361542" y="4114800"/>
                </a:lnTo>
                <a:lnTo>
                  <a:pt x="0" y="4114800"/>
                </a:lnTo>
                <a:lnTo>
                  <a:pt x="0" y="0"/>
                </a:lnTo>
                <a:close/>
              </a:path>
            </a:pathLst>
          </a:custGeom>
          <a:blipFill rotWithShape="1">
            <a:blip r:embed="rId7">
              <a:alphaModFix/>
            </a:blip>
            <a:stretch>
              <a:fillRect b="0" l="0" r="0" t="0"/>
            </a:stretch>
          </a:blipFill>
          <a:ln>
            <a:noFill/>
          </a:ln>
        </p:spPr>
      </p:sp>
      <p:sp>
        <p:nvSpPr>
          <p:cNvPr id="601" name="Google Shape;601;p48"/>
          <p:cNvSpPr txBox="1"/>
          <p:nvPr/>
        </p:nvSpPr>
        <p:spPr>
          <a:xfrm>
            <a:off x="1184537" y="2838259"/>
            <a:ext cx="1974652" cy="2333972"/>
          </a:xfrm>
          <a:prstGeom prst="rect">
            <a:avLst/>
          </a:prstGeom>
          <a:noFill/>
          <a:ln>
            <a:noFill/>
          </a:ln>
        </p:spPr>
        <p:txBody>
          <a:bodyPr anchorCtr="0" anchor="t" bIns="0" lIns="0" spcFirstLastPara="1" rIns="0" wrap="square" tIns="0">
            <a:spAutoFit/>
          </a:bodyPr>
          <a:lstStyle/>
          <a:p>
            <a:pPr indent="0" lvl="0" marL="0" marR="0" rtl="0" algn="ctr">
              <a:lnSpc>
                <a:spcPct val="140003"/>
              </a:lnSpc>
              <a:spcBef>
                <a:spcPts val="0"/>
              </a:spcBef>
              <a:spcAft>
                <a:spcPts val="0"/>
              </a:spcAft>
              <a:buNone/>
            </a:pPr>
            <a:r>
              <a:rPr lang="en-US" sz="12999">
                <a:solidFill>
                  <a:srgbClr val="06AC73"/>
                </a:solidFill>
                <a:latin typeface="Arial"/>
                <a:ea typeface="Arial"/>
                <a:cs typeface="Arial"/>
                <a:sym typeface="Arial"/>
              </a:rPr>
              <a:t>07</a:t>
            </a:r>
            <a:endParaRPr/>
          </a:p>
        </p:txBody>
      </p:sp>
      <p:sp>
        <p:nvSpPr>
          <p:cNvPr id="602" name="Google Shape;602;p48"/>
          <p:cNvSpPr txBox="1"/>
          <p:nvPr/>
        </p:nvSpPr>
        <p:spPr>
          <a:xfrm>
            <a:off x="3505200" y="3017795"/>
            <a:ext cx="13792200" cy="987450"/>
          </a:xfrm>
          <a:prstGeom prst="rect">
            <a:avLst/>
          </a:prstGeom>
          <a:noFill/>
          <a:ln>
            <a:noFill/>
          </a:ln>
        </p:spPr>
        <p:txBody>
          <a:bodyPr anchorCtr="0" anchor="t" bIns="0" lIns="0" spcFirstLastPara="1" rIns="0" wrap="square" tIns="0">
            <a:spAutoFit/>
          </a:bodyPr>
          <a:lstStyle/>
          <a:p>
            <a:pPr indent="0" lvl="0" marL="0" marR="0" rtl="0" algn="l">
              <a:lnSpc>
                <a:spcPct val="140007"/>
              </a:lnSpc>
              <a:spcBef>
                <a:spcPts val="0"/>
              </a:spcBef>
              <a:spcAft>
                <a:spcPts val="0"/>
              </a:spcAft>
              <a:buNone/>
            </a:pPr>
            <a:r>
              <a:rPr lang="en-US" sz="5499">
                <a:solidFill>
                  <a:srgbClr val="000000"/>
                </a:solidFill>
                <a:latin typeface="Arial"/>
                <a:ea typeface="Arial"/>
                <a:cs typeface="Arial"/>
                <a:sym typeface="Arial"/>
              </a:rPr>
              <a:t>Etikai szempontok a digitális marketingben</a:t>
            </a:r>
            <a:endParaRPr sz="5499">
              <a:solidFill>
                <a:srgbClr val="000000"/>
              </a:solidFill>
              <a:latin typeface="Arial"/>
              <a:ea typeface="Arial"/>
              <a:cs typeface="Arial"/>
              <a:sym typeface="Arial"/>
            </a:endParaRPr>
          </a:p>
        </p:txBody>
      </p:sp>
      <p:sp>
        <p:nvSpPr>
          <p:cNvPr id="603" name="Google Shape;603;p48"/>
          <p:cNvSpPr txBox="1"/>
          <p:nvPr/>
        </p:nvSpPr>
        <p:spPr>
          <a:xfrm>
            <a:off x="4884532" y="5332039"/>
            <a:ext cx="10965068" cy="448841"/>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lang="en-US" sz="2499">
                <a:solidFill>
                  <a:srgbClr val="000000"/>
                </a:solidFill>
                <a:latin typeface="Arial"/>
                <a:ea typeface="Arial"/>
                <a:cs typeface="Arial"/>
                <a:sym typeface="Arial"/>
              </a:rPr>
              <a:t>Hogyan maradjak etikus a digitális marketingtevékenységem során?</a:t>
            </a:r>
            <a:endParaRPr sz="2499">
              <a:solidFill>
                <a:srgbClr val="000000"/>
              </a:solidFill>
              <a:latin typeface="Arial"/>
              <a:ea typeface="Arial"/>
              <a:cs typeface="Arial"/>
              <a:sym typeface="Arial"/>
            </a:endParaRPr>
          </a:p>
        </p:txBody>
      </p:sp>
      <p:sp>
        <p:nvSpPr>
          <p:cNvPr id="604" name="Google Shape;604;p48"/>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8">
              <a:alphaModFix/>
            </a:blip>
            <a:stretch>
              <a:fillRect b="-160181" l="-14265" r="-3278" t="-161048"/>
            </a:stretch>
          </a:blipFill>
          <a:ln>
            <a:noFill/>
          </a:ln>
        </p:spPr>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8" name="Shape 608"/>
        <p:cNvGrpSpPr/>
        <p:nvPr/>
      </p:nvGrpSpPr>
      <p:grpSpPr>
        <a:xfrm>
          <a:off x="0" y="0"/>
          <a:ext cx="0" cy="0"/>
          <a:chOff x="0" y="0"/>
          <a:chExt cx="0" cy="0"/>
        </a:xfrm>
      </p:grpSpPr>
      <p:sp>
        <p:nvSpPr>
          <p:cNvPr id="609" name="Google Shape;609;p49"/>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3">
              <a:alphaModFix/>
            </a:blip>
            <a:stretch>
              <a:fillRect b="-160181" l="-14265" r="-3278" t="-161048"/>
            </a:stretch>
          </a:blipFill>
          <a:ln>
            <a:noFill/>
          </a:ln>
        </p:spPr>
      </p:sp>
      <p:sp>
        <p:nvSpPr>
          <p:cNvPr id="610" name="Google Shape;610;p49"/>
          <p:cNvSpPr/>
          <p:nvPr/>
        </p:nvSpPr>
        <p:spPr>
          <a:xfrm>
            <a:off x="5333177" y="3305871"/>
            <a:ext cx="3160166" cy="4114800"/>
          </a:xfrm>
          <a:custGeom>
            <a:rect b="b" l="l" r="r" t="t"/>
            <a:pathLst>
              <a:path extrusionOk="0" h="4114800" w="3160166">
                <a:moveTo>
                  <a:pt x="0" y="0"/>
                </a:moveTo>
                <a:lnTo>
                  <a:pt x="3160167" y="0"/>
                </a:lnTo>
                <a:lnTo>
                  <a:pt x="3160167" y="4114800"/>
                </a:lnTo>
                <a:lnTo>
                  <a:pt x="0" y="4114800"/>
                </a:lnTo>
                <a:lnTo>
                  <a:pt x="0" y="0"/>
                </a:lnTo>
                <a:close/>
              </a:path>
            </a:pathLst>
          </a:custGeom>
          <a:blipFill rotWithShape="1">
            <a:blip r:embed="rId4">
              <a:alphaModFix/>
            </a:blip>
            <a:stretch>
              <a:fillRect b="0" l="0" r="0" t="0"/>
            </a:stretch>
          </a:blipFill>
          <a:ln>
            <a:noFill/>
          </a:ln>
        </p:spPr>
      </p:sp>
      <p:sp>
        <p:nvSpPr>
          <p:cNvPr id="611" name="Google Shape;611;p49"/>
          <p:cNvSpPr/>
          <p:nvPr/>
        </p:nvSpPr>
        <p:spPr>
          <a:xfrm>
            <a:off x="-1306088" y="6905639"/>
            <a:ext cx="5718309" cy="4114800"/>
          </a:xfrm>
          <a:custGeom>
            <a:rect b="b" l="l" r="r" t="t"/>
            <a:pathLst>
              <a:path extrusionOk="0" h="4114800" w="5718309">
                <a:moveTo>
                  <a:pt x="0" y="0"/>
                </a:moveTo>
                <a:lnTo>
                  <a:pt x="5718310" y="0"/>
                </a:lnTo>
                <a:lnTo>
                  <a:pt x="5718310" y="4114800"/>
                </a:lnTo>
                <a:lnTo>
                  <a:pt x="0" y="4114800"/>
                </a:lnTo>
                <a:lnTo>
                  <a:pt x="0" y="0"/>
                </a:lnTo>
                <a:close/>
              </a:path>
            </a:pathLst>
          </a:custGeom>
          <a:blipFill rotWithShape="1">
            <a:blip r:embed="rId5">
              <a:alphaModFix/>
            </a:blip>
            <a:stretch>
              <a:fillRect b="0" l="0" r="0" t="0"/>
            </a:stretch>
          </a:blipFill>
          <a:ln>
            <a:noFill/>
          </a:ln>
        </p:spPr>
      </p:sp>
      <p:sp>
        <p:nvSpPr>
          <p:cNvPr id="612" name="Google Shape;612;p49"/>
          <p:cNvSpPr/>
          <p:nvPr/>
        </p:nvSpPr>
        <p:spPr>
          <a:xfrm>
            <a:off x="14637907" y="-1203375"/>
            <a:ext cx="4824387" cy="4114800"/>
          </a:xfrm>
          <a:custGeom>
            <a:rect b="b" l="l" r="r" t="t"/>
            <a:pathLst>
              <a:path extrusionOk="0" h="4114800" w="4824387">
                <a:moveTo>
                  <a:pt x="0" y="0"/>
                </a:moveTo>
                <a:lnTo>
                  <a:pt x="4824387" y="0"/>
                </a:lnTo>
                <a:lnTo>
                  <a:pt x="4824387" y="4114800"/>
                </a:lnTo>
                <a:lnTo>
                  <a:pt x="0" y="4114800"/>
                </a:lnTo>
                <a:lnTo>
                  <a:pt x="0" y="0"/>
                </a:lnTo>
                <a:close/>
              </a:path>
            </a:pathLst>
          </a:custGeom>
          <a:blipFill rotWithShape="1">
            <a:blip r:embed="rId6">
              <a:alphaModFix/>
            </a:blip>
            <a:stretch>
              <a:fillRect b="0" l="0" r="0" t="0"/>
            </a:stretch>
          </a:blipFill>
          <a:ln>
            <a:noFill/>
          </a:ln>
        </p:spPr>
      </p:sp>
      <p:sp>
        <p:nvSpPr>
          <p:cNvPr id="613" name="Google Shape;613;p49"/>
          <p:cNvSpPr txBox="1"/>
          <p:nvPr/>
        </p:nvSpPr>
        <p:spPr>
          <a:xfrm>
            <a:off x="2262836" y="1750121"/>
            <a:ext cx="13993631" cy="936625"/>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None/>
            </a:pPr>
            <a:r>
              <a:rPr lang="en-US" sz="5499">
                <a:solidFill>
                  <a:srgbClr val="000000"/>
                </a:solidFill>
                <a:latin typeface="Arial"/>
                <a:ea typeface="Arial"/>
                <a:cs typeface="Arial"/>
                <a:sym typeface="Arial"/>
              </a:rPr>
              <a:t>Erkölcsi tisztaság </a:t>
            </a:r>
            <a:endParaRPr sz="5499">
              <a:solidFill>
                <a:srgbClr val="000000"/>
              </a:solidFill>
              <a:latin typeface="Arial"/>
              <a:ea typeface="Arial"/>
              <a:cs typeface="Arial"/>
              <a:sym typeface="Arial"/>
            </a:endParaRPr>
          </a:p>
        </p:txBody>
      </p:sp>
      <p:sp>
        <p:nvSpPr>
          <p:cNvPr id="614" name="Google Shape;614;p49"/>
          <p:cNvSpPr txBox="1"/>
          <p:nvPr/>
        </p:nvSpPr>
        <p:spPr>
          <a:xfrm>
            <a:off x="9000964" y="4045646"/>
            <a:ext cx="5412264" cy="3001527"/>
          </a:xfrm>
          <a:prstGeom prst="rect">
            <a:avLst/>
          </a:prstGeom>
          <a:noFill/>
          <a:ln>
            <a:noFill/>
          </a:ln>
        </p:spPr>
        <p:txBody>
          <a:bodyPr anchorCtr="0" anchor="t" bIns="0" lIns="0" spcFirstLastPara="1" rIns="0" wrap="square" tIns="0">
            <a:spAutoFit/>
          </a:bodyPr>
          <a:lstStyle/>
          <a:p>
            <a:pPr indent="0" lvl="0" marL="0" marR="0" rtl="0" algn="l">
              <a:lnSpc>
                <a:spcPct val="170000"/>
              </a:lnSpc>
              <a:spcBef>
                <a:spcPts val="0"/>
              </a:spcBef>
              <a:spcAft>
                <a:spcPts val="0"/>
              </a:spcAft>
              <a:buNone/>
            </a:pPr>
            <a:r>
              <a:rPr lang="en-US" sz="2000">
                <a:solidFill>
                  <a:srgbClr val="000000"/>
                </a:solidFill>
                <a:latin typeface="Arial"/>
                <a:ea typeface="Arial"/>
                <a:cs typeface="Arial"/>
                <a:sym typeface="Arial"/>
              </a:rPr>
              <a:t>Az erkölcsi integritás fenntartása fontosabb, mint valaha. Társadalmi vállalkozóként a küldetésed nem csupán egy termék vagy szolgáltatás eladása, hanem a pozitív változás előmozdítása. Ezáltal a digitális marketinggel kapcsolatos etikai megfontolások nem csupán jogi, hanem erkölcsi kötelességgé is válnak.</a:t>
            </a:r>
            <a:endParaRPr/>
          </a:p>
        </p:txBody>
      </p:sp>
      <p:sp>
        <p:nvSpPr>
          <p:cNvPr id="615" name="Google Shape;615;p49"/>
          <p:cNvSpPr txBox="1"/>
          <p:nvPr/>
        </p:nvSpPr>
        <p:spPr>
          <a:xfrm rot="-5400000">
            <a:off x="-2890837" y="4859177"/>
            <a:ext cx="8305800" cy="492443"/>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lang="en-US" sz="3200">
                <a:solidFill>
                  <a:srgbClr val="000000"/>
                </a:solidFill>
                <a:latin typeface="Arial"/>
                <a:ea typeface="Arial"/>
                <a:cs typeface="Arial"/>
                <a:sym typeface="Arial"/>
              </a:rPr>
              <a:t>Etikai szempontok a digitális marketingben</a:t>
            </a:r>
            <a:endParaRPr sz="3200">
              <a:solidFill>
                <a:srgbClr val="000000"/>
              </a:solidFill>
              <a:latin typeface="Arial"/>
              <a:ea typeface="Arial"/>
              <a:cs typeface="Arial"/>
              <a:sym typeface="Arial"/>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9" name="Shape 619"/>
        <p:cNvGrpSpPr/>
        <p:nvPr/>
      </p:nvGrpSpPr>
      <p:grpSpPr>
        <a:xfrm>
          <a:off x="0" y="0"/>
          <a:ext cx="0" cy="0"/>
          <a:chOff x="0" y="0"/>
          <a:chExt cx="0" cy="0"/>
        </a:xfrm>
      </p:grpSpPr>
      <p:sp>
        <p:nvSpPr>
          <p:cNvPr id="620" name="Google Shape;620;p50"/>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3">
              <a:alphaModFix/>
            </a:blip>
            <a:stretch>
              <a:fillRect b="-160181" l="-14265" r="-3278" t="-161048"/>
            </a:stretch>
          </a:blipFill>
          <a:ln>
            <a:noFill/>
          </a:ln>
        </p:spPr>
      </p:sp>
      <p:sp>
        <p:nvSpPr>
          <p:cNvPr id="621" name="Google Shape;621;p50"/>
          <p:cNvSpPr/>
          <p:nvPr/>
        </p:nvSpPr>
        <p:spPr>
          <a:xfrm>
            <a:off x="4575715" y="3086100"/>
            <a:ext cx="3569589" cy="4114800"/>
          </a:xfrm>
          <a:custGeom>
            <a:rect b="b" l="l" r="r" t="t"/>
            <a:pathLst>
              <a:path extrusionOk="0" h="4114800" w="3569589">
                <a:moveTo>
                  <a:pt x="0" y="0"/>
                </a:moveTo>
                <a:lnTo>
                  <a:pt x="3569589" y="0"/>
                </a:lnTo>
                <a:lnTo>
                  <a:pt x="3569589" y="4114800"/>
                </a:lnTo>
                <a:lnTo>
                  <a:pt x="0" y="4114800"/>
                </a:lnTo>
                <a:lnTo>
                  <a:pt x="0" y="0"/>
                </a:lnTo>
                <a:close/>
              </a:path>
            </a:pathLst>
          </a:custGeom>
          <a:blipFill rotWithShape="1">
            <a:blip r:embed="rId4">
              <a:alphaModFix/>
            </a:blip>
            <a:stretch>
              <a:fillRect b="0" l="0" r="0" t="0"/>
            </a:stretch>
          </a:blipFill>
          <a:ln>
            <a:noFill/>
          </a:ln>
        </p:spPr>
      </p:sp>
      <p:sp>
        <p:nvSpPr>
          <p:cNvPr id="622" name="Google Shape;622;p50"/>
          <p:cNvSpPr/>
          <p:nvPr/>
        </p:nvSpPr>
        <p:spPr>
          <a:xfrm>
            <a:off x="-1314315" y="7599427"/>
            <a:ext cx="5200379" cy="4114800"/>
          </a:xfrm>
          <a:custGeom>
            <a:rect b="b" l="l" r="r" t="t"/>
            <a:pathLst>
              <a:path extrusionOk="0" h="4114800" w="5200379">
                <a:moveTo>
                  <a:pt x="0" y="0"/>
                </a:moveTo>
                <a:lnTo>
                  <a:pt x="5200380" y="0"/>
                </a:lnTo>
                <a:lnTo>
                  <a:pt x="5200380" y="4114800"/>
                </a:lnTo>
                <a:lnTo>
                  <a:pt x="0" y="4114800"/>
                </a:lnTo>
                <a:lnTo>
                  <a:pt x="0" y="0"/>
                </a:lnTo>
                <a:close/>
              </a:path>
            </a:pathLst>
          </a:custGeom>
          <a:blipFill rotWithShape="1">
            <a:blip r:embed="rId5">
              <a:alphaModFix/>
            </a:blip>
            <a:stretch>
              <a:fillRect b="0" l="0" r="0" t="0"/>
            </a:stretch>
          </a:blipFill>
          <a:ln>
            <a:noFill/>
          </a:ln>
        </p:spPr>
      </p:sp>
      <p:sp>
        <p:nvSpPr>
          <p:cNvPr id="623" name="Google Shape;623;p50"/>
          <p:cNvSpPr/>
          <p:nvPr/>
        </p:nvSpPr>
        <p:spPr>
          <a:xfrm>
            <a:off x="15212659" y="7997954"/>
            <a:ext cx="5387627" cy="4114800"/>
          </a:xfrm>
          <a:custGeom>
            <a:rect b="b" l="l" r="r" t="t"/>
            <a:pathLst>
              <a:path extrusionOk="0" h="4114800" w="5387627">
                <a:moveTo>
                  <a:pt x="0" y="0"/>
                </a:moveTo>
                <a:lnTo>
                  <a:pt x="5387627" y="0"/>
                </a:lnTo>
                <a:lnTo>
                  <a:pt x="5387627" y="4114800"/>
                </a:lnTo>
                <a:lnTo>
                  <a:pt x="0" y="4114800"/>
                </a:lnTo>
                <a:lnTo>
                  <a:pt x="0" y="0"/>
                </a:lnTo>
                <a:close/>
              </a:path>
            </a:pathLst>
          </a:custGeom>
          <a:blipFill rotWithShape="1">
            <a:blip r:embed="rId6">
              <a:alphaModFix/>
            </a:blip>
            <a:stretch>
              <a:fillRect b="0" l="0" r="0" t="0"/>
            </a:stretch>
          </a:blipFill>
          <a:ln>
            <a:noFill/>
          </a:ln>
        </p:spPr>
      </p:sp>
      <p:sp>
        <p:nvSpPr>
          <p:cNvPr id="624" name="Google Shape;624;p50"/>
          <p:cNvSpPr/>
          <p:nvPr/>
        </p:nvSpPr>
        <p:spPr>
          <a:xfrm>
            <a:off x="15712225" y="-2192516"/>
            <a:ext cx="5151549" cy="4114800"/>
          </a:xfrm>
          <a:custGeom>
            <a:rect b="b" l="l" r="r" t="t"/>
            <a:pathLst>
              <a:path extrusionOk="0" h="4114800" w="5151549">
                <a:moveTo>
                  <a:pt x="0" y="0"/>
                </a:moveTo>
                <a:lnTo>
                  <a:pt x="5151550" y="0"/>
                </a:lnTo>
                <a:lnTo>
                  <a:pt x="5151550" y="4114800"/>
                </a:lnTo>
                <a:lnTo>
                  <a:pt x="0" y="4114800"/>
                </a:lnTo>
                <a:lnTo>
                  <a:pt x="0" y="0"/>
                </a:lnTo>
                <a:close/>
              </a:path>
            </a:pathLst>
          </a:custGeom>
          <a:blipFill rotWithShape="1">
            <a:blip r:embed="rId7">
              <a:alphaModFix/>
            </a:blip>
            <a:stretch>
              <a:fillRect b="0" l="0" r="0" t="0"/>
            </a:stretch>
          </a:blipFill>
          <a:ln>
            <a:noFill/>
          </a:ln>
        </p:spPr>
      </p:sp>
      <p:sp>
        <p:nvSpPr>
          <p:cNvPr id="625" name="Google Shape;625;p50"/>
          <p:cNvSpPr txBox="1"/>
          <p:nvPr/>
        </p:nvSpPr>
        <p:spPr>
          <a:xfrm>
            <a:off x="2147184" y="1401584"/>
            <a:ext cx="13993631" cy="936625"/>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None/>
            </a:pPr>
            <a:r>
              <a:rPr lang="en-US" sz="5499">
                <a:solidFill>
                  <a:srgbClr val="000000"/>
                </a:solidFill>
                <a:latin typeface="Arial"/>
                <a:ea typeface="Arial"/>
                <a:cs typeface="Arial"/>
                <a:sym typeface="Arial"/>
              </a:rPr>
              <a:t>Átláthatóság: a bizalom alapja</a:t>
            </a:r>
            <a:endParaRPr sz="5499">
              <a:solidFill>
                <a:srgbClr val="000000"/>
              </a:solidFill>
              <a:latin typeface="Arial"/>
              <a:ea typeface="Arial"/>
              <a:cs typeface="Arial"/>
              <a:sym typeface="Arial"/>
            </a:endParaRPr>
          </a:p>
        </p:txBody>
      </p:sp>
      <p:sp>
        <p:nvSpPr>
          <p:cNvPr id="626" name="Google Shape;626;p50"/>
          <p:cNvSpPr txBox="1"/>
          <p:nvPr/>
        </p:nvSpPr>
        <p:spPr>
          <a:xfrm>
            <a:off x="9144000" y="2990850"/>
            <a:ext cx="5412264" cy="5181611"/>
          </a:xfrm>
          <a:prstGeom prst="rect">
            <a:avLst/>
          </a:prstGeom>
          <a:noFill/>
          <a:ln>
            <a:noFill/>
          </a:ln>
        </p:spPr>
        <p:txBody>
          <a:bodyPr anchorCtr="0" anchor="t" bIns="0" lIns="0" spcFirstLastPara="1" rIns="0" wrap="square" tIns="0">
            <a:spAutoFit/>
          </a:bodyPr>
          <a:lstStyle/>
          <a:p>
            <a:pPr indent="-215900" lvl="1" marL="431801" marR="0" rtl="0" algn="l">
              <a:lnSpc>
                <a:spcPct val="170000"/>
              </a:lnSpc>
              <a:spcBef>
                <a:spcPts val="0"/>
              </a:spcBef>
              <a:spcAft>
                <a:spcPts val="0"/>
              </a:spcAft>
              <a:buClr>
                <a:srgbClr val="000000"/>
              </a:buClr>
              <a:buSzPts val="2000"/>
              <a:buFont typeface="Arial"/>
              <a:buChar char="•"/>
            </a:pPr>
            <a:r>
              <a:rPr b="1" i="0" lang="en-US" sz="2000" u="none" cap="none" strike="noStrike">
                <a:solidFill>
                  <a:srgbClr val="000000"/>
                </a:solidFill>
                <a:latin typeface="Arial"/>
                <a:ea typeface="Arial"/>
                <a:cs typeface="Arial"/>
                <a:sym typeface="Arial"/>
              </a:rPr>
              <a:t>Őszinte reklám</a:t>
            </a:r>
            <a:r>
              <a:rPr b="0" i="0" lang="en-US" sz="2000" u="none" cap="none" strike="noStrike">
                <a:solidFill>
                  <a:srgbClr val="000000"/>
                </a:solidFill>
                <a:latin typeface="Arial"/>
                <a:ea typeface="Arial"/>
                <a:cs typeface="Arial"/>
                <a:sym typeface="Arial"/>
              </a:rPr>
              <a:t>: Győződj meg róla, hogy minden digitális marketinganyag jól láthatóan fel van címkézve és igazat mond. A közönség félrevezetése, még ha akaratlanul is, árthat a hírnevének és a bizalomnak.</a:t>
            </a:r>
            <a:endParaRPr/>
          </a:p>
          <a:p>
            <a:pPr indent="-215900" lvl="1" marL="431801" marR="0" rtl="0" algn="l">
              <a:lnSpc>
                <a:spcPct val="170000"/>
              </a:lnSpc>
              <a:spcBef>
                <a:spcPts val="0"/>
              </a:spcBef>
              <a:spcAft>
                <a:spcPts val="0"/>
              </a:spcAft>
              <a:buClr>
                <a:srgbClr val="000000"/>
              </a:buClr>
              <a:buSzPts val="2000"/>
              <a:buFont typeface="Arial"/>
              <a:buChar char="•"/>
            </a:pPr>
            <a:r>
              <a:rPr b="1" i="0" lang="en-US" sz="2000" u="none" cap="none" strike="noStrike">
                <a:solidFill>
                  <a:srgbClr val="000000"/>
                </a:solidFill>
                <a:latin typeface="Arial"/>
                <a:ea typeface="Arial"/>
                <a:cs typeface="Arial"/>
                <a:sym typeface="Arial"/>
              </a:rPr>
              <a:t>Adatvédelem és titoktartás</a:t>
            </a:r>
            <a:r>
              <a:rPr b="0" i="0" lang="en-US" sz="2000" u="none" cap="none" strike="noStrike">
                <a:solidFill>
                  <a:srgbClr val="000000"/>
                </a:solidFill>
                <a:latin typeface="Arial"/>
                <a:ea typeface="Arial"/>
                <a:cs typeface="Arial"/>
                <a:sym typeface="Arial"/>
              </a:rPr>
              <a:t>: A lehető legnagyobb gondossággal kezeld a célközönséged adatait, és tartsd be az adatvédelmi törvényeket, például a GDPR-t. Legyen átlátható, hogyan gyűjtöd, használod és véded a személyes adatokat.</a:t>
            </a:r>
            <a:endParaRPr b="0" i="0" sz="2000" u="none" cap="none" strike="noStrike">
              <a:solidFill>
                <a:srgbClr val="000000"/>
              </a:solidFill>
              <a:latin typeface="Arial"/>
              <a:ea typeface="Arial"/>
              <a:cs typeface="Arial"/>
              <a:sym typeface="Arial"/>
            </a:endParaRPr>
          </a:p>
        </p:txBody>
      </p:sp>
      <p:sp>
        <p:nvSpPr>
          <p:cNvPr id="627" name="Google Shape;627;p50"/>
          <p:cNvSpPr txBox="1"/>
          <p:nvPr/>
        </p:nvSpPr>
        <p:spPr>
          <a:xfrm rot="-5400000">
            <a:off x="-2641801" y="3390246"/>
            <a:ext cx="7472086" cy="430887"/>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lang="en-US" sz="2800">
                <a:solidFill>
                  <a:srgbClr val="000000"/>
                </a:solidFill>
                <a:latin typeface="Arial"/>
                <a:ea typeface="Arial"/>
                <a:cs typeface="Arial"/>
                <a:sym typeface="Arial"/>
              </a:rPr>
              <a:t>Etikai szempontok a digitális marketingben</a:t>
            </a:r>
            <a:endParaRPr sz="2800">
              <a:solidFill>
                <a:srgbClr val="000000"/>
              </a:solidFill>
              <a:latin typeface="Arial"/>
              <a:ea typeface="Arial"/>
              <a:cs typeface="Arial"/>
              <a:sym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1" name="Shape 631"/>
        <p:cNvGrpSpPr/>
        <p:nvPr/>
      </p:nvGrpSpPr>
      <p:grpSpPr>
        <a:xfrm>
          <a:off x="0" y="0"/>
          <a:ext cx="0" cy="0"/>
          <a:chOff x="0" y="0"/>
          <a:chExt cx="0" cy="0"/>
        </a:xfrm>
      </p:grpSpPr>
      <p:sp>
        <p:nvSpPr>
          <p:cNvPr id="632" name="Google Shape;632;p51"/>
          <p:cNvSpPr/>
          <p:nvPr/>
        </p:nvSpPr>
        <p:spPr>
          <a:xfrm rot="-1526634">
            <a:off x="15608712" y="7200900"/>
            <a:ext cx="3793097" cy="4114800"/>
          </a:xfrm>
          <a:custGeom>
            <a:rect b="b" l="l" r="r" t="t"/>
            <a:pathLst>
              <a:path extrusionOk="0" h="4114800" w="3793097">
                <a:moveTo>
                  <a:pt x="0" y="0"/>
                </a:moveTo>
                <a:lnTo>
                  <a:pt x="3793097" y="0"/>
                </a:lnTo>
                <a:lnTo>
                  <a:pt x="3793097" y="4114800"/>
                </a:lnTo>
                <a:lnTo>
                  <a:pt x="0" y="4114800"/>
                </a:lnTo>
                <a:lnTo>
                  <a:pt x="0" y="0"/>
                </a:lnTo>
                <a:close/>
              </a:path>
            </a:pathLst>
          </a:custGeom>
          <a:blipFill rotWithShape="1">
            <a:blip r:embed="rId3">
              <a:alphaModFix/>
            </a:blip>
            <a:stretch>
              <a:fillRect b="0" l="0" r="0" t="0"/>
            </a:stretch>
          </a:blipFill>
          <a:ln>
            <a:noFill/>
          </a:ln>
        </p:spPr>
      </p:sp>
      <p:sp>
        <p:nvSpPr>
          <p:cNvPr id="633" name="Google Shape;633;p51"/>
          <p:cNvSpPr/>
          <p:nvPr/>
        </p:nvSpPr>
        <p:spPr>
          <a:xfrm>
            <a:off x="15294047" y="-1776591"/>
            <a:ext cx="4647105" cy="4114800"/>
          </a:xfrm>
          <a:custGeom>
            <a:rect b="b" l="l" r="r" t="t"/>
            <a:pathLst>
              <a:path extrusionOk="0" h="4114800" w="4647105">
                <a:moveTo>
                  <a:pt x="0" y="0"/>
                </a:moveTo>
                <a:lnTo>
                  <a:pt x="4647105" y="0"/>
                </a:lnTo>
                <a:lnTo>
                  <a:pt x="4647105" y="4114800"/>
                </a:lnTo>
                <a:lnTo>
                  <a:pt x="0" y="4114800"/>
                </a:lnTo>
                <a:lnTo>
                  <a:pt x="0" y="0"/>
                </a:lnTo>
                <a:close/>
              </a:path>
            </a:pathLst>
          </a:custGeom>
          <a:blipFill rotWithShape="1">
            <a:blip r:embed="rId4">
              <a:alphaModFix/>
            </a:blip>
            <a:stretch>
              <a:fillRect b="0" l="0" r="0" t="0"/>
            </a:stretch>
          </a:blipFill>
          <a:ln>
            <a:noFill/>
          </a:ln>
        </p:spPr>
      </p:sp>
      <p:sp>
        <p:nvSpPr>
          <p:cNvPr id="634" name="Google Shape;634;p51"/>
          <p:cNvSpPr/>
          <p:nvPr/>
        </p:nvSpPr>
        <p:spPr>
          <a:xfrm>
            <a:off x="-2520200" y="7200900"/>
            <a:ext cx="5040401" cy="4114800"/>
          </a:xfrm>
          <a:custGeom>
            <a:rect b="b" l="l" r="r" t="t"/>
            <a:pathLst>
              <a:path extrusionOk="0" h="4114800" w="5040401">
                <a:moveTo>
                  <a:pt x="0" y="0"/>
                </a:moveTo>
                <a:lnTo>
                  <a:pt x="5040400" y="0"/>
                </a:lnTo>
                <a:lnTo>
                  <a:pt x="5040400" y="4114800"/>
                </a:lnTo>
                <a:lnTo>
                  <a:pt x="0" y="4114800"/>
                </a:lnTo>
                <a:lnTo>
                  <a:pt x="0" y="0"/>
                </a:lnTo>
                <a:close/>
              </a:path>
            </a:pathLst>
          </a:custGeom>
          <a:blipFill rotWithShape="1">
            <a:blip r:embed="rId5">
              <a:alphaModFix/>
            </a:blip>
            <a:stretch>
              <a:fillRect b="0" l="0" r="0" t="0"/>
            </a:stretch>
          </a:blipFill>
          <a:ln>
            <a:noFill/>
          </a:ln>
        </p:spPr>
      </p:sp>
      <p:sp>
        <p:nvSpPr>
          <p:cNvPr id="635" name="Google Shape;635;p51"/>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6">
              <a:alphaModFix/>
            </a:blip>
            <a:stretch>
              <a:fillRect b="-160181" l="-14265" r="-3278" t="-161048"/>
            </a:stretch>
          </a:blipFill>
          <a:ln>
            <a:noFill/>
          </a:ln>
        </p:spPr>
      </p:sp>
      <p:sp>
        <p:nvSpPr>
          <p:cNvPr id="636" name="Google Shape;636;p51"/>
          <p:cNvSpPr/>
          <p:nvPr/>
        </p:nvSpPr>
        <p:spPr>
          <a:xfrm>
            <a:off x="5374061" y="6421268"/>
            <a:ext cx="7315200" cy="1956816"/>
          </a:xfrm>
          <a:custGeom>
            <a:rect b="b" l="l" r="r" t="t"/>
            <a:pathLst>
              <a:path extrusionOk="0" h="1956816" w="7315200">
                <a:moveTo>
                  <a:pt x="0" y="0"/>
                </a:moveTo>
                <a:lnTo>
                  <a:pt x="7315200" y="0"/>
                </a:lnTo>
                <a:lnTo>
                  <a:pt x="7315200" y="1956816"/>
                </a:lnTo>
                <a:lnTo>
                  <a:pt x="0" y="1956816"/>
                </a:lnTo>
                <a:lnTo>
                  <a:pt x="0" y="0"/>
                </a:lnTo>
                <a:close/>
              </a:path>
            </a:pathLst>
          </a:custGeom>
          <a:blipFill rotWithShape="1">
            <a:blip r:embed="rId7">
              <a:alphaModFix/>
            </a:blip>
            <a:stretch>
              <a:fillRect b="0" l="0" r="0" t="0"/>
            </a:stretch>
          </a:blipFill>
          <a:ln>
            <a:noFill/>
          </a:ln>
        </p:spPr>
      </p:sp>
      <p:sp>
        <p:nvSpPr>
          <p:cNvPr id="637" name="Google Shape;637;p51"/>
          <p:cNvSpPr/>
          <p:nvPr/>
        </p:nvSpPr>
        <p:spPr>
          <a:xfrm>
            <a:off x="14908750" y="7001930"/>
            <a:ext cx="4037647" cy="4114800"/>
          </a:xfrm>
          <a:custGeom>
            <a:rect b="b" l="l" r="r" t="t"/>
            <a:pathLst>
              <a:path extrusionOk="0" h="4114800" w="4037647">
                <a:moveTo>
                  <a:pt x="0" y="0"/>
                </a:moveTo>
                <a:lnTo>
                  <a:pt x="4037647" y="0"/>
                </a:lnTo>
                <a:lnTo>
                  <a:pt x="4037647" y="4114800"/>
                </a:lnTo>
                <a:lnTo>
                  <a:pt x="0" y="4114800"/>
                </a:lnTo>
                <a:lnTo>
                  <a:pt x="0" y="0"/>
                </a:lnTo>
                <a:close/>
              </a:path>
            </a:pathLst>
          </a:custGeom>
          <a:blipFill rotWithShape="1">
            <a:blip r:embed="rId8">
              <a:alphaModFix/>
            </a:blip>
            <a:stretch>
              <a:fillRect b="0" l="0" r="0" t="0"/>
            </a:stretch>
          </a:blipFill>
          <a:ln>
            <a:noFill/>
          </a:ln>
        </p:spPr>
      </p:sp>
      <p:sp>
        <p:nvSpPr>
          <p:cNvPr id="638" name="Google Shape;638;p51"/>
          <p:cNvSpPr txBox="1"/>
          <p:nvPr/>
        </p:nvSpPr>
        <p:spPr>
          <a:xfrm>
            <a:off x="2147184" y="1401584"/>
            <a:ext cx="13993631" cy="987450"/>
          </a:xfrm>
          <a:prstGeom prst="rect">
            <a:avLst/>
          </a:prstGeom>
          <a:noFill/>
          <a:ln>
            <a:noFill/>
          </a:ln>
        </p:spPr>
        <p:txBody>
          <a:bodyPr anchorCtr="0" anchor="t" bIns="0" lIns="0" spcFirstLastPara="1" rIns="0" wrap="square" tIns="0">
            <a:spAutoFit/>
          </a:bodyPr>
          <a:lstStyle/>
          <a:p>
            <a:pPr indent="0" lvl="0" marL="0" marR="0" rtl="0" algn="ctr">
              <a:lnSpc>
                <a:spcPct val="192474"/>
              </a:lnSpc>
              <a:spcBef>
                <a:spcPts val="0"/>
              </a:spcBef>
              <a:spcAft>
                <a:spcPts val="0"/>
              </a:spcAft>
              <a:buNone/>
            </a:pPr>
            <a:r>
              <a:rPr lang="en-US" sz="4000">
                <a:solidFill>
                  <a:srgbClr val="000000"/>
                </a:solidFill>
                <a:latin typeface="Arial"/>
                <a:ea typeface="Arial"/>
                <a:cs typeface="Arial"/>
                <a:sym typeface="Arial"/>
              </a:rPr>
              <a:t>Befogadás: a körülöttünk lévő világ figyelembevétele</a:t>
            </a:r>
            <a:endParaRPr sz="4000">
              <a:solidFill>
                <a:srgbClr val="000000"/>
              </a:solidFill>
              <a:latin typeface="Arial"/>
              <a:ea typeface="Arial"/>
              <a:cs typeface="Arial"/>
              <a:sym typeface="Arial"/>
            </a:endParaRPr>
          </a:p>
        </p:txBody>
      </p:sp>
      <p:sp>
        <p:nvSpPr>
          <p:cNvPr id="639" name="Google Shape;639;p51"/>
          <p:cNvSpPr txBox="1"/>
          <p:nvPr/>
        </p:nvSpPr>
        <p:spPr>
          <a:xfrm>
            <a:off x="3870110" y="3276426"/>
            <a:ext cx="10547779" cy="3001527"/>
          </a:xfrm>
          <a:prstGeom prst="rect">
            <a:avLst/>
          </a:prstGeom>
          <a:noFill/>
          <a:ln>
            <a:noFill/>
          </a:ln>
        </p:spPr>
        <p:txBody>
          <a:bodyPr anchorCtr="0" anchor="t" bIns="0" lIns="0" spcFirstLastPara="1" rIns="0" wrap="square" tIns="0">
            <a:spAutoFit/>
          </a:bodyPr>
          <a:lstStyle/>
          <a:p>
            <a:pPr indent="-215900" lvl="1" marL="431801" marR="0" rtl="0" algn="l">
              <a:lnSpc>
                <a:spcPct val="170000"/>
              </a:lnSpc>
              <a:spcBef>
                <a:spcPts val="0"/>
              </a:spcBef>
              <a:spcAft>
                <a:spcPts val="0"/>
              </a:spcAft>
              <a:buClr>
                <a:srgbClr val="000000"/>
              </a:buClr>
              <a:buSzPts val="2000"/>
              <a:buFont typeface="Arial"/>
              <a:buChar char="•"/>
            </a:pPr>
            <a:r>
              <a:rPr b="1" i="0" lang="en-US" sz="2000" u="none" cap="none" strike="noStrike">
                <a:solidFill>
                  <a:srgbClr val="000000"/>
                </a:solidFill>
                <a:latin typeface="Arial"/>
                <a:ea typeface="Arial"/>
                <a:cs typeface="Arial"/>
                <a:sym typeface="Arial"/>
              </a:rPr>
              <a:t>Sokszínűség</a:t>
            </a:r>
            <a:r>
              <a:rPr b="0" i="0" lang="en-US" sz="2000" u="none" cap="none" strike="noStrike">
                <a:solidFill>
                  <a:srgbClr val="000000"/>
                </a:solidFill>
                <a:latin typeface="Arial"/>
                <a:ea typeface="Arial"/>
                <a:cs typeface="Arial"/>
                <a:sym typeface="Arial"/>
              </a:rPr>
              <a:t>: A marketingnek tükröznie kell a vállalkozásod célközönségének sokszínűségét. A vizuális megjelenítésben és az üzenetekben vedd figyelembe az életkort, a nemet, a fajt, a vallást és egyéb szempontokat.</a:t>
            </a:r>
            <a:endParaRPr/>
          </a:p>
          <a:p>
            <a:pPr indent="-215900" lvl="1" marL="431801" marR="0" rtl="0" algn="l">
              <a:lnSpc>
                <a:spcPct val="170000"/>
              </a:lnSpc>
              <a:spcBef>
                <a:spcPts val="0"/>
              </a:spcBef>
              <a:spcAft>
                <a:spcPts val="0"/>
              </a:spcAft>
              <a:buClr>
                <a:srgbClr val="000000"/>
              </a:buClr>
              <a:buSzPts val="2000"/>
              <a:buFont typeface="Arial"/>
              <a:buChar char="•"/>
            </a:pPr>
            <a:r>
              <a:rPr b="1" i="0" lang="en-US" sz="2000" u="none" cap="none" strike="noStrike">
                <a:solidFill>
                  <a:srgbClr val="000000"/>
                </a:solidFill>
                <a:latin typeface="Arial"/>
                <a:ea typeface="Arial"/>
                <a:cs typeface="Arial"/>
                <a:sym typeface="Arial"/>
              </a:rPr>
              <a:t>Hozzáférhetőség</a:t>
            </a:r>
            <a:r>
              <a:rPr b="0" i="0" lang="en-US" sz="2000" u="none" cap="none" strike="noStrike">
                <a:solidFill>
                  <a:srgbClr val="000000"/>
                </a:solidFill>
                <a:latin typeface="Arial"/>
                <a:ea typeface="Arial"/>
                <a:cs typeface="Arial"/>
                <a:sym typeface="Arial"/>
              </a:rPr>
              <a:t>: A digitális tartalom mindenki számára hozzáférhető kell legyen, beleértve a fogyatékkal élőket is. Használj alt szöveget a képekhez, adj feliratot a videókhoz, és gondoskodj arról, hogy a weboldalad és a közösségi média tartalma a képernyőolvasók számára is navigálható legyen.</a:t>
            </a:r>
            <a:endParaRPr b="0" i="0" sz="2000" u="none" cap="none" strike="noStrike">
              <a:solidFill>
                <a:srgbClr val="000000"/>
              </a:solidFill>
              <a:latin typeface="Arial"/>
              <a:ea typeface="Arial"/>
              <a:cs typeface="Arial"/>
              <a:sym typeface="Arial"/>
            </a:endParaRPr>
          </a:p>
        </p:txBody>
      </p:sp>
      <p:sp>
        <p:nvSpPr>
          <p:cNvPr id="640" name="Google Shape;640;p51"/>
          <p:cNvSpPr txBox="1"/>
          <p:nvPr/>
        </p:nvSpPr>
        <p:spPr>
          <a:xfrm rot="-5400000">
            <a:off x="-2890837" y="4706777"/>
            <a:ext cx="8305800" cy="492443"/>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lang="en-US" sz="3200">
                <a:solidFill>
                  <a:srgbClr val="000000"/>
                </a:solidFill>
                <a:latin typeface="Arial"/>
                <a:ea typeface="Arial"/>
                <a:cs typeface="Arial"/>
                <a:sym typeface="Arial"/>
              </a:rPr>
              <a:t>Etikai szempontok a digitális marketingben</a:t>
            </a:r>
            <a:endParaRPr sz="3200">
              <a:solidFill>
                <a:srgbClr val="000000"/>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 name="Shape 133"/>
        <p:cNvGrpSpPr/>
        <p:nvPr/>
      </p:nvGrpSpPr>
      <p:grpSpPr>
        <a:xfrm>
          <a:off x="0" y="0"/>
          <a:ext cx="0" cy="0"/>
          <a:chOff x="0" y="0"/>
          <a:chExt cx="0" cy="0"/>
        </a:xfrm>
      </p:grpSpPr>
      <p:sp>
        <p:nvSpPr>
          <p:cNvPr id="134" name="Google Shape;134;p16"/>
          <p:cNvSpPr/>
          <p:nvPr/>
        </p:nvSpPr>
        <p:spPr>
          <a:xfrm>
            <a:off x="-1970090" y="7058556"/>
            <a:ext cx="4036018" cy="4114800"/>
          </a:xfrm>
          <a:custGeom>
            <a:rect b="b" l="l" r="r" t="t"/>
            <a:pathLst>
              <a:path extrusionOk="0" h="4114800" w="4030989">
                <a:moveTo>
                  <a:pt x="0" y="0"/>
                </a:moveTo>
                <a:lnTo>
                  <a:pt x="4030989" y="0"/>
                </a:lnTo>
                <a:lnTo>
                  <a:pt x="4030989" y="4114800"/>
                </a:lnTo>
                <a:lnTo>
                  <a:pt x="0" y="4114800"/>
                </a:lnTo>
                <a:lnTo>
                  <a:pt x="0" y="0"/>
                </a:lnTo>
                <a:close/>
              </a:path>
            </a:pathLst>
          </a:custGeom>
          <a:blipFill rotWithShape="1">
            <a:blip r:embed="rId3">
              <a:alphaModFix/>
            </a:blip>
            <a:stretch>
              <a:fillRect b="0" l="0" r="0" t="0"/>
            </a:stretch>
          </a:blipFill>
          <a:ln>
            <a:noFill/>
          </a:ln>
        </p:spPr>
      </p:sp>
      <p:sp>
        <p:nvSpPr>
          <p:cNvPr id="135" name="Google Shape;135;p16"/>
          <p:cNvSpPr/>
          <p:nvPr/>
        </p:nvSpPr>
        <p:spPr>
          <a:xfrm>
            <a:off x="15023216" y="-13018"/>
            <a:ext cx="3513180" cy="4114800"/>
          </a:xfrm>
          <a:custGeom>
            <a:rect b="b" l="l" r="r" t="t"/>
            <a:pathLst>
              <a:path extrusionOk="0" h="4114800" w="3508802">
                <a:moveTo>
                  <a:pt x="0" y="0"/>
                </a:moveTo>
                <a:lnTo>
                  <a:pt x="3508802" y="0"/>
                </a:lnTo>
                <a:lnTo>
                  <a:pt x="3508802" y="4114800"/>
                </a:lnTo>
                <a:lnTo>
                  <a:pt x="0" y="4114800"/>
                </a:lnTo>
                <a:lnTo>
                  <a:pt x="0" y="0"/>
                </a:lnTo>
                <a:close/>
              </a:path>
            </a:pathLst>
          </a:custGeom>
          <a:blipFill rotWithShape="1">
            <a:blip r:embed="rId4">
              <a:alphaModFix/>
            </a:blip>
            <a:stretch>
              <a:fillRect b="0" l="0" r="0" t="0"/>
            </a:stretch>
          </a:blipFill>
          <a:ln>
            <a:noFill/>
          </a:ln>
        </p:spPr>
      </p:sp>
      <p:sp>
        <p:nvSpPr>
          <p:cNvPr id="136" name="Google Shape;136;p16"/>
          <p:cNvSpPr txBox="1"/>
          <p:nvPr/>
        </p:nvSpPr>
        <p:spPr>
          <a:xfrm>
            <a:off x="2320413" y="1720850"/>
            <a:ext cx="7106360" cy="689420"/>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Clr>
                <a:srgbClr val="000000"/>
              </a:buClr>
              <a:buSzPts val="3200"/>
              <a:buFont typeface="Calibri"/>
              <a:buNone/>
            </a:pPr>
            <a:r>
              <a:rPr b="0" i="0" lang="en-US" sz="3200" u="none" cap="none" strike="noStrike">
                <a:solidFill>
                  <a:srgbClr val="000000"/>
                </a:solidFill>
                <a:latin typeface="Calibri"/>
                <a:ea typeface="Calibri"/>
                <a:cs typeface="Calibri"/>
                <a:sym typeface="Calibri"/>
              </a:rPr>
              <a:t>Fiatal Társadalmi Vállalkozók</a:t>
            </a:r>
            <a:endParaRPr b="0" i="0" sz="3200" u="none" cap="none" strike="noStrike">
              <a:solidFill>
                <a:schemeClr val="dk1"/>
              </a:solidFill>
              <a:latin typeface="Calibri"/>
              <a:ea typeface="Calibri"/>
              <a:cs typeface="Calibri"/>
              <a:sym typeface="Calibri"/>
            </a:endParaRPr>
          </a:p>
        </p:txBody>
      </p:sp>
      <p:sp>
        <p:nvSpPr>
          <p:cNvPr id="137" name="Google Shape;137;p16"/>
          <p:cNvSpPr txBox="1"/>
          <p:nvPr/>
        </p:nvSpPr>
        <p:spPr>
          <a:xfrm>
            <a:off x="1225228" y="933450"/>
            <a:ext cx="8202909" cy="68942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3200"/>
              <a:buFont typeface="Calibri"/>
              <a:buNone/>
            </a:pPr>
            <a:r>
              <a:rPr b="0" i="0" lang="en-US" sz="3200" u="none" cap="none" strike="noStrike">
                <a:solidFill>
                  <a:srgbClr val="000000"/>
                </a:solidFill>
                <a:latin typeface="Calibri"/>
                <a:ea typeface="Calibri"/>
                <a:cs typeface="Calibri"/>
                <a:sym typeface="Calibri"/>
              </a:rPr>
              <a:t>SUSE </a:t>
            </a:r>
            <a:r>
              <a:rPr b="0" i="0" lang="en-US" sz="3200" u="none" cap="none" strike="noStrike">
                <a:solidFill>
                  <a:schemeClr val="dk1"/>
                </a:solidFill>
                <a:latin typeface="Calibri"/>
                <a:ea typeface="Calibri"/>
                <a:cs typeface="Calibri"/>
                <a:sym typeface="Calibri"/>
              </a:rPr>
              <a:t>Ú</a:t>
            </a:r>
            <a:r>
              <a:rPr b="0" i="0" lang="en-US" sz="3200" u="none" cap="none" strike="noStrike">
                <a:solidFill>
                  <a:srgbClr val="000000"/>
                </a:solidFill>
                <a:latin typeface="Calibri"/>
                <a:ea typeface="Calibri"/>
                <a:cs typeface="Calibri"/>
                <a:sym typeface="Calibri"/>
              </a:rPr>
              <a:t>TMUTATÓK</a:t>
            </a:r>
            <a:endParaRPr b="0" i="0" sz="3200" u="none" cap="none" strike="noStrike">
              <a:solidFill>
                <a:schemeClr val="dk1"/>
              </a:solidFill>
              <a:latin typeface="Calibri"/>
              <a:ea typeface="Calibri"/>
              <a:cs typeface="Calibri"/>
              <a:sym typeface="Calibri"/>
            </a:endParaRPr>
          </a:p>
        </p:txBody>
      </p:sp>
      <p:sp>
        <p:nvSpPr>
          <p:cNvPr id="138" name="Google Shape;138;p16"/>
          <p:cNvSpPr txBox="1"/>
          <p:nvPr/>
        </p:nvSpPr>
        <p:spPr>
          <a:xfrm>
            <a:off x="3438827" y="2950996"/>
            <a:ext cx="12763197" cy="689420"/>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None/>
            </a:pPr>
            <a:r>
              <a:rPr b="0" i="0" lang="en-US" sz="3200" u="none" cap="none" strike="noStrike">
                <a:solidFill>
                  <a:schemeClr val="dk1"/>
                </a:solidFill>
                <a:latin typeface="Calibri"/>
                <a:ea typeface="Calibri"/>
                <a:cs typeface="Calibri"/>
                <a:sym typeface="Calibri"/>
              </a:rPr>
              <a:t>Útmutató az üzleti szféra környezetet károsító hatásának megértéséhez</a:t>
            </a:r>
            <a:endParaRPr b="0" i="0" sz="3200" u="none" cap="none" strike="noStrike">
              <a:solidFill>
                <a:schemeClr val="dk1"/>
              </a:solidFill>
              <a:latin typeface="Calibri"/>
              <a:ea typeface="Calibri"/>
              <a:cs typeface="Calibri"/>
              <a:sym typeface="Calibri"/>
            </a:endParaRPr>
          </a:p>
        </p:txBody>
      </p:sp>
      <p:sp>
        <p:nvSpPr>
          <p:cNvPr id="139" name="Google Shape;139;p16"/>
          <p:cNvSpPr txBox="1"/>
          <p:nvPr/>
        </p:nvSpPr>
        <p:spPr>
          <a:xfrm>
            <a:off x="1464738" y="2934175"/>
            <a:ext cx="1323719" cy="689420"/>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Clr>
                <a:srgbClr val="06AC73"/>
              </a:buClr>
              <a:buSzPts val="3200"/>
              <a:buFont typeface="Calibri"/>
              <a:buNone/>
            </a:pPr>
            <a:r>
              <a:rPr b="0" i="0" lang="en-US" sz="3200" u="none" cap="none" strike="noStrike">
                <a:solidFill>
                  <a:srgbClr val="06AC73"/>
                </a:solidFill>
                <a:latin typeface="Calibri"/>
                <a:ea typeface="Calibri"/>
                <a:cs typeface="Calibri"/>
                <a:sym typeface="Calibri"/>
              </a:rPr>
              <a:t>01</a:t>
            </a:r>
            <a:endParaRPr b="0" i="0" sz="3200" u="none" cap="none" strike="noStrike">
              <a:solidFill>
                <a:schemeClr val="dk1"/>
              </a:solidFill>
              <a:latin typeface="Calibri"/>
              <a:ea typeface="Calibri"/>
              <a:cs typeface="Calibri"/>
              <a:sym typeface="Calibri"/>
            </a:endParaRPr>
          </a:p>
        </p:txBody>
      </p:sp>
      <p:sp>
        <p:nvSpPr>
          <p:cNvPr id="140" name="Google Shape;140;p16"/>
          <p:cNvSpPr txBox="1"/>
          <p:nvPr/>
        </p:nvSpPr>
        <p:spPr>
          <a:xfrm>
            <a:off x="1229480" y="4563110"/>
            <a:ext cx="1664484" cy="689420"/>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Clr>
                <a:srgbClr val="06AC73"/>
              </a:buClr>
              <a:buSzPts val="3200"/>
              <a:buFont typeface="Calibri"/>
              <a:buNone/>
            </a:pPr>
            <a:r>
              <a:rPr b="0" i="0" lang="en-US" sz="3200" u="none" cap="none" strike="noStrike">
                <a:solidFill>
                  <a:srgbClr val="06AC73"/>
                </a:solidFill>
                <a:latin typeface="Calibri"/>
                <a:ea typeface="Calibri"/>
                <a:cs typeface="Calibri"/>
                <a:sym typeface="Calibri"/>
              </a:rPr>
              <a:t>02</a:t>
            </a:r>
            <a:endParaRPr b="0" i="0" sz="3200" u="none" cap="none" strike="noStrike">
              <a:solidFill>
                <a:schemeClr val="dk1"/>
              </a:solidFill>
              <a:latin typeface="Calibri"/>
              <a:ea typeface="Calibri"/>
              <a:cs typeface="Calibri"/>
              <a:sym typeface="Calibri"/>
            </a:endParaRPr>
          </a:p>
        </p:txBody>
      </p:sp>
      <p:sp>
        <p:nvSpPr>
          <p:cNvPr id="141" name="Google Shape;141;p16"/>
          <p:cNvSpPr txBox="1"/>
          <p:nvPr/>
        </p:nvSpPr>
        <p:spPr>
          <a:xfrm>
            <a:off x="1399863" y="6121145"/>
            <a:ext cx="1673425" cy="689420"/>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Clr>
                <a:srgbClr val="06AC73"/>
              </a:buClr>
              <a:buSzPts val="3200"/>
              <a:buFont typeface="Calibri"/>
              <a:buNone/>
            </a:pPr>
            <a:r>
              <a:rPr b="0" i="0" lang="en-US" sz="3200" u="none" cap="none" strike="noStrike">
                <a:solidFill>
                  <a:srgbClr val="06AC73"/>
                </a:solidFill>
                <a:latin typeface="Calibri"/>
                <a:ea typeface="Calibri"/>
                <a:cs typeface="Calibri"/>
                <a:sym typeface="Calibri"/>
              </a:rPr>
              <a:t>03</a:t>
            </a:r>
            <a:endParaRPr b="0" i="0" sz="3200" u="none" cap="none" strike="noStrike">
              <a:solidFill>
                <a:schemeClr val="dk1"/>
              </a:solidFill>
              <a:latin typeface="Calibri"/>
              <a:ea typeface="Calibri"/>
              <a:cs typeface="Calibri"/>
              <a:sym typeface="Calibri"/>
            </a:endParaRPr>
          </a:p>
        </p:txBody>
      </p:sp>
      <p:sp>
        <p:nvSpPr>
          <p:cNvPr id="142" name="Google Shape;142;p16"/>
          <p:cNvSpPr txBox="1"/>
          <p:nvPr/>
        </p:nvSpPr>
        <p:spPr>
          <a:xfrm>
            <a:off x="3438828" y="4563110"/>
            <a:ext cx="12867972" cy="984885"/>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0" i="0" lang="en-US" sz="3200" u="none" cap="none" strike="noStrike">
                <a:solidFill>
                  <a:schemeClr val="dk1"/>
                </a:solidFill>
                <a:latin typeface="Calibri"/>
                <a:ea typeface="Calibri"/>
                <a:cs typeface="Calibri"/>
                <a:sym typeface="Calibri"/>
              </a:rPr>
              <a:t>Útmutató a nemek közötti egyenlőség megértéséhez a munkahelyen</a:t>
            </a:r>
            <a:br>
              <a:rPr b="0" i="0" lang="en-US" sz="3200" u="none" cap="none" strike="noStrike">
                <a:solidFill>
                  <a:schemeClr val="dk1"/>
                </a:solidFill>
                <a:latin typeface="Calibri"/>
                <a:ea typeface="Calibri"/>
                <a:cs typeface="Calibri"/>
                <a:sym typeface="Calibri"/>
              </a:rPr>
            </a:br>
            <a:endParaRPr sz="3200">
              <a:solidFill>
                <a:schemeClr val="dk1"/>
              </a:solidFill>
              <a:latin typeface="Calibri"/>
              <a:ea typeface="Calibri"/>
              <a:cs typeface="Calibri"/>
              <a:sym typeface="Calibri"/>
            </a:endParaRPr>
          </a:p>
        </p:txBody>
      </p:sp>
      <p:sp>
        <p:nvSpPr>
          <p:cNvPr id="143" name="Google Shape;143;p16"/>
          <p:cNvSpPr txBox="1"/>
          <p:nvPr/>
        </p:nvSpPr>
        <p:spPr>
          <a:xfrm>
            <a:off x="3438827" y="6121146"/>
            <a:ext cx="12763197" cy="689420"/>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None/>
            </a:pPr>
            <a:r>
              <a:rPr lang="en-US" sz="3200">
                <a:solidFill>
                  <a:schemeClr val="dk1"/>
                </a:solidFill>
                <a:latin typeface="Calibri"/>
                <a:ea typeface="Calibri"/>
                <a:cs typeface="Calibri"/>
                <a:sym typeface="Calibri"/>
              </a:rPr>
              <a:t>Digitális vállalkozás a 4.0 és 5.0 Ipar korában</a:t>
            </a:r>
            <a:endParaRPr b="0" i="0" sz="3200" u="none" cap="none" strike="noStrike">
              <a:solidFill>
                <a:srgbClr val="000000"/>
              </a:solidFill>
              <a:latin typeface="Calibri"/>
              <a:ea typeface="Calibri"/>
              <a:cs typeface="Calibri"/>
              <a:sym typeface="Calibri"/>
            </a:endParaRPr>
          </a:p>
        </p:txBody>
      </p:sp>
      <p:sp>
        <p:nvSpPr>
          <p:cNvPr id="144" name="Google Shape;144;p16"/>
          <p:cNvSpPr/>
          <p:nvPr/>
        </p:nvSpPr>
        <p:spPr>
          <a:xfrm>
            <a:off x="7715830" y="9258300"/>
            <a:ext cx="2859903"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5">
              <a:alphaModFix/>
            </a:blip>
            <a:stretch>
              <a:fillRect b="-160167" l="-14263" r="-3277" t="-161026"/>
            </a:stretch>
          </a:blipFill>
          <a:ln>
            <a:noFill/>
          </a:ln>
        </p:spPr>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4" name="Shape 644"/>
        <p:cNvGrpSpPr/>
        <p:nvPr/>
      </p:nvGrpSpPr>
      <p:grpSpPr>
        <a:xfrm>
          <a:off x="0" y="0"/>
          <a:ext cx="0" cy="0"/>
          <a:chOff x="0" y="0"/>
          <a:chExt cx="0" cy="0"/>
        </a:xfrm>
      </p:grpSpPr>
      <p:sp>
        <p:nvSpPr>
          <p:cNvPr id="645" name="Google Shape;645;p52"/>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3">
              <a:alphaModFix/>
            </a:blip>
            <a:stretch>
              <a:fillRect b="-160181" l="-14265" r="-3278" t="-161048"/>
            </a:stretch>
          </a:blipFill>
          <a:ln>
            <a:noFill/>
          </a:ln>
        </p:spPr>
      </p:sp>
      <p:sp>
        <p:nvSpPr>
          <p:cNvPr id="646" name="Google Shape;646;p52"/>
          <p:cNvSpPr/>
          <p:nvPr/>
        </p:nvSpPr>
        <p:spPr>
          <a:xfrm>
            <a:off x="11128239" y="5816426"/>
            <a:ext cx="3584190" cy="3447339"/>
          </a:xfrm>
          <a:custGeom>
            <a:rect b="b" l="l" r="r" t="t"/>
            <a:pathLst>
              <a:path extrusionOk="0" h="3447339" w="3584190">
                <a:moveTo>
                  <a:pt x="0" y="0"/>
                </a:moveTo>
                <a:lnTo>
                  <a:pt x="3584190" y="0"/>
                </a:lnTo>
                <a:lnTo>
                  <a:pt x="3584190" y="3447339"/>
                </a:lnTo>
                <a:lnTo>
                  <a:pt x="0" y="3447339"/>
                </a:lnTo>
                <a:lnTo>
                  <a:pt x="0" y="0"/>
                </a:lnTo>
                <a:close/>
              </a:path>
            </a:pathLst>
          </a:custGeom>
          <a:blipFill rotWithShape="1">
            <a:blip r:embed="rId4">
              <a:alphaModFix/>
            </a:blip>
            <a:stretch>
              <a:fillRect b="0" l="0" r="0" t="0"/>
            </a:stretch>
          </a:blipFill>
          <a:ln>
            <a:noFill/>
          </a:ln>
        </p:spPr>
      </p:sp>
      <p:sp>
        <p:nvSpPr>
          <p:cNvPr id="647" name="Google Shape;647;p52"/>
          <p:cNvSpPr/>
          <p:nvPr/>
        </p:nvSpPr>
        <p:spPr>
          <a:xfrm rot="5588549">
            <a:off x="-1482089" y="7760758"/>
            <a:ext cx="4337075" cy="4114800"/>
          </a:xfrm>
          <a:custGeom>
            <a:rect b="b" l="l" r="r" t="t"/>
            <a:pathLst>
              <a:path extrusionOk="0" h="4114800" w="4337075">
                <a:moveTo>
                  <a:pt x="0" y="0"/>
                </a:moveTo>
                <a:lnTo>
                  <a:pt x="4337075" y="0"/>
                </a:lnTo>
                <a:lnTo>
                  <a:pt x="4337075" y="4114800"/>
                </a:lnTo>
                <a:lnTo>
                  <a:pt x="0" y="4114800"/>
                </a:lnTo>
                <a:lnTo>
                  <a:pt x="0" y="0"/>
                </a:lnTo>
                <a:close/>
              </a:path>
            </a:pathLst>
          </a:custGeom>
          <a:blipFill rotWithShape="1">
            <a:blip r:embed="rId5">
              <a:alphaModFix/>
            </a:blip>
            <a:stretch>
              <a:fillRect b="0" l="0" r="0" t="0"/>
            </a:stretch>
          </a:blipFill>
          <a:ln>
            <a:noFill/>
          </a:ln>
        </p:spPr>
      </p:sp>
      <p:sp>
        <p:nvSpPr>
          <p:cNvPr id="648" name="Google Shape;648;p52"/>
          <p:cNvSpPr/>
          <p:nvPr/>
        </p:nvSpPr>
        <p:spPr>
          <a:xfrm>
            <a:off x="15381923" y="-1028700"/>
            <a:ext cx="3754755" cy="4114800"/>
          </a:xfrm>
          <a:custGeom>
            <a:rect b="b" l="l" r="r" t="t"/>
            <a:pathLst>
              <a:path extrusionOk="0" h="4114800" w="3754755">
                <a:moveTo>
                  <a:pt x="0" y="0"/>
                </a:moveTo>
                <a:lnTo>
                  <a:pt x="3754755" y="0"/>
                </a:lnTo>
                <a:lnTo>
                  <a:pt x="3754755" y="4114800"/>
                </a:lnTo>
                <a:lnTo>
                  <a:pt x="0" y="4114800"/>
                </a:lnTo>
                <a:lnTo>
                  <a:pt x="0" y="0"/>
                </a:lnTo>
                <a:close/>
              </a:path>
            </a:pathLst>
          </a:custGeom>
          <a:blipFill rotWithShape="1">
            <a:blip r:embed="rId6">
              <a:alphaModFix/>
            </a:blip>
            <a:stretch>
              <a:fillRect b="0" l="0" r="0" t="0"/>
            </a:stretch>
          </a:blipFill>
          <a:ln>
            <a:noFill/>
          </a:ln>
        </p:spPr>
      </p:sp>
      <p:sp>
        <p:nvSpPr>
          <p:cNvPr id="649" name="Google Shape;649;p52"/>
          <p:cNvSpPr txBox="1"/>
          <p:nvPr/>
        </p:nvSpPr>
        <p:spPr>
          <a:xfrm>
            <a:off x="2147184" y="1401584"/>
            <a:ext cx="13993631" cy="901144"/>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None/>
            </a:pPr>
            <a:r>
              <a:rPr lang="en-US" sz="5499">
                <a:solidFill>
                  <a:srgbClr val="000000"/>
                </a:solidFill>
                <a:latin typeface="Arial"/>
                <a:ea typeface="Arial"/>
                <a:cs typeface="Arial"/>
                <a:sym typeface="Arial"/>
              </a:rPr>
              <a:t>Eredetiség: maradj hű az elveidhez</a:t>
            </a:r>
            <a:endParaRPr sz="5499">
              <a:solidFill>
                <a:srgbClr val="000000"/>
              </a:solidFill>
              <a:latin typeface="Arial"/>
              <a:ea typeface="Arial"/>
              <a:cs typeface="Arial"/>
              <a:sym typeface="Arial"/>
            </a:endParaRPr>
          </a:p>
        </p:txBody>
      </p:sp>
      <p:sp>
        <p:nvSpPr>
          <p:cNvPr id="650" name="Google Shape;650;p52"/>
          <p:cNvSpPr txBox="1"/>
          <p:nvPr/>
        </p:nvSpPr>
        <p:spPr>
          <a:xfrm>
            <a:off x="3870110" y="3276426"/>
            <a:ext cx="10547779" cy="3052118"/>
          </a:xfrm>
          <a:prstGeom prst="rect">
            <a:avLst/>
          </a:prstGeom>
          <a:noFill/>
          <a:ln>
            <a:noFill/>
          </a:ln>
        </p:spPr>
        <p:txBody>
          <a:bodyPr anchorCtr="0" anchor="t" bIns="0" lIns="0" spcFirstLastPara="1" rIns="0" wrap="square" tIns="0">
            <a:spAutoFit/>
          </a:bodyPr>
          <a:lstStyle/>
          <a:p>
            <a:pPr indent="-215900" lvl="1" marL="431801" marR="0" rtl="0" algn="l">
              <a:lnSpc>
                <a:spcPct val="170000"/>
              </a:lnSpc>
              <a:spcBef>
                <a:spcPts val="0"/>
              </a:spcBef>
              <a:spcAft>
                <a:spcPts val="0"/>
              </a:spcAft>
              <a:buClr>
                <a:srgbClr val="000000"/>
              </a:buClr>
              <a:buSzPts val="2000"/>
              <a:buFont typeface="Arial"/>
              <a:buChar char="•"/>
            </a:pPr>
            <a:r>
              <a:rPr b="1" i="0" lang="en-US" sz="2000" u="none" cap="none" strike="noStrike">
                <a:solidFill>
                  <a:srgbClr val="000000"/>
                </a:solidFill>
                <a:latin typeface="Arial"/>
                <a:ea typeface="Arial"/>
                <a:cs typeface="Arial"/>
                <a:sym typeface="Arial"/>
              </a:rPr>
              <a:t>Őszinte elkötelezettség</a:t>
            </a:r>
            <a:r>
              <a:rPr b="0" i="0" lang="en-US" sz="2000" u="none" cap="none" strike="noStrike">
                <a:solidFill>
                  <a:srgbClr val="000000"/>
                </a:solidFill>
                <a:latin typeface="Arial"/>
                <a:ea typeface="Arial"/>
                <a:cs typeface="Arial"/>
                <a:sym typeface="Arial"/>
              </a:rPr>
              <a:t>: Valódi beszélgetések ösztönzése és közösségépítés a közös értékek mentén, ahelyett, hogy csak a üzletre koncentrálnánk. Használd a platformodat a problémák kiemelésére, a sikerek megosztására és a kudarcok elismerésére.</a:t>
            </a:r>
            <a:endParaRPr b="0" i="0" sz="2000" u="none" cap="none" strike="noStrike">
              <a:solidFill>
                <a:srgbClr val="000000"/>
              </a:solidFill>
              <a:latin typeface="Arial"/>
              <a:ea typeface="Arial"/>
              <a:cs typeface="Arial"/>
              <a:sym typeface="Arial"/>
            </a:endParaRPr>
          </a:p>
          <a:p>
            <a:pPr indent="-215900" lvl="1" marL="431801" marR="0" rtl="0" algn="l">
              <a:lnSpc>
                <a:spcPct val="170000"/>
              </a:lnSpc>
              <a:spcBef>
                <a:spcPts val="0"/>
              </a:spcBef>
              <a:spcAft>
                <a:spcPts val="0"/>
              </a:spcAft>
              <a:buClr>
                <a:srgbClr val="000000"/>
              </a:buClr>
              <a:buSzPts val="2000"/>
              <a:buFont typeface="Arial"/>
              <a:buChar char="•"/>
            </a:pPr>
            <a:r>
              <a:rPr b="1" i="0" lang="en-US" sz="2000" u="none" cap="none" strike="noStrike">
                <a:solidFill>
                  <a:srgbClr val="000000"/>
                </a:solidFill>
                <a:latin typeface="Arial"/>
                <a:ea typeface="Arial"/>
                <a:cs typeface="Arial"/>
                <a:sym typeface="Arial"/>
              </a:rPr>
              <a:t>Értékorientált partnerségek</a:t>
            </a:r>
            <a:r>
              <a:rPr b="0" i="0" lang="en-US" sz="2000" u="none" cap="none" strike="noStrike">
                <a:solidFill>
                  <a:srgbClr val="000000"/>
                </a:solidFill>
                <a:latin typeface="Arial"/>
                <a:ea typeface="Arial"/>
                <a:cs typeface="Arial"/>
                <a:sym typeface="Arial"/>
              </a:rPr>
              <a:t>: Kapcsolódj olyan partnerekhez, befolyásos szereplőkhöz és más szervezetekhez, amelyek osztoznak a szociális jó iránti elkötelezettségedben. A nem megfelelő partneri kapcsolatok meggyengíthetik az üzenetet és elidegeníthetik a közösséget.</a:t>
            </a:r>
            <a:endParaRPr/>
          </a:p>
        </p:txBody>
      </p:sp>
      <p:sp>
        <p:nvSpPr>
          <p:cNvPr id="651" name="Google Shape;651;p52"/>
          <p:cNvSpPr txBox="1"/>
          <p:nvPr/>
        </p:nvSpPr>
        <p:spPr>
          <a:xfrm rot="-5400000">
            <a:off x="-2359681" y="4358799"/>
            <a:ext cx="7243486" cy="430887"/>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lang="en-US" sz="2800">
                <a:solidFill>
                  <a:srgbClr val="000000"/>
                </a:solidFill>
                <a:latin typeface="Arial"/>
                <a:ea typeface="Arial"/>
                <a:cs typeface="Arial"/>
                <a:sym typeface="Arial"/>
              </a:rPr>
              <a:t>Etikai szempontok a digitális marketingben</a:t>
            </a:r>
            <a:endParaRPr sz="2800">
              <a:solidFill>
                <a:srgbClr val="000000"/>
              </a:solidFill>
              <a:latin typeface="Arial"/>
              <a:ea typeface="Arial"/>
              <a:cs typeface="Arial"/>
              <a:sym typeface="Arial"/>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5" name="Shape 655"/>
        <p:cNvGrpSpPr/>
        <p:nvPr/>
      </p:nvGrpSpPr>
      <p:grpSpPr>
        <a:xfrm>
          <a:off x="0" y="0"/>
          <a:ext cx="0" cy="0"/>
          <a:chOff x="0" y="0"/>
          <a:chExt cx="0" cy="0"/>
        </a:xfrm>
      </p:grpSpPr>
      <p:sp>
        <p:nvSpPr>
          <p:cNvPr id="656" name="Google Shape;656;p53"/>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3">
              <a:alphaModFix/>
            </a:blip>
            <a:stretch>
              <a:fillRect b="-160181" l="-14265" r="-3278" t="-161048"/>
            </a:stretch>
          </a:blipFill>
          <a:ln>
            <a:noFill/>
          </a:ln>
        </p:spPr>
      </p:sp>
      <p:sp>
        <p:nvSpPr>
          <p:cNvPr id="657" name="Google Shape;657;p53"/>
          <p:cNvSpPr/>
          <p:nvPr/>
        </p:nvSpPr>
        <p:spPr>
          <a:xfrm>
            <a:off x="3619904" y="5833491"/>
            <a:ext cx="2996223" cy="3932990"/>
          </a:xfrm>
          <a:custGeom>
            <a:rect b="b" l="l" r="r" t="t"/>
            <a:pathLst>
              <a:path extrusionOk="0" h="3932990" w="2996223">
                <a:moveTo>
                  <a:pt x="0" y="0"/>
                </a:moveTo>
                <a:lnTo>
                  <a:pt x="2996223" y="0"/>
                </a:lnTo>
                <a:lnTo>
                  <a:pt x="2996223" y="3932990"/>
                </a:lnTo>
                <a:lnTo>
                  <a:pt x="0" y="3932990"/>
                </a:lnTo>
                <a:lnTo>
                  <a:pt x="0" y="0"/>
                </a:lnTo>
                <a:close/>
              </a:path>
            </a:pathLst>
          </a:custGeom>
          <a:blipFill rotWithShape="1">
            <a:blip r:embed="rId4">
              <a:alphaModFix/>
            </a:blip>
            <a:stretch>
              <a:fillRect b="0" l="0" r="0" t="0"/>
            </a:stretch>
          </a:blipFill>
          <a:ln>
            <a:noFill/>
          </a:ln>
        </p:spPr>
      </p:sp>
      <p:sp>
        <p:nvSpPr>
          <p:cNvPr id="658" name="Google Shape;658;p53"/>
          <p:cNvSpPr/>
          <p:nvPr/>
        </p:nvSpPr>
        <p:spPr>
          <a:xfrm>
            <a:off x="0" y="0"/>
            <a:ext cx="4130289" cy="4114800"/>
          </a:xfrm>
          <a:custGeom>
            <a:rect b="b" l="l" r="r" t="t"/>
            <a:pathLst>
              <a:path extrusionOk="0" h="4114800" w="4130289">
                <a:moveTo>
                  <a:pt x="0" y="0"/>
                </a:moveTo>
                <a:lnTo>
                  <a:pt x="4130289" y="0"/>
                </a:lnTo>
                <a:lnTo>
                  <a:pt x="4130289" y="4114800"/>
                </a:lnTo>
                <a:lnTo>
                  <a:pt x="0" y="4114800"/>
                </a:lnTo>
                <a:lnTo>
                  <a:pt x="0" y="0"/>
                </a:lnTo>
                <a:close/>
              </a:path>
            </a:pathLst>
          </a:custGeom>
          <a:blipFill rotWithShape="1">
            <a:blip r:embed="rId5">
              <a:alphaModFix/>
            </a:blip>
            <a:stretch>
              <a:fillRect b="0" l="0" r="0" t="0"/>
            </a:stretch>
          </a:blipFill>
          <a:ln>
            <a:noFill/>
          </a:ln>
        </p:spPr>
      </p:sp>
      <p:sp>
        <p:nvSpPr>
          <p:cNvPr id="659" name="Google Shape;659;p53"/>
          <p:cNvSpPr/>
          <p:nvPr/>
        </p:nvSpPr>
        <p:spPr>
          <a:xfrm flipH="1">
            <a:off x="12346051" y="6172200"/>
            <a:ext cx="5941949" cy="4114800"/>
          </a:xfrm>
          <a:custGeom>
            <a:rect b="b" l="l" r="r" t="t"/>
            <a:pathLst>
              <a:path extrusionOk="0" h="4114800" w="5941949">
                <a:moveTo>
                  <a:pt x="5941949" y="0"/>
                </a:moveTo>
                <a:lnTo>
                  <a:pt x="0" y="0"/>
                </a:lnTo>
                <a:lnTo>
                  <a:pt x="0" y="4114800"/>
                </a:lnTo>
                <a:lnTo>
                  <a:pt x="5941949" y="4114800"/>
                </a:lnTo>
                <a:lnTo>
                  <a:pt x="5941949" y="0"/>
                </a:lnTo>
                <a:close/>
              </a:path>
            </a:pathLst>
          </a:custGeom>
          <a:blipFill rotWithShape="1">
            <a:blip r:embed="rId6">
              <a:alphaModFix/>
            </a:blip>
            <a:stretch>
              <a:fillRect b="0" l="0" r="0" t="0"/>
            </a:stretch>
          </a:blipFill>
          <a:ln>
            <a:noFill/>
          </a:ln>
        </p:spPr>
      </p:sp>
      <p:sp>
        <p:nvSpPr>
          <p:cNvPr id="660" name="Google Shape;660;p53"/>
          <p:cNvSpPr txBox="1"/>
          <p:nvPr/>
        </p:nvSpPr>
        <p:spPr>
          <a:xfrm>
            <a:off x="2147184" y="1401584"/>
            <a:ext cx="13993631" cy="936625"/>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None/>
            </a:pPr>
            <a:r>
              <a:rPr lang="en-US" sz="5499">
                <a:solidFill>
                  <a:srgbClr val="000000"/>
                </a:solidFill>
                <a:latin typeface="Arial"/>
                <a:ea typeface="Arial"/>
                <a:cs typeface="Arial"/>
                <a:sym typeface="Arial"/>
              </a:rPr>
              <a:t>Felelősségvállalás: a végeredményen túl</a:t>
            </a:r>
            <a:endParaRPr sz="5499">
              <a:solidFill>
                <a:srgbClr val="000000"/>
              </a:solidFill>
              <a:latin typeface="Arial"/>
              <a:ea typeface="Arial"/>
              <a:cs typeface="Arial"/>
              <a:sym typeface="Arial"/>
            </a:endParaRPr>
          </a:p>
        </p:txBody>
      </p:sp>
      <p:sp>
        <p:nvSpPr>
          <p:cNvPr id="661" name="Google Shape;661;p53"/>
          <p:cNvSpPr txBox="1"/>
          <p:nvPr/>
        </p:nvSpPr>
        <p:spPr>
          <a:xfrm>
            <a:off x="3870110" y="2912661"/>
            <a:ext cx="10547779" cy="3488134"/>
          </a:xfrm>
          <a:prstGeom prst="rect">
            <a:avLst/>
          </a:prstGeom>
          <a:noFill/>
          <a:ln>
            <a:noFill/>
          </a:ln>
        </p:spPr>
        <p:txBody>
          <a:bodyPr anchorCtr="0" anchor="t" bIns="0" lIns="0" spcFirstLastPara="1" rIns="0" wrap="square" tIns="0">
            <a:spAutoFit/>
          </a:bodyPr>
          <a:lstStyle/>
          <a:p>
            <a:pPr indent="-215900" lvl="1" marL="431801" marR="0" rtl="0" algn="l">
              <a:lnSpc>
                <a:spcPct val="170000"/>
              </a:lnSpc>
              <a:spcBef>
                <a:spcPts val="0"/>
              </a:spcBef>
              <a:spcAft>
                <a:spcPts val="0"/>
              </a:spcAft>
              <a:buClr>
                <a:srgbClr val="000000"/>
              </a:buClr>
              <a:buSzPts val="2000"/>
              <a:buFont typeface="Arial"/>
              <a:buChar char="•"/>
            </a:pPr>
            <a:r>
              <a:rPr b="1" i="0" lang="en-US" sz="2000" u="none" cap="none" strike="noStrike">
                <a:solidFill>
                  <a:srgbClr val="000000"/>
                </a:solidFill>
                <a:latin typeface="Arial"/>
                <a:ea typeface="Arial"/>
                <a:cs typeface="Arial"/>
                <a:sym typeface="Arial"/>
              </a:rPr>
              <a:t>Hatásos üzenetek</a:t>
            </a:r>
            <a:r>
              <a:rPr b="0" i="0" lang="en-US" sz="2000" u="none" cap="none" strike="noStrike">
                <a:solidFill>
                  <a:srgbClr val="000000"/>
                </a:solidFill>
                <a:latin typeface="Arial"/>
                <a:ea typeface="Arial"/>
                <a:cs typeface="Arial"/>
                <a:sym typeface="Arial"/>
              </a:rPr>
              <a:t>: legyen elsődleges szempont a marketingkampányok szélesebb körű hatása. Kerüld a társadalmi kérdések profitorientáltságát, és gondoskodj arról, hogy kampányaid pozitívan hatnak a társadalmi problémát felőlelő kérdésekre.</a:t>
            </a:r>
            <a:endParaRPr/>
          </a:p>
          <a:p>
            <a:pPr indent="-88900" lvl="1" marL="431801" marR="0" rtl="0" algn="l">
              <a:lnSpc>
                <a:spcPct val="170000"/>
              </a:lnSpc>
              <a:spcBef>
                <a:spcPts val="0"/>
              </a:spcBef>
              <a:spcAft>
                <a:spcPts val="0"/>
              </a:spcAft>
              <a:buClr>
                <a:schemeClr val="dk1"/>
              </a:buClr>
              <a:buSzPts val="2000"/>
              <a:buFont typeface="Arial"/>
              <a:buNone/>
            </a:pPr>
            <a:r>
              <a:t/>
            </a:r>
            <a:endParaRPr b="0" i="0" sz="2000" u="none" cap="none" strike="noStrike">
              <a:solidFill>
                <a:srgbClr val="000000"/>
              </a:solidFill>
              <a:latin typeface="Arial"/>
              <a:ea typeface="Arial"/>
              <a:cs typeface="Arial"/>
              <a:sym typeface="Arial"/>
            </a:endParaRPr>
          </a:p>
          <a:p>
            <a:pPr indent="-215900" lvl="1" marL="431801" marR="0" rtl="0" algn="l">
              <a:lnSpc>
                <a:spcPct val="170000"/>
              </a:lnSpc>
              <a:spcBef>
                <a:spcPts val="0"/>
              </a:spcBef>
              <a:spcAft>
                <a:spcPts val="0"/>
              </a:spcAft>
              <a:buClr>
                <a:srgbClr val="000000"/>
              </a:buClr>
              <a:buSzPts val="2000"/>
              <a:buFont typeface="Arial"/>
              <a:buChar char="•"/>
            </a:pPr>
            <a:r>
              <a:rPr b="1" i="0" lang="en-US" sz="2000" u="none" cap="none" strike="noStrike">
                <a:solidFill>
                  <a:srgbClr val="000000"/>
                </a:solidFill>
                <a:latin typeface="Arial"/>
                <a:ea typeface="Arial"/>
                <a:cs typeface="Arial"/>
                <a:sym typeface="Arial"/>
              </a:rPr>
              <a:t>Fenntartható gyakorlatok</a:t>
            </a:r>
            <a:r>
              <a:rPr b="0" i="0" lang="en-US" sz="2000" u="none" cap="none" strike="noStrike">
                <a:solidFill>
                  <a:srgbClr val="000000"/>
                </a:solidFill>
                <a:latin typeface="Arial"/>
                <a:ea typeface="Arial"/>
                <a:cs typeface="Arial"/>
                <a:sym typeface="Arial"/>
              </a:rPr>
              <a:t>: Törekedj a fenntarthatóságra a digitális marketingtevékenységeid során. Ez magában foglalja a kampányok környezeti hatásainak mérlegelését, és lehetőség szerint a digitális marketinganyagok előnyben részesítését a nyomtatott marketinganyagokkal szemben.</a:t>
            </a:r>
            <a:endParaRPr b="0" i="0" sz="2000" u="none" cap="none" strike="noStrike">
              <a:solidFill>
                <a:srgbClr val="000000"/>
              </a:solidFill>
              <a:latin typeface="Arial"/>
              <a:ea typeface="Arial"/>
              <a:cs typeface="Arial"/>
              <a:sym typeface="Arial"/>
            </a:endParaRPr>
          </a:p>
        </p:txBody>
      </p:sp>
      <p:sp>
        <p:nvSpPr>
          <p:cNvPr id="662" name="Google Shape;662;p53"/>
          <p:cNvSpPr txBox="1"/>
          <p:nvPr/>
        </p:nvSpPr>
        <p:spPr>
          <a:xfrm rot="-5400000">
            <a:off x="-2928938" y="4821078"/>
            <a:ext cx="8382001" cy="492443"/>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lang="en-US" sz="3200">
                <a:solidFill>
                  <a:srgbClr val="000000"/>
                </a:solidFill>
                <a:latin typeface="Arial"/>
                <a:ea typeface="Arial"/>
                <a:cs typeface="Arial"/>
                <a:sym typeface="Arial"/>
              </a:rPr>
              <a:t>Etikai szempontok a digitális marketingben</a:t>
            </a:r>
            <a:endParaRPr sz="3200">
              <a:solidFill>
                <a:srgbClr val="000000"/>
              </a:solidFill>
              <a:latin typeface="Arial"/>
              <a:ea typeface="Arial"/>
              <a:cs typeface="Arial"/>
              <a:sym typeface="Arial"/>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6" name="Shape 666"/>
        <p:cNvGrpSpPr/>
        <p:nvPr/>
      </p:nvGrpSpPr>
      <p:grpSpPr>
        <a:xfrm>
          <a:off x="0" y="0"/>
          <a:ext cx="0" cy="0"/>
          <a:chOff x="0" y="0"/>
          <a:chExt cx="0" cy="0"/>
        </a:xfrm>
      </p:grpSpPr>
      <p:sp>
        <p:nvSpPr>
          <p:cNvPr id="667" name="Google Shape;667;p54"/>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3">
              <a:alphaModFix/>
            </a:blip>
            <a:stretch>
              <a:fillRect b="-160181" l="-14265" r="-3278" t="-161048"/>
            </a:stretch>
          </a:blipFill>
          <a:ln>
            <a:noFill/>
          </a:ln>
        </p:spPr>
      </p:sp>
      <p:sp>
        <p:nvSpPr>
          <p:cNvPr id="668" name="Google Shape;668;p54"/>
          <p:cNvSpPr/>
          <p:nvPr/>
        </p:nvSpPr>
        <p:spPr>
          <a:xfrm>
            <a:off x="11289042" y="5671642"/>
            <a:ext cx="3937723" cy="4059508"/>
          </a:xfrm>
          <a:custGeom>
            <a:rect b="b" l="l" r="r" t="t"/>
            <a:pathLst>
              <a:path extrusionOk="0" h="4059508" w="3937723">
                <a:moveTo>
                  <a:pt x="0" y="0"/>
                </a:moveTo>
                <a:lnTo>
                  <a:pt x="3937723" y="0"/>
                </a:lnTo>
                <a:lnTo>
                  <a:pt x="3937723" y="4059507"/>
                </a:lnTo>
                <a:lnTo>
                  <a:pt x="0" y="4059507"/>
                </a:lnTo>
                <a:lnTo>
                  <a:pt x="0" y="0"/>
                </a:lnTo>
                <a:close/>
              </a:path>
            </a:pathLst>
          </a:custGeom>
          <a:blipFill rotWithShape="1">
            <a:blip r:embed="rId4">
              <a:alphaModFix/>
            </a:blip>
            <a:stretch>
              <a:fillRect b="0" l="0" r="0" t="0"/>
            </a:stretch>
          </a:blipFill>
          <a:ln>
            <a:noFill/>
          </a:ln>
        </p:spPr>
      </p:sp>
      <p:sp>
        <p:nvSpPr>
          <p:cNvPr id="669" name="Google Shape;669;p54"/>
          <p:cNvSpPr/>
          <p:nvPr/>
        </p:nvSpPr>
        <p:spPr>
          <a:xfrm rot="-1760358">
            <a:off x="-1123603" y="8136961"/>
            <a:ext cx="4304607" cy="2927133"/>
          </a:xfrm>
          <a:custGeom>
            <a:rect b="b" l="l" r="r" t="t"/>
            <a:pathLst>
              <a:path extrusionOk="0" h="2927133" w="4304607">
                <a:moveTo>
                  <a:pt x="0" y="0"/>
                </a:moveTo>
                <a:lnTo>
                  <a:pt x="4304606" y="0"/>
                </a:lnTo>
                <a:lnTo>
                  <a:pt x="4304606" y="2927133"/>
                </a:lnTo>
                <a:lnTo>
                  <a:pt x="0" y="2927133"/>
                </a:lnTo>
                <a:lnTo>
                  <a:pt x="0" y="0"/>
                </a:lnTo>
                <a:close/>
              </a:path>
            </a:pathLst>
          </a:custGeom>
          <a:blipFill rotWithShape="1">
            <a:blip r:embed="rId5">
              <a:alphaModFix/>
            </a:blip>
            <a:stretch>
              <a:fillRect b="0" l="0" r="0" t="0"/>
            </a:stretch>
          </a:blipFill>
          <a:ln>
            <a:noFill/>
          </a:ln>
        </p:spPr>
      </p:sp>
      <p:sp>
        <p:nvSpPr>
          <p:cNvPr id="670" name="Google Shape;670;p54"/>
          <p:cNvSpPr/>
          <p:nvPr/>
        </p:nvSpPr>
        <p:spPr>
          <a:xfrm>
            <a:off x="15226765" y="-799531"/>
            <a:ext cx="4023617" cy="3656462"/>
          </a:xfrm>
          <a:custGeom>
            <a:rect b="b" l="l" r="r" t="t"/>
            <a:pathLst>
              <a:path extrusionOk="0" h="3656462" w="4023617">
                <a:moveTo>
                  <a:pt x="0" y="0"/>
                </a:moveTo>
                <a:lnTo>
                  <a:pt x="4023617" y="0"/>
                </a:lnTo>
                <a:lnTo>
                  <a:pt x="4023617" y="3656462"/>
                </a:lnTo>
                <a:lnTo>
                  <a:pt x="0" y="3656462"/>
                </a:lnTo>
                <a:lnTo>
                  <a:pt x="0" y="0"/>
                </a:lnTo>
                <a:close/>
              </a:path>
            </a:pathLst>
          </a:custGeom>
          <a:blipFill rotWithShape="1">
            <a:blip r:embed="rId6">
              <a:alphaModFix/>
            </a:blip>
            <a:stretch>
              <a:fillRect b="0" l="0" r="0" t="0"/>
            </a:stretch>
          </a:blipFill>
          <a:ln>
            <a:noFill/>
          </a:ln>
        </p:spPr>
      </p:sp>
      <p:sp>
        <p:nvSpPr>
          <p:cNvPr id="671" name="Google Shape;671;p54"/>
          <p:cNvSpPr txBox="1"/>
          <p:nvPr/>
        </p:nvSpPr>
        <p:spPr>
          <a:xfrm>
            <a:off x="3870110" y="2912661"/>
            <a:ext cx="10547779" cy="3873112"/>
          </a:xfrm>
          <a:prstGeom prst="rect">
            <a:avLst/>
          </a:prstGeom>
          <a:noFill/>
          <a:ln>
            <a:noFill/>
          </a:ln>
        </p:spPr>
        <p:txBody>
          <a:bodyPr anchorCtr="0" anchor="t" bIns="0" lIns="0" spcFirstLastPara="1" rIns="0" wrap="square" tIns="0">
            <a:spAutoFit/>
          </a:bodyPr>
          <a:lstStyle/>
          <a:p>
            <a:pPr indent="-215900" lvl="1" marL="431801" marR="0" rtl="0" algn="l">
              <a:lnSpc>
                <a:spcPct val="170000"/>
              </a:lnSpc>
              <a:spcBef>
                <a:spcPts val="0"/>
              </a:spcBef>
              <a:spcAft>
                <a:spcPts val="0"/>
              </a:spcAft>
              <a:buClr>
                <a:srgbClr val="000000"/>
              </a:buClr>
              <a:buSzPts val="2000"/>
              <a:buFont typeface="Arial"/>
              <a:buChar char="•"/>
            </a:pPr>
            <a:r>
              <a:rPr b="1" i="0" lang="en-US" sz="2000" u="none" cap="none" strike="noStrike">
                <a:solidFill>
                  <a:srgbClr val="000000"/>
                </a:solidFill>
                <a:latin typeface="Arial"/>
                <a:ea typeface="Arial"/>
                <a:cs typeface="Arial"/>
                <a:sym typeface="Arial"/>
              </a:rPr>
              <a:t>Egyértelmű irányelvek meghatározása</a:t>
            </a:r>
            <a:r>
              <a:rPr b="0" i="0" lang="en-US" sz="2000" u="none" cap="none" strike="noStrike">
                <a:solidFill>
                  <a:srgbClr val="000000"/>
                </a:solidFill>
                <a:latin typeface="Arial"/>
                <a:ea typeface="Arial"/>
                <a:cs typeface="Arial"/>
                <a:sym typeface="Arial"/>
              </a:rPr>
              <a:t>: A marketingtevékenységeket szabályozó etikai irányelvek kidolgozása és betartása. Ezeknek összhangban kell lenni a társadalmi vállalkozás küldetésével és értékeivel.</a:t>
            </a:r>
            <a:endParaRPr/>
          </a:p>
          <a:p>
            <a:pPr indent="-215900" lvl="1" marL="431801" marR="0" rtl="0" algn="l">
              <a:lnSpc>
                <a:spcPct val="170000"/>
              </a:lnSpc>
              <a:spcBef>
                <a:spcPts val="0"/>
              </a:spcBef>
              <a:spcAft>
                <a:spcPts val="0"/>
              </a:spcAft>
              <a:buClr>
                <a:srgbClr val="000000"/>
              </a:buClr>
              <a:buSzPts val="2000"/>
              <a:buFont typeface="Arial"/>
              <a:buChar char="•"/>
            </a:pPr>
            <a:r>
              <a:rPr b="1" i="0" lang="en-US" sz="2000" u="none" cap="none" strike="noStrike">
                <a:solidFill>
                  <a:srgbClr val="000000"/>
                </a:solidFill>
                <a:latin typeface="Arial"/>
                <a:ea typeface="Arial"/>
                <a:cs typeface="Arial"/>
                <a:sym typeface="Arial"/>
              </a:rPr>
              <a:t>Folyamatos tanulás</a:t>
            </a:r>
            <a:r>
              <a:rPr b="0" i="0" lang="en-US" sz="2000" u="none" cap="none" strike="noStrike">
                <a:solidFill>
                  <a:srgbClr val="000000"/>
                </a:solidFill>
                <a:latin typeface="Arial"/>
                <a:ea typeface="Arial"/>
                <a:cs typeface="Arial"/>
                <a:sym typeface="Arial"/>
              </a:rPr>
              <a:t>: Folyamatosan tájékozódj a digitális marketing erkölcsi szabályairól. A digitális környezet folyamatosan fejlődik, így az etikai szempontok is.</a:t>
            </a:r>
            <a:endParaRPr/>
          </a:p>
          <a:p>
            <a:pPr indent="-215900" lvl="1" marL="431801" marR="0" rtl="0" algn="l">
              <a:lnSpc>
                <a:spcPct val="170000"/>
              </a:lnSpc>
              <a:spcBef>
                <a:spcPts val="0"/>
              </a:spcBef>
              <a:spcAft>
                <a:spcPts val="0"/>
              </a:spcAft>
              <a:buClr>
                <a:srgbClr val="000000"/>
              </a:buClr>
              <a:buSzPts val="2000"/>
              <a:buFont typeface="Arial"/>
              <a:buChar char="•"/>
            </a:pPr>
            <a:r>
              <a:rPr b="1" i="0" lang="en-US" sz="2000" u="none" cap="none" strike="noStrike">
                <a:solidFill>
                  <a:srgbClr val="000000"/>
                </a:solidFill>
                <a:latin typeface="Arial"/>
                <a:ea typeface="Arial"/>
                <a:cs typeface="Arial"/>
                <a:sym typeface="Arial"/>
              </a:rPr>
              <a:t>Nyílt párbeszéd</a:t>
            </a:r>
            <a:r>
              <a:rPr b="0" i="0" lang="en-US" sz="2000" u="none" cap="none" strike="noStrike">
                <a:solidFill>
                  <a:srgbClr val="000000"/>
                </a:solidFill>
                <a:latin typeface="Arial"/>
                <a:ea typeface="Arial"/>
                <a:cs typeface="Arial"/>
                <a:sym typeface="Arial"/>
              </a:rPr>
              <a:t>: Bátorítsd az etikáról szóló nyílt párbeszédet a csapatodon belül. Mindenkinek éreznie kell, hogy joga van hangot adni a véleményének. Ha egyedül dolgozol, hasznos lehet ha időnként kikéred a családod, a barátaid vagy szakemberek véleményét. </a:t>
            </a:r>
            <a:endParaRPr b="0" i="0" sz="2000" u="none" cap="none" strike="noStrike">
              <a:solidFill>
                <a:srgbClr val="000000"/>
              </a:solidFill>
              <a:latin typeface="Arial"/>
              <a:ea typeface="Arial"/>
              <a:cs typeface="Arial"/>
              <a:sym typeface="Arial"/>
            </a:endParaRPr>
          </a:p>
        </p:txBody>
      </p:sp>
      <p:sp>
        <p:nvSpPr>
          <p:cNvPr id="672" name="Google Shape;672;p54"/>
          <p:cNvSpPr txBox="1"/>
          <p:nvPr/>
        </p:nvSpPr>
        <p:spPr>
          <a:xfrm>
            <a:off x="2147184" y="1401584"/>
            <a:ext cx="13993631" cy="899926"/>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None/>
            </a:pPr>
            <a:r>
              <a:rPr lang="en-US" sz="5499">
                <a:solidFill>
                  <a:srgbClr val="000000"/>
                </a:solidFill>
                <a:latin typeface="Arial"/>
                <a:ea typeface="Arial"/>
                <a:cs typeface="Arial"/>
                <a:sym typeface="Arial"/>
              </a:rPr>
              <a:t>Erkölcsi döntéshozatal</a:t>
            </a:r>
            <a:endParaRPr sz="5499">
              <a:solidFill>
                <a:srgbClr val="000000"/>
              </a:solidFill>
              <a:latin typeface="Arial"/>
              <a:ea typeface="Arial"/>
              <a:cs typeface="Arial"/>
              <a:sym typeface="Arial"/>
            </a:endParaRPr>
          </a:p>
        </p:txBody>
      </p:sp>
      <p:sp>
        <p:nvSpPr>
          <p:cNvPr id="673" name="Google Shape;673;p54"/>
          <p:cNvSpPr txBox="1"/>
          <p:nvPr/>
        </p:nvSpPr>
        <p:spPr>
          <a:xfrm rot="-5400000">
            <a:off x="-2512081" y="4206399"/>
            <a:ext cx="7548286" cy="430887"/>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lang="en-US" sz="2800">
                <a:solidFill>
                  <a:srgbClr val="000000"/>
                </a:solidFill>
                <a:latin typeface="Arial"/>
                <a:ea typeface="Arial"/>
                <a:cs typeface="Arial"/>
                <a:sym typeface="Arial"/>
              </a:rPr>
              <a:t>Etikai szempontok a digitális marketingben</a:t>
            </a:r>
            <a:endParaRPr sz="2800">
              <a:solidFill>
                <a:srgbClr val="000000"/>
              </a:solidFill>
              <a:latin typeface="Arial"/>
              <a:ea typeface="Arial"/>
              <a:cs typeface="Arial"/>
              <a:sym typeface="Arial"/>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7" name="Shape 677"/>
        <p:cNvGrpSpPr/>
        <p:nvPr/>
      </p:nvGrpSpPr>
      <p:grpSpPr>
        <a:xfrm>
          <a:off x="0" y="0"/>
          <a:ext cx="0" cy="0"/>
          <a:chOff x="0" y="0"/>
          <a:chExt cx="0" cy="0"/>
        </a:xfrm>
      </p:grpSpPr>
      <p:sp>
        <p:nvSpPr>
          <p:cNvPr id="678" name="Google Shape;678;p55"/>
          <p:cNvSpPr/>
          <p:nvPr/>
        </p:nvSpPr>
        <p:spPr>
          <a:xfrm>
            <a:off x="7715830" y="9258299"/>
            <a:ext cx="2856339" cy="893135"/>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3">
              <a:alphaModFix/>
            </a:blip>
            <a:stretch>
              <a:fillRect b="-160181" l="-14265" r="-3278" t="-161048"/>
            </a:stretch>
          </a:blipFill>
          <a:ln>
            <a:noFill/>
          </a:ln>
        </p:spPr>
      </p:sp>
      <p:sp>
        <p:nvSpPr>
          <p:cNvPr id="679" name="Google Shape;679;p55"/>
          <p:cNvSpPr txBox="1"/>
          <p:nvPr/>
        </p:nvSpPr>
        <p:spPr>
          <a:xfrm>
            <a:off x="3870110" y="3182938"/>
            <a:ext cx="10547779" cy="3924151"/>
          </a:xfrm>
          <a:prstGeom prst="rect">
            <a:avLst/>
          </a:prstGeom>
          <a:noFill/>
          <a:ln>
            <a:noFill/>
          </a:ln>
        </p:spPr>
        <p:txBody>
          <a:bodyPr anchorCtr="0" anchor="t" bIns="0" lIns="0" spcFirstLastPara="1" rIns="0" wrap="square" tIns="0">
            <a:spAutoFit/>
          </a:bodyPr>
          <a:lstStyle/>
          <a:p>
            <a:pPr indent="-342900" lvl="0" marL="342900" marR="0" rtl="0" algn="l">
              <a:lnSpc>
                <a:spcPct val="170000"/>
              </a:lnSpc>
              <a:spcBef>
                <a:spcPts val="0"/>
              </a:spcBef>
              <a:spcAft>
                <a:spcPts val="0"/>
              </a:spcAft>
              <a:buClr>
                <a:srgbClr val="000000"/>
              </a:buClr>
              <a:buSzPts val="2000"/>
              <a:buFont typeface="Arial"/>
              <a:buChar char="•"/>
            </a:pPr>
            <a:r>
              <a:rPr lang="en-US" sz="2000">
                <a:solidFill>
                  <a:srgbClr val="000000"/>
                </a:solidFill>
                <a:latin typeface="Arial"/>
                <a:ea typeface="Arial"/>
                <a:cs typeface="Arial"/>
                <a:sym typeface="Arial"/>
              </a:rPr>
              <a:t>Az etikus digitális marketing nem csupán a szabályok betartásának kérdése - ez a márkaidentitás alapvető része. Az átláthatóság, a befogadás, a hitelesség és a felelősségvállalás előtérbe helyezésével nemcsak a hírnevet véded, hanem közönséged bizalmát és hűségét is megerősíted. Ez a bizalom felbecsülhetetlen értékű. A célközönséget az ügy lelkes támogatójává teszi.</a:t>
            </a:r>
            <a:endParaRPr/>
          </a:p>
          <a:p>
            <a:pPr indent="-215900" lvl="0" marL="342900" marR="0" rtl="0" algn="l">
              <a:lnSpc>
                <a:spcPct val="170000"/>
              </a:lnSpc>
              <a:spcBef>
                <a:spcPts val="0"/>
              </a:spcBef>
              <a:spcAft>
                <a:spcPts val="0"/>
              </a:spcAft>
              <a:buClr>
                <a:schemeClr val="dk1"/>
              </a:buClr>
              <a:buSzPts val="2000"/>
              <a:buFont typeface="Arial"/>
              <a:buNone/>
            </a:pPr>
            <a:r>
              <a:t/>
            </a:r>
            <a:endParaRPr sz="2000">
              <a:solidFill>
                <a:srgbClr val="000000"/>
              </a:solidFill>
              <a:latin typeface="Arial"/>
              <a:ea typeface="Arial"/>
              <a:cs typeface="Arial"/>
              <a:sym typeface="Arial"/>
            </a:endParaRPr>
          </a:p>
          <a:p>
            <a:pPr indent="-342900" lvl="0" marL="342900" marR="0" rtl="0" algn="l">
              <a:lnSpc>
                <a:spcPct val="170000"/>
              </a:lnSpc>
              <a:spcBef>
                <a:spcPts val="0"/>
              </a:spcBef>
              <a:spcAft>
                <a:spcPts val="0"/>
              </a:spcAft>
              <a:buClr>
                <a:srgbClr val="000000"/>
              </a:buClr>
              <a:buSzPts val="2000"/>
              <a:buFont typeface="Arial"/>
              <a:buChar char="•"/>
            </a:pPr>
            <a:r>
              <a:rPr lang="en-US" sz="2000">
                <a:solidFill>
                  <a:srgbClr val="000000"/>
                </a:solidFill>
                <a:latin typeface="Arial"/>
                <a:ea typeface="Arial"/>
                <a:cs typeface="Arial"/>
                <a:sym typeface="Arial"/>
              </a:rPr>
              <a:t>Az etikus marketing nemcsak a jogsabályok betartásáról szól, hanem arról is, hogy helyesen cselekedjünk, hogy példát mutassunk, és mércét állítsunk fel arra vonatkozóan, hogy mit jelent céltudatos marketinget folytatni.</a:t>
            </a:r>
            <a:endParaRPr sz="2000">
              <a:solidFill>
                <a:srgbClr val="000000"/>
              </a:solidFill>
              <a:latin typeface="Arial"/>
              <a:ea typeface="Arial"/>
              <a:cs typeface="Arial"/>
              <a:sym typeface="Arial"/>
            </a:endParaRPr>
          </a:p>
        </p:txBody>
      </p:sp>
      <p:sp>
        <p:nvSpPr>
          <p:cNvPr id="680" name="Google Shape;680;p55"/>
          <p:cNvSpPr/>
          <p:nvPr/>
        </p:nvSpPr>
        <p:spPr>
          <a:xfrm>
            <a:off x="0" y="6172199"/>
            <a:ext cx="4114800" cy="4610821"/>
          </a:xfrm>
          <a:custGeom>
            <a:rect b="b" l="l" r="r" t="t"/>
            <a:pathLst>
              <a:path extrusionOk="0" h="4114800" w="4114800">
                <a:moveTo>
                  <a:pt x="0" y="0"/>
                </a:moveTo>
                <a:lnTo>
                  <a:pt x="4114800" y="0"/>
                </a:lnTo>
                <a:lnTo>
                  <a:pt x="4114800" y="4114800"/>
                </a:lnTo>
                <a:lnTo>
                  <a:pt x="0" y="4114800"/>
                </a:lnTo>
                <a:lnTo>
                  <a:pt x="0" y="0"/>
                </a:lnTo>
                <a:close/>
              </a:path>
            </a:pathLst>
          </a:custGeom>
          <a:blipFill rotWithShape="1">
            <a:blip r:embed="rId4">
              <a:alphaModFix/>
            </a:blip>
            <a:stretch>
              <a:fillRect b="0" l="0" r="0" t="0"/>
            </a:stretch>
          </a:blipFill>
          <a:ln>
            <a:noFill/>
          </a:ln>
        </p:spPr>
      </p:sp>
      <p:sp>
        <p:nvSpPr>
          <p:cNvPr id="681" name="Google Shape;681;p55"/>
          <p:cNvSpPr/>
          <p:nvPr/>
        </p:nvSpPr>
        <p:spPr>
          <a:xfrm>
            <a:off x="14736586" y="-1744495"/>
            <a:ext cx="5441058" cy="4610821"/>
          </a:xfrm>
          <a:custGeom>
            <a:rect b="b" l="l" r="r" t="t"/>
            <a:pathLst>
              <a:path extrusionOk="0" h="4114800" w="5441058">
                <a:moveTo>
                  <a:pt x="0" y="0"/>
                </a:moveTo>
                <a:lnTo>
                  <a:pt x="5441058" y="0"/>
                </a:lnTo>
                <a:lnTo>
                  <a:pt x="5441058" y="4114800"/>
                </a:lnTo>
                <a:lnTo>
                  <a:pt x="0" y="4114800"/>
                </a:lnTo>
                <a:lnTo>
                  <a:pt x="0" y="0"/>
                </a:lnTo>
                <a:close/>
              </a:path>
            </a:pathLst>
          </a:custGeom>
          <a:blipFill rotWithShape="1">
            <a:blip r:embed="rId5">
              <a:alphaModFix/>
            </a:blip>
            <a:stretch>
              <a:fillRect b="0" l="0" r="0" t="0"/>
            </a:stretch>
          </a:blipFill>
          <a:ln>
            <a:noFill/>
          </a:ln>
        </p:spPr>
      </p:sp>
      <p:sp>
        <p:nvSpPr>
          <p:cNvPr id="682" name="Google Shape;682;p55"/>
          <p:cNvSpPr txBox="1"/>
          <p:nvPr/>
        </p:nvSpPr>
        <p:spPr>
          <a:xfrm>
            <a:off x="2147184" y="923925"/>
            <a:ext cx="13993631" cy="987450"/>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None/>
            </a:pPr>
            <a:r>
              <a:rPr lang="en-US" sz="5499">
                <a:solidFill>
                  <a:srgbClr val="000000"/>
                </a:solidFill>
                <a:latin typeface="Arial"/>
                <a:ea typeface="Arial"/>
                <a:cs typeface="Arial"/>
                <a:sym typeface="Arial"/>
              </a:rPr>
              <a:t>Etikus marketing, mint versenyelőny</a:t>
            </a:r>
            <a:endParaRPr sz="5499">
              <a:solidFill>
                <a:srgbClr val="000000"/>
              </a:solidFill>
              <a:latin typeface="Arial"/>
              <a:ea typeface="Arial"/>
              <a:cs typeface="Arial"/>
              <a:sym typeface="Arial"/>
            </a:endParaRPr>
          </a:p>
        </p:txBody>
      </p:sp>
      <p:sp>
        <p:nvSpPr>
          <p:cNvPr id="683" name="Google Shape;683;p55"/>
          <p:cNvSpPr txBox="1"/>
          <p:nvPr/>
        </p:nvSpPr>
        <p:spPr>
          <a:xfrm rot="-5400000">
            <a:off x="-2967037" y="4630577"/>
            <a:ext cx="8458200" cy="492443"/>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lang="en-US" sz="3200">
                <a:solidFill>
                  <a:srgbClr val="000000"/>
                </a:solidFill>
                <a:latin typeface="Arial"/>
                <a:ea typeface="Arial"/>
                <a:cs typeface="Arial"/>
                <a:sym typeface="Arial"/>
              </a:rPr>
              <a:t>Etikai szempontok a digitális marketingben</a:t>
            </a:r>
            <a:endParaRPr sz="3200">
              <a:solidFill>
                <a:srgbClr val="000000"/>
              </a:solidFill>
              <a:latin typeface="Arial"/>
              <a:ea typeface="Arial"/>
              <a:cs typeface="Arial"/>
              <a:sym typeface="Arial"/>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7" name="Shape 687"/>
        <p:cNvGrpSpPr/>
        <p:nvPr/>
      </p:nvGrpSpPr>
      <p:grpSpPr>
        <a:xfrm>
          <a:off x="0" y="0"/>
          <a:ext cx="0" cy="0"/>
          <a:chOff x="0" y="0"/>
          <a:chExt cx="0" cy="0"/>
        </a:xfrm>
      </p:grpSpPr>
      <p:sp>
        <p:nvSpPr>
          <p:cNvPr id="688" name="Google Shape;688;p56"/>
          <p:cNvSpPr/>
          <p:nvPr/>
        </p:nvSpPr>
        <p:spPr>
          <a:xfrm>
            <a:off x="14813654" y="-2248385"/>
            <a:ext cx="4891293" cy="4114800"/>
          </a:xfrm>
          <a:custGeom>
            <a:rect b="b" l="l" r="r" t="t"/>
            <a:pathLst>
              <a:path extrusionOk="0" h="4114800" w="4891293">
                <a:moveTo>
                  <a:pt x="0" y="0"/>
                </a:moveTo>
                <a:lnTo>
                  <a:pt x="4891292" y="0"/>
                </a:lnTo>
                <a:lnTo>
                  <a:pt x="4891292" y="4114800"/>
                </a:lnTo>
                <a:lnTo>
                  <a:pt x="0" y="4114800"/>
                </a:lnTo>
                <a:lnTo>
                  <a:pt x="0" y="0"/>
                </a:lnTo>
                <a:close/>
              </a:path>
            </a:pathLst>
          </a:custGeom>
          <a:blipFill rotWithShape="1">
            <a:blip r:embed="rId3">
              <a:alphaModFix/>
            </a:blip>
            <a:stretch>
              <a:fillRect b="0" l="0" r="0" t="0"/>
            </a:stretch>
          </a:blipFill>
          <a:ln>
            <a:noFill/>
          </a:ln>
        </p:spPr>
      </p:sp>
      <p:sp>
        <p:nvSpPr>
          <p:cNvPr id="689" name="Google Shape;689;p56"/>
          <p:cNvSpPr/>
          <p:nvPr/>
        </p:nvSpPr>
        <p:spPr>
          <a:xfrm>
            <a:off x="14165705" y="0"/>
            <a:ext cx="4122295" cy="4114800"/>
          </a:xfrm>
          <a:custGeom>
            <a:rect b="b" l="l" r="r" t="t"/>
            <a:pathLst>
              <a:path extrusionOk="0" h="4114800" w="4122295">
                <a:moveTo>
                  <a:pt x="0" y="0"/>
                </a:moveTo>
                <a:lnTo>
                  <a:pt x="4122295" y="0"/>
                </a:lnTo>
                <a:lnTo>
                  <a:pt x="4122295" y="4114800"/>
                </a:lnTo>
                <a:lnTo>
                  <a:pt x="0" y="4114800"/>
                </a:lnTo>
                <a:lnTo>
                  <a:pt x="0" y="0"/>
                </a:lnTo>
                <a:close/>
              </a:path>
            </a:pathLst>
          </a:custGeom>
          <a:blipFill rotWithShape="1">
            <a:blip r:embed="rId4">
              <a:alphaModFix/>
            </a:blip>
            <a:stretch>
              <a:fillRect b="0" l="0" r="0" t="0"/>
            </a:stretch>
          </a:blipFill>
          <a:ln>
            <a:noFill/>
          </a:ln>
        </p:spPr>
      </p:sp>
      <p:sp>
        <p:nvSpPr>
          <p:cNvPr id="690" name="Google Shape;690;p56"/>
          <p:cNvSpPr/>
          <p:nvPr/>
        </p:nvSpPr>
        <p:spPr>
          <a:xfrm>
            <a:off x="-782624" y="8012985"/>
            <a:ext cx="3924490" cy="4114800"/>
          </a:xfrm>
          <a:custGeom>
            <a:rect b="b" l="l" r="r" t="t"/>
            <a:pathLst>
              <a:path extrusionOk="0" h="4114800" w="3924490">
                <a:moveTo>
                  <a:pt x="0" y="0"/>
                </a:moveTo>
                <a:lnTo>
                  <a:pt x="3924491" y="0"/>
                </a:lnTo>
                <a:lnTo>
                  <a:pt x="3924491" y="4114800"/>
                </a:lnTo>
                <a:lnTo>
                  <a:pt x="0" y="4114800"/>
                </a:lnTo>
                <a:lnTo>
                  <a:pt x="0" y="0"/>
                </a:lnTo>
                <a:close/>
              </a:path>
            </a:pathLst>
          </a:custGeom>
          <a:blipFill rotWithShape="1">
            <a:blip r:embed="rId5">
              <a:alphaModFix/>
            </a:blip>
            <a:stretch>
              <a:fillRect b="0" l="0" r="0" t="0"/>
            </a:stretch>
          </a:blipFill>
          <a:ln>
            <a:noFill/>
          </a:ln>
        </p:spPr>
      </p:sp>
      <p:sp>
        <p:nvSpPr>
          <p:cNvPr id="691" name="Google Shape;691;p56"/>
          <p:cNvSpPr/>
          <p:nvPr/>
        </p:nvSpPr>
        <p:spPr>
          <a:xfrm>
            <a:off x="-1715764" y="7354997"/>
            <a:ext cx="3681031" cy="4114800"/>
          </a:xfrm>
          <a:custGeom>
            <a:rect b="b" l="l" r="r" t="t"/>
            <a:pathLst>
              <a:path extrusionOk="0" h="4114800" w="3681031">
                <a:moveTo>
                  <a:pt x="0" y="0"/>
                </a:moveTo>
                <a:lnTo>
                  <a:pt x="3681032" y="0"/>
                </a:lnTo>
                <a:lnTo>
                  <a:pt x="3681032" y="4114800"/>
                </a:lnTo>
                <a:lnTo>
                  <a:pt x="0" y="4114800"/>
                </a:lnTo>
                <a:lnTo>
                  <a:pt x="0" y="0"/>
                </a:lnTo>
                <a:close/>
              </a:path>
            </a:pathLst>
          </a:custGeom>
          <a:blipFill rotWithShape="1">
            <a:blip r:embed="rId6">
              <a:alphaModFix/>
            </a:blip>
            <a:stretch>
              <a:fillRect b="0" l="0" r="0" t="0"/>
            </a:stretch>
          </a:blipFill>
          <a:ln>
            <a:noFill/>
          </a:ln>
        </p:spPr>
      </p:sp>
      <p:sp>
        <p:nvSpPr>
          <p:cNvPr id="692" name="Google Shape;692;p56"/>
          <p:cNvSpPr/>
          <p:nvPr/>
        </p:nvSpPr>
        <p:spPr>
          <a:xfrm>
            <a:off x="15343404" y="7682355"/>
            <a:ext cx="4361543" cy="4114800"/>
          </a:xfrm>
          <a:custGeom>
            <a:rect b="b" l="l" r="r" t="t"/>
            <a:pathLst>
              <a:path extrusionOk="0" h="4114800" w="4361543">
                <a:moveTo>
                  <a:pt x="0" y="0"/>
                </a:moveTo>
                <a:lnTo>
                  <a:pt x="4361542" y="0"/>
                </a:lnTo>
                <a:lnTo>
                  <a:pt x="4361542" y="4114800"/>
                </a:lnTo>
                <a:lnTo>
                  <a:pt x="0" y="4114800"/>
                </a:lnTo>
                <a:lnTo>
                  <a:pt x="0" y="0"/>
                </a:lnTo>
                <a:close/>
              </a:path>
            </a:pathLst>
          </a:custGeom>
          <a:blipFill rotWithShape="1">
            <a:blip r:embed="rId7">
              <a:alphaModFix/>
            </a:blip>
            <a:stretch>
              <a:fillRect b="0" l="0" r="0" t="0"/>
            </a:stretch>
          </a:blipFill>
          <a:ln>
            <a:noFill/>
          </a:ln>
        </p:spPr>
      </p:sp>
      <p:sp>
        <p:nvSpPr>
          <p:cNvPr id="693" name="Google Shape;693;p56"/>
          <p:cNvSpPr txBox="1"/>
          <p:nvPr/>
        </p:nvSpPr>
        <p:spPr>
          <a:xfrm>
            <a:off x="5962671" y="2781300"/>
            <a:ext cx="1767646" cy="2030749"/>
          </a:xfrm>
          <a:prstGeom prst="rect">
            <a:avLst/>
          </a:prstGeom>
          <a:noFill/>
          <a:ln>
            <a:noFill/>
          </a:ln>
        </p:spPr>
        <p:txBody>
          <a:bodyPr anchorCtr="0" anchor="t" bIns="0" lIns="0" spcFirstLastPara="1" rIns="0" wrap="square" tIns="0">
            <a:spAutoFit/>
          </a:bodyPr>
          <a:lstStyle/>
          <a:p>
            <a:pPr indent="0" lvl="0" marL="0" marR="0" rtl="0" algn="ctr">
              <a:lnSpc>
                <a:spcPct val="189572"/>
              </a:lnSpc>
              <a:spcBef>
                <a:spcPts val="0"/>
              </a:spcBef>
              <a:spcAft>
                <a:spcPts val="0"/>
              </a:spcAft>
              <a:buNone/>
            </a:pPr>
            <a:r>
              <a:rPr lang="en-US" sz="9600">
                <a:solidFill>
                  <a:srgbClr val="06AC73"/>
                </a:solidFill>
                <a:latin typeface="Arial"/>
                <a:ea typeface="Arial"/>
                <a:cs typeface="Arial"/>
                <a:sym typeface="Arial"/>
              </a:rPr>
              <a:t>04</a:t>
            </a:r>
            <a:endParaRPr sz="9600">
              <a:solidFill>
                <a:srgbClr val="06AC73"/>
              </a:solidFill>
              <a:latin typeface="Arial"/>
              <a:ea typeface="Arial"/>
              <a:cs typeface="Arial"/>
              <a:sym typeface="Arial"/>
            </a:endParaRPr>
          </a:p>
        </p:txBody>
      </p:sp>
      <p:sp>
        <p:nvSpPr>
          <p:cNvPr id="694" name="Google Shape;694;p56"/>
          <p:cNvSpPr txBox="1"/>
          <p:nvPr/>
        </p:nvSpPr>
        <p:spPr>
          <a:xfrm>
            <a:off x="7788053" y="3648522"/>
            <a:ext cx="9471247" cy="987450"/>
          </a:xfrm>
          <a:prstGeom prst="rect">
            <a:avLst/>
          </a:prstGeom>
          <a:noFill/>
          <a:ln>
            <a:noFill/>
          </a:ln>
        </p:spPr>
        <p:txBody>
          <a:bodyPr anchorCtr="0" anchor="t" bIns="0" lIns="0" spcFirstLastPara="1" rIns="0" wrap="square" tIns="0">
            <a:spAutoFit/>
          </a:bodyPr>
          <a:lstStyle/>
          <a:p>
            <a:pPr indent="0" lvl="0" marL="0" marR="0" rtl="0" algn="l">
              <a:lnSpc>
                <a:spcPct val="140007"/>
              </a:lnSpc>
              <a:spcBef>
                <a:spcPts val="0"/>
              </a:spcBef>
              <a:spcAft>
                <a:spcPts val="0"/>
              </a:spcAft>
              <a:buNone/>
            </a:pPr>
            <a:r>
              <a:rPr lang="en-US" sz="5499">
                <a:solidFill>
                  <a:srgbClr val="000000"/>
                </a:solidFill>
                <a:latin typeface="Arial"/>
                <a:ea typeface="Arial"/>
                <a:cs typeface="Arial"/>
                <a:sym typeface="Arial"/>
              </a:rPr>
              <a:t>A 4-es modul végéhez értél!</a:t>
            </a:r>
            <a:endParaRPr sz="5499">
              <a:solidFill>
                <a:srgbClr val="000000"/>
              </a:solidFill>
              <a:latin typeface="Arial"/>
              <a:ea typeface="Arial"/>
              <a:cs typeface="Arial"/>
              <a:sym typeface="Arial"/>
            </a:endParaRPr>
          </a:p>
        </p:txBody>
      </p:sp>
      <p:sp>
        <p:nvSpPr>
          <p:cNvPr id="695" name="Google Shape;695;p56"/>
          <p:cNvSpPr txBox="1"/>
          <p:nvPr/>
        </p:nvSpPr>
        <p:spPr>
          <a:xfrm>
            <a:off x="9101084" y="5635946"/>
            <a:ext cx="7434315" cy="448841"/>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lang="en-US" sz="2499">
                <a:solidFill>
                  <a:srgbClr val="000000"/>
                </a:solidFill>
                <a:latin typeface="Arial"/>
                <a:ea typeface="Arial"/>
                <a:cs typeface="Arial"/>
                <a:sym typeface="Arial"/>
              </a:rPr>
              <a:t>Itt az idő az önértékelésre és a gyakorlatra. </a:t>
            </a:r>
            <a:endParaRPr sz="2499">
              <a:solidFill>
                <a:srgbClr val="000000"/>
              </a:solidFill>
              <a:latin typeface="Arial"/>
              <a:ea typeface="Arial"/>
              <a:cs typeface="Arial"/>
              <a:sym typeface="Arial"/>
            </a:endParaRPr>
          </a:p>
        </p:txBody>
      </p:sp>
      <p:grpSp>
        <p:nvGrpSpPr>
          <p:cNvPr id="696" name="Google Shape;696;p56"/>
          <p:cNvGrpSpPr/>
          <p:nvPr/>
        </p:nvGrpSpPr>
        <p:grpSpPr>
          <a:xfrm>
            <a:off x="1179621" y="804929"/>
            <a:ext cx="4369161" cy="5892080"/>
            <a:chOff x="0" y="0"/>
            <a:chExt cx="5825547" cy="7856106"/>
          </a:xfrm>
        </p:grpSpPr>
        <p:sp>
          <p:nvSpPr>
            <p:cNvPr id="697" name="Google Shape;697;p56"/>
            <p:cNvSpPr/>
            <p:nvPr/>
          </p:nvSpPr>
          <p:spPr>
            <a:xfrm>
              <a:off x="0" y="0"/>
              <a:ext cx="5344674" cy="7355562"/>
            </a:xfrm>
            <a:custGeom>
              <a:rect b="b" l="l" r="r" t="t"/>
              <a:pathLst>
                <a:path extrusionOk="0" h="7355562" w="5344674">
                  <a:moveTo>
                    <a:pt x="0" y="0"/>
                  </a:moveTo>
                  <a:lnTo>
                    <a:pt x="5344674" y="0"/>
                  </a:lnTo>
                  <a:lnTo>
                    <a:pt x="5344674" y="7355562"/>
                  </a:lnTo>
                  <a:lnTo>
                    <a:pt x="0" y="7355562"/>
                  </a:lnTo>
                  <a:lnTo>
                    <a:pt x="0" y="0"/>
                  </a:lnTo>
                  <a:close/>
                </a:path>
              </a:pathLst>
            </a:custGeom>
            <a:blipFill rotWithShape="1">
              <a:blip r:embed="rId8">
                <a:alphaModFix/>
              </a:blip>
              <a:stretch>
                <a:fillRect b="-13803" l="0" r="-99660" t="-31268"/>
              </a:stretch>
            </a:blipFill>
            <a:ln>
              <a:noFill/>
            </a:ln>
          </p:spPr>
        </p:sp>
        <p:sp>
          <p:nvSpPr>
            <p:cNvPr id="698" name="Google Shape;698;p56"/>
            <p:cNvSpPr/>
            <p:nvPr/>
          </p:nvSpPr>
          <p:spPr>
            <a:xfrm>
              <a:off x="551852" y="492852"/>
              <a:ext cx="5273695" cy="7363254"/>
            </a:xfrm>
            <a:custGeom>
              <a:rect b="b" l="l" r="r" t="t"/>
              <a:pathLst>
                <a:path extrusionOk="0" h="1068892" w="765560">
                  <a:moveTo>
                    <a:pt x="0" y="0"/>
                  </a:moveTo>
                  <a:lnTo>
                    <a:pt x="765560" y="0"/>
                  </a:lnTo>
                  <a:lnTo>
                    <a:pt x="765560" y="1068892"/>
                  </a:lnTo>
                  <a:lnTo>
                    <a:pt x="0" y="1068892"/>
                  </a:lnTo>
                  <a:close/>
                </a:path>
              </a:pathLst>
            </a:custGeom>
            <a:blipFill rotWithShape="1">
              <a:blip r:embed="rId9">
                <a:alphaModFix/>
              </a:blip>
              <a:stretch>
                <a:fillRect b="0" l="-6109" r="-6109" t="0"/>
              </a:stretch>
            </a:blipFill>
            <a:ln>
              <a:noFill/>
            </a:ln>
          </p:spPr>
        </p:sp>
      </p:grpSp>
      <p:sp>
        <p:nvSpPr>
          <p:cNvPr id="699" name="Google Shape;699;p56"/>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10">
              <a:alphaModFix/>
            </a:blip>
            <a:stretch>
              <a:fillRect b="-160181" l="-14265" r="-3278" t="-161048"/>
            </a:stretch>
          </a:blipFill>
          <a:ln>
            <a:noFill/>
          </a:ln>
        </p:spPr>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3" name="Shape 703"/>
        <p:cNvGrpSpPr/>
        <p:nvPr/>
      </p:nvGrpSpPr>
      <p:grpSpPr>
        <a:xfrm>
          <a:off x="0" y="0"/>
          <a:ext cx="0" cy="0"/>
          <a:chOff x="0" y="0"/>
          <a:chExt cx="0" cy="0"/>
        </a:xfrm>
      </p:grpSpPr>
      <p:sp>
        <p:nvSpPr>
          <p:cNvPr id="704" name="Google Shape;704;p57"/>
          <p:cNvSpPr/>
          <p:nvPr/>
        </p:nvSpPr>
        <p:spPr>
          <a:xfrm rot="-1526634">
            <a:off x="15608712" y="7200900"/>
            <a:ext cx="3793097" cy="4114800"/>
          </a:xfrm>
          <a:custGeom>
            <a:rect b="b" l="l" r="r" t="t"/>
            <a:pathLst>
              <a:path extrusionOk="0" h="4114800" w="3793097">
                <a:moveTo>
                  <a:pt x="0" y="0"/>
                </a:moveTo>
                <a:lnTo>
                  <a:pt x="3793097" y="0"/>
                </a:lnTo>
                <a:lnTo>
                  <a:pt x="3793097" y="4114800"/>
                </a:lnTo>
                <a:lnTo>
                  <a:pt x="0" y="4114800"/>
                </a:lnTo>
                <a:lnTo>
                  <a:pt x="0" y="0"/>
                </a:lnTo>
                <a:close/>
              </a:path>
            </a:pathLst>
          </a:custGeom>
          <a:blipFill rotWithShape="1">
            <a:blip r:embed="rId3">
              <a:alphaModFix/>
            </a:blip>
            <a:stretch>
              <a:fillRect b="0" l="0" r="0" t="0"/>
            </a:stretch>
          </a:blipFill>
          <a:ln>
            <a:noFill/>
          </a:ln>
        </p:spPr>
      </p:sp>
      <p:sp>
        <p:nvSpPr>
          <p:cNvPr id="705" name="Google Shape;705;p57"/>
          <p:cNvSpPr/>
          <p:nvPr/>
        </p:nvSpPr>
        <p:spPr>
          <a:xfrm>
            <a:off x="15294047" y="-1776591"/>
            <a:ext cx="4647105" cy="4114800"/>
          </a:xfrm>
          <a:custGeom>
            <a:rect b="b" l="l" r="r" t="t"/>
            <a:pathLst>
              <a:path extrusionOk="0" h="4114800" w="4647105">
                <a:moveTo>
                  <a:pt x="0" y="0"/>
                </a:moveTo>
                <a:lnTo>
                  <a:pt x="4647105" y="0"/>
                </a:lnTo>
                <a:lnTo>
                  <a:pt x="4647105" y="4114800"/>
                </a:lnTo>
                <a:lnTo>
                  <a:pt x="0" y="4114800"/>
                </a:lnTo>
                <a:lnTo>
                  <a:pt x="0" y="0"/>
                </a:lnTo>
                <a:close/>
              </a:path>
            </a:pathLst>
          </a:custGeom>
          <a:blipFill rotWithShape="1">
            <a:blip r:embed="rId4">
              <a:alphaModFix/>
            </a:blip>
            <a:stretch>
              <a:fillRect b="0" l="0" r="0" t="0"/>
            </a:stretch>
          </a:blipFill>
          <a:ln>
            <a:noFill/>
          </a:ln>
        </p:spPr>
      </p:sp>
      <p:sp>
        <p:nvSpPr>
          <p:cNvPr id="706" name="Google Shape;706;p57"/>
          <p:cNvSpPr/>
          <p:nvPr/>
        </p:nvSpPr>
        <p:spPr>
          <a:xfrm>
            <a:off x="-2520200" y="7200900"/>
            <a:ext cx="5040401" cy="4114800"/>
          </a:xfrm>
          <a:custGeom>
            <a:rect b="b" l="l" r="r" t="t"/>
            <a:pathLst>
              <a:path extrusionOk="0" h="4114800" w="5040401">
                <a:moveTo>
                  <a:pt x="0" y="0"/>
                </a:moveTo>
                <a:lnTo>
                  <a:pt x="5040400" y="0"/>
                </a:lnTo>
                <a:lnTo>
                  <a:pt x="5040400" y="4114800"/>
                </a:lnTo>
                <a:lnTo>
                  <a:pt x="0" y="4114800"/>
                </a:lnTo>
                <a:lnTo>
                  <a:pt x="0" y="0"/>
                </a:lnTo>
                <a:close/>
              </a:path>
            </a:pathLst>
          </a:custGeom>
          <a:blipFill rotWithShape="1">
            <a:blip r:embed="rId5">
              <a:alphaModFix/>
            </a:blip>
            <a:stretch>
              <a:fillRect b="0" l="0" r="0" t="0"/>
            </a:stretch>
          </a:blipFill>
          <a:ln>
            <a:noFill/>
          </a:ln>
        </p:spPr>
      </p:sp>
      <p:sp>
        <p:nvSpPr>
          <p:cNvPr id="707" name="Google Shape;707;p57"/>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6">
              <a:alphaModFix/>
            </a:blip>
            <a:stretch>
              <a:fillRect b="-160181" l="-14265" r="-3278" t="-161048"/>
            </a:stretch>
          </a:blipFill>
          <a:ln>
            <a:noFill/>
          </a:ln>
        </p:spPr>
      </p:sp>
      <p:sp>
        <p:nvSpPr>
          <p:cNvPr id="708" name="Google Shape;708;p57"/>
          <p:cNvSpPr/>
          <p:nvPr/>
        </p:nvSpPr>
        <p:spPr>
          <a:xfrm>
            <a:off x="8940221" y="5903800"/>
            <a:ext cx="3534651" cy="3097238"/>
          </a:xfrm>
          <a:custGeom>
            <a:rect b="b" l="l" r="r" t="t"/>
            <a:pathLst>
              <a:path extrusionOk="0" h="3097238" w="3534651">
                <a:moveTo>
                  <a:pt x="0" y="0"/>
                </a:moveTo>
                <a:lnTo>
                  <a:pt x="3534650" y="0"/>
                </a:lnTo>
                <a:lnTo>
                  <a:pt x="3534650" y="3097238"/>
                </a:lnTo>
                <a:lnTo>
                  <a:pt x="0" y="3097238"/>
                </a:lnTo>
                <a:lnTo>
                  <a:pt x="0" y="0"/>
                </a:lnTo>
                <a:close/>
              </a:path>
            </a:pathLst>
          </a:custGeom>
          <a:blipFill rotWithShape="1">
            <a:blip r:embed="rId7">
              <a:alphaModFix/>
            </a:blip>
            <a:stretch>
              <a:fillRect b="0" l="0" r="0" t="0"/>
            </a:stretch>
          </a:blipFill>
          <a:ln>
            <a:noFill/>
          </a:ln>
        </p:spPr>
      </p:sp>
      <p:sp>
        <p:nvSpPr>
          <p:cNvPr id="709" name="Google Shape;709;p57"/>
          <p:cNvSpPr/>
          <p:nvPr/>
        </p:nvSpPr>
        <p:spPr>
          <a:xfrm>
            <a:off x="1408468" y="4966967"/>
            <a:ext cx="4812695" cy="3052051"/>
          </a:xfrm>
          <a:custGeom>
            <a:rect b="b" l="l" r="r" t="t"/>
            <a:pathLst>
              <a:path extrusionOk="0" h="3052051" w="4812695">
                <a:moveTo>
                  <a:pt x="0" y="0"/>
                </a:moveTo>
                <a:lnTo>
                  <a:pt x="4812695" y="0"/>
                </a:lnTo>
                <a:lnTo>
                  <a:pt x="4812695" y="3052051"/>
                </a:lnTo>
                <a:lnTo>
                  <a:pt x="0" y="3052051"/>
                </a:lnTo>
                <a:lnTo>
                  <a:pt x="0" y="0"/>
                </a:lnTo>
                <a:close/>
              </a:path>
            </a:pathLst>
          </a:custGeom>
          <a:blipFill rotWithShape="1">
            <a:blip r:embed="rId8">
              <a:alphaModFix/>
            </a:blip>
            <a:stretch>
              <a:fillRect b="0" l="0" r="0" t="0"/>
            </a:stretch>
          </a:blipFill>
          <a:ln>
            <a:noFill/>
          </a:ln>
        </p:spPr>
      </p:sp>
      <p:sp>
        <p:nvSpPr>
          <p:cNvPr id="710" name="Google Shape;710;p57"/>
          <p:cNvSpPr/>
          <p:nvPr/>
        </p:nvSpPr>
        <p:spPr>
          <a:xfrm>
            <a:off x="12634466" y="1028700"/>
            <a:ext cx="3355898" cy="3354500"/>
          </a:xfrm>
          <a:custGeom>
            <a:rect b="b" l="l" r="r" t="t"/>
            <a:pathLst>
              <a:path extrusionOk="0" h="3354500" w="3355898">
                <a:moveTo>
                  <a:pt x="0" y="0"/>
                </a:moveTo>
                <a:lnTo>
                  <a:pt x="3355898" y="0"/>
                </a:lnTo>
                <a:lnTo>
                  <a:pt x="3355898" y="3354500"/>
                </a:lnTo>
                <a:lnTo>
                  <a:pt x="0" y="3354500"/>
                </a:lnTo>
                <a:lnTo>
                  <a:pt x="0" y="0"/>
                </a:lnTo>
                <a:close/>
              </a:path>
            </a:pathLst>
          </a:custGeom>
          <a:blipFill rotWithShape="1">
            <a:blip r:embed="rId9">
              <a:alphaModFix/>
            </a:blip>
            <a:stretch>
              <a:fillRect b="0" l="0" r="0" t="0"/>
            </a:stretch>
          </a:blipFill>
          <a:ln>
            <a:noFill/>
          </a:ln>
        </p:spPr>
      </p:sp>
      <p:sp>
        <p:nvSpPr>
          <p:cNvPr id="711" name="Google Shape;711;p57"/>
          <p:cNvSpPr txBox="1"/>
          <p:nvPr/>
        </p:nvSpPr>
        <p:spPr>
          <a:xfrm>
            <a:off x="1028700" y="892265"/>
            <a:ext cx="12565316" cy="899926"/>
          </a:xfrm>
          <a:prstGeom prst="rect">
            <a:avLst/>
          </a:prstGeom>
          <a:noFill/>
          <a:ln>
            <a:noFill/>
          </a:ln>
        </p:spPr>
        <p:txBody>
          <a:bodyPr anchorCtr="0" anchor="t" bIns="0" lIns="0" spcFirstLastPara="1" rIns="0" wrap="square" tIns="0">
            <a:spAutoFit/>
          </a:bodyPr>
          <a:lstStyle/>
          <a:p>
            <a:pPr indent="0" lvl="0" marL="0" marR="0" rtl="0" algn="l">
              <a:lnSpc>
                <a:spcPct val="140007"/>
              </a:lnSpc>
              <a:spcBef>
                <a:spcPts val="0"/>
              </a:spcBef>
              <a:spcAft>
                <a:spcPts val="0"/>
              </a:spcAft>
              <a:buNone/>
            </a:pPr>
            <a:r>
              <a:rPr lang="en-US" sz="5499">
                <a:solidFill>
                  <a:srgbClr val="000000"/>
                </a:solidFill>
                <a:latin typeface="Arial"/>
                <a:ea typeface="Arial"/>
                <a:cs typeface="Arial"/>
                <a:sym typeface="Arial"/>
              </a:rPr>
              <a:t>Saját digitális marketingterv készítése </a:t>
            </a:r>
            <a:endParaRPr sz="5499">
              <a:solidFill>
                <a:srgbClr val="000000"/>
              </a:solidFill>
              <a:latin typeface="Arial"/>
              <a:ea typeface="Arial"/>
              <a:cs typeface="Arial"/>
              <a:sym typeface="Arial"/>
            </a:endParaRPr>
          </a:p>
        </p:txBody>
      </p:sp>
      <p:sp>
        <p:nvSpPr>
          <p:cNvPr id="712" name="Google Shape;712;p57"/>
          <p:cNvSpPr txBox="1"/>
          <p:nvPr/>
        </p:nvSpPr>
        <p:spPr>
          <a:xfrm rot="-5400000">
            <a:off x="-2553390" y="4676772"/>
            <a:ext cx="7097505" cy="580390"/>
          </a:xfrm>
          <a:prstGeom prst="rect">
            <a:avLst/>
          </a:prstGeom>
          <a:noFill/>
          <a:ln>
            <a:noFill/>
          </a:ln>
        </p:spPr>
        <p:txBody>
          <a:bodyPr anchorCtr="0" anchor="t" bIns="0" lIns="0" spcFirstLastPara="1" rIns="0" wrap="square" tIns="0">
            <a:spAutoFit/>
          </a:bodyPr>
          <a:lstStyle/>
          <a:p>
            <a:pPr indent="0" lvl="0" marL="0" marR="0" rtl="0" algn="ctr">
              <a:lnSpc>
                <a:spcPct val="140011"/>
              </a:lnSpc>
              <a:spcBef>
                <a:spcPts val="0"/>
              </a:spcBef>
              <a:spcAft>
                <a:spcPts val="0"/>
              </a:spcAft>
              <a:buNone/>
            </a:pPr>
            <a:r>
              <a:rPr lang="en-US" sz="3399">
                <a:solidFill>
                  <a:srgbClr val="000000"/>
                </a:solidFill>
                <a:latin typeface="Arial"/>
                <a:ea typeface="Arial"/>
                <a:cs typeface="Arial"/>
                <a:sym typeface="Arial"/>
              </a:rPr>
              <a:t>1. Feladat </a:t>
            </a:r>
            <a:endParaRPr sz="3399">
              <a:solidFill>
                <a:srgbClr val="000000"/>
              </a:solidFill>
              <a:latin typeface="Arial"/>
              <a:ea typeface="Arial"/>
              <a:cs typeface="Arial"/>
              <a:sym typeface="Arial"/>
            </a:endParaRPr>
          </a:p>
        </p:txBody>
      </p:sp>
      <p:sp>
        <p:nvSpPr>
          <p:cNvPr id="713" name="Google Shape;713;p57"/>
          <p:cNvSpPr txBox="1"/>
          <p:nvPr/>
        </p:nvSpPr>
        <p:spPr>
          <a:xfrm>
            <a:off x="2971800" y="2481952"/>
            <a:ext cx="9095037" cy="564257"/>
          </a:xfrm>
          <a:prstGeom prst="rect">
            <a:avLst/>
          </a:prstGeom>
          <a:noFill/>
          <a:ln>
            <a:noFill/>
          </a:ln>
        </p:spPr>
        <p:txBody>
          <a:bodyPr anchorCtr="0" anchor="t" bIns="0" lIns="0" spcFirstLastPara="1" rIns="0" wrap="square" tIns="0">
            <a:spAutoFit/>
          </a:bodyPr>
          <a:lstStyle/>
          <a:p>
            <a:pPr indent="0" lvl="0" marL="0" marR="0" rtl="0" algn="l">
              <a:lnSpc>
                <a:spcPct val="170026"/>
              </a:lnSpc>
              <a:spcBef>
                <a:spcPts val="0"/>
              </a:spcBef>
              <a:spcAft>
                <a:spcPts val="0"/>
              </a:spcAft>
              <a:buNone/>
            </a:pPr>
            <a:r>
              <a:rPr lang="en-US" sz="2599">
                <a:solidFill>
                  <a:srgbClr val="000000"/>
                </a:solidFill>
                <a:latin typeface="Arial"/>
                <a:ea typeface="Arial"/>
                <a:cs typeface="Arial"/>
                <a:sym typeface="Arial"/>
              </a:rPr>
              <a:t>Itt az alkalom, hogy gyakorlatba ültesd a tanultakat. </a:t>
            </a:r>
            <a:endParaRPr sz="2599">
              <a:solidFill>
                <a:srgbClr val="000000"/>
              </a:solidFill>
              <a:latin typeface="Arial"/>
              <a:ea typeface="Arial"/>
              <a:cs typeface="Arial"/>
              <a:sym typeface="Arial"/>
            </a:endParaRPr>
          </a:p>
        </p:txBody>
      </p:sp>
      <p:sp>
        <p:nvSpPr>
          <p:cNvPr id="714" name="Google Shape;714;p57"/>
          <p:cNvSpPr txBox="1"/>
          <p:nvPr/>
        </p:nvSpPr>
        <p:spPr>
          <a:xfrm>
            <a:off x="4982257" y="4497067"/>
            <a:ext cx="7915928" cy="1369029"/>
          </a:xfrm>
          <a:prstGeom prst="rect">
            <a:avLst/>
          </a:prstGeom>
          <a:noFill/>
          <a:ln>
            <a:noFill/>
          </a:ln>
        </p:spPr>
        <p:txBody>
          <a:bodyPr anchorCtr="0" anchor="t" bIns="0" lIns="0" spcFirstLastPara="1" rIns="0" wrap="square" tIns="0">
            <a:spAutoFit/>
          </a:bodyPr>
          <a:lstStyle/>
          <a:p>
            <a:pPr indent="0" lvl="0" marL="0" marR="0" rtl="0" algn="l">
              <a:lnSpc>
                <a:spcPct val="170031"/>
              </a:lnSpc>
              <a:spcBef>
                <a:spcPts val="0"/>
              </a:spcBef>
              <a:spcAft>
                <a:spcPts val="0"/>
              </a:spcAft>
              <a:buNone/>
            </a:pPr>
            <a:r>
              <a:rPr lang="en-US" sz="2199">
                <a:solidFill>
                  <a:srgbClr val="000000"/>
                </a:solidFill>
                <a:latin typeface="Arial"/>
                <a:ea typeface="Arial"/>
                <a:cs typeface="Arial"/>
                <a:sym typeface="Arial"/>
              </a:rPr>
              <a:t>A következő néhány dián olyan útmutató kérdéseket találsz, amelyek segítenek elindulni a saját digitális marketingterved elkészítésében.</a:t>
            </a:r>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8" name="Shape 718"/>
        <p:cNvGrpSpPr/>
        <p:nvPr/>
      </p:nvGrpSpPr>
      <p:grpSpPr>
        <a:xfrm>
          <a:off x="0" y="0"/>
          <a:ext cx="0" cy="0"/>
          <a:chOff x="0" y="0"/>
          <a:chExt cx="0" cy="0"/>
        </a:xfrm>
      </p:grpSpPr>
      <p:sp>
        <p:nvSpPr>
          <p:cNvPr id="719" name="Google Shape;719;p58"/>
          <p:cNvSpPr/>
          <p:nvPr/>
        </p:nvSpPr>
        <p:spPr>
          <a:xfrm rot="-1526634">
            <a:off x="15608712" y="7200900"/>
            <a:ext cx="3793097" cy="4114800"/>
          </a:xfrm>
          <a:custGeom>
            <a:rect b="b" l="l" r="r" t="t"/>
            <a:pathLst>
              <a:path extrusionOk="0" h="4114800" w="3793097">
                <a:moveTo>
                  <a:pt x="0" y="0"/>
                </a:moveTo>
                <a:lnTo>
                  <a:pt x="3793097" y="0"/>
                </a:lnTo>
                <a:lnTo>
                  <a:pt x="3793097" y="4114800"/>
                </a:lnTo>
                <a:lnTo>
                  <a:pt x="0" y="4114800"/>
                </a:lnTo>
                <a:lnTo>
                  <a:pt x="0" y="0"/>
                </a:lnTo>
                <a:close/>
              </a:path>
            </a:pathLst>
          </a:custGeom>
          <a:blipFill rotWithShape="1">
            <a:blip r:embed="rId3">
              <a:alphaModFix/>
            </a:blip>
            <a:stretch>
              <a:fillRect b="0" l="0" r="0" t="0"/>
            </a:stretch>
          </a:blipFill>
          <a:ln>
            <a:noFill/>
          </a:ln>
        </p:spPr>
      </p:sp>
      <p:sp>
        <p:nvSpPr>
          <p:cNvPr id="720" name="Google Shape;720;p58"/>
          <p:cNvSpPr/>
          <p:nvPr/>
        </p:nvSpPr>
        <p:spPr>
          <a:xfrm>
            <a:off x="15294047" y="-1776591"/>
            <a:ext cx="4647105" cy="4114800"/>
          </a:xfrm>
          <a:custGeom>
            <a:rect b="b" l="l" r="r" t="t"/>
            <a:pathLst>
              <a:path extrusionOk="0" h="4114800" w="4647105">
                <a:moveTo>
                  <a:pt x="0" y="0"/>
                </a:moveTo>
                <a:lnTo>
                  <a:pt x="4647105" y="0"/>
                </a:lnTo>
                <a:lnTo>
                  <a:pt x="4647105" y="4114800"/>
                </a:lnTo>
                <a:lnTo>
                  <a:pt x="0" y="4114800"/>
                </a:lnTo>
                <a:lnTo>
                  <a:pt x="0" y="0"/>
                </a:lnTo>
                <a:close/>
              </a:path>
            </a:pathLst>
          </a:custGeom>
          <a:blipFill rotWithShape="1">
            <a:blip r:embed="rId4">
              <a:alphaModFix/>
            </a:blip>
            <a:stretch>
              <a:fillRect b="0" l="0" r="0" t="0"/>
            </a:stretch>
          </a:blipFill>
          <a:ln>
            <a:noFill/>
          </a:ln>
        </p:spPr>
      </p:sp>
      <p:sp>
        <p:nvSpPr>
          <p:cNvPr id="721" name="Google Shape;721;p58"/>
          <p:cNvSpPr/>
          <p:nvPr/>
        </p:nvSpPr>
        <p:spPr>
          <a:xfrm>
            <a:off x="-2520200" y="7200900"/>
            <a:ext cx="5040401" cy="4114800"/>
          </a:xfrm>
          <a:custGeom>
            <a:rect b="b" l="l" r="r" t="t"/>
            <a:pathLst>
              <a:path extrusionOk="0" h="4114800" w="5040401">
                <a:moveTo>
                  <a:pt x="0" y="0"/>
                </a:moveTo>
                <a:lnTo>
                  <a:pt x="5040400" y="0"/>
                </a:lnTo>
                <a:lnTo>
                  <a:pt x="5040400" y="4114800"/>
                </a:lnTo>
                <a:lnTo>
                  <a:pt x="0" y="4114800"/>
                </a:lnTo>
                <a:lnTo>
                  <a:pt x="0" y="0"/>
                </a:lnTo>
                <a:close/>
              </a:path>
            </a:pathLst>
          </a:custGeom>
          <a:blipFill rotWithShape="1">
            <a:blip r:embed="rId5">
              <a:alphaModFix/>
            </a:blip>
            <a:stretch>
              <a:fillRect b="0" l="0" r="0" t="0"/>
            </a:stretch>
          </a:blipFill>
          <a:ln>
            <a:noFill/>
          </a:ln>
        </p:spPr>
      </p:sp>
      <p:sp>
        <p:nvSpPr>
          <p:cNvPr id="722" name="Google Shape;722;p58"/>
          <p:cNvSpPr txBox="1"/>
          <p:nvPr/>
        </p:nvSpPr>
        <p:spPr>
          <a:xfrm>
            <a:off x="1028700" y="892265"/>
            <a:ext cx="16834213" cy="901144"/>
          </a:xfrm>
          <a:prstGeom prst="rect">
            <a:avLst/>
          </a:prstGeom>
          <a:noFill/>
          <a:ln>
            <a:noFill/>
          </a:ln>
        </p:spPr>
        <p:txBody>
          <a:bodyPr anchorCtr="0" anchor="t" bIns="0" lIns="0" spcFirstLastPara="1" rIns="0" wrap="square" tIns="0">
            <a:spAutoFit/>
          </a:bodyPr>
          <a:lstStyle/>
          <a:p>
            <a:pPr indent="0" lvl="0" marL="0" marR="0" rtl="0" algn="l">
              <a:lnSpc>
                <a:spcPct val="140007"/>
              </a:lnSpc>
              <a:spcBef>
                <a:spcPts val="0"/>
              </a:spcBef>
              <a:spcAft>
                <a:spcPts val="0"/>
              </a:spcAft>
              <a:buNone/>
            </a:pPr>
            <a:r>
              <a:rPr lang="en-US" sz="5499">
                <a:solidFill>
                  <a:srgbClr val="000000"/>
                </a:solidFill>
                <a:latin typeface="Arial"/>
                <a:ea typeface="Arial"/>
                <a:cs typeface="Arial"/>
                <a:sym typeface="Arial"/>
              </a:rPr>
              <a:t>Saját digitális marketingterv készítése </a:t>
            </a:r>
            <a:endParaRPr sz="5499">
              <a:solidFill>
                <a:srgbClr val="000000"/>
              </a:solidFill>
              <a:latin typeface="Arial"/>
              <a:ea typeface="Arial"/>
              <a:cs typeface="Arial"/>
              <a:sym typeface="Arial"/>
            </a:endParaRPr>
          </a:p>
        </p:txBody>
      </p:sp>
      <p:sp>
        <p:nvSpPr>
          <p:cNvPr id="723" name="Google Shape;723;p58"/>
          <p:cNvSpPr txBox="1"/>
          <p:nvPr/>
        </p:nvSpPr>
        <p:spPr>
          <a:xfrm rot="-5400000">
            <a:off x="-2553390" y="4676772"/>
            <a:ext cx="7097505" cy="580390"/>
          </a:xfrm>
          <a:prstGeom prst="rect">
            <a:avLst/>
          </a:prstGeom>
          <a:noFill/>
          <a:ln>
            <a:noFill/>
          </a:ln>
        </p:spPr>
        <p:txBody>
          <a:bodyPr anchorCtr="0" anchor="t" bIns="0" lIns="0" spcFirstLastPara="1" rIns="0" wrap="square" tIns="0">
            <a:spAutoFit/>
          </a:bodyPr>
          <a:lstStyle/>
          <a:p>
            <a:pPr indent="0" lvl="0" marL="0" marR="0" rtl="0" algn="ctr">
              <a:lnSpc>
                <a:spcPct val="140011"/>
              </a:lnSpc>
              <a:spcBef>
                <a:spcPts val="0"/>
              </a:spcBef>
              <a:spcAft>
                <a:spcPts val="0"/>
              </a:spcAft>
              <a:buNone/>
            </a:pPr>
            <a:r>
              <a:rPr lang="en-US" sz="3399">
                <a:solidFill>
                  <a:srgbClr val="000000"/>
                </a:solidFill>
                <a:latin typeface="Arial"/>
                <a:ea typeface="Arial"/>
                <a:cs typeface="Arial"/>
                <a:sym typeface="Arial"/>
              </a:rPr>
              <a:t>1. Feladat </a:t>
            </a:r>
            <a:endParaRPr sz="3399">
              <a:solidFill>
                <a:srgbClr val="000000"/>
              </a:solidFill>
              <a:latin typeface="Arial"/>
              <a:ea typeface="Arial"/>
              <a:cs typeface="Arial"/>
              <a:sym typeface="Arial"/>
            </a:endParaRPr>
          </a:p>
        </p:txBody>
      </p:sp>
      <p:sp>
        <p:nvSpPr>
          <p:cNvPr id="724" name="Google Shape;724;p58"/>
          <p:cNvSpPr txBox="1"/>
          <p:nvPr/>
        </p:nvSpPr>
        <p:spPr>
          <a:xfrm>
            <a:off x="2520200" y="2754626"/>
            <a:ext cx="5845674" cy="385427"/>
          </a:xfrm>
          <a:prstGeom prst="rect">
            <a:avLst/>
          </a:prstGeom>
          <a:noFill/>
          <a:ln>
            <a:noFill/>
          </a:ln>
        </p:spPr>
        <p:txBody>
          <a:bodyPr anchorCtr="0" anchor="t" bIns="0" lIns="0" spcFirstLastPara="1" rIns="0" wrap="square" tIns="0">
            <a:spAutoFit/>
          </a:bodyPr>
          <a:lstStyle/>
          <a:p>
            <a:pPr indent="0" lvl="0" marL="0" marR="0" rtl="0" algn="l">
              <a:lnSpc>
                <a:spcPct val="170000"/>
              </a:lnSpc>
              <a:spcBef>
                <a:spcPts val="0"/>
              </a:spcBef>
              <a:spcAft>
                <a:spcPts val="0"/>
              </a:spcAft>
              <a:buNone/>
            </a:pPr>
            <a:r>
              <a:rPr b="1" lang="en-US" sz="2000">
                <a:solidFill>
                  <a:srgbClr val="000000"/>
                </a:solidFill>
                <a:latin typeface="Arial"/>
                <a:ea typeface="Arial"/>
                <a:cs typeface="Arial"/>
                <a:sym typeface="Arial"/>
              </a:rPr>
              <a:t>A vállalkozás küldetése és céljai</a:t>
            </a:r>
            <a:endParaRPr b="1" sz="2000">
              <a:solidFill>
                <a:srgbClr val="000000"/>
              </a:solidFill>
              <a:latin typeface="Arial"/>
              <a:ea typeface="Arial"/>
              <a:cs typeface="Arial"/>
              <a:sym typeface="Arial"/>
            </a:endParaRPr>
          </a:p>
        </p:txBody>
      </p:sp>
      <p:sp>
        <p:nvSpPr>
          <p:cNvPr id="725" name="Google Shape;725;p58"/>
          <p:cNvSpPr txBox="1"/>
          <p:nvPr/>
        </p:nvSpPr>
        <p:spPr>
          <a:xfrm>
            <a:off x="2520200" y="3258182"/>
            <a:ext cx="6118498" cy="4796185"/>
          </a:xfrm>
          <a:prstGeom prst="rect">
            <a:avLst/>
          </a:prstGeom>
          <a:noFill/>
          <a:ln>
            <a:noFill/>
          </a:ln>
        </p:spPr>
        <p:txBody>
          <a:bodyPr anchorCtr="0" anchor="t" bIns="0" lIns="0" spcFirstLastPara="1" rIns="0" wrap="square" tIns="0">
            <a:spAutoFit/>
          </a:bodyPr>
          <a:lstStyle/>
          <a:p>
            <a:pPr indent="0" lvl="0" marL="0" marR="0" rtl="0" algn="l">
              <a:lnSpc>
                <a:spcPct val="170000"/>
              </a:lnSpc>
              <a:spcBef>
                <a:spcPts val="0"/>
              </a:spcBef>
              <a:spcAft>
                <a:spcPts val="0"/>
              </a:spcAft>
              <a:buNone/>
            </a:pPr>
            <a:r>
              <a:rPr lang="en-US" sz="2000">
                <a:solidFill>
                  <a:srgbClr val="000000"/>
                </a:solidFill>
                <a:latin typeface="Arial"/>
                <a:ea typeface="Arial"/>
                <a:cs typeface="Arial"/>
                <a:sym typeface="Arial"/>
              </a:rPr>
              <a:t>Írd le vállalkozásod általános küldetését, mit szeretnél elérni. </a:t>
            </a:r>
            <a:endParaRPr sz="2000">
              <a:solidFill>
                <a:srgbClr val="000000"/>
              </a:solidFill>
              <a:latin typeface="Arial"/>
              <a:ea typeface="Arial"/>
              <a:cs typeface="Arial"/>
              <a:sym typeface="Arial"/>
            </a:endParaRPr>
          </a:p>
          <a:p>
            <a:pPr indent="0" lvl="0" marL="0" marR="0" rtl="0" algn="l">
              <a:lnSpc>
                <a:spcPct val="170000"/>
              </a:lnSpc>
              <a:spcBef>
                <a:spcPts val="0"/>
              </a:spcBef>
              <a:spcAft>
                <a:spcPts val="0"/>
              </a:spcAft>
              <a:buNone/>
            </a:pPr>
            <a:r>
              <a:rPr lang="en-US" sz="2000">
                <a:solidFill>
                  <a:srgbClr val="000000"/>
                </a:solidFill>
                <a:latin typeface="Arial"/>
                <a:ea typeface="Arial"/>
                <a:cs typeface="Arial"/>
                <a:sym typeface="Arial"/>
              </a:rPr>
              <a:t>A küldetésnyilatkozat rövid betekintést nyújt a társadalmi vállalkozás belső működésébe és célkitűzéseibe. </a:t>
            </a:r>
            <a:endParaRPr sz="2000">
              <a:solidFill>
                <a:srgbClr val="000000"/>
              </a:solidFill>
              <a:latin typeface="Arial"/>
              <a:ea typeface="Arial"/>
              <a:cs typeface="Arial"/>
              <a:sym typeface="Arial"/>
            </a:endParaRPr>
          </a:p>
          <a:p>
            <a:pPr indent="0" lvl="0" marL="0" marR="0" rtl="0" algn="l">
              <a:lnSpc>
                <a:spcPct val="170000"/>
              </a:lnSpc>
              <a:spcBef>
                <a:spcPts val="0"/>
              </a:spcBef>
              <a:spcAft>
                <a:spcPts val="0"/>
              </a:spcAft>
              <a:buNone/>
            </a:pPr>
            <a:r>
              <a:rPr lang="en-US" sz="2000">
                <a:solidFill>
                  <a:srgbClr val="000000"/>
                </a:solidFill>
                <a:latin typeface="Arial"/>
                <a:ea typeface="Arial"/>
                <a:cs typeface="Arial"/>
                <a:sym typeface="Arial"/>
              </a:rPr>
              <a:t>Ilyennek kell lennie:</a:t>
            </a:r>
            <a:endParaRPr/>
          </a:p>
          <a:p>
            <a:pPr indent="-342900" lvl="0" marL="342900" marR="0" rtl="0" algn="l">
              <a:lnSpc>
                <a:spcPct val="170000"/>
              </a:lnSpc>
              <a:spcBef>
                <a:spcPts val="0"/>
              </a:spcBef>
              <a:spcAft>
                <a:spcPts val="0"/>
              </a:spcAft>
              <a:buClr>
                <a:srgbClr val="000000"/>
              </a:buClr>
              <a:buSzPts val="2000"/>
              <a:buFont typeface="Arial"/>
              <a:buChar char="•"/>
            </a:pPr>
            <a:r>
              <a:rPr lang="en-US" sz="2000">
                <a:solidFill>
                  <a:srgbClr val="000000"/>
                </a:solidFill>
                <a:latin typeface="Arial"/>
                <a:ea typeface="Arial"/>
                <a:cs typeface="Arial"/>
                <a:sym typeface="Arial"/>
              </a:rPr>
              <a:t>rövid</a:t>
            </a:r>
            <a:endParaRPr/>
          </a:p>
          <a:p>
            <a:pPr indent="-342900" lvl="0" marL="342900" marR="0" rtl="0" algn="l">
              <a:lnSpc>
                <a:spcPct val="170000"/>
              </a:lnSpc>
              <a:spcBef>
                <a:spcPts val="0"/>
              </a:spcBef>
              <a:spcAft>
                <a:spcPts val="0"/>
              </a:spcAft>
              <a:buClr>
                <a:srgbClr val="000000"/>
              </a:buClr>
              <a:buSzPts val="2000"/>
              <a:buFont typeface="Arial"/>
              <a:buChar char="•"/>
            </a:pPr>
            <a:r>
              <a:rPr lang="en-US" sz="2000">
                <a:solidFill>
                  <a:srgbClr val="000000"/>
                </a:solidFill>
                <a:latin typeface="Arial"/>
                <a:ea typeface="Arial"/>
                <a:cs typeface="Arial"/>
                <a:sym typeface="Arial"/>
              </a:rPr>
              <a:t>specifikus</a:t>
            </a:r>
            <a:endParaRPr/>
          </a:p>
          <a:p>
            <a:pPr indent="-342900" lvl="0" marL="342900" marR="0" rtl="0" algn="l">
              <a:lnSpc>
                <a:spcPct val="170000"/>
              </a:lnSpc>
              <a:spcBef>
                <a:spcPts val="0"/>
              </a:spcBef>
              <a:spcAft>
                <a:spcPts val="0"/>
              </a:spcAft>
              <a:buClr>
                <a:srgbClr val="000000"/>
              </a:buClr>
              <a:buSzPts val="2000"/>
              <a:buFont typeface="Arial"/>
              <a:buChar char="•"/>
            </a:pPr>
            <a:r>
              <a:rPr lang="en-US" sz="2000">
                <a:solidFill>
                  <a:srgbClr val="000000"/>
                </a:solidFill>
                <a:latin typeface="Arial"/>
                <a:ea typeface="Arial"/>
                <a:cs typeface="Arial"/>
                <a:sym typeface="Arial"/>
              </a:rPr>
              <a:t>mérhető</a:t>
            </a:r>
            <a:endParaRPr/>
          </a:p>
          <a:p>
            <a:pPr indent="-342900" lvl="0" marL="342900" marR="0" rtl="0" algn="l">
              <a:lnSpc>
                <a:spcPct val="170000"/>
              </a:lnSpc>
              <a:spcBef>
                <a:spcPts val="0"/>
              </a:spcBef>
              <a:spcAft>
                <a:spcPts val="0"/>
              </a:spcAft>
              <a:buClr>
                <a:srgbClr val="000000"/>
              </a:buClr>
              <a:buSzPts val="2000"/>
              <a:buFont typeface="Arial"/>
              <a:buChar char="•"/>
            </a:pPr>
            <a:r>
              <a:rPr lang="en-US" sz="2000">
                <a:solidFill>
                  <a:srgbClr val="000000"/>
                </a:solidFill>
                <a:latin typeface="Arial"/>
                <a:ea typeface="Arial"/>
                <a:cs typeface="Arial"/>
                <a:sym typeface="Arial"/>
              </a:rPr>
              <a:t>SMART (specifikus, mérhető, elérhető, releváns és időhöz kötött).</a:t>
            </a:r>
            <a:endParaRPr sz="2000">
              <a:solidFill>
                <a:srgbClr val="000000"/>
              </a:solidFill>
              <a:latin typeface="Arial"/>
              <a:ea typeface="Arial"/>
              <a:cs typeface="Arial"/>
              <a:sym typeface="Arial"/>
            </a:endParaRPr>
          </a:p>
        </p:txBody>
      </p:sp>
      <p:sp>
        <p:nvSpPr>
          <p:cNvPr id="726" name="Google Shape;726;p58"/>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6">
              <a:alphaModFix/>
            </a:blip>
            <a:stretch>
              <a:fillRect b="-160181" l="-14265" r="-3278" t="-161048"/>
            </a:stretch>
          </a:blipFill>
          <a:ln>
            <a:noFill/>
          </a:ln>
        </p:spPr>
      </p:sp>
      <p:sp>
        <p:nvSpPr>
          <p:cNvPr id="727" name="Google Shape;727;p58"/>
          <p:cNvSpPr txBox="1"/>
          <p:nvPr/>
        </p:nvSpPr>
        <p:spPr>
          <a:xfrm>
            <a:off x="9445806" y="4115432"/>
            <a:ext cx="6118498" cy="2180084"/>
          </a:xfrm>
          <a:prstGeom prst="rect">
            <a:avLst/>
          </a:prstGeom>
          <a:noFill/>
          <a:ln>
            <a:noFill/>
          </a:ln>
        </p:spPr>
        <p:txBody>
          <a:bodyPr anchorCtr="0" anchor="t" bIns="0" lIns="0" spcFirstLastPara="1" rIns="0" wrap="square" tIns="0">
            <a:spAutoFit/>
          </a:bodyPr>
          <a:lstStyle/>
          <a:p>
            <a:pPr indent="0" lvl="0" marL="0" marR="0" rtl="0" algn="l">
              <a:lnSpc>
                <a:spcPct val="170000"/>
              </a:lnSpc>
              <a:spcBef>
                <a:spcPts val="0"/>
              </a:spcBef>
              <a:spcAft>
                <a:spcPts val="0"/>
              </a:spcAft>
              <a:buNone/>
            </a:pPr>
            <a:r>
              <a:rPr lang="en-US" sz="2000">
                <a:solidFill>
                  <a:srgbClr val="000000"/>
                </a:solidFill>
                <a:latin typeface="Arial"/>
                <a:ea typeface="Arial"/>
                <a:cs typeface="Arial"/>
                <a:sym typeface="Arial"/>
              </a:rPr>
              <a:t>A küldetésnyilatkozatnak a következőket kell tartalmaznia:</a:t>
            </a:r>
            <a:endParaRPr sz="2000">
              <a:solidFill>
                <a:srgbClr val="000000"/>
              </a:solidFill>
              <a:latin typeface="Arial"/>
              <a:ea typeface="Arial"/>
              <a:cs typeface="Arial"/>
              <a:sym typeface="Arial"/>
            </a:endParaRPr>
          </a:p>
          <a:p>
            <a:pPr indent="-342900" lvl="0" marL="342900" marR="0" rtl="0" algn="l">
              <a:lnSpc>
                <a:spcPct val="170000"/>
              </a:lnSpc>
              <a:spcBef>
                <a:spcPts val="0"/>
              </a:spcBef>
              <a:spcAft>
                <a:spcPts val="0"/>
              </a:spcAft>
              <a:buClr>
                <a:srgbClr val="000000"/>
              </a:buClr>
              <a:buSzPts val="2000"/>
              <a:buFont typeface="Arial"/>
              <a:buChar char="•"/>
            </a:pPr>
            <a:r>
              <a:rPr lang="en-US" sz="2000">
                <a:solidFill>
                  <a:srgbClr val="000000"/>
                </a:solidFill>
                <a:latin typeface="Arial"/>
                <a:ea typeface="Arial"/>
                <a:cs typeface="Arial"/>
                <a:sym typeface="Arial"/>
              </a:rPr>
              <a:t>Mit fogsz tenni?</a:t>
            </a:r>
            <a:endParaRPr sz="2000">
              <a:solidFill>
                <a:srgbClr val="000000"/>
              </a:solidFill>
              <a:latin typeface="Arial"/>
              <a:ea typeface="Arial"/>
              <a:cs typeface="Arial"/>
              <a:sym typeface="Arial"/>
            </a:endParaRPr>
          </a:p>
          <a:p>
            <a:pPr indent="-342900" lvl="0" marL="342900" marR="0" rtl="0" algn="l">
              <a:lnSpc>
                <a:spcPct val="170000"/>
              </a:lnSpc>
              <a:spcBef>
                <a:spcPts val="0"/>
              </a:spcBef>
              <a:spcAft>
                <a:spcPts val="0"/>
              </a:spcAft>
              <a:buClr>
                <a:srgbClr val="000000"/>
              </a:buClr>
              <a:buSzPts val="2000"/>
              <a:buFont typeface="Arial"/>
              <a:buChar char="•"/>
            </a:pPr>
            <a:r>
              <a:rPr lang="en-US" sz="2000">
                <a:solidFill>
                  <a:srgbClr val="000000"/>
                </a:solidFill>
                <a:latin typeface="Arial"/>
                <a:ea typeface="Arial"/>
                <a:cs typeface="Arial"/>
                <a:sym typeface="Arial"/>
              </a:rPr>
              <a:t>Ki fogja elvégezni?</a:t>
            </a:r>
            <a:endParaRPr sz="2000">
              <a:solidFill>
                <a:srgbClr val="000000"/>
              </a:solidFill>
              <a:latin typeface="Arial"/>
              <a:ea typeface="Arial"/>
              <a:cs typeface="Arial"/>
              <a:sym typeface="Arial"/>
            </a:endParaRPr>
          </a:p>
          <a:p>
            <a:pPr indent="-342900" lvl="0" marL="342900" marR="0" rtl="0" algn="l">
              <a:lnSpc>
                <a:spcPct val="170000"/>
              </a:lnSpc>
              <a:spcBef>
                <a:spcPts val="0"/>
              </a:spcBef>
              <a:spcAft>
                <a:spcPts val="0"/>
              </a:spcAft>
              <a:buClr>
                <a:srgbClr val="000000"/>
              </a:buClr>
              <a:buSzPts val="2000"/>
              <a:buFont typeface="Arial"/>
              <a:buChar char="•"/>
            </a:pPr>
            <a:r>
              <a:rPr lang="en-US" sz="2000">
                <a:solidFill>
                  <a:srgbClr val="000000"/>
                </a:solidFill>
                <a:latin typeface="Arial"/>
                <a:ea typeface="Arial"/>
                <a:cs typeface="Arial"/>
                <a:sym typeface="Arial"/>
              </a:rPr>
              <a:t>Hogyan fogod elérni?</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1" name="Shape 731"/>
        <p:cNvGrpSpPr/>
        <p:nvPr/>
      </p:nvGrpSpPr>
      <p:grpSpPr>
        <a:xfrm>
          <a:off x="0" y="0"/>
          <a:ext cx="0" cy="0"/>
          <a:chOff x="0" y="0"/>
          <a:chExt cx="0" cy="0"/>
        </a:xfrm>
      </p:grpSpPr>
      <p:sp>
        <p:nvSpPr>
          <p:cNvPr id="732" name="Google Shape;732;p59"/>
          <p:cNvSpPr/>
          <p:nvPr/>
        </p:nvSpPr>
        <p:spPr>
          <a:xfrm rot="-1526634">
            <a:off x="15608712" y="7200900"/>
            <a:ext cx="3793097" cy="4114800"/>
          </a:xfrm>
          <a:custGeom>
            <a:rect b="b" l="l" r="r" t="t"/>
            <a:pathLst>
              <a:path extrusionOk="0" h="4114800" w="3793097">
                <a:moveTo>
                  <a:pt x="0" y="0"/>
                </a:moveTo>
                <a:lnTo>
                  <a:pt x="3793097" y="0"/>
                </a:lnTo>
                <a:lnTo>
                  <a:pt x="3793097" y="4114800"/>
                </a:lnTo>
                <a:lnTo>
                  <a:pt x="0" y="4114800"/>
                </a:lnTo>
                <a:lnTo>
                  <a:pt x="0" y="0"/>
                </a:lnTo>
                <a:close/>
              </a:path>
            </a:pathLst>
          </a:custGeom>
          <a:blipFill rotWithShape="1">
            <a:blip r:embed="rId3">
              <a:alphaModFix/>
            </a:blip>
            <a:stretch>
              <a:fillRect b="0" l="0" r="0" t="0"/>
            </a:stretch>
          </a:blipFill>
          <a:ln>
            <a:noFill/>
          </a:ln>
        </p:spPr>
      </p:sp>
      <p:sp>
        <p:nvSpPr>
          <p:cNvPr id="733" name="Google Shape;733;p59"/>
          <p:cNvSpPr/>
          <p:nvPr/>
        </p:nvSpPr>
        <p:spPr>
          <a:xfrm>
            <a:off x="15294047" y="-1776591"/>
            <a:ext cx="4647105" cy="4114800"/>
          </a:xfrm>
          <a:custGeom>
            <a:rect b="b" l="l" r="r" t="t"/>
            <a:pathLst>
              <a:path extrusionOk="0" h="4114800" w="4647105">
                <a:moveTo>
                  <a:pt x="0" y="0"/>
                </a:moveTo>
                <a:lnTo>
                  <a:pt x="4647105" y="0"/>
                </a:lnTo>
                <a:lnTo>
                  <a:pt x="4647105" y="4114800"/>
                </a:lnTo>
                <a:lnTo>
                  <a:pt x="0" y="4114800"/>
                </a:lnTo>
                <a:lnTo>
                  <a:pt x="0" y="0"/>
                </a:lnTo>
                <a:close/>
              </a:path>
            </a:pathLst>
          </a:custGeom>
          <a:blipFill rotWithShape="1">
            <a:blip r:embed="rId4">
              <a:alphaModFix/>
            </a:blip>
            <a:stretch>
              <a:fillRect b="0" l="0" r="0" t="0"/>
            </a:stretch>
          </a:blipFill>
          <a:ln>
            <a:noFill/>
          </a:ln>
        </p:spPr>
      </p:sp>
      <p:sp>
        <p:nvSpPr>
          <p:cNvPr id="734" name="Google Shape;734;p59"/>
          <p:cNvSpPr/>
          <p:nvPr/>
        </p:nvSpPr>
        <p:spPr>
          <a:xfrm>
            <a:off x="-2520200" y="7200900"/>
            <a:ext cx="5040401" cy="4114800"/>
          </a:xfrm>
          <a:custGeom>
            <a:rect b="b" l="l" r="r" t="t"/>
            <a:pathLst>
              <a:path extrusionOk="0" h="4114800" w="5040401">
                <a:moveTo>
                  <a:pt x="0" y="0"/>
                </a:moveTo>
                <a:lnTo>
                  <a:pt x="5040400" y="0"/>
                </a:lnTo>
                <a:lnTo>
                  <a:pt x="5040400" y="4114800"/>
                </a:lnTo>
                <a:lnTo>
                  <a:pt x="0" y="4114800"/>
                </a:lnTo>
                <a:lnTo>
                  <a:pt x="0" y="0"/>
                </a:lnTo>
                <a:close/>
              </a:path>
            </a:pathLst>
          </a:custGeom>
          <a:blipFill rotWithShape="1">
            <a:blip r:embed="rId5">
              <a:alphaModFix/>
            </a:blip>
            <a:stretch>
              <a:fillRect b="0" l="0" r="0" t="0"/>
            </a:stretch>
          </a:blipFill>
          <a:ln>
            <a:noFill/>
          </a:ln>
        </p:spPr>
      </p:sp>
      <p:sp>
        <p:nvSpPr>
          <p:cNvPr id="735" name="Google Shape;735;p59"/>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6">
              <a:alphaModFix/>
            </a:blip>
            <a:stretch>
              <a:fillRect b="-160181" l="-14265" r="-3278" t="-161048"/>
            </a:stretch>
          </a:blipFill>
          <a:ln>
            <a:noFill/>
          </a:ln>
        </p:spPr>
      </p:sp>
      <p:sp>
        <p:nvSpPr>
          <p:cNvPr id="736" name="Google Shape;736;p59">
            <a:hlinkClick r:id="rId7"/>
          </p:cNvPr>
          <p:cNvSpPr/>
          <p:nvPr/>
        </p:nvSpPr>
        <p:spPr>
          <a:xfrm>
            <a:off x="4210354" y="7003744"/>
            <a:ext cx="1815322" cy="2556792"/>
          </a:xfrm>
          <a:custGeom>
            <a:rect b="b" l="l" r="r" t="t"/>
            <a:pathLst>
              <a:path extrusionOk="0" h="2556792" w="1815322">
                <a:moveTo>
                  <a:pt x="0" y="0"/>
                </a:moveTo>
                <a:lnTo>
                  <a:pt x="1815323" y="0"/>
                </a:lnTo>
                <a:lnTo>
                  <a:pt x="1815323" y="2556792"/>
                </a:lnTo>
                <a:lnTo>
                  <a:pt x="0" y="2556792"/>
                </a:lnTo>
                <a:lnTo>
                  <a:pt x="0" y="0"/>
                </a:lnTo>
                <a:close/>
              </a:path>
            </a:pathLst>
          </a:custGeom>
          <a:blipFill rotWithShape="1">
            <a:blip r:embed="rId8">
              <a:alphaModFix/>
            </a:blip>
            <a:stretch>
              <a:fillRect b="0" l="0" r="0" t="0"/>
            </a:stretch>
          </a:blipFill>
          <a:ln>
            <a:noFill/>
          </a:ln>
        </p:spPr>
      </p:sp>
      <p:graphicFrame>
        <p:nvGraphicFramePr>
          <p:cNvPr id="737" name="Google Shape;737;p59"/>
          <p:cNvGraphicFramePr/>
          <p:nvPr/>
        </p:nvGraphicFramePr>
        <p:xfrm>
          <a:off x="9604124" y="3483680"/>
          <a:ext cx="3000000" cy="3000000"/>
        </p:xfrm>
        <a:graphic>
          <a:graphicData uri="http://schemas.openxmlformats.org/drawingml/2006/table">
            <a:tbl>
              <a:tblPr>
                <a:noFill/>
                <a:tableStyleId>{1D2134B2-F180-4DCE-BD5D-3AB98AF5E63B}</a:tableStyleId>
              </a:tblPr>
              <a:tblGrid>
                <a:gridCol w="2438400"/>
                <a:gridCol w="2438400"/>
                <a:gridCol w="2438400"/>
              </a:tblGrid>
              <a:tr h="1546250">
                <a:tc>
                  <a:txBody>
                    <a:bodyPr/>
                    <a:lstStyle/>
                    <a:p>
                      <a:pPr indent="0" lvl="0" marL="0" marR="0" rtl="0" algn="ctr">
                        <a:lnSpc>
                          <a:spcPct val="140000"/>
                        </a:lnSpc>
                        <a:spcBef>
                          <a:spcPts val="0"/>
                        </a:spcBef>
                        <a:spcAft>
                          <a:spcPts val="0"/>
                        </a:spcAft>
                        <a:buNone/>
                      </a:pPr>
                      <a:r>
                        <a:rPr b="1" lang="en-US" sz="2000" u="none" cap="none" strike="noStrike">
                          <a:solidFill>
                            <a:srgbClr val="000000"/>
                          </a:solidFill>
                          <a:latin typeface="Playfair Display"/>
                          <a:ea typeface="Playfair Display"/>
                          <a:cs typeface="Playfair Display"/>
                          <a:sym typeface="Playfair Display"/>
                        </a:rPr>
                        <a:t>CÉLKÖZÖNSÉG</a:t>
                      </a:r>
                      <a:endParaRPr sz="1100" u="none" cap="none" strike="noStrike"/>
                    </a:p>
                  </a:txBody>
                  <a:tcPr marT="190500" marB="190500" marR="190500" marL="190500" anchor="ctr">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solidFill>
                      <a:srgbClr val="F1E7DD"/>
                    </a:solidFill>
                  </a:tcPr>
                </a:tc>
                <a:tc>
                  <a:txBody>
                    <a:bodyPr/>
                    <a:lstStyle/>
                    <a:p>
                      <a:pPr indent="0" lvl="0" marL="0" marR="0" rtl="0" algn="ctr">
                        <a:lnSpc>
                          <a:spcPct val="140000"/>
                        </a:lnSpc>
                        <a:spcBef>
                          <a:spcPts val="0"/>
                        </a:spcBef>
                        <a:spcAft>
                          <a:spcPts val="0"/>
                        </a:spcAft>
                        <a:buNone/>
                      </a:pPr>
                      <a:r>
                        <a:rPr b="1" lang="en-US" sz="2000" u="none" cap="none" strike="noStrike">
                          <a:solidFill>
                            <a:srgbClr val="000000"/>
                          </a:solidFill>
                          <a:latin typeface="Playfair Display"/>
                          <a:ea typeface="Playfair Display"/>
                          <a:cs typeface="Playfair Display"/>
                          <a:sym typeface="Playfair Display"/>
                        </a:rPr>
                        <a:t>SZÜKSÉGLETEK/KIHÍVÁSOK</a:t>
                      </a:r>
                      <a:endParaRPr sz="1100" u="none" cap="none" strike="noStrike"/>
                    </a:p>
                  </a:txBody>
                  <a:tcPr marT="190500" marB="190500" marR="190500" marL="190500" anchor="ctr">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solidFill>
                      <a:srgbClr val="F1E7DD"/>
                    </a:solidFill>
                  </a:tcPr>
                </a:tc>
                <a:tc>
                  <a:txBody>
                    <a:bodyPr/>
                    <a:lstStyle/>
                    <a:p>
                      <a:pPr indent="0" lvl="0" marL="0" marR="0" rtl="0" algn="ctr">
                        <a:lnSpc>
                          <a:spcPct val="140000"/>
                        </a:lnSpc>
                        <a:spcBef>
                          <a:spcPts val="0"/>
                        </a:spcBef>
                        <a:spcAft>
                          <a:spcPts val="0"/>
                        </a:spcAft>
                        <a:buNone/>
                      </a:pPr>
                      <a:r>
                        <a:rPr b="1" lang="en-US" sz="2000" u="none" cap="none" strike="noStrike">
                          <a:solidFill>
                            <a:srgbClr val="000000"/>
                          </a:solidFill>
                          <a:latin typeface="Playfair Display"/>
                          <a:ea typeface="Playfair Display"/>
                          <a:cs typeface="Playfair Display"/>
                          <a:sym typeface="Playfair Display"/>
                        </a:rPr>
                        <a:t>MILYEN ONLINE FELÜLETEN VANNAK JELEN?</a:t>
                      </a:r>
                      <a:endParaRPr sz="1100" u="none" cap="none" strike="noStrike"/>
                    </a:p>
                  </a:txBody>
                  <a:tcPr marT="190500" marB="190500" marR="190500" marL="190500" anchor="ctr">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solidFill>
                      <a:srgbClr val="F1E7DD"/>
                    </a:solidFill>
                  </a:tcPr>
                </a:tc>
              </a:tr>
              <a:tr h="1027625">
                <a:tc>
                  <a:txBody>
                    <a:bodyPr/>
                    <a:lstStyle/>
                    <a:p>
                      <a:pPr indent="0" lvl="0" marL="0" marR="0" rtl="0" algn="ctr">
                        <a:lnSpc>
                          <a:spcPct val="254545"/>
                        </a:lnSpc>
                        <a:spcBef>
                          <a:spcPts val="0"/>
                        </a:spcBef>
                        <a:spcAft>
                          <a:spcPts val="0"/>
                        </a:spcAft>
                        <a:buNone/>
                      </a:pPr>
                      <a:r>
                        <a:t/>
                      </a:r>
                      <a:endParaRPr sz="1100" u="none" cap="none" strike="noStrike"/>
                    </a:p>
                  </a:txBody>
                  <a:tcPr marT="190500" marB="190500" marR="190500" marL="190500" anchor="ctr">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tcPr>
                </a:tc>
                <a:tc>
                  <a:txBody>
                    <a:bodyPr/>
                    <a:lstStyle/>
                    <a:p>
                      <a:pPr indent="0" lvl="0" marL="0" marR="0" rtl="0" algn="ctr">
                        <a:lnSpc>
                          <a:spcPct val="254545"/>
                        </a:lnSpc>
                        <a:spcBef>
                          <a:spcPts val="0"/>
                        </a:spcBef>
                        <a:spcAft>
                          <a:spcPts val="0"/>
                        </a:spcAft>
                        <a:buNone/>
                      </a:pPr>
                      <a:r>
                        <a:t/>
                      </a:r>
                      <a:endParaRPr sz="1100" u="none" cap="none" strike="noStrike"/>
                    </a:p>
                  </a:txBody>
                  <a:tcPr marT="190500" marB="190500" marR="190500" marL="190500" anchor="ctr">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tcPr>
                </a:tc>
                <a:tc>
                  <a:txBody>
                    <a:bodyPr/>
                    <a:lstStyle/>
                    <a:p>
                      <a:pPr indent="0" lvl="0" marL="0" marR="0" rtl="0" algn="ctr">
                        <a:lnSpc>
                          <a:spcPct val="254545"/>
                        </a:lnSpc>
                        <a:spcBef>
                          <a:spcPts val="0"/>
                        </a:spcBef>
                        <a:spcAft>
                          <a:spcPts val="0"/>
                        </a:spcAft>
                        <a:buNone/>
                      </a:pPr>
                      <a:r>
                        <a:t/>
                      </a:r>
                      <a:endParaRPr sz="1100" u="none" cap="none" strike="noStrike"/>
                    </a:p>
                  </a:txBody>
                  <a:tcPr marT="190500" marB="190500" marR="190500" marL="190500" anchor="ctr">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tcPr>
                </a:tc>
              </a:tr>
              <a:tr h="1027625">
                <a:tc>
                  <a:txBody>
                    <a:bodyPr/>
                    <a:lstStyle/>
                    <a:p>
                      <a:pPr indent="0" lvl="0" marL="0" marR="0" rtl="0" algn="ctr">
                        <a:lnSpc>
                          <a:spcPct val="254545"/>
                        </a:lnSpc>
                        <a:spcBef>
                          <a:spcPts val="0"/>
                        </a:spcBef>
                        <a:spcAft>
                          <a:spcPts val="0"/>
                        </a:spcAft>
                        <a:buNone/>
                      </a:pPr>
                      <a:r>
                        <a:t/>
                      </a:r>
                      <a:endParaRPr sz="1100" u="none" cap="none" strike="noStrike"/>
                    </a:p>
                  </a:txBody>
                  <a:tcPr marT="190500" marB="190500" marR="190500" marL="190500" anchor="ctr">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tcPr>
                </a:tc>
                <a:tc>
                  <a:txBody>
                    <a:bodyPr/>
                    <a:lstStyle/>
                    <a:p>
                      <a:pPr indent="0" lvl="0" marL="0" marR="0" rtl="0" algn="ctr">
                        <a:lnSpc>
                          <a:spcPct val="254545"/>
                        </a:lnSpc>
                        <a:spcBef>
                          <a:spcPts val="0"/>
                        </a:spcBef>
                        <a:spcAft>
                          <a:spcPts val="0"/>
                        </a:spcAft>
                        <a:buNone/>
                      </a:pPr>
                      <a:r>
                        <a:t/>
                      </a:r>
                      <a:endParaRPr sz="1100" u="none" cap="none" strike="noStrike"/>
                    </a:p>
                  </a:txBody>
                  <a:tcPr marT="190500" marB="190500" marR="190500" marL="190500" anchor="ctr">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tcPr>
                </a:tc>
                <a:tc>
                  <a:txBody>
                    <a:bodyPr/>
                    <a:lstStyle/>
                    <a:p>
                      <a:pPr indent="0" lvl="0" marL="0" marR="0" rtl="0" algn="ctr">
                        <a:lnSpc>
                          <a:spcPct val="254545"/>
                        </a:lnSpc>
                        <a:spcBef>
                          <a:spcPts val="0"/>
                        </a:spcBef>
                        <a:spcAft>
                          <a:spcPts val="0"/>
                        </a:spcAft>
                        <a:buNone/>
                      </a:pPr>
                      <a:r>
                        <a:t/>
                      </a:r>
                      <a:endParaRPr sz="1100" u="none" cap="none" strike="noStrike"/>
                    </a:p>
                  </a:txBody>
                  <a:tcPr marT="190500" marB="190500" marR="190500" marL="190500" anchor="ctr">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tcPr>
                </a:tc>
              </a:tr>
              <a:tr h="1027625">
                <a:tc>
                  <a:txBody>
                    <a:bodyPr/>
                    <a:lstStyle/>
                    <a:p>
                      <a:pPr indent="0" lvl="0" marL="0" marR="0" rtl="0" algn="ctr">
                        <a:lnSpc>
                          <a:spcPct val="254545"/>
                        </a:lnSpc>
                        <a:spcBef>
                          <a:spcPts val="0"/>
                        </a:spcBef>
                        <a:spcAft>
                          <a:spcPts val="0"/>
                        </a:spcAft>
                        <a:buNone/>
                      </a:pPr>
                      <a:r>
                        <a:t/>
                      </a:r>
                      <a:endParaRPr sz="1100" u="none" cap="none" strike="noStrike"/>
                    </a:p>
                  </a:txBody>
                  <a:tcPr marT="190500" marB="190500" marR="190500" marL="190500" anchor="ctr">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tcPr>
                </a:tc>
                <a:tc>
                  <a:txBody>
                    <a:bodyPr/>
                    <a:lstStyle/>
                    <a:p>
                      <a:pPr indent="0" lvl="0" marL="0" marR="0" rtl="0" algn="ctr">
                        <a:lnSpc>
                          <a:spcPct val="254545"/>
                        </a:lnSpc>
                        <a:spcBef>
                          <a:spcPts val="0"/>
                        </a:spcBef>
                        <a:spcAft>
                          <a:spcPts val="0"/>
                        </a:spcAft>
                        <a:buNone/>
                      </a:pPr>
                      <a:r>
                        <a:t/>
                      </a:r>
                      <a:endParaRPr sz="1100" u="none" cap="none" strike="noStrike"/>
                    </a:p>
                  </a:txBody>
                  <a:tcPr marT="190500" marB="190500" marR="190500" marL="190500" anchor="ctr">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tcPr>
                </a:tc>
                <a:tc>
                  <a:txBody>
                    <a:bodyPr/>
                    <a:lstStyle/>
                    <a:p>
                      <a:pPr indent="0" lvl="0" marL="0" marR="0" rtl="0" algn="ctr">
                        <a:lnSpc>
                          <a:spcPct val="254545"/>
                        </a:lnSpc>
                        <a:spcBef>
                          <a:spcPts val="0"/>
                        </a:spcBef>
                        <a:spcAft>
                          <a:spcPts val="0"/>
                        </a:spcAft>
                        <a:buNone/>
                      </a:pPr>
                      <a:r>
                        <a:t/>
                      </a:r>
                      <a:endParaRPr sz="1100" u="none" cap="none" strike="noStrike"/>
                    </a:p>
                  </a:txBody>
                  <a:tcPr marT="190500" marB="190500" marR="190500" marL="190500" anchor="ctr">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tcPr>
                </a:tc>
              </a:tr>
            </a:tbl>
          </a:graphicData>
        </a:graphic>
      </p:graphicFrame>
      <p:sp>
        <p:nvSpPr>
          <p:cNvPr id="738" name="Google Shape;738;p59"/>
          <p:cNvSpPr txBox="1"/>
          <p:nvPr/>
        </p:nvSpPr>
        <p:spPr>
          <a:xfrm>
            <a:off x="1028700" y="892265"/>
            <a:ext cx="16834213" cy="987450"/>
          </a:xfrm>
          <a:prstGeom prst="rect">
            <a:avLst/>
          </a:prstGeom>
          <a:noFill/>
          <a:ln>
            <a:noFill/>
          </a:ln>
        </p:spPr>
        <p:txBody>
          <a:bodyPr anchorCtr="0" anchor="t" bIns="0" lIns="0" spcFirstLastPara="1" rIns="0" wrap="square" tIns="0">
            <a:spAutoFit/>
          </a:bodyPr>
          <a:lstStyle/>
          <a:p>
            <a:pPr indent="0" lvl="0" marL="0" marR="0" rtl="0" algn="l">
              <a:lnSpc>
                <a:spcPct val="140007"/>
              </a:lnSpc>
              <a:spcBef>
                <a:spcPts val="0"/>
              </a:spcBef>
              <a:spcAft>
                <a:spcPts val="0"/>
              </a:spcAft>
              <a:buNone/>
            </a:pPr>
            <a:r>
              <a:rPr lang="en-US" sz="5499">
                <a:solidFill>
                  <a:srgbClr val="000000"/>
                </a:solidFill>
                <a:latin typeface="Arial"/>
                <a:ea typeface="Arial"/>
                <a:cs typeface="Arial"/>
                <a:sym typeface="Arial"/>
              </a:rPr>
              <a:t>Saját digitális marketingterv készítése </a:t>
            </a:r>
            <a:endParaRPr sz="5499">
              <a:solidFill>
                <a:srgbClr val="000000"/>
              </a:solidFill>
              <a:latin typeface="Arial"/>
              <a:ea typeface="Arial"/>
              <a:cs typeface="Arial"/>
              <a:sym typeface="Arial"/>
            </a:endParaRPr>
          </a:p>
        </p:txBody>
      </p:sp>
      <p:sp>
        <p:nvSpPr>
          <p:cNvPr id="739" name="Google Shape;739;p59"/>
          <p:cNvSpPr txBox="1"/>
          <p:nvPr/>
        </p:nvSpPr>
        <p:spPr>
          <a:xfrm rot="-5400000">
            <a:off x="-2553390" y="4659191"/>
            <a:ext cx="7097505" cy="615553"/>
          </a:xfrm>
          <a:prstGeom prst="rect">
            <a:avLst/>
          </a:prstGeom>
          <a:noFill/>
          <a:ln>
            <a:noFill/>
          </a:ln>
        </p:spPr>
        <p:txBody>
          <a:bodyPr anchorCtr="0" anchor="t" bIns="0" lIns="0" spcFirstLastPara="1" rIns="0" wrap="square" tIns="0">
            <a:spAutoFit/>
          </a:bodyPr>
          <a:lstStyle/>
          <a:p>
            <a:pPr indent="0" lvl="0" marL="0" marR="0" rtl="0" algn="ctr">
              <a:lnSpc>
                <a:spcPct val="140011"/>
              </a:lnSpc>
              <a:spcBef>
                <a:spcPts val="0"/>
              </a:spcBef>
              <a:spcAft>
                <a:spcPts val="0"/>
              </a:spcAft>
              <a:buNone/>
            </a:pPr>
            <a:r>
              <a:rPr lang="en-US" sz="3399">
                <a:solidFill>
                  <a:srgbClr val="000000"/>
                </a:solidFill>
                <a:latin typeface="Arial"/>
                <a:ea typeface="Arial"/>
                <a:cs typeface="Arial"/>
                <a:sym typeface="Arial"/>
              </a:rPr>
              <a:t>1. Feladat </a:t>
            </a:r>
            <a:endParaRPr sz="3399">
              <a:solidFill>
                <a:srgbClr val="000000"/>
              </a:solidFill>
              <a:latin typeface="Arial"/>
              <a:ea typeface="Arial"/>
              <a:cs typeface="Arial"/>
              <a:sym typeface="Arial"/>
            </a:endParaRPr>
          </a:p>
        </p:txBody>
      </p:sp>
      <p:sp>
        <p:nvSpPr>
          <p:cNvPr id="740" name="Google Shape;740;p59"/>
          <p:cNvSpPr txBox="1"/>
          <p:nvPr/>
        </p:nvSpPr>
        <p:spPr>
          <a:xfrm>
            <a:off x="2520200" y="2754626"/>
            <a:ext cx="5845674" cy="385427"/>
          </a:xfrm>
          <a:prstGeom prst="rect">
            <a:avLst/>
          </a:prstGeom>
          <a:noFill/>
          <a:ln>
            <a:noFill/>
          </a:ln>
        </p:spPr>
        <p:txBody>
          <a:bodyPr anchorCtr="0" anchor="t" bIns="0" lIns="0" spcFirstLastPara="1" rIns="0" wrap="square" tIns="0">
            <a:spAutoFit/>
          </a:bodyPr>
          <a:lstStyle/>
          <a:p>
            <a:pPr indent="0" lvl="0" marL="0" marR="0" rtl="0" algn="l">
              <a:lnSpc>
                <a:spcPct val="170000"/>
              </a:lnSpc>
              <a:spcBef>
                <a:spcPts val="0"/>
              </a:spcBef>
              <a:spcAft>
                <a:spcPts val="0"/>
              </a:spcAft>
              <a:buNone/>
            </a:pPr>
            <a:r>
              <a:rPr b="1" lang="en-US" sz="2000">
                <a:solidFill>
                  <a:srgbClr val="000000"/>
                </a:solidFill>
                <a:latin typeface="Arial"/>
                <a:ea typeface="Arial"/>
                <a:cs typeface="Arial"/>
                <a:sym typeface="Arial"/>
              </a:rPr>
              <a:t>Célközönség</a:t>
            </a:r>
            <a:endParaRPr b="1" sz="2000">
              <a:solidFill>
                <a:srgbClr val="000000"/>
              </a:solidFill>
              <a:latin typeface="Arial"/>
              <a:ea typeface="Arial"/>
              <a:cs typeface="Arial"/>
              <a:sym typeface="Arial"/>
            </a:endParaRPr>
          </a:p>
        </p:txBody>
      </p:sp>
      <p:sp>
        <p:nvSpPr>
          <p:cNvPr id="741" name="Google Shape;741;p59"/>
          <p:cNvSpPr txBox="1"/>
          <p:nvPr/>
        </p:nvSpPr>
        <p:spPr>
          <a:xfrm>
            <a:off x="2520200" y="3258182"/>
            <a:ext cx="6118498" cy="2616101"/>
          </a:xfrm>
          <a:prstGeom prst="rect">
            <a:avLst/>
          </a:prstGeom>
          <a:noFill/>
          <a:ln>
            <a:noFill/>
          </a:ln>
        </p:spPr>
        <p:txBody>
          <a:bodyPr anchorCtr="0" anchor="t" bIns="0" lIns="0" spcFirstLastPara="1" rIns="0" wrap="square" tIns="0">
            <a:spAutoFit/>
          </a:bodyPr>
          <a:lstStyle/>
          <a:p>
            <a:pPr indent="0" lvl="0" marL="0" marR="0" rtl="0" algn="l">
              <a:lnSpc>
                <a:spcPct val="170000"/>
              </a:lnSpc>
              <a:spcBef>
                <a:spcPts val="0"/>
              </a:spcBef>
              <a:spcAft>
                <a:spcPts val="0"/>
              </a:spcAft>
              <a:buNone/>
            </a:pPr>
            <a:r>
              <a:rPr b="1" lang="en-US" sz="2000">
                <a:solidFill>
                  <a:srgbClr val="000000"/>
                </a:solidFill>
                <a:latin typeface="Arial"/>
                <a:ea typeface="Arial"/>
                <a:cs typeface="Arial"/>
                <a:sym typeface="Arial"/>
              </a:rPr>
              <a:t>Kit próbálsz elérni? </a:t>
            </a:r>
            <a:r>
              <a:rPr lang="en-US" sz="2000">
                <a:solidFill>
                  <a:srgbClr val="000000"/>
                </a:solidFill>
                <a:latin typeface="Arial"/>
                <a:ea typeface="Arial"/>
                <a:cs typeface="Arial"/>
                <a:sym typeface="Arial"/>
              </a:rPr>
              <a:t>Határozd meg az igényeiket és azt, hogy hol töltik az idejüket online. </a:t>
            </a:r>
            <a:endParaRPr sz="2000">
              <a:solidFill>
                <a:srgbClr val="000000"/>
              </a:solidFill>
              <a:latin typeface="Arial"/>
              <a:ea typeface="Arial"/>
              <a:cs typeface="Arial"/>
              <a:sym typeface="Arial"/>
            </a:endParaRPr>
          </a:p>
          <a:p>
            <a:pPr indent="0" lvl="0" marL="0" marR="0" rtl="0" algn="l">
              <a:lnSpc>
                <a:spcPct val="170000"/>
              </a:lnSpc>
              <a:spcBef>
                <a:spcPts val="0"/>
              </a:spcBef>
              <a:spcAft>
                <a:spcPts val="0"/>
              </a:spcAft>
              <a:buNone/>
            </a:pPr>
            <a:r>
              <a:t/>
            </a:r>
            <a:endParaRPr sz="2000">
              <a:solidFill>
                <a:srgbClr val="000000"/>
              </a:solidFill>
              <a:latin typeface="Arial"/>
              <a:ea typeface="Arial"/>
              <a:cs typeface="Arial"/>
              <a:sym typeface="Arial"/>
            </a:endParaRPr>
          </a:p>
          <a:p>
            <a:pPr indent="0" lvl="0" marL="0" marR="0" rtl="0" algn="l">
              <a:lnSpc>
                <a:spcPct val="170000"/>
              </a:lnSpc>
              <a:spcBef>
                <a:spcPts val="0"/>
              </a:spcBef>
              <a:spcAft>
                <a:spcPts val="0"/>
              </a:spcAft>
              <a:buNone/>
            </a:pPr>
            <a:r>
              <a:rPr lang="en-US" sz="2000">
                <a:solidFill>
                  <a:srgbClr val="000000"/>
                </a:solidFill>
                <a:latin typeface="Arial"/>
                <a:ea typeface="Arial"/>
                <a:cs typeface="Arial"/>
                <a:sym typeface="Arial"/>
              </a:rPr>
              <a:t>A célközönség megismerésével, testre szabhatod a vállalkozásod üzeneteit és stratégiáit.</a:t>
            </a:r>
            <a:endParaRPr sz="2000">
              <a:solidFill>
                <a:srgbClr val="000000"/>
              </a:solidFill>
              <a:latin typeface="Arial"/>
              <a:ea typeface="Arial"/>
              <a:cs typeface="Arial"/>
              <a:sym typeface="Arial"/>
            </a:endParaRPr>
          </a:p>
          <a:p>
            <a:pPr indent="0" lvl="0" marL="0" marR="0" rtl="0" algn="l">
              <a:lnSpc>
                <a:spcPct val="170000"/>
              </a:lnSpc>
              <a:spcBef>
                <a:spcPts val="0"/>
              </a:spcBef>
              <a:spcAft>
                <a:spcPts val="0"/>
              </a:spcAft>
              <a:buNone/>
            </a:pPr>
            <a:r>
              <a:t/>
            </a:r>
            <a:endParaRPr sz="2000">
              <a:solidFill>
                <a:srgbClr val="000000"/>
              </a:solidFill>
              <a:latin typeface="Arial"/>
              <a:ea typeface="Arial"/>
              <a:cs typeface="Arial"/>
              <a:sym typeface="Arial"/>
            </a:endParaRPr>
          </a:p>
        </p:txBody>
      </p:sp>
      <p:sp>
        <p:nvSpPr>
          <p:cNvPr id="742" name="Google Shape;742;p59"/>
          <p:cNvSpPr txBox="1"/>
          <p:nvPr/>
        </p:nvSpPr>
        <p:spPr>
          <a:xfrm>
            <a:off x="9604124" y="2754626"/>
            <a:ext cx="6118498" cy="436017"/>
          </a:xfrm>
          <a:prstGeom prst="rect">
            <a:avLst/>
          </a:prstGeom>
          <a:noFill/>
          <a:ln>
            <a:noFill/>
          </a:ln>
        </p:spPr>
        <p:txBody>
          <a:bodyPr anchorCtr="0" anchor="t" bIns="0" lIns="0" spcFirstLastPara="1" rIns="0" wrap="square" tIns="0">
            <a:spAutoFit/>
          </a:bodyPr>
          <a:lstStyle/>
          <a:p>
            <a:pPr indent="0" lvl="0" marL="0" marR="0" rtl="0" algn="l">
              <a:lnSpc>
                <a:spcPct val="170000"/>
              </a:lnSpc>
              <a:spcBef>
                <a:spcPts val="0"/>
              </a:spcBef>
              <a:spcAft>
                <a:spcPts val="0"/>
              </a:spcAft>
              <a:buNone/>
            </a:pPr>
            <a:r>
              <a:rPr lang="en-US" sz="2000">
                <a:solidFill>
                  <a:srgbClr val="000000"/>
                </a:solidFill>
                <a:latin typeface="Arial"/>
                <a:ea typeface="Arial"/>
                <a:cs typeface="Arial"/>
                <a:sym typeface="Arial"/>
              </a:rPr>
              <a:t>Tültsd ki az alábbi táblázatot</a:t>
            </a:r>
            <a:endParaRPr sz="2000">
              <a:solidFill>
                <a:srgbClr val="000000"/>
              </a:solidFill>
              <a:latin typeface="Arial"/>
              <a:ea typeface="Arial"/>
              <a:cs typeface="Arial"/>
              <a:sym typeface="Arial"/>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6" name="Shape 746"/>
        <p:cNvGrpSpPr/>
        <p:nvPr/>
      </p:nvGrpSpPr>
      <p:grpSpPr>
        <a:xfrm>
          <a:off x="0" y="0"/>
          <a:ext cx="0" cy="0"/>
          <a:chOff x="0" y="0"/>
          <a:chExt cx="0" cy="0"/>
        </a:xfrm>
      </p:grpSpPr>
      <p:sp>
        <p:nvSpPr>
          <p:cNvPr id="747" name="Google Shape;747;p60"/>
          <p:cNvSpPr/>
          <p:nvPr/>
        </p:nvSpPr>
        <p:spPr>
          <a:xfrm rot="-1526634">
            <a:off x="15608712" y="7200900"/>
            <a:ext cx="3793097" cy="4114800"/>
          </a:xfrm>
          <a:custGeom>
            <a:rect b="b" l="l" r="r" t="t"/>
            <a:pathLst>
              <a:path extrusionOk="0" h="4114800" w="3793097">
                <a:moveTo>
                  <a:pt x="0" y="0"/>
                </a:moveTo>
                <a:lnTo>
                  <a:pt x="3793097" y="0"/>
                </a:lnTo>
                <a:lnTo>
                  <a:pt x="3793097" y="4114800"/>
                </a:lnTo>
                <a:lnTo>
                  <a:pt x="0" y="4114800"/>
                </a:lnTo>
                <a:lnTo>
                  <a:pt x="0" y="0"/>
                </a:lnTo>
                <a:close/>
              </a:path>
            </a:pathLst>
          </a:custGeom>
          <a:blipFill rotWithShape="1">
            <a:blip r:embed="rId3">
              <a:alphaModFix/>
            </a:blip>
            <a:stretch>
              <a:fillRect b="0" l="0" r="0" t="0"/>
            </a:stretch>
          </a:blipFill>
          <a:ln>
            <a:noFill/>
          </a:ln>
        </p:spPr>
      </p:sp>
      <p:sp>
        <p:nvSpPr>
          <p:cNvPr id="748" name="Google Shape;748;p60"/>
          <p:cNvSpPr/>
          <p:nvPr/>
        </p:nvSpPr>
        <p:spPr>
          <a:xfrm>
            <a:off x="15294047" y="-1776591"/>
            <a:ext cx="4647105" cy="4114800"/>
          </a:xfrm>
          <a:custGeom>
            <a:rect b="b" l="l" r="r" t="t"/>
            <a:pathLst>
              <a:path extrusionOk="0" h="4114800" w="4647105">
                <a:moveTo>
                  <a:pt x="0" y="0"/>
                </a:moveTo>
                <a:lnTo>
                  <a:pt x="4647105" y="0"/>
                </a:lnTo>
                <a:lnTo>
                  <a:pt x="4647105" y="4114800"/>
                </a:lnTo>
                <a:lnTo>
                  <a:pt x="0" y="4114800"/>
                </a:lnTo>
                <a:lnTo>
                  <a:pt x="0" y="0"/>
                </a:lnTo>
                <a:close/>
              </a:path>
            </a:pathLst>
          </a:custGeom>
          <a:blipFill rotWithShape="1">
            <a:blip r:embed="rId4">
              <a:alphaModFix/>
            </a:blip>
            <a:stretch>
              <a:fillRect b="0" l="0" r="0" t="0"/>
            </a:stretch>
          </a:blipFill>
          <a:ln>
            <a:noFill/>
          </a:ln>
        </p:spPr>
      </p:sp>
      <p:sp>
        <p:nvSpPr>
          <p:cNvPr id="749" name="Google Shape;749;p60"/>
          <p:cNvSpPr/>
          <p:nvPr/>
        </p:nvSpPr>
        <p:spPr>
          <a:xfrm>
            <a:off x="-2520200" y="7200900"/>
            <a:ext cx="5040401" cy="4114800"/>
          </a:xfrm>
          <a:custGeom>
            <a:rect b="b" l="l" r="r" t="t"/>
            <a:pathLst>
              <a:path extrusionOk="0" h="4114800" w="5040401">
                <a:moveTo>
                  <a:pt x="0" y="0"/>
                </a:moveTo>
                <a:lnTo>
                  <a:pt x="5040400" y="0"/>
                </a:lnTo>
                <a:lnTo>
                  <a:pt x="5040400" y="4114800"/>
                </a:lnTo>
                <a:lnTo>
                  <a:pt x="0" y="4114800"/>
                </a:lnTo>
                <a:lnTo>
                  <a:pt x="0" y="0"/>
                </a:lnTo>
                <a:close/>
              </a:path>
            </a:pathLst>
          </a:custGeom>
          <a:blipFill rotWithShape="1">
            <a:blip r:embed="rId5">
              <a:alphaModFix/>
            </a:blip>
            <a:stretch>
              <a:fillRect b="0" l="0" r="0" t="0"/>
            </a:stretch>
          </a:blipFill>
          <a:ln>
            <a:noFill/>
          </a:ln>
        </p:spPr>
      </p:sp>
      <p:sp>
        <p:nvSpPr>
          <p:cNvPr id="750" name="Google Shape;750;p60"/>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6">
              <a:alphaModFix/>
            </a:blip>
            <a:stretch>
              <a:fillRect b="-160181" l="-14265" r="-3278" t="-161048"/>
            </a:stretch>
          </a:blipFill>
          <a:ln>
            <a:noFill/>
          </a:ln>
        </p:spPr>
      </p:sp>
      <p:graphicFrame>
        <p:nvGraphicFramePr>
          <p:cNvPr id="751" name="Google Shape;751;p60"/>
          <p:cNvGraphicFramePr/>
          <p:nvPr/>
        </p:nvGraphicFramePr>
        <p:xfrm>
          <a:off x="9604124" y="3483680"/>
          <a:ext cx="3000000" cy="3000000"/>
        </p:xfrm>
        <a:graphic>
          <a:graphicData uri="http://schemas.openxmlformats.org/drawingml/2006/table">
            <a:tbl>
              <a:tblPr>
                <a:noFill/>
                <a:tableStyleId>{1D2134B2-F180-4DCE-BD5D-3AB98AF5E63B}</a:tableStyleId>
              </a:tblPr>
              <a:tblGrid>
                <a:gridCol w="3657600"/>
                <a:gridCol w="3657600"/>
              </a:tblGrid>
              <a:tr h="1028700">
                <a:tc>
                  <a:txBody>
                    <a:bodyPr/>
                    <a:lstStyle/>
                    <a:p>
                      <a:pPr indent="0" lvl="0" marL="0" marR="0" rtl="0" algn="ctr">
                        <a:lnSpc>
                          <a:spcPct val="140000"/>
                        </a:lnSpc>
                        <a:spcBef>
                          <a:spcPts val="0"/>
                        </a:spcBef>
                        <a:spcAft>
                          <a:spcPts val="0"/>
                        </a:spcAft>
                        <a:buNone/>
                      </a:pPr>
                      <a:r>
                        <a:rPr b="1" lang="en-US" sz="2000" u="none" cap="none" strike="noStrike">
                          <a:solidFill>
                            <a:srgbClr val="000000"/>
                          </a:solidFill>
                          <a:latin typeface="Playfair Display"/>
                          <a:ea typeface="Playfair Display"/>
                          <a:cs typeface="Playfair Display"/>
                          <a:sym typeface="Playfair Display"/>
                        </a:rPr>
                        <a:t>CHOSEN CHANNEL</a:t>
                      </a:r>
                      <a:endParaRPr sz="1100" u="none" cap="none" strike="noStrike"/>
                    </a:p>
                  </a:txBody>
                  <a:tcPr marT="190500" marB="190500" marR="190500" marL="190500" anchor="ctr">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solidFill>
                      <a:srgbClr val="F1E7DD"/>
                    </a:solidFill>
                  </a:tcPr>
                </a:tc>
                <a:tc>
                  <a:txBody>
                    <a:bodyPr/>
                    <a:lstStyle/>
                    <a:p>
                      <a:pPr indent="0" lvl="0" marL="0" marR="0" rtl="0" algn="ctr">
                        <a:lnSpc>
                          <a:spcPct val="140000"/>
                        </a:lnSpc>
                        <a:spcBef>
                          <a:spcPts val="0"/>
                        </a:spcBef>
                        <a:spcAft>
                          <a:spcPts val="0"/>
                        </a:spcAft>
                        <a:buNone/>
                      </a:pPr>
                      <a:r>
                        <a:rPr b="1" lang="en-US" sz="2000" u="none" cap="none" strike="noStrike">
                          <a:solidFill>
                            <a:srgbClr val="000000"/>
                          </a:solidFill>
                          <a:latin typeface="Playfair Display"/>
                          <a:ea typeface="Playfair Display"/>
                          <a:cs typeface="Playfair Display"/>
                          <a:sym typeface="Playfair Display"/>
                        </a:rPr>
                        <a:t>WHY?</a:t>
                      </a:r>
                      <a:endParaRPr sz="1100" u="none" cap="none" strike="noStrike"/>
                    </a:p>
                  </a:txBody>
                  <a:tcPr marT="190500" marB="190500" marR="190500" marL="190500" anchor="ctr">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solidFill>
                      <a:srgbClr val="F1E7DD"/>
                    </a:solidFill>
                  </a:tcPr>
                </a:tc>
              </a:tr>
              <a:tr h="1028700">
                <a:tc>
                  <a:txBody>
                    <a:bodyPr/>
                    <a:lstStyle/>
                    <a:p>
                      <a:pPr indent="0" lvl="0" marL="0" marR="0" rtl="0" algn="ctr">
                        <a:lnSpc>
                          <a:spcPct val="254545"/>
                        </a:lnSpc>
                        <a:spcBef>
                          <a:spcPts val="0"/>
                        </a:spcBef>
                        <a:spcAft>
                          <a:spcPts val="0"/>
                        </a:spcAft>
                        <a:buNone/>
                      </a:pPr>
                      <a:r>
                        <a:t/>
                      </a:r>
                      <a:endParaRPr sz="1100" u="none" cap="none" strike="noStrike"/>
                    </a:p>
                  </a:txBody>
                  <a:tcPr marT="190500" marB="190500" marR="190500" marL="190500" anchor="ctr">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tcPr>
                </a:tc>
                <a:tc>
                  <a:txBody>
                    <a:bodyPr/>
                    <a:lstStyle/>
                    <a:p>
                      <a:pPr indent="0" lvl="0" marL="0" marR="0" rtl="0" algn="ctr">
                        <a:lnSpc>
                          <a:spcPct val="254545"/>
                        </a:lnSpc>
                        <a:spcBef>
                          <a:spcPts val="0"/>
                        </a:spcBef>
                        <a:spcAft>
                          <a:spcPts val="0"/>
                        </a:spcAft>
                        <a:buNone/>
                      </a:pPr>
                      <a:r>
                        <a:t/>
                      </a:r>
                      <a:endParaRPr sz="1100" u="none" cap="none" strike="noStrike"/>
                    </a:p>
                  </a:txBody>
                  <a:tcPr marT="190500" marB="190500" marR="190500" marL="190500" anchor="ctr">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tcPr>
                </a:tc>
              </a:tr>
              <a:tr h="1028700">
                <a:tc>
                  <a:txBody>
                    <a:bodyPr/>
                    <a:lstStyle/>
                    <a:p>
                      <a:pPr indent="0" lvl="0" marL="0" marR="0" rtl="0" algn="ctr">
                        <a:lnSpc>
                          <a:spcPct val="254545"/>
                        </a:lnSpc>
                        <a:spcBef>
                          <a:spcPts val="0"/>
                        </a:spcBef>
                        <a:spcAft>
                          <a:spcPts val="0"/>
                        </a:spcAft>
                        <a:buNone/>
                      </a:pPr>
                      <a:r>
                        <a:t/>
                      </a:r>
                      <a:endParaRPr sz="1100" u="none" cap="none" strike="noStrike"/>
                    </a:p>
                  </a:txBody>
                  <a:tcPr marT="190500" marB="190500" marR="190500" marL="190500" anchor="ctr">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tcPr>
                </a:tc>
                <a:tc>
                  <a:txBody>
                    <a:bodyPr/>
                    <a:lstStyle/>
                    <a:p>
                      <a:pPr indent="0" lvl="0" marL="0" marR="0" rtl="0" algn="ctr">
                        <a:lnSpc>
                          <a:spcPct val="254545"/>
                        </a:lnSpc>
                        <a:spcBef>
                          <a:spcPts val="0"/>
                        </a:spcBef>
                        <a:spcAft>
                          <a:spcPts val="0"/>
                        </a:spcAft>
                        <a:buNone/>
                      </a:pPr>
                      <a:r>
                        <a:t/>
                      </a:r>
                      <a:endParaRPr sz="1100" u="none" cap="none" strike="noStrike"/>
                    </a:p>
                  </a:txBody>
                  <a:tcPr marT="190500" marB="190500" marR="190500" marL="190500" anchor="ctr">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tcPr>
                </a:tc>
              </a:tr>
              <a:tr h="1028700">
                <a:tc>
                  <a:txBody>
                    <a:bodyPr/>
                    <a:lstStyle/>
                    <a:p>
                      <a:pPr indent="0" lvl="0" marL="0" marR="0" rtl="0" algn="ctr">
                        <a:lnSpc>
                          <a:spcPct val="254545"/>
                        </a:lnSpc>
                        <a:spcBef>
                          <a:spcPts val="0"/>
                        </a:spcBef>
                        <a:spcAft>
                          <a:spcPts val="0"/>
                        </a:spcAft>
                        <a:buNone/>
                      </a:pPr>
                      <a:r>
                        <a:t/>
                      </a:r>
                      <a:endParaRPr sz="1100" u="none" cap="none" strike="noStrike"/>
                    </a:p>
                  </a:txBody>
                  <a:tcPr marT="190500" marB="190500" marR="190500" marL="190500" anchor="ctr">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tcPr>
                </a:tc>
                <a:tc>
                  <a:txBody>
                    <a:bodyPr/>
                    <a:lstStyle/>
                    <a:p>
                      <a:pPr indent="0" lvl="0" marL="0" marR="0" rtl="0" algn="ctr">
                        <a:lnSpc>
                          <a:spcPct val="254545"/>
                        </a:lnSpc>
                        <a:spcBef>
                          <a:spcPts val="0"/>
                        </a:spcBef>
                        <a:spcAft>
                          <a:spcPts val="0"/>
                        </a:spcAft>
                        <a:buNone/>
                      </a:pPr>
                      <a:r>
                        <a:t/>
                      </a:r>
                      <a:endParaRPr sz="1100" u="none" cap="none" strike="noStrike"/>
                    </a:p>
                  </a:txBody>
                  <a:tcPr marT="190500" marB="190500" marR="190500" marL="190500" anchor="ctr">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tcPr>
                </a:tc>
              </a:tr>
            </a:tbl>
          </a:graphicData>
        </a:graphic>
      </p:graphicFrame>
      <p:sp>
        <p:nvSpPr>
          <p:cNvPr id="752" name="Google Shape;752;p60"/>
          <p:cNvSpPr txBox="1"/>
          <p:nvPr/>
        </p:nvSpPr>
        <p:spPr>
          <a:xfrm>
            <a:off x="1028700" y="892265"/>
            <a:ext cx="16834213" cy="936625"/>
          </a:xfrm>
          <a:prstGeom prst="rect">
            <a:avLst/>
          </a:prstGeom>
          <a:noFill/>
          <a:ln>
            <a:noFill/>
          </a:ln>
        </p:spPr>
        <p:txBody>
          <a:bodyPr anchorCtr="0" anchor="t" bIns="0" lIns="0" spcFirstLastPara="1" rIns="0" wrap="square" tIns="0">
            <a:spAutoFit/>
          </a:bodyPr>
          <a:lstStyle/>
          <a:p>
            <a:pPr indent="0" lvl="0" marL="0" marR="0" rtl="0" algn="l">
              <a:lnSpc>
                <a:spcPct val="140007"/>
              </a:lnSpc>
              <a:spcBef>
                <a:spcPts val="0"/>
              </a:spcBef>
              <a:spcAft>
                <a:spcPts val="0"/>
              </a:spcAft>
              <a:buNone/>
            </a:pPr>
            <a:r>
              <a:rPr lang="en-US" sz="5499">
                <a:solidFill>
                  <a:srgbClr val="000000"/>
                </a:solidFill>
                <a:latin typeface="Arial"/>
                <a:ea typeface="Arial"/>
                <a:cs typeface="Arial"/>
                <a:sym typeface="Arial"/>
              </a:rPr>
              <a:t>Saját digitális marketingterv készítése </a:t>
            </a:r>
            <a:endParaRPr sz="5499">
              <a:solidFill>
                <a:srgbClr val="000000"/>
              </a:solidFill>
              <a:latin typeface="Arial"/>
              <a:ea typeface="Arial"/>
              <a:cs typeface="Arial"/>
              <a:sym typeface="Arial"/>
            </a:endParaRPr>
          </a:p>
        </p:txBody>
      </p:sp>
      <p:sp>
        <p:nvSpPr>
          <p:cNvPr id="753" name="Google Shape;753;p60"/>
          <p:cNvSpPr txBox="1"/>
          <p:nvPr/>
        </p:nvSpPr>
        <p:spPr>
          <a:xfrm rot="-5400000">
            <a:off x="-2553390" y="4676772"/>
            <a:ext cx="7097505" cy="580390"/>
          </a:xfrm>
          <a:prstGeom prst="rect">
            <a:avLst/>
          </a:prstGeom>
          <a:noFill/>
          <a:ln>
            <a:noFill/>
          </a:ln>
        </p:spPr>
        <p:txBody>
          <a:bodyPr anchorCtr="0" anchor="t" bIns="0" lIns="0" spcFirstLastPara="1" rIns="0" wrap="square" tIns="0">
            <a:spAutoFit/>
          </a:bodyPr>
          <a:lstStyle/>
          <a:p>
            <a:pPr indent="0" lvl="0" marL="0" marR="0" rtl="0" algn="ctr">
              <a:lnSpc>
                <a:spcPct val="140011"/>
              </a:lnSpc>
              <a:spcBef>
                <a:spcPts val="0"/>
              </a:spcBef>
              <a:spcAft>
                <a:spcPts val="0"/>
              </a:spcAft>
              <a:buNone/>
            </a:pPr>
            <a:r>
              <a:rPr lang="en-US" sz="3399">
                <a:solidFill>
                  <a:srgbClr val="000000"/>
                </a:solidFill>
                <a:latin typeface="Playfair Display"/>
                <a:ea typeface="Playfair Display"/>
                <a:cs typeface="Playfair Display"/>
                <a:sym typeface="Playfair Display"/>
              </a:rPr>
              <a:t>1. Feladat </a:t>
            </a:r>
            <a:endParaRPr sz="3399">
              <a:solidFill>
                <a:srgbClr val="000000"/>
              </a:solidFill>
              <a:latin typeface="Playfair Display"/>
              <a:ea typeface="Playfair Display"/>
              <a:cs typeface="Playfair Display"/>
              <a:sym typeface="Playfair Display"/>
            </a:endParaRPr>
          </a:p>
        </p:txBody>
      </p:sp>
      <p:sp>
        <p:nvSpPr>
          <p:cNvPr id="754" name="Google Shape;754;p60"/>
          <p:cNvSpPr txBox="1"/>
          <p:nvPr/>
        </p:nvSpPr>
        <p:spPr>
          <a:xfrm>
            <a:off x="2522004" y="3845923"/>
            <a:ext cx="5845674" cy="396875"/>
          </a:xfrm>
          <a:prstGeom prst="rect">
            <a:avLst/>
          </a:prstGeom>
          <a:noFill/>
          <a:ln>
            <a:noFill/>
          </a:ln>
        </p:spPr>
        <p:txBody>
          <a:bodyPr anchorCtr="0" anchor="t" bIns="0" lIns="0" spcFirstLastPara="1" rIns="0" wrap="square" tIns="0">
            <a:spAutoFit/>
          </a:bodyPr>
          <a:lstStyle/>
          <a:p>
            <a:pPr indent="0" lvl="0" marL="0" marR="0" rtl="0" algn="l">
              <a:lnSpc>
                <a:spcPct val="170000"/>
              </a:lnSpc>
              <a:spcBef>
                <a:spcPts val="0"/>
              </a:spcBef>
              <a:spcAft>
                <a:spcPts val="0"/>
              </a:spcAft>
              <a:buNone/>
            </a:pPr>
            <a:r>
              <a:rPr b="1" lang="en-US" sz="2000">
                <a:solidFill>
                  <a:srgbClr val="000000"/>
                </a:solidFill>
                <a:latin typeface="Playfair Display"/>
                <a:ea typeface="Playfair Display"/>
                <a:cs typeface="Playfair Display"/>
                <a:sym typeface="Playfair Display"/>
              </a:rPr>
              <a:t>Choose your channels</a:t>
            </a:r>
            <a:endParaRPr/>
          </a:p>
        </p:txBody>
      </p:sp>
      <p:sp>
        <p:nvSpPr>
          <p:cNvPr id="755" name="Google Shape;755;p60"/>
          <p:cNvSpPr txBox="1"/>
          <p:nvPr/>
        </p:nvSpPr>
        <p:spPr>
          <a:xfrm>
            <a:off x="2520200" y="4474271"/>
            <a:ext cx="6118498" cy="2111375"/>
          </a:xfrm>
          <a:prstGeom prst="rect">
            <a:avLst/>
          </a:prstGeom>
          <a:noFill/>
          <a:ln>
            <a:noFill/>
          </a:ln>
        </p:spPr>
        <p:txBody>
          <a:bodyPr anchorCtr="0" anchor="t" bIns="0" lIns="0" spcFirstLastPara="1" rIns="0" wrap="square" tIns="0">
            <a:spAutoFit/>
          </a:bodyPr>
          <a:lstStyle/>
          <a:p>
            <a:pPr indent="0" lvl="0" marL="0" marR="0" rtl="0" algn="l">
              <a:lnSpc>
                <a:spcPct val="170000"/>
              </a:lnSpc>
              <a:spcBef>
                <a:spcPts val="0"/>
              </a:spcBef>
              <a:spcAft>
                <a:spcPts val="0"/>
              </a:spcAft>
              <a:buNone/>
            </a:pPr>
            <a:r>
              <a:rPr lang="en-US" sz="2000">
                <a:solidFill>
                  <a:srgbClr val="000000"/>
                </a:solidFill>
                <a:latin typeface="Playfair Display"/>
                <a:ea typeface="Playfair Display"/>
                <a:cs typeface="Playfair Display"/>
                <a:sym typeface="Playfair Display"/>
              </a:rPr>
              <a:t>Based on your audience identification, but also on the SWOT analysis of the platforms, </a:t>
            </a:r>
            <a:r>
              <a:rPr b="1" lang="en-US" sz="2000">
                <a:solidFill>
                  <a:srgbClr val="000000"/>
                </a:solidFill>
                <a:latin typeface="Playfair Display"/>
                <a:ea typeface="Playfair Display"/>
                <a:cs typeface="Playfair Display"/>
                <a:sym typeface="Playfair Display"/>
              </a:rPr>
              <a:t>decide which channels do you want to use. </a:t>
            </a:r>
            <a:endParaRPr/>
          </a:p>
          <a:p>
            <a:pPr indent="0" lvl="0" marL="0" marR="0" rtl="0" algn="l">
              <a:lnSpc>
                <a:spcPct val="170000"/>
              </a:lnSpc>
              <a:spcBef>
                <a:spcPts val="0"/>
              </a:spcBef>
              <a:spcAft>
                <a:spcPts val="0"/>
              </a:spcAft>
              <a:buNone/>
            </a:pPr>
            <a:r>
              <a:t/>
            </a:r>
            <a:endParaRPr b="1" sz="2000">
              <a:solidFill>
                <a:srgbClr val="000000"/>
              </a:solidFill>
              <a:latin typeface="Playfair Display"/>
              <a:ea typeface="Playfair Display"/>
              <a:cs typeface="Playfair Display"/>
              <a:sym typeface="Playfair Display"/>
            </a:endParaRPr>
          </a:p>
          <a:p>
            <a:pPr indent="0" lvl="0" marL="0" marR="0" rtl="0" algn="l">
              <a:lnSpc>
                <a:spcPct val="170000"/>
              </a:lnSpc>
              <a:spcBef>
                <a:spcPts val="0"/>
              </a:spcBef>
              <a:spcAft>
                <a:spcPts val="0"/>
              </a:spcAft>
              <a:buNone/>
            </a:pPr>
            <a:r>
              <a:rPr lang="en-US" sz="2000">
                <a:solidFill>
                  <a:srgbClr val="000000"/>
                </a:solidFill>
                <a:latin typeface="Playfair Display"/>
                <a:ea typeface="Playfair Display"/>
                <a:cs typeface="Playfair Display"/>
                <a:sym typeface="Playfair Display"/>
              </a:rPr>
              <a:t>Note: Quality is better than quantity</a:t>
            </a:r>
            <a:endParaRPr/>
          </a:p>
        </p:txBody>
      </p:sp>
      <p:sp>
        <p:nvSpPr>
          <p:cNvPr id="756" name="Google Shape;756;p60"/>
          <p:cNvSpPr txBox="1"/>
          <p:nvPr/>
        </p:nvSpPr>
        <p:spPr>
          <a:xfrm>
            <a:off x="9604124" y="2754626"/>
            <a:ext cx="6118498" cy="396875"/>
          </a:xfrm>
          <a:prstGeom prst="rect">
            <a:avLst/>
          </a:prstGeom>
          <a:noFill/>
          <a:ln>
            <a:noFill/>
          </a:ln>
        </p:spPr>
        <p:txBody>
          <a:bodyPr anchorCtr="0" anchor="t" bIns="0" lIns="0" spcFirstLastPara="1" rIns="0" wrap="square" tIns="0">
            <a:spAutoFit/>
          </a:bodyPr>
          <a:lstStyle/>
          <a:p>
            <a:pPr indent="0" lvl="0" marL="0" marR="0" rtl="0" algn="l">
              <a:lnSpc>
                <a:spcPct val="170000"/>
              </a:lnSpc>
              <a:spcBef>
                <a:spcPts val="0"/>
              </a:spcBef>
              <a:spcAft>
                <a:spcPts val="0"/>
              </a:spcAft>
              <a:buNone/>
            </a:pPr>
            <a:r>
              <a:rPr lang="en-US" sz="2000">
                <a:solidFill>
                  <a:srgbClr val="000000"/>
                </a:solidFill>
                <a:latin typeface="Playfair Display"/>
                <a:ea typeface="Playfair Display"/>
                <a:cs typeface="Playfair Display"/>
                <a:sym typeface="Playfair Display"/>
              </a:rPr>
              <a:t>Fill in the following table</a:t>
            </a:r>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0" name="Shape 760"/>
        <p:cNvGrpSpPr/>
        <p:nvPr/>
      </p:nvGrpSpPr>
      <p:grpSpPr>
        <a:xfrm>
          <a:off x="0" y="0"/>
          <a:ext cx="0" cy="0"/>
          <a:chOff x="0" y="0"/>
          <a:chExt cx="0" cy="0"/>
        </a:xfrm>
      </p:grpSpPr>
      <p:sp>
        <p:nvSpPr>
          <p:cNvPr id="761" name="Google Shape;761;p61"/>
          <p:cNvSpPr/>
          <p:nvPr/>
        </p:nvSpPr>
        <p:spPr>
          <a:xfrm rot="-1526634">
            <a:off x="15608712" y="7200900"/>
            <a:ext cx="3793097" cy="4114800"/>
          </a:xfrm>
          <a:custGeom>
            <a:rect b="b" l="l" r="r" t="t"/>
            <a:pathLst>
              <a:path extrusionOk="0" h="4114800" w="3793097">
                <a:moveTo>
                  <a:pt x="0" y="0"/>
                </a:moveTo>
                <a:lnTo>
                  <a:pt x="3793097" y="0"/>
                </a:lnTo>
                <a:lnTo>
                  <a:pt x="3793097" y="4114800"/>
                </a:lnTo>
                <a:lnTo>
                  <a:pt x="0" y="4114800"/>
                </a:lnTo>
                <a:lnTo>
                  <a:pt x="0" y="0"/>
                </a:lnTo>
                <a:close/>
              </a:path>
            </a:pathLst>
          </a:custGeom>
          <a:blipFill rotWithShape="1">
            <a:blip r:embed="rId3">
              <a:alphaModFix/>
            </a:blip>
            <a:stretch>
              <a:fillRect b="0" l="0" r="0" t="0"/>
            </a:stretch>
          </a:blipFill>
          <a:ln>
            <a:noFill/>
          </a:ln>
        </p:spPr>
      </p:sp>
      <p:sp>
        <p:nvSpPr>
          <p:cNvPr id="762" name="Google Shape;762;p61"/>
          <p:cNvSpPr/>
          <p:nvPr/>
        </p:nvSpPr>
        <p:spPr>
          <a:xfrm>
            <a:off x="15294047" y="-1776591"/>
            <a:ext cx="4647105" cy="4114800"/>
          </a:xfrm>
          <a:custGeom>
            <a:rect b="b" l="l" r="r" t="t"/>
            <a:pathLst>
              <a:path extrusionOk="0" h="4114800" w="4647105">
                <a:moveTo>
                  <a:pt x="0" y="0"/>
                </a:moveTo>
                <a:lnTo>
                  <a:pt x="4647105" y="0"/>
                </a:lnTo>
                <a:lnTo>
                  <a:pt x="4647105" y="4114800"/>
                </a:lnTo>
                <a:lnTo>
                  <a:pt x="0" y="4114800"/>
                </a:lnTo>
                <a:lnTo>
                  <a:pt x="0" y="0"/>
                </a:lnTo>
                <a:close/>
              </a:path>
            </a:pathLst>
          </a:custGeom>
          <a:blipFill rotWithShape="1">
            <a:blip r:embed="rId4">
              <a:alphaModFix/>
            </a:blip>
            <a:stretch>
              <a:fillRect b="0" l="0" r="0" t="0"/>
            </a:stretch>
          </a:blipFill>
          <a:ln>
            <a:noFill/>
          </a:ln>
        </p:spPr>
      </p:sp>
      <p:sp>
        <p:nvSpPr>
          <p:cNvPr id="763" name="Google Shape;763;p61"/>
          <p:cNvSpPr/>
          <p:nvPr/>
        </p:nvSpPr>
        <p:spPr>
          <a:xfrm>
            <a:off x="-2520200" y="7200900"/>
            <a:ext cx="5040401" cy="4114800"/>
          </a:xfrm>
          <a:custGeom>
            <a:rect b="b" l="l" r="r" t="t"/>
            <a:pathLst>
              <a:path extrusionOk="0" h="4114800" w="5040401">
                <a:moveTo>
                  <a:pt x="0" y="0"/>
                </a:moveTo>
                <a:lnTo>
                  <a:pt x="5040400" y="0"/>
                </a:lnTo>
                <a:lnTo>
                  <a:pt x="5040400" y="4114800"/>
                </a:lnTo>
                <a:lnTo>
                  <a:pt x="0" y="4114800"/>
                </a:lnTo>
                <a:lnTo>
                  <a:pt x="0" y="0"/>
                </a:lnTo>
                <a:close/>
              </a:path>
            </a:pathLst>
          </a:custGeom>
          <a:blipFill rotWithShape="1">
            <a:blip r:embed="rId5">
              <a:alphaModFix/>
            </a:blip>
            <a:stretch>
              <a:fillRect b="0" l="0" r="0" t="0"/>
            </a:stretch>
          </a:blipFill>
          <a:ln>
            <a:noFill/>
          </a:ln>
        </p:spPr>
      </p:sp>
      <p:sp>
        <p:nvSpPr>
          <p:cNvPr id="764" name="Google Shape;764;p61"/>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6">
              <a:alphaModFix/>
            </a:blip>
            <a:stretch>
              <a:fillRect b="-160181" l="-14265" r="-3278" t="-161048"/>
            </a:stretch>
          </a:blipFill>
          <a:ln>
            <a:noFill/>
          </a:ln>
        </p:spPr>
      </p:sp>
      <p:sp>
        <p:nvSpPr>
          <p:cNvPr id="765" name="Google Shape;765;p61"/>
          <p:cNvSpPr txBox="1"/>
          <p:nvPr/>
        </p:nvSpPr>
        <p:spPr>
          <a:xfrm>
            <a:off x="1028700" y="892265"/>
            <a:ext cx="16834213" cy="987450"/>
          </a:xfrm>
          <a:prstGeom prst="rect">
            <a:avLst/>
          </a:prstGeom>
          <a:noFill/>
          <a:ln>
            <a:noFill/>
          </a:ln>
        </p:spPr>
        <p:txBody>
          <a:bodyPr anchorCtr="0" anchor="t" bIns="0" lIns="0" spcFirstLastPara="1" rIns="0" wrap="square" tIns="0">
            <a:spAutoFit/>
          </a:bodyPr>
          <a:lstStyle/>
          <a:p>
            <a:pPr indent="0" lvl="0" marL="0" marR="0" rtl="0" algn="l">
              <a:lnSpc>
                <a:spcPct val="140007"/>
              </a:lnSpc>
              <a:spcBef>
                <a:spcPts val="0"/>
              </a:spcBef>
              <a:spcAft>
                <a:spcPts val="0"/>
              </a:spcAft>
              <a:buNone/>
            </a:pPr>
            <a:r>
              <a:rPr lang="en-US" sz="5499">
                <a:solidFill>
                  <a:srgbClr val="000000"/>
                </a:solidFill>
                <a:latin typeface="Arial"/>
                <a:ea typeface="Arial"/>
                <a:cs typeface="Arial"/>
                <a:sym typeface="Arial"/>
              </a:rPr>
              <a:t>Saját digitális marketingterv készítése </a:t>
            </a:r>
            <a:endParaRPr sz="5499">
              <a:solidFill>
                <a:srgbClr val="000000"/>
              </a:solidFill>
              <a:latin typeface="Arial"/>
              <a:ea typeface="Arial"/>
              <a:cs typeface="Arial"/>
              <a:sym typeface="Arial"/>
            </a:endParaRPr>
          </a:p>
        </p:txBody>
      </p:sp>
      <p:sp>
        <p:nvSpPr>
          <p:cNvPr id="766" name="Google Shape;766;p61"/>
          <p:cNvSpPr txBox="1"/>
          <p:nvPr/>
        </p:nvSpPr>
        <p:spPr>
          <a:xfrm rot="-5400000">
            <a:off x="-2553390" y="4676772"/>
            <a:ext cx="7097505" cy="580390"/>
          </a:xfrm>
          <a:prstGeom prst="rect">
            <a:avLst/>
          </a:prstGeom>
          <a:noFill/>
          <a:ln>
            <a:noFill/>
          </a:ln>
        </p:spPr>
        <p:txBody>
          <a:bodyPr anchorCtr="0" anchor="t" bIns="0" lIns="0" spcFirstLastPara="1" rIns="0" wrap="square" tIns="0">
            <a:spAutoFit/>
          </a:bodyPr>
          <a:lstStyle/>
          <a:p>
            <a:pPr indent="0" lvl="0" marL="0" marR="0" rtl="0" algn="ctr">
              <a:lnSpc>
                <a:spcPct val="140011"/>
              </a:lnSpc>
              <a:spcBef>
                <a:spcPts val="0"/>
              </a:spcBef>
              <a:spcAft>
                <a:spcPts val="0"/>
              </a:spcAft>
              <a:buNone/>
            </a:pPr>
            <a:r>
              <a:rPr lang="en-US" sz="3399">
                <a:solidFill>
                  <a:srgbClr val="000000"/>
                </a:solidFill>
                <a:latin typeface="Arial"/>
                <a:ea typeface="Arial"/>
                <a:cs typeface="Arial"/>
                <a:sym typeface="Arial"/>
              </a:rPr>
              <a:t>1. Feladat </a:t>
            </a:r>
            <a:endParaRPr sz="3399">
              <a:solidFill>
                <a:srgbClr val="000000"/>
              </a:solidFill>
              <a:latin typeface="Arial"/>
              <a:ea typeface="Arial"/>
              <a:cs typeface="Arial"/>
              <a:sym typeface="Arial"/>
            </a:endParaRPr>
          </a:p>
        </p:txBody>
      </p:sp>
      <p:sp>
        <p:nvSpPr>
          <p:cNvPr id="767" name="Google Shape;767;p61"/>
          <p:cNvSpPr txBox="1"/>
          <p:nvPr/>
        </p:nvSpPr>
        <p:spPr>
          <a:xfrm>
            <a:off x="2520200" y="2242959"/>
            <a:ext cx="5845674" cy="615553"/>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1" i="1" lang="en-US" sz="2000">
                <a:solidFill>
                  <a:schemeClr val="dk1"/>
                </a:solidFill>
                <a:latin typeface="Calibri"/>
                <a:ea typeface="Calibri"/>
                <a:cs typeface="Calibri"/>
                <a:sym typeface="Calibri"/>
              </a:rPr>
              <a:t>Határozd meg a tartalmi stratégiát és fogalmazd meg az alapvető üzeneteket</a:t>
            </a:r>
            <a:endParaRPr sz="2000">
              <a:solidFill>
                <a:schemeClr val="dk1"/>
              </a:solidFill>
              <a:latin typeface="Calibri"/>
              <a:ea typeface="Calibri"/>
              <a:cs typeface="Calibri"/>
              <a:sym typeface="Calibri"/>
            </a:endParaRPr>
          </a:p>
        </p:txBody>
      </p:sp>
      <p:sp>
        <p:nvSpPr>
          <p:cNvPr id="768" name="Google Shape;768;p61"/>
          <p:cNvSpPr txBox="1"/>
          <p:nvPr/>
        </p:nvSpPr>
        <p:spPr>
          <a:xfrm>
            <a:off x="2520200" y="3190392"/>
            <a:ext cx="6118498" cy="6976269"/>
          </a:xfrm>
          <a:prstGeom prst="rect">
            <a:avLst/>
          </a:prstGeom>
          <a:noFill/>
          <a:ln>
            <a:noFill/>
          </a:ln>
        </p:spPr>
        <p:txBody>
          <a:bodyPr anchorCtr="0" anchor="t" bIns="0" lIns="0" spcFirstLastPara="1" rIns="0" wrap="square" tIns="0">
            <a:spAutoFit/>
          </a:bodyPr>
          <a:lstStyle/>
          <a:p>
            <a:pPr indent="0" lvl="0" marL="0" marR="0" rtl="0" algn="l">
              <a:lnSpc>
                <a:spcPct val="170000"/>
              </a:lnSpc>
              <a:spcBef>
                <a:spcPts val="0"/>
              </a:spcBef>
              <a:spcAft>
                <a:spcPts val="0"/>
              </a:spcAft>
              <a:buNone/>
            </a:pPr>
            <a:r>
              <a:rPr lang="en-US" sz="2000">
                <a:solidFill>
                  <a:srgbClr val="000000"/>
                </a:solidFill>
                <a:latin typeface="Arial"/>
                <a:ea typeface="Arial"/>
                <a:cs typeface="Arial"/>
                <a:sym typeface="Arial"/>
              </a:rPr>
              <a:t>A tartalmi stratégia következő szempontokra épül:</a:t>
            </a:r>
            <a:endParaRPr sz="2000">
              <a:solidFill>
                <a:srgbClr val="000000"/>
              </a:solidFill>
              <a:latin typeface="Arial"/>
              <a:ea typeface="Arial"/>
              <a:cs typeface="Arial"/>
              <a:sym typeface="Arial"/>
            </a:endParaRPr>
          </a:p>
          <a:p>
            <a:pPr indent="-342900" lvl="0" marL="342900" marR="0" rtl="0" algn="l">
              <a:lnSpc>
                <a:spcPct val="170000"/>
              </a:lnSpc>
              <a:spcBef>
                <a:spcPts val="0"/>
              </a:spcBef>
              <a:spcAft>
                <a:spcPts val="0"/>
              </a:spcAft>
              <a:buClr>
                <a:srgbClr val="000000"/>
              </a:buClr>
              <a:buSzPts val="2000"/>
              <a:buFont typeface="Arial"/>
              <a:buChar char="•"/>
            </a:pPr>
            <a:r>
              <a:rPr lang="en-US" sz="2000">
                <a:solidFill>
                  <a:srgbClr val="000000"/>
                </a:solidFill>
                <a:latin typeface="Arial"/>
                <a:ea typeface="Arial"/>
                <a:cs typeface="Arial"/>
                <a:sym typeface="Arial"/>
              </a:rPr>
              <a:t>Mit szeretne megtudni az vállalkozásodról az ideális vásárló?</a:t>
            </a:r>
            <a:endParaRPr sz="2000">
              <a:solidFill>
                <a:srgbClr val="000000"/>
              </a:solidFill>
              <a:latin typeface="Arial"/>
              <a:ea typeface="Arial"/>
              <a:cs typeface="Arial"/>
              <a:sym typeface="Arial"/>
            </a:endParaRPr>
          </a:p>
          <a:p>
            <a:pPr indent="-342900" lvl="0" marL="342900" marR="0" rtl="0" algn="l">
              <a:lnSpc>
                <a:spcPct val="170000"/>
              </a:lnSpc>
              <a:spcBef>
                <a:spcPts val="0"/>
              </a:spcBef>
              <a:spcAft>
                <a:spcPts val="0"/>
              </a:spcAft>
              <a:buClr>
                <a:srgbClr val="000000"/>
              </a:buClr>
              <a:buSzPts val="2000"/>
              <a:buFont typeface="Arial"/>
              <a:buChar char="•"/>
            </a:pPr>
            <a:r>
              <a:rPr lang="en-US" sz="2000">
                <a:solidFill>
                  <a:srgbClr val="000000"/>
                </a:solidFill>
                <a:latin typeface="Arial"/>
                <a:ea typeface="Arial"/>
                <a:cs typeface="Arial"/>
                <a:sym typeface="Arial"/>
              </a:rPr>
              <a:t>Mit szeret ez a vásárló?</a:t>
            </a:r>
            <a:endParaRPr sz="2000">
              <a:solidFill>
                <a:srgbClr val="000000"/>
              </a:solidFill>
              <a:latin typeface="Arial"/>
              <a:ea typeface="Arial"/>
              <a:cs typeface="Arial"/>
              <a:sym typeface="Arial"/>
            </a:endParaRPr>
          </a:p>
          <a:p>
            <a:pPr indent="-342900" lvl="0" marL="342900" marR="0" rtl="0" algn="l">
              <a:lnSpc>
                <a:spcPct val="170000"/>
              </a:lnSpc>
              <a:spcBef>
                <a:spcPts val="0"/>
              </a:spcBef>
              <a:spcAft>
                <a:spcPts val="0"/>
              </a:spcAft>
              <a:buClr>
                <a:srgbClr val="000000"/>
              </a:buClr>
              <a:buSzPts val="2000"/>
              <a:buFont typeface="Arial"/>
              <a:buChar char="•"/>
            </a:pPr>
            <a:r>
              <a:rPr lang="en-US" sz="2000">
                <a:solidFill>
                  <a:srgbClr val="000000"/>
                </a:solidFill>
                <a:latin typeface="Arial"/>
                <a:ea typeface="Arial"/>
                <a:cs typeface="Arial"/>
                <a:sym typeface="Arial"/>
              </a:rPr>
              <a:t>Mi segítene az ügyfélnek?</a:t>
            </a:r>
            <a:endParaRPr sz="2000">
              <a:solidFill>
                <a:srgbClr val="000000"/>
              </a:solidFill>
              <a:latin typeface="Arial"/>
              <a:ea typeface="Arial"/>
              <a:cs typeface="Arial"/>
              <a:sym typeface="Arial"/>
            </a:endParaRPr>
          </a:p>
          <a:p>
            <a:pPr indent="-342900" lvl="0" marL="342900" marR="0" rtl="0" algn="l">
              <a:lnSpc>
                <a:spcPct val="170000"/>
              </a:lnSpc>
              <a:spcBef>
                <a:spcPts val="0"/>
              </a:spcBef>
              <a:spcAft>
                <a:spcPts val="0"/>
              </a:spcAft>
              <a:buClr>
                <a:srgbClr val="000000"/>
              </a:buClr>
              <a:buSzPts val="2000"/>
              <a:buFont typeface="Arial"/>
              <a:buChar char="•"/>
            </a:pPr>
            <a:r>
              <a:rPr lang="en-US" sz="2000">
                <a:solidFill>
                  <a:srgbClr val="000000"/>
                </a:solidFill>
                <a:latin typeface="Arial"/>
                <a:ea typeface="Arial"/>
                <a:cs typeface="Arial"/>
                <a:sym typeface="Arial"/>
              </a:rPr>
              <a:t>Használj inspiráló idézeteket, amelyek cselekvésre késztetik őket, vagy mosolyt csalnak az arcukra.</a:t>
            </a:r>
            <a:endParaRPr sz="2000">
              <a:solidFill>
                <a:srgbClr val="000000"/>
              </a:solidFill>
              <a:latin typeface="Arial"/>
              <a:ea typeface="Arial"/>
              <a:cs typeface="Arial"/>
              <a:sym typeface="Arial"/>
            </a:endParaRPr>
          </a:p>
          <a:p>
            <a:pPr indent="0" lvl="0" marL="0" marR="0" rtl="0" algn="l">
              <a:lnSpc>
                <a:spcPct val="170000"/>
              </a:lnSpc>
              <a:spcBef>
                <a:spcPts val="0"/>
              </a:spcBef>
              <a:spcAft>
                <a:spcPts val="0"/>
              </a:spcAft>
              <a:buNone/>
            </a:pPr>
            <a:r>
              <a:t/>
            </a:r>
            <a:endParaRPr sz="2000">
              <a:solidFill>
                <a:srgbClr val="000000"/>
              </a:solidFill>
              <a:latin typeface="Arial"/>
              <a:ea typeface="Arial"/>
              <a:cs typeface="Arial"/>
              <a:sym typeface="Arial"/>
            </a:endParaRPr>
          </a:p>
          <a:p>
            <a:pPr indent="0" lvl="0" marL="0" marR="0" rtl="0" algn="l">
              <a:lnSpc>
                <a:spcPct val="170000"/>
              </a:lnSpc>
              <a:spcBef>
                <a:spcPts val="0"/>
              </a:spcBef>
              <a:spcAft>
                <a:spcPts val="0"/>
              </a:spcAft>
              <a:buNone/>
            </a:pPr>
            <a:r>
              <a:rPr lang="en-US" sz="2000">
                <a:solidFill>
                  <a:srgbClr val="000000"/>
                </a:solidFill>
                <a:latin typeface="Arial"/>
                <a:ea typeface="Arial"/>
                <a:cs typeface="Arial"/>
                <a:sym typeface="Arial"/>
              </a:rPr>
              <a:t>Gondolj a vállalkozásod történetére. Fogalmazz olyan meggyőző üzeneteket, amelyek közvetítik a vállalkozásod küldetését, a problémát, amellyel foglalkozik, és azt, hogy az emberek hogyan segíthetnek.</a:t>
            </a:r>
            <a:endParaRPr sz="2000">
              <a:solidFill>
                <a:srgbClr val="000000"/>
              </a:solidFill>
              <a:latin typeface="Arial"/>
              <a:ea typeface="Arial"/>
              <a:cs typeface="Arial"/>
              <a:sym typeface="Arial"/>
            </a:endParaRPr>
          </a:p>
          <a:p>
            <a:pPr indent="0" lvl="0" marL="0" marR="0" rtl="0" algn="l">
              <a:lnSpc>
                <a:spcPct val="170000"/>
              </a:lnSpc>
              <a:spcBef>
                <a:spcPts val="0"/>
              </a:spcBef>
              <a:spcAft>
                <a:spcPts val="0"/>
              </a:spcAft>
              <a:buNone/>
            </a:pPr>
            <a:r>
              <a:t/>
            </a:r>
            <a:endParaRPr sz="2000">
              <a:solidFill>
                <a:srgbClr val="000000"/>
              </a:solidFill>
              <a:latin typeface="Arial"/>
              <a:ea typeface="Arial"/>
              <a:cs typeface="Arial"/>
              <a:sym typeface="Arial"/>
            </a:endParaRPr>
          </a:p>
          <a:p>
            <a:pPr indent="0" lvl="0" marL="0" marR="0" rtl="0" algn="l">
              <a:lnSpc>
                <a:spcPct val="170000"/>
              </a:lnSpc>
              <a:spcBef>
                <a:spcPts val="0"/>
              </a:spcBef>
              <a:spcAft>
                <a:spcPts val="0"/>
              </a:spcAft>
              <a:buNone/>
            </a:pPr>
            <a:r>
              <a:rPr lang="en-US" sz="2000">
                <a:solidFill>
                  <a:srgbClr val="000000"/>
                </a:solidFill>
                <a:latin typeface="Arial"/>
                <a:ea typeface="Arial"/>
                <a:cs typeface="Arial"/>
                <a:sym typeface="Arial"/>
              </a:rPr>
              <a:t>Az üzenetek érzelmileg is meg kell szólítsák a célközönséget.</a:t>
            </a:r>
            <a:endParaRPr/>
          </a:p>
        </p:txBody>
      </p:sp>
      <p:sp>
        <p:nvSpPr>
          <p:cNvPr id="769" name="Google Shape;769;p61"/>
          <p:cNvSpPr txBox="1"/>
          <p:nvPr/>
        </p:nvSpPr>
        <p:spPr>
          <a:xfrm>
            <a:off x="9620173" y="4040188"/>
            <a:ext cx="6118498" cy="2180084"/>
          </a:xfrm>
          <a:prstGeom prst="rect">
            <a:avLst/>
          </a:prstGeom>
          <a:noFill/>
          <a:ln>
            <a:noFill/>
          </a:ln>
        </p:spPr>
        <p:txBody>
          <a:bodyPr anchorCtr="0" anchor="t" bIns="0" lIns="0" spcFirstLastPara="1" rIns="0" wrap="square" tIns="0">
            <a:spAutoFit/>
          </a:bodyPr>
          <a:lstStyle/>
          <a:p>
            <a:pPr indent="0" lvl="0" marL="0" marR="0" rtl="0" algn="l">
              <a:lnSpc>
                <a:spcPct val="170000"/>
              </a:lnSpc>
              <a:spcBef>
                <a:spcPts val="0"/>
              </a:spcBef>
              <a:spcAft>
                <a:spcPts val="0"/>
              </a:spcAft>
              <a:buNone/>
            </a:pPr>
            <a:r>
              <a:rPr lang="en-US" sz="2000">
                <a:solidFill>
                  <a:srgbClr val="000000"/>
                </a:solidFill>
                <a:latin typeface="Arial"/>
                <a:ea typeface="Arial"/>
                <a:cs typeface="Arial"/>
                <a:sym typeface="Arial"/>
              </a:rPr>
              <a:t>Fogalmazz meg 3-5 alapvető üzenetet a "történet" alapján a közösségi oldalad számára.</a:t>
            </a:r>
            <a:endParaRPr sz="2000">
              <a:solidFill>
                <a:srgbClr val="000000"/>
              </a:solidFill>
              <a:latin typeface="Arial"/>
              <a:ea typeface="Arial"/>
              <a:cs typeface="Arial"/>
              <a:sym typeface="Arial"/>
            </a:endParaRPr>
          </a:p>
          <a:p>
            <a:pPr indent="0" lvl="0" marL="0" marR="0" rtl="0" algn="l">
              <a:lnSpc>
                <a:spcPct val="170000"/>
              </a:lnSpc>
              <a:spcBef>
                <a:spcPts val="0"/>
              </a:spcBef>
              <a:spcAft>
                <a:spcPts val="0"/>
              </a:spcAft>
              <a:buNone/>
            </a:pPr>
            <a:r>
              <a:t/>
            </a:r>
            <a:endParaRPr sz="2000">
              <a:solidFill>
                <a:srgbClr val="000000"/>
              </a:solidFill>
              <a:latin typeface="Arial"/>
              <a:ea typeface="Arial"/>
              <a:cs typeface="Arial"/>
              <a:sym typeface="Arial"/>
            </a:endParaRPr>
          </a:p>
          <a:p>
            <a:pPr indent="0" lvl="0" marL="0" marR="0" rtl="0" algn="l">
              <a:lnSpc>
                <a:spcPct val="170000"/>
              </a:lnSpc>
              <a:spcBef>
                <a:spcPts val="0"/>
              </a:spcBef>
              <a:spcAft>
                <a:spcPts val="0"/>
              </a:spcAft>
              <a:buNone/>
            </a:pPr>
            <a:r>
              <a:rPr lang="en-US" sz="2000">
                <a:solidFill>
                  <a:srgbClr val="000000"/>
                </a:solidFill>
                <a:latin typeface="Arial"/>
                <a:ea typeface="Arial"/>
                <a:cs typeface="Arial"/>
                <a:sym typeface="Arial"/>
              </a:rPr>
              <a:t>A prezentáció végén található forrásokból további segítséget kaphat.</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 name="Shape 148"/>
        <p:cNvGrpSpPr/>
        <p:nvPr/>
      </p:nvGrpSpPr>
      <p:grpSpPr>
        <a:xfrm>
          <a:off x="0" y="0"/>
          <a:ext cx="0" cy="0"/>
          <a:chOff x="0" y="0"/>
          <a:chExt cx="0" cy="0"/>
        </a:xfrm>
      </p:grpSpPr>
      <p:sp>
        <p:nvSpPr>
          <p:cNvPr id="149" name="Google Shape;149;p17"/>
          <p:cNvSpPr/>
          <p:nvPr/>
        </p:nvSpPr>
        <p:spPr>
          <a:xfrm rot="-5400000">
            <a:off x="14796702" y="6306866"/>
            <a:ext cx="3845468" cy="4114800"/>
          </a:xfrm>
          <a:custGeom>
            <a:rect b="b" l="l" r="r" t="t"/>
            <a:pathLst>
              <a:path extrusionOk="0" h="4114800" w="3845468">
                <a:moveTo>
                  <a:pt x="0" y="0"/>
                </a:moveTo>
                <a:lnTo>
                  <a:pt x="3845468" y="0"/>
                </a:lnTo>
                <a:lnTo>
                  <a:pt x="3845468" y="4114800"/>
                </a:lnTo>
                <a:lnTo>
                  <a:pt x="0" y="4114800"/>
                </a:lnTo>
                <a:lnTo>
                  <a:pt x="0" y="0"/>
                </a:lnTo>
                <a:close/>
              </a:path>
            </a:pathLst>
          </a:custGeom>
          <a:blipFill rotWithShape="1">
            <a:blip r:embed="rId3">
              <a:alphaModFix/>
            </a:blip>
            <a:stretch>
              <a:fillRect b="0" l="0" r="0" t="0"/>
            </a:stretch>
          </a:blipFill>
          <a:ln>
            <a:noFill/>
          </a:ln>
        </p:spPr>
      </p:sp>
      <p:sp>
        <p:nvSpPr>
          <p:cNvPr id="150" name="Google Shape;150;p17"/>
          <p:cNvSpPr/>
          <p:nvPr/>
        </p:nvSpPr>
        <p:spPr>
          <a:xfrm rot="-8711088">
            <a:off x="-1689986" y="7679876"/>
            <a:ext cx="4199950" cy="4114800"/>
          </a:xfrm>
          <a:custGeom>
            <a:rect b="b" l="l" r="r" t="t"/>
            <a:pathLst>
              <a:path extrusionOk="0" h="4114800" w="4199950">
                <a:moveTo>
                  <a:pt x="0" y="0"/>
                </a:moveTo>
                <a:lnTo>
                  <a:pt x="4199949" y="0"/>
                </a:lnTo>
                <a:lnTo>
                  <a:pt x="4199949" y="4114800"/>
                </a:lnTo>
                <a:lnTo>
                  <a:pt x="0" y="4114800"/>
                </a:lnTo>
                <a:lnTo>
                  <a:pt x="0" y="0"/>
                </a:lnTo>
                <a:close/>
              </a:path>
            </a:pathLst>
          </a:custGeom>
          <a:blipFill rotWithShape="1">
            <a:blip r:embed="rId4">
              <a:alphaModFix/>
            </a:blip>
            <a:stretch>
              <a:fillRect b="0" l="0" r="0" t="0"/>
            </a:stretch>
          </a:blipFill>
          <a:ln>
            <a:noFill/>
          </a:ln>
        </p:spPr>
      </p:sp>
      <p:sp>
        <p:nvSpPr>
          <p:cNvPr id="151" name="Google Shape;151;p17"/>
          <p:cNvSpPr txBox="1"/>
          <p:nvPr/>
        </p:nvSpPr>
        <p:spPr>
          <a:xfrm>
            <a:off x="2456171" y="2320675"/>
            <a:ext cx="14099100" cy="50793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1200"/>
              </a:spcBef>
              <a:spcAft>
                <a:spcPts val="0"/>
              </a:spcAft>
              <a:buClr>
                <a:schemeClr val="dk1"/>
              </a:buClr>
              <a:buSzPts val="1100"/>
              <a:buFont typeface="Arial"/>
              <a:buNone/>
            </a:pPr>
            <a:r>
              <a:rPr lang="en-US" sz="3000">
                <a:solidFill>
                  <a:schemeClr val="dk1"/>
                </a:solidFill>
              </a:rPr>
              <a:t>Nézd meg a SUSE képzési anyag 4. moduljáról szóló ismertető videót: </a:t>
            </a:r>
            <a:r>
              <a:rPr lang="en-US" sz="3000" u="sng">
                <a:solidFill>
                  <a:schemeClr val="dk1"/>
                </a:solidFill>
              </a:rPr>
              <a:t>https://www.youtube.com/watch?v=8Q_nC8nZcew&amp;list=PLcG96fou9ugIcS3ZYVFc5SNQNJo3JhIfH&amp;index=4</a:t>
            </a:r>
            <a:br>
              <a:rPr lang="en-US" sz="3000" u="sng">
                <a:solidFill>
                  <a:schemeClr val="dk1"/>
                </a:solidFill>
              </a:rPr>
            </a:br>
            <a:endParaRPr sz="3000" u="sng">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US" sz="3000">
                <a:solidFill>
                  <a:schemeClr val="dk1"/>
                </a:solidFill>
              </a:rPr>
              <a:t>A mai üzleti életben a digitális marketing és a közösségi média nélkülözhetetlen. A milliárdnyi aktív felhasználó páratlan lehetőséget kínál a márka növekedésére. A tartalomkészítéstől az adat alapú ismeretekig, ezen eszközök használatának az elsajátítása kulcsfontosságú a versenyképesség megőrzéséhez. </a:t>
            </a:r>
            <a:endParaRPr sz="3000">
              <a:solidFill>
                <a:schemeClr val="dk1"/>
              </a:solidFill>
            </a:endParaRPr>
          </a:p>
          <a:p>
            <a:pPr indent="0" lvl="0" marL="0" marR="0" rtl="0" algn="l">
              <a:lnSpc>
                <a:spcPct val="140011"/>
              </a:lnSpc>
              <a:spcBef>
                <a:spcPts val="1200"/>
              </a:spcBef>
              <a:spcAft>
                <a:spcPts val="0"/>
              </a:spcAft>
              <a:buNone/>
            </a:pPr>
            <a:r>
              <a:t/>
            </a:r>
            <a:endParaRPr sz="3399">
              <a:latin typeface="Playfair Display"/>
              <a:ea typeface="Playfair Display"/>
              <a:cs typeface="Playfair Display"/>
              <a:sym typeface="Playfair Display"/>
            </a:endParaRPr>
          </a:p>
        </p:txBody>
      </p:sp>
      <p:sp>
        <p:nvSpPr>
          <p:cNvPr id="152" name="Google Shape;152;p17"/>
          <p:cNvSpPr txBox="1"/>
          <p:nvPr/>
        </p:nvSpPr>
        <p:spPr>
          <a:xfrm>
            <a:off x="754783" y="933450"/>
            <a:ext cx="8389217" cy="818173"/>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5000">
                <a:solidFill>
                  <a:srgbClr val="000000"/>
                </a:solidFill>
                <a:latin typeface="Playfair Display"/>
                <a:ea typeface="Playfair Display"/>
                <a:cs typeface="Playfair Display"/>
                <a:sym typeface="Playfair Display"/>
              </a:rPr>
              <a:t>BEVEZETŐ </a:t>
            </a:r>
            <a:endParaRPr sz="5000">
              <a:solidFill>
                <a:srgbClr val="000000"/>
              </a:solidFill>
              <a:latin typeface="Playfair Display"/>
              <a:ea typeface="Playfair Display"/>
              <a:cs typeface="Playfair Display"/>
              <a:sym typeface="Playfair Display"/>
            </a:endParaRPr>
          </a:p>
        </p:txBody>
      </p:sp>
      <p:sp>
        <p:nvSpPr>
          <p:cNvPr id="153" name="Google Shape;153;p17"/>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5">
              <a:alphaModFix/>
            </a:blip>
            <a:stretch>
              <a:fillRect b="-160181" l="-14265" r="-3278" t="-161048"/>
            </a:stretch>
          </a:blipFill>
          <a:ln>
            <a:noFill/>
          </a:ln>
        </p:spPr>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3" name="Shape 773"/>
        <p:cNvGrpSpPr/>
        <p:nvPr/>
      </p:nvGrpSpPr>
      <p:grpSpPr>
        <a:xfrm>
          <a:off x="0" y="0"/>
          <a:ext cx="0" cy="0"/>
          <a:chOff x="0" y="0"/>
          <a:chExt cx="0" cy="0"/>
        </a:xfrm>
      </p:grpSpPr>
      <p:sp>
        <p:nvSpPr>
          <p:cNvPr id="774" name="Google Shape;774;p62"/>
          <p:cNvSpPr/>
          <p:nvPr/>
        </p:nvSpPr>
        <p:spPr>
          <a:xfrm rot="-1526634">
            <a:off x="15608712" y="7200900"/>
            <a:ext cx="3793097" cy="4114800"/>
          </a:xfrm>
          <a:custGeom>
            <a:rect b="b" l="l" r="r" t="t"/>
            <a:pathLst>
              <a:path extrusionOk="0" h="4114800" w="3793097">
                <a:moveTo>
                  <a:pt x="0" y="0"/>
                </a:moveTo>
                <a:lnTo>
                  <a:pt x="3793097" y="0"/>
                </a:lnTo>
                <a:lnTo>
                  <a:pt x="3793097" y="4114800"/>
                </a:lnTo>
                <a:lnTo>
                  <a:pt x="0" y="4114800"/>
                </a:lnTo>
                <a:lnTo>
                  <a:pt x="0" y="0"/>
                </a:lnTo>
                <a:close/>
              </a:path>
            </a:pathLst>
          </a:custGeom>
          <a:blipFill rotWithShape="1">
            <a:blip r:embed="rId3">
              <a:alphaModFix/>
            </a:blip>
            <a:stretch>
              <a:fillRect b="0" l="0" r="0" t="0"/>
            </a:stretch>
          </a:blipFill>
          <a:ln>
            <a:noFill/>
          </a:ln>
        </p:spPr>
      </p:sp>
      <p:sp>
        <p:nvSpPr>
          <p:cNvPr id="775" name="Google Shape;775;p62"/>
          <p:cNvSpPr/>
          <p:nvPr/>
        </p:nvSpPr>
        <p:spPr>
          <a:xfrm>
            <a:off x="15294047" y="-1776591"/>
            <a:ext cx="4647105" cy="4114800"/>
          </a:xfrm>
          <a:custGeom>
            <a:rect b="b" l="l" r="r" t="t"/>
            <a:pathLst>
              <a:path extrusionOk="0" h="4114800" w="4647105">
                <a:moveTo>
                  <a:pt x="0" y="0"/>
                </a:moveTo>
                <a:lnTo>
                  <a:pt x="4647105" y="0"/>
                </a:lnTo>
                <a:lnTo>
                  <a:pt x="4647105" y="4114800"/>
                </a:lnTo>
                <a:lnTo>
                  <a:pt x="0" y="4114800"/>
                </a:lnTo>
                <a:lnTo>
                  <a:pt x="0" y="0"/>
                </a:lnTo>
                <a:close/>
              </a:path>
            </a:pathLst>
          </a:custGeom>
          <a:blipFill rotWithShape="1">
            <a:blip r:embed="rId4">
              <a:alphaModFix/>
            </a:blip>
            <a:stretch>
              <a:fillRect b="0" l="0" r="0" t="0"/>
            </a:stretch>
          </a:blipFill>
          <a:ln>
            <a:noFill/>
          </a:ln>
        </p:spPr>
      </p:sp>
      <p:sp>
        <p:nvSpPr>
          <p:cNvPr id="776" name="Google Shape;776;p62"/>
          <p:cNvSpPr/>
          <p:nvPr/>
        </p:nvSpPr>
        <p:spPr>
          <a:xfrm>
            <a:off x="-2520200" y="7200900"/>
            <a:ext cx="5040401" cy="4114800"/>
          </a:xfrm>
          <a:custGeom>
            <a:rect b="b" l="l" r="r" t="t"/>
            <a:pathLst>
              <a:path extrusionOk="0" h="4114800" w="5040401">
                <a:moveTo>
                  <a:pt x="0" y="0"/>
                </a:moveTo>
                <a:lnTo>
                  <a:pt x="5040400" y="0"/>
                </a:lnTo>
                <a:lnTo>
                  <a:pt x="5040400" y="4114800"/>
                </a:lnTo>
                <a:lnTo>
                  <a:pt x="0" y="4114800"/>
                </a:lnTo>
                <a:lnTo>
                  <a:pt x="0" y="0"/>
                </a:lnTo>
                <a:close/>
              </a:path>
            </a:pathLst>
          </a:custGeom>
          <a:blipFill rotWithShape="1">
            <a:blip r:embed="rId5">
              <a:alphaModFix/>
            </a:blip>
            <a:stretch>
              <a:fillRect b="0" l="0" r="0" t="0"/>
            </a:stretch>
          </a:blipFill>
          <a:ln>
            <a:noFill/>
          </a:ln>
        </p:spPr>
      </p:sp>
      <p:sp>
        <p:nvSpPr>
          <p:cNvPr id="777" name="Google Shape;777;p62"/>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6">
              <a:alphaModFix/>
            </a:blip>
            <a:stretch>
              <a:fillRect b="-160181" l="-14265" r="-3278" t="-161048"/>
            </a:stretch>
          </a:blipFill>
          <a:ln>
            <a:noFill/>
          </a:ln>
        </p:spPr>
      </p:sp>
      <p:graphicFrame>
        <p:nvGraphicFramePr>
          <p:cNvPr id="778" name="Google Shape;778;p62"/>
          <p:cNvGraphicFramePr/>
          <p:nvPr/>
        </p:nvGraphicFramePr>
        <p:xfrm>
          <a:off x="6465358" y="2409869"/>
          <a:ext cx="3000000" cy="3000000"/>
        </p:xfrm>
        <a:graphic>
          <a:graphicData uri="http://schemas.openxmlformats.org/drawingml/2006/table">
            <a:tbl>
              <a:tblPr>
                <a:noFill/>
                <a:tableStyleId>{1D2134B2-F180-4DCE-BD5D-3AB98AF5E63B}</a:tableStyleId>
              </a:tblPr>
              <a:tblGrid>
                <a:gridCol w="1269475"/>
                <a:gridCol w="1269475"/>
                <a:gridCol w="1269475"/>
                <a:gridCol w="1269475"/>
                <a:gridCol w="1269475"/>
                <a:gridCol w="1269475"/>
                <a:gridCol w="1269475"/>
                <a:gridCol w="1269475"/>
              </a:tblGrid>
              <a:tr h="659025">
                <a:tc>
                  <a:txBody>
                    <a:bodyPr/>
                    <a:lstStyle/>
                    <a:p>
                      <a:pPr indent="0" lvl="0" marL="0" marR="0" rtl="0" algn="l">
                        <a:lnSpc>
                          <a:spcPct val="203636"/>
                        </a:lnSpc>
                        <a:spcBef>
                          <a:spcPts val="0"/>
                        </a:spcBef>
                        <a:spcAft>
                          <a:spcPts val="0"/>
                        </a:spcAft>
                        <a:buNone/>
                      </a:pPr>
                      <a:r>
                        <a:t/>
                      </a:r>
                      <a:endParaRPr sz="1100" u="none" cap="none" strike="noStrike"/>
                    </a:p>
                  </a:txBody>
                  <a:tcPr marT="66675" marB="66675" marR="66675" marL="6667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l">
                        <a:lnSpc>
                          <a:spcPct val="140000"/>
                        </a:lnSpc>
                        <a:spcBef>
                          <a:spcPts val="0"/>
                        </a:spcBef>
                        <a:spcAft>
                          <a:spcPts val="0"/>
                        </a:spcAft>
                        <a:buNone/>
                      </a:pPr>
                      <a:r>
                        <a:rPr b="1" lang="en-US" sz="1600" u="none" cap="none" strike="noStrike">
                          <a:solidFill>
                            <a:srgbClr val="000000"/>
                          </a:solidFill>
                          <a:latin typeface="Playfair Display"/>
                          <a:ea typeface="Playfair Display"/>
                          <a:cs typeface="Playfair Display"/>
                          <a:sym typeface="Playfair Display"/>
                        </a:rPr>
                        <a:t>Hétfő</a:t>
                      </a:r>
                      <a:endParaRPr sz="1100" u="none" cap="none" strike="noStrike"/>
                    </a:p>
                  </a:txBody>
                  <a:tcPr marT="66675" marB="66675" marR="66675" marL="6667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l">
                        <a:lnSpc>
                          <a:spcPct val="140000"/>
                        </a:lnSpc>
                        <a:spcBef>
                          <a:spcPts val="0"/>
                        </a:spcBef>
                        <a:spcAft>
                          <a:spcPts val="0"/>
                        </a:spcAft>
                        <a:buNone/>
                      </a:pPr>
                      <a:r>
                        <a:rPr b="1" lang="en-US" sz="1600" u="none" cap="none" strike="noStrike">
                          <a:solidFill>
                            <a:srgbClr val="000000"/>
                          </a:solidFill>
                          <a:latin typeface="Playfair Display"/>
                          <a:ea typeface="Playfair Display"/>
                          <a:cs typeface="Playfair Display"/>
                          <a:sym typeface="Playfair Display"/>
                        </a:rPr>
                        <a:t>Kedd </a:t>
                      </a:r>
                      <a:endParaRPr sz="1100" u="none" cap="none" strike="noStrike"/>
                    </a:p>
                  </a:txBody>
                  <a:tcPr marT="66675" marB="66675" marR="66675" marL="6667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l">
                        <a:lnSpc>
                          <a:spcPct val="140000"/>
                        </a:lnSpc>
                        <a:spcBef>
                          <a:spcPts val="0"/>
                        </a:spcBef>
                        <a:spcAft>
                          <a:spcPts val="0"/>
                        </a:spcAft>
                        <a:buNone/>
                      </a:pPr>
                      <a:r>
                        <a:rPr b="1" lang="en-US" sz="1600" u="none" cap="none" strike="noStrike">
                          <a:solidFill>
                            <a:srgbClr val="000000"/>
                          </a:solidFill>
                          <a:latin typeface="Playfair Display"/>
                          <a:ea typeface="Playfair Display"/>
                          <a:cs typeface="Playfair Display"/>
                          <a:sym typeface="Playfair Display"/>
                        </a:rPr>
                        <a:t>Szerda</a:t>
                      </a:r>
                      <a:endParaRPr sz="1100" u="none" cap="none" strike="noStrike"/>
                    </a:p>
                  </a:txBody>
                  <a:tcPr marT="66675" marB="66675" marR="66675" marL="6667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l">
                        <a:lnSpc>
                          <a:spcPct val="140000"/>
                        </a:lnSpc>
                        <a:spcBef>
                          <a:spcPts val="0"/>
                        </a:spcBef>
                        <a:spcAft>
                          <a:spcPts val="0"/>
                        </a:spcAft>
                        <a:buNone/>
                      </a:pPr>
                      <a:r>
                        <a:rPr b="1" lang="en-US" sz="1600" u="none" cap="none" strike="noStrike">
                          <a:solidFill>
                            <a:srgbClr val="000000"/>
                          </a:solidFill>
                          <a:latin typeface="Playfair Display"/>
                          <a:ea typeface="Playfair Display"/>
                          <a:cs typeface="Playfair Display"/>
                          <a:sym typeface="Playfair Display"/>
                        </a:rPr>
                        <a:t>Csütörtök</a:t>
                      </a:r>
                      <a:endParaRPr sz="1100" u="none" cap="none" strike="noStrike"/>
                    </a:p>
                  </a:txBody>
                  <a:tcPr marT="66675" marB="66675" marR="66675" marL="6667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l">
                        <a:lnSpc>
                          <a:spcPct val="140000"/>
                        </a:lnSpc>
                        <a:spcBef>
                          <a:spcPts val="0"/>
                        </a:spcBef>
                        <a:spcAft>
                          <a:spcPts val="0"/>
                        </a:spcAft>
                        <a:buNone/>
                      </a:pPr>
                      <a:r>
                        <a:rPr b="1" lang="en-US" sz="1600" u="none" cap="none" strike="noStrike">
                          <a:solidFill>
                            <a:srgbClr val="000000"/>
                          </a:solidFill>
                          <a:latin typeface="Playfair Display"/>
                          <a:ea typeface="Playfair Display"/>
                          <a:cs typeface="Playfair Display"/>
                          <a:sym typeface="Playfair Display"/>
                        </a:rPr>
                        <a:t>Péntek</a:t>
                      </a:r>
                      <a:endParaRPr sz="1100" u="none" cap="none" strike="noStrike"/>
                    </a:p>
                  </a:txBody>
                  <a:tcPr marT="66675" marB="66675" marR="66675" marL="6667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l">
                        <a:lnSpc>
                          <a:spcPct val="140000"/>
                        </a:lnSpc>
                        <a:spcBef>
                          <a:spcPts val="0"/>
                        </a:spcBef>
                        <a:spcAft>
                          <a:spcPts val="0"/>
                        </a:spcAft>
                        <a:buNone/>
                      </a:pPr>
                      <a:r>
                        <a:rPr b="1" lang="en-US" sz="1600" u="none" cap="none" strike="noStrike">
                          <a:solidFill>
                            <a:srgbClr val="000000"/>
                          </a:solidFill>
                          <a:latin typeface="Playfair Display"/>
                          <a:ea typeface="Playfair Display"/>
                          <a:cs typeface="Playfair Display"/>
                          <a:sym typeface="Playfair Display"/>
                        </a:rPr>
                        <a:t>Szombat </a:t>
                      </a:r>
                      <a:endParaRPr sz="1100" u="none" cap="none" strike="noStrike"/>
                    </a:p>
                  </a:txBody>
                  <a:tcPr marT="66675" marB="66675" marR="66675" marL="6667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l">
                        <a:lnSpc>
                          <a:spcPct val="140000"/>
                        </a:lnSpc>
                        <a:spcBef>
                          <a:spcPts val="0"/>
                        </a:spcBef>
                        <a:spcAft>
                          <a:spcPts val="0"/>
                        </a:spcAft>
                        <a:buNone/>
                      </a:pPr>
                      <a:r>
                        <a:rPr b="1" lang="en-US" sz="1600" u="none" cap="none" strike="noStrike">
                          <a:solidFill>
                            <a:srgbClr val="000000"/>
                          </a:solidFill>
                          <a:latin typeface="Playfair Display"/>
                          <a:ea typeface="Playfair Display"/>
                          <a:cs typeface="Playfair Display"/>
                          <a:sym typeface="Playfair Display"/>
                        </a:rPr>
                        <a:t>Vasárnap</a:t>
                      </a:r>
                      <a:endParaRPr sz="1100" u="none" cap="none" strike="noStrike"/>
                    </a:p>
                  </a:txBody>
                  <a:tcPr marT="66675" marB="66675" marR="66675" marL="6667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r>
              <a:tr h="1031575">
                <a:tc>
                  <a:txBody>
                    <a:bodyPr/>
                    <a:lstStyle/>
                    <a:p>
                      <a:pPr indent="0" lvl="0" marL="0" marR="0" rtl="0" algn="l">
                        <a:lnSpc>
                          <a:spcPct val="140000"/>
                        </a:lnSpc>
                        <a:spcBef>
                          <a:spcPts val="0"/>
                        </a:spcBef>
                        <a:spcAft>
                          <a:spcPts val="0"/>
                        </a:spcAft>
                        <a:buNone/>
                      </a:pPr>
                      <a:r>
                        <a:rPr b="1" lang="en-US" sz="1600" u="none" cap="none" strike="noStrike">
                          <a:solidFill>
                            <a:srgbClr val="000000"/>
                          </a:solidFill>
                          <a:latin typeface="Playfair Display"/>
                          <a:ea typeface="Playfair Display"/>
                          <a:cs typeface="Playfair Display"/>
                          <a:sym typeface="Playfair Display"/>
                        </a:rPr>
                        <a:t>Facebook</a:t>
                      </a:r>
                      <a:endParaRPr sz="1100" u="none" cap="none" strike="noStrike"/>
                    </a:p>
                  </a:txBody>
                  <a:tcPr marT="66675" marB="66675" marR="66675" marL="6667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l">
                        <a:lnSpc>
                          <a:spcPct val="140000"/>
                        </a:lnSpc>
                        <a:spcBef>
                          <a:spcPts val="0"/>
                        </a:spcBef>
                        <a:spcAft>
                          <a:spcPts val="0"/>
                        </a:spcAft>
                        <a:buNone/>
                      </a:pPr>
                      <a:r>
                        <a:rPr lang="en-US" sz="1600" u="none" cap="none" strike="noStrike">
                          <a:solidFill>
                            <a:srgbClr val="000000"/>
                          </a:solidFill>
                          <a:latin typeface="Playfair Display"/>
                          <a:ea typeface="Playfair Display"/>
                          <a:cs typeface="Playfair Display"/>
                          <a:sym typeface="Playfair Display"/>
                        </a:rPr>
                        <a:t>Téma: </a:t>
                      </a:r>
                      <a:endParaRPr sz="1100" u="none" cap="none" strike="noStrike"/>
                    </a:p>
                    <a:p>
                      <a:pPr indent="0" lvl="0" marL="0" marR="0" rtl="0" algn="l">
                        <a:lnSpc>
                          <a:spcPct val="140000"/>
                        </a:lnSpc>
                        <a:spcBef>
                          <a:spcPts val="0"/>
                        </a:spcBef>
                        <a:spcAft>
                          <a:spcPts val="0"/>
                        </a:spcAft>
                        <a:buNone/>
                      </a:pPr>
                      <a:r>
                        <a:rPr lang="en-US" sz="1600" u="none" cap="none" strike="noStrike">
                          <a:solidFill>
                            <a:srgbClr val="000000"/>
                          </a:solidFill>
                          <a:latin typeface="Playfair Display"/>
                          <a:ea typeface="Playfair Display"/>
                          <a:cs typeface="Playfair Display"/>
                          <a:sym typeface="Playfair Display"/>
                        </a:rPr>
                        <a:t>Bejegyzés típusa: </a:t>
                      </a:r>
                      <a:endParaRPr/>
                    </a:p>
                  </a:txBody>
                  <a:tcPr marT="66675" marB="66675" marR="66675" marL="6667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l">
                        <a:lnSpc>
                          <a:spcPct val="140000"/>
                        </a:lnSpc>
                        <a:spcBef>
                          <a:spcPts val="0"/>
                        </a:spcBef>
                        <a:spcAft>
                          <a:spcPts val="0"/>
                        </a:spcAft>
                        <a:buNone/>
                      </a:pPr>
                      <a:r>
                        <a:rPr lang="en-US" sz="1600" u="none" cap="none" strike="noStrike">
                          <a:solidFill>
                            <a:srgbClr val="000000"/>
                          </a:solidFill>
                          <a:latin typeface="Playfair Display"/>
                          <a:ea typeface="Playfair Display"/>
                          <a:cs typeface="Playfair Display"/>
                          <a:sym typeface="Playfair Display"/>
                        </a:rPr>
                        <a:t>Téma: </a:t>
                      </a:r>
                      <a:endParaRPr sz="1100" u="none" cap="none" strike="noStrike"/>
                    </a:p>
                    <a:p>
                      <a:pPr indent="0" lvl="0" marL="0" marR="0" rtl="0" algn="l">
                        <a:lnSpc>
                          <a:spcPct val="140000"/>
                        </a:lnSpc>
                        <a:spcBef>
                          <a:spcPts val="0"/>
                        </a:spcBef>
                        <a:spcAft>
                          <a:spcPts val="0"/>
                        </a:spcAft>
                        <a:buNone/>
                      </a:pPr>
                      <a:r>
                        <a:rPr lang="en-US" sz="1600" u="none" cap="none" strike="noStrike">
                          <a:solidFill>
                            <a:srgbClr val="000000"/>
                          </a:solidFill>
                          <a:latin typeface="Playfair Display"/>
                          <a:ea typeface="Playfair Display"/>
                          <a:cs typeface="Playfair Display"/>
                          <a:sym typeface="Playfair Display"/>
                        </a:rPr>
                        <a:t>Bejegyzés típusa: </a:t>
                      </a:r>
                      <a:endParaRPr sz="1600" u="none" cap="none" strike="noStrike">
                        <a:solidFill>
                          <a:srgbClr val="000000"/>
                        </a:solidFill>
                        <a:latin typeface="Playfair Display"/>
                        <a:ea typeface="Playfair Display"/>
                        <a:cs typeface="Playfair Display"/>
                        <a:sym typeface="Playfair Display"/>
                      </a:endParaRPr>
                    </a:p>
                  </a:txBody>
                  <a:tcPr marT="66675" marB="66675" marR="66675" marL="6667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l">
                        <a:lnSpc>
                          <a:spcPct val="140000"/>
                        </a:lnSpc>
                        <a:spcBef>
                          <a:spcPts val="0"/>
                        </a:spcBef>
                        <a:spcAft>
                          <a:spcPts val="0"/>
                        </a:spcAft>
                        <a:buNone/>
                      </a:pPr>
                      <a:r>
                        <a:rPr lang="en-US" sz="1600" u="none" cap="none" strike="noStrike">
                          <a:solidFill>
                            <a:srgbClr val="000000"/>
                          </a:solidFill>
                          <a:latin typeface="Playfair Display"/>
                          <a:ea typeface="Playfair Display"/>
                          <a:cs typeface="Playfair Display"/>
                          <a:sym typeface="Playfair Display"/>
                        </a:rPr>
                        <a:t>Téma: </a:t>
                      </a:r>
                      <a:endParaRPr sz="1100" u="none" cap="none" strike="noStrike"/>
                    </a:p>
                    <a:p>
                      <a:pPr indent="0" lvl="0" marL="0" marR="0" rtl="0" algn="l">
                        <a:lnSpc>
                          <a:spcPct val="140000"/>
                        </a:lnSpc>
                        <a:spcBef>
                          <a:spcPts val="0"/>
                        </a:spcBef>
                        <a:spcAft>
                          <a:spcPts val="0"/>
                        </a:spcAft>
                        <a:buNone/>
                      </a:pPr>
                      <a:r>
                        <a:rPr lang="en-US" sz="1600" u="none" cap="none" strike="noStrike">
                          <a:solidFill>
                            <a:srgbClr val="000000"/>
                          </a:solidFill>
                          <a:latin typeface="Playfair Display"/>
                          <a:ea typeface="Playfair Display"/>
                          <a:cs typeface="Playfair Display"/>
                          <a:sym typeface="Playfair Display"/>
                        </a:rPr>
                        <a:t>Bejegyzés típusa: </a:t>
                      </a:r>
                      <a:endParaRPr sz="1600" u="none" cap="none" strike="noStrike">
                        <a:solidFill>
                          <a:srgbClr val="000000"/>
                        </a:solidFill>
                        <a:latin typeface="Playfair Display"/>
                        <a:ea typeface="Playfair Display"/>
                        <a:cs typeface="Playfair Display"/>
                        <a:sym typeface="Playfair Display"/>
                      </a:endParaRPr>
                    </a:p>
                  </a:txBody>
                  <a:tcPr marT="66675" marB="66675" marR="66675" marL="6667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l">
                        <a:lnSpc>
                          <a:spcPct val="140000"/>
                        </a:lnSpc>
                        <a:spcBef>
                          <a:spcPts val="0"/>
                        </a:spcBef>
                        <a:spcAft>
                          <a:spcPts val="0"/>
                        </a:spcAft>
                        <a:buNone/>
                      </a:pPr>
                      <a:r>
                        <a:rPr lang="en-US" sz="1600" u="none" cap="none" strike="noStrike">
                          <a:solidFill>
                            <a:srgbClr val="000000"/>
                          </a:solidFill>
                          <a:latin typeface="Playfair Display"/>
                          <a:ea typeface="Playfair Display"/>
                          <a:cs typeface="Playfair Display"/>
                          <a:sym typeface="Playfair Display"/>
                        </a:rPr>
                        <a:t>Téma: </a:t>
                      </a:r>
                      <a:endParaRPr sz="1100" u="none" cap="none" strike="noStrike"/>
                    </a:p>
                    <a:p>
                      <a:pPr indent="0" lvl="0" marL="0" marR="0" rtl="0" algn="l">
                        <a:lnSpc>
                          <a:spcPct val="140000"/>
                        </a:lnSpc>
                        <a:spcBef>
                          <a:spcPts val="0"/>
                        </a:spcBef>
                        <a:spcAft>
                          <a:spcPts val="0"/>
                        </a:spcAft>
                        <a:buNone/>
                      </a:pPr>
                      <a:r>
                        <a:rPr lang="en-US" sz="1600" u="none" cap="none" strike="noStrike">
                          <a:solidFill>
                            <a:srgbClr val="000000"/>
                          </a:solidFill>
                          <a:latin typeface="Playfair Display"/>
                          <a:ea typeface="Playfair Display"/>
                          <a:cs typeface="Playfair Display"/>
                          <a:sym typeface="Playfair Display"/>
                        </a:rPr>
                        <a:t>Bejegyzés típusa: </a:t>
                      </a:r>
                      <a:endParaRPr sz="1600" u="none" cap="none" strike="noStrike">
                        <a:solidFill>
                          <a:srgbClr val="000000"/>
                        </a:solidFill>
                        <a:latin typeface="Playfair Display"/>
                        <a:ea typeface="Playfair Display"/>
                        <a:cs typeface="Playfair Display"/>
                        <a:sym typeface="Playfair Display"/>
                      </a:endParaRPr>
                    </a:p>
                  </a:txBody>
                  <a:tcPr marT="66675" marB="66675" marR="66675" marL="6667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l">
                        <a:lnSpc>
                          <a:spcPct val="140000"/>
                        </a:lnSpc>
                        <a:spcBef>
                          <a:spcPts val="0"/>
                        </a:spcBef>
                        <a:spcAft>
                          <a:spcPts val="0"/>
                        </a:spcAft>
                        <a:buNone/>
                      </a:pPr>
                      <a:r>
                        <a:rPr lang="en-US" sz="1600" u="none" cap="none" strike="noStrike">
                          <a:solidFill>
                            <a:srgbClr val="000000"/>
                          </a:solidFill>
                          <a:latin typeface="Playfair Display"/>
                          <a:ea typeface="Playfair Display"/>
                          <a:cs typeface="Playfair Display"/>
                          <a:sym typeface="Playfair Display"/>
                        </a:rPr>
                        <a:t>Téma: </a:t>
                      </a:r>
                      <a:endParaRPr sz="1100" u="none" cap="none" strike="noStrike"/>
                    </a:p>
                    <a:p>
                      <a:pPr indent="0" lvl="0" marL="0" marR="0" rtl="0" algn="l">
                        <a:lnSpc>
                          <a:spcPct val="140000"/>
                        </a:lnSpc>
                        <a:spcBef>
                          <a:spcPts val="0"/>
                        </a:spcBef>
                        <a:spcAft>
                          <a:spcPts val="0"/>
                        </a:spcAft>
                        <a:buNone/>
                      </a:pPr>
                      <a:r>
                        <a:rPr lang="en-US" sz="1600" u="none" cap="none" strike="noStrike">
                          <a:solidFill>
                            <a:srgbClr val="000000"/>
                          </a:solidFill>
                          <a:latin typeface="Playfair Display"/>
                          <a:ea typeface="Playfair Display"/>
                          <a:cs typeface="Playfair Display"/>
                          <a:sym typeface="Playfair Display"/>
                        </a:rPr>
                        <a:t>Bejegyzés típusa: </a:t>
                      </a:r>
                      <a:endParaRPr sz="1600" u="none" cap="none" strike="noStrike">
                        <a:solidFill>
                          <a:srgbClr val="000000"/>
                        </a:solidFill>
                        <a:latin typeface="Playfair Display"/>
                        <a:ea typeface="Playfair Display"/>
                        <a:cs typeface="Playfair Display"/>
                        <a:sym typeface="Playfair Display"/>
                      </a:endParaRPr>
                    </a:p>
                  </a:txBody>
                  <a:tcPr marT="66675" marB="66675" marR="66675" marL="6667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l">
                        <a:lnSpc>
                          <a:spcPct val="140000"/>
                        </a:lnSpc>
                        <a:spcBef>
                          <a:spcPts val="0"/>
                        </a:spcBef>
                        <a:spcAft>
                          <a:spcPts val="0"/>
                        </a:spcAft>
                        <a:buNone/>
                      </a:pPr>
                      <a:r>
                        <a:rPr lang="en-US" sz="1600" u="none" cap="none" strike="noStrike">
                          <a:solidFill>
                            <a:srgbClr val="000000"/>
                          </a:solidFill>
                          <a:latin typeface="Playfair Display"/>
                          <a:ea typeface="Playfair Display"/>
                          <a:cs typeface="Playfair Display"/>
                          <a:sym typeface="Playfair Display"/>
                        </a:rPr>
                        <a:t>Téma: </a:t>
                      </a:r>
                      <a:endParaRPr sz="1100" u="none" cap="none" strike="noStrike"/>
                    </a:p>
                    <a:p>
                      <a:pPr indent="0" lvl="0" marL="0" marR="0" rtl="0" algn="l">
                        <a:lnSpc>
                          <a:spcPct val="140000"/>
                        </a:lnSpc>
                        <a:spcBef>
                          <a:spcPts val="0"/>
                        </a:spcBef>
                        <a:spcAft>
                          <a:spcPts val="0"/>
                        </a:spcAft>
                        <a:buNone/>
                      </a:pPr>
                      <a:r>
                        <a:rPr lang="en-US" sz="1600" u="none" cap="none" strike="noStrike">
                          <a:solidFill>
                            <a:srgbClr val="000000"/>
                          </a:solidFill>
                          <a:latin typeface="Playfair Display"/>
                          <a:ea typeface="Playfair Display"/>
                          <a:cs typeface="Playfair Display"/>
                          <a:sym typeface="Playfair Display"/>
                        </a:rPr>
                        <a:t>Bejegyzés típusa: </a:t>
                      </a:r>
                      <a:endParaRPr sz="1600" u="none" cap="none" strike="noStrike">
                        <a:solidFill>
                          <a:srgbClr val="000000"/>
                        </a:solidFill>
                        <a:latin typeface="Playfair Display"/>
                        <a:ea typeface="Playfair Display"/>
                        <a:cs typeface="Playfair Display"/>
                        <a:sym typeface="Playfair Display"/>
                      </a:endParaRPr>
                    </a:p>
                  </a:txBody>
                  <a:tcPr marT="66675" marB="66675" marR="66675" marL="6667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l">
                        <a:lnSpc>
                          <a:spcPct val="140000"/>
                        </a:lnSpc>
                        <a:spcBef>
                          <a:spcPts val="0"/>
                        </a:spcBef>
                        <a:spcAft>
                          <a:spcPts val="0"/>
                        </a:spcAft>
                        <a:buNone/>
                      </a:pPr>
                      <a:r>
                        <a:rPr lang="en-US" sz="1600" u="none" cap="none" strike="noStrike">
                          <a:solidFill>
                            <a:srgbClr val="000000"/>
                          </a:solidFill>
                          <a:latin typeface="Playfair Display"/>
                          <a:ea typeface="Playfair Display"/>
                          <a:cs typeface="Playfair Display"/>
                          <a:sym typeface="Playfair Display"/>
                        </a:rPr>
                        <a:t>Téma: </a:t>
                      </a:r>
                      <a:endParaRPr sz="1100" u="none" cap="none" strike="noStrike"/>
                    </a:p>
                    <a:p>
                      <a:pPr indent="0" lvl="0" marL="0" marR="0" rtl="0" algn="l">
                        <a:lnSpc>
                          <a:spcPct val="140000"/>
                        </a:lnSpc>
                        <a:spcBef>
                          <a:spcPts val="0"/>
                        </a:spcBef>
                        <a:spcAft>
                          <a:spcPts val="0"/>
                        </a:spcAft>
                        <a:buNone/>
                      </a:pPr>
                      <a:r>
                        <a:rPr lang="en-US" sz="1600" u="none" cap="none" strike="noStrike">
                          <a:solidFill>
                            <a:srgbClr val="000000"/>
                          </a:solidFill>
                          <a:latin typeface="Playfair Display"/>
                          <a:ea typeface="Playfair Display"/>
                          <a:cs typeface="Playfair Display"/>
                          <a:sym typeface="Playfair Display"/>
                        </a:rPr>
                        <a:t>Bejegyzés típusa: </a:t>
                      </a:r>
                      <a:endParaRPr sz="1600" u="none" cap="none" strike="noStrike">
                        <a:solidFill>
                          <a:srgbClr val="000000"/>
                        </a:solidFill>
                        <a:latin typeface="Playfair Display"/>
                        <a:ea typeface="Playfair Display"/>
                        <a:cs typeface="Playfair Display"/>
                        <a:sym typeface="Playfair Display"/>
                      </a:endParaRPr>
                    </a:p>
                  </a:txBody>
                  <a:tcPr marT="66675" marB="66675" marR="66675" marL="6667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r>
              <a:tr h="1031575">
                <a:tc>
                  <a:txBody>
                    <a:bodyPr/>
                    <a:lstStyle/>
                    <a:p>
                      <a:pPr indent="0" lvl="0" marL="0" marR="0" rtl="0" algn="l">
                        <a:lnSpc>
                          <a:spcPct val="140000"/>
                        </a:lnSpc>
                        <a:spcBef>
                          <a:spcPts val="0"/>
                        </a:spcBef>
                        <a:spcAft>
                          <a:spcPts val="0"/>
                        </a:spcAft>
                        <a:buNone/>
                      </a:pPr>
                      <a:r>
                        <a:rPr b="1" lang="en-US" sz="1600" u="none" cap="none" strike="noStrike">
                          <a:solidFill>
                            <a:srgbClr val="000000"/>
                          </a:solidFill>
                          <a:latin typeface="Playfair Display"/>
                          <a:ea typeface="Playfair Display"/>
                          <a:cs typeface="Playfair Display"/>
                          <a:sym typeface="Playfair Display"/>
                        </a:rPr>
                        <a:t>Instagram</a:t>
                      </a:r>
                      <a:endParaRPr sz="1100" u="none" cap="none" strike="noStrike"/>
                    </a:p>
                  </a:txBody>
                  <a:tcPr marT="66675" marB="66675" marR="66675" marL="6667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l">
                        <a:lnSpc>
                          <a:spcPct val="140000"/>
                        </a:lnSpc>
                        <a:spcBef>
                          <a:spcPts val="0"/>
                        </a:spcBef>
                        <a:spcAft>
                          <a:spcPts val="0"/>
                        </a:spcAft>
                        <a:buNone/>
                      </a:pPr>
                      <a:r>
                        <a:rPr lang="en-US" sz="1600" u="none" cap="none" strike="noStrike">
                          <a:solidFill>
                            <a:srgbClr val="000000"/>
                          </a:solidFill>
                          <a:latin typeface="Playfair Display"/>
                          <a:ea typeface="Playfair Display"/>
                          <a:cs typeface="Playfair Display"/>
                          <a:sym typeface="Playfair Display"/>
                        </a:rPr>
                        <a:t>Téma: </a:t>
                      </a:r>
                      <a:endParaRPr sz="1100" u="none" cap="none" strike="noStrike"/>
                    </a:p>
                    <a:p>
                      <a:pPr indent="0" lvl="0" marL="0" marR="0" rtl="0" algn="l">
                        <a:lnSpc>
                          <a:spcPct val="140000"/>
                        </a:lnSpc>
                        <a:spcBef>
                          <a:spcPts val="0"/>
                        </a:spcBef>
                        <a:spcAft>
                          <a:spcPts val="0"/>
                        </a:spcAft>
                        <a:buNone/>
                      </a:pPr>
                      <a:r>
                        <a:rPr lang="en-US" sz="1600" u="none" cap="none" strike="noStrike">
                          <a:solidFill>
                            <a:srgbClr val="000000"/>
                          </a:solidFill>
                          <a:latin typeface="Playfair Display"/>
                          <a:ea typeface="Playfair Display"/>
                          <a:cs typeface="Playfair Display"/>
                          <a:sym typeface="Playfair Display"/>
                        </a:rPr>
                        <a:t>Bejegyzés típusa: </a:t>
                      </a:r>
                      <a:endParaRPr sz="1600" u="none" cap="none" strike="noStrike">
                        <a:solidFill>
                          <a:srgbClr val="000000"/>
                        </a:solidFill>
                        <a:latin typeface="Playfair Display"/>
                        <a:ea typeface="Playfair Display"/>
                        <a:cs typeface="Playfair Display"/>
                        <a:sym typeface="Playfair Display"/>
                      </a:endParaRPr>
                    </a:p>
                  </a:txBody>
                  <a:tcPr marT="66675" marB="66675" marR="66675" marL="6667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l">
                        <a:lnSpc>
                          <a:spcPct val="140000"/>
                        </a:lnSpc>
                        <a:spcBef>
                          <a:spcPts val="0"/>
                        </a:spcBef>
                        <a:spcAft>
                          <a:spcPts val="0"/>
                        </a:spcAft>
                        <a:buNone/>
                      </a:pPr>
                      <a:r>
                        <a:rPr lang="en-US" sz="1600" u="none" cap="none" strike="noStrike">
                          <a:solidFill>
                            <a:srgbClr val="000000"/>
                          </a:solidFill>
                          <a:latin typeface="Playfair Display"/>
                          <a:ea typeface="Playfair Display"/>
                          <a:cs typeface="Playfair Display"/>
                          <a:sym typeface="Playfair Display"/>
                        </a:rPr>
                        <a:t>Téma: </a:t>
                      </a:r>
                      <a:endParaRPr sz="1100" u="none" cap="none" strike="noStrike"/>
                    </a:p>
                    <a:p>
                      <a:pPr indent="0" lvl="0" marL="0" marR="0" rtl="0" algn="l">
                        <a:lnSpc>
                          <a:spcPct val="140000"/>
                        </a:lnSpc>
                        <a:spcBef>
                          <a:spcPts val="0"/>
                        </a:spcBef>
                        <a:spcAft>
                          <a:spcPts val="0"/>
                        </a:spcAft>
                        <a:buNone/>
                      </a:pPr>
                      <a:r>
                        <a:rPr lang="en-US" sz="1600" u="none" cap="none" strike="noStrike">
                          <a:solidFill>
                            <a:srgbClr val="000000"/>
                          </a:solidFill>
                          <a:latin typeface="Playfair Display"/>
                          <a:ea typeface="Playfair Display"/>
                          <a:cs typeface="Playfair Display"/>
                          <a:sym typeface="Playfair Display"/>
                        </a:rPr>
                        <a:t>Bejegyzés típusa: </a:t>
                      </a:r>
                      <a:endParaRPr sz="1600" u="none" cap="none" strike="noStrike">
                        <a:solidFill>
                          <a:srgbClr val="000000"/>
                        </a:solidFill>
                        <a:latin typeface="Playfair Display"/>
                        <a:ea typeface="Playfair Display"/>
                        <a:cs typeface="Playfair Display"/>
                        <a:sym typeface="Playfair Display"/>
                      </a:endParaRPr>
                    </a:p>
                  </a:txBody>
                  <a:tcPr marT="66675" marB="66675" marR="66675" marL="6667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l">
                        <a:lnSpc>
                          <a:spcPct val="140000"/>
                        </a:lnSpc>
                        <a:spcBef>
                          <a:spcPts val="0"/>
                        </a:spcBef>
                        <a:spcAft>
                          <a:spcPts val="0"/>
                        </a:spcAft>
                        <a:buNone/>
                      </a:pPr>
                      <a:r>
                        <a:rPr lang="en-US" sz="1600" u="none" cap="none" strike="noStrike">
                          <a:solidFill>
                            <a:srgbClr val="000000"/>
                          </a:solidFill>
                          <a:latin typeface="Playfair Display"/>
                          <a:ea typeface="Playfair Display"/>
                          <a:cs typeface="Playfair Display"/>
                          <a:sym typeface="Playfair Display"/>
                        </a:rPr>
                        <a:t>Téma: </a:t>
                      </a:r>
                      <a:endParaRPr sz="1100" u="none" cap="none" strike="noStrike"/>
                    </a:p>
                    <a:p>
                      <a:pPr indent="0" lvl="0" marL="0" marR="0" rtl="0" algn="l">
                        <a:lnSpc>
                          <a:spcPct val="140000"/>
                        </a:lnSpc>
                        <a:spcBef>
                          <a:spcPts val="0"/>
                        </a:spcBef>
                        <a:spcAft>
                          <a:spcPts val="0"/>
                        </a:spcAft>
                        <a:buNone/>
                      </a:pPr>
                      <a:r>
                        <a:rPr lang="en-US" sz="1600" u="none" cap="none" strike="noStrike">
                          <a:solidFill>
                            <a:srgbClr val="000000"/>
                          </a:solidFill>
                          <a:latin typeface="Playfair Display"/>
                          <a:ea typeface="Playfair Display"/>
                          <a:cs typeface="Playfair Display"/>
                          <a:sym typeface="Playfair Display"/>
                        </a:rPr>
                        <a:t>Bejegyzés típusa: </a:t>
                      </a:r>
                      <a:endParaRPr sz="1600" u="none" cap="none" strike="noStrike">
                        <a:solidFill>
                          <a:srgbClr val="000000"/>
                        </a:solidFill>
                        <a:latin typeface="Playfair Display"/>
                        <a:ea typeface="Playfair Display"/>
                        <a:cs typeface="Playfair Display"/>
                        <a:sym typeface="Playfair Display"/>
                      </a:endParaRPr>
                    </a:p>
                  </a:txBody>
                  <a:tcPr marT="66675" marB="66675" marR="66675" marL="6667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l">
                        <a:lnSpc>
                          <a:spcPct val="140000"/>
                        </a:lnSpc>
                        <a:spcBef>
                          <a:spcPts val="0"/>
                        </a:spcBef>
                        <a:spcAft>
                          <a:spcPts val="0"/>
                        </a:spcAft>
                        <a:buNone/>
                      </a:pPr>
                      <a:r>
                        <a:rPr lang="en-US" sz="1600" u="none" cap="none" strike="noStrike">
                          <a:solidFill>
                            <a:srgbClr val="000000"/>
                          </a:solidFill>
                          <a:latin typeface="Playfair Display"/>
                          <a:ea typeface="Playfair Display"/>
                          <a:cs typeface="Playfair Display"/>
                          <a:sym typeface="Playfair Display"/>
                        </a:rPr>
                        <a:t>Téma: </a:t>
                      </a:r>
                      <a:endParaRPr sz="1100" u="none" cap="none" strike="noStrike"/>
                    </a:p>
                    <a:p>
                      <a:pPr indent="0" lvl="0" marL="0" marR="0" rtl="0" algn="l">
                        <a:lnSpc>
                          <a:spcPct val="140000"/>
                        </a:lnSpc>
                        <a:spcBef>
                          <a:spcPts val="0"/>
                        </a:spcBef>
                        <a:spcAft>
                          <a:spcPts val="0"/>
                        </a:spcAft>
                        <a:buNone/>
                      </a:pPr>
                      <a:r>
                        <a:rPr lang="en-US" sz="1600" u="none" cap="none" strike="noStrike">
                          <a:solidFill>
                            <a:srgbClr val="000000"/>
                          </a:solidFill>
                          <a:latin typeface="Playfair Display"/>
                          <a:ea typeface="Playfair Display"/>
                          <a:cs typeface="Playfair Display"/>
                          <a:sym typeface="Playfair Display"/>
                        </a:rPr>
                        <a:t>Bejegyzés típusa: </a:t>
                      </a:r>
                      <a:endParaRPr sz="1600" u="none" cap="none" strike="noStrike">
                        <a:solidFill>
                          <a:srgbClr val="000000"/>
                        </a:solidFill>
                        <a:latin typeface="Playfair Display"/>
                        <a:ea typeface="Playfair Display"/>
                        <a:cs typeface="Playfair Display"/>
                        <a:sym typeface="Playfair Display"/>
                      </a:endParaRPr>
                    </a:p>
                  </a:txBody>
                  <a:tcPr marT="66675" marB="66675" marR="66675" marL="6667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l">
                        <a:lnSpc>
                          <a:spcPct val="140000"/>
                        </a:lnSpc>
                        <a:spcBef>
                          <a:spcPts val="0"/>
                        </a:spcBef>
                        <a:spcAft>
                          <a:spcPts val="0"/>
                        </a:spcAft>
                        <a:buNone/>
                      </a:pPr>
                      <a:r>
                        <a:rPr lang="en-US" sz="1600" u="none" cap="none" strike="noStrike">
                          <a:solidFill>
                            <a:srgbClr val="000000"/>
                          </a:solidFill>
                          <a:latin typeface="Playfair Display"/>
                          <a:ea typeface="Playfair Display"/>
                          <a:cs typeface="Playfair Display"/>
                          <a:sym typeface="Playfair Display"/>
                        </a:rPr>
                        <a:t>Téma: </a:t>
                      </a:r>
                      <a:endParaRPr sz="1100" u="none" cap="none" strike="noStrike"/>
                    </a:p>
                    <a:p>
                      <a:pPr indent="0" lvl="0" marL="0" marR="0" rtl="0" algn="l">
                        <a:lnSpc>
                          <a:spcPct val="140000"/>
                        </a:lnSpc>
                        <a:spcBef>
                          <a:spcPts val="0"/>
                        </a:spcBef>
                        <a:spcAft>
                          <a:spcPts val="0"/>
                        </a:spcAft>
                        <a:buNone/>
                      </a:pPr>
                      <a:r>
                        <a:rPr lang="en-US" sz="1600" u="none" cap="none" strike="noStrike">
                          <a:solidFill>
                            <a:srgbClr val="000000"/>
                          </a:solidFill>
                          <a:latin typeface="Playfair Display"/>
                          <a:ea typeface="Playfair Display"/>
                          <a:cs typeface="Playfair Display"/>
                          <a:sym typeface="Playfair Display"/>
                        </a:rPr>
                        <a:t>Bejegyzés típusa: </a:t>
                      </a:r>
                      <a:endParaRPr sz="1600" u="none" cap="none" strike="noStrike">
                        <a:solidFill>
                          <a:srgbClr val="000000"/>
                        </a:solidFill>
                        <a:latin typeface="Playfair Display"/>
                        <a:ea typeface="Playfair Display"/>
                        <a:cs typeface="Playfair Display"/>
                        <a:sym typeface="Playfair Display"/>
                      </a:endParaRPr>
                    </a:p>
                  </a:txBody>
                  <a:tcPr marT="66675" marB="66675" marR="66675" marL="6667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l">
                        <a:lnSpc>
                          <a:spcPct val="140000"/>
                        </a:lnSpc>
                        <a:spcBef>
                          <a:spcPts val="0"/>
                        </a:spcBef>
                        <a:spcAft>
                          <a:spcPts val="0"/>
                        </a:spcAft>
                        <a:buNone/>
                      </a:pPr>
                      <a:r>
                        <a:rPr lang="en-US" sz="1600" u="none" cap="none" strike="noStrike">
                          <a:solidFill>
                            <a:srgbClr val="000000"/>
                          </a:solidFill>
                          <a:latin typeface="Playfair Display"/>
                          <a:ea typeface="Playfair Display"/>
                          <a:cs typeface="Playfair Display"/>
                          <a:sym typeface="Playfair Display"/>
                        </a:rPr>
                        <a:t>Téma: </a:t>
                      </a:r>
                      <a:endParaRPr sz="1100" u="none" cap="none" strike="noStrike"/>
                    </a:p>
                    <a:p>
                      <a:pPr indent="0" lvl="0" marL="0" marR="0" rtl="0" algn="l">
                        <a:lnSpc>
                          <a:spcPct val="140000"/>
                        </a:lnSpc>
                        <a:spcBef>
                          <a:spcPts val="0"/>
                        </a:spcBef>
                        <a:spcAft>
                          <a:spcPts val="0"/>
                        </a:spcAft>
                        <a:buNone/>
                      </a:pPr>
                      <a:r>
                        <a:rPr lang="en-US" sz="1600" u="none" cap="none" strike="noStrike">
                          <a:solidFill>
                            <a:srgbClr val="000000"/>
                          </a:solidFill>
                          <a:latin typeface="Playfair Display"/>
                          <a:ea typeface="Playfair Display"/>
                          <a:cs typeface="Playfair Display"/>
                          <a:sym typeface="Playfair Display"/>
                        </a:rPr>
                        <a:t>Bejegyzés típusa: </a:t>
                      </a:r>
                      <a:endParaRPr sz="1600" u="none" cap="none" strike="noStrike">
                        <a:solidFill>
                          <a:srgbClr val="000000"/>
                        </a:solidFill>
                        <a:latin typeface="Playfair Display"/>
                        <a:ea typeface="Playfair Display"/>
                        <a:cs typeface="Playfair Display"/>
                        <a:sym typeface="Playfair Display"/>
                      </a:endParaRPr>
                    </a:p>
                  </a:txBody>
                  <a:tcPr marT="66675" marB="66675" marR="66675" marL="6667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l">
                        <a:lnSpc>
                          <a:spcPct val="140000"/>
                        </a:lnSpc>
                        <a:spcBef>
                          <a:spcPts val="0"/>
                        </a:spcBef>
                        <a:spcAft>
                          <a:spcPts val="0"/>
                        </a:spcAft>
                        <a:buNone/>
                      </a:pPr>
                      <a:r>
                        <a:rPr lang="en-US" sz="1600" u="none" cap="none" strike="noStrike">
                          <a:solidFill>
                            <a:srgbClr val="000000"/>
                          </a:solidFill>
                          <a:latin typeface="Playfair Display"/>
                          <a:ea typeface="Playfair Display"/>
                          <a:cs typeface="Playfair Display"/>
                          <a:sym typeface="Playfair Display"/>
                        </a:rPr>
                        <a:t>Téma: </a:t>
                      </a:r>
                      <a:endParaRPr sz="1100" u="none" cap="none" strike="noStrike"/>
                    </a:p>
                    <a:p>
                      <a:pPr indent="0" lvl="0" marL="0" marR="0" rtl="0" algn="l">
                        <a:lnSpc>
                          <a:spcPct val="140000"/>
                        </a:lnSpc>
                        <a:spcBef>
                          <a:spcPts val="0"/>
                        </a:spcBef>
                        <a:spcAft>
                          <a:spcPts val="0"/>
                        </a:spcAft>
                        <a:buNone/>
                      </a:pPr>
                      <a:r>
                        <a:rPr lang="en-US" sz="1600" u="none" cap="none" strike="noStrike">
                          <a:solidFill>
                            <a:srgbClr val="000000"/>
                          </a:solidFill>
                          <a:latin typeface="Playfair Display"/>
                          <a:ea typeface="Playfair Display"/>
                          <a:cs typeface="Playfair Display"/>
                          <a:sym typeface="Playfair Display"/>
                        </a:rPr>
                        <a:t>Bejegyzés típusa: </a:t>
                      </a:r>
                      <a:endParaRPr sz="1600" u="none" cap="none" strike="noStrike">
                        <a:solidFill>
                          <a:srgbClr val="000000"/>
                        </a:solidFill>
                        <a:latin typeface="Playfair Display"/>
                        <a:ea typeface="Playfair Display"/>
                        <a:cs typeface="Playfair Display"/>
                        <a:sym typeface="Playfair Display"/>
                      </a:endParaRPr>
                    </a:p>
                  </a:txBody>
                  <a:tcPr marT="66675" marB="66675" marR="66675" marL="6667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r>
              <a:tr h="1031575">
                <a:tc>
                  <a:txBody>
                    <a:bodyPr/>
                    <a:lstStyle/>
                    <a:p>
                      <a:pPr indent="0" lvl="0" marL="0" marR="0" rtl="0" algn="l">
                        <a:lnSpc>
                          <a:spcPct val="140000"/>
                        </a:lnSpc>
                        <a:spcBef>
                          <a:spcPts val="0"/>
                        </a:spcBef>
                        <a:spcAft>
                          <a:spcPts val="0"/>
                        </a:spcAft>
                        <a:buNone/>
                      </a:pPr>
                      <a:r>
                        <a:rPr b="1" lang="en-US" sz="1600" u="none" cap="none" strike="noStrike">
                          <a:solidFill>
                            <a:srgbClr val="000000"/>
                          </a:solidFill>
                          <a:latin typeface="Playfair Display"/>
                          <a:ea typeface="Playfair Display"/>
                          <a:cs typeface="Playfair Display"/>
                          <a:sym typeface="Playfair Display"/>
                        </a:rPr>
                        <a:t>X (Twitter)</a:t>
                      </a:r>
                      <a:endParaRPr sz="1100" u="none" cap="none" strike="noStrike"/>
                    </a:p>
                  </a:txBody>
                  <a:tcPr marT="66675" marB="66675" marR="66675" marL="6667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l">
                        <a:lnSpc>
                          <a:spcPct val="140000"/>
                        </a:lnSpc>
                        <a:spcBef>
                          <a:spcPts val="0"/>
                        </a:spcBef>
                        <a:spcAft>
                          <a:spcPts val="0"/>
                        </a:spcAft>
                        <a:buNone/>
                      </a:pPr>
                      <a:r>
                        <a:rPr lang="en-US" sz="1600" u="none" cap="none" strike="noStrike">
                          <a:solidFill>
                            <a:srgbClr val="000000"/>
                          </a:solidFill>
                          <a:latin typeface="Playfair Display"/>
                          <a:ea typeface="Playfair Display"/>
                          <a:cs typeface="Playfair Display"/>
                          <a:sym typeface="Playfair Display"/>
                        </a:rPr>
                        <a:t>Téma: </a:t>
                      </a:r>
                      <a:endParaRPr sz="1100" u="none" cap="none" strike="noStrike"/>
                    </a:p>
                    <a:p>
                      <a:pPr indent="0" lvl="0" marL="0" marR="0" rtl="0" algn="l">
                        <a:lnSpc>
                          <a:spcPct val="140000"/>
                        </a:lnSpc>
                        <a:spcBef>
                          <a:spcPts val="0"/>
                        </a:spcBef>
                        <a:spcAft>
                          <a:spcPts val="0"/>
                        </a:spcAft>
                        <a:buNone/>
                      </a:pPr>
                      <a:r>
                        <a:rPr lang="en-US" sz="1600" u="none" cap="none" strike="noStrike">
                          <a:solidFill>
                            <a:srgbClr val="000000"/>
                          </a:solidFill>
                          <a:latin typeface="Playfair Display"/>
                          <a:ea typeface="Playfair Display"/>
                          <a:cs typeface="Playfair Display"/>
                          <a:sym typeface="Playfair Display"/>
                        </a:rPr>
                        <a:t>Bejegyzés típusa: </a:t>
                      </a:r>
                      <a:endParaRPr sz="1600" u="none" cap="none" strike="noStrike">
                        <a:solidFill>
                          <a:srgbClr val="000000"/>
                        </a:solidFill>
                        <a:latin typeface="Playfair Display"/>
                        <a:ea typeface="Playfair Display"/>
                        <a:cs typeface="Playfair Display"/>
                        <a:sym typeface="Playfair Display"/>
                      </a:endParaRPr>
                    </a:p>
                  </a:txBody>
                  <a:tcPr marT="66675" marB="66675" marR="66675" marL="6667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l">
                        <a:lnSpc>
                          <a:spcPct val="140000"/>
                        </a:lnSpc>
                        <a:spcBef>
                          <a:spcPts val="0"/>
                        </a:spcBef>
                        <a:spcAft>
                          <a:spcPts val="0"/>
                        </a:spcAft>
                        <a:buNone/>
                      </a:pPr>
                      <a:r>
                        <a:rPr lang="en-US" sz="1600" u="none" cap="none" strike="noStrike">
                          <a:solidFill>
                            <a:srgbClr val="000000"/>
                          </a:solidFill>
                          <a:latin typeface="Playfair Display"/>
                          <a:ea typeface="Playfair Display"/>
                          <a:cs typeface="Playfair Display"/>
                          <a:sym typeface="Playfair Display"/>
                        </a:rPr>
                        <a:t>Téma: </a:t>
                      </a:r>
                      <a:endParaRPr sz="1100" u="none" cap="none" strike="noStrike"/>
                    </a:p>
                    <a:p>
                      <a:pPr indent="0" lvl="0" marL="0" marR="0" rtl="0" algn="l">
                        <a:lnSpc>
                          <a:spcPct val="140000"/>
                        </a:lnSpc>
                        <a:spcBef>
                          <a:spcPts val="0"/>
                        </a:spcBef>
                        <a:spcAft>
                          <a:spcPts val="0"/>
                        </a:spcAft>
                        <a:buNone/>
                      </a:pPr>
                      <a:r>
                        <a:rPr lang="en-US" sz="1600" u="none" cap="none" strike="noStrike">
                          <a:solidFill>
                            <a:srgbClr val="000000"/>
                          </a:solidFill>
                          <a:latin typeface="Playfair Display"/>
                          <a:ea typeface="Playfair Display"/>
                          <a:cs typeface="Playfair Display"/>
                          <a:sym typeface="Playfair Display"/>
                        </a:rPr>
                        <a:t>Bejegyzés típusa: </a:t>
                      </a:r>
                      <a:endParaRPr sz="1600" u="none" cap="none" strike="noStrike">
                        <a:solidFill>
                          <a:srgbClr val="000000"/>
                        </a:solidFill>
                        <a:latin typeface="Playfair Display"/>
                        <a:ea typeface="Playfair Display"/>
                        <a:cs typeface="Playfair Display"/>
                        <a:sym typeface="Playfair Display"/>
                      </a:endParaRPr>
                    </a:p>
                  </a:txBody>
                  <a:tcPr marT="66675" marB="66675" marR="66675" marL="6667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l">
                        <a:lnSpc>
                          <a:spcPct val="140000"/>
                        </a:lnSpc>
                        <a:spcBef>
                          <a:spcPts val="0"/>
                        </a:spcBef>
                        <a:spcAft>
                          <a:spcPts val="0"/>
                        </a:spcAft>
                        <a:buNone/>
                      </a:pPr>
                      <a:r>
                        <a:rPr lang="en-US" sz="1600" u="none" cap="none" strike="noStrike">
                          <a:solidFill>
                            <a:srgbClr val="000000"/>
                          </a:solidFill>
                          <a:latin typeface="Playfair Display"/>
                          <a:ea typeface="Playfair Display"/>
                          <a:cs typeface="Playfair Display"/>
                          <a:sym typeface="Playfair Display"/>
                        </a:rPr>
                        <a:t>Téma: </a:t>
                      </a:r>
                      <a:endParaRPr sz="1100" u="none" cap="none" strike="noStrike"/>
                    </a:p>
                    <a:p>
                      <a:pPr indent="0" lvl="0" marL="0" marR="0" rtl="0" algn="l">
                        <a:lnSpc>
                          <a:spcPct val="140000"/>
                        </a:lnSpc>
                        <a:spcBef>
                          <a:spcPts val="0"/>
                        </a:spcBef>
                        <a:spcAft>
                          <a:spcPts val="0"/>
                        </a:spcAft>
                        <a:buNone/>
                      </a:pPr>
                      <a:r>
                        <a:rPr lang="en-US" sz="1600" u="none" cap="none" strike="noStrike">
                          <a:solidFill>
                            <a:srgbClr val="000000"/>
                          </a:solidFill>
                          <a:latin typeface="Playfair Display"/>
                          <a:ea typeface="Playfair Display"/>
                          <a:cs typeface="Playfair Display"/>
                          <a:sym typeface="Playfair Display"/>
                        </a:rPr>
                        <a:t>Bejegyzés típusa: </a:t>
                      </a:r>
                      <a:endParaRPr sz="1600" u="none" cap="none" strike="noStrike">
                        <a:solidFill>
                          <a:srgbClr val="000000"/>
                        </a:solidFill>
                        <a:latin typeface="Playfair Display"/>
                        <a:ea typeface="Playfair Display"/>
                        <a:cs typeface="Playfair Display"/>
                        <a:sym typeface="Playfair Display"/>
                      </a:endParaRPr>
                    </a:p>
                  </a:txBody>
                  <a:tcPr marT="66675" marB="66675" marR="66675" marL="6667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l">
                        <a:lnSpc>
                          <a:spcPct val="140000"/>
                        </a:lnSpc>
                        <a:spcBef>
                          <a:spcPts val="0"/>
                        </a:spcBef>
                        <a:spcAft>
                          <a:spcPts val="0"/>
                        </a:spcAft>
                        <a:buNone/>
                      </a:pPr>
                      <a:r>
                        <a:rPr lang="en-US" sz="1600" u="none" cap="none" strike="noStrike">
                          <a:solidFill>
                            <a:srgbClr val="000000"/>
                          </a:solidFill>
                          <a:latin typeface="Playfair Display"/>
                          <a:ea typeface="Playfair Display"/>
                          <a:cs typeface="Playfair Display"/>
                          <a:sym typeface="Playfair Display"/>
                        </a:rPr>
                        <a:t>Téma: </a:t>
                      </a:r>
                      <a:endParaRPr sz="1100" u="none" cap="none" strike="noStrike"/>
                    </a:p>
                    <a:p>
                      <a:pPr indent="0" lvl="0" marL="0" marR="0" rtl="0" algn="l">
                        <a:lnSpc>
                          <a:spcPct val="140000"/>
                        </a:lnSpc>
                        <a:spcBef>
                          <a:spcPts val="0"/>
                        </a:spcBef>
                        <a:spcAft>
                          <a:spcPts val="0"/>
                        </a:spcAft>
                        <a:buNone/>
                      </a:pPr>
                      <a:r>
                        <a:rPr lang="en-US" sz="1600" u="none" cap="none" strike="noStrike">
                          <a:solidFill>
                            <a:srgbClr val="000000"/>
                          </a:solidFill>
                          <a:latin typeface="Playfair Display"/>
                          <a:ea typeface="Playfair Display"/>
                          <a:cs typeface="Playfair Display"/>
                          <a:sym typeface="Playfair Display"/>
                        </a:rPr>
                        <a:t>Bejegyzés típusa: </a:t>
                      </a:r>
                      <a:endParaRPr sz="1600" u="none" cap="none" strike="noStrike">
                        <a:solidFill>
                          <a:srgbClr val="000000"/>
                        </a:solidFill>
                        <a:latin typeface="Playfair Display"/>
                        <a:ea typeface="Playfair Display"/>
                        <a:cs typeface="Playfair Display"/>
                        <a:sym typeface="Playfair Display"/>
                      </a:endParaRPr>
                    </a:p>
                  </a:txBody>
                  <a:tcPr marT="66675" marB="66675" marR="66675" marL="6667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l">
                        <a:lnSpc>
                          <a:spcPct val="140000"/>
                        </a:lnSpc>
                        <a:spcBef>
                          <a:spcPts val="0"/>
                        </a:spcBef>
                        <a:spcAft>
                          <a:spcPts val="0"/>
                        </a:spcAft>
                        <a:buNone/>
                      </a:pPr>
                      <a:r>
                        <a:rPr lang="en-US" sz="1600" u="none" cap="none" strike="noStrike">
                          <a:solidFill>
                            <a:srgbClr val="000000"/>
                          </a:solidFill>
                          <a:latin typeface="Playfair Display"/>
                          <a:ea typeface="Playfair Display"/>
                          <a:cs typeface="Playfair Display"/>
                          <a:sym typeface="Playfair Display"/>
                        </a:rPr>
                        <a:t>Téma: </a:t>
                      </a:r>
                      <a:endParaRPr sz="1100" u="none" cap="none" strike="noStrike"/>
                    </a:p>
                    <a:p>
                      <a:pPr indent="0" lvl="0" marL="0" marR="0" rtl="0" algn="l">
                        <a:lnSpc>
                          <a:spcPct val="140000"/>
                        </a:lnSpc>
                        <a:spcBef>
                          <a:spcPts val="0"/>
                        </a:spcBef>
                        <a:spcAft>
                          <a:spcPts val="0"/>
                        </a:spcAft>
                        <a:buNone/>
                      </a:pPr>
                      <a:r>
                        <a:rPr lang="en-US" sz="1600" u="none" cap="none" strike="noStrike">
                          <a:solidFill>
                            <a:srgbClr val="000000"/>
                          </a:solidFill>
                          <a:latin typeface="Playfair Display"/>
                          <a:ea typeface="Playfair Display"/>
                          <a:cs typeface="Playfair Display"/>
                          <a:sym typeface="Playfair Display"/>
                        </a:rPr>
                        <a:t>Bejegyzés típusa: </a:t>
                      </a:r>
                      <a:endParaRPr sz="1600" u="none" cap="none" strike="noStrike">
                        <a:solidFill>
                          <a:srgbClr val="000000"/>
                        </a:solidFill>
                        <a:latin typeface="Playfair Display"/>
                        <a:ea typeface="Playfair Display"/>
                        <a:cs typeface="Playfair Display"/>
                        <a:sym typeface="Playfair Display"/>
                      </a:endParaRPr>
                    </a:p>
                  </a:txBody>
                  <a:tcPr marT="66675" marB="66675" marR="66675" marL="6667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l">
                        <a:lnSpc>
                          <a:spcPct val="140000"/>
                        </a:lnSpc>
                        <a:spcBef>
                          <a:spcPts val="0"/>
                        </a:spcBef>
                        <a:spcAft>
                          <a:spcPts val="0"/>
                        </a:spcAft>
                        <a:buNone/>
                      </a:pPr>
                      <a:r>
                        <a:rPr lang="en-US" sz="1600" u="none" cap="none" strike="noStrike">
                          <a:solidFill>
                            <a:srgbClr val="000000"/>
                          </a:solidFill>
                          <a:latin typeface="Playfair Display"/>
                          <a:ea typeface="Playfair Display"/>
                          <a:cs typeface="Playfair Display"/>
                          <a:sym typeface="Playfair Display"/>
                        </a:rPr>
                        <a:t>Téma: </a:t>
                      </a:r>
                      <a:endParaRPr sz="1100" u="none" cap="none" strike="noStrike"/>
                    </a:p>
                    <a:p>
                      <a:pPr indent="0" lvl="0" marL="0" marR="0" rtl="0" algn="l">
                        <a:lnSpc>
                          <a:spcPct val="140000"/>
                        </a:lnSpc>
                        <a:spcBef>
                          <a:spcPts val="0"/>
                        </a:spcBef>
                        <a:spcAft>
                          <a:spcPts val="0"/>
                        </a:spcAft>
                        <a:buNone/>
                      </a:pPr>
                      <a:r>
                        <a:rPr lang="en-US" sz="1600" u="none" cap="none" strike="noStrike">
                          <a:solidFill>
                            <a:srgbClr val="000000"/>
                          </a:solidFill>
                          <a:latin typeface="Playfair Display"/>
                          <a:ea typeface="Playfair Display"/>
                          <a:cs typeface="Playfair Display"/>
                          <a:sym typeface="Playfair Display"/>
                        </a:rPr>
                        <a:t>Bejegyzés típusa: </a:t>
                      </a:r>
                      <a:endParaRPr sz="1600" u="none" cap="none" strike="noStrike">
                        <a:solidFill>
                          <a:srgbClr val="000000"/>
                        </a:solidFill>
                        <a:latin typeface="Playfair Display"/>
                        <a:ea typeface="Playfair Display"/>
                        <a:cs typeface="Playfair Display"/>
                        <a:sym typeface="Playfair Display"/>
                      </a:endParaRPr>
                    </a:p>
                  </a:txBody>
                  <a:tcPr marT="66675" marB="66675" marR="66675" marL="6667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l">
                        <a:lnSpc>
                          <a:spcPct val="140000"/>
                        </a:lnSpc>
                        <a:spcBef>
                          <a:spcPts val="0"/>
                        </a:spcBef>
                        <a:spcAft>
                          <a:spcPts val="0"/>
                        </a:spcAft>
                        <a:buNone/>
                      </a:pPr>
                      <a:r>
                        <a:rPr lang="en-US" sz="1600" u="none" cap="none" strike="noStrike">
                          <a:solidFill>
                            <a:srgbClr val="000000"/>
                          </a:solidFill>
                          <a:latin typeface="Playfair Display"/>
                          <a:ea typeface="Playfair Display"/>
                          <a:cs typeface="Playfair Display"/>
                          <a:sym typeface="Playfair Display"/>
                        </a:rPr>
                        <a:t>Téma: </a:t>
                      </a:r>
                      <a:endParaRPr sz="1100" u="none" cap="none" strike="noStrike"/>
                    </a:p>
                    <a:p>
                      <a:pPr indent="0" lvl="0" marL="0" marR="0" rtl="0" algn="l">
                        <a:lnSpc>
                          <a:spcPct val="140000"/>
                        </a:lnSpc>
                        <a:spcBef>
                          <a:spcPts val="0"/>
                        </a:spcBef>
                        <a:spcAft>
                          <a:spcPts val="0"/>
                        </a:spcAft>
                        <a:buNone/>
                      </a:pPr>
                      <a:r>
                        <a:rPr lang="en-US" sz="1600" u="none" cap="none" strike="noStrike">
                          <a:solidFill>
                            <a:srgbClr val="000000"/>
                          </a:solidFill>
                          <a:latin typeface="Playfair Display"/>
                          <a:ea typeface="Playfair Display"/>
                          <a:cs typeface="Playfair Display"/>
                          <a:sym typeface="Playfair Display"/>
                        </a:rPr>
                        <a:t>Bejegyzés típusa: </a:t>
                      </a:r>
                      <a:endParaRPr sz="1600" u="none" cap="none" strike="noStrike">
                        <a:solidFill>
                          <a:srgbClr val="000000"/>
                        </a:solidFill>
                        <a:latin typeface="Playfair Display"/>
                        <a:ea typeface="Playfair Display"/>
                        <a:cs typeface="Playfair Display"/>
                        <a:sym typeface="Playfair Display"/>
                      </a:endParaRPr>
                    </a:p>
                  </a:txBody>
                  <a:tcPr marT="66675" marB="66675" marR="66675" marL="6667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r>
              <a:tr h="1031575">
                <a:tc>
                  <a:txBody>
                    <a:bodyPr/>
                    <a:lstStyle/>
                    <a:p>
                      <a:pPr indent="0" lvl="0" marL="0" marR="0" rtl="0" algn="l">
                        <a:lnSpc>
                          <a:spcPct val="140000"/>
                        </a:lnSpc>
                        <a:spcBef>
                          <a:spcPts val="0"/>
                        </a:spcBef>
                        <a:spcAft>
                          <a:spcPts val="0"/>
                        </a:spcAft>
                        <a:buNone/>
                      </a:pPr>
                      <a:r>
                        <a:rPr b="1" lang="en-US" sz="1600" u="none" cap="none" strike="noStrike">
                          <a:solidFill>
                            <a:srgbClr val="000000"/>
                          </a:solidFill>
                          <a:latin typeface="Playfair Display"/>
                          <a:ea typeface="Playfair Display"/>
                          <a:cs typeface="Playfair Display"/>
                          <a:sym typeface="Playfair Display"/>
                        </a:rPr>
                        <a:t>LinkedIn</a:t>
                      </a:r>
                      <a:endParaRPr sz="1100" u="none" cap="none" strike="noStrike"/>
                    </a:p>
                  </a:txBody>
                  <a:tcPr marT="66675" marB="66675" marR="66675" marL="6667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l">
                        <a:lnSpc>
                          <a:spcPct val="140000"/>
                        </a:lnSpc>
                        <a:spcBef>
                          <a:spcPts val="0"/>
                        </a:spcBef>
                        <a:spcAft>
                          <a:spcPts val="0"/>
                        </a:spcAft>
                        <a:buNone/>
                      </a:pPr>
                      <a:r>
                        <a:rPr lang="en-US" sz="1600" u="none" cap="none" strike="noStrike">
                          <a:solidFill>
                            <a:srgbClr val="000000"/>
                          </a:solidFill>
                          <a:latin typeface="Playfair Display"/>
                          <a:ea typeface="Playfair Display"/>
                          <a:cs typeface="Playfair Display"/>
                          <a:sym typeface="Playfair Display"/>
                        </a:rPr>
                        <a:t>Téma: </a:t>
                      </a:r>
                      <a:endParaRPr sz="1100" u="none" cap="none" strike="noStrike"/>
                    </a:p>
                    <a:p>
                      <a:pPr indent="0" lvl="0" marL="0" marR="0" rtl="0" algn="l">
                        <a:lnSpc>
                          <a:spcPct val="140000"/>
                        </a:lnSpc>
                        <a:spcBef>
                          <a:spcPts val="0"/>
                        </a:spcBef>
                        <a:spcAft>
                          <a:spcPts val="0"/>
                        </a:spcAft>
                        <a:buNone/>
                      </a:pPr>
                      <a:r>
                        <a:rPr lang="en-US" sz="1600" u="none" cap="none" strike="noStrike">
                          <a:solidFill>
                            <a:srgbClr val="000000"/>
                          </a:solidFill>
                          <a:latin typeface="Playfair Display"/>
                          <a:ea typeface="Playfair Display"/>
                          <a:cs typeface="Playfair Display"/>
                          <a:sym typeface="Playfair Display"/>
                        </a:rPr>
                        <a:t>Bejegyzés típusa: </a:t>
                      </a:r>
                      <a:endParaRPr sz="1600" u="none" cap="none" strike="noStrike">
                        <a:solidFill>
                          <a:srgbClr val="000000"/>
                        </a:solidFill>
                        <a:latin typeface="Playfair Display"/>
                        <a:ea typeface="Playfair Display"/>
                        <a:cs typeface="Playfair Display"/>
                        <a:sym typeface="Playfair Display"/>
                      </a:endParaRPr>
                    </a:p>
                  </a:txBody>
                  <a:tcPr marT="66675" marB="66675" marR="66675" marL="6667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l">
                        <a:lnSpc>
                          <a:spcPct val="140000"/>
                        </a:lnSpc>
                        <a:spcBef>
                          <a:spcPts val="0"/>
                        </a:spcBef>
                        <a:spcAft>
                          <a:spcPts val="0"/>
                        </a:spcAft>
                        <a:buNone/>
                      </a:pPr>
                      <a:r>
                        <a:rPr lang="en-US" sz="1600" u="none" cap="none" strike="noStrike">
                          <a:solidFill>
                            <a:srgbClr val="000000"/>
                          </a:solidFill>
                          <a:latin typeface="Playfair Display"/>
                          <a:ea typeface="Playfair Display"/>
                          <a:cs typeface="Playfair Display"/>
                          <a:sym typeface="Playfair Display"/>
                        </a:rPr>
                        <a:t>Téma: </a:t>
                      </a:r>
                      <a:endParaRPr sz="1100" u="none" cap="none" strike="noStrike"/>
                    </a:p>
                    <a:p>
                      <a:pPr indent="0" lvl="0" marL="0" marR="0" rtl="0" algn="l">
                        <a:lnSpc>
                          <a:spcPct val="140000"/>
                        </a:lnSpc>
                        <a:spcBef>
                          <a:spcPts val="0"/>
                        </a:spcBef>
                        <a:spcAft>
                          <a:spcPts val="0"/>
                        </a:spcAft>
                        <a:buNone/>
                      </a:pPr>
                      <a:r>
                        <a:rPr lang="en-US" sz="1600" u="none" cap="none" strike="noStrike">
                          <a:solidFill>
                            <a:srgbClr val="000000"/>
                          </a:solidFill>
                          <a:latin typeface="Playfair Display"/>
                          <a:ea typeface="Playfair Display"/>
                          <a:cs typeface="Playfair Display"/>
                          <a:sym typeface="Playfair Display"/>
                        </a:rPr>
                        <a:t>Bejegyzés típusa: </a:t>
                      </a:r>
                      <a:endParaRPr sz="1600" u="none" cap="none" strike="noStrike">
                        <a:solidFill>
                          <a:srgbClr val="000000"/>
                        </a:solidFill>
                        <a:latin typeface="Playfair Display"/>
                        <a:ea typeface="Playfair Display"/>
                        <a:cs typeface="Playfair Display"/>
                        <a:sym typeface="Playfair Display"/>
                      </a:endParaRPr>
                    </a:p>
                  </a:txBody>
                  <a:tcPr marT="66675" marB="66675" marR="66675" marL="6667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l">
                        <a:lnSpc>
                          <a:spcPct val="140000"/>
                        </a:lnSpc>
                        <a:spcBef>
                          <a:spcPts val="0"/>
                        </a:spcBef>
                        <a:spcAft>
                          <a:spcPts val="0"/>
                        </a:spcAft>
                        <a:buNone/>
                      </a:pPr>
                      <a:r>
                        <a:rPr lang="en-US" sz="1600" u="none" cap="none" strike="noStrike">
                          <a:solidFill>
                            <a:srgbClr val="000000"/>
                          </a:solidFill>
                          <a:latin typeface="Playfair Display"/>
                          <a:ea typeface="Playfair Display"/>
                          <a:cs typeface="Playfair Display"/>
                          <a:sym typeface="Playfair Display"/>
                        </a:rPr>
                        <a:t>Téma: </a:t>
                      </a:r>
                      <a:endParaRPr sz="1100" u="none" cap="none" strike="noStrike"/>
                    </a:p>
                    <a:p>
                      <a:pPr indent="0" lvl="0" marL="0" marR="0" rtl="0" algn="l">
                        <a:lnSpc>
                          <a:spcPct val="140000"/>
                        </a:lnSpc>
                        <a:spcBef>
                          <a:spcPts val="0"/>
                        </a:spcBef>
                        <a:spcAft>
                          <a:spcPts val="0"/>
                        </a:spcAft>
                        <a:buNone/>
                      </a:pPr>
                      <a:r>
                        <a:rPr lang="en-US" sz="1600" u="none" cap="none" strike="noStrike">
                          <a:solidFill>
                            <a:srgbClr val="000000"/>
                          </a:solidFill>
                          <a:latin typeface="Playfair Display"/>
                          <a:ea typeface="Playfair Display"/>
                          <a:cs typeface="Playfair Display"/>
                          <a:sym typeface="Playfair Display"/>
                        </a:rPr>
                        <a:t>Bejegyzés típusa: </a:t>
                      </a:r>
                      <a:endParaRPr sz="1600" u="none" cap="none" strike="noStrike">
                        <a:solidFill>
                          <a:srgbClr val="000000"/>
                        </a:solidFill>
                        <a:latin typeface="Playfair Display"/>
                        <a:ea typeface="Playfair Display"/>
                        <a:cs typeface="Playfair Display"/>
                        <a:sym typeface="Playfair Display"/>
                      </a:endParaRPr>
                    </a:p>
                  </a:txBody>
                  <a:tcPr marT="66675" marB="66675" marR="66675" marL="6667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l">
                        <a:lnSpc>
                          <a:spcPct val="140000"/>
                        </a:lnSpc>
                        <a:spcBef>
                          <a:spcPts val="0"/>
                        </a:spcBef>
                        <a:spcAft>
                          <a:spcPts val="0"/>
                        </a:spcAft>
                        <a:buNone/>
                      </a:pPr>
                      <a:r>
                        <a:rPr lang="en-US" sz="1600" u="none" cap="none" strike="noStrike">
                          <a:solidFill>
                            <a:srgbClr val="000000"/>
                          </a:solidFill>
                          <a:latin typeface="Playfair Display"/>
                          <a:ea typeface="Playfair Display"/>
                          <a:cs typeface="Playfair Display"/>
                          <a:sym typeface="Playfair Display"/>
                        </a:rPr>
                        <a:t>Téma: </a:t>
                      </a:r>
                      <a:endParaRPr sz="1100" u="none" cap="none" strike="noStrike"/>
                    </a:p>
                    <a:p>
                      <a:pPr indent="0" lvl="0" marL="0" marR="0" rtl="0" algn="l">
                        <a:lnSpc>
                          <a:spcPct val="140000"/>
                        </a:lnSpc>
                        <a:spcBef>
                          <a:spcPts val="0"/>
                        </a:spcBef>
                        <a:spcAft>
                          <a:spcPts val="0"/>
                        </a:spcAft>
                        <a:buNone/>
                      </a:pPr>
                      <a:r>
                        <a:rPr lang="en-US" sz="1600" u="none" cap="none" strike="noStrike">
                          <a:solidFill>
                            <a:srgbClr val="000000"/>
                          </a:solidFill>
                          <a:latin typeface="Playfair Display"/>
                          <a:ea typeface="Playfair Display"/>
                          <a:cs typeface="Playfair Display"/>
                          <a:sym typeface="Playfair Display"/>
                        </a:rPr>
                        <a:t>Bejegyzés típusa: </a:t>
                      </a:r>
                      <a:endParaRPr sz="1600" u="none" cap="none" strike="noStrike">
                        <a:solidFill>
                          <a:srgbClr val="000000"/>
                        </a:solidFill>
                        <a:latin typeface="Playfair Display"/>
                        <a:ea typeface="Playfair Display"/>
                        <a:cs typeface="Playfair Display"/>
                        <a:sym typeface="Playfair Display"/>
                      </a:endParaRPr>
                    </a:p>
                  </a:txBody>
                  <a:tcPr marT="66675" marB="66675" marR="66675" marL="6667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l">
                        <a:lnSpc>
                          <a:spcPct val="140000"/>
                        </a:lnSpc>
                        <a:spcBef>
                          <a:spcPts val="0"/>
                        </a:spcBef>
                        <a:spcAft>
                          <a:spcPts val="0"/>
                        </a:spcAft>
                        <a:buNone/>
                      </a:pPr>
                      <a:r>
                        <a:rPr lang="en-US" sz="1600" u="none" cap="none" strike="noStrike">
                          <a:solidFill>
                            <a:srgbClr val="000000"/>
                          </a:solidFill>
                          <a:latin typeface="Playfair Display"/>
                          <a:ea typeface="Playfair Display"/>
                          <a:cs typeface="Playfair Display"/>
                          <a:sym typeface="Playfair Display"/>
                        </a:rPr>
                        <a:t>Téma: </a:t>
                      </a:r>
                      <a:endParaRPr sz="1100" u="none" cap="none" strike="noStrike"/>
                    </a:p>
                    <a:p>
                      <a:pPr indent="0" lvl="0" marL="0" marR="0" rtl="0" algn="l">
                        <a:lnSpc>
                          <a:spcPct val="140000"/>
                        </a:lnSpc>
                        <a:spcBef>
                          <a:spcPts val="0"/>
                        </a:spcBef>
                        <a:spcAft>
                          <a:spcPts val="0"/>
                        </a:spcAft>
                        <a:buNone/>
                      </a:pPr>
                      <a:r>
                        <a:rPr lang="en-US" sz="1600" u="none" cap="none" strike="noStrike">
                          <a:solidFill>
                            <a:srgbClr val="000000"/>
                          </a:solidFill>
                          <a:latin typeface="Playfair Display"/>
                          <a:ea typeface="Playfair Display"/>
                          <a:cs typeface="Playfair Display"/>
                          <a:sym typeface="Playfair Display"/>
                        </a:rPr>
                        <a:t>Bejegyzés típusa: </a:t>
                      </a:r>
                      <a:endParaRPr sz="1600" u="none" cap="none" strike="noStrike">
                        <a:solidFill>
                          <a:srgbClr val="000000"/>
                        </a:solidFill>
                        <a:latin typeface="Playfair Display"/>
                        <a:ea typeface="Playfair Display"/>
                        <a:cs typeface="Playfair Display"/>
                        <a:sym typeface="Playfair Display"/>
                      </a:endParaRPr>
                    </a:p>
                  </a:txBody>
                  <a:tcPr marT="66675" marB="66675" marR="66675" marL="6667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l">
                        <a:lnSpc>
                          <a:spcPct val="140000"/>
                        </a:lnSpc>
                        <a:spcBef>
                          <a:spcPts val="0"/>
                        </a:spcBef>
                        <a:spcAft>
                          <a:spcPts val="0"/>
                        </a:spcAft>
                        <a:buNone/>
                      </a:pPr>
                      <a:r>
                        <a:rPr lang="en-US" sz="1600" u="none" cap="none" strike="noStrike">
                          <a:solidFill>
                            <a:srgbClr val="000000"/>
                          </a:solidFill>
                          <a:latin typeface="Playfair Display"/>
                          <a:ea typeface="Playfair Display"/>
                          <a:cs typeface="Playfair Display"/>
                          <a:sym typeface="Playfair Display"/>
                        </a:rPr>
                        <a:t>Téma: </a:t>
                      </a:r>
                      <a:endParaRPr sz="1100" u="none" cap="none" strike="noStrike"/>
                    </a:p>
                    <a:p>
                      <a:pPr indent="0" lvl="0" marL="0" marR="0" rtl="0" algn="l">
                        <a:lnSpc>
                          <a:spcPct val="140000"/>
                        </a:lnSpc>
                        <a:spcBef>
                          <a:spcPts val="0"/>
                        </a:spcBef>
                        <a:spcAft>
                          <a:spcPts val="0"/>
                        </a:spcAft>
                        <a:buNone/>
                      </a:pPr>
                      <a:r>
                        <a:rPr lang="en-US" sz="1600" u="none" cap="none" strike="noStrike">
                          <a:solidFill>
                            <a:srgbClr val="000000"/>
                          </a:solidFill>
                          <a:latin typeface="Playfair Display"/>
                          <a:ea typeface="Playfair Display"/>
                          <a:cs typeface="Playfair Display"/>
                          <a:sym typeface="Playfair Display"/>
                        </a:rPr>
                        <a:t>Bejegyzés típusa: </a:t>
                      </a:r>
                      <a:endParaRPr sz="1600" u="none" cap="none" strike="noStrike">
                        <a:solidFill>
                          <a:srgbClr val="000000"/>
                        </a:solidFill>
                        <a:latin typeface="Playfair Display"/>
                        <a:ea typeface="Playfair Display"/>
                        <a:cs typeface="Playfair Display"/>
                        <a:sym typeface="Playfair Display"/>
                      </a:endParaRPr>
                    </a:p>
                  </a:txBody>
                  <a:tcPr marT="66675" marB="66675" marR="66675" marL="6667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l">
                        <a:lnSpc>
                          <a:spcPct val="140000"/>
                        </a:lnSpc>
                        <a:spcBef>
                          <a:spcPts val="0"/>
                        </a:spcBef>
                        <a:spcAft>
                          <a:spcPts val="0"/>
                        </a:spcAft>
                        <a:buNone/>
                      </a:pPr>
                      <a:r>
                        <a:rPr lang="en-US" sz="1600" u="none" cap="none" strike="noStrike">
                          <a:solidFill>
                            <a:srgbClr val="000000"/>
                          </a:solidFill>
                          <a:latin typeface="Playfair Display"/>
                          <a:ea typeface="Playfair Display"/>
                          <a:cs typeface="Playfair Display"/>
                          <a:sym typeface="Playfair Display"/>
                        </a:rPr>
                        <a:t>Téma: </a:t>
                      </a:r>
                      <a:endParaRPr sz="1100" u="none" cap="none" strike="noStrike"/>
                    </a:p>
                    <a:p>
                      <a:pPr indent="0" lvl="0" marL="0" marR="0" rtl="0" algn="l">
                        <a:lnSpc>
                          <a:spcPct val="140000"/>
                        </a:lnSpc>
                        <a:spcBef>
                          <a:spcPts val="0"/>
                        </a:spcBef>
                        <a:spcAft>
                          <a:spcPts val="0"/>
                        </a:spcAft>
                        <a:buNone/>
                      </a:pPr>
                      <a:r>
                        <a:rPr lang="en-US" sz="1600" u="none" cap="none" strike="noStrike">
                          <a:solidFill>
                            <a:srgbClr val="000000"/>
                          </a:solidFill>
                          <a:latin typeface="Playfair Display"/>
                          <a:ea typeface="Playfair Display"/>
                          <a:cs typeface="Playfair Display"/>
                          <a:sym typeface="Playfair Display"/>
                        </a:rPr>
                        <a:t>Bejegyzés típusa: </a:t>
                      </a:r>
                      <a:endParaRPr sz="1600" u="none" cap="none" strike="noStrike">
                        <a:solidFill>
                          <a:srgbClr val="000000"/>
                        </a:solidFill>
                        <a:latin typeface="Playfair Display"/>
                        <a:ea typeface="Playfair Display"/>
                        <a:cs typeface="Playfair Display"/>
                        <a:sym typeface="Playfair Display"/>
                      </a:endParaRPr>
                    </a:p>
                  </a:txBody>
                  <a:tcPr marT="66675" marB="66675" marR="66675" marL="6667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r>
              <a:tr h="1031575">
                <a:tc>
                  <a:txBody>
                    <a:bodyPr/>
                    <a:lstStyle/>
                    <a:p>
                      <a:pPr indent="0" lvl="0" marL="0" marR="0" rtl="0" algn="l">
                        <a:lnSpc>
                          <a:spcPct val="140000"/>
                        </a:lnSpc>
                        <a:spcBef>
                          <a:spcPts val="0"/>
                        </a:spcBef>
                        <a:spcAft>
                          <a:spcPts val="0"/>
                        </a:spcAft>
                        <a:buNone/>
                      </a:pPr>
                      <a:r>
                        <a:rPr b="1" lang="en-US" sz="1600" u="none" cap="none" strike="noStrike">
                          <a:solidFill>
                            <a:srgbClr val="000000"/>
                          </a:solidFill>
                          <a:latin typeface="Playfair Display"/>
                          <a:ea typeface="Playfair Display"/>
                          <a:cs typeface="Playfair Display"/>
                          <a:sym typeface="Playfair Display"/>
                        </a:rPr>
                        <a:t>TikTok</a:t>
                      </a:r>
                      <a:endParaRPr sz="1100" u="none" cap="none" strike="noStrike"/>
                    </a:p>
                  </a:txBody>
                  <a:tcPr marT="66675" marB="66675" marR="66675" marL="6667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l">
                        <a:lnSpc>
                          <a:spcPct val="140000"/>
                        </a:lnSpc>
                        <a:spcBef>
                          <a:spcPts val="0"/>
                        </a:spcBef>
                        <a:spcAft>
                          <a:spcPts val="0"/>
                        </a:spcAft>
                        <a:buNone/>
                      </a:pPr>
                      <a:r>
                        <a:rPr lang="en-US" sz="1600" u="none" cap="none" strike="noStrike">
                          <a:solidFill>
                            <a:srgbClr val="000000"/>
                          </a:solidFill>
                          <a:latin typeface="Playfair Display"/>
                          <a:ea typeface="Playfair Display"/>
                          <a:cs typeface="Playfair Display"/>
                          <a:sym typeface="Playfair Display"/>
                        </a:rPr>
                        <a:t>Téma: </a:t>
                      </a:r>
                      <a:endParaRPr sz="1100" u="none" cap="none" strike="noStrike"/>
                    </a:p>
                    <a:p>
                      <a:pPr indent="0" lvl="0" marL="0" marR="0" rtl="0" algn="l">
                        <a:lnSpc>
                          <a:spcPct val="140000"/>
                        </a:lnSpc>
                        <a:spcBef>
                          <a:spcPts val="0"/>
                        </a:spcBef>
                        <a:spcAft>
                          <a:spcPts val="0"/>
                        </a:spcAft>
                        <a:buNone/>
                      </a:pPr>
                      <a:r>
                        <a:rPr lang="en-US" sz="1600" u="none" cap="none" strike="noStrike">
                          <a:solidFill>
                            <a:srgbClr val="000000"/>
                          </a:solidFill>
                          <a:latin typeface="Playfair Display"/>
                          <a:ea typeface="Playfair Display"/>
                          <a:cs typeface="Playfair Display"/>
                          <a:sym typeface="Playfair Display"/>
                        </a:rPr>
                        <a:t>Bejegyzés típusa: </a:t>
                      </a:r>
                      <a:endParaRPr sz="1600" u="none" cap="none" strike="noStrike">
                        <a:solidFill>
                          <a:srgbClr val="000000"/>
                        </a:solidFill>
                        <a:latin typeface="Playfair Display"/>
                        <a:ea typeface="Playfair Display"/>
                        <a:cs typeface="Playfair Display"/>
                        <a:sym typeface="Playfair Display"/>
                      </a:endParaRPr>
                    </a:p>
                  </a:txBody>
                  <a:tcPr marT="66675" marB="66675" marR="66675" marL="6667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l">
                        <a:lnSpc>
                          <a:spcPct val="140000"/>
                        </a:lnSpc>
                        <a:spcBef>
                          <a:spcPts val="0"/>
                        </a:spcBef>
                        <a:spcAft>
                          <a:spcPts val="0"/>
                        </a:spcAft>
                        <a:buNone/>
                      </a:pPr>
                      <a:r>
                        <a:rPr lang="en-US" sz="1600" u="none" cap="none" strike="noStrike">
                          <a:solidFill>
                            <a:srgbClr val="000000"/>
                          </a:solidFill>
                          <a:latin typeface="Playfair Display"/>
                          <a:ea typeface="Playfair Display"/>
                          <a:cs typeface="Playfair Display"/>
                          <a:sym typeface="Playfair Display"/>
                        </a:rPr>
                        <a:t>Téma: </a:t>
                      </a:r>
                      <a:endParaRPr sz="1100" u="none" cap="none" strike="noStrike"/>
                    </a:p>
                    <a:p>
                      <a:pPr indent="0" lvl="0" marL="0" marR="0" rtl="0" algn="l">
                        <a:lnSpc>
                          <a:spcPct val="140000"/>
                        </a:lnSpc>
                        <a:spcBef>
                          <a:spcPts val="0"/>
                        </a:spcBef>
                        <a:spcAft>
                          <a:spcPts val="0"/>
                        </a:spcAft>
                        <a:buNone/>
                      </a:pPr>
                      <a:r>
                        <a:rPr lang="en-US" sz="1600" u="none" cap="none" strike="noStrike">
                          <a:solidFill>
                            <a:srgbClr val="000000"/>
                          </a:solidFill>
                          <a:latin typeface="Playfair Display"/>
                          <a:ea typeface="Playfair Display"/>
                          <a:cs typeface="Playfair Display"/>
                          <a:sym typeface="Playfair Display"/>
                        </a:rPr>
                        <a:t>Bejegyzés típusa: </a:t>
                      </a:r>
                      <a:endParaRPr sz="1600" u="none" cap="none" strike="noStrike">
                        <a:solidFill>
                          <a:srgbClr val="000000"/>
                        </a:solidFill>
                        <a:latin typeface="Playfair Display"/>
                        <a:ea typeface="Playfair Display"/>
                        <a:cs typeface="Playfair Display"/>
                        <a:sym typeface="Playfair Display"/>
                      </a:endParaRPr>
                    </a:p>
                  </a:txBody>
                  <a:tcPr marT="66675" marB="66675" marR="66675" marL="6667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l">
                        <a:lnSpc>
                          <a:spcPct val="140000"/>
                        </a:lnSpc>
                        <a:spcBef>
                          <a:spcPts val="0"/>
                        </a:spcBef>
                        <a:spcAft>
                          <a:spcPts val="0"/>
                        </a:spcAft>
                        <a:buNone/>
                      </a:pPr>
                      <a:r>
                        <a:rPr lang="en-US" sz="1600" u="none" cap="none" strike="noStrike">
                          <a:solidFill>
                            <a:srgbClr val="000000"/>
                          </a:solidFill>
                          <a:latin typeface="Playfair Display"/>
                          <a:ea typeface="Playfair Display"/>
                          <a:cs typeface="Playfair Display"/>
                          <a:sym typeface="Playfair Display"/>
                        </a:rPr>
                        <a:t>Téma: </a:t>
                      </a:r>
                      <a:endParaRPr sz="1100" u="none" cap="none" strike="noStrike"/>
                    </a:p>
                    <a:p>
                      <a:pPr indent="0" lvl="0" marL="0" marR="0" rtl="0" algn="l">
                        <a:lnSpc>
                          <a:spcPct val="140000"/>
                        </a:lnSpc>
                        <a:spcBef>
                          <a:spcPts val="0"/>
                        </a:spcBef>
                        <a:spcAft>
                          <a:spcPts val="0"/>
                        </a:spcAft>
                        <a:buNone/>
                      </a:pPr>
                      <a:r>
                        <a:rPr lang="en-US" sz="1600" u="none" cap="none" strike="noStrike">
                          <a:solidFill>
                            <a:srgbClr val="000000"/>
                          </a:solidFill>
                          <a:latin typeface="Playfair Display"/>
                          <a:ea typeface="Playfair Display"/>
                          <a:cs typeface="Playfair Display"/>
                          <a:sym typeface="Playfair Display"/>
                        </a:rPr>
                        <a:t>Bejegyzés típusa: </a:t>
                      </a:r>
                      <a:endParaRPr sz="1600" u="none" cap="none" strike="noStrike">
                        <a:solidFill>
                          <a:srgbClr val="000000"/>
                        </a:solidFill>
                        <a:latin typeface="Playfair Display"/>
                        <a:ea typeface="Playfair Display"/>
                        <a:cs typeface="Playfair Display"/>
                        <a:sym typeface="Playfair Display"/>
                      </a:endParaRPr>
                    </a:p>
                  </a:txBody>
                  <a:tcPr marT="66675" marB="66675" marR="66675" marL="6667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l">
                        <a:lnSpc>
                          <a:spcPct val="140000"/>
                        </a:lnSpc>
                        <a:spcBef>
                          <a:spcPts val="0"/>
                        </a:spcBef>
                        <a:spcAft>
                          <a:spcPts val="0"/>
                        </a:spcAft>
                        <a:buNone/>
                      </a:pPr>
                      <a:r>
                        <a:rPr lang="en-US" sz="1600" u="none" cap="none" strike="noStrike">
                          <a:solidFill>
                            <a:srgbClr val="000000"/>
                          </a:solidFill>
                          <a:latin typeface="Playfair Display"/>
                          <a:ea typeface="Playfair Display"/>
                          <a:cs typeface="Playfair Display"/>
                          <a:sym typeface="Playfair Display"/>
                        </a:rPr>
                        <a:t>Téma: </a:t>
                      </a:r>
                      <a:endParaRPr sz="1100" u="none" cap="none" strike="noStrike"/>
                    </a:p>
                    <a:p>
                      <a:pPr indent="0" lvl="0" marL="0" marR="0" rtl="0" algn="l">
                        <a:lnSpc>
                          <a:spcPct val="140000"/>
                        </a:lnSpc>
                        <a:spcBef>
                          <a:spcPts val="0"/>
                        </a:spcBef>
                        <a:spcAft>
                          <a:spcPts val="0"/>
                        </a:spcAft>
                        <a:buNone/>
                      </a:pPr>
                      <a:r>
                        <a:rPr lang="en-US" sz="1600" u="none" cap="none" strike="noStrike">
                          <a:solidFill>
                            <a:srgbClr val="000000"/>
                          </a:solidFill>
                          <a:latin typeface="Playfair Display"/>
                          <a:ea typeface="Playfair Display"/>
                          <a:cs typeface="Playfair Display"/>
                          <a:sym typeface="Playfair Display"/>
                        </a:rPr>
                        <a:t>Bejegyzés típusa: </a:t>
                      </a:r>
                      <a:endParaRPr sz="1600" u="none" cap="none" strike="noStrike">
                        <a:solidFill>
                          <a:srgbClr val="000000"/>
                        </a:solidFill>
                        <a:latin typeface="Playfair Display"/>
                        <a:ea typeface="Playfair Display"/>
                        <a:cs typeface="Playfair Display"/>
                        <a:sym typeface="Playfair Display"/>
                      </a:endParaRPr>
                    </a:p>
                  </a:txBody>
                  <a:tcPr marT="66675" marB="66675" marR="66675" marL="6667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l">
                        <a:lnSpc>
                          <a:spcPct val="140000"/>
                        </a:lnSpc>
                        <a:spcBef>
                          <a:spcPts val="0"/>
                        </a:spcBef>
                        <a:spcAft>
                          <a:spcPts val="0"/>
                        </a:spcAft>
                        <a:buNone/>
                      </a:pPr>
                      <a:r>
                        <a:rPr lang="en-US" sz="1600" u="none" cap="none" strike="noStrike">
                          <a:solidFill>
                            <a:srgbClr val="000000"/>
                          </a:solidFill>
                          <a:latin typeface="Playfair Display"/>
                          <a:ea typeface="Playfair Display"/>
                          <a:cs typeface="Playfair Display"/>
                          <a:sym typeface="Playfair Display"/>
                        </a:rPr>
                        <a:t>Téma: </a:t>
                      </a:r>
                      <a:endParaRPr sz="1100" u="none" cap="none" strike="noStrike"/>
                    </a:p>
                    <a:p>
                      <a:pPr indent="0" lvl="0" marL="0" marR="0" rtl="0" algn="l">
                        <a:lnSpc>
                          <a:spcPct val="140000"/>
                        </a:lnSpc>
                        <a:spcBef>
                          <a:spcPts val="0"/>
                        </a:spcBef>
                        <a:spcAft>
                          <a:spcPts val="0"/>
                        </a:spcAft>
                        <a:buNone/>
                      </a:pPr>
                      <a:r>
                        <a:rPr lang="en-US" sz="1600" u="none" cap="none" strike="noStrike">
                          <a:solidFill>
                            <a:srgbClr val="000000"/>
                          </a:solidFill>
                          <a:latin typeface="Playfair Display"/>
                          <a:ea typeface="Playfair Display"/>
                          <a:cs typeface="Playfair Display"/>
                          <a:sym typeface="Playfair Display"/>
                        </a:rPr>
                        <a:t>Bejegyzés típusa: </a:t>
                      </a:r>
                      <a:endParaRPr sz="1600" u="none" cap="none" strike="noStrike">
                        <a:solidFill>
                          <a:srgbClr val="000000"/>
                        </a:solidFill>
                        <a:latin typeface="Playfair Display"/>
                        <a:ea typeface="Playfair Display"/>
                        <a:cs typeface="Playfair Display"/>
                        <a:sym typeface="Playfair Display"/>
                      </a:endParaRPr>
                    </a:p>
                  </a:txBody>
                  <a:tcPr marT="66675" marB="66675" marR="66675" marL="6667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l">
                        <a:lnSpc>
                          <a:spcPct val="140000"/>
                        </a:lnSpc>
                        <a:spcBef>
                          <a:spcPts val="0"/>
                        </a:spcBef>
                        <a:spcAft>
                          <a:spcPts val="0"/>
                        </a:spcAft>
                        <a:buNone/>
                      </a:pPr>
                      <a:r>
                        <a:rPr lang="en-US" sz="1600" u="none" cap="none" strike="noStrike">
                          <a:solidFill>
                            <a:srgbClr val="000000"/>
                          </a:solidFill>
                          <a:latin typeface="Playfair Display"/>
                          <a:ea typeface="Playfair Display"/>
                          <a:cs typeface="Playfair Display"/>
                          <a:sym typeface="Playfair Display"/>
                        </a:rPr>
                        <a:t>Téma: </a:t>
                      </a:r>
                      <a:endParaRPr sz="1100" u="none" cap="none" strike="noStrike"/>
                    </a:p>
                    <a:p>
                      <a:pPr indent="0" lvl="0" marL="0" marR="0" rtl="0" algn="l">
                        <a:lnSpc>
                          <a:spcPct val="140000"/>
                        </a:lnSpc>
                        <a:spcBef>
                          <a:spcPts val="0"/>
                        </a:spcBef>
                        <a:spcAft>
                          <a:spcPts val="0"/>
                        </a:spcAft>
                        <a:buNone/>
                      </a:pPr>
                      <a:r>
                        <a:rPr lang="en-US" sz="1600" u="none" cap="none" strike="noStrike">
                          <a:solidFill>
                            <a:srgbClr val="000000"/>
                          </a:solidFill>
                          <a:latin typeface="Playfair Display"/>
                          <a:ea typeface="Playfair Display"/>
                          <a:cs typeface="Playfair Display"/>
                          <a:sym typeface="Playfair Display"/>
                        </a:rPr>
                        <a:t>Bejegyzés típusa: </a:t>
                      </a:r>
                      <a:endParaRPr sz="1600" u="none" cap="none" strike="noStrike">
                        <a:solidFill>
                          <a:srgbClr val="000000"/>
                        </a:solidFill>
                        <a:latin typeface="Playfair Display"/>
                        <a:ea typeface="Playfair Display"/>
                        <a:cs typeface="Playfair Display"/>
                        <a:sym typeface="Playfair Display"/>
                      </a:endParaRPr>
                    </a:p>
                  </a:txBody>
                  <a:tcPr marT="66675" marB="66675" marR="66675" marL="6667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l">
                        <a:lnSpc>
                          <a:spcPct val="140000"/>
                        </a:lnSpc>
                        <a:spcBef>
                          <a:spcPts val="0"/>
                        </a:spcBef>
                        <a:spcAft>
                          <a:spcPts val="0"/>
                        </a:spcAft>
                        <a:buNone/>
                      </a:pPr>
                      <a:r>
                        <a:rPr lang="en-US" sz="1600" u="none" cap="none" strike="noStrike">
                          <a:solidFill>
                            <a:srgbClr val="000000"/>
                          </a:solidFill>
                          <a:latin typeface="Playfair Display"/>
                          <a:ea typeface="Playfair Display"/>
                          <a:cs typeface="Playfair Display"/>
                          <a:sym typeface="Playfair Display"/>
                        </a:rPr>
                        <a:t>Téma: </a:t>
                      </a:r>
                      <a:endParaRPr sz="1100" u="none" cap="none" strike="noStrike"/>
                    </a:p>
                    <a:p>
                      <a:pPr indent="0" lvl="0" marL="0" marR="0" rtl="0" algn="l">
                        <a:lnSpc>
                          <a:spcPct val="140000"/>
                        </a:lnSpc>
                        <a:spcBef>
                          <a:spcPts val="0"/>
                        </a:spcBef>
                        <a:spcAft>
                          <a:spcPts val="0"/>
                        </a:spcAft>
                        <a:buNone/>
                      </a:pPr>
                      <a:r>
                        <a:rPr lang="en-US" sz="1600" u="none" cap="none" strike="noStrike">
                          <a:solidFill>
                            <a:srgbClr val="000000"/>
                          </a:solidFill>
                          <a:latin typeface="Playfair Display"/>
                          <a:ea typeface="Playfair Display"/>
                          <a:cs typeface="Playfair Display"/>
                          <a:sym typeface="Playfair Display"/>
                        </a:rPr>
                        <a:t>Bejegyzés típusa: </a:t>
                      </a:r>
                      <a:endParaRPr sz="1600" u="none" cap="none" strike="noStrike">
                        <a:solidFill>
                          <a:srgbClr val="000000"/>
                        </a:solidFill>
                        <a:latin typeface="Playfair Display"/>
                        <a:ea typeface="Playfair Display"/>
                        <a:cs typeface="Playfair Display"/>
                        <a:sym typeface="Playfair Display"/>
                      </a:endParaRPr>
                    </a:p>
                  </a:txBody>
                  <a:tcPr marT="66675" marB="66675" marR="66675" marL="6667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r>
              <a:tr h="1031575">
                <a:tc>
                  <a:txBody>
                    <a:bodyPr/>
                    <a:lstStyle/>
                    <a:p>
                      <a:pPr indent="0" lvl="0" marL="0" marR="0" rtl="0" algn="l">
                        <a:lnSpc>
                          <a:spcPct val="140000"/>
                        </a:lnSpc>
                        <a:spcBef>
                          <a:spcPts val="0"/>
                        </a:spcBef>
                        <a:spcAft>
                          <a:spcPts val="0"/>
                        </a:spcAft>
                        <a:buNone/>
                      </a:pPr>
                      <a:r>
                        <a:rPr b="1" lang="en-US" sz="1600" u="none" cap="none" strike="noStrike">
                          <a:solidFill>
                            <a:srgbClr val="000000"/>
                          </a:solidFill>
                          <a:latin typeface="Playfair Display"/>
                          <a:ea typeface="Playfair Display"/>
                          <a:cs typeface="Playfair Display"/>
                          <a:sym typeface="Playfair Display"/>
                        </a:rPr>
                        <a:t>YouTube</a:t>
                      </a:r>
                      <a:endParaRPr sz="1100" u="none" cap="none" strike="noStrike"/>
                    </a:p>
                  </a:txBody>
                  <a:tcPr marT="66675" marB="66675" marR="66675" marL="6667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l">
                        <a:lnSpc>
                          <a:spcPct val="140000"/>
                        </a:lnSpc>
                        <a:spcBef>
                          <a:spcPts val="0"/>
                        </a:spcBef>
                        <a:spcAft>
                          <a:spcPts val="0"/>
                        </a:spcAft>
                        <a:buNone/>
                      </a:pPr>
                      <a:r>
                        <a:rPr lang="en-US" sz="1600" u="none" cap="none" strike="noStrike">
                          <a:solidFill>
                            <a:srgbClr val="000000"/>
                          </a:solidFill>
                          <a:latin typeface="Playfair Display"/>
                          <a:ea typeface="Playfair Display"/>
                          <a:cs typeface="Playfair Display"/>
                          <a:sym typeface="Playfair Display"/>
                        </a:rPr>
                        <a:t>Téma: </a:t>
                      </a:r>
                      <a:endParaRPr sz="1100" u="none" cap="none" strike="noStrike"/>
                    </a:p>
                    <a:p>
                      <a:pPr indent="0" lvl="0" marL="0" marR="0" rtl="0" algn="l">
                        <a:lnSpc>
                          <a:spcPct val="140000"/>
                        </a:lnSpc>
                        <a:spcBef>
                          <a:spcPts val="0"/>
                        </a:spcBef>
                        <a:spcAft>
                          <a:spcPts val="0"/>
                        </a:spcAft>
                        <a:buNone/>
                      </a:pPr>
                      <a:r>
                        <a:rPr lang="en-US" sz="1600" u="none" cap="none" strike="noStrike">
                          <a:solidFill>
                            <a:srgbClr val="000000"/>
                          </a:solidFill>
                          <a:latin typeface="Playfair Display"/>
                          <a:ea typeface="Playfair Display"/>
                          <a:cs typeface="Playfair Display"/>
                          <a:sym typeface="Playfair Display"/>
                        </a:rPr>
                        <a:t>Bejegyzés típusa: </a:t>
                      </a:r>
                      <a:endParaRPr sz="1600" u="none" cap="none" strike="noStrike">
                        <a:solidFill>
                          <a:srgbClr val="000000"/>
                        </a:solidFill>
                        <a:latin typeface="Playfair Display"/>
                        <a:ea typeface="Playfair Display"/>
                        <a:cs typeface="Playfair Display"/>
                        <a:sym typeface="Playfair Display"/>
                      </a:endParaRPr>
                    </a:p>
                  </a:txBody>
                  <a:tcPr marT="66675" marB="66675" marR="66675" marL="6667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l">
                        <a:lnSpc>
                          <a:spcPct val="140000"/>
                        </a:lnSpc>
                        <a:spcBef>
                          <a:spcPts val="0"/>
                        </a:spcBef>
                        <a:spcAft>
                          <a:spcPts val="0"/>
                        </a:spcAft>
                        <a:buNone/>
                      </a:pPr>
                      <a:r>
                        <a:rPr lang="en-US" sz="1600" u="none" cap="none" strike="noStrike">
                          <a:solidFill>
                            <a:srgbClr val="000000"/>
                          </a:solidFill>
                          <a:latin typeface="Playfair Display"/>
                          <a:ea typeface="Playfair Display"/>
                          <a:cs typeface="Playfair Display"/>
                          <a:sym typeface="Playfair Display"/>
                        </a:rPr>
                        <a:t>Téma: </a:t>
                      </a:r>
                      <a:endParaRPr sz="1100" u="none" cap="none" strike="noStrike"/>
                    </a:p>
                    <a:p>
                      <a:pPr indent="0" lvl="0" marL="0" marR="0" rtl="0" algn="l">
                        <a:lnSpc>
                          <a:spcPct val="140000"/>
                        </a:lnSpc>
                        <a:spcBef>
                          <a:spcPts val="0"/>
                        </a:spcBef>
                        <a:spcAft>
                          <a:spcPts val="0"/>
                        </a:spcAft>
                        <a:buNone/>
                      </a:pPr>
                      <a:r>
                        <a:rPr lang="en-US" sz="1600" u="none" cap="none" strike="noStrike">
                          <a:solidFill>
                            <a:srgbClr val="000000"/>
                          </a:solidFill>
                          <a:latin typeface="Playfair Display"/>
                          <a:ea typeface="Playfair Display"/>
                          <a:cs typeface="Playfair Display"/>
                          <a:sym typeface="Playfair Display"/>
                        </a:rPr>
                        <a:t>Bejegyzés típusa: </a:t>
                      </a:r>
                      <a:endParaRPr sz="1600" u="none" cap="none" strike="noStrike">
                        <a:solidFill>
                          <a:srgbClr val="000000"/>
                        </a:solidFill>
                        <a:latin typeface="Playfair Display"/>
                        <a:ea typeface="Playfair Display"/>
                        <a:cs typeface="Playfair Display"/>
                        <a:sym typeface="Playfair Display"/>
                      </a:endParaRPr>
                    </a:p>
                  </a:txBody>
                  <a:tcPr marT="66675" marB="66675" marR="66675" marL="6667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l">
                        <a:lnSpc>
                          <a:spcPct val="140000"/>
                        </a:lnSpc>
                        <a:spcBef>
                          <a:spcPts val="0"/>
                        </a:spcBef>
                        <a:spcAft>
                          <a:spcPts val="0"/>
                        </a:spcAft>
                        <a:buNone/>
                      </a:pPr>
                      <a:r>
                        <a:rPr lang="en-US" sz="1600" u="none" cap="none" strike="noStrike">
                          <a:solidFill>
                            <a:srgbClr val="000000"/>
                          </a:solidFill>
                          <a:latin typeface="Playfair Display"/>
                          <a:ea typeface="Playfair Display"/>
                          <a:cs typeface="Playfair Display"/>
                          <a:sym typeface="Playfair Display"/>
                        </a:rPr>
                        <a:t>Téma: </a:t>
                      </a:r>
                      <a:endParaRPr sz="1100" u="none" cap="none" strike="noStrike"/>
                    </a:p>
                    <a:p>
                      <a:pPr indent="0" lvl="0" marL="0" marR="0" rtl="0" algn="l">
                        <a:lnSpc>
                          <a:spcPct val="140000"/>
                        </a:lnSpc>
                        <a:spcBef>
                          <a:spcPts val="0"/>
                        </a:spcBef>
                        <a:spcAft>
                          <a:spcPts val="0"/>
                        </a:spcAft>
                        <a:buNone/>
                      </a:pPr>
                      <a:r>
                        <a:rPr lang="en-US" sz="1600" u="none" cap="none" strike="noStrike">
                          <a:solidFill>
                            <a:srgbClr val="000000"/>
                          </a:solidFill>
                          <a:latin typeface="Playfair Display"/>
                          <a:ea typeface="Playfair Display"/>
                          <a:cs typeface="Playfair Display"/>
                          <a:sym typeface="Playfair Display"/>
                        </a:rPr>
                        <a:t>Bejegyzés típusa: </a:t>
                      </a:r>
                      <a:endParaRPr sz="1600" u="none" cap="none" strike="noStrike">
                        <a:solidFill>
                          <a:srgbClr val="000000"/>
                        </a:solidFill>
                        <a:latin typeface="Playfair Display"/>
                        <a:ea typeface="Playfair Display"/>
                        <a:cs typeface="Playfair Display"/>
                        <a:sym typeface="Playfair Display"/>
                      </a:endParaRPr>
                    </a:p>
                  </a:txBody>
                  <a:tcPr marT="66675" marB="66675" marR="66675" marL="6667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l">
                        <a:lnSpc>
                          <a:spcPct val="140000"/>
                        </a:lnSpc>
                        <a:spcBef>
                          <a:spcPts val="0"/>
                        </a:spcBef>
                        <a:spcAft>
                          <a:spcPts val="0"/>
                        </a:spcAft>
                        <a:buNone/>
                      </a:pPr>
                      <a:r>
                        <a:rPr lang="en-US" sz="1600" u="none" cap="none" strike="noStrike">
                          <a:solidFill>
                            <a:srgbClr val="000000"/>
                          </a:solidFill>
                          <a:latin typeface="Playfair Display"/>
                          <a:ea typeface="Playfair Display"/>
                          <a:cs typeface="Playfair Display"/>
                          <a:sym typeface="Playfair Display"/>
                        </a:rPr>
                        <a:t>Téma: </a:t>
                      </a:r>
                      <a:endParaRPr sz="1100" u="none" cap="none" strike="noStrike"/>
                    </a:p>
                    <a:p>
                      <a:pPr indent="0" lvl="0" marL="0" marR="0" rtl="0" algn="l">
                        <a:lnSpc>
                          <a:spcPct val="140000"/>
                        </a:lnSpc>
                        <a:spcBef>
                          <a:spcPts val="0"/>
                        </a:spcBef>
                        <a:spcAft>
                          <a:spcPts val="0"/>
                        </a:spcAft>
                        <a:buNone/>
                      </a:pPr>
                      <a:r>
                        <a:rPr lang="en-US" sz="1600" u="none" cap="none" strike="noStrike">
                          <a:solidFill>
                            <a:srgbClr val="000000"/>
                          </a:solidFill>
                          <a:latin typeface="Playfair Display"/>
                          <a:ea typeface="Playfair Display"/>
                          <a:cs typeface="Playfair Display"/>
                          <a:sym typeface="Playfair Display"/>
                        </a:rPr>
                        <a:t>Bejegyzés típusa: </a:t>
                      </a:r>
                      <a:endParaRPr sz="1600" u="none" cap="none" strike="noStrike">
                        <a:solidFill>
                          <a:srgbClr val="000000"/>
                        </a:solidFill>
                        <a:latin typeface="Playfair Display"/>
                        <a:ea typeface="Playfair Display"/>
                        <a:cs typeface="Playfair Display"/>
                        <a:sym typeface="Playfair Display"/>
                      </a:endParaRPr>
                    </a:p>
                  </a:txBody>
                  <a:tcPr marT="66675" marB="66675" marR="66675" marL="6667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l">
                        <a:lnSpc>
                          <a:spcPct val="140000"/>
                        </a:lnSpc>
                        <a:spcBef>
                          <a:spcPts val="0"/>
                        </a:spcBef>
                        <a:spcAft>
                          <a:spcPts val="0"/>
                        </a:spcAft>
                        <a:buNone/>
                      </a:pPr>
                      <a:r>
                        <a:rPr lang="en-US" sz="1600" u="none" cap="none" strike="noStrike">
                          <a:solidFill>
                            <a:srgbClr val="000000"/>
                          </a:solidFill>
                          <a:latin typeface="Playfair Display"/>
                          <a:ea typeface="Playfair Display"/>
                          <a:cs typeface="Playfair Display"/>
                          <a:sym typeface="Playfair Display"/>
                        </a:rPr>
                        <a:t>Téma: </a:t>
                      </a:r>
                      <a:endParaRPr sz="1100" u="none" cap="none" strike="noStrike"/>
                    </a:p>
                    <a:p>
                      <a:pPr indent="0" lvl="0" marL="0" marR="0" rtl="0" algn="l">
                        <a:lnSpc>
                          <a:spcPct val="140000"/>
                        </a:lnSpc>
                        <a:spcBef>
                          <a:spcPts val="0"/>
                        </a:spcBef>
                        <a:spcAft>
                          <a:spcPts val="0"/>
                        </a:spcAft>
                        <a:buNone/>
                      </a:pPr>
                      <a:r>
                        <a:rPr lang="en-US" sz="1600" u="none" cap="none" strike="noStrike">
                          <a:solidFill>
                            <a:srgbClr val="000000"/>
                          </a:solidFill>
                          <a:latin typeface="Playfair Display"/>
                          <a:ea typeface="Playfair Display"/>
                          <a:cs typeface="Playfair Display"/>
                          <a:sym typeface="Playfair Display"/>
                        </a:rPr>
                        <a:t>Bejegyzés típusa: </a:t>
                      </a:r>
                      <a:endParaRPr sz="1600" u="none" cap="none" strike="noStrike">
                        <a:solidFill>
                          <a:srgbClr val="000000"/>
                        </a:solidFill>
                        <a:latin typeface="Playfair Display"/>
                        <a:ea typeface="Playfair Display"/>
                        <a:cs typeface="Playfair Display"/>
                        <a:sym typeface="Playfair Display"/>
                      </a:endParaRPr>
                    </a:p>
                  </a:txBody>
                  <a:tcPr marT="66675" marB="66675" marR="66675" marL="6667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l">
                        <a:lnSpc>
                          <a:spcPct val="140000"/>
                        </a:lnSpc>
                        <a:spcBef>
                          <a:spcPts val="0"/>
                        </a:spcBef>
                        <a:spcAft>
                          <a:spcPts val="0"/>
                        </a:spcAft>
                        <a:buNone/>
                      </a:pPr>
                      <a:r>
                        <a:rPr lang="en-US" sz="1600" u="none" cap="none" strike="noStrike">
                          <a:solidFill>
                            <a:srgbClr val="000000"/>
                          </a:solidFill>
                          <a:latin typeface="Playfair Display"/>
                          <a:ea typeface="Playfair Display"/>
                          <a:cs typeface="Playfair Display"/>
                          <a:sym typeface="Playfair Display"/>
                        </a:rPr>
                        <a:t>Téma: </a:t>
                      </a:r>
                      <a:endParaRPr sz="1100" u="none" cap="none" strike="noStrike"/>
                    </a:p>
                    <a:p>
                      <a:pPr indent="0" lvl="0" marL="0" marR="0" rtl="0" algn="l">
                        <a:lnSpc>
                          <a:spcPct val="140000"/>
                        </a:lnSpc>
                        <a:spcBef>
                          <a:spcPts val="0"/>
                        </a:spcBef>
                        <a:spcAft>
                          <a:spcPts val="0"/>
                        </a:spcAft>
                        <a:buNone/>
                      </a:pPr>
                      <a:r>
                        <a:rPr lang="en-US" sz="1600" u="none" cap="none" strike="noStrike">
                          <a:solidFill>
                            <a:srgbClr val="000000"/>
                          </a:solidFill>
                          <a:latin typeface="Playfair Display"/>
                          <a:ea typeface="Playfair Display"/>
                          <a:cs typeface="Playfair Display"/>
                          <a:sym typeface="Playfair Display"/>
                        </a:rPr>
                        <a:t>Bejegyzés típusa: </a:t>
                      </a:r>
                      <a:endParaRPr sz="1600" u="none" cap="none" strike="noStrike">
                        <a:solidFill>
                          <a:srgbClr val="000000"/>
                        </a:solidFill>
                        <a:latin typeface="Playfair Display"/>
                        <a:ea typeface="Playfair Display"/>
                        <a:cs typeface="Playfair Display"/>
                        <a:sym typeface="Playfair Display"/>
                      </a:endParaRPr>
                    </a:p>
                  </a:txBody>
                  <a:tcPr marT="66675" marB="66675" marR="66675" marL="6667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l">
                        <a:lnSpc>
                          <a:spcPct val="140000"/>
                        </a:lnSpc>
                        <a:spcBef>
                          <a:spcPts val="0"/>
                        </a:spcBef>
                        <a:spcAft>
                          <a:spcPts val="0"/>
                        </a:spcAft>
                        <a:buNone/>
                      </a:pPr>
                      <a:r>
                        <a:rPr lang="en-US" sz="1600" u="none" cap="none" strike="noStrike">
                          <a:solidFill>
                            <a:srgbClr val="000000"/>
                          </a:solidFill>
                          <a:latin typeface="Playfair Display"/>
                          <a:ea typeface="Playfair Display"/>
                          <a:cs typeface="Playfair Display"/>
                          <a:sym typeface="Playfair Display"/>
                        </a:rPr>
                        <a:t>Téma: </a:t>
                      </a:r>
                      <a:endParaRPr sz="1100" u="none" cap="none" strike="noStrike"/>
                    </a:p>
                    <a:p>
                      <a:pPr indent="0" lvl="0" marL="0" marR="0" rtl="0" algn="l">
                        <a:lnSpc>
                          <a:spcPct val="140000"/>
                        </a:lnSpc>
                        <a:spcBef>
                          <a:spcPts val="0"/>
                        </a:spcBef>
                        <a:spcAft>
                          <a:spcPts val="0"/>
                        </a:spcAft>
                        <a:buNone/>
                      </a:pPr>
                      <a:r>
                        <a:rPr lang="en-US" sz="1600" u="none" cap="none" strike="noStrike">
                          <a:solidFill>
                            <a:srgbClr val="000000"/>
                          </a:solidFill>
                          <a:latin typeface="Playfair Display"/>
                          <a:ea typeface="Playfair Display"/>
                          <a:cs typeface="Playfair Display"/>
                          <a:sym typeface="Playfair Display"/>
                        </a:rPr>
                        <a:t>Bejegyzés típusa: </a:t>
                      </a:r>
                      <a:endParaRPr sz="1600" u="none" cap="none" strike="noStrike">
                        <a:solidFill>
                          <a:srgbClr val="000000"/>
                        </a:solidFill>
                        <a:latin typeface="Playfair Display"/>
                        <a:ea typeface="Playfair Display"/>
                        <a:cs typeface="Playfair Display"/>
                        <a:sym typeface="Playfair Display"/>
                      </a:endParaRPr>
                    </a:p>
                  </a:txBody>
                  <a:tcPr marT="66675" marB="66675" marR="66675" marL="6667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r>
            </a:tbl>
          </a:graphicData>
        </a:graphic>
      </p:graphicFrame>
      <p:sp>
        <p:nvSpPr>
          <p:cNvPr id="779" name="Google Shape;779;p62"/>
          <p:cNvSpPr txBox="1"/>
          <p:nvPr/>
        </p:nvSpPr>
        <p:spPr>
          <a:xfrm>
            <a:off x="1028700" y="892265"/>
            <a:ext cx="16834213" cy="987450"/>
          </a:xfrm>
          <a:prstGeom prst="rect">
            <a:avLst/>
          </a:prstGeom>
          <a:noFill/>
          <a:ln>
            <a:noFill/>
          </a:ln>
        </p:spPr>
        <p:txBody>
          <a:bodyPr anchorCtr="0" anchor="t" bIns="0" lIns="0" spcFirstLastPara="1" rIns="0" wrap="square" tIns="0">
            <a:spAutoFit/>
          </a:bodyPr>
          <a:lstStyle/>
          <a:p>
            <a:pPr indent="0" lvl="0" marL="0" marR="0" rtl="0" algn="l">
              <a:lnSpc>
                <a:spcPct val="140007"/>
              </a:lnSpc>
              <a:spcBef>
                <a:spcPts val="0"/>
              </a:spcBef>
              <a:spcAft>
                <a:spcPts val="0"/>
              </a:spcAft>
              <a:buNone/>
            </a:pPr>
            <a:r>
              <a:rPr lang="en-US" sz="5499">
                <a:solidFill>
                  <a:srgbClr val="000000"/>
                </a:solidFill>
                <a:latin typeface="Arial"/>
                <a:ea typeface="Arial"/>
                <a:cs typeface="Arial"/>
                <a:sym typeface="Arial"/>
              </a:rPr>
              <a:t>Saját digitális marketingterv készítése </a:t>
            </a:r>
            <a:endParaRPr sz="5499">
              <a:solidFill>
                <a:srgbClr val="000000"/>
              </a:solidFill>
              <a:latin typeface="Arial"/>
              <a:ea typeface="Arial"/>
              <a:cs typeface="Arial"/>
              <a:sym typeface="Arial"/>
            </a:endParaRPr>
          </a:p>
        </p:txBody>
      </p:sp>
      <p:sp>
        <p:nvSpPr>
          <p:cNvPr id="780" name="Google Shape;780;p62"/>
          <p:cNvSpPr txBox="1"/>
          <p:nvPr/>
        </p:nvSpPr>
        <p:spPr>
          <a:xfrm rot="-5400000">
            <a:off x="-2553390" y="4676772"/>
            <a:ext cx="7097505" cy="580390"/>
          </a:xfrm>
          <a:prstGeom prst="rect">
            <a:avLst/>
          </a:prstGeom>
          <a:noFill/>
          <a:ln>
            <a:noFill/>
          </a:ln>
        </p:spPr>
        <p:txBody>
          <a:bodyPr anchorCtr="0" anchor="t" bIns="0" lIns="0" spcFirstLastPara="1" rIns="0" wrap="square" tIns="0">
            <a:spAutoFit/>
          </a:bodyPr>
          <a:lstStyle/>
          <a:p>
            <a:pPr indent="0" lvl="0" marL="0" marR="0" rtl="0" algn="ctr">
              <a:lnSpc>
                <a:spcPct val="140011"/>
              </a:lnSpc>
              <a:spcBef>
                <a:spcPts val="0"/>
              </a:spcBef>
              <a:spcAft>
                <a:spcPts val="0"/>
              </a:spcAft>
              <a:buNone/>
            </a:pPr>
            <a:r>
              <a:rPr lang="en-US" sz="3399">
                <a:solidFill>
                  <a:srgbClr val="000000"/>
                </a:solidFill>
                <a:latin typeface="Arial"/>
                <a:ea typeface="Arial"/>
                <a:cs typeface="Arial"/>
                <a:sym typeface="Arial"/>
              </a:rPr>
              <a:t>1. Feladat </a:t>
            </a:r>
            <a:endParaRPr sz="3399">
              <a:solidFill>
                <a:srgbClr val="000000"/>
              </a:solidFill>
              <a:latin typeface="Arial"/>
              <a:ea typeface="Arial"/>
              <a:cs typeface="Arial"/>
              <a:sym typeface="Arial"/>
            </a:endParaRPr>
          </a:p>
        </p:txBody>
      </p:sp>
      <p:sp>
        <p:nvSpPr>
          <p:cNvPr id="781" name="Google Shape;781;p62"/>
          <p:cNvSpPr txBox="1"/>
          <p:nvPr/>
        </p:nvSpPr>
        <p:spPr>
          <a:xfrm>
            <a:off x="2520200" y="3525570"/>
            <a:ext cx="5845674" cy="385427"/>
          </a:xfrm>
          <a:prstGeom prst="rect">
            <a:avLst/>
          </a:prstGeom>
          <a:noFill/>
          <a:ln>
            <a:noFill/>
          </a:ln>
        </p:spPr>
        <p:txBody>
          <a:bodyPr anchorCtr="0" anchor="t" bIns="0" lIns="0" spcFirstLastPara="1" rIns="0" wrap="square" tIns="0">
            <a:spAutoFit/>
          </a:bodyPr>
          <a:lstStyle/>
          <a:p>
            <a:pPr indent="0" lvl="0" marL="0" marR="0" rtl="0" algn="l">
              <a:lnSpc>
                <a:spcPct val="170000"/>
              </a:lnSpc>
              <a:spcBef>
                <a:spcPts val="0"/>
              </a:spcBef>
              <a:spcAft>
                <a:spcPts val="0"/>
              </a:spcAft>
              <a:buNone/>
            </a:pPr>
            <a:r>
              <a:rPr b="1" lang="en-US" sz="2000">
                <a:solidFill>
                  <a:srgbClr val="000000"/>
                </a:solidFill>
                <a:latin typeface="Arial"/>
                <a:ea typeface="Arial"/>
                <a:cs typeface="Arial"/>
                <a:sym typeface="Arial"/>
              </a:rPr>
              <a:t>Tartalomnaptár</a:t>
            </a:r>
            <a:endParaRPr b="1" sz="2000">
              <a:solidFill>
                <a:srgbClr val="000000"/>
              </a:solidFill>
              <a:latin typeface="Arial"/>
              <a:ea typeface="Arial"/>
              <a:cs typeface="Arial"/>
              <a:sym typeface="Arial"/>
            </a:endParaRPr>
          </a:p>
        </p:txBody>
      </p:sp>
      <p:sp>
        <p:nvSpPr>
          <p:cNvPr id="782" name="Google Shape;782;p62"/>
          <p:cNvSpPr txBox="1"/>
          <p:nvPr/>
        </p:nvSpPr>
        <p:spPr>
          <a:xfrm>
            <a:off x="2520200" y="4232275"/>
            <a:ext cx="3310013" cy="3873561"/>
          </a:xfrm>
          <a:prstGeom prst="rect">
            <a:avLst/>
          </a:prstGeom>
          <a:noFill/>
          <a:ln>
            <a:noFill/>
          </a:ln>
        </p:spPr>
        <p:txBody>
          <a:bodyPr anchorCtr="0" anchor="t" bIns="0" lIns="0" spcFirstLastPara="1" rIns="0" wrap="square" tIns="0">
            <a:spAutoFit/>
          </a:bodyPr>
          <a:lstStyle/>
          <a:p>
            <a:pPr indent="0" lvl="0" marL="0" marR="0" rtl="0" algn="l">
              <a:lnSpc>
                <a:spcPct val="170000"/>
              </a:lnSpc>
              <a:spcBef>
                <a:spcPts val="0"/>
              </a:spcBef>
              <a:spcAft>
                <a:spcPts val="0"/>
              </a:spcAft>
              <a:buNone/>
            </a:pPr>
            <a:r>
              <a:rPr lang="en-US" sz="2000">
                <a:solidFill>
                  <a:srgbClr val="000000"/>
                </a:solidFill>
                <a:latin typeface="Arial"/>
                <a:ea typeface="Arial"/>
                <a:cs typeface="Arial"/>
                <a:sym typeface="Arial"/>
              </a:rPr>
              <a:t>Készíts magadnak egy tartalmi naptárat, hogy következetesen posztj a közösségi oldalakon. </a:t>
            </a:r>
            <a:endParaRPr sz="2000">
              <a:solidFill>
                <a:srgbClr val="000000"/>
              </a:solidFill>
              <a:latin typeface="Arial"/>
              <a:ea typeface="Arial"/>
              <a:cs typeface="Arial"/>
              <a:sym typeface="Arial"/>
            </a:endParaRPr>
          </a:p>
          <a:p>
            <a:pPr indent="0" lvl="0" marL="0" marR="0" rtl="0" algn="l">
              <a:lnSpc>
                <a:spcPct val="170000"/>
              </a:lnSpc>
              <a:spcBef>
                <a:spcPts val="0"/>
              </a:spcBef>
              <a:spcAft>
                <a:spcPts val="0"/>
              </a:spcAft>
              <a:buNone/>
            </a:pPr>
            <a:r>
              <a:t/>
            </a:r>
            <a:endParaRPr sz="2000">
              <a:solidFill>
                <a:srgbClr val="000000"/>
              </a:solidFill>
              <a:latin typeface="Arial"/>
              <a:ea typeface="Arial"/>
              <a:cs typeface="Arial"/>
              <a:sym typeface="Arial"/>
            </a:endParaRPr>
          </a:p>
          <a:p>
            <a:pPr indent="0" lvl="0" marL="0" marR="0" rtl="0" algn="l">
              <a:lnSpc>
                <a:spcPct val="170000"/>
              </a:lnSpc>
              <a:spcBef>
                <a:spcPts val="0"/>
              </a:spcBef>
              <a:spcAft>
                <a:spcPts val="0"/>
              </a:spcAft>
              <a:buNone/>
            </a:pPr>
            <a:r>
              <a:rPr lang="en-US" sz="2000">
                <a:solidFill>
                  <a:srgbClr val="000000"/>
                </a:solidFill>
                <a:latin typeface="Arial"/>
                <a:ea typeface="Arial"/>
                <a:cs typeface="Arial"/>
                <a:sym typeface="Arial"/>
              </a:rPr>
              <a:t>Vedd figyelembe a különböző közösségi média csatornákat, valamint a vállalkozásod küldetését.</a:t>
            </a:r>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6" name="Shape 786"/>
        <p:cNvGrpSpPr/>
        <p:nvPr/>
      </p:nvGrpSpPr>
      <p:grpSpPr>
        <a:xfrm>
          <a:off x="0" y="0"/>
          <a:ext cx="0" cy="0"/>
          <a:chOff x="0" y="0"/>
          <a:chExt cx="0" cy="0"/>
        </a:xfrm>
      </p:grpSpPr>
      <p:sp>
        <p:nvSpPr>
          <p:cNvPr id="787" name="Google Shape;787;p63"/>
          <p:cNvSpPr/>
          <p:nvPr/>
        </p:nvSpPr>
        <p:spPr>
          <a:xfrm rot="-1526634">
            <a:off x="15608712" y="7200900"/>
            <a:ext cx="3793097" cy="4114800"/>
          </a:xfrm>
          <a:custGeom>
            <a:rect b="b" l="l" r="r" t="t"/>
            <a:pathLst>
              <a:path extrusionOk="0" h="4114800" w="3793097">
                <a:moveTo>
                  <a:pt x="0" y="0"/>
                </a:moveTo>
                <a:lnTo>
                  <a:pt x="3793097" y="0"/>
                </a:lnTo>
                <a:lnTo>
                  <a:pt x="3793097" y="4114800"/>
                </a:lnTo>
                <a:lnTo>
                  <a:pt x="0" y="4114800"/>
                </a:lnTo>
                <a:lnTo>
                  <a:pt x="0" y="0"/>
                </a:lnTo>
                <a:close/>
              </a:path>
            </a:pathLst>
          </a:custGeom>
          <a:blipFill rotWithShape="1">
            <a:blip r:embed="rId3">
              <a:alphaModFix/>
            </a:blip>
            <a:stretch>
              <a:fillRect b="0" l="0" r="0" t="0"/>
            </a:stretch>
          </a:blipFill>
          <a:ln>
            <a:noFill/>
          </a:ln>
        </p:spPr>
      </p:sp>
      <p:sp>
        <p:nvSpPr>
          <p:cNvPr id="788" name="Google Shape;788;p63"/>
          <p:cNvSpPr/>
          <p:nvPr/>
        </p:nvSpPr>
        <p:spPr>
          <a:xfrm>
            <a:off x="15294047" y="-1776591"/>
            <a:ext cx="4647105" cy="4114800"/>
          </a:xfrm>
          <a:custGeom>
            <a:rect b="b" l="l" r="r" t="t"/>
            <a:pathLst>
              <a:path extrusionOk="0" h="4114800" w="4647105">
                <a:moveTo>
                  <a:pt x="0" y="0"/>
                </a:moveTo>
                <a:lnTo>
                  <a:pt x="4647105" y="0"/>
                </a:lnTo>
                <a:lnTo>
                  <a:pt x="4647105" y="4114800"/>
                </a:lnTo>
                <a:lnTo>
                  <a:pt x="0" y="4114800"/>
                </a:lnTo>
                <a:lnTo>
                  <a:pt x="0" y="0"/>
                </a:lnTo>
                <a:close/>
              </a:path>
            </a:pathLst>
          </a:custGeom>
          <a:blipFill rotWithShape="1">
            <a:blip r:embed="rId4">
              <a:alphaModFix/>
            </a:blip>
            <a:stretch>
              <a:fillRect b="0" l="0" r="0" t="0"/>
            </a:stretch>
          </a:blipFill>
          <a:ln>
            <a:noFill/>
          </a:ln>
        </p:spPr>
      </p:sp>
      <p:sp>
        <p:nvSpPr>
          <p:cNvPr id="789" name="Google Shape;789;p63"/>
          <p:cNvSpPr/>
          <p:nvPr/>
        </p:nvSpPr>
        <p:spPr>
          <a:xfrm>
            <a:off x="-2520200" y="7200900"/>
            <a:ext cx="5040401" cy="4114800"/>
          </a:xfrm>
          <a:custGeom>
            <a:rect b="b" l="l" r="r" t="t"/>
            <a:pathLst>
              <a:path extrusionOk="0" h="4114800" w="5040401">
                <a:moveTo>
                  <a:pt x="0" y="0"/>
                </a:moveTo>
                <a:lnTo>
                  <a:pt x="5040400" y="0"/>
                </a:lnTo>
                <a:lnTo>
                  <a:pt x="5040400" y="4114800"/>
                </a:lnTo>
                <a:lnTo>
                  <a:pt x="0" y="4114800"/>
                </a:lnTo>
                <a:lnTo>
                  <a:pt x="0" y="0"/>
                </a:lnTo>
                <a:close/>
              </a:path>
            </a:pathLst>
          </a:custGeom>
          <a:blipFill rotWithShape="1">
            <a:blip r:embed="rId5">
              <a:alphaModFix/>
            </a:blip>
            <a:stretch>
              <a:fillRect b="0" l="0" r="0" t="0"/>
            </a:stretch>
          </a:blipFill>
          <a:ln>
            <a:noFill/>
          </a:ln>
        </p:spPr>
      </p:sp>
      <p:sp>
        <p:nvSpPr>
          <p:cNvPr id="790" name="Google Shape;790;p63"/>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6">
              <a:alphaModFix/>
            </a:blip>
            <a:stretch>
              <a:fillRect b="-160181" l="-14265" r="-3278" t="-161048"/>
            </a:stretch>
          </a:blipFill>
          <a:ln>
            <a:noFill/>
          </a:ln>
        </p:spPr>
      </p:sp>
      <p:sp>
        <p:nvSpPr>
          <p:cNvPr id="791" name="Google Shape;791;p63"/>
          <p:cNvSpPr/>
          <p:nvPr/>
        </p:nvSpPr>
        <p:spPr>
          <a:xfrm>
            <a:off x="11062159" y="3589686"/>
            <a:ext cx="3300673" cy="2754562"/>
          </a:xfrm>
          <a:custGeom>
            <a:rect b="b" l="l" r="r" t="t"/>
            <a:pathLst>
              <a:path extrusionOk="0" h="2754562" w="3300673">
                <a:moveTo>
                  <a:pt x="0" y="0"/>
                </a:moveTo>
                <a:lnTo>
                  <a:pt x="3300673" y="0"/>
                </a:lnTo>
                <a:lnTo>
                  <a:pt x="3300673" y="2754562"/>
                </a:lnTo>
                <a:lnTo>
                  <a:pt x="0" y="2754562"/>
                </a:lnTo>
                <a:lnTo>
                  <a:pt x="0" y="0"/>
                </a:lnTo>
                <a:close/>
              </a:path>
            </a:pathLst>
          </a:custGeom>
          <a:blipFill rotWithShape="1">
            <a:blip r:embed="rId7">
              <a:alphaModFix/>
            </a:blip>
            <a:stretch>
              <a:fillRect b="0" l="0" r="0" t="0"/>
            </a:stretch>
          </a:blipFill>
          <a:ln>
            <a:noFill/>
          </a:ln>
        </p:spPr>
      </p:sp>
      <p:sp>
        <p:nvSpPr>
          <p:cNvPr id="792" name="Google Shape;792;p63"/>
          <p:cNvSpPr txBox="1"/>
          <p:nvPr/>
        </p:nvSpPr>
        <p:spPr>
          <a:xfrm>
            <a:off x="1028700" y="892265"/>
            <a:ext cx="16834213" cy="987450"/>
          </a:xfrm>
          <a:prstGeom prst="rect">
            <a:avLst/>
          </a:prstGeom>
          <a:noFill/>
          <a:ln>
            <a:noFill/>
          </a:ln>
        </p:spPr>
        <p:txBody>
          <a:bodyPr anchorCtr="0" anchor="t" bIns="0" lIns="0" spcFirstLastPara="1" rIns="0" wrap="square" tIns="0">
            <a:spAutoFit/>
          </a:bodyPr>
          <a:lstStyle/>
          <a:p>
            <a:pPr indent="0" lvl="0" marL="0" marR="0" rtl="0" algn="l">
              <a:lnSpc>
                <a:spcPct val="140007"/>
              </a:lnSpc>
              <a:spcBef>
                <a:spcPts val="0"/>
              </a:spcBef>
              <a:spcAft>
                <a:spcPts val="0"/>
              </a:spcAft>
              <a:buNone/>
            </a:pPr>
            <a:r>
              <a:rPr lang="en-US" sz="5499">
                <a:solidFill>
                  <a:srgbClr val="000000"/>
                </a:solidFill>
                <a:latin typeface="Arial"/>
                <a:ea typeface="Arial"/>
                <a:cs typeface="Arial"/>
                <a:sym typeface="Arial"/>
              </a:rPr>
              <a:t>Saját digitális marketingterv készítése </a:t>
            </a:r>
            <a:endParaRPr sz="5499">
              <a:solidFill>
                <a:srgbClr val="000000"/>
              </a:solidFill>
              <a:latin typeface="Arial"/>
              <a:ea typeface="Arial"/>
              <a:cs typeface="Arial"/>
              <a:sym typeface="Arial"/>
            </a:endParaRPr>
          </a:p>
        </p:txBody>
      </p:sp>
      <p:sp>
        <p:nvSpPr>
          <p:cNvPr id="793" name="Google Shape;793;p63"/>
          <p:cNvSpPr txBox="1"/>
          <p:nvPr/>
        </p:nvSpPr>
        <p:spPr>
          <a:xfrm rot="-5400000">
            <a:off x="-2553390" y="4659191"/>
            <a:ext cx="7097505" cy="615553"/>
          </a:xfrm>
          <a:prstGeom prst="rect">
            <a:avLst/>
          </a:prstGeom>
          <a:noFill/>
          <a:ln>
            <a:noFill/>
          </a:ln>
        </p:spPr>
        <p:txBody>
          <a:bodyPr anchorCtr="0" anchor="t" bIns="0" lIns="0" spcFirstLastPara="1" rIns="0" wrap="square" tIns="0">
            <a:spAutoFit/>
          </a:bodyPr>
          <a:lstStyle/>
          <a:p>
            <a:pPr indent="0" lvl="0" marL="0" marR="0" rtl="0" algn="ctr">
              <a:lnSpc>
                <a:spcPct val="140011"/>
              </a:lnSpc>
              <a:spcBef>
                <a:spcPts val="0"/>
              </a:spcBef>
              <a:spcAft>
                <a:spcPts val="0"/>
              </a:spcAft>
              <a:buNone/>
            </a:pPr>
            <a:r>
              <a:rPr lang="en-US" sz="3399">
                <a:solidFill>
                  <a:srgbClr val="000000"/>
                </a:solidFill>
                <a:latin typeface="Arial"/>
                <a:ea typeface="Arial"/>
                <a:cs typeface="Arial"/>
                <a:sym typeface="Arial"/>
              </a:rPr>
              <a:t>1. Feladat </a:t>
            </a:r>
            <a:endParaRPr sz="3399">
              <a:solidFill>
                <a:srgbClr val="000000"/>
              </a:solidFill>
              <a:latin typeface="Arial"/>
              <a:ea typeface="Arial"/>
              <a:cs typeface="Arial"/>
              <a:sym typeface="Arial"/>
            </a:endParaRPr>
          </a:p>
        </p:txBody>
      </p:sp>
      <p:sp>
        <p:nvSpPr>
          <p:cNvPr id="794" name="Google Shape;794;p63"/>
          <p:cNvSpPr txBox="1"/>
          <p:nvPr/>
        </p:nvSpPr>
        <p:spPr>
          <a:xfrm>
            <a:off x="3925168" y="3027011"/>
            <a:ext cx="5845674" cy="385427"/>
          </a:xfrm>
          <a:prstGeom prst="rect">
            <a:avLst/>
          </a:prstGeom>
          <a:noFill/>
          <a:ln>
            <a:noFill/>
          </a:ln>
        </p:spPr>
        <p:txBody>
          <a:bodyPr anchorCtr="0" anchor="t" bIns="0" lIns="0" spcFirstLastPara="1" rIns="0" wrap="square" tIns="0">
            <a:spAutoFit/>
          </a:bodyPr>
          <a:lstStyle/>
          <a:p>
            <a:pPr indent="0" lvl="0" marL="0" marR="0" rtl="0" algn="l">
              <a:lnSpc>
                <a:spcPct val="170000"/>
              </a:lnSpc>
              <a:spcBef>
                <a:spcPts val="0"/>
              </a:spcBef>
              <a:spcAft>
                <a:spcPts val="0"/>
              </a:spcAft>
              <a:buNone/>
            </a:pPr>
            <a:r>
              <a:rPr b="1" lang="en-US" sz="2000">
                <a:solidFill>
                  <a:srgbClr val="000000"/>
                </a:solidFill>
                <a:latin typeface="Arial"/>
                <a:ea typeface="Arial"/>
                <a:cs typeface="Arial"/>
                <a:sym typeface="Arial"/>
              </a:rPr>
              <a:t>Határozd meg a költségvetést </a:t>
            </a:r>
            <a:endParaRPr b="1" sz="2000">
              <a:solidFill>
                <a:srgbClr val="000000"/>
              </a:solidFill>
              <a:latin typeface="Arial"/>
              <a:ea typeface="Arial"/>
              <a:cs typeface="Arial"/>
              <a:sym typeface="Arial"/>
            </a:endParaRPr>
          </a:p>
        </p:txBody>
      </p:sp>
      <p:sp>
        <p:nvSpPr>
          <p:cNvPr id="795" name="Google Shape;795;p63"/>
          <p:cNvSpPr txBox="1"/>
          <p:nvPr/>
        </p:nvSpPr>
        <p:spPr>
          <a:xfrm>
            <a:off x="3925168" y="4232873"/>
            <a:ext cx="6118498" cy="2180084"/>
          </a:xfrm>
          <a:prstGeom prst="rect">
            <a:avLst/>
          </a:prstGeom>
          <a:noFill/>
          <a:ln>
            <a:noFill/>
          </a:ln>
        </p:spPr>
        <p:txBody>
          <a:bodyPr anchorCtr="0" anchor="t" bIns="0" lIns="0" spcFirstLastPara="1" rIns="0" wrap="square" tIns="0">
            <a:spAutoFit/>
          </a:bodyPr>
          <a:lstStyle/>
          <a:p>
            <a:pPr indent="0" lvl="0" marL="0" marR="0" rtl="0" algn="l">
              <a:lnSpc>
                <a:spcPct val="170000"/>
              </a:lnSpc>
              <a:spcBef>
                <a:spcPts val="0"/>
              </a:spcBef>
              <a:spcAft>
                <a:spcPts val="0"/>
              </a:spcAft>
              <a:buNone/>
            </a:pPr>
            <a:r>
              <a:rPr lang="en-US" sz="2000">
                <a:solidFill>
                  <a:srgbClr val="000000"/>
                </a:solidFill>
                <a:latin typeface="Arial"/>
                <a:ea typeface="Arial"/>
                <a:cs typeface="Arial"/>
                <a:sym typeface="Arial"/>
              </a:rPr>
              <a:t>Gondolj a digitális marketingtevékenységéhez szükséges erőforrásokra. Nem csak a pénzügyi forrásokra, hanem például a kutatási forrásokra is. Vedd figyelembe ezt a költségvetést, amikor tervet készítesz. </a:t>
            </a:r>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9" name="Shape 799"/>
        <p:cNvGrpSpPr/>
        <p:nvPr/>
      </p:nvGrpSpPr>
      <p:grpSpPr>
        <a:xfrm>
          <a:off x="0" y="0"/>
          <a:ext cx="0" cy="0"/>
          <a:chOff x="0" y="0"/>
          <a:chExt cx="0" cy="0"/>
        </a:xfrm>
      </p:grpSpPr>
      <p:sp>
        <p:nvSpPr>
          <p:cNvPr id="800" name="Google Shape;800;p64"/>
          <p:cNvSpPr/>
          <p:nvPr/>
        </p:nvSpPr>
        <p:spPr>
          <a:xfrm rot="-1526634">
            <a:off x="15608712" y="7200900"/>
            <a:ext cx="3793097" cy="4114800"/>
          </a:xfrm>
          <a:custGeom>
            <a:rect b="b" l="l" r="r" t="t"/>
            <a:pathLst>
              <a:path extrusionOk="0" h="4114800" w="3793097">
                <a:moveTo>
                  <a:pt x="0" y="0"/>
                </a:moveTo>
                <a:lnTo>
                  <a:pt x="3793097" y="0"/>
                </a:lnTo>
                <a:lnTo>
                  <a:pt x="3793097" y="4114800"/>
                </a:lnTo>
                <a:lnTo>
                  <a:pt x="0" y="4114800"/>
                </a:lnTo>
                <a:lnTo>
                  <a:pt x="0" y="0"/>
                </a:lnTo>
                <a:close/>
              </a:path>
            </a:pathLst>
          </a:custGeom>
          <a:blipFill rotWithShape="1">
            <a:blip r:embed="rId3">
              <a:alphaModFix/>
            </a:blip>
            <a:stretch>
              <a:fillRect b="0" l="0" r="0" t="0"/>
            </a:stretch>
          </a:blipFill>
          <a:ln>
            <a:noFill/>
          </a:ln>
        </p:spPr>
      </p:sp>
      <p:sp>
        <p:nvSpPr>
          <p:cNvPr id="801" name="Google Shape;801;p64"/>
          <p:cNvSpPr/>
          <p:nvPr/>
        </p:nvSpPr>
        <p:spPr>
          <a:xfrm>
            <a:off x="15294047" y="-1776591"/>
            <a:ext cx="4647105" cy="4114800"/>
          </a:xfrm>
          <a:custGeom>
            <a:rect b="b" l="l" r="r" t="t"/>
            <a:pathLst>
              <a:path extrusionOk="0" h="4114800" w="4647105">
                <a:moveTo>
                  <a:pt x="0" y="0"/>
                </a:moveTo>
                <a:lnTo>
                  <a:pt x="4647105" y="0"/>
                </a:lnTo>
                <a:lnTo>
                  <a:pt x="4647105" y="4114800"/>
                </a:lnTo>
                <a:lnTo>
                  <a:pt x="0" y="4114800"/>
                </a:lnTo>
                <a:lnTo>
                  <a:pt x="0" y="0"/>
                </a:lnTo>
                <a:close/>
              </a:path>
            </a:pathLst>
          </a:custGeom>
          <a:blipFill rotWithShape="1">
            <a:blip r:embed="rId4">
              <a:alphaModFix/>
            </a:blip>
            <a:stretch>
              <a:fillRect b="0" l="0" r="0" t="0"/>
            </a:stretch>
          </a:blipFill>
          <a:ln>
            <a:noFill/>
          </a:ln>
        </p:spPr>
      </p:sp>
      <p:sp>
        <p:nvSpPr>
          <p:cNvPr id="802" name="Google Shape;802;p64"/>
          <p:cNvSpPr/>
          <p:nvPr/>
        </p:nvSpPr>
        <p:spPr>
          <a:xfrm>
            <a:off x="-2520200" y="7200900"/>
            <a:ext cx="5040401" cy="4114800"/>
          </a:xfrm>
          <a:custGeom>
            <a:rect b="b" l="l" r="r" t="t"/>
            <a:pathLst>
              <a:path extrusionOk="0" h="4114800" w="5040401">
                <a:moveTo>
                  <a:pt x="0" y="0"/>
                </a:moveTo>
                <a:lnTo>
                  <a:pt x="5040400" y="0"/>
                </a:lnTo>
                <a:lnTo>
                  <a:pt x="5040400" y="4114800"/>
                </a:lnTo>
                <a:lnTo>
                  <a:pt x="0" y="4114800"/>
                </a:lnTo>
                <a:lnTo>
                  <a:pt x="0" y="0"/>
                </a:lnTo>
                <a:close/>
              </a:path>
            </a:pathLst>
          </a:custGeom>
          <a:blipFill rotWithShape="1">
            <a:blip r:embed="rId5">
              <a:alphaModFix/>
            </a:blip>
            <a:stretch>
              <a:fillRect b="0" l="0" r="0" t="0"/>
            </a:stretch>
          </a:blipFill>
          <a:ln>
            <a:noFill/>
          </a:ln>
        </p:spPr>
      </p:sp>
      <p:sp>
        <p:nvSpPr>
          <p:cNvPr id="803" name="Google Shape;803;p64"/>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6">
              <a:alphaModFix/>
            </a:blip>
            <a:stretch>
              <a:fillRect b="-160181" l="-14265" r="-3278" t="-161048"/>
            </a:stretch>
          </a:blipFill>
          <a:ln>
            <a:noFill/>
          </a:ln>
        </p:spPr>
      </p:sp>
      <p:sp>
        <p:nvSpPr>
          <p:cNvPr id="804" name="Google Shape;804;p64"/>
          <p:cNvSpPr/>
          <p:nvPr/>
        </p:nvSpPr>
        <p:spPr>
          <a:xfrm>
            <a:off x="10456861" y="2649310"/>
            <a:ext cx="3824133" cy="4635312"/>
          </a:xfrm>
          <a:custGeom>
            <a:rect b="b" l="l" r="r" t="t"/>
            <a:pathLst>
              <a:path extrusionOk="0" h="4635312" w="3824133">
                <a:moveTo>
                  <a:pt x="0" y="0"/>
                </a:moveTo>
                <a:lnTo>
                  <a:pt x="3824133" y="0"/>
                </a:lnTo>
                <a:lnTo>
                  <a:pt x="3824133" y="4635313"/>
                </a:lnTo>
                <a:lnTo>
                  <a:pt x="0" y="4635313"/>
                </a:lnTo>
                <a:lnTo>
                  <a:pt x="0" y="0"/>
                </a:lnTo>
                <a:close/>
              </a:path>
            </a:pathLst>
          </a:custGeom>
          <a:blipFill rotWithShape="1">
            <a:blip r:embed="rId7">
              <a:alphaModFix/>
            </a:blip>
            <a:stretch>
              <a:fillRect b="0" l="0" r="0" t="0"/>
            </a:stretch>
          </a:blipFill>
          <a:ln>
            <a:noFill/>
          </a:ln>
        </p:spPr>
      </p:sp>
      <p:sp>
        <p:nvSpPr>
          <p:cNvPr id="805" name="Google Shape;805;p64"/>
          <p:cNvSpPr txBox="1"/>
          <p:nvPr/>
        </p:nvSpPr>
        <p:spPr>
          <a:xfrm>
            <a:off x="1028700" y="892265"/>
            <a:ext cx="16834213" cy="987450"/>
          </a:xfrm>
          <a:prstGeom prst="rect">
            <a:avLst/>
          </a:prstGeom>
          <a:noFill/>
          <a:ln>
            <a:noFill/>
          </a:ln>
        </p:spPr>
        <p:txBody>
          <a:bodyPr anchorCtr="0" anchor="t" bIns="0" lIns="0" spcFirstLastPara="1" rIns="0" wrap="square" tIns="0">
            <a:spAutoFit/>
          </a:bodyPr>
          <a:lstStyle/>
          <a:p>
            <a:pPr indent="0" lvl="0" marL="0" marR="0" rtl="0" algn="l">
              <a:lnSpc>
                <a:spcPct val="140007"/>
              </a:lnSpc>
              <a:spcBef>
                <a:spcPts val="0"/>
              </a:spcBef>
              <a:spcAft>
                <a:spcPts val="0"/>
              </a:spcAft>
              <a:buNone/>
            </a:pPr>
            <a:r>
              <a:rPr lang="en-US" sz="5499">
                <a:solidFill>
                  <a:srgbClr val="000000"/>
                </a:solidFill>
                <a:latin typeface="Arial"/>
                <a:ea typeface="Arial"/>
                <a:cs typeface="Arial"/>
                <a:sym typeface="Arial"/>
              </a:rPr>
              <a:t>Saját digitális marketingterv készítése </a:t>
            </a:r>
            <a:endParaRPr sz="5499">
              <a:solidFill>
                <a:srgbClr val="000000"/>
              </a:solidFill>
              <a:latin typeface="Arial"/>
              <a:ea typeface="Arial"/>
              <a:cs typeface="Arial"/>
              <a:sym typeface="Arial"/>
            </a:endParaRPr>
          </a:p>
        </p:txBody>
      </p:sp>
      <p:sp>
        <p:nvSpPr>
          <p:cNvPr id="806" name="Google Shape;806;p64"/>
          <p:cNvSpPr txBox="1"/>
          <p:nvPr/>
        </p:nvSpPr>
        <p:spPr>
          <a:xfrm rot="-5400000">
            <a:off x="-2553390" y="4659191"/>
            <a:ext cx="7097505" cy="615553"/>
          </a:xfrm>
          <a:prstGeom prst="rect">
            <a:avLst/>
          </a:prstGeom>
          <a:noFill/>
          <a:ln>
            <a:noFill/>
          </a:ln>
        </p:spPr>
        <p:txBody>
          <a:bodyPr anchorCtr="0" anchor="t" bIns="0" lIns="0" spcFirstLastPara="1" rIns="0" wrap="square" tIns="0">
            <a:spAutoFit/>
          </a:bodyPr>
          <a:lstStyle/>
          <a:p>
            <a:pPr indent="0" lvl="0" marL="0" marR="0" rtl="0" algn="ctr">
              <a:lnSpc>
                <a:spcPct val="140011"/>
              </a:lnSpc>
              <a:spcBef>
                <a:spcPts val="0"/>
              </a:spcBef>
              <a:spcAft>
                <a:spcPts val="0"/>
              </a:spcAft>
              <a:buNone/>
            </a:pPr>
            <a:r>
              <a:rPr lang="en-US" sz="3399">
                <a:solidFill>
                  <a:srgbClr val="000000"/>
                </a:solidFill>
                <a:latin typeface="Arial"/>
                <a:ea typeface="Arial"/>
                <a:cs typeface="Arial"/>
                <a:sym typeface="Arial"/>
              </a:rPr>
              <a:t>1. Feladat </a:t>
            </a:r>
            <a:endParaRPr sz="3399">
              <a:solidFill>
                <a:srgbClr val="000000"/>
              </a:solidFill>
              <a:latin typeface="Arial"/>
              <a:ea typeface="Arial"/>
              <a:cs typeface="Arial"/>
              <a:sym typeface="Arial"/>
            </a:endParaRPr>
          </a:p>
        </p:txBody>
      </p:sp>
      <p:sp>
        <p:nvSpPr>
          <p:cNvPr id="807" name="Google Shape;807;p64"/>
          <p:cNvSpPr txBox="1"/>
          <p:nvPr/>
        </p:nvSpPr>
        <p:spPr>
          <a:xfrm>
            <a:off x="3675691" y="3606592"/>
            <a:ext cx="5845674" cy="385427"/>
          </a:xfrm>
          <a:prstGeom prst="rect">
            <a:avLst/>
          </a:prstGeom>
          <a:noFill/>
          <a:ln>
            <a:noFill/>
          </a:ln>
        </p:spPr>
        <p:txBody>
          <a:bodyPr anchorCtr="0" anchor="t" bIns="0" lIns="0" spcFirstLastPara="1" rIns="0" wrap="square" tIns="0">
            <a:spAutoFit/>
          </a:bodyPr>
          <a:lstStyle/>
          <a:p>
            <a:pPr indent="0" lvl="0" marL="0" marR="0" rtl="0" algn="l">
              <a:lnSpc>
                <a:spcPct val="170000"/>
              </a:lnSpc>
              <a:spcBef>
                <a:spcPts val="0"/>
              </a:spcBef>
              <a:spcAft>
                <a:spcPts val="0"/>
              </a:spcAft>
              <a:buNone/>
            </a:pPr>
            <a:r>
              <a:rPr b="1" lang="en-US" sz="2000">
                <a:solidFill>
                  <a:srgbClr val="000000"/>
                </a:solidFill>
                <a:latin typeface="Arial"/>
                <a:ea typeface="Arial"/>
                <a:cs typeface="Arial"/>
                <a:sym typeface="Arial"/>
              </a:rPr>
              <a:t>Mérés és adaptáció</a:t>
            </a:r>
            <a:endParaRPr b="1" sz="2000">
              <a:solidFill>
                <a:srgbClr val="000000"/>
              </a:solidFill>
              <a:latin typeface="Arial"/>
              <a:ea typeface="Arial"/>
              <a:cs typeface="Arial"/>
              <a:sym typeface="Arial"/>
            </a:endParaRPr>
          </a:p>
        </p:txBody>
      </p:sp>
      <p:sp>
        <p:nvSpPr>
          <p:cNvPr id="808" name="Google Shape;808;p64"/>
          <p:cNvSpPr txBox="1"/>
          <p:nvPr/>
        </p:nvSpPr>
        <p:spPr>
          <a:xfrm>
            <a:off x="3675691" y="4120716"/>
            <a:ext cx="6118498" cy="2129494"/>
          </a:xfrm>
          <a:prstGeom prst="rect">
            <a:avLst/>
          </a:prstGeom>
          <a:noFill/>
          <a:ln>
            <a:noFill/>
          </a:ln>
        </p:spPr>
        <p:txBody>
          <a:bodyPr anchorCtr="0" anchor="t" bIns="0" lIns="0" spcFirstLastPara="1" rIns="0" wrap="square" tIns="0">
            <a:spAutoFit/>
          </a:bodyPr>
          <a:lstStyle/>
          <a:p>
            <a:pPr indent="0" lvl="0" marL="0" marR="0" rtl="0" algn="l">
              <a:lnSpc>
                <a:spcPct val="170000"/>
              </a:lnSpc>
              <a:spcBef>
                <a:spcPts val="0"/>
              </a:spcBef>
              <a:spcAft>
                <a:spcPts val="0"/>
              </a:spcAft>
              <a:buNone/>
            </a:pPr>
            <a:r>
              <a:rPr lang="en-US" sz="2000">
                <a:solidFill>
                  <a:srgbClr val="000000"/>
                </a:solidFill>
                <a:latin typeface="Arial"/>
                <a:ea typeface="Arial"/>
                <a:cs typeface="Arial"/>
                <a:sym typeface="Arial"/>
              </a:rPr>
              <a:t>A digitális marketingterv eredményeinek méréséhez mérőeszközökre és Kulcsfontosságú Teljesítménymutatókra (KPI-k) van szükség, amelyek lehetővé teszik a célok elérésének mérését. </a:t>
            </a:r>
            <a:endParaRPr sz="2000">
              <a:solidFill>
                <a:srgbClr val="000000"/>
              </a:solidFill>
              <a:latin typeface="Arial"/>
              <a:ea typeface="Arial"/>
              <a:cs typeface="Arial"/>
              <a:sym typeface="Arial"/>
            </a:endParaRPr>
          </a:p>
          <a:p>
            <a:pPr indent="0" lvl="0" marL="0" marR="0" rtl="0" algn="l">
              <a:lnSpc>
                <a:spcPct val="170000"/>
              </a:lnSpc>
              <a:spcBef>
                <a:spcPts val="0"/>
              </a:spcBef>
              <a:spcAft>
                <a:spcPts val="0"/>
              </a:spcAft>
              <a:buNone/>
            </a:pPr>
            <a:r>
              <a:rPr lang="en-US" sz="2000">
                <a:solidFill>
                  <a:srgbClr val="000000"/>
                </a:solidFill>
                <a:latin typeface="Arial"/>
                <a:ea typeface="Arial"/>
                <a:cs typeface="Arial"/>
                <a:sym typeface="Arial"/>
              </a:rPr>
              <a:t>Hogy fogod mérni? Melyek a KPI-k?</a:t>
            </a:r>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2" name="Shape 812"/>
        <p:cNvGrpSpPr/>
        <p:nvPr/>
      </p:nvGrpSpPr>
      <p:grpSpPr>
        <a:xfrm>
          <a:off x="0" y="0"/>
          <a:ext cx="0" cy="0"/>
          <a:chOff x="0" y="0"/>
          <a:chExt cx="0" cy="0"/>
        </a:xfrm>
      </p:grpSpPr>
      <p:sp>
        <p:nvSpPr>
          <p:cNvPr id="813" name="Google Shape;813;p65"/>
          <p:cNvSpPr/>
          <p:nvPr/>
        </p:nvSpPr>
        <p:spPr>
          <a:xfrm rot="-1526634">
            <a:off x="15808861" y="6857494"/>
            <a:ext cx="3793097" cy="4114800"/>
          </a:xfrm>
          <a:custGeom>
            <a:rect b="b" l="l" r="r" t="t"/>
            <a:pathLst>
              <a:path extrusionOk="0" h="4114800" w="3793097">
                <a:moveTo>
                  <a:pt x="0" y="0"/>
                </a:moveTo>
                <a:lnTo>
                  <a:pt x="3793098" y="0"/>
                </a:lnTo>
                <a:lnTo>
                  <a:pt x="3793098" y="4114800"/>
                </a:lnTo>
                <a:lnTo>
                  <a:pt x="0" y="4114800"/>
                </a:lnTo>
                <a:lnTo>
                  <a:pt x="0" y="0"/>
                </a:lnTo>
                <a:close/>
              </a:path>
            </a:pathLst>
          </a:custGeom>
          <a:blipFill rotWithShape="1">
            <a:blip r:embed="rId3">
              <a:alphaModFix/>
            </a:blip>
            <a:stretch>
              <a:fillRect b="0" l="0" r="0" t="0"/>
            </a:stretch>
          </a:blipFill>
          <a:ln>
            <a:noFill/>
          </a:ln>
        </p:spPr>
      </p:sp>
      <p:sp>
        <p:nvSpPr>
          <p:cNvPr id="814" name="Google Shape;814;p65"/>
          <p:cNvSpPr/>
          <p:nvPr/>
        </p:nvSpPr>
        <p:spPr>
          <a:xfrm rot="6998860">
            <a:off x="-1294852" y="-1832721"/>
            <a:ext cx="4647105" cy="4114800"/>
          </a:xfrm>
          <a:custGeom>
            <a:rect b="b" l="l" r="r" t="t"/>
            <a:pathLst>
              <a:path extrusionOk="0" h="4114800" w="4647105">
                <a:moveTo>
                  <a:pt x="0" y="0"/>
                </a:moveTo>
                <a:lnTo>
                  <a:pt x="4647104" y="0"/>
                </a:lnTo>
                <a:lnTo>
                  <a:pt x="4647104" y="4114800"/>
                </a:lnTo>
                <a:lnTo>
                  <a:pt x="0" y="4114800"/>
                </a:lnTo>
                <a:lnTo>
                  <a:pt x="0" y="0"/>
                </a:lnTo>
                <a:close/>
              </a:path>
            </a:pathLst>
          </a:custGeom>
          <a:blipFill rotWithShape="1">
            <a:blip r:embed="rId4">
              <a:alphaModFix/>
            </a:blip>
            <a:stretch>
              <a:fillRect b="0" l="0" r="0" t="0"/>
            </a:stretch>
          </a:blipFill>
          <a:ln>
            <a:noFill/>
          </a:ln>
        </p:spPr>
      </p:sp>
      <p:sp>
        <p:nvSpPr>
          <p:cNvPr id="815" name="Google Shape;815;p65"/>
          <p:cNvSpPr/>
          <p:nvPr/>
        </p:nvSpPr>
        <p:spPr>
          <a:xfrm>
            <a:off x="15261520" y="-1673912"/>
            <a:ext cx="5040401" cy="4114800"/>
          </a:xfrm>
          <a:custGeom>
            <a:rect b="b" l="l" r="r" t="t"/>
            <a:pathLst>
              <a:path extrusionOk="0" h="4114800" w="5040401">
                <a:moveTo>
                  <a:pt x="0" y="0"/>
                </a:moveTo>
                <a:lnTo>
                  <a:pt x="5040401" y="0"/>
                </a:lnTo>
                <a:lnTo>
                  <a:pt x="5040401" y="4114800"/>
                </a:lnTo>
                <a:lnTo>
                  <a:pt x="0" y="4114800"/>
                </a:lnTo>
                <a:lnTo>
                  <a:pt x="0" y="0"/>
                </a:lnTo>
                <a:close/>
              </a:path>
            </a:pathLst>
          </a:custGeom>
          <a:blipFill rotWithShape="1">
            <a:blip r:embed="rId5">
              <a:alphaModFix/>
            </a:blip>
            <a:stretch>
              <a:fillRect b="0" l="0" r="0" t="0"/>
            </a:stretch>
          </a:blipFill>
          <a:ln>
            <a:noFill/>
          </a:ln>
        </p:spPr>
      </p:sp>
      <p:sp>
        <p:nvSpPr>
          <p:cNvPr id="816" name="Google Shape;816;p65"/>
          <p:cNvSpPr txBox="1"/>
          <p:nvPr/>
        </p:nvSpPr>
        <p:spPr>
          <a:xfrm>
            <a:off x="2875815" y="800100"/>
            <a:ext cx="1718667" cy="2013180"/>
          </a:xfrm>
          <a:prstGeom prst="rect">
            <a:avLst/>
          </a:prstGeom>
          <a:noFill/>
          <a:ln>
            <a:noFill/>
          </a:ln>
        </p:spPr>
        <p:txBody>
          <a:bodyPr anchorCtr="0" anchor="t" bIns="0" lIns="0" spcFirstLastPara="1" rIns="0" wrap="square" tIns="0">
            <a:spAutoFit/>
          </a:bodyPr>
          <a:lstStyle/>
          <a:p>
            <a:pPr indent="0" lvl="0" marL="0" marR="0" rtl="0" algn="ctr">
              <a:lnSpc>
                <a:spcPct val="202211"/>
              </a:lnSpc>
              <a:spcBef>
                <a:spcPts val="0"/>
              </a:spcBef>
              <a:spcAft>
                <a:spcPts val="0"/>
              </a:spcAft>
              <a:buNone/>
            </a:pPr>
            <a:r>
              <a:rPr lang="en-US" sz="9000">
                <a:solidFill>
                  <a:srgbClr val="06AC73"/>
                </a:solidFill>
                <a:latin typeface="Arial"/>
                <a:ea typeface="Arial"/>
                <a:cs typeface="Arial"/>
                <a:sym typeface="Arial"/>
              </a:rPr>
              <a:t>01</a:t>
            </a:r>
            <a:endParaRPr/>
          </a:p>
        </p:txBody>
      </p:sp>
      <p:sp>
        <p:nvSpPr>
          <p:cNvPr id="817" name="Google Shape;817;p65"/>
          <p:cNvSpPr txBox="1"/>
          <p:nvPr/>
        </p:nvSpPr>
        <p:spPr>
          <a:xfrm>
            <a:off x="5428435" y="1614007"/>
            <a:ext cx="5394007" cy="936625"/>
          </a:xfrm>
          <a:prstGeom prst="rect">
            <a:avLst/>
          </a:prstGeom>
          <a:noFill/>
          <a:ln>
            <a:noFill/>
          </a:ln>
        </p:spPr>
        <p:txBody>
          <a:bodyPr anchorCtr="0" anchor="t" bIns="0" lIns="0" spcFirstLastPara="1" rIns="0" wrap="square" tIns="0">
            <a:spAutoFit/>
          </a:bodyPr>
          <a:lstStyle/>
          <a:p>
            <a:pPr indent="0" lvl="0" marL="0" marR="0" rtl="0" algn="l">
              <a:lnSpc>
                <a:spcPct val="140007"/>
              </a:lnSpc>
              <a:spcBef>
                <a:spcPts val="0"/>
              </a:spcBef>
              <a:spcAft>
                <a:spcPts val="0"/>
              </a:spcAft>
              <a:buNone/>
            </a:pPr>
            <a:r>
              <a:rPr lang="en-US" sz="5499">
                <a:solidFill>
                  <a:srgbClr val="000000"/>
                </a:solidFill>
                <a:latin typeface="Arial"/>
                <a:ea typeface="Arial"/>
                <a:cs typeface="Arial"/>
                <a:sym typeface="Arial"/>
              </a:rPr>
              <a:t>Önértékelő</a:t>
            </a:r>
            <a:endParaRPr sz="5499">
              <a:solidFill>
                <a:srgbClr val="000000"/>
              </a:solidFill>
              <a:latin typeface="Arial"/>
              <a:ea typeface="Arial"/>
              <a:cs typeface="Arial"/>
              <a:sym typeface="Arial"/>
            </a:endParaRPr>
          </a:p>
        </p:txBody>
      </p:sp>
      <p:sp>
        <p:nvSpPr>
          <p:cNvPr id="818" name="Google Shape;818;p65"/>
          <p:cNvSpPr txBox="1"/>
          <p:nvPr/>
        </p:nvSpPr>
        <p:spPr>
          <a:xfrm rot="-5400000">
            <a:off x="-2555560" y="4439658"/>
            <a:ext cx="7097505" cy="580390"/>
          </a:xfrm>
          <a:prstGeom prst="rect">
            <a:avLst/>
          </a:prstGeom>
          <a:noFill/>
          <a:ln>
            <a:noFill/>
          </a:ln>
        </p:spPr>
        <p:txBody>
          <a:bodyPr anchorCtr="0" anchor="t" bIns="0" lIns="0" spcFirstLastPara="1" rIns="0" wrap="square" tIns="0">
            <a:spAutoFit/>
          </a:bodyPr>
          <a:lstStyle/>
          <a:p>
            <a:pPr indent="0" lvl="0" marL="0" marR="0" rtl="0" algn="ctr">
              <a:lnSpc>
                <a:spcPct val="140011"/>
              </a:lnSpc>
              <a:spcBef>
                <a:spcPts val="0"/>
              </a:spcBef>
              <a:spcAft>
                <a:spcPts val="0"/>
              </a:spcAft>
              <a:buNone/>
            </a:pPr>
            <a:r>
              <a:rPr lang="en-US" sz="3399">
                <a:solidFill>
                  <a:srgbClr val="000000"/>
                </a:solidFill>
                <a:latin typeface="Arial"/>
                <a:ea typeface="Arial"/>
                <a:cs typeface="Arial"/>
                <a:sym typeface="Arial"/>
              </a:rPr>
              <a:t>Önértékelő</a:t>
            </a:r>
            <a:endParaRPr sz="3399">
              <a:solidFill>
                <a:srgbClr val="000000"/>
              </a:solidFill>
              <a:latin typeface="Arial"/>
              <a:ea typeface="Arial"/>
              <a:cs typeface="Arial"/>
              <a:sym typeface="Arial"/>
            </a:endParaRPr>
          </a:p>
        </p:txBody>
      </p:sp>
      <p:sp>
        <p:nvSpPr>
          <p:cNvPr id="819" name="Google Shape;819;p65"/>
          <p:cNvSpPr txBox="1"/>
          <p:nvPr/>
        </p:nvSpPr>
        <p:spPr>
          <a:xfrm>
            <a:off x="2586826" y="3325979"/>
            <a:ext cx="12415274" cy="439864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lang="en-US" sz="2499">
                <a:solidFill>
                  <a:srgbClr val="000000"/>
                </a:solidFill>
                <a:latin typeface="Arial"/>
                <a:ea typeface="Arial"/>
                <a:cs typeface="Arial"/>
                <a:sym typeface="Arial"/>
              </a:rPr>
              <a:t>1. kérdés: </a:t>
            </a:r>
            <a:endParaRPr sz="2499">
              <a:solidFill>
                <a:srgbClr val="000000"/>
              </a:solidFill>
              <a:latin typeface="Arial"/>
              <a:ea typeface="Arial"/>
              <a:cs typeface="Arial"/>
              <a:sym typeface="Arial"/>
            </a:endParaRPr>
          </a:p>
          <a:p>
            <a:pPr indent="0" lvl="0" marL="0" marR="0" rtl="0" algn="l">
              <a:lnSpc>
                <a:spcPct val="140016"/>
              </a:lnSpc>
              <a:spcBef>
                <a:spcPts val="0"/>
              </a:spcBef>
              <a:spcAft>
                <a:spcPts val="0"/>
              </a:spcAft>
              <a:buNone/>
            </a:pPr>
            <a:r>
              <a:t/>
            </a:r>
            <a:endParaRPr sz="2499">
              <a:solidFill>
                <a:srgbClr val="000000"/>
              </a:solidFill>
              <a:latin typeface="Arial"/>
              <a:ea typeface="Arial"/>
              <a:cs typeface="Arial"/>
              <a:sym typeface="Arial"/>
            </a:endParaRPr>
          </a:p>
          <a:p>
            <a:pPr indent="0" lvl="0" marL="0" marR="0" rtl="0" algn="l">
              <a:lnSpc>
                <a:spcPct val="140013"/>
              </a:lnSpc>
              <a:spcBef>
                <a:spcPts val="0"/>
              </a:spcBef>
              <a:spcAft>
                <a:spcPts val="0"/>
              </a:spcAft>
              <a:buNone/>
            </a:pPr>
            <a:r>
              <a:rPr lang="en-US" sz="2999">
                <a:solidFill>
                  <a:srgbClr val="000000"/>
                </a:solidFill>
                <a:latin typeface="Arial"/>
                <a:ea typeface="Arial"/>
                <a:cs typeface="Arial"/>
                <a:sym typeface="Arial"/>
              </a:rPr>
              <a:t>Miért fontos a digitális marketing és közösségi média?</a:t>
            </a:r>
            <a:endParaRPr sz="2999">
              <a:solidFill>
                <a:srgbClr val="000000"/>
              </a:solidFill>
              <a:latin typeface="Arial"/>
              <a:ea typeface="Arial"/>
              <a:cs typeface="Arial"/>
              <a:sym typeface="Arial"/>
            </a:endParaRPr>
          </a:p>
          <a:p>
            <a:pPr indent="0" lvl="0" marL="0" marR="0" rtl="0" algn="l">
              <a:lnSpc>
                <a:spcPct val="140013"/>
              </a:lnSpc>
              <a:spcBef>
                <a:spcPts val="0"/>
              </a:spcBef>
              <a:spcAft>
                <a:spcPts val="0"/>
              </a:spcAft>
              <a:buNone/>
            </a:pPr>
            <a:r>
              <a:rPr lang="en-US" sz="2999">
                <a:solidFill>
                  <a:srgbClr val="000000"/>
                </a:solidFill>
                <a:latin typeface="Arial"/>
                <a:ea typeface="Arial"/>
                <a:cs typeface="Arial"/>
                <a:sym typeface="Arial"/>
              </a:rPr>
              <a:t>a. könnyű használni</a:t>
            </a:r>
            <a:endParaRPr sz="2999">
              <a:solidFill>
                <a:srgbClr val="000000"/>
              </a:solidFill>
              <a:latin typeface="Arial"/>
              <a:ea typeface="Arial"/>
              <a:cs typeface="Arial"/>
              <a:sym typeface="Arial"/>
            </a:endParaRPr>
          </a:p>
          <a:p>
            <a:pPr indent="0" lvl="0" marL="0" marR="0" rtl="0" algn="l">
              <a:lnSpc>
                <a:spcPct val="140013"/>
              </a:lnSpc>
              <a:spcBef>
                <a:spcPts val="0"/>
              </a:spcBef>
              <a:spcAft>
                <a:spcPts val="0"/>
              </a:spcAft>
              <a:buNone/>
            </a:pPr>
            <a:r>
              <a:rPr lang="en-US" sz="2999">
                <a:solidFill>
                  <a:srgbClr val="000000"/>
                </a:solidFill>
                <a:latin typeface="Arial"/>
                <a:ea typeface="Arial"/>
                <a:cs typeface="Arial"/>
                <a:sym typeface="Arial"/>
              </a:rPr>
              <a:t>b. divatos</a:t>
            </a:r>
            <a:endParaRPr sz="2999">
              <a:solidFill>
                <a:srgbClr val="000000"/>
              </a:solidFill>
              <a:latin typeface="Arial"/>
              <a:ea typeface="Arial"/>
              <a:cs typeface="Arial"/>
              <a:sym typeface="Arial"/>
            </a:endParaRPr>
          </a:p>
          <a:p>
            <a:pPr indent="0" lvl="0" marL="0" marR="0" rtl="0" algn="l">
              <a:lnSpc>
                <a:spcPct val="140013"/>
              </a:lnSpc>
              <a:spcBef>
                <a:spcPts val="0"/>
              </a:spcBef>
              <a:spcAft>
                <a:spcPts val="0"/>
              </a:spcAft>
              <a:buNone/>
            </a:pPr>
            <a:r>
              <a:rPr lang="en-US" sz="2999">
                <a:solidFill>
                  <a:srgbClr val="000000"/>
                </a:solidFill>
                <a:latin typeface="Arial"/>
                <a:ea typeface="Arial"/>
                <a:cs typeface="Arial"/>
                <a:sym typeface="Arial"/>
              </a:rPr>
              <a:t>c. összeköt hasonlóan gondolkodó emberekkel</a:t>
            </a:r>
            <a:endParaRPr sz="2999">
              <a:solidFill>
                <a:srgbClr val="000000"/>
              </a:solidFill>
              <a:latin typeface="Arial"/>
              <a:ea typeface="Arial"/>
              <a:cs typeface="Arial"/>
              <a:sym typeface="Arial"/>
            </a:endParaRPr>
          </a:p>
          <a:p>
            <a:pPr indent="0" lvl="0" marL="0" marR="0" rtl="0" algn="l">
              <a:lnSpc>
                <a:spcPct val="116672"/>
              </a:lnSpc>
              <a:spcBef>
                <a:spcPts val="0"/>
              </a:spcBef>
              <a:spcAft>
                <a:spcPts val="0"/>
              </a:spcAft>
              <a:buNone/>
            </a:pPr>
            <a:r>
              <a:t/>
            </a:r>
            <a:endParaRPr sz="2999">
              <a:solidFill>
                <a:srgbClr val="000000"/>
              </a:solidFill>
              <a:latin typeface="Arial"/>
              <a:ea typeface="Arial"/>
              <a:cs typeface="Arial"/>
              <a:sym typeface="Arial"/>
            </a:endParaRPr>
          </a:p>
          <a:p>
            <a:pPr indent="0" lvl="0" marL="0" marR="0" rtl="0" algn="l">
              <a:lnSpc>
                <a:spcPct val="116672"/>
              </a:lnSpc>
              <a:spcBef>
                <a:spcPts val="0"/>
              </a:spcBef>
              <a:spcAft>
                <a:spcPts val="0"/>
              </a:spcAft>
              <a:buNone/>
            </a:pPr>
            <a:r>
              <a:t/>
            </a:r>
            <a:endParaRPr sz="2999">
              <a:solidFill>
                <a:srgbClr val="000000"/>
              </a:solidFill>
              <a:latin typeface="Arial"/>
              <a:ea typeface="Arial"/>
              <a:cs typeface="Arial"/>
              <a:sym typeface="Arial"/>
            </a:endParaRPr>
          </a:p>
          <a:p>
            <a:pPr indent="0" lvl="0" marL="0" marR="0" rtl="0" algn="l">
              <a:lnSpc>
                <a:spcPct val="116672"/>
              </a:lnSpc>
              <a:spcBef>
                <a:spcPts val="0"/>
              </a:spcBef>
              <a:spcAft>
                <a:spcPts val="0"/>
              </a:spcAft>
              <a:buNone/>
            </a:pPr>
            <a:r>
              <a:t/>
            </a:r>
            <a:endParaRPr sz="2999">
              <a:solidFill>
                <a:srgbClr val="000000"/>
              </a:solidFill>
              <a:latin typeface="Arial"/>
              <a:ea typeface="Arial"/>
              <a:cs typeface="Arial"/>
              <a:sym typeface="Arial"/>
            </a:endParaRPr>
          </a:p>
        </p:txBody>
      </p:sp>
      <p:sp>
        <p:nvSpPr>
          <p:cNvPr id="820" name="Google Shape;820;p65"/>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6">
              <a:alphaModFix/>
            </a:blip>
            <a:stretch>
              <a:fillRect b="-160181" l="-14265" r="-3278" t="-161048"/>
            </a:stretch>
          </a:blipFill>
          <a:ln>
            <a:noFill/>
          </a:ln>
        </p:spPr>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4" name="Shape 824"/>
        <p:cNvGrpSpPr/>
        <p:nvPr/>
      </p:nvGrpSpPr>
      <p:grpSpPr>
        <a:xfrm>
          <a:off x="0" y="0"/>
          <a:ext cx="0" cy="0"/>
          <a:chOff x="0" y="0"/>
          <a:chExt cx="0" cy="0"/>
        </a:xfrm>
      </p:grpSpPr>
      <p:sp>
        <p:nvSpPr>
          <p:cNvPr id="825" name="Google Shape;825;p66"/>
          <p:cNvSpPr/>
          <p:nvPr/>
        </p:nvSpPr>
        <p:spPr>
          <a:xfrm rot="-1526634">
            <a:off x="15808861" y="6857494"/>
            <a:ext cx="3793097" cy="4114800"/>
          </a:xfrm>
          <a:custGeom>
            <a:rect b="b" l="l" r="r" t="t"/>
            <a:pathLst>
              <a:path extrusionOk="0" h="4114800" w="3793097">
                <a:moveTo>
                  <a:pt x="0" y="0"/>
                </a:moveTo>
                <a:lnTo>
                  <a:pt x="3793098" y="0"/>
                </a:lnTo>
                <a:lnTo>
                  <a:pt x="3793098" y="4114800"/>
                </a:lnTo>
                <a:lnTo>
                  <a:pt x="0" y="4114800"/>
                </a:lnTo>
                <a:lnTo>
                  <a:pt x="0" y="0"/>
                </a:lnTo>
                <a:close/>
              </a:path>
            </a:pathLst>
          </a:custGeom>
          <a:blipFill rotWithShape="1">
            <a:blip r:embed="rId3">
              <a:alphaModFix/>
            </a:blip>
            <a:stretch>
              <a:fillRect b="0" l="0" r="0" t="0"/>
            </a:stretch>
          </a:blipFill>
          <a:ln>
            <a:noFill/>
          </a:ln>
        </p:spPr>
      </p:sp>
      <p:sp>
        <p:nvSpPr>
          <p:cNvPr id="826" name="Google Shape;826;p66"/>
          <p:cNvSpPr/>
          <p:nvPr/>
        </p:nvSpPr>
        <p:spPr>
          <a:xfrm rot="6998860">
            <a:off x="-1294852" y="-1832721"/>
            <a:ext cx="4647105" cy="4114800"/>
          </a:xfrm>
          <a:custGeom>
            <a:rect b="b" l="l" r="r" t="t"/>
            <a:pathLst>
              <a:path extrusionOk="0" h="4114800" w="4647105">
                <a:moveTo>
                  <a:pt x="0" y="0"/>
                </a:moveTo>
                <a:lnTo>
                  <a:pt x="4647104" y="0"/>
                </a:lnTo>
                <a:lnTo>
                  <a:pt x="4647104" y="4114800"/>
                </a:lnTo>
                <a:lnTo>
                  <a:pt x="0" y="4114800"/>
                </a:lnTo>
                <a:lnTo>
                  <a:pt x="0" y="0"/>
                </a:lnTo>
                <a:close/>
              </a:path>
            </a:pathLst>
          </a:custGeom>
          <a:blipFill rotWithShape="1">
            <a:blip r:embed="rId4">
              <a:alphaModFix/>
            </a:blip>
            <a:stretch>
              <a:fillRect b="0" l="0" r="0" t="0"/>
            </a:stretch>
          </a:blipFill>
          <a:ln>
            <a:noFill/>
          </a:ln>
        </p:spPr>
      </p:sp>
      <p:sp>
        <p:nvSpPr>
          <p:cNvPr id="827" name="Google Shape;827;p66"/>
          <p:cNvSpPr/>
          <p:nvPr/>
        </p:nvSpPr>
        <p:spPr>
          <a:xfrm>
            <a:off x="15261520" y="-1673912"/>
            <a:ext cx="5040401" cy="4114800"/>
          </a:xfrm>
          <a:custGeom>
            <a:rect b="b" l="l" r="r" t="t"/>
            <a:pathLst>
              <a:path extrusionOk="0" h="4114800" w="5040401">
                <a:moveTo>
                  <a:pt x="0" y="0"/>
                </a:moveTo>
                <a:lnTo>
                  <a:pt x="5040401" y="0"/>
                </a:lnTo>
                <a:lnTo>
                  <a:pt x="5040401" y="4114800"/>
                </a:lnTo>
                <a:lnTo>
                  <a:pt x="0" y="4114800"/>
                </a:lnTo>
                <a:lnTo>
                  <a:pt x="0" y="0"/>
                </a:lnTo>
                <a:close/>
              </a:path>
            </a:pathLst>
          </a:custGeom>
          <a:blipFill rotWithShape="1">
            <a:blip r:embed="rId5">
              <a:alphaModFix/>
            </a:blip>
            <a:stretch>
              <a:fillRect b="0" l="0" r="0" t="0"/>
            </a:stretch>
          </a:blipFill>
          <a:ln>
            <a:noFill/>
          </a:ln>
        </p:spPr>
      </p:sp>
      <p:sp>
        <p:nvSpPr>
          <p:cNvPr id="828" name="Google Shape;828;p66"/>
          <p:cNvSpPr txBox="1"/>
          <p:nvPr/>
        </p:nvSpPr>
        <p:spPr>
          <a:xfrm>
            <a:off x="1916864" y="790575"/>
            <a:ext cx="2161133" cy="2333972"/>
          </a:xfrm>
          <a:prstGeom prst="rect">
            <a:avLst/>
          </a:prstGeom>
          <a:noFill/>
          <a:ln>
            <a:noFill/>
          </a:ln>
        </p:spPr>
        <p:txBody>
          <a:bodyPr anchorCtr="0" anchor="t" bIns="0" lIns="0" spcFirstLastPara="1" rIns="0" wrap="square" tIns="0">
            <a:spAutoFit/>
          </a:bodyPr>
          <a:lstStyle/>
          <a:p>
            <a:pPr indent="0" lvl="0" marL="0" marR="0" rtl="0" algn="ctr">
              <a:lnSpc>
                <a:spcPct val="140003"/>
              </a:lnSpc>
              <a:spcBef>
                <a:spcPts val="0"/>
              </a:spcBef>
              <a:spcAft>
                <a:spcPts val="0"/>
              </a:spcAft>
              <a:buNone/>
            </a:pPr>
            <a:r>
              <a:rPr lang="en-US" sz="12999">
                <a:solidFill>
                  <a:srgbClr val="06AC73"/>
                </a:solidFill>
                <a:latin typeface="Arial"/>
                <a:ea typeface="Arial"/>
                <a:cs typeface="Arial"/>
                <a:sym typeface="Arial"/>
              </a:rPr>
              <a:t>02</a:t>
            </a:r>
            <a:endParaRPr/>
          </a:p>
        </p:txBody>
      </p:sp>
      <p:sp>
        <p:nvSpPr>
          <p:cNvPr id="829" name="Google Shape;829;p66"/>
          <p:cNvSpPr txBox="1"/>
          <p:nvPr/>
        </p:nvSpPr>
        <p:spPr>
          <a:xfrm>
            <a:off x="4077997" y="897514"/>
            <a:ext cx="5394007" cy="901144"/>
          </a:xfrm>
          <a:prstGeom prst="rect">
            <a:avLst/>
          </a:prstGeom>
          <a:noFill/>
          <a:ln>
            <a:noFill/>
          </a:ln>
        </p:spPr>
        <p:txBody>
          <a:bodyPr anchorCtr="0" anchor="t" bIns="0" lIns="0" spcFirstLastPara="1" rIns="0" wrap="square" tIns="0">
            <a:spAutoFit/>
          </a:bodyPr>
          <a:lstStyle/>
          <a:p>
            <a:pPr indent="0" lvl="0" marL="0" marR="0" rtl="0" algn="l">
              <a:lnSpc>
                <a:spcPct val="140007"/>
              </a:lnSpc>
              <a:spcBef>
                <a:spcPts val="0"/>
              </a:spcBef>
              <a:spcAft>
                <a:spcPts val="0"/>
              </a:spcAft>
              <a:buNone/>
            </a:pPr>
            <a:r>
              <a:rPr lang="en-US" sz="5499">
                <a:solidFill>
                  <a:srgbClr val="000000"/>
                </a:solidFill>
                <a:latin typeface="Arial"/>
                <a:ea typeface="Arial"/>
                <a:cs typeface="Arial"/>
                <a:sym typeface="Arial"/>
              </a:rPr>
              <a:t>Önértékelő</a:t>
            </a:r>
            <a:endParaRPr sz="5499">
              <a:solidFill>
                <a:srgbClr val="000000"/>
              </a:solidFill>
              <a:latin typeface="Arial"/>
              <a:ea typeface="Arial"/>
              <a:cs typeface="Arial"/>
              <a:sym typeface="Arial"/>
            </a:endParaRPr>
          </a:p>
        </p:txBody>
      </p:sp>
      <p:sp>
        <p:nvSpPr>
          <p:cNvPr id="830" name="Google Shape;830;p66"/>
          <p:cNvSpPr txBox="1"/>
          <p:nvPr/>
        </p:nvSpPr>
        <p:spPr>
          <a:xfrm rot="-5400000">
            <a:off x="-2553390" y="4351415"/>
            <a:ext cx="7097505" cy="1231106"/>
          </a:xfrm>
          <a:prstGeom prst="rect">
            <a:avLst/>
          </a:prstGeom>
          <a:noFill/>
          <a:ln>
            <a:noFill/>
          </a:ln>
        </p:spPr>
        <p:txBody>
          <a:bodyPr anchorCtr="0" anchor="t" bIns="0" lIns="0" spcFirstLastPara="1" rIns="0" wrap="square" tIns="0">
            <a:spAutoFit/>
          </a:bodyPr>
          <a:lstStyle/>
          <a:p>
            <a:pPr indent="0" lvl="0" marL="0" marR="0" rtl="0" algn="ctr">
              <a:lnSpc>
                <a:spcPct val="140011"/>
              </a:lnSpc>
              <a:spcBef>
                <a:spcPts val="0"/>
              </a:spcBef>
              <a:spcAft>
                <a:spcPts val="0"/>
              </a:spcAft>
              <a:buNone/>
            </a:pPr>
            <a:r>
              <a:rPr lang="en-US" sz="3399">
                <a:solidFill>
                  <a:srgbClr val="000000"/>
                </a:solidFill>
                <a:latin typeface="Arial"/>
                <a:ea typeface="Arial"/>
                <a:cs typeface="Arial"/>
                <a:sym typeface="Arial"/>
              </a:rPr>
              <a:t>Önértékelő</a:t>
            </a:r>
            <a:endParaRPr sz="3399">
              <a:solidFill>
                <a:srgbClr val="000000"/>
              </a:solidFill>
              <a:latin typeface="Arial"/>
              <a:ea typeface="Arial"/>
              <a:cs typeface="Arial"/>
              <a:sym typeface="Arial"/>
            </a:endParaRPr>
          </a:p>
          <a:p>
            <a:pPr indent="0" lvl="0" marL="0" marR="0" rtl="0" algn="ctr">
              <a:lnSpc>
                <a:spcPct val="140011"/>
              </a:lnSpc>
              <a:spcBef>
                <a:spcPts val="0"/>
              </a:spcBef>
              <a:spcAft>
                <a:spcPts val="0"/>
              </a:spcAft>
              <a:buNone/>
            </a:pPr>
            <a:r>
              <a:rPr lang="en-US" sz="3399">
                <a:solidFill>
                  <a:srgbClr val="000000"/>
                </a:solidFill>
                <a:latin typeface="Arial"/>
                <a:ea typeface="Arial"/>
                <a:cs typeface="Arial"/>
                <a:sym typeface="Arial"/>
              </a:rPr>
              <a:t> </a:t>
            </a:r>
            <a:endParaRPr sz="3399">
              <a:solidFill>
                <a:srgbClr val="000000"/>
              </a:solidFill>
              <a:latin typeface="Arial"/>
              <a:ea typeface="Arial"/>
              <a:cs typeface="Arial"/>
              <a:sym typeface="Arial"/>
            </a:endParaRPr>
          </a:p>
        </p:txBody>
      </p:sp>
      <p:sp>
        <p:nvSpPr>
          <p:cNvPr id="831" name="Google Shape;831;p66"/>
          <p:cNvSpPr txBox="1"/>
          <p:nvPr/>
        </p:nvSpPr>
        <p:spPr>
          <a:xfrm>
            <a:off x="2936363" y="4263704"/>
            <a:ext cx="12415274" cy="1436291"/>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lang="en-US" sz="2499">
                <a:solidFill>
                  <a:srgbClr val="000000"/>
                </a:solidFill>
                <a:latin typeface="Arial"/>
                <a:ea typeface="Arial"/>
                <a:cs typeface="Arial"/>
                <a:sym typeface="Arial"/>
              </a:rPr>
              <a:t>2. kérdés: </a:t>
            </a:r>
            <a:endParaRPr sz="2499">
              <a:solidFill>
                <a:srgbClr val="000000"/>
              </a:solidFill>
              <a:latin typeface="Arial"/>
              <a:ea typeface="Arial"/>
              <a:cs typeface="Arial"/>
              <a:sym typeface="Arial"/>
            </a:endParaRPr>
          </a:p>
          <a:p>
            <a:pPr indent="0" lvl="0" marL="0" marR="0" rtl="0" algn="l">
              <a:lnSpc>
                <a:spcPct val="140016"/>
              </a:lnSpc>
              <a:spcBef>
                <a:spcPts val="0"/>
              </a:spcBef>
              <a:spcAft>
                <a:spcPts val="0"/>
              </a:spcAft>
              <a:buNone/>
            </a:pPr>
            <a:r>
              <a:t/>
            </a:r>
            <a:endParaRPr sz="2499">
              <a:solidFill>
                <a:srgbClr val="000000"/>
              </a:solidFill>
              <a:latin typeface="Arial"/>
              <a:ea typeface="Arial"/>
              <a:cs typeface="Arial"/>
              <a:sym typeface="Arial"/>
            </a:endParaRPr>
          </a:p>
          <a:p>
            <a:pPr indent="0" lvl="0" marL="0" marR="0" rtl="0" algn="l">
              <a:lnSpc>
                <a:spcPct val="140013"/>
              </a:lnSpc>
              <a:spcBef>
                <a:spcPts val="0"/>
              </a:spcBef>
              <a:spcAft>
                <a:spcPts val="0"/>
              </a:spcAft>
              <a:buNone/>
            </a:pPr>
            <a:r>
              <a:rPr lang="en-US" sz="2999">
                <a:solidFill>
                  <a:srgbClr val="000000"/>
                </a:solidFill>
                <a:latin typeface="Arial"/>
                <a:ea typeface="Arial"/>
                <a:cs typeface="Arial"/>
                <a:sym typeface="Arial"/>
              </a:rPr>
              <a:t>Milyen elemeket használhatsz egy vonzó tartalom létrehozásához?</a:t>
            </a:r>
            <a:endParaRPr/>
          </a:p>
        </p:txBody>
      </p:sp>
      <p:sp>
        <p:nvSpPr>
          <p:cNvPr id="832" name="Google Shape;832;p66"/>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6">
              <a:alphaModFix/>
            </a:blip>
            <a:stretch>
              <a:fillRect b="-160181" l="-14265" r="-3278" t="-161048"/>
            </a:stretch>
          </a:blipFill>
          <a:ln>
            <a:noFill/>
          </a:ln>
        </p:spPr>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6" name="Shape 836"/>
        <p:cNvGrpSpPr/>
        <p:nvPr/>
      </p:nvGrpSpPr>
      <p:grpSpPr>
        <a:xfrm>
          <a:off x="0" y="0"/>
          <a:ext cx="0" cy="0"/>
          <a:chOff x="0" y="0"/>
          <a:chExt cx="0" cy="0"/>
        </a:xfrm>
      </p:grpSpPr>
      <p:sp>
        <p:nvSpPr>
          <p:cNvPr id="837" name="Google Shape;837;p67"/>
          <p:cNvSpPr/>
          <p:nvPr/>
        </p:nvSpPr>
        <p:spPr>
          <a:xfrm rot="-1526634">
            <a:off x="15808861" y="6857494"/>
            <a:ext cx="3793097" cy="4114800"/>
          </a:xfrm>
          <a:custGeom>
            <a:rect b="b" l="l" r="r" t="t"/>
            <a:pathLst>
              <a:path extrusionOk="0" h="4114800" w="3793097">
                <a:moveTo>
                  <a:pt x="0" y="0"/>
                </a:moveTo>
                <a:lnTo>
                  <a:pt x="3793098" y="0"/>
                </a:lnTo>
                <a:lnTo>
                  <a:pt x="3793098" y="4114800"/>
                </a:lnTo>
                <a:lnTo>
                  <a:pt x="0" y="4114800"/>
                </a:lnTo>
                <a:lnTo>
                  <a:pt x="0" y="0"/>
                </a:lnTo>
                <a:close/>
              </a:path>
            </a:pathLst>
          </a:custGeom>
          <a:blipFill rotWithShape="1">
            <a:blip r:embed="rId3">
              <a:alphaModFix/>
            </a:blip>
            <a:stretch>
              <a:fillRect b="0" l="0" r="0" t="0"/>
            </a:stretch>
          </a:blipFill>
          <a:ln>
            <a:noFill/>
          </a:ln>
        </p:spPr>
      </p:sp>
      <p:sp>
        <p:nvSpPr>
          <p:cNvPr id="838" name="Google Shape;838;p67"/>
          <p:cNvSpPr/>
          <p:nvPr/>
        </p:nvSpPr>
        <p:spPr>
          <a:xfrm rot="6998860">
            <a:off x="-1294852" y="-1832721"/>
            <a:ext cx="4647105" cy="4114800"/>
          </a:xfrm>
          <a:custGeom>
            <a:rect b="b" l="l" r="r" t="t"/>
            <a:pathLst>
              <a:path extrusionOk="0" h="4114800" w="4647105">
                <a:moveTo>
                  <a:pt x="0" y="0"/>
                </a:moveTo>
                <a:lnTo>
                  <a:pt x="4647104" y="0"/>
                </a:lnTo>
                <a:lnTo>
                  <a:pt x="4647104" y="4114800"/>
                </a:lnTo>
                <a:lnTo>
                  <a:pt x="0" y="4114800"/>
                </a:lnTo>
                <a:lnTo>
                  <a:pt x="0" y="0"/>
                </a:lnTo>
                <a:close/>
              </a:path>
            </a:pathLst>
          </a:custGeom>
          <a:blipFill rotWithShape="1">
            <a:blip r:embed="rId4">
              <a:alphaModFix/>
            </a:blip>
            <a:stretch>
              <a:fillRect b="0" l="0" r="0" t="0"/>
            </a:stretch>
          </a:blipFill>
          <a:ln>
            <a:noFill/>
          </a:ln>
        </p:spPr>
      </p:sp>
      <p:sp>
        <p:nvSpPr>
          <p:cNvPr id="839" name="Google Shape;839;p67"/>
          <p:cNvSpPr/>
          <p:nvPr/>
        </p:nvSpPr>
        <p:spPr>
          <a:xfrm>
            <a:off x="15261520" y="-1673912"/>
            <a:ext cx="5040401" cy="4114800"/>
          </a:xfrm>
          <a:custGeom>
            <a:rect b="b" l="l" r="r" t="t"/>
            <a:pathLst>
              <a:path extrusionOk="0" h="4114800" w="5040401">
                <a:moveTo>
                  <a:pt x="0" y="0"/>
                </a:moveTo>
                <a:lnTo>
                  <a:pt x="5040401" y="0"/>
                </a:lnTo>
                <a:lnTo>
                  <a:pt x="5040401" y="4114800"/>
                </a:lnTo>
                <a:lnTo>
                  <a:pt x="0" y="4114800"/>
                </a:lnTo>
                <a:lnTo>
                  <a:pt x="0" y="0"/>
                </a:lnTo>
                <a:close/>
              </a:path>
            </a:pathLst>
          </a:custGeom>
          <a:blipFill rotWithShape="1">
            <a:blip r:embed="rId5">
              <a:alphaModFix/>
            </a:blip>
            <a:stretch>
              <a:fillRect b="0" l="0" r="0" t="0"/>
            </a:stretch>
          </a:blipFill>
          <a:ln>
            <a:noFill/>
          </a:ln>
        </p:spPr>
      </p:sp>
      <p:sp>
        <p:nvSpPr>
          <p:cNvPr id="840" name="Google Shape;840;p67"/>
          <p:cNvSpPr txBox="1"/>
          <p:nvPr/>
        </p:nvSpPr>
        <p:spPr>
          <a:xfrm>
            <a:off x="1911060" y="790575"/>
            <a:ext cx="2172742" cy="2212976"/>
          </a:xfrm>
          <a:prstGeom prst="rect">
            <a:avLst/>
          </a:prstGeom>
          <a:noFill/>
          <a:ln>
            <a:noFill/>
          </a:ln>
        </p:spPr>
        <p:txBody>
          <a:bodyPr anchorCtr="0" anchor="t" bIns="0" lIns="0" spcFirstLastPara="1" rIns="0" wrap="square" tIns="0">
            <a:spAutoFit/>
          </a:bodyPr>
          <a:lstStyle/>
          <a:p>
            <a:pPr indent="0" lvl="0" marL="0" marR="0" rtl="0" algn="ctr">
              <a:lnSpc>
                <a:spcPct val="140003"/>
              </a:lnSpc>
              <a:spcBef>
                <a:spcPts val="0"/>
              </a:spcBef>
              <a:spcAft>
                <a:spcPts val="0"/>
              </a:spcAft>
              <a:buNone/>
            </a:pPr>
            <a:r>
              <a:rPr lang="en-US" sz="12999">
                <a:solidFill>
                  <a:srgbClr val="06AC73"/>
                </a:solidFill>
                <a:latin typeface="Arial"/>
                <a:ea typeface="Arial"/>
                <a:cs typeface="Arial"/>
                <a:sym typeface="Arial"/>
              </a:rPr>
              <a:t>03</a:t>
            </a:r>
            <a:endParaRPr/>
          </a:p>
        </p:txBody>
      </p:sp>
      <p:sp>
        <p:nvSpPr>
          <p:cNvPr id="841" name="Google Shape;841;p67"/>
          <p:cNvSpPr txBox="1"/>
          <p:nvPr/>
        </p:nvSpPr>
        <p:spPr>
          <a:xfrm>
            <a:off x="4077997" y="897514"/>
            <a:ext cx="5394007" cy="936625"/>
          </a:xfrm>
          <a:prstGeom prst="rect">
            <a:avLst/>
          </a:prstGeom>
          <a:noFill/>
          <a:ln>
            <a:noFill/>
          </a:ln>
        </p:spPr>
        <p:txBody>
          <a:bodyPr anchorCtr="0" anchor="t" bIns="0" lIns="0" spcFirstLastPara="1" rIns="0" wrap="square" tIns="0">
            <a:spAutoFit/>
          </a:bodyPr>
          <a:lstStyle/>
          <a:p>
            <a:pPr indent="0" lvl="0" marL="0" marR="0" rtl="0" algn="l">
              <a:lnSpc>
                <a:spcPct val="140007"/>
              </a:lnSpc>
              <a:spcBef>
                <a:spcPts val="0"/>
              </a:spcBef>
              <a:spcAft>
                <a:spcPts val="0"/>
              </a:spcAft>
              <a:buNone/>
            </a:pPr>
            <a:r>
              <a:rPr lang="en-US" sz="5499">
                <a:solidFill>
                  <a:srgbClr val="000000"/>
                </a:solidFill>
                <a:latin typeface="Arial"/>
                <a:ea typeface="Arial"/>
                <a:cs typeface="Arial"/>
                <a:sym typeface="Arial"/>
              </a:rPr>
              <a:t>Önértékelő</a:t>
            </a:r>
            <a:endParaRPr sz="5499">
              <a:solidFill>
                <a:srgbClr val="000000"/>
              </a:solidFill>
              <a:latin typeface="Arial"/>
              <a:ea typeface="Arial"/>
              <a:cs typeface="Arial"/>
              <a:sym typeface="Arial"/>
            </a:endParaRPr>
          </a:p>
        </p:txBody>
      </p:sp>
      <p:sp>
        <p:nvSpPr>
          <p:cNvPr id="842" name="Google Shape;842;p67"/>
          <p:cNvSpPr txBox="1"/>
          <p:nvPr/>
        </p:nvSpPr>
        <p:spPr>
          <a:xfrm rot="-5400000">
            <a:off x="-2553390" y="4378730"/>
            <a:ext cx="7097505" cy="1176476"/>
          </a:xfrm>
          <a:prstGeom prst="rect">
            <a:avLst/>
          </a:prstGeom>
          <a:noFill/>
          <a:ln>
            <a:noFill/>
          </a:ln>
        </p:spPr>
        <p:txBody>
          <a:bodyPr anchorCtr="0" anchor="t" bIns="0" lIns="0" spcFirstLastPara="1" rIns="0" wrap="square" tIns="0">
            <a:spAutoFit/>
          </a:bodyPr>
          <a:lstStyle/>
          <a:p>
            <a:pPr indent="0" lvl="0" marL="0" marR="0" rtl="0" algn="ctr">
              <a:lnSpc>
                <a:spcPct val="140011"/>
              </a:lnSpc>
              <a:spcBef>
                <a:spcPts val="0"/>
              </a:spcBef>
              <a:spcAft>
                <a:spcPts val="0"/>
              </a:spcAft>
              <a:buNone/>
            </a:pPr>
            <a:r>
              <a:rPr lang="en-US" sz="3399">
                <a:solidFill>
                  <a:srgbClr val="000000"/>
                </a:solidFill>
                <a:latin typeface="Arial"/>
                <a:ea typeface="Arial"/>
                <a:cs typeface="Arial"/>
                <a:sym typeface="Arial"/>
              </a:rPr>
              <a:t>Önértékelő</a:t>
            </a:r>
            <a:endParaRPr sz="3399">
              <a:solidFill>
                <a:srgbClr val="000000"/>
              </a:solidFill>
              <a:latin typeface="Arial"/>
              <a:ea typeface="Arial"/>
              <a:cs typeface="Arial"/>
              <a:sym typeface="Arial"/>
            </a:endParaRPr>
          </a:p>
          <a:p>
            <a:pPr indent="0" lvl="0" marL="0" marR="0" rtl="0" algn="ctr">
              <a:lnSpc>
                <a:spcPct val="140011"/>
              </a:lnSpc>
              <a:spcBef>
                <a:spcPts val="0"/>
              </a:spcBef>
              <a:spcAft>
                <a:spcPts val="0"/>
              </a:spcAft>
              <a:buNone/>
            </a:pPr>
            <a:r>
              <a:rPr lang="en-US" sz="3399">
                <a:solidFill>
                  <a:srgbClr val="000000"/>
                </a:solidFill>
                <a:latin typeface="Arial"/>
                <a:ea typeface="Arial"/>
                <a:cs typeface="Arial"/>
                <a:sym typeface="Arial"/>
              </a:rPr>
              <a:t> </a:t>
            </a:r>
            <a:endParaRPr sz="3399">
              <a:solidFill>
                <a:srgbClr val="000000"/>
              </a:solidFill>
              <a:latin typeface="Arial"/>
              <a:ea typeface="Arial"/>
              <a:cs typeface="Arial"/>
              <a:sym typeface="Arial"/>
            </a:endParaRPr>
          </a:p>
        </p:txBody>
      </p:sp>
      <p:sp>
        <p:nvSpPr>
          <p:cNvPr id="843" name="Google Shape;843;p67"/>
          <p:cNvSpPr txBox="1"/>
          <p:nvPr/>
        </p:nvSpPr>
        <p:spPr>
          <a:xfrm>
            <a:off x="3505200" y="3622357"/>
            <a:ext cx="12415274" cy="3052118"/>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lang="en-US" sz="2499">
                <a:solidFill>
                  <a:srgbClr val="000000"/>
                </a:solidFill>
                <a:latin typeface="Arial"/>
                <a:ea typeface="Arial"/>
                <a:cs typeface="Arial"/>
                <a:sym typeface="Arial"/>
              </a:rPr>
              <a:t>3. kérdés: </a:t>
            </a:r>
            <a:endParaRPr sz="2499">
              <a:solidFill>
                <a:srgbClr val="000000"/>
              </a:solidFill>
              <a:latin typeface="Arial"/>
              <a:ea typeface="Arial"/>
              <a:cs typeface="Arial"/>
              <a:sym typeface="Arial"/>
            </a:endParaRPr>
          </a:p>
          <a:p>
            <a:pPr indent="0" lvl="0" marL="0" marR="0" rtl="0" algn="l">
              <a:lnSpc>
                <a:spcPct val="140016"/>
              </a:lnSpc>
              <a:spcBef>
                <a:spcPts val="0"/>
              </a:spcBef>
              <a:spcAft>
                <a:spcPts val="0"/>
              </a:spcAft>
              <a:buNone/>
            </a:pPr>
            <a:r>
              <a:t/>
            </a:r>
            <a:endParaRPr sz="2499">
              <a:solidFill>
                <a:srgbClr val="000000"/>
              </a:solidFill>
              <a:latin typeface="Arial"/>
              <a:ea typeface="Arial"/>
              <a:cs typeface="Arial"/>
              <a:sym typeface="Arial"/>
            </a:endParaRPr>
          </a:p>
          <a:p>
            <a:pPr indent="0" lvl="0" marL="0" marR="0" rtl="0" algn="l">
              <a:lnSpc>
                <a:spcPct val="140013"/>
              </a:lnSpc>
              <a:spcBef>
                <a:spcPts val="0"/>
              </a:spcBef>
              <a:spcAft>
                <a:spcPts val="0"/>
              </a:spcAft>
              <a:buNone/>
            </a:pPr>
            <a:r>
              <a:rPr lang="en-US" sz="2999">
                <a:solidFill>
                  <a:srgbClr val="000000"/>
                </a:solidFill>
                <a:latin typeface="Arial"/>
                <a:ea typeface="Arial"/>
                <a:cs typeface="Arial"/>
                <a:sym typeface="Arial"/>
              </a:rPr>
              <a:t>Mire kell törekedni a tartalomírás során?</a:t>
            </a:r>
            <a:endParaRPr sz="2999">
              <a:solidFill>
                <a:srgbClr val="000000"/>
              </a:solidFill>
              <a:latin typeface="Arial"/>
              <a:ea typeface="Arial"/>
              <a:cs typeface="Arial"/>
              <a:sym typeface="Arial"/>
            </a:endParaRPr>
          </a:p>
          <a:p>
            <a:pPr indent="-514350" lvl="0" marL="514350" marR="0" rtl="0" algn="l">
              <a:lnSpc>
                <a:spcPct val="140013"/>
              </a:lnSpc>
              <a:spcBef>
                <a:spcPts val="0"/>
              </a:spcBef>
              <a:spcAft>
                <a:spcPts val="0"/>
              </a:spcAft>
              <a:buClr>
                <a:srgbClr val="000000"/>
              </a:buClr>
              <a:buSzPts val="2999"/>
              <a:buFont typeface="Arial"/>
              <a:buAutoNum type="alphaLcPeriod"/>
            </a:pPr>
            <a:r>
              <a:rPr lang="en-US" sz="2999">
                <a:solidFill>
                  <a:srgbClr val="000000"/>
                </a:solidFill>
                <a:latin typeface="Arial"/>
                <a:ea typeface="Arial"/>
                <a:cs typeface="Arial"/>
                <a:sym typeface="Arial"/>
              </a:rPr>
              <a:t>felhívás a cselekvésre</a:t>
            </a:r>
            <a:endParaRPr sz="2999">
              <a:solidFill>
                <a:srgbClr val="000000"/>
              </a:solidFill>
              <a:latin typeface="Arial"/>
              <a:ea typeface="Arial"/>
              <a:cs typeface="Arial"/>
              <a:sym typeface="Arial"/>
            </a:endParaRPr>
          </a:p>
          <a:p>
            <a:pPr indent="-514350" lvl="0" marL="514350" marR="0" rtl="0" algn="l">
              <a:lnSpc>
                <a:spcPct val="140013"/>
              </a:lnSpc>
              <a:spcBef>
                <a:spcPts val="0"/>
              </a:spcBef>
              <a:spcAft>
                <a:spcPts val="0"/>
              </a:spcAft>
              <a:buClr>
                <a:srgbClr val="000000"/>
              </a:buClr>
              <a:buSzPts val="2999"/>
              <a:buFont typeface="Arial"/>
              <a:buAutoNum type="alphaLcPeriod"/>
            </a:pPr>
            <a:r>
              <a:rPr lang="en-US" sz="2999">
                <a:solidFill>
                  <a:srgbClr val="000000"/>
                </a:solidFill>
                <a:latin typeface="Arial"/>
                <a:ea typeface="Arial"/>
                <a:cs typeface="Arial"/>
                <a:sym typeface="Arial"/>
              </a:rPr>
              <a:t>b. aktív írás</a:t>
            </a:r>
            <a:endParaRPr sz="2999">
              <a:solidFill>
                <a:srgbClr val="000000"/>
              </a:solidFill>
              <a:latin typeface="Arial"/>
              <a:ea typeface="Arial"/>
              <a:cs typeface="Arial"/>
              <a:sym typeface="Arial"/>
            </a:endParaRPr>
          </a:p>
          <a:p>
            <a:pPr indent="-514350" lvl="0" marL="514350" marR="0" rtl="0" algn="l">
              <a:lnSpc>
                <a:spcPct val="140013"/>
              </a:lnSpc>
              <a:spcBef>
                <a:spcPts val="0"/>
              </a:spcBef>
              <a:spcAft>
                <a:spcPts val="0"/>
              </a:spcAft>
              <a:buClr>
                <a:srgbClr val="000000"/>
              </a:buClr>
              <a:buSzPts val="2999"/>
              <a:buFont typeface="Arial"/>
              <a:buAutoNum type="alphaLcPeriod"/>
            </a:pPr>
            <a:r>
              <a:rPr lang="en-US" sz="2999">
                <a:solidFill>
                  <a:srgbClr val="000000"/>
                </a:solidFill>
                <a:latin typeface="Arial"/>
                <a:ea typeface="Arial"/>
                <a:cs typeface="Arial"/>
                <a:sym typeface="Arial"/>
              </a:rPr>
              <a:t>c. hashtagek és kulcsszavak</a:t>
            </a:r>
            <a:endParaRPr sz="2999">
              <a:solidFill>
                <a:srgbClr val="000000"/>
              </a:solidFill>
              <a:latin typeface="Arial"/>
              <a:ea typeface="Arial"/>
              <a:cs typeface="Arial"/>
              <a:sym typeface="Arial"/>
            </a:endParaRPr>
          </a:p>
        </p:txBody>
      </p:sp>
      <p:sp>
        <p:nvSpPr>
          <p:cNvPr id="844" name="Google Shape;844;p67"/>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6">
              <a:alphaModFix/>
            </a:blip>
            <a:stretch>
              <a:fillRect b="-160181" l="-14265" r="-3278" t="-161048"/>
            </a:stretch>
          </a:blipFill>
          <a:ln>
            <a:noFill/>
          </a:ln>
        </p:spPr>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8" name="Shape 848"/>
        <p:cNvGrpSpPr/>
        <p:nvPr/>
      </p:nvGrpSpPr>
      <p:grpSpPr>
        <a:xfrm>
          <a:off x="0" y="0"/>
          <a:ext cx="0" cy="0"/>
          <a:chOff x="0" y="0"/>
          <a:chExt cx="0" cy="0"/>
        </a:xfrm>
      </p:grpSpPr>
      <p:sp>
        <p:nvSpPr>
          <p:cNvPr id="849" name="Google Shape;849;p68"/>
          <p:cNvSpPr/>
          <p:nvPr/>
        </p:nvSpPr>
        <p:spPr>
          <a:xfrm rot="-1526634">
            <a:off x="15808861" y="6857494"/>
            <a:ext cx="3793097" cy="4114800"/>
          </a:xfrm>
          <a:custGeom>
            <a:rect b="b" l="l" r="r" t="t"/>
            <a:pathLst>
              <a:path extrusionOk="0" h="4114800" w="3793097">
                <a:moveTo>
                  <a:pt x="0" y="0"/>
                </a:moveTo>
                <a:lnTo>
                  <a:pt x="3793098" y="0"/>
                </a:lnTo>
                <a:lnTo>
                  <a:pt x="3793098" y="4114800"/>
                </a:lnTo>
                <a:lnTo>
                  <a:pt x="0" y="4114800"/>
                </a:lnTo>
                <a:lnTo>
                  <a:pt x="0" y="0"/>
                </a:lnTo>
                <a:close/>
              </a:path>
            </a:pathLst>
          </a:custGeom>
          <a:blipFill rotWithShape="1">
            <a:blip r:embed="rId3">
              <a:alphaModFix/>
            </a:blip>
            <a:stretch>
              <a:fillRect b="0" l="0" r="0" t="0"/>
            </a:stretch>
          </a:blipFill>
          <a:ln>
            <a:noFill/>
          </a:ln>
        </p:spPr>
      </p:sp>
      <p:sp>
        <p:nvSpPr>
          <p:cNvPr id="850" name="Google Shape;850;p68"/>
          <p:cNvSpPr/>
          <p:nvPr/>
        </p:nvSpPr>
        <p:spPr>
          <a:xfrm rot="6998860">
            <a:off x="-1294852" y="-1832721"/>
            <a:ext cx="4647105" cy="4114800"/>
          </a:xfrm>
          <a:custGeom>
            <a:rect b="b" l="l" r="r" t="t"/>
            <a:pathLst>
              <a:path extrusionOk="0" h="4114800" w="4647105">
                <a:moveTo>
                  <a:pt x="0" y="0"/>
                </a:moveTo>
                <a:lnTo>
                  <a:pt x="4647104" y="0"/>
                </a:lnTo>
                <a:lnTo>
                  <a:pt x="4647104" y="4114800"/>
                </a:lnTo>
                <a:lnTo>
                  <a:pt x="0" y="4114800"/>
                </a:lnTo>
                <a:lnTo>
                  <a:pt x="0" y="0"/>
                </a:lnTo>
                <a:close/>
              </a:path>
            </a:pathLst>
          </a:custGeom>
          <a:blipFill rotWithShape="1">
            <a:blip r:embed="rId4">
              <a:alphaModFix/>
            </a:blip>
            <a:stretch>
              <a:fillRect b="0" l="0" r="0" t="0"/>
            </a:stretch>
          </a:blipFill>
          <a:ln>
            <a:noFill/>
          </a:ln>
        </p:spPr>
      </p:sp>
      <p:sp>
        <p:nvSpPr>
          <p:cNvPr id="851" name="Google Shape;851;p68"/>
          <p:cNvSpPr/>
          <p:nvPr/>
        </p:nvSpPr>
        <p:spPr>
          <a:xfrm>
            <a:off x="15261520" y="-1673912"/>
            <a:ext cx="5040401" cy="4114800"/>
          </a:xfrm>
          <a:custGeom>
            <a:rect b="b" l="l" r="r" t="t"/>
            <a:pathLst>
              <a:path extrusionOk="0" h="4114800" w="5040401">
                <a:moveTo>
                  <a:pt x="0" y="0"/>
                </a:moveTo>
                <a:lnTo>
                  <a:pt x="5040401" y="0"/>
                </a:lnTo>
                <a:lnTo>
                  <a:pt x="5040401" y="4114800"/>
                </a:lnTo>
                <a:lnTo>
                  <a:pt x="0" y="4114800"/>
                </a:lnTo>
                <a:lnTo>
                  <a:pt x="0" y="0"/>
                </a:lnTo>
                <a:close/>
              </a:path>
            </a:pathLst>
          </a:custGeom>
          <a:blipFill rotWithShape="1">
            <a:blip r:embed="rId5">
              <a:alphaModFix/>
            </a:blip>
            <a:stretch>
              <a:fillRect b="0" l="0" r="0" t="0"/>
            </a:stretch>
          </a:blipFill>
          <a:ln>
            <a:noFill/>
          </a:ln>
        </p:spPr>
      </p:sp>
      <p:sp>
        <p:nvSpPr>
          <p:cNvPr id="852" name="Google Shape;852;p68"/>
          <p:cNvSpPr/>
          <p:nvPr/>
        </p:nvSpPr>
        <p:spPr>
          <a:xfrm>
            <a:off x="1657368" y="3022814"/>
            <a:ext cx="4008506" cy="5516671"/>
          </a:xfrm>
          <a:custGeom>
            <a:rect b="b" l="l" r="r" t="t"/>
            <a:pathLst>
              <a:path extrusionOk="0" h="5516671" w="4008506">
                <a:moveTo>
                  <a:pt x="0" y="0"/>
                </a:moveTo>
                <a:lnTo>
                  <a:pt x="4008505" y="0"/>
                </a:lnTo>
                <a:lnTo>
                  <a:pt x="4008505" y="5516671"/>
                </a:lnTo>
                <a:lnTo>
                  <a:pt x="0" y="5516671"/>
                </a:lnTo>
                <a:lnTo>
                  <a:pt x="0" y="0"/>
                </a:lnTo>
                <a:close/>
              </a:path>
            </a:pathLst>
          </a:custGeom>
          <a:blipFill rotWithShape="1">
            <a:blip r:embed="rId6">
              <a:alphaModFix/>
            </a:blip>
            <a:stretch>
              <a:fillRect b="-13803" l="0" r="-99660" t="-31268"/>
            </a:stretch>
          </a:blipFill>
          <a:ln>
            <a:noFill/>
          </a:ln>
        </p:spPr>
      </p:sp>
      <p:sp>
        <p:nvSpPr>
          <p:cNvPr id="853" name="Google Shape;853;p68"/>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7">
              <a:alphaModFix/>
            </a:blip>
            <a:stretch>
              <a:fillRect b="-160181" l="-14265" r="-3278" t="-161048"/>
            </a:stretch>
          </a:blipFill>
          <a:ln>
            <a:noFill/>
          </a:ln>
        </p:spPr>
      </p:sp>
      <p:sp>
        <p:nvSpPr>
          <p:cNvPr id="854" name="Google Shape;854;p68"/>
          <p:cNvSpPr/>
          <p:nvPr/>
        </p:nvSpPr>
        <p:spPr>
          <a:xfrm>
            <a:off x="2382940" y="3352163"/>
            <a:ext cx="3643588" cy="5562730"/>
          </a:xfrm>
          <a:custGeom>
            <a:rect b="b" l="l" r="r" t="t"/>
            <a:pathLst>
              <a:path extrusionOk="0" h="5562730" w="3643588">
                <a:moveTo>
                  <a:pt x="0" y="0"/>
                </a:moveTo>
                <a:lnTo>
                  <a:pt x="3643588" y="0"/>
                </a:lnTo>
                <a:lnTo>
                  <a:pt x="3643588" y="5562731"/>
                </a:lnTo>
                <a:lnTo>
                  <a:pt x="0" y="5562731"/>
                </a:lnTo>
                <a:lnTo>
                  <a:pt x="0" y="0"/>
                </a:lnTo>
                <a:close/>
              </a:path>
            </a:pathLst>
          </a:custGeom>
          <a:blipFill rotWithShape="1">
            <a:blip r:embed="rId8">
              <a:alphaModFix/>
            </a:blip>
            <a:stretch>
              <a:fillRect b="0" l="0" r="0" t="0"/>
            </a:stretch>
          </a:blipFill>
          <a:ln>
            <a:noFill/>
          </a:ln>
        </p:spPr>
      </p:sp>
      <p:sp>
        <p:nvSpPr>
          <p:cNvPr id="855" name="Google Shape;855;p68"/>
          <p:cNvSpPr txBox="1"/>
          <p:nvPr/>
        </p:nvSpPr>
        <p:spPr>
          <a:xfrm>
            <a:off x="1939932" y="790575"/>
            <a:ext cx="2114996" cy="2333972"/>
          </a:xfrm>
          <a:prstGeom prst="rect">
            <a:avLst/>
          </a:prstGeom>
          <a:noFill/>
          <a:ln>
            <a:noFill/>
          </a:ln>
        </p:spPr>
        <p:txBody>
          <a:bodyPr anchorCtr="0" anchor="t" bIns="0" lIns="0" spcFirstLastPara="1" rIns="0" wrap="square" tIns="0">
            <a:spAutoFit/>
          </a:bodyPr>
          <a:lstStyle/>
          <a:p>
            <a:pPr indent="0" lvl="0" marL="0" marR="0" rtl="0" algn="ctr">
              <a:lnSpc>
                <a:spcPct val="140003"/>
              </a:lnSpc>
              <a:spcBef>
                <a:spcPts val="0"/>
              </a:spcBef>
              <a:spcAft>
                <a:spcPts val="0"/>
              </a:spcAft>
              <a:buNone/>
            </a:pPr>
            <a:r>
              <a:rPr lang="en-US" sz="12999">
                <a:solidFill>
                  <a:srgbClr val="06AC73"/>
                </a:solidFill>
                <a:latin typeface="Arial"/>
                <a:ea typeface="Arial"/>
                <a:cs typeface="Arial"/>
                <a:sym typeface="Arial"/>
              </a:rPr>
              <a:t>04</a:t>
            </a:r>
            <a:endParaRPr/>
          </a:p>
        </p:txBody>
      </p:sp>
      <p:sp>
        <p:nvSpPr>
          <p:cNvPr id="856" name="Google Shape;856;p68"/>
          <p:cNvSpPr txBox="1"/>
          <p:nvPr/>
        </p:nvSpPr>
        <p:spPr>
          <a:xfrm>
            <a:off x="4054929" y="923925"/>
            <a:ext cx="10194471" cy="901144"/>
          </a:xfrm>
          <a:prstGeom prst="rect">
            <a:avLst/>
          </a:prstGeom>
          <a:noFill/>
          <a:ln>
            <a:noFill/>
          </a:ln>
        </p:spPr>
        <p:txBody>
          <a:bodyPr anchorCtr="0" anchor="t" bIns="0" lIns="0" spcFirstLastPara="1" rIns="0" wrap="square" tIns="0">
            <a:spAutoFit/>
          </a:bodyPr>
          <a:lstStyle/>
          <a:p>
            <a:pPr indent="0" lvl="0" marL="0" marR="0" rtl="0" algn="l">
              <a:lnSpc>
                <a:spcPct val="140007"/>
              </a:lnSpc>
              <a:spcBef>
                <a:spcPts val="0"/>
              </a:spcBef>
              <a:spcAft>
                <a:spcPts val="0"/>
              </a:spcAft>
              <a:buNone/>
            </a:pPr>
            <a:r>
              <a:rPr lang="en-US" sz="5499">
                <a:solidFill>
                  <a:srgbClr val="000000"/>
                </a:solidFill>
                <a:latin typeface="Arial"/>
                <a:ea typeface="Arial"/>
                <a:cs typeface="Arial"/>
                <a:sym typeface="Arial"/>
              </a:rPr>
              <a:t>Önértékelő - megoldások</a:t>
            </a:r>
            <a:endParaRPr sz="5499">
              <a:solidFill>
                <a:srgbClr val="000000"/>
              </a:solidFill>
              <a:latin typeface="Arial"/>
              <a:ea typeface="Arial"/>
              <a:cs typeface="Arial"/>
              <a:sym typeface="Arial"/>
            </a:endParaRPr>
          </a:p>
        </p:txBody>
      </p:sp>
      <p:sp>
        <p:nvSpPr>
          <p:cNvPr id="857" name="Google Shape;857;p68"/>
          <p:cNvSpPr txBox="1"/>
          <p:nvPr/>
        </p:nvSpPr>
        <p:spPr>
          <a:xfrm>
            <a:off x="6229265" y="2845169"/>
            <a:ext cx="8879635" cy="6104235"/>
          </a:xfrm>
          <a:prstGeom prst="rect">
            <a:avLst/>
          </a:prstGeom>
          <a:noFill/>
          <a:ln>
            <a:noFill/>
          </a:ln>
        </p:spPr>
        <p:txBody>
          <a:bodyPr anchorCtr="0" anchor="t" bIns="0" lIns="0" spcFirstLastPara="1" rIns="0" wrap="square" tIns="0">
            <a:spAutoFit/>
          </a:bodyPr>
          <a:lstStyle/>
          <a:p>
            <a:pPr indent="-457200" lvl="0" marL="457200" marR="0" rtl="0" algn="l">
              <a:lnSpc>
                <a:spcPct val="140016"/>
              </a:lnSpc>
              <a:spcBef>
                <a:spcPts val="0"/>
              </a:spcBef>
              <a:spcAft>
                <a:spcPts val="0"/>
              </a:spcAft>
              <a:buClr>
                <a:srgbClr val="000000"/>
              </a:buClr>
              <a:buSzPts val="2499"/>
              <a:buFont typeface="Arial"/>
              <a:buAutoNum type="arabicPeriod"/>
            </a:pPr>
            <a:r>
              <a:rPr lang="en-US" sz="2499">
                <a:solidFill>
                  <a:srgbClr val="000000"/>
                </a:solidFill>
                <a:latin typeface="Arial"/>
                <a:ea typeface="Arial"/>
                <a:cs typeface="Arial"/>
                <a:sym typeface="Arial"/>
              </a:rPr>
              <a:t>kérdés: Miért fontos a digitális marketing és a közösségi média?</a:t>
            </a:r>
            <a:endParaRPr sz="2499">
              <a:solidFill>
                <a:srgbClr val="000000"/>
              </a:solidFill>
              <a:latin typeface="Arial"/>
              <a:ea typeface="Arial"/>
              <a:cs typeface="Arial"/>
              <a:sym typeface="Arial"/>
            </a:endParaRPr>
          </a:p>
          <a:p>
            <a:pPr indent="0" lvl="0" marL="0" marR="0" rtl="0" algn="l">
              <a:lnSpc>
                <a:spcPct val="140016"/>
              </a:lnSpc>
              <a:spcBef>
                <a:spcPts val="0"/>
              </a:spcBef>
              <a:spcAft>
                <a:spcPts val="0"/>
              </a:spcAft>
              <a:buNone/>
            </a:pPr>
            <a:r>
              <a:rPr lang="en-US" sz="2499">
                <a:solidFill>
                  <a:srgbClr val="000000"/>
                </a:solidFill>
                <a:latin typeface="Arial"/>
                <a:ea typeface="Arial"/>
                <a:cs typeface="Arial"/>
                <a:sym typeface="Arial"/>
              </a:rPr>
              <a:t>Válasz: C összeköt a hasonlóan gondolkodó emberekkel.</a:t>
            </a:r>
            <a:endParaRPr sz="2499">
              <a:solidFill>
                <a:srgbClr val="000000"/>
              </a:solidFill>
              <a:latin typeface="Arial"/>
              <a:ea typeface="Arial"/>
              <a:cs typeface="Arial"/>
              <a:sym typeface="Arial"/>
            </a:endParaRPr>
          </a:p>
          <a:p>
            <a:pPr indent="0" lvl="0" marL="0" marR="0" rtl="0" algn="l">
              <a:lnSpc>
                <a:spcPct val="140016"/>
              </a:lnSpc>
              <a:spcBef>
                <a:spcPts val="0"/>
              </a:spcBef>
              <a:spcAft>
                <a:spcPts val="0"/>
              </a:spcAft>
              <a:buNone/>
            </a:pPr>
            <a:r>
              <a:t/>
            </a:r>
            <a:endParaRPr sz="2499">
              <a:solidFill>
                <a:srgbClr val="000000"/>
              </a:solidFill>
              <a:latin typeface="Arial"/>
              <a:ea typeface="Arial"/>
              <a:cs typeface="Arial"/>
              <a:sym typeface="Arial"/>
            </a:endParaRPr>
          </a:p>
          <a:p>
            <a:pPr indent="0" lvl="0" marL="0" marR="0" rtl="0" algn="r">
              <a:lnSpc>
                <a:spcPct val="167960"/>
              </a:lnSpc>
              <a:spcBef>
                <a:spcPts val="0"/>
              </a:spcBef>
              <a:spcAft>
                <a:spcPts val="0"/>
              </a:spcAft>
              <a:buNone/>
            </a:pPr>
            <a:r>
              <a:rPr lang="en-US" sz="2499">
                <a:solidFill>
                  <a:srgbClr val="000000"/>
                </a:solidFill>
                <a:latin typeface="Arial"/>
                <a:ea typeface="Arial"/>
                <a:cs typeface="Arial"/>
                <a:sym typeface="Arial"/>
              </a:rPr>
              <a:t>2. kérdés: </a:t>
            </a:r>
            <a:r>
              <a:rPr lang="en-US" sz="2500">
                <a:solidFill>
                  <a:srgbClr val="000000"/>
                </a:solidFill>
                <a:latin typeface="Arial"/>
                <a:ea typeface="Arial"/>
                <a:cs typeface="Arial"/>
                <a:sym typeface="Arial"/>
              </a:rPr>
              <a:t>Milyen elemeket használhatsz egy vonzó tartalom létrehozásához?</a:t>
            </a:r>
            <a:endParaRPr/>
          </a:p>
          <a:p>
            <a:pPr indent="0" lvl="0" marL="0" marR="0" rtl="0" algn="l">
              <a:lnSpc>
                <a:spcPct val="140016"/>
              </a:lnSpc>
              <a:spcBef>
                <a:spcPts val="0"/>
              </a:spcBef>
              <a:spcAft>
                <a:spcPts val="0"/>
              </a:spcAft>
              <a:buNone/>
            </a:pPr>
            <a:r>
              <a:rPr lang="en-US" sz="2499">
                <a:solidFill>
                  <a:srgbClr val="000000"/>
                </a:solidFill>
                <a:latin typeface="Arial"/>
                <a:ea typeface="Arial"/>
                <a:cs typeface="Arial"/>
                <a:sym typeface="Arial"/>
              </a:rPr>
              <a:t>Válasz: közvélemény-kutatások, a kulisszák mögött, GYIK megválaszolása, hírek a cégéről, hírek a szakterületéről, blogok, infografikák, kudarctörténetek, fotók, cselekedetek, további információk a termékről/szolgáltatásról, emlékek.</a:t>
            </a:r>
            <a:endParaRPr sz="2499">
              <a:solidFill>
                <a:srgbClr val="000000"/>
              </a:solidFill>
              <a:latin typeface="Arial"/>
              <a:ea typeface="Arial"/>
              <a:cs typeface="Arial"/>
              <a:sym typeface="Arial"/>
            </a:endParaRPr>
          </a:p>
          <a:p>
            <a:pPr indent="0" lvl="0" marL="0" marR="0" rtl="0" algn="l">
              <a:lnSpc>
                <a:spcPct val="140016"/>
              </a:lnSpc>
              <a:spcBef>
                <a:spcPts val="0"/>
              </a:spcBef>
              <a:spcAft>
                <a:spcPts val="0"/>
              </a:spcAft>
              <a:buNone/>
            </a:pPr>
            <a:r>
              <a:t/>
            </a:r>
            <a:endParaRPr sz="2499">
              <a:solidFill>
                <a:srgbClr val="000000"/>
              </a:solidFill>
              <a:latin typeface="Arial"/>
              <a:ea typeface="Arial"/>
              <a:cs typeface="Arial"/>
              <a:sym typeface="Arial"/>
            </a:endParaRPr>
          </a:p>
          <a:p>
            <a:pPr indent="0" lvl="0" marL="0" marR="0" rtl="0" algn="l">
              <a:lnSpc>
                <a:spcPct val="167960"/>
              </a:lnSpc>
              <a:spcBef>
                <a:spcPts val="0"/>
              </a:spcBef>
              <a:spcAft>
                <a:spcPts val="0"/>
              </a:spcAft>
              <a:buNone/>
            </a:pPr>
            <a:r>
              <a:rPr lang="en-US" sz="2499">
                <a:solidFill>
                  <a:srgbClr val="000000"/>
                </a:solidFill>
                <a:latin typeface="Arial"/>
                <a:ea typeface="Arial"/>
                <a:cs typeface="Arial"/>
                <a:sym typeface="Arial"/>
              </a:rPr>
              <a:t>3. kérdés: </a:t>
            </a:r>
            <a:r>
              <a:rPr lang="en-US" sz="2500">
                <a:solidFill>
                  <a:srgbClr val="000000"/>
                </a:solidFill>
                <a:latin typeface="Arial"/>
                <a:ea typeface="Arial"/>
                <a:cs typeface="Arial"/>
                <a:sym typeface="Arial"/>
              </a:rPr>
              <a:t>Mire kell törekedni a tartalomírás során?</a:t>
            </a:r>
            <a:endParaRPr sz="2500">
              <a:solidFill>
                <a:srgbClr val="000000"/>
              </a:solidFill>
              <a:latin typeface="Arial"/>
              <a:ea typeface="Arial"/>
              <a:cs typeface="Arial"/>
              <a:sym typeface="Arial"/>
            </a:endParaRPr>
          </a:p>
          <a:p>
            <a:pPr indent="0" lvl="0" marL="0" marR="0" rtl="0" algn="l">
              <a:lnSpc>
                <a:spcPct val="140016"/>
              </a:lnSpc>
              <a:spcBef>
                <a:spcPts val="0"/>
              </a:spcBef>
              <a:spcAft>
                <a:spcPts val="0"/>
              </a:spcAft>
              <a:buNone/>
            </a:pPr>
            <a:r>
              <a:rPr lang="en-US" sz="2499">
                <a:solidFill>
                  <a:srgbClr val="000000"/>
                </a:solidFill>
                <a:latin typeface="Arial"/>
                <a:ea typeface="Arial"/>
                <a:cs typeface="Arial"/>
                <a:sym typeface="Arial"/>
              </a:rPr>
              <a:t>Válasz: C hashtagek és kulcsszavak</a:t>
            </a:r>
            <a:endParaRPr sz="2499">
              <a:solidFill>
                <a:srgbClr val="558051"/>
              </a:solidFill>
              <a:latin typeface="Arial"/>
              <a:ea typeface="Arial"/>
              <a:cs typeface="Arial"/>
              <a:sym typeface="Arial"/>
            </a:endParaRPr>
          </a:p>
        </p:txBody>
      </p:sp>
      <p:sp>
        <p:nvSpPr>
          <p:cNvPr id="858" name="Google Shape;858;p68"/>
          <p:cNvSpPr txBox="1"/>
          <p:nvPr/>
        </p:nvSpPr>
        <p:spPr>
          <a:xfrm rot="-5400000">
            <a:off x="-2553390" y="4659191"/>
            <a:ext cx="7097505" cy="615553"/>
          </a:xfrm>
          <a:prstGeom prst="rect">
            <a:avLst/>
          </a:prstGeom>
          <a:noFill/>
          <a:ln>
            <a:noFill/>
          </a:ln>
        </p:spPr>
        <p:txBody>
          <a:bodyPr anchorCtr="0" anchor="t" bIns="0" lIns="0" spcFirstLastPara="1" rIns="0" wrap="square" tIns="0">
            <a:spAutoFit/>
          </a:bodyPr>
          <a:lstStyle/>
          <a:p>
            <a:pPr indent="0" lvl="0" marL="0" marR="0" rtl="0" algn="ctr">
              <a:lnSpc>
                <a:spcPct val="140011"/>
              </a:lnSpc>
              <a:spcBef>
                <a:spcPts val="0"/>
              </a:spcBef>
              <a:spcAft>
                <a:spcPts val="0"/>
              </a:spcAft>
              <a:buNone/>
            </a:pPr>
            <a:r>
              <a:rPr lang="en-US" sz="3399">
                <a:solidFill>
                  <a:srgbClr val="000000"/>
                </a:solidFill>
                <a:latin typeface="Arial"/>
                <a:ea typeface="Arial"/>
                <a:cs typeface="Arial"/>
                <a:sym typeface="Arial"/>
              </a:rPr>
              <a:t>Önértékelő</a:t>
            </a:r>
            <a:endParaRPr sz="3399">
              <a:solidFill>
                <a:srgbClr val="000000"/>
              </a:solidFill>
              <a:latin typeface="Arial"/>
              <a:ea typeface="Arial"/>
              <a:cs typeface="Arial"/>
              <a:sym typeface="Arial"/>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2" name="Shape 862"/>
        <p:cNvGrpSpPr/>
        <p:nvPr/>
      </p:nvGrpSpPr>
      <p:grpSpPr>
        <a:xfrm>
          <a:off x="0" y="0"/>
          <a:ext cx="0" cy="0"/>
          <a:chOff x="0" y="0"/>
          <a:chExt cx="0" cy="0"/>
        </a:xfrm>
      </p:grpSpPr>
      <p:sp>
        <p:nvSpPr>
          <p:cNvPr id="863" name="Google Shape;863;p69"/>
          <p:cNvSpPr/>
          <p:nvPr/>
        </p:nvSpPr>
        <p:spPr>
          <a:xfrm>
            <a:off x="-878056" y="-685022"/>
            <a:ext cx="4327228" cy="4114800"/>
          </a:xfrm>
          <a:custGeom>
            <a:rect b="b" l="l" r="r" t="t"/>
            <a:pathLst>
              <a:path extrusionOk="0" h="4114800" w="4327228">
                <a:moveTo>
                  <a:pt x="0" y="0"/>
                </a:moveTo>
                <a:lnTo>
                  <a:pt x="4327227" y="0"/>
                </a:lnTo>
                <a:lnTo>
                  <a:pt x="4327227" y="4114800"/>
                </a:lnTo>
                <a:lnTo>
                  <a:pt x="0" y="4114800"/>
                </a:lnTo>
                <a:lnTo>
                  <a:pt x="0" y="0"/>
                </a:lnTo>
                <a:close/>
              </a:path>
            </a:pathLst>
          </a:custGeom>
          <a:blipFill rotWithShape="1">
            <a:blip r:embed="rId3">
              <a:alphaModFix/>
            </a:blip>
            <a:stretch>
              <a:fillRect b="0" l="0" r="0" t="0"/>
            </a:stretch>
          </a:blipFill>
          <a:ln>
            <a:noFill/>
          </a:ln>
        </p:spPr>
      </p:sp>
      <p:sp>
        <p:nvSpPr>
          <p:cNvPr id="864" name="Google Shape;864;p69"/>
          <p:cNvSpPr/>
          <p:nvPr/>
        </p:nvSpPr>
        <p:spPr>
          <a:xfrm>
            <a:off x="15011531" y="7700000"/>
            <a:ext cx="5051652" cy="4114800"/>
          </a:xfrm>
          <a:custGeom>
            <a:rect b="b" l="l" r="r" t="t"/>
            <a:pathLst>
              <a:path extrusionOk="0" h="4114800" w="5051652">
                <a:moveTo>
                  <a:pt x="0" y="0"/>
                </a:moveTo>
                <a:lnTo>
                  <a:pt x="5051652" y="0"/>
                </a:lnTo>
                <a:lnTo>
                  <a:pt x="5051652" y="4114800"/>
                </a:lnTo>
                <a:lnTo>
                  <a:pt x="0" y="4114800"/>
                </a:lnTo>
                <a:lnTo>
                  <a:pt x="0" y="0"/>
                </a:lnTo>
                <a:close/>
              </a:path>
            </a:pathLst>
          </a:custGeom>
          <a:blipFill rotWithShape="1">
            <a:blip r:embed="rId4">
              <a:alphaModFix/>
            </a:blip>
            <a:stretch>
              <a:fillRect b="0" l="0" r="0" t="0"/>
            </a:stretch>
          </a:blipFill>
          <a:ln>
            <a:noFill/>
          </a:ln>
        </p:spPr>
      </p:sp>
      <p:sp>
        <p:nvSpPr>
          <p:cNvPr id="865" name="Google Shape;865;p69"/>
          <p:cNvSpPr/>
          <p:nvPr/>
        </p:nvSpPr>
        <p:spPr>
          <a:xfrm>
            <a:off x="15157311" y="6905639"/>
            <a:ext cx="4905872" cy="4114800"/>
          </a:xfrm>
          <a:custGeom>
            <a:rect b="b" l="l" r="r" t="t"/>
            <a:pathLst>
              <a:path extrusionOk="0" h="4114800" w="4905872">
                <a:moveTo>
                  <a:pt x="0" y="0"/>
                </a:moveTo>
                <a:lnTo>
                  <a:pt x="4905872" y="0"/>
                </a:lnTo>
                <a:lnTo>
                  <a:pt x="4905872" y="4114800"/>
                </a:lnTo>
                <a:lnTo>
                  <a:pt x="0" y="4114800"/>
                </a:lnTo>
                <a:lnTo>
                  <a:pt x="0" y="0"/>
                </a:lnTo>
                <a:close/>
              </a:path>
            </a:pathLst>
          </a:custGeom>
          <a:blipFill rotWithShape="1">
            <a:blip r:embed="rId5">
              <a:alphaModFix/>
            </a:blip>
            <a:stretch>
              <a:fillRect b="0" l="0" r="0" t="0"/>
            </a:stretch>
          </a:blipFill>
          <a:ln>
            <a:noFill/>
          </a:ln>
        </p:spPr>
      </p:sp>
      <p:sp>
        <p:nvSpPr>
          <p:cNvPr id="866" name="Google Shape;866;p69"/>
          <p:cNvSpPr txBox="1"/>
          <p:nvPr/>
        </p:nvSpPr>
        <p:spPr>
          <a:xfrm>
            <a:off x="2054206" y="1500291"/>
            <a:ext cx="10888191" cy="818173"/>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5000">
                <a:solidFill>
                  <a:srgbClr val="000000"/>
                </a:solidFill>
                <a:latin typeface="Arial"/>
                <a:ea typeface="Arial"/>
                <a:cs typeface="Arial"/>
                <a:sym typeface="Arial"/>
              </a:rPr>
              <a:t>További források</a:t>
            </a:r>
            <a:endParaRPr sz="5000">
              <a:solidFill>
                <a:srgbClr val="000000"/>
              </a:solidFill>
              <a:latin typeface="Arial"/>
              <a:ea typeface="Arial"/>
              <a:cs typeface="Arial"/>
              <a:sym typeface="Arial"/>
            </a:endParaRPr>
          </a:p>
        </p:txBody>
      </p:sp>
      <p:sp>
        <p:nvSpPr>
          <p:cNvPr id="867" name="Google Shape;867;p69"/>
          <p:cNvSpPr txBox="1"/>
          <p:nvPr/>
        </p:nvSpPr>
        <p:spPr>
          <a:xfrm>
            <a:off x="2479805" y="3441132"/>
            <a:ext cx="13645286" cy="3638688"/>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None/>
            </a:pPr>
            <a:r>
              <a:rPr lang="en-US" sz="3399">
                <a:solidFill>
                  <a:srgbClr val="000000"/>
                </a:solidFill>
                <a:latin typeface="Arial"/>
                <a:ea typeface="Arial"/>
                <a:cs typeface="Arial"/>
                <a:sym typeface="Arial"/>
              </a:rPr>
              <a:t>Digital marketing mistakes to avoid and fix: </a:t>
            </a:r>
            <a:r>
              <a:rPr lang="en-US" sz="3399" u="sng">
                <a:solidFill>
                  <a:schemeClr val="hlink"/>
                </a:solidFill>
                <a:latin typeface="Arial"/>
                <a:ea typeface="Arial"/>
                <a:cs typeface="Arial"/>
                <a:sym typeface="Arial"/>
                <a:hlinkClick r:id="rId6"/>
              </a:rPr>
              <a:t>https://changecreator.com/digital-marketing-mistakes-to-avoid-and-fix/</a:t>
            </a:r>
            <a:endParaRPr/>
          </a:p>
          <a:p>
            <a:pPr indent="0" lvl="0" marL="0" marR="0" rtl="0" algn="l">
              <a:lnSpc>
                <a:spcPct val="140011"/>
              </a:lnSpc>
              <a:spcBef>
                <a:spcPts val="0"/>
              </a:spcBef>
              <a:spcAft>
                <a:spcPts val="0"/>
              </a:spcAft>
              <a:buNone/>
            </a:pPr>
            <a:r>
              <a:rPr lang="en-US" sz="3399">
                <a:solidFill>
                  <a:srgbClr val="000000"/>
                </a:solidFill>
                <a:latin typeface="Arial"/>
                <a:ea typeface="Arial"/>
                <a:cs typeface="Arial"/>
                <a:sym typeface="Arial"/>
              </a:rPr>
              <a:t>Story telling techniques: </a:t>
            </a:r>
            <a:r>
              <a:rPr lang="en-US" sz="3399" u="sng">
                <a:solidFill>
                  <a:schemeClr val="hlink"/>
                </a:solidFill>
                <a:latin typeface="Arial"/>
                <a:ea typeface="Arial"/>
                <a:cs typeface="Arial"/>
                <a:sym typeface="Arial"/>
                <a:hlinkClick r:id="rId7"/>
              </a:rPr>
              <a:t>https://youtu.be/OEx8yRbNw9o?si=ERKNfgtoge9f5Svi</a:t>
            </a:r>
            <a:endParaRPr/>
          </a:p>
          <a:p>
            <a:pPr indent="0" lvl="0" marL="0" marR="0" rtl="0" algn="l">
              <a:lnSpc>
                <a:spcPct val="140011"/>
              </a:lnSpc>
              <a:spcBef>
                <a:spcPts val="0"/>
              </a:spcBef>
              <a:spcAft>
                <a:spcPts val="0"/>
              </a:spcAft>
              <a:buNone/>
            </a:pPr>
            <a:r>
              <a:rPr lang="en-US" sz="3399">
                <a:solidFill>
                  <a:srgbClr val="000000"/>
                </a:solidFill>
                <a:latin typeface="Arial"/>
                <a:ea typeface="Arial"/>
                <a:cs typeface="Arial"/>
                <a:sym typeface="Arial"/>
              </a:rPr>
              <a:t>Story telling for a social entrepreneur: </a:t>
            </a:r>
            <a:r>
              <a:rPr lang="en-US" sz="3399" u="sng">
                <a:solidFill>
                  <a:schemeClr val="hlink"/>
                </a:solidFill>
                <a:latin typeface="Arial"/>
                <a:ea typeface="Arial"/>
                <a:cs typeface="Arial"/>
                <a:sym typeface="Arial"/>
                <a:hlinkClick r:id="rId8"/>
              </a:rPr>
              <a:t>https://youtu.be/3U91wjC1T6Q?si=y_6knG-c0niX6G6y</a:t>
            </a:r>
            <a:endParaRPr/>
          </a:p>
        </p:txBody>
      </p:sp>
      <p:sp>
        <p:nvSpPr>
          <p:cNvPr id="868" name="Google Shape;868;p69"/>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9">
              <a:alphaModFix/>
            </a:blip>
            <a:stretch>
              <a:fillRect b="-160181" l="-14265" r="-3278" t="-161048"/>
            </a:stretch>
          </a:blipFill>
          <a:ln>
            <a:noFill/>
          </a:ln>
        </p:spPr>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2" name="Shape 872"/>
        <p:cNvGrpSpPr/>
        <p:nvPr/>
      </p:nvGrpSpPr>
      <p:grpSpPr>
        <a:xfrm>
          <a:off x="0" y="0"/>
          <a:ext cx="0" cy="0"/>
          <a:chOff x="0" y="0"/>
          <a:chExt cx="0" cy="0"/>
        </a:xfrm>
      </p:grpSpPr>
      <p:sp>
        <p:nvSpPr>
          <p:cNvPr id="873" name="Google Shape;873;p70"/>
          <p:cNvSpPr/>
          <p:nvPr/>
        </p:nvSpPr>
        <p:spPr>
          <a:xfrm>
            <a:off x="14813654" y="-2248385"/>
            <a:ext cx="4891293" cy="4114800"/>
          </a:xfrm>
          <a:custGeom>
            <a:rect b="b" l="l" r="r" t="t"/>
            <a:pathLst>
              <a:path extrusionOk="0" h="4114800" w="4891293">
                <a:moveTo>
                  <a:pt x="0" y="0"/>
                </a:moveTo>
                <a:lnTo>
                  <a:pt x="4891292" y="0"/>
                </a:lnTo>
                <a:lnTo>
                  <a:pt x="4891292" y="4114800"/>
                </a:lnTo>
                <a:lnTo>
                  <a:pt x="0" y="4114800"/>
                </a:lnTo>
                <a:lnTo>
                  <a:pt x="0" y="0"/>
                </a:lnTo>
                <a:close/>
              </a:path>
            </a:pathLst>
          </a:custGeom>
          <a:blipFill rotWithShape="1">
            <a:blip r:embed="rId3">
              <a:alphaModFix/>
            </a:blip>
            <a:stretch>
              <a:fillRect b="0" l="0" r="0" t="0"/>
            </a:stretch>
          </a:blipFill>
          <a:ln>
            <a:noFill/>
          </a:ln>
        </p:spPr>
      </p:sp>
      <p:sp>
        <p:nvSpPr>
          <p:cNvPr id="874" name="Google Shape;874;p70"/>
          <p:cNvSpPr/>
          <p:nvPr/>
        </p:nvSpPr>
        <p:spPr>
          <a:xfrm>
            <a:off x="14299437" y="0"/>
            <a:ext cx="4122295" cy="4114800"/>
          </a:xfrm>
          <a:custGeom>
            <a:rect b="b" l="l" r="r" t="t"/>
            <a:pathLst>
              <a:path extrusionOk="0" h="4114800" w="4122295">
                <a:moveTo>
                  <a:pt x="0" y="0"/>
                </a:moveTo>
                <a:lnTo>
                  <a:pt x="4122295" y="0"/>
                </a:lnTo>
                <a:lnTo>
                  <a:pt x="4122295" y="4114800"/>
                </a:lnTo>
                <a:lnTo>
                  <a:pt x="0" y="4114800"/>
                </a:lnTo>
                <a:lnTo>
                  <a:pt x="0" y="0"/>
                </a:lnTo>
                <a:close/>
              </a:path>
            </a:pathLst>
          </a:custGeom>
          <a:blipFill rotWithShape="1">
            <a:blip r:embed="rId4">
              <a:alphaModFix/>
            </a:blip>
            <a:stretch>
              <a:fillRect b="0" l="0" r="0" t="0"/>
            </a:stretch>
          </a:blipFill>
          <a:ln>
            <a:noFill/>
          </a:ln>
        </p:spPr>
      </p:sp>
      <p:sp>
        <p:nvSpPr>
          <p:cNvPr id="875" name="Google Shape;875;p70"/>
          <p:cNvSpPr/>
          <p:nvPr/>
        </p:nvSpPr>
        <p:spPr>
          <a:xfrm>
            <a:off x="-782624" y="8012985"/>
            <a:ext cx="3924490" cy="4114800"/>
          </a:xfrm>
          <a:custGeom>
            <a:rect b="b" l="l" r="r" t="t"/>
            <a:pathLst>
              <a:path extrusionOk="0" h="4114800" w="3924490">
                <a:moveTo>
                  <a:pt x="0" y="0"/>
                </a:moveTo>
                <a:lnTo>
                  <a:pt x="3924491" y="0"/>
                </a:lnTo>
                <a:lnTo>
                  <a:pt x="3924491" y="4114800"/>
                </a:lnTo>
                <a:lnTo>
                  <a:pt x="0" y="4114800"/>
                </a:lnTo>
                <a:lnTo>
                  <a:pt x="0" y="0"/>
                </a:lnTo>
                <a:close/>
              </a:path>
            </a:pathLst>
          </a:custGeom>
          <a:blipFill rotWithShape="1">
            <a:blip r:embed="rId5">
              <a:alphaModFix/>
            </a:blip>
            <a:stretch>
              <a:fillRect b="0" l="0" r="0" t="0"/>
            </a:stretch>
          </a:blipFill>
          <a:ln>
            <a:noFill/>
          </a:ln>
        </p:spPr>
      </p:sp>
      <p:sp>
        <p:nvSpPr>
          <p:cNvPr id="876" name="Google Shape;876;p70"/>
          <p:cNvSpPr/>
          <p:nvPr/>
        </p:nvSpPr>
        <p:spPr>
          <a:xfrm>
            <a:off x="-1715764" y="7354997"/>
            <a:ext cx="3681031" cy="4114800"/>
          </a:xfrm>
          <a:custGeom>
            <a:rect b="b" l="l" r="r" t="t"/>
            <a:pathLst>
              <a:path extrusionOk="0" h="4114800" w="3681031">
                <a:moveTo>
                  <a:pt x="0" y="0"/>
                </a:moveTo>
                <a:lnTo>
                  <a:pt x="3681032" y="0"/>
                </a:lnTo>
                <a:lnTo>
                  <a:pt x="3681032" y="4114800"/>
                </a:lnTo>
                <a:lnTo>
                  <a:pt x="0" y="4114800"/>
                </a:lnTo>
                <a:lnTo>
                  <a:pt x="0" y="0"/>
                </a:lnTo>
                <a:close/>
              </a:path>
            </a:pathLst>
          </a:custGeom>
          <a:blipFill rotWithShape="1">
            <a:blip r:embed="rId6">
              <a:alphaModFix/>
            </a:blip>
            <a:stretch>
              <a:fillRect b="0" l="0" r="0" t="0"/>
            </a:stretch>
          </a:blipFill>
          <a:ln>
            <a:noFill/>
          </a:ln>
        </p:spPr>
      </p:sp>
      <p:sp>
        <p:nvSpPr>
          <p:cNvPr id="877" name="Google Shape;877;p70"/>
          <p:cNvSpPr/>
          <p:nvPr/>
        </p:nvSpPr>
        <p:spPr>
          <a:xfrm>
            <a:off x="15343404" y="7682355"/>
            <a:ext cx="4361543" cy="4114800"/>
          </a:xfrm>
          <a:custGeom>
            <a:rect b="b" l="l" r="r" t="t"/>
            <a:pathLst>
              <a:path extrusionOk="0" h="4114800" w="4361543">
                <a:moveTo>
                  <a:pt x="0" y="0"/>
                </a:moveTo>
                <a:lnTo>
                  <a:pt x="4361542" y="0"/>
                </a:lnTo>
                <a:lnTo>
                  <a:pt x="4361542" y="4114800"/>
                </a:lnTo>
                <a:lnTo>
                  <a:pt x="0" y="4114800"/>
                </a:lnTo>
                <a:lnTo>
                  <a:pt x="0" y="0"/>
                </a:lnTo>
                <a:close/>
              </a:path>
            </a:pathLst>
          </a:custGeom>
          <a:blipFill rotWithShape="1">
            <a:blip r:embed="rId7">
              <a:alphaModFix/>
            </a:blip>
            <a:stretch>
              <a:fillRect b="0" l="0" r="0" t="0"/>
            </a:stretch>
          </a:blipFill>
          <a:ln>
            <a:noFill/>
          </a:ln>
        </p:spPr>
      </p:sp>
      <p:sp>
        <p:nvSpPr>
          <p:cNvPr id="878" name="Google Shape;878;p70"/>
          <p:cNvSpPr txBox="1"/>
          <p:nvPr/>
        </p:nvSpPr>
        <p:spPr>
          <a:xfrm>
            <a:off x="10747704" y="1059356"/>
            <a:ext cx="2115000" cy="2800575"/>
          </a:xfrm>
          <a:prstGeom prst="rect">
            <a:avLst/>
          </a:prstGeom>
          <a:noFill/>
          <a:ln>
            <a:noFill/>
          </a:ln>
        </p:spPr>
        <p:txBody>
          <a:bodyPr anchorCtr="0" anchor="t" bIns="0" lIns="0" spcFirstLastPara="1" rIns="0" wrap="square" tIns="0">
            <a:spAutoFit/>
          </a:bodyPr>
          <a:lstStyle/>
          <a:p>
            <a:pPr indent="0" lvl="0" marL="0" marR="0" rtl="0" algn="ctr">
              <a:lnSpc>
                <a:spcPct val="140003"/>
              </a:lnSpc>
              <a:spcBef>
                <a:spcPts val="0"/>
              </a:spcBef>
              <a:spcAft>
                <a:spcPts val="0"/>
              </a:spcAft>
              <a:buClr>
                <a:srgbClr val="06AC73"/>
              </a:buClr>
              <a:buSzPts val="12999"/>
              <a:buFont typeface="Calibri"/>
              <a:buNone/>
            </a:pPr>
            <a:r>
              <a:rPr b="0" i="0" lang="en-US" sz="12999" u="none" cap="none" strike="noStrike">
                <a:solidFill>
                  <a:srgbClr val="06AC73"/>
                </a:solidFill>
                <a:latin typeface="Calibri"/>
                <a:ea typeface="Calibri"/>
                <a:cs typeface="Calibri"/>
                <a:sym typeface="Calibri"/>
              </a:rPr>
              <a:t>04</a:t>
            </a:r>
            <a:endParaRPr sz="1800">
              <a:solidFill>
                <a:schemeClr val="dk1"/>
              </a:solidFill>
              <a:latin typeface="Calibri"/>
              <a:ea typeface="Calibri"/>
              <a:cs typeface="Calibri"/>
              <a:sym typeface="Calibri"/>
            </a:endParaRPr>
          </a:p>
        </p:txBody>
      </p:sp>
      <p:sp>
        <p:nvSpPr>
          <p:cNvPr id="879" name="Google Shape;879;p70"/>
          <p:cNvSpPr txBox="1"/>
          <p:nvPr/>
        </p:nvSpPr>
        <p:spPr>
          <a:xfrm>
            <a:off x="2054857" y="1764206"/>
            <a:ext cx="14178285" cy="1184748"/>
          </a:xfrm>
          <a:prstGeom prst="rect">
            <a:avLst/>
          </a:prstGeom>
          <a:noFill/>
          <a:ln>
            <a:noFill/>
          </a:ln>
        </p:spPr>
        <p:txBody>
          <a:bodyPr anchorCtr="0" anchor="t" bIns="0" lIns="0" spcFirstLastPara="1" rIns="0" wrap="square" tIns="0">
            <a:spAutoFit/>
          </a:bodyPr>
          <a:lstStyle/>
          <a:p>
            <a:pPr indent="0" lvl="0" marL="0" marR="0" rtl="0" algn="l">
              <a:lnSpc>
                <a:spcPct val="140007"/>
              </a:lnSpc>
              <a:spcBef>
                <a:spcPts val="0"/>
              </a:spcBef>
              <a:spcAft>
                <a:spcPts val="0"/>
              </a:spcAft>
              <a:buClr>
                <a:schemeClr val="dk1"/>
              </a:buClr>
              <a:buSzPts val="5499"/>
              <a:buFont typeface="Calibri"/>
              <a:buNone/>
            </a:pPr>
            <a:r>
              <a:rPr lang="en-US" sz="5499">
                <a:solidFill>
                  <a:schemeClr val="dk1"/>
                </a:solidFill>
                <a:latin typeface="Calibri"/>
                <a:ea typeface="Calibri"/>
                <a:cs typeface="Calibri"/>
                <a:sym typeface="Calibri"/>
              </a:rPr>
              <a:t>A 4-es modul végére értél</a:t>
            </a:r>
            <a:endParaRPr sz="1800">
              <a:solidFill>
                <a:schemeClr val="dk1"/>
              </a:solidFill>
              <a:latin typeface="Calibri"/>
              <a:ea typeface="Calibri"/>
              <a:cs typeface="Calibri"/>
              <a:sym typeface="Calibri"/>
            </a:endParaRPr>
          </a:p>
        </p:txBody>
      </p:sp>
      <p:sp>
        <p:nvSpPr>
          <p:cNvPr id="880" name="Google Shape;880;p70"/>
          <p:cNvSpPr txBox="1"/>
          <p:nvPr/>
        </p:nvSpPr>
        <p:spPr>
          <a:xfrm>
            <a:off x="7307825" y="3889375"/>
            <a:ext cx="9797415" cy="1076833"/>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Clr>
                <a:srgbClr val="000000"/>
              </a:buClr>
              <a:buSzPts val="2499"/>
              <a:buFont typeface="Calibri"/>
              <a:buNone/>
            </a:pPr>
            <a:r>
              <a:rPr b="0" i="0" lang="en-US" sz="2499" u="none" cap="none" strike="noStrike">
                <a:solidFill>
                  <a:srgbClr val="000000"/>
                </a:solidFill>
                <a:latin typeface="Calibri"/>
                <a:ea typeface="Calibri"/>
                <a:cs typeface="Calibri"/>
                <a:sym typeface="Calibri"/>
              </a:rPr>
              <a:t>További részletekért a témával kapcsolatban tanulmányozd át a többi modult és az útmutatókat </a:t>
            </a:r>
            <a:endParaRPr sz="1800">
              <a:solidFill>
                <a:schemeClr val="dk1"/>
              </a:solidFill>
              <a:latin typeface="Calibri"/>
              <a:ea typeface="Calibri"/>
              <a:cs typeface="Calibri"/>
              <a:sym typeface="Calibri"/>
            </a:endParaRPr>
          </a:p>
        </p:txBody>
      </p:sp>
      <p:sp>
        <p:nvSpPr>
          <p:cNvPr id="881" name="Google Shape;881;p70"/>
          <p:cNvSpPr txBox="1"/>
          <p:nvPr/>
        </p:nvSpPr>
        <p:spPr>
          <a:xfrm>
            <a:off x="1179621" y="4805404"/>
            <a:ext cx="8230962" cy="303775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2300"/>
              <a:buFont typeface="Calibri"/>
              <a:buNone/>
            </a:pPr>
            <a:r>
              <a:rPr b="1" i="0" lang="en-US" sz="2300" u="none" cap="none" strike="noStrike">
                <a:solidFill>
                  <a:srgbClr val="000000"/>
                </a:solidFill>
                <a:latin typeface="Calibri"/>
                <a:ea typeface="Calibri"/>
                <a:cs typeface="Calibri"/>
                <a:sym typeface="Calibri"/>
              </a:rPr>
              <a:t>Modulok</a:t>
            </a:r>
            <a:endParaRPr/>
          </a:p>
          <a:p>
            <a:pPr indent="0" lvl="0" marL="0" marR="0" rtl="0" algn="l">
              <a:lnSpc>
                <a:spcPct val="140000"/>
              </a:lnSpc>
              <a:spcBef>
                <a:spcPts val="0"/>
              </a:spcBef>
              <a:spcAft>
                <a:spcPts val="0"/>
              </a:spcAft>
              <a:buNone/>
            </a:pPr>
            <a:r>
              <a:rPr lang="en-US" sz="2400">
                <a:solidFill>
                  <a:schemeClr val="dk1"/>
                </a:solidFill>
                <a:latin typeface="Calibri"/>
                <a:ea typeface="Calibri"/>
                <a:cs typeface="Calibri"/>
                <a:sym typeface="Calibri"/>
              </a:rPr>
              <a:t>01 A Fenntartható Fejlődési Célok (FFC) általános bemutatója</a:t>
            </a:r>
            <a:endParaRPr sz="2400">
              <a:solidFill>
                <a:schemeClr val="dk1"/>
              </a:solidFill>
              <a:latin typeface="Calibri"/>
              <a:ea typeface="Calibri"/>
              <a:cs typeface="Calibri"/>
              <a:sym typeface="Calibri"/>
            </a:endParaRPr>
          </a:p>
          <a:p>
            <a:pPr indent="0" lvl="0" marL="0" marR="0" rtl="0" algn="l">
              <a:lnSpc>
                <a:spcPct val="140011"/>
              </a:lnSpc>
              <a:spcBef>
                <a:spcPts val="0"/>
              </a:spcBef>
              <a:spcAft>
                <a:spcPts val="0"/>
              </a:spcAft>
              <a:buNone/>
            </a:pPr>
            <a:r>
              <a:rPr b="0" i="0" lang="en-US" sz="2300" u="none" cap="none" strike="noStrike">
                <a:solidFill>
                  <a:srgbClr val="000000"/>
                </a:solidFill>
                <a:latin typeface="Calibri"/>
                <a:ea typeface="Calibri"/>
                <a:cs typeface="Calibri"/>
                <a:sym typeface="Calibri"/>
              </a:rPr>
              <a:t>02 </a:t>
            </a:r>
            <a:r>
              <a:rPr lang="en-US" sz="2400">
                <a:solidFill>
                  <a:schemeClr val="dk1"/>
                </a:solidFill>
                <a:latin typeface="Calibri"/>
                <a:ea typeface="Calibri"/>
                <a:cs typeface="Calibri"/>
                <a:sym typeface="Calibri"/>
              </a:rPr>
              <a:t>Canvas</a:t>
            </a:r>
            <a:r>
              <a:rPr lang="en-US" sz="1800">
                <a:solidFill>
                  <a:schemeClr val="dk1"/>
                </a:solidFill>
                <a:latin typeface="Calibri"/>
                <a:ea typeface="Calibri"/>
                <a:cs typeface="Calibri"/>
                <a:sym typeface="Calibri"/>
              </a:rPr>
              <a:t> </a:t>
            </a:r>
            <a:r>
              <a:rPr lang="en-US" sz="2400">
                <a:solidFill>
                  <a:schemeClr val="dk1"/>
                </a:solidFill>
                <a:latin typeface="Calibri"/>
                <a:ea typeface="Calibri"/>
                <a:cs typeface="Calibri"/>
                <a:sym typeface="Calibri"/>
              </a:rPr>
              <a:t>Társadalmi Vállalkozói Model és Árazás</a:t>
            </a:r>
            <a:endParaRPr sz="2400">
              <a:solidFill>
                <a:schemeClr val="dk1"/>
              </a:solidFill>
              <a:latin typeface="Calibri"/>
              <a:ea typeface="Calibri"/>
              <a:cs typeface="Calibri"/>
              <a:sym typeface="Calibri"/>
            </a:endParaRPr>
          </a:p>
          <a:p>
            <a:pPr indent="0" lvl="0" marL="0" marR="0" rtl="0" algn="l">
              <a:lnSpc>
                <a:spcPct val="140000"/>
              </a:lnSpc>
              <a:spcBef>
                <a:spcPts val="0"/>
              </a:spcBef>
              <a:spcAft>
                <a:spcPts val="0"/>
              </a:spcAft>
              <a:buClr>
                <a:srgbClr val="000000"/>
              </a:buClr>
              <a:buSzPts val="2300"/>
              <a:buFont typeface="Calibri"/>
              <a:buNone/>
            </a:pPr>
            <a:r>
              <a:rPr b="0" i="0" lang="en-US" sz="2300" u="none" cap="none" strike="noStrike">
                <a:solidFill>
                  <a:srgbClr val="000000"/>
                </a:solidFill>
                <a:latin typeface="Calibri"/>
                <a:ea typeface="Calibri"/>
                <a:cs typeface="Calibri"/>
                <a:sym typeface="Calibri"/>
              </a:rPr>
              <a:t>03 Hálózatépítés és Kommunikáció</a:t>
            </a:r>
            <a:endParaRPr sz="1800">
              <a:solidFill>
                <a:schemeClr val="dk1"/>
              </a:solidFill>
              <a:latin typeface="Calibri"/>
              <a:ea typeface="Calibri"/>
              <a:cs typeface="Calibri"/>
              <a:sym typeface="Calibri"/>
            </a:endParaRPr>
          </a:p>
          <a:p>
            <a:pPr indent="0" lvl="0" marL="0" marR="0" rtl="0" algn="l">
              <a:lnSpc>
                <a:spcPct val="140000"/>
              </a:lnSpc>
              <a:spcBef>
                <a:spcPts val="0"/>
              </a:spcBef>
              <a:spcAft>
                <a:spcPts val="0"/>
              </a:spcAft>
              <a:buClr>
                <a:srgbClr val="000000"/>
              </a:buClr>
              <a:buSzPts val="2300"/>
              <a:buFont typeface="Calibri"/>
              <a:buNone/>
            </a:pPr>
            <a:r>
              <a:rPr b="0" i="0" lang="en-US" sz="2300" u="none" cap="none" strike="noStrike">
                <a:solidFill>
                  <a:srgbClr val="000000"/>
                </a:solidFill>
                <a:latin typeface="Calibri"/>
                <a:ea typeface="Calibri"/>
                <a:cs typeface="Calibri"/>
                <a:sym typeface="Calibri"/>
              </a:rPr>
              <a:t>04 Digitális Marketing és Közösségi Média</a:t>
            </a:r>
            <a:endParaRPr sz="1800">
              <a:solidFill>
                <a:schemeClr val="dk1"/>
              </a:solidFill>
              <a:latin typeface="Calibri"/>
              <a:ea typeface="Calibri"/>
              <a:cs typeface="Calibri"/>
              <a:sym typeface="Calibri"/>
            </a:endParaRPr>
          </a:p>
        </p:txBody>
      </p:sp>
      <p:sp>
        <p:nvSpPr>
          <p:cNvPr id="882" name="Google Shape;882;p70"/>
          <p:cNvSpPr txBox="1"/>
          <p:nvPr/>
        </p:nvSpPr>
        <p:spPr>
          <a:xfrm>
            <a:off x="7530602" y="7197521"/>
            <a:ext cx="8549204" cy="2542234"/>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chemeClr val="dk1"/>
              </a:buClr>
              <a:buSzPts val="2300"/>
              <a:buFont typeface="Calibri"/>
              <a:buNone/>
            </a:pPr>
            <a:r>
              <a:rPr b="1" lang="en-US" sz="2300">
                <a:solidFill>
                  <a:schemeClr val="dk1"/>
                </a:solidFill>
                <a:latin typeface="Calibri"/>
                <a:ea typeface="Calibri"/>
                <a:cs typeface="Calibri"/>
                <a:sym typeface="Calibri"/>
              </a:rPr>
              <a:t>Ú</a:t>
            </a:r>
            <a:r>
              <a:rPr b="1" i="0" lang="en-US" sz="2300" u="none" cap="none" strike="noStrike">
                <a:solidFill>
                  <a:srgbClr val="000000"/>
                </a:solidFill>
                <a:latin typeface="Calibri"/>
                <a:ea typeface="Calibri"/>
                <a:cs typeface="Calibri"/>
                <a:sym typeface="Calibri"/>
              </a:rPr>
              <a:t>tmutatók</a:t>
            </a:r>
            <a:endParaRPr b="1" sz="1800">
              <a:solidFill>
                <a:schemeClr val="dk1"/>
              </a:solidFill>
              <a:latin typeface="Calibri"/>
              <a:ea typeface="Calibri"/>
              <a:cs typeface="Calibri"/>
              <a:sym typeface="Calibri"/>
            </a:endParaRPr>
          </a:p>
          <a:p>
            <a:pPr indent="0" lvl="0" marL="0" marR="0" rtl="0" algn="l">
              <a:lnSpc>
                <a:spcPct val="140000"/>
              </a:lnSpc>
              <a:spcBef>
                <a:spcPts val="0"/>
              </a:spcBef>
              <a:spcAft>
                <a:spcPts val="0"/>
              </a:spcAft>
              <a:buNone/>
            </a:pPr>
            <a:r>
              <a:rPr b="0" i="0" lang="en-US" sz="2300" u="none" cap="none" strike="noStrike">
                <a:solidFill>
                  <a:srgbClr val="000000"/>
                </a:solidFill>
                <a:latin typeface="Calibri"/>
                <a:ea typeface="Calibri"/>
                <a:cs typeface="Calibri"/>
                <a:sym typeface="Calibri"/>
              </a:rPr>
              <a:t>01  </a:t>
            </a:r>
            <a:r>
              <a:rPr lang="en-US" sz="2400">
                <a:solidFill>
                  <a:schemeClr val="dk1"/>
                </a:solidFill>
                <a:latin typeface="Calibri"/>
                <a:ea typeface="Calibri"/>
                <a:cs typeface="Calibri"/>
                <a:sym typeface="Calibri"/>
              </a:rPr>
              <a:t>Az üzleti szféra károsító hatása a környezetre</a:t>
            </a:r>
            <a:endParaRPr sz="1800">
              <a:solidFill>
                <a:schemeClr val="dk1"/>
              </a:solidFill>
              <a:latin typeface="Calibri"/>
              <a:ea typeface="Calibri"/>
              <a:cs typeface="Calibri"/>
              <a:sym typeface="Calibri"/>
            </a:endParaRPr>
          </a:p>
          <a:p>
            <a:pPr indent="0" lvl="0" marL="0" marR="0" rtl="0" algn="l">
              <a:lnSpc>
                <a:spcPct val="140000"/>
              </a:lnSpc>
              <a:spcBef>
                <a:spcPts val="0"/>
              </a:spcBef>
              <a:spcAft>
                <a:spcPts val="0"/>
              </a:spcAft>
              <a:buClr>
                <a:srgbClr val="000000"/>
              </a:buClr>
              <a:buSzPts val="2300"/>
              <a:buFont typeface="Calibri"/>
              <a:buNone/>
            </a:pPr>
            <a:r>
              <a:rPr b="0" i="0" lang="en-US" sz="2300" u="none" cap="none" strike="noStrike">
                <a:solidFill>
                  <a:srgbClr val="000000"/>
                </a:solidFill>
                <a:latin typeface="Calibri"/>
                <a:ea typeface="Calibri"/>
                <a:cs typeface="Calibri"/>
                <a:sym typeface="Calibri"/>
              </a:rPr>
              <a:t>02 Nemi egyenlőség az üzleti szférában</a:t>
            </a:r>
            <a:endParaRPr sz="1800">
              <a:solidFill>
                <a:schemeClr val="dk1"/>
              </a:solidFill>
              <a:latin typeface="Calibri"/>
              <a:ea typeface="Calibri"/>
              <a:cs typeface="Calibri"/>
              <a:sym typeface="Calibri"/>
            </a:endParaRPr>
          </a:p>
          <a:p>
            <a:pPr indent="0" lvl="0" marL="0" marR="0" rtl="0" algn="l">
              <a:lnSpc>
                <a:spcPct val="140011"/>
              </a:lnSpc>
              <a:spcBef>
                <a:spcPts val="0"/>
              </a:spcBef>
              <a:spcAft>
                <a:spcPts val="0"/>
              </a:spcAft>
              <a:buNone/>
            </a:pPr>
            <a:r>
              <a:rPr b="0" i="0" lang="en-US" sz="2300" u="none" cap="none" strike="noStrike">
                <a:solidFill>
                  <a:srgbClr val="000000"/>
                </a:solidFill>
                <a:latin typeface="Calibri"/>
                <a:ea typeface="Calibri"/>
                <a:cs typeface="Calibri"/>
                <a:sym typeface="Calibri"/>
              </a:rPr>
              <a:t>03 </a:t>
            </a:r>
            <a:r>
              <a:rPr lang="en-US" sz="2400">
                <a:solidFill>
                  <a:schemeClr val="dk1"/>
                </a:solidFill>
                <a:latin typeface="Calibri"/>
                <a:ea typeface="Calibri"/>
                <a:cs typeface="Calibri"/>
                <a:sym typeface="Calibri"/>
              </a:rPr>
              <a:t>Digitális Eszközök az iparban 4.0 &amp; 5.0 </a:t>
            </a:r>
            <a:endParaRPr/>
          </a:p>
          <a:p>
            <a:pPr indent="0" lvl="0" marL="0" marR="0" rtl="0" algn="l">
              <a:lnSpc>
                <a:spcPct val="140011"/>
              </a:lnSpc>
              <a:spcBef>
                <a:spcPts val="0"/>
              </a:spcBef>
              <a:spcAft>
                <a:spcPts val="0"/>
              </a:spcAft>
              <a:buNone/>
            </a:pPr>
            <a:r>
              <a:rPr lang="en-US" sz="2400">
                <a:solidFill>
                  <a:schemeClr val="dk1"/>
                </a:solidFill>
                <a:latin typeface="Calibri"/>
                <a:ea typeface="Calibri"/>
                <a:cs typeface="Calibri"/>
                <a:sym typeface="Calibri"/>
              </a:rPr>
              <a:t>A vállalkozói szellem formálása az új digitális társadalomban</a:t>
            </a:r>
            <a:endParaRPr sz="2400">
              <a:solidFill>
                <a:schemeClr val="dk1"/>
              </a:solidFill>
              <a:latin typeface="Calibri"/>
              <a:ea typeface="Calibri"/>
              <a:cs typeface="Calibri"/>
              <a:sym typeface="Calibri"/>
            </a:endParaRPr>
          </a:p>
        </p:txBody>
      </p:sp>
      <p:sp>
        <p:nvSpPr>
          <p:cNvPr id="883" name="Google Shape;883;p70"/>
          <p:cNvSpPr/>
          <p:nvPr/>
        </p:nvSpPr>
        <p:spPr>
          <a:xfrm>
            <a:off x="420575" y="331211"/>
            <a:ext cx="2856339" cy="797054"/>
          </a:xfrm>
          <a:custGeom>
            <a:rect b="b" l="l" r="r" t="t"/>
            <a:pathLst>
              <a:path extrusionOk="0" h="797054" w="2856339">
                <a:moveTo>
                  <a:pt x="0" y="0"/>
                </a:moveTo>
                <a:lnTo>
                  <a:pt x="2856339" y="0"/>
                </a:lnTo>
                <a:lnTo>
                  <a:pt x="2856339" y="797054"/>
                </a:lnTo>
                <a:lnTo>
                  <a:pt x="0" y="797054"/>
                </a:lnTo>
                <a:lnTo>
                  <a:pt x="0" y="0"/>
                </a:lnTo>
                <a:close/>
              </a:path>
            </a:pathLst>
          </a:custGeom>
          <a:blipFill rotWithShape="1">
            <a:blip r:embed="rId8">
              <a:alphaModFix/>
            </a:blip>
            <a:stretch>
              <a:fillRect b="-160167" l="-14263" r="-3277" t="-161026"/>
            </a:stretch>
          </a:blipFill>
          <a:ln>
            <a:noFill/>
          </a:ln>
        </p:spPr>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1" name="Shape 891"/>
        <p:cNvGrpSpPr/>
        <p:nvPr/>
      </p:nvGrpSpPr>
      <p:grpSpPr>
        <a:xfrm>
          <a:off x="0" y="0"/>
          <a:ext cx="0" cy="0"/>
          <a:chOff x="0" y="0"/>
          <a:chExt cx="0" cy="0"/>
        </a:xfrm>
      </p:grpSpPr>
      <p:sp>
        <p:nvSpPr>
          <p:cNvPr id="892" name="Google Shape;892;p71"/>
          <p:cNvSpPr/>
          <p:nvPr/>
        </p:nvSpPr>
        <p:spPr>
          <a:xfrm rot="-5400000">
            <a:off x="14796702" y="6274769"/>
            <a:ext cx="3845468" cy="4114800"/>
          </a:xfrm>
          <a:custGeom>
            <a:rect b="b" l="l" r="r" t="t"/>
            <a:pathLst>
              <a:path extrusionOk="0" h="4114800" w="3845468">
                <a:moveTo>
                  <a:pt x="0" y="0"/>
                </a:moveTo>
                <a:lnTo>
                  <a:pt x="3845468" y="0"/>
                </a:lnTo>
                <a:lnTo>
                  <a:pt x="3845468" y="4114800"/>
                </a:lnTo>
                <a:lnTo>
                  <a:pt x="0" y="4114800"/>
                </a:lnTo>
                <a:lnTo>
                  <a:pt x="0" y="0"/>
                </a:lnTo>
                <a:close/>
              </a:path>
            </a:pathLst>
          </a:custGeom>
          <a:blipFill rotWithShape="1">
            <a:blip r:embed="rId3">
              <a:alphaModFix/>
            </a:blip>
            <a:stretch>
              <a:fillRect b="0" l="0" r="0" t="0"/>
            </a:stretch>
          </a:blipFill>
          <a:ln>
            <a:noFill/>
          </a:ln>
        </p:spPr>
      </p:sp>
      <p:sp>
        <p:nvSpPr>
          <p:cNvPr id="893" name="Google Shape;893;p71"/>
          <p:cNvSpPr/>
          <p:nvPr/>
        </p:nvSpPr>
        <p:spPr>
          <a:xfrm rot="-8711088">
            <a:off x="-1689986" y="7647779"/>
            <a:ext cx="4199950" cy="4114800"/>
          </a:xfrm>
          <a:custGeom>
            <a:rect b="b" l="l" r="r" t="t"/>
            <a:pathLst>
              <a:path extrusionOk="0" h="4114800" w="4199950">
                <a:moveTo>
                  <a:pt x="0" y="0"/>
                </a:moveTo>
                <a:lnTo>
                  <a:pt x="4199949" y="0"/>
                </a:lnTo>
                <a:lnTo>
                  <a:pt x="4199949" y="4114800"/>
                </a:lnTo>
                <a:lnTo>
                  <a:pt x="0" y="4114800"/>
                </a:lnTo>
                <a:lnTo>
                  <a:pt x="0" y="0"/>
                </a:lnTo>
                <a:close/>
              </a:path>
            </a:pathLst>
          </a:custGeom>
          <a:blipFill rotWithShape="1">
            <a:blip r:embed="rId4">
              <a:alphaModFix/>
            </a:blip>
            <a:stretch>
              <a:fillRect b="0" l="0" r="0" t="0"/>
            </a:stretch>
          </a:blipFill>
          <a:ln>
            <a:noFill/>
          </a:ln>
        </p:spPr>
      </p:sp>
      <p:sp>
        <p:nvSpPr>
          <p:cNvPr id="894" name="Google Shape;894;p71"/>
          <p:cNvSpPr/>
          <p:nvPr/>
        </p:nvSpPr>
        <p:spPr>
          <a:xfrm>
            <a:off x="7508691" y="3962022"/>
            <a:ext cx="3270618" cy="3270618"/>
          </a:xfrm>
          <a:custGeom>
            <a:rect b="b" l="l" r="r" t="t"/>
            <a:pathLst>
              <a:path extrusionOk="0" h="3270618" w="3270618">
                <a:moveTo>
                  <a:pt x="0" y="0"/>
                </a:moveTo>
                <a:lnTo>
                  <a:pt x="3270618" y="0"/>
                </a:lnTo>
                <a:lnTo>
                  <a:pt x="3270618" y="3270619"/>
                </a:lnTo>
                <a:lnTo>
                  <a:pt x="0" y="3270619"/>
                </a:lnTo>
                <a:lnTo>
                  <a:pt x="0" y="0"/>
                </a:lnTo>
                <a:close/>
              </a:path>
            </a:pathLst>
          </a:custGeom>
          <a:blipFill rotWithShape="1">
            <a:blip r:embed="rId5">
              <a:alphaModFix/>
            </a:blip>
            <a:stretch>
              <a:fillRect b="0" l="0" r="0" t="0"/>
            </a:stretch>
          </a:blipFill>
          <a:ln>
            <a:noFill/>
          </a:ln>
        </p:spPr>
      </p:sp>
      <p:sp>
        <p:nvSpPr>
          <p:cNvPr id="895" name="Google Shape;895;p71"/>
          <p:cNvSpPr/>
          <p:nvPr/>
        </p:nvSpPr>
        <p:spPr>
          <a:xfrm>
            <a:off x="7847714" y="4337571"/>
            <a:ext cx="2592572" cy="2592572"/>
          </a:xfrm>
          <a:custGeom>
            <a:rect b="b" l="l" r="r" t="t"/>
            <a:pathLst>
              <a:path extrusionOk="0" h="3456762" w="3456762">
                <a:moveTo>
                  <a:pt x="0" y="0"/>
                </a:moveTo>
                <a:lnTo>
                  <a:pt x="3456762" y="0"/>
                </a:lnTo>
                <a:lnTo>
                  <a:pt x="3456762" y="3456762"/>
                </a:lnTo>
                <a:lnTo>
                  <a:pt x="0" y="3456762"/>
                </a:lnTo>
                <a:lnTo>
                  <a:pt x="0" y="0"/>
                </a:lnTo>
                <a:close/>
              </a:path>
            </a:pathLst>
          </a:custGeom>
          <a:blipFill rotWithShape="1">
            <a:blip r:embed="rId6">
              <a:alphaModFix/>
            </a:blip>
            <a:stretch>
              <a:fillRect b="0" l="0" r="0" t="0"/>
            </a:stretch>
          </a:blipFill>
          <a:ln>
            <a:noFill/>
          </a:ln>
        </p:spPr>
      </p:sp>
      <p:sp>
        <p:nvSpPr>
          <p:cNvPr id="896" name="Google Shape;896;p71"/>
          <p:cNvSpPr txBox="1"/>
          <p:nvPr/>
        </p:nvSpPr>
        <p:spPr>
          <a:xfrm>
            <a:off x="4647902" y="2720597"/>
            <a:ext cx="8992195" cy="861774"/>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Clr>
                <a:srgbClr val="06AC73"/>
              </a:buClr>
              <a:buSzPts val="4000"/>
              <a:buFont typeface="Calibri"/>
              <a:buNone/>
            </a:pPr>
            <a:r>
              <a:rPr b="0" i="0" lang="en-US" sz="4000" u="none" cap="none" strike="noStrike">
                <a:solidFill>
                  <a:srgbClr val="06AC73"/>
                </a:solidFill>
                <a:latin typeface="Calibri"/>
                <a:ea typeface="Calibri"/>
                <a:cs typeface="Calibri"/>
                <a:sym typeface="Calibri"/>
              </a:rPr>
              <a:t>https://suse-theproject.eu/</a:t>
            </a:r>
            <a:endParaRPr sz="4000">
              <a:solidFill>
                <a:schemeClr val="dk1"/>
              </a:solidFill>
              <a:latin typeface="Calibri"/>
              <a:ea typeface="Calibri"/>
              <a:cs typeface="Calibri"/>
              <a:sym typeface="Calibri"/>
            </a:endParaRPr>
          </a:p>
        </p:txBody>
      </p:sp>
      <p:sp>
        <p:nvSpPr>
          <p:cNvPr id="897" name="Google Shape;897;p71"/>
          <p:cNvSpPr txBox="1"/>
          <p:nvPr/>
        </p:nvSpPr>
        <p:spPr>
          <a:xfrm>
            <a:off x="2657475" y="2012939"/>
            <a:ext cx="13158788" cy="646139"/>
          </a:xfrm>
          <a:prstGeom prst="rect">
            <a:avLst/>
          </a:prstGeom>
          <a:noFill/>
          <a:ln>
            <a:noFill/>
          </a:ln>
        </p:spPr>
        <p:txBody>
          <a:bodyPr anchorCtr="0" anchor="t" bIns="0" lIns="0" spcFirstLastPara="1" rIns="0" wrap="square" tIns="0">
            <a:spAutoFit/>
          </a:bodyPr>
          <a:lstStyle/>
          <a:p>
            <a:pPr indent="0" lvl="0" marL="0" marR="0" rtl="0" algn="ctr">
              <a:lnSpc>
                <a:spcPct val="140013"/>
              </a:lnSpc>
              <a:spcBef>
                <a:spcPts val="0"/>
              </a:spcBef>
              <a:spcAft>
                <a:spcPts val="0"/>
              </a:spcAft>
              <a:buClr>
                <a:srgbClr val="000000"/>
              </a:buClr>
              <a:buSzPts val="2999"/>
              <a:buFont typeface="Calibri"/>
              <a:buNone/>
            </a:pPr>
            <a:r>
              <a:rPr b="0" i="0" lang="en-US" sz="2999" u="none" cap="none" strike="noStrike">
                <a:solidFill>
                  <a:srgbClr val="000000"/>
                </a:solidFill>
                <a:latin typeface="Calibri"/>
                <a:ea typeface="Calibri"/>
                <a:cs typeface="Calibri"/>
                <a:sym typeface="Calibri"/>
              </a:rPr>
              <a:t>További részletekért látogasd meg a projekt honlapját:</a:t>
            </a:r>
            <a:endParaRPr sz="1800">
              <a:solidFill>
                <a:schemeClr val="dk1"/>
              </a:solidFill>
              <a:latin typeface="Calibri"/>
              <a:ea typeface="Calibri"/>
              <a:cs typeface="Calibri"/>
              <a:sym typeface="Calibri"/>
            </a:endParaRPr>
          </a:p>
        </p:txBody>
      </p:sp>
      <p:sp>
        <p:nvSpPr>
          <p:cNvPr id="898" name="Google Shape;898;p71"/>
          <p:cNvSpPr txBox="1"/>
          <p:nvPr/>
        </p:nvSpPr>
        <p:spPr>
          <a:xfrm>
            <a:off x="3308699" y="9013816"/>
            <a:ext cx="10907364" cy="103412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1600">
                <a:solidFill>
                  <a:schemeClr val="dk1"/>
                </a:solidFill>
                <a:latin typeface="Calibri"/>
                <a:ea typeface="Calibri"/>
                <a:cs typeface="Calibri"/>
                <a:sym typeface="Calibri"/>
              </a:rPr>
              <a:t>Az Európai Unió finanszírozásával. Az itt szereplő vélemények és állítások a szerző(k) álláspontját tükrözik, és nem feltétlenül egyeznek meg az Európai Unió vagy az Európai Oktatási és Kulturális Végrehajtó Ügynökség (EACEA) hivatalos álláspontjával. Sem az Európai Unió, sem az EACEA nem vonható felelősségre miattuk.</a:t>
            </a:r>
            <a:endParaRPr sz="1800">
              <a:solidFill>
                <a:schemeClr val="dk1"/>
              </a:solidFill>
              <a:latin typeface="Calibri"/>
              <a:ea typeface="Calibri"/>
              <a:cs typeface="Calibri"/>
              <a:sym typeface="Calibri"/>
            </a:endParaRPr>
          </a:p>
        </p:txBody>
      </p:sp>
      <p:sp>
        <p:nvSpPr>
          <p:cNvPr id="899" name="Google Shape;899;p71"/>
          <p:cNvSpPr/>
          <p:nvPr/>
        </p:nvSpPr>
        <p:spPr>
          <a:xfrm>
            <a:off x="7715830" y="968236"/>
            <a:ext cx="2856339" cy="797054"/>
          </a:xfrm>
          <a:custGeom>
            <a:rect b="b" l="l" r="r" t="t"/>
            <a:pathLst>
              <a:path extrusionOk="0" h="797054" w="2856339">
                <a:moveTo>
                  <a:pt x="0" y="0"/>
                </a:moveTo>
                <a:lnTo>
                  <a:pt x="2856340" y="0"/>
                </a:lnTo>
                <a:lnTo>
                  <a:pt x="2856340" y="797053"/>
                </a:lnTo>
                <a:lnTo>
                  <a:pt x="0" y="797053"/>
                </a:lnTo>
                <a:lnTo>
                  <a:pt x="0" y="0"/>
                </a:lnTo>
                <a:close/>
              </a:path>
            </a:pathLst>
          </a:custGeom>
          <a:blipFill rotWithShape="1">
            <a:blip r:embed="rId7">
              <a:alphaModFix/>
            </a:blip>
            <a:stretch>
              <a:fillRect b="-160167" l="-14263" r="-3277" t="-161026"/>
            </a:stretch>
          </a:blipFill>
          <a:ln>
            <a:noFill/>
          </a:ln>
        </p:spPr>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 name="Shape 157"/>
        <p:cNvGrpSpPr/>
        <p:nvPr/>
      </p:nvGrpSpPr>
      <p:grpSpPr>
        <a:xfrm>
          <a:off x="0" y="0"/>
          <a:ext cx="0" cy="0"/>
          <a:chOff x="0" y="0"/>
          <a:chExt cx="0" cy="0"/>
        </a:xfrm>
      </p:grpSpPr>
      <p:sp>
        <p:nvSpPr>
          <p:cNvPr id="158" name="Google Shape;158;p18"/>
          <p:cNvSpPr/>
          <p:nvPr/>
        </p:nvSpPr>
        <p:spPr>
          <a:xfrm rot="-815835">
            <a:off x="14956161" y="-1648203"/>
            <a:ext cx="6029011" cy="4114800"/>
          </a:xfrm>
          <a:custGeom>
            <a:rect b="b" l="l" r="r" t="t"/>
            <a:pathLst>
              <a:path extrusionOk="0" h="4114800" w="6029011">
                <a:moveTo>
                  <a:pt x="0" y="0"/>
                </a:moveTo>
                <a:lnTo>
                  <a:pt x="6029011" y="0"/>
                </a:lnTo>
                <a:lnTo>
                  <a:pt x="6029011" y="4114800"/>
                </a:lnTo>
                <a:lnTo>
                  <a:pt x="0" y="4114800"/>
                </a:lnTo>
                <a:lnTo>
                  <a:pt x="0" y="0"/>
                </a:lnTo>
                <a:close/>
              </a:path>
            </a:pathLst>
          </a:custGeom>
          <a:blipFill rotWithShape="1">
            <a:blip r:embed="rId3">
              <a:alphaModFix/>
            </a:blip>
            <a:stretch>
              <a:fillRect b="0" l="0" r="0" t="0"/>
            </a:stretch>
          </a:blipFill>
          <a:ln>
            <a:noFill/>
          </a:ln>
        </p:spPr>
      </p:sp>
      <p:sp>
        <p:nvSpPr>
          <p:cNvPr id="159" name="Google Shape;159;p18"/>
          <p:cNvSpPr/>
          <p:nvPr/>
        </p:nvSpPr>
        <p:spPr>
          <a:xfrm>
            <a:off x="16292837" y="-315520"/>
            <a:ext cx="4222276" cy="4114800"/>
          </a:xfrm>
          <a:custGeom>
            <a:rect b="b" l="l" r="r" t="t"/>
            <a:pathLst>
              <a:path extrusionOk="0" h="4114800" w="4222276">
                <a:moveTo>
                  <a:pt x="0" y="0"/>
                </a:moveTo>
                <a:lnTo>
                  <a:pt x="4222276" y="0"/>
                </a:lnTo>
                <a:lnTo>
                  <a:pt x="4222276" y="4114800"/>
                </a:lnTo>
                <a:lnTo>
                  <a:pt x="0" y="4114800"/>
                </a:lnTo>
                <a:lnTo>
                  <a:pt x="0" y="0"/>
                </a:lnTo>
                <a:close/>
              </a:path>
            </a:pathLst>
          </a:custGeom>
          <a:blipFill rotWithShape="1">
            <a:blip r:embed="rId4">
              <a:alphaModFix/>
            </a:blip>
            <a:stretch>
              <a:fillRect b="0" l="0" r="0" t="0"/>
            </a:stretch>
          </a:blipFill>
          <a:ln>
            <a:noFill/>
          </a:ln>
        </p:spPr>
      </p:sp>
      <p:sp>
        <p:nvSpPr>
          <p:cNvPr id="160" name="Google Shape;160;p18"/>
          <p:cNvSpPr/>
          <p:nvPr/>
        </p:nvSpPr>
        <p:spPr>
          <a:xfrm rot="1215471">
            <a:off x="-1076468" y="7781557"/>
            <a:ext cx="3662502" cy="5010886"/>
          </a:xfrm>
          <a:custGeom>
            <a:rect b="b" l="l" r="r" t="t"/>
            <a:pathLst>
              <a:path extrusionOk="0" h="5010886" w="3662502">
                <a:moveTo>
                  <a:pt x="0" y="0"/>
                </a:moveTo>
                <a:lnTo>
                  <a:pt x="3662502" y="0"/>
                </a:lnTo>
                <a:lnTo>
                  <a:pt x="3662502" y="5010886"/>
                </a:lnTo>
                <a:lnTo>
                  <a:pt x="0" y="5010886"/>
                </a:lnTo>
                <a:lnTo>
                  <a:pt x="0" y="0"/>
                </a:lnTo>
                <a:close/>
              </a:path>
            </a:pathLst>
          </a:custGeom>
          <a:blipFill rotWithShape="1">
            <a:blip r:embed="rId5">
              <a:alphaModFix/>
            </a:blip>
            <a:stretch>
              <a:fillRect b="0" l="0" r="0" t="0"/>
            </a:stretch>
          </a:blipFill>
          <a:ln>
            <a:noFill/>
          </a:ln>
        </p:spPr>
      </p:sp>
      <p:sp>
        <p:nvSpPr>
          <p:cNvPr id="161" name="Google Shape;161;p18"/>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6">
              <a:alphaModFix/>
            </a:blip>
            <a:stretch>
              <a:fillRect b="-160181" l="-14265" r="-3278" t="-161048"/>
            </a:stretch>
          </a:blipFill>
          <a:ln>
            <a:noFill/>
          </a:ln>
        </p:spPr>
      </p:sp>
      <p:sp>
        <p:nvSpPr>
          <p:cNvPr id="162" name="Google Shape;162;p18"/>
          <p:cNvSpPr/>
          <p:nvPr/>
        </p:nvSpPr>
        <p:spPr>
          <a:xfrm>
            <a:off x="11379643" y="4870676"/>
            <a:ext cx="4913194" cy="4114800"/>
          </a:xfrm>
          <a:custGeom>
            <a:rect b="b" l="l" r="r" t="t"/>
            <a:pathLst>
              <a:path extrusionOk="0" h="4114800" w="4913194">
                <a:moveTo>
                  <a:pt x="0" y="0"/>
                </a:moveTo>
                <a:lnTo>
                  <a:pt x="4913194" y="0"/>
                </a:lnTo>
                <a:lnTo>
                  <a:pt x="4913194" y="4114800"/>
                </a:lnTo>
                <a:lnTo>
                  <a:pt x="0" y="4114800"/>
                </a:lnTo>
                <a:lnTo>
                  <a:pt x="0" y="0"/>
                </a:lnTo>
                <a:close/>
              </a:path>
            </a:pathLst>
          </a:custGeom>
          <a:blipFill rotWithShape="1">
            <a:blip r:embed="rId7">
              <a:alphaModFix/>
            </a:blip>
            <a:stretch>
              <a:fillRect b="0" l="0" r="0" t="0"/>
            </a:stretch>
          </a:blipFill>
          <a:ln>
            <a:noFill/>
          </a:ln>
        </p:spPr>
      </p:sp>
      <p:sp>
        <p:nvSpPr>
          <p:cNvPr id="163" name="Google Shape;163;p18"/>
          <p:cNvSpPr txBox="1"/>
          <p:nvPr/>
        </p:nvSpPr>
        <p:spPr>
          <a:xfrm>
            <a:off x="1028700" y="2317693"/>
            <a:ext cx="13528265" cy="4924425"/>
          </a:xfrm>
          <a:prstGeom prst="rect">
            <a:avLst/>
          </a:prstGeom>
          <a:noFill/>
          <a:ln>
            <a:noFill/>
          </a:ln>
        </p:spPr>
        <p:txBody>
          <a:bodyPr anchorCtr="0" anchor="t" bIns="0" lIns="0" spcFirstLastPara="1" rIns="0" wrap="square" tIns="0">
            <a:spAutoFit/>
          </a:bodyPr>
          <a:lstStyle/>
          <a:p>
            <a:pPr indent="-367030" lvl="1" marL="734059" marR="0" rtl="0" algn="l">
              <a:lnSpc>
                <a:spcPct val="140011"/>
              </a:lnSpc>
              <a:spcBef>
                <a:spcPts val="0"/>
              </a:spcBef>
              <a:spcAft>
                <a:spcPts val="0"/>
              </a:spcAft>
              <a:buClr>
                <a:srgbClr val="000000"/>
              </a:buClr>
              <a:buSzPts val="3399"/>
              <a:buFont typeface="Arial"/>
              <a:buChar char="•"/>
            </a:pPr>
            <a:r>
              <a:rPr b="0" i="0" lang="en-US" sz="3399" u="none" cap="none" strike="noStrike">
                <a:solidFill>
                  <a:srgbClr val="000000"/>
                </a:solidFill>
                <a:latin typeface="Arial"/>
                <a:ea typeface="Arial"/>
                <a:cs typeface="Arial"/>
                <a:sym typeface="Arial"/>
              </a:rPr>
              <a:t>A digitális marketing jelentősége a szociális szektorban: a digitális marketing alapjainak bemutatása és jelentősége a társadalmi vállalkozásban.</a:t>
            </a:r>
            <a:endParaRPr/>
          </a:p>
          <a:p>
            <a:pPr indent="0" lvl="1" marL="367029" marR="0" rtl="0" algn="l">
              <a:lnSpc>
                <a:spcPct val="140011"/>
              </a:lnSpc>
              <a:spcBef>
                <a:spcPts val="0"/>
              </a:spcBef>
              <a:spcAft>
                <a:spcPts val="0"/>
              </a:spcAft>
              <a:buNone/>
            </a:pPr>
            <a:r>
              <a:t/>
            </a:r>
            <a:endParaRPr b="0" i="0" sz="3399" u="none" cap="none" strike="noStrike">
              <a:solidFill>
                <a:srgbClr val="000000"/>
              </a:solidFill>
              <a:latin typeface="Arial"/>
              <a:ea typeface="Arial"/>
              <a:cs typeface="Arial"/>
              <a:sym typeface="Arial"/>
            </a:endParaRPr>
          </a:p>
          <a:p>
            <a:pPr indent="-367030" lvl="1" marL="734059" marR="0" rtl="0" algn="l">
              <a:lnSpc>
                <a:spcPct val="140011"/>
              </a:lnSpc>
              <a:spcBef>
                <a:spcPts val="0"/>
              </a:spcBef>
              <a:spcAft>
                <a:spcPts val="0"/>
              </a:spcAft>
              <a:buClr>
                <a:srgbClr val="000000"/>
              </a:buClr>
              <a:buSzPts val="3399"/>
              <a:buFont typeface="Arial"/>
              <a:buChar char="•"/>
            </a:pPr>
            <a:r>
              <a:rPr b="0" i="0" lang="en-US" sz="3399" u="none" cap="none" strike="noStrike">
                <a:solidFill>
                  <a:srgbClr val="000000"/>
                </a:solidFill>
                <a:latin typeface="Arial"/>
                <a:ea typeface="Arial"/>
                <a:cs typeface="Arial"/>
                <a:sym typeface="Arial"/>
              </a:rPr>
              <a:t>A közösségi média felhasználása egy jó társadalmi cél érdekében: megtanítja, hogyan lehet hatékonyan használni a közösségi médiaplatformokat a társadalmi ügyek és vállalkozások népszerűsítésére.</a:t>
            </a:r>
            <a:endParaRPr b="0" i="0" sz="3399" u="none" cap="none" strike="noStrike">
              <a:solidFill>
                <a:srgbClr val="000000"/>
              </a:solidFill>
              <a:latin typeface="Arial"/>
              <a:ea typeface="Arial"/>
              <a:cs typeface="Arial"/>
              <a:sym typeface="Arial"/>
            </a:endParaRPr>
          </a:p>
        </p:txBody>
      </p:sp>
      <p:sp>
        <p:nvSpPr>
          <p:cNvPr id="164" name="Google Shape;164;p18"/>
          <p:cNvSpPr txBox="1"/>
          <p:nvPr/>
        </p:nvSpPr>
        <p:spPr>
          <a:xfrm>
            <a:off x="754783" y="933450"/>
            <a:ext cx="8389217" cy="818173"/>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5000">
                <a:solidFill>
                  <a:srgbClr val="000000"/>
                </a:solidFill>
                <a:latin typeface="Playfair Display"/>
                <a:ea typeface="Playfair Display"/>
                <a:cs typeface="Playfair Display"/>
                <a:sym typeface="Playfair Display"/>
              </a:rPr>
              <a:t>CÉLOK</a:t>
            </a:r>
            <a:endParaRPr sz="5000">
              <a:solidFill>
                <a:srgbClr val="000000"/>
              </a:solidFill>
              <a:latin typeface="Playfair Display"/>
              <a:ea typeface="Playfair Display"/>
              <a:cs typeface="Playfair Display"/>
              <a:sym typeface="Playfair Display"/>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 name="Shape 168"/>
        <p:cNvGrpSpPr/>
        <p:nvPr/>
      </p:nvGrpSpPr>
      <p:grpSpPr>
        <a:xfrm>
          <a:off x="0" y="0"/>
          <a:ext cx="0" cy="0"/>
          <a:chOff x="0" y="0"/>
          <a:chExt cx="0" cy="0"/>
        </a:xfrm>
      </p:grpSpPr>
      <p:sp>
        <p:nvSpPr>
          <p:cNvPr id="169" name="Google Shape;169;p19"/>
          <p:cNvSpPr/>
          <p:nvPr/>
        </p:nvSpPr>
        <p:spPr>
          <a:xfrm rot="4584164">
            <a:off x="15363491" y="8229600"/>
            <a:ext cx="6029011" cy="4114800"/>
          </a:xfrm>
          <a:custGeom>
            <a:rect b="b" l="l" r="r" t="t"/>
            <a:pathLst>
              <a:path extrusionOk="0" h="4114800" w="6029011">
                <a:moveTo>
                  <a:pt x="0" y="0"/>
                </a:moveTo>
                <a:lnTo>
                  <a:pt x="6029011" y="0"/>
                </a:lnTo>
                <a:lnTo>
                  <a:pt x="6029011" y="4114800"/>
                </a:lnTo>
                <a:lnTo>
                  <a:pt x="0" y="4114800"/>
                </a:lnTo>
                <a:lnTo>
                  <a:pt x="0" y="0"/>
                </a:lnTo>
                <a:close/>
              </a:path>
            </a:pathLst>
          </a:custGeom>
          <a:blipFill rotWithShape="1">
            <a:blip r:embed="rId3">
              <a:alphaModFix/>
            </a:blip>
            <a:stretch>
              <a:fillRect b="0" l="0" r="0" t="0"/>
            </a:stretch>
          </a:blipFill>
          <a:ln>
            <a:noFill/>
          </a:ln>
        </p:spPr>
      </p:sp>
      <p:sp>
        <p:nvSpPr>
          <p:cNvPr id="170" name="Google Shape;170;p19"/>
          <p:cNvSpPr/>
          <p:nvPr/>
        </p:nvSpPr>
        <p:spPr>
          <a:xfrm rot="5399999">
            <a:off x="14934175" y="8662909"/>
            <a:ext cx="4222276" cy="4114800"/>
          </a:xfrm>
          <a:custGeom>
            <a:rect b="b" l="l" r="r" t="t"/>
            <a:pathLst>
              <a:path extrusionOk="0" h="4114800" w="4222276">
                <a:moveTo>
                  <a:pt x="0" y="0"/>
                </a:moveTo>
                <a:lnTo>
                  <a:pt x="4222276" y="0"/>
                </a:lnTo>
                <a:lnTo>
                  <a:pt x="4222276" y="4114800"/>
                </a:lnTo>
                <a:lnTo>
                  <a:pt x="0" y="4114800"/>
                </a:lnTo>
                <a:lnTo>
                  <a:pt x="0" y="0"/>
                </a:lnTo>
                <a:close/>
              </a:path>
            </a:pathLst>
          </a:custGeom>
          <a:blipFill rotWithShape="1">
            <a:blip r:embed="rId4">
              <a:alphaModFix/>
            </a:blip>
            <a:stretch>
              <a:fillRect b="0" l="0" r="0" t="0"/>
            </a:stretch>
          </a:blipFill>
          <a:ln>
            <a:noFill/>
          </a:ln>
        </p:spPr>
      </p:sp>
      <p:sp>
        <p:nvSpPr>
          <p:cNvPr id="171" name="Google Shape;171;p19"/>
          <p:cNvSpPr txBox="1"/>
          <p:nvPr/>
        </p:nvSpPr>
        <p:spPr>
          <a:xfrm>
            <a:off x="754783" y="933450"/>
            <a:ext cx="11780871" cy="818173"/>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5000">
                <a:solidFill>
                  <a:srgbClr val="000000"/>
                </a:solidFill>
                <a:latin typeface="Arial"/>
                <a:ea typeface="Arial"/>
                <a:cs typeface="Arial"/>
                <a:sym typeface="Arial"/>
              </a:rPr>
              <a:t>VÁRHATÓ TANULÁSI EREDMÉNYEK </a:t>
            </a:r>
            <a:endParaRPr sz="5000">
              <a:solidFill>
                <a:srgbClr val="000000"/>
              </a:solidFill>
              <a:latin typeface="Arial"/>
              <a:ea typeface="Arial"/>
              <a:cs typeface="Arial"/>
              <a:sym typeface="Arial"/>
            </a:endParaRPr>
          </a:p>
        </p:txBody>
      </p:sp>
      <p:sp>
        <p:nvSpPr>
          <p:cNvPr id="172" name="Google Shape;172;p19"/>
          <p:cNvSpPr txBox="1"/>
          <p:nvPr/>
        </p:nvSpPr>
        <p:spPr>
          <a:xfrm>
            <a:off x="754783" y="1917002"/>
            <a:ext cx="7899929" cy="7720062"/>
          </a:xfrm>
          <a:prstGeom prst="rect">
            <a:avLst/>
          </a:prstGeom>
          <a:noFill/>
          <a:ln>
            <a:noFill/>
          </a:ln>
        </p:spPr>
        <p:txBody>
          <a:bodyPr anchorCtr="0" anchor="t" bIns="0" lIns="0" spcFirstLastPara="1" rIns="0" wrap="square" tIns="0">
            <a:spAutoFit/>
          </a:bodyPr>
          <a:lstStyle/>
          <a:p>
            <a:pPr indent="0" lvl="1" marL="269877" marR="0" rtl="0" algn="l">
              <a:lnSpc>
                <a:spcPct val="193181"/>
              </a:lnSpc>
              <a:spcBef>
                <a:spcPts val="0"/>
              </a:spcBef>
              <a:spcAft>
                <a:spcPts val="0"/>
              </a:spcAft>
              <a:buNone/>
            </a:pPr>
            <a:r>
              <a:rPr b="0" i="0" lang="en-US" sz="2200" u="none" cap="none" strike="noStrike">
                <a:solidFill>
                  <a:srgbClr val="000000"/>
                </a:solidFill>
                <a:latin typeface="Arial"/>
                <a:ea typeface="Arial"/>
                <a:cs typeface="Arial"/>
                <a:sym typeface="Arial"/>
              </a:rPr>
              <a:t>A modul végére a fiatalok képesek lesznek: </a:t>
            </a:r>
            <a:endParaRPr/>
          </a:p>
          <a:p>
            <a:pPr indent="-269877" lvl="1" marL="539754" marR="0" rtl="0" algn="l">
              <a:lnSpc>
                <a:spcPct val="193181"/>
              </a:lnSpc>
              <a:spcBef>
                <a:spcPts val="0"/>
              </a:spcBef>
              <a:spcAft>
                <a:spcPts val="0"/>
              </a:spcAft>
              <a:buClr>
                <a:srgbClr val="000000"/>
              </a:buClr>
              <a:buSzPts val="2200"/>
              <a:buFont typeface="Arial"/>
              <a:buChar char="•"/>
            </a:pPr>
            <a:r>
              <a:rPr b="0" i="0" lang="en-US" sz="2200" u="none" cap="none" strike="noStrike">
                <a:solidFill>
                  <a:srgbClr val="000000"/>
                </a:solidFill>
                <a:latin typeface="Arial"/>
                <a:ea typeface="Arial"/>
                <a:cs typeface="Arial"/>
                <a:sym typeface="Arial"/>
              </a:rPr>
              <a:t>felismerni a digitális marketing fontosságát és hatását a társadalmi ügyek és vállalkozások népszerűsítésében.</a:t>
            </a:r>
            <a:endParaRPr/>
          </a:p>
          <a:p>
            <a:pPr indent="-269877" lvl="1" marL="539754" marR="0" rtl="0" algn="l">
              <a:lnSpc>
                <a:spcPct val="193181"/>
              </a:lnSpc>
              <a:spcBef>
                <a:spcPts val="0"/>
              </a:spcBef>
              <a:spcAft>
                <a:spcPts val="0"/>
              </a:spcAft>
              <a:buClr>
                <a:srgbClr val="000000"/>
              </a:buClr>
              <a:buSzPts val="2200"/>
              <a:buFont typeface="Arial"/>
              <a:buChar char="•"/>
            </a:pPr>
            <a:r>
              <a:rPr b="0" i="0" lang="en-US" sz="2200" u="none" cap="none" strike="noStrike">
                <a:solidFill>
                  <a:srgbClr val="000000"/>
                </a:solidFill>
                <a:latin typeface="Arial"/>
                <a:ea typeface="Arial"/>
                <a:cs typeface="Arial"/>
                <a:sym typeface="Arial"/>
              </a:rPr>
              <a:t>felismerni, hogy a digitális marketing milyen módon járulhat hozzá a társadalmi és fenntartható célok eléréséhez.</a:t>
            </a:r>
            <a:endParaRPr/>
          </a:p>
          <a:p>
            <a:pPr indent="-269877" lvl="1" marL="539754" marR="0" rtl="0" algn="l">
              <a:lnSpc>
                <a:spcPct val="193181"/>
              </a:lnSpc>
              <a:spcBef>
                <a:spcPts val="0"/>
              </a:spcBef>
              <a:spcAft>
                <a:spcPts val="0"/>
              </a:spcAft>
              <a:buClr>
                <a:srgbClr val="000000"/>
              </a:buClr>
              <a:buSzPts val="2200"/>
              <a:buFont typeface="Arial"/>
              <a:buChar char="•"/>
            </a:pPr>
            <a:r>
              <a:rPr b="0" i="0" lang="en-US" sz="2200" u="none" cap="none" strike="noStrike">
                <a:solidFill>
                  <a:srgbClr val="000000"/>
                </a:solidFill>
                <a:latin typeface="Arial"/>
                <a:ea typeface="Arial"/>
                <a:cs typeface="Arial"/>
                <a:sym typeface="Arial"/>
              </a:rPr>
              <a:t>megérteni a különböző közösségi médiaplatformok jellemzőitt, erősségeit és a közönség demográfiai jellemzőit.</a:t>
            </a:r>
            <a:endParaRPr/>
          </a:p>
          <a:p>
            <a:pPr indent="-269877" lvl="1" marL="539754" marR="0" rtl="0" algn="l">
              <a:lnSpc>
                <a:spcPct val="193181"/>
              </a:lnSpc>
              <a:spcBef>
                <a:spcPts val="0"/>
              </a:spcBef>
              <a:spcAft>
                <a:spcPts val="0"/>
              </a:spcAft>
              <a:buClr>
                <a:srgbClr val="000000"/>
              </a:buClr>
              <a:buSzPts val="2200"/>
              <a:buFont typeface="Arial"/>
              <a:buChar char="•"/>
            </a:pPr>
            <a:r>
              <a:rPr b="0" i="0" lang="en-US" sz="2200" u="none" cap="none" strike="noStrike">
                <a:solidFill>
                  <a:srgbClr val="000000"/>
                </a:solidFill>
                <a:latin typeface="Arial"/>
                <a:ea typeface="Arial"/>
                <a:cs typeface="Arial"/>
                <a:sym typeface="Arial"/>
              </a:rPr>
              <a:t>felmérni, hogy mely platformok a legmegfelelőbbek a különböző típusú társadalmi vállalkozói üzenetek és kampányok számára.</a:t>
            </a:r>
            <a:endParaRPr/>
          </a:p>
          <a:p>
            <a:pPr indent="-269877" lvl="1" marL="539754" marR="0" rtl="0" algn="l">
              <a:lnSpc>
                <a:spcPct val="193181"/>
              </a:lnSpc>
              <a:spcBef>
                <a:spcPts val="0"/>
              </a:spcBef>
              <a:spcAft>
                <a:spcPts val="0"/>
              </a:spcAft>
              <a:buClr>
                <a:srgbClr val="000000"/>
              </a:buClr>
              <a:buSzPts val="2200"/>
              <a:buFont typeface="Arial"/>
              <a:buChar char="•"/>
            </a:pPr>
            <a:r>
              <a:rPr b="0" i="0" lang="en-US" sz="2200" u="none" cap="none" strike="noStrike">
                <a:solidFill>
                  <a:srgbClr val="000000"/>
                </a:solidFill>
                <a:latin typeface="Arial"/>
                <a:ea typeface="Arial"/>
                <a:cs typeface="Arial"/>
                <a:sym typeface="Arial"/>
              </a:rPr>
              <a:t>megfelelő és meggyőző tartalmakat gyártani - szöveget, képeket és videókat - különböző közösségi média platformokra.</a:t>
            </a:r>
            <a:endParaRPr b="0" i="0" sz="2200" u="none" cap="none" strike="noStrike">
              <a:solidFill>
                <a:srgbClr val="000000"/>
              </a:solidFill>
              <a:latin typeface="Arial"/>
              <a:ea typeface="Arial"/>
              <a:cs typeface="Arial"/>
              <a:sym typeface="Arial"/>
            </a:endParaRPr>
          </a:p>
        </p:txBody>
      </p:sp>
      <p:sp>
        <p:nvSpPr>
          <p:cNvPr id="173" name="Google Shape;173;p19"/>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5">
              <a:alphaModFix/>
            </a:blip>
            <a:stretch>
              <a:fillRect b="-160181" l="-14265" r="-3278" t="-161048"/>
            </a:stretch>
          </a:blipFill>
          <a:ln>
            <a:noFill/>
          </a:ln>
        </p:spPr>
      </p:sp>
      <p:sp>
        <p:nvSpPr>
          <p:cNvPr id="174" name="Google Shape;174;p19"/>
          <p:cNvSpPr txBox="1"/>
          <p:nvPr/>
        </p:nvSpPr>
        <p:spPr>
          <a:xfrm>
            <a:off x="9144000" y="1917002"/>
            <a:ext cx="7899929" cy="5968301"/>
          </a:xfrm>
          <a:prstGeom prst="rect">
            <a:avLst/>
          </a:prstGeom>
          <a:noFill/>
          <a:ln>
            <a:noFill/>
          </a:ln>
        </p:spPr>
        <p:txBody>
          <a:bodyPr anchorCtr="0" anchor="t" bIns="0" lIns="0" spcFirstLastPara="1" rIns="0" wrap="square" tIns="0">
            <a:spAutoFit/>
          </a:bodyPr>
          <a:lstStyle/>
          <a:p>
            <a:pPr indent="-342900" lvl="0" marL="342900" marR="0" rtl="0" algn="l">
              <a:spcBef>
                <a:spcPts val="0"/>
              </a:spcBef>
              <a:spcAft>
                <a:spcPts val="0"/>
              </a:spcAft>
              <a:buClr>
                <a:schemeClr val="dk1"/>
              </a:buClr>
              <a:buSzPts val="2200"/>
              <a:buFont typeface="Arial"/>
              <a:buChar char="•"/>
            </a:pPr>
            <a:r>
              <a:rPr lang="en-US" sz="2200">
                <a:solidFill>
                  <a:schemeClr val="dk1"/>
                </a:solidFill>
                <a:latin typeface="Arial"/>
                <a:ea typeface="Arial"/>
                <a:cs typeface="Arial"/>
                <a:sym typeface="Arial"/>
              </a:rPr>
              <a:t>megérteni a hatékony történetmesélés és üzenetkészítés alapjait a társadalmi vállalkozásokra vonatkozóan</a:t>
            </a:r>
            <a:endParaRPr/>
          </a:p>
          <a:p>
            <a:pPr indent="0" lvl="0" marL="0" marR="0" rtl="0" algn="l">
              <a:spcBef>
                <a:spcPts val="0"/>
              </a:spcBef>
              <a:spcAft>
                <a:spcPts val="0"/>
              </a:spcAft>
              <a:buNone/>
            </a:pPr>
            <a:r>
              <a:t/>
            </a:r>
            <a:endParaRPr sz="2200">
              <a:solidFill>
                <a:schemeClr val="dk1"/>
              </a:solidFill>
              <a:latin typeface="Arial"/>
              <a:ea typeface="Arial"/>
              <a:cs typeface="Arial"/>
              <a:sym typeface="Arial"/>
            </a:endParaRPr>
          </a:p>
          <a:p>
            <a:pPr indent="-342900" lvl="0" marL="342900" marR="0" rtl="0" algn="l">
              <a:spcBef>
                <a:spcPts val="0"/>
              </a:spcBef>
              <a:spcAft>
                <a:spcPts val="0"/>
              </a:spcAft>
              <a:buClr>
                <a:schemeClr val="dk1"/>
              </a:buClr>
              <a:buSzPts val="2200"/>
              <a:buFont typeface="Arial"/>
              <a:buChar char="•"/>
            </a:pPr>
            <a:r>
              <a:rPr lang="en-US" sz="2200">
                <a:solidFill>
                  <a:schemeClr val="dk1"/>
                </a:solidFill>
                <a:latin typeface="Arial"/>
                <a:ea typeface="Arial"/>
                <a:cs typeface="Arial"/>
                <a:sym typeface="Arial"/>
              </a:rPr>
              <a:t>megtervezni és kivitelezni alapvető közösségi média marketing kampányokat </a:t>
            </a:r>
            <a:br>
              <a:rPr lang="en-US" sz="2200">
                <a:solidFill>
                  <a:schemeClr val="dk1"/>
                </a:solidFill>
                <a:latin typeface="Arial"/>
                <a:ea typeface="Arial"/>
                <a:cs typeface="Arial"/>
                <a:sym typeface="Arial"/>
              </a:rPr>
            </a:br>
            <a:endParaRPr sz="2200">
              <a:solidFill>
                <a:schemeClr val="dk1"/>
              </a:solidFill>
              <a:latin typeface="Arial"/>
              <a:ea typeface="Arial"/>
              <a:cs typeface="Arial"/>
              <a:sym typeface="Arial"/>
            </a:endParaRPr>
          </a:p>
          <a:p>
            <a:pPr indent="-342900" lvl="0" marL="342900" marR="0" rtl="0" algn="l">
              <a:spcBef>
                <a:spcPts val="0"/>
              </a:spcBef>
              <a:spcAft>
                <a:spcPts val="0"/>
              </a:spcAft>
              <a:buClr>
                <a:schemeClr val="dk1"/>
              </a:buClr>
              <a:buSzPts val="2200"/>
              <a:buFont typeface="Arial"/>
              <a:buChar char="•"/>
            </a:pPr>
            <a:r>
              <a:rPr lang="en-US" sz="2200">
                <a:solidFill>
                  <a:schemeClr val="dk1"/>
                </a:solidFill>
                <a:latin typeface="Arial"/>
                <a:ea typeface="Arial"/>
                <a:cs typeface="Arial"/>
                <a:sym typeface="Arial"/>
              </a:rPr>
              <a:t>megértenni a hashtagek, kulcsszavak és célzott tartalmak használatát a jobb láthatóság és elköteleződés érdekében.</a:t>
            </a:r>
            <a:br>
              <a:rPr lang="en-US" sz="2200">
                <a:solidFill>
                  <a:schemeClr val="dk1"/>
                </a:solidFill>
                <a:latin typeface="Arial"/>
                <a:ea typeface="Arial"/>
                <a:cs typeface="Arial"/>
                <a:sym typeface="Arial"/>
              </a:rPr>
            </a:br>
            <a:endParaRPr sz="2200">
              <a:solidFill>
                <a:schemeClr val="dk1"/>
              </a:solidFill>
              <a:latin typeface="Arial"/>
              <a:ea typeface="Arial"/>
              <a:cs typeface="Arial"/>
              <a:sym typeface="Arial"/>
            </a:endParaRPr>
          </a:p>
          <a:p>
            <a:pPr indent="-342900" lvl="0" marL="342900" marR="0" rtl="0" algn="l">
              <a:spcBef>
                <a:spcPts val="0"/>
              </a:spcBef>
              <a:spcAft>
                <a:spcPts val="0"/>
              </a:spcAft>
              <a:buClr>
                <a:schemeClr val="dk1"/>
              </a:buClr>
              <a:buSzPts val="2200"/>
              <a:buFont typeface="Arial"/>
              <a:buChar char="•"/>
            </a:pPr>
            <a:r>
              <a:rPr lang="en-US" sz="2200">
                <a:solidFill>
                  <a:schemeClr val="dk1"/>
                </a:solidFill>
                <a:latin typeface="Arial"/>
                <a:ea typeface="Arial"/>
                <a:cs typeface="Arial"/>
                <a:sym typeface="Arial"/>
              </a:rPr>
              <a:t>tudni fogják, hogy milyen Kulcsfontosságú Teljesítménymutatókat (KPI-ket) lehet gyűjteni és elemezni a közösségi média hatékonyságának mérésére.</a:t>
            </a:r>
            <a:br>
              <a:rPr lang="en-US" sz="2200">
                <a:solidFill>
                  <a:schemeClr val="dk1"/>
                </a:solidFill>
                <a:latin typeface="Arial"/>
                <a:ea typeface="Arial"/>
                <a:cs typeface="Arial"/>
                <a:sym typeface="Arial"/>
              </a:rPr>
            </a:br>
            <a:endParaRPr sz="2200">
              <a:solidFill>
                <a:schemeClr val="dk1"/>
              </a:solidFill>
              <a:latin typeface="Arial"/>
              <a:ea typeface="Arial"/>
              <a:cs typeface="Arial"/>
              <a:sym typeface="Arial"/>
            </a:endParaRPr>
          </a:p>
          <a:p>
            <a:pPr indent="-342900" lvl="0" marL="342900" marR="0" rtl="0" algn="l">
              <a:spcBef>
                <a:spcPts val="0"/>
              </a:spcBef>
              <a:spcAft>
                <a:spcPts val="0"/>
              </a:spcAft>
              <a:buClr>
                <a:schemeClr val="dk1"/>
              </a:buClr>
              <a:buSzPts val="2200"/>
              <a:buFont typeface="Arial"/>
              <a:buChar char="•"/>
            </a:pPr>
            <a:r>
              <a:rPr lang="en-US" sz="2200">
                <a:solidFill>
                  <a:schemeClr val="dk1"/>
                </a:solidFill>
                <a:latin typeface="Arial"/>
                <a:ea typeface="Arial"/>
                <a:cs typeface="Arial"/>
                <a:sym typeface="Arial"/>
              </a:rPr>
              <a:t>tudni fogják, hogy az elemzésekből származó meglátásokat miként használhatják fel a közösségi médiastratégiák finomítására és fejlesztésére.</a:t>
            </a:r>
            <a:endParaRPr/>
          </a:p>
          <a:p>
            <a:pPr indent="-111126" lvl="1" marL="539754" marR="0" rtl="0" algn="l">
              <a:lnSpc>
                <a:spcPct val="170000"/>
              </a:lnSpc>
              <a:spcBef>
                <a:spcPts val="0"/>
              </a:spcBef>
              <a:spcAft>
                <a:spcPts val="0"/>
              </a:spcAft>
              <a:buClr>
                <a:schemeClr val="dk1"/>
              </a:buClr>
              <a:buSzPts val="2500"/>
              <a:buFont typeface="Arial"/>
              <a:buNone/>
            </a:pPr>
            <a:r>
              <a:t/>
            </a:r>
            <a:endParaRPr b="0" i="0" sz="2500" u="none" cap="none" strike="noStrike">
              <a:solidFill>
                <a:srgbClr val="000000"/>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 name="Shape 178"/>
        <p:cNvGrpSpPr/>
        <p:nvPr/>
      </p:nvGrpSpPr>
      <p:grpSpPr>
        <a:xfrm>
          <a:off x="0" y="0"/>
          <a:ext cx="0" cy="0"/>
          <a:chOff x="0" y="0"/>
          <a:chExt cx="0" cy="0"/>
        </a:xfrm>
      </p:grpSpPr>
      <p:sp>
        <p:nvSpPr>
          <p:cNvPr id="179" name="Google Shape;179;p20"/>
          <p:cNvSpPr/>
          <p:nvPr/>
        </p:nvSpPr>
        <p:spPr>
          <a:xfrm rot="4584164">
            <a:off x="15363491" y="8229600"/>
            <a:ext cx="6029011" cy="4114800"/>
          </a:xfrm>
          <a:custGeom>
            <a:rect b="b" l="l" r="r" t="t"/>
            <a:pathLst>
              <a:path extrusionOk="0" h="4114800" w="6029011">
                <a:moveTo>
                  <a:pt x="0" y="0"/>
                </a:moveTo>
                <a:lnTo>
                  <a:pt x="6029011" y="0"/>
                </a:lnTo>
                <a:lnTo>
                  <a:pt x="6029011" y="4114800"/>
                </a:lnTo>
                <a:lnTo>
                  <a:pt x="0" y="4114800"/>
                </a:lnTo>
                <a:lnTo>
                  <a:pt x="0" y="0"/>
                </a:lnTo>
                <a:close/>
              </a:path>
            </a:pathLst>
          </a:custGeom>
          <a:blipFill rotWithShape="1">
            <a:blip r:embed="rId3">
              <a:alphaModFix/>
            </a:blip>
            <a:stretch>
              <a:fillRect b="0" l="0" r="0" t="0"/>
            </a:stretch>
          </a:blipFill>
          <a:ln>
            <a:noFill/>
          </a:ln>
        </p:spPr>
      </p:sp>
      <p:sp>
        <p:nvSpPr>
          <p:cNvPr id="180" name="Google Shape;180;p20"/>
          <p:cNvSpPr/>
          <p:nvPr/>
        </p:nvSpPr>
        <p:spPr>
          <a:xfrm rot="5399999">
            <a:off x="14934175" y="8662909"/>
            <a:ext cx="4222276" cy="4114800"/>
          </a:xfrm>
          <a:custGeom>
            <a:rect b="b" l="l" r="r" t="t"/>
            <a:pathLst>
              <a:path extrusionOk="0" h="4114800" w="4222276">
                <a:moveTo>
                  <a:pt x="0" y="0"/>
                </a:moveTo>
                <a:lnTo>
                  <a:pt x="4222276" y="0"/>
                </a:lnTo>
                <a:lnTo>
                  <a:pt x="4222276" y="4114800"/>
                </a:lnTo>
                <a:lnTo>
                  <a:pt x="0" y="4114800"/>
                </a:lnTo>
                <a:lnTo>
                  <a:pt x="0" y="0"/>
                </a:lnTo>
                <a:close/>
              </a:path>
            </a:pathLst>
          </a:custGeom>
          <a:blipFill rotWithShape="1">
            <a:blip r:embed="rId4">
              <a:alphaModFix/>
            </a:blip>
            <a:stretch>
              <a:fillRect b="0" l="0" r="0" t="0"/>
            </a:stretch>
          </a:blipFill>
          <a:ln>
            <a:noFill/>
          </a:ln>
        </p:spPr>
      </p:sp>
      <p:sp>
        <p:nvSpPr>
          <p:cNvPr id="181" name="Google Shape;181;p20"/>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5">
              <a:alphaModFix/>
            </a:blip>
            <a:stretch>
              <a:fillRect b="-160181" l="-14265" r="-3278" t="-161048"/>
            </a:stretch>
          </a:blipFill>
          <a:ln>
            <a:noFill/>
          </a:ln>
        </p:spPr>
      </p:sp>
      <p:sp>
        <p:nvSpPr>
          <p:cNvPr id="182" name="Google Shape;182;p20"/>
          <p:cNvSpPr/>
          <p:nvPr/>
        </p:nvSpPr>
        <p:spPr>
          <a:xfrm>
            <a:off x="10896600" y="3626434"/>
            <a:ext cx="5300094" cy="4114800"/>
          </a:xfrm>
          <a:custGeom>
            <a:rect b="b" l="l" r="r" t="t"/>
            <a:pathLst>
              <a:path extrusionOk="0" h="4114800" w="5300094">
                <a:moveTo>
                  <a:pt x="0" y="0"/>
                </a:moveTo>
                <a:lnTo>
                  <a:pt x="5300093" y="0"/>
                </a:lnTo>
                <a:lnTo>
                  <a:pt x="5300093" y="4114800"/>
                </a:lnTo>
                <a:lnTo>
                  <a:pt x="0" y="4114800"/>
                </a:lnTo>
                <a:lnTo>
                  <a:pt x="0" y="0"/>
                </a:lnTo>
                <a:close/>
              </a:path>
            </a:pathLst>
          </a:custGeom>
          <a:blipFill rotWithShape="1">
            <a:blip r:embed="rId6">
              <a:alphaModFix/>
            </a:blip>
            <a:stretch>
              <a:fillRect b="0" l="0" r="0" t="0"/>
            </a:stretch>
          </a:blipFill>
          <a:ln>
            <a:noFill/>
          </a:ln>
        </p:spPr>
      </p:sp>
      <p:sp>
        <p:nvSpPr>
          <p:cNvPr id="183" name="Google Shape;183;p20"/>
          <p:cNvSpPr txBox="1"/>
          <p:nvPr/>
        </p:nvSpPr>
        <p:spPr>
          <a:xfrm>
            <a:off x="754783" y="933450"/>
            <a:ext cx="11780871" cy="818173"/>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5000">
                <a:solidFill>
                  <a:srgbClr val="000000"/>
                </a:solidFill>
                <a:latin typeface="Playfair Display"/>
                <a:ea typeface="Playfair Display"/>
                <a:cs typeface="Playfair Display"/>
                <a:sym typeface="Playfair Display"/>
              </a:rPr>
              <a:t>VÁRHATÓ TANULÁSI EREDMÉNYEK </a:t>
            </a:r>
            <a:endParaRPr sz="5000">
              <a:solidFill>
                <a:srgbClr val="000000"/>
              </a:solidFill>
              <a:latin typeface="Playfair Display"/>
              <a:ea typeface="Playfair Display"/>
              <a:cs typeface="Playfair Display"/>
              <a:sym typeface="Playfair Display"/>
            </a:endParaRPr>
          </a:p>
        </p:txBody>
      </p:sp>
      <p:sp>
        <p:nvSpPr>
          <p:cNvPr id="184" name="Google Shape;184;p20"/>
          <p:cNvSpPr txBox="1"/>
          <p:nvPr/>
        </p:nvSpPr>
        <p:spPr>
          <a:xfrm>
            <a:off x="792883" y="2828226"/>
            <a:ext cx="7899929" cy="6000361"/>
          </a:xfrm>
          <a:prstGeom prst="rect">
            <a:avLst/>
          </a:prstGeom>
          <a:noFill/>
          <a:ln>
            <a:noFill/>
          </a:ln>
        </p:spPr>
        <p:txBody>
          <a:bodyPr anchorCtr="0" anchor="t" bIns="0" lIns="0" spcFirstLastPara="1" rIns="0" wrap="square" tIns="0">
            <a:spAutoFit/>
          </a:bodyPr>
          <a:lstStyle/>
          <a:p>
            <a:pPr indent="-269877" lvl="1" marL="539754" marR="0" rtl="0" algn="l">
              <a:lnSpc>
                <a:spcPct val="170000"/>
              </a:lnSpc>
              <a:spcBef>
                <a:spcPts val="0"/>
              </a:spcBef>
              <a:spcAft>
                <a:spcPts val="0"/>
              </a:spcAft>
              <a:buClr>
                <a:srgbClr val="000000"/>
              </a:buClr>
              <a:buSzPts val="2500"/>
              <a:buFont typeface="Arial"/>
              <a:buChar char="•"/>
            </a:pPr>
            <a:r>
              <a:rPr b="0" i="0" lang="en-US" sz="2500" u="none" cap="none" strike="noStrike">
                <a:solidFill>
                  <a:srgbClr val="000000"/>
                </a:solidFill>
                <a:latin typeface="Playfair Display"/>
                <a:ea typeface="Playfair Display"/>
                <a:cs typeface="Playfair Display"/>
                <a:sym typeface="Playfair Display"/>
              </a:rPr>
              <a:t>Felismerni a digitális marketing etikai vonatkozásait, különösen a társadalmi vállalkozásra vonatkozóan.</a:t>
            </a:r>
            <a:endParaRPr/>
          </a:p>
          <a:p>
            <a:pPr indent="-269877" lvl="1" marL="539754" marR="0" rtl="0" algn="l">
              <a:lnSpc>
                <a:spcPct val="170000"/>
              </a:lnSpc>
              <a:spcBef>
                <a:spcPts val="0"/>
              </a:spcBef>
              <a:spcAft>
                <a:spcPts val="0"/>
              </a:spcAft>
              <a:buClr>
                <a:srgbClr val="000000"/>
              </a:buClr>
              <a:buSzPts val="2500"/>
              <a:buFont typeface="Arial"/>
              <a:buChar char="•"/>
            </a:pPr>
            <a:r>
              <a:rPr b="0" i="0" lang="en-US" sz="2500" u="none" cap="none" strike="noStrike">
                <a:solidFill>
                  <a:srgbClr val="000000"/>
                </a:solidFill>
                <a:latin typeface="Playfair Display"/>
                <a:ea typeface="Playfair Display"/>
                <a:cs typeface="Playfair Display"/>
                <a:sym typeface="Playfair Display"/>
              </a:rPr>
              <a:t>Tisztelettudó, valós és társadalmilag felelős digitális tartalmakat és kampányokat létrehozni.</a:t>
            </a:r>
            <a:endParaRPr/>
          </a:p>
          <a:p>
            <a:pPr indent="-269877" lvl="1" marL="539754" marR="0" rtl="0" algn="l">
              <a:lnSpc>
                <a:spcPct val="170000"/>
              </a:lnSpc>
              <a:spcBef>
                <a:spcPts val="0"/>
              </a:spcBef>
              <a:spcAft>
                <a:spcPts val="0"/>
              </a:spcAft>
              <a:buClr>
                <a:srgbClr val="000000"/>
              </a:buClr>
              <a:buSzPts val="2500"/>
              <a:buFont typeface="Arial"/>
              <a:buChar char="•"/>
            </a:pPr>
            <a:r>
              <a:rPr b="0" i="0" lang="en-US" sz="2500" u="none" cap="none" strike="noStrike">
                <a:solidFill>
                  <a:srgbClr val="000000"/>
                </a:solidFill>
                <a:latin typeface="Playfair Display"/>
                <a:ea typeface="Playfair Display"/>
                <a:cs typeface="Playfair Display"/>
                <a:sym typeface="Playfair Display"/>
              </a:rPr>
              <a:t>Készíteni egy egyszerű digitális marketingtervet egy társadalmi vállakozói ötletre </a:t>
            </a:r>
            <a:endParaRPr b="0" i="0" sz="2500" u="none" cap="none" strike="noStrike">
              <a:solidFill>
                <a:srgbClr val="000000"/>
              </a:solidFill>
              <a:latin typeface="Playfair Display"/>
              <a:ea typeface="Playfair Display"/>
              <a:cs typeface="Playfair Display"/>
              <a:sym typeface="Playfair Display"/>
            </a:endParaRPr>
          </a:p>
          <a:p>
            <a:pPr indent="-269877" lvl="1" marL="539754" marR="0" rtl="0" algn="l">
              <a:lnSpc>
                <a:spcPct val="170000"/>
              </a:lnSpc>
              <a:spcBef>
                <a:spcPts val="0"/>
              </a:spcBef>
              <a:spcAft>
                <a:spcPts val="0"/>
              </a:spcAft>
              <a:buClr>
                <a:srgbClr val="000000"/>
              </a:buClr>
              <a:buSzPts val="2500"/>
              <a:buFont typeface="Arial"/>
              <a:buChar char="•"/>
            </a:pPr>
            <a:r>
              <a:rPr b="0" i="0" lang="en-US" sz="2500" u="none" cap="none" strike="noStrike">
                <a:solidFill>
                  <a:srgbClr val="000000"/>
                </a:solidFill>
                <a:latin typeface="Playfair Display"/>
                <a:ea typeface="Playfair Display"/>
                <a:cs typeface="Playfair Display"/>
                <a:sym typeface="Playfair Display"/>
              </a:rPr>
              <a:t>Megérteni egy marketingterv összetevőit, így a célkitűzéseket, a célközönséget, a platformokat, a tartalmi stratégiát és a költségvetési megfontolásokat.</a:t>
            </a:r>
            <a:endParaRPr b="0" i="0" sz="2500" u="none" cap="none" strike="noStrike">
              <a:solidFill>
                <a:srgbClr val="000000"/>
              </a:solidFill>
              <a:latin typeface="Playfair Display"/>
              <a:ea typeface="Playfair Display"/>
              <a:cs typeface="Playfair Display"/>
              <a:sym typeface="Playfair Display"/>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 name="Shape 188"/>
        <p:cNvGrpSpPr/>
        <p:nvPr/>
      </p:nvGrpSpPr>
      <p:grpSpPr>
        <a:xfrm>
          <a:off x="0" y="0"/>
          <a:ext cx="0" cy="0"/>
          <a:chOff x="0" y="0"/>
          <a:chExt cx="0" cy="0"/>
        </a:xfrm>
      </p:grpSpPr>
      <p:sp>
        <p:nvSpPr>
          <p:cNvPr id="189" name="Google Shape;189;p21"/>
          <p:cNvSpPr/>
          <p:nvPr/>
        </p:nvSpPr>
        <p:spPr>
          <a:xfrm>
            <a:off x="15074209" y="-2248385"/>
            <a:ext cx="4630738" cy="4114800"/>
          </a:xfrm>
          <a:custGeom>
            <a:rect b="b" l="l" r="r" t="t"/>
            <a:pathLst>
              <a:path extrusionOk="0" h="4114800" w="4891293">
                <a:moveTo>
                  <a:pt x="0" y="0"/>
                </a:moveTo>
                <a:lnTo>
                  <a:pt x="4891292" y="0"/>
                </a:lnTo>
                <a:lnTo>
                  <a:pt x="4891292" y="4114800"/>
                </a:lnTo>
                <a:lnTo>
                  <a:pt x="0" y="4114800"/>
                </a:lnTo>
                <a:lnTo>
                  <a:pt x="0" y="0"/>
                </a:lnTo>
                <a:close/>
              </a:path>
            </a:pathLst>
          </a:custGeom>
          <a:blipFill rotWithShape="1">
            <a:blip r:embed="rId3">
              <a:alphaModFix/>
            </a:blip>
            <a:stretch>
              <a:fillRect b="0" l="0" r="0" t="0"/>
            </a:stretch>
          </a:blipFill>
          <a:ln>
            <a:noFill/>
          </a:ln>
        </p:spPr>
      </p:sp>
      <p:sp>
        <p:nvSpPr>
          <p:cNvPr id="190" name="Google Shape;190;p21"/>
          <p:cNvSpPr/>
          <p:nvPr/>
        </p:nvSpPr>
        <p:spPr>
          <a:xfrm>
            <a:off x="14519028" y="0"/>
            <a:ext cx="3902704" cy="4114800"/>
          </a:xfrm>
          <a:custGeom>
            <a:rect b="b" l="l" r="r" t="t"/>
            <a:pathLst>
              <a:path extrusionOk="0" h="4114800" w="4122295">
                <a:moveTo>
                  <a:pt x="0" y="0"/>
                </a:moveTo>
                <a:lnTo>
                  <a:pt x="4122295" y="0"/>
                </a:lnTo>
                <a:lnTo>
                  <a:pt x="4122295" y="4114800"/>
                </a:lnTo>
                <a:lnTo>
                  <a:pt x="0" y="4114800"/>
                </a:lnTo>
                <a:lnTo>
                  <a:pt x="0" y="0"/>
                </a:lnTo>
                <a:close/>
              </a:path>
            </a:pathLst>
          </a:custGeom>
          <a:blipFill rotWithShape="1">
            <a:blip r:embed="rId4">
              <a:alphaModFix/>
            </a:blip>
            <a:stretch>
              <a:fillRect b="0" l="0" r="0" t="0"/>
            </a:stretch>
          </a:blipFill>
          <a:ln>
            <a:noFill/>
          </a:ln>
        </p:spPr>
      </p:sp>
      <p:sp>
        <p:nvSpPr>
          <p:cNvPr id="191" name="Google Shape;191;p21"/>
          <p:cNvSpPr/>
          <p:nvPr/>
        </p:nvSpPr>
        <p:spPr>
          <a:xfrm>
            <a:off x="-573570" y="8012985"/>
            <a:ext cx="3715436" cy="4114800"/>
          </a:xfrm>
          <a:custGeom>
            <a:rect b="b" l="l" r="r" t="t"/>
            <a:pathLst>
              <a:path extrusionOk="0" h="4114800" w="3924490">
                <a:moveTo>
                  <a:pt x="0" y="0"/>
                </a:moveTo>
                <a:lnTo>
                  <a:pt x="3924491" y="0"/>
                </a:lnTo>
                <a:lnTo>
                  <a:pt x="3924491" y="4114800"/>
                </a:lnTo>
                <a:lnTo>
                  <a:pt x="0" y="4114800"/>
                </a:lnTo>
                <a:lnTo>
                  <a:pt x="0" y="0"/>
                </a:lnTo>
                <a:close/>
              </a:path>
            </a:pathLst>
          </a:custGeom>
          <a:blipFill rotWithShape="1">
            <a:blip r:embed="rId5">
              <a:alphaModFix/>
            </a:blip>
            <a:stretch>
              <a:fillRect b="0" l="0" r="0" t="0"/>
            </a:stretch>
          </a:blipFill>
          <a:ln>
            <a:noFill/>
          </a:ln>
        </p:spPr>
      </p:sp>
      <p:sp>
        <p:nvSpPr>
          <p:cNvPr id="192" name="Google Shape;192;p21"/>
          <p:cNvSpPr/>
          <p:nvPr/>
        </p:nvSpPr>
        <p:spPr>
          <a:xfrm>
            <a:off x="-1519678" y="7354997"/>
            <a:ext cx="3484945" cy="4114800"/>
          </a:xfrm>
          <a:custGeom>
            <a:rect b="b" l="l" r="r" t="t"/>
            <a:pathLst>
              <a:path extrusionOk="0" h="4114800" w="3681031">
                <a:moveTo>
                  <a:pt x="0" y="0"/>
                </a:moveTo>
                <a:lnTo>
                  <a:pt x="3681032" y="0"/>
                </a:lnTo>
                <a:lnTo>
                  <a:pt x="3681032" y="4114800"/>
                </a:lnTo>
                <a:lnTo>
                  <a:pt x="0" y="4114800"/>
                </a:lnTo>
                <a:lnTo>
                  <a:pt x="0" y="0"/>
                </a:lnTo>
                <a:close/>
              </a:path>
            </a:pathLst>
          </a:custGeom>
          <a:blipFill rotWithShape="1">
            <a:blip r:embed="rId6">
              <a:alphaModFix/>
            </a:blip>
            <a:stretch>
              <a:fillRect b="0" l="0" r="0" t="0"/>
            </a:stretch>
          </a:blipFill>
          <a:ln>
            <a:noFill/>
          </a:ln>
        </p:spPr>
      </p:sp>
      <p:sp>
        <p:nvSpPr>
          <p:cNvPr id="193" name="Google Shape;193;p21"/>
          <p:cNvSpPr/>
          <p:nvPr/>
        </p:nvSpPr>
        <p:spPr>
          <a:xfrm>
            <a:off x="15575740" y="7682355"/>
            <a:ext cx="4129207" cy="4114800"/>
          </a:xfrm>
          <a:custGeom>
            <a:rect b="b" l="l" r="r" t="t"/>
            <a:pathLst>
              <a:path extrusionOk="0" h="4114800" w="4361543">
                <a:moveTo>
                  <a:pt x="0" y="0"/>
                </a:moveTo>
                <a:lnTo>
                  <a:pt x="4361542" y="0"/>
                </a:lnTo>
                <a:lnTo>
                  <a:pt x="4361542" y="4114800"/>
                </a:lnTo>
                <a:lnTo>
                  <a:pt x="0" y="4114800"/>
                </a:lnTo>
                <a:lnTo>
                  <a:pt x="0" y="0"/>
                </a:lnTo>
                <a:close/>
              </a:path>
            </a:pathLst>
          </a:custGeom>
          <a:blipFill rotWithShape="1">
            <a:blip r:embed="rId7">
              <a:alphaModFix/>
            </a:blip>
            <a:stretch>
              <a:fillRect b="0" l="0" r="0" t="0"/>
            </a:stretch>
          </a:blipFill>
          <a:ln>
            <a:noFill/>
          </a:ln>
        </p:spPr>
      </p:sp>
      <p:sp>
        <p:nvSpPr>
          <p:cNvPr id="194" name="Google Shape;194;p21"/>
          <p:cNvSpPr txBox="1"/>
          <p:nvPr/>
        </p:nvSpPr>
        <p:spPr>
          <a:xfrm>
            <a:off x="2743200" y="2889250"/>
            <a:ext cx="1627115" cy="2333972"/>
          </a:xfrm>
          <a:prstGeom prst="rect">
            <a:avLst/>
          </a:prstGeom>
          <a:noFill/>
          <a:ln>
            <a:noFill/>
          </a:ln>
        </p:spPr>
        <p:txBody>
          <a:bodyPr anchorCtr="0" anchor="t" bIns="0" lIns="0" spcFirstLastPara="1" rIns="0" wrap="square" tIns="0">
            <a:spAutoFit/>
          </a:bodyPr>
          <a:lstStyle/>
          <a:p>
            <a:pPr indent="0" lvl="0" marL="0" marR="0" rtl="0" algn="ctr">
              <a:lnSpc>
                <a:spcPct val="189572"/>
              </a:lnSpc>
              <a:spcBef>
                <a:spcPts val="0"/>
              </a:spcBef>
              <a:spcAft>
                <a:spcPts val="0"/>
              </a:spcAft>
              <a:buNone/>
            </a:pPr>
            <a:r>
              <a:rPr lang="en-US" sz="9600">
                <a:solidFill>
                  <a:srgbClr val="06AC73"/>
                </a:solidFill>
                <a:latin typeface="Arial"/>
                <a:ea typeface="Arial"/>
                <a:cs typeface="Arial"/>
                <a:sym typeface="Arial"/>
              </a:rPr>
              <a:t>01</a:t>
            </a:r>
            <a:endParaRPr/>
          </a:p>
        </p:txBody>
      </p:sp>
      <p:sp>
        <p:nvSpPr>
          <p:cNvPr id="195" name="Google Shape;195;p21"/>
          <p:cNvSpPr txBox="1"/>
          <p:nvPr/>
        </p:nvSpPr>
        <p:spPr>
          <a:xfrm>
            <a:off x="5172056" y="2622550"/>
            <a:ext cx="9400206" cy="1974900"/>
          </a:xfrm>
          <a:prstGeom prst="rect">
            <a:avLst/>
          </a:prstGeom>
          <a:noFill/>
          <a:ln>
            <a:noFill/>
          </a:ln>
        </p:spPr>
        <p:txBody>
          <a:bodyPr anchorCtr="0" anchor="t" bIns="0" lIns="0" spcFirstLastPara="1" rIns="0" wrap="square" tIns="0">
            <a:spAutoFit/>
          </a:bodyPr>
          <a:lstStyle/>
          <a:p>
            <a:pPr indent="0" lvl="0" marL="0" marR="0" rtl="0" algn="l">
              <a:lnSpc>
                <a:spcPct val="140007"/>
              </a:lnSpc>
              <a:spcBef>
                <a:spcPts val="0"/>
              </a:spcBef>
              <a:spcAft>
                <a:spcPts val="0"/>
              </a:spcAft>
              <a:buNone/>
            </a:pPr>
            <a:r>
              <a:rPr lang="en-US" sz="5499">
                <a:solidFill>
                  <a:srgbClr val="000000"/>
                </a:solidFill>
                <a:latin typeface="Arial"/>
                <a:ea typeface="Arial"/>
                <a:cs typeface="Arial"/>
                <a:sym typeface="Arial"/>
              </a:rPr>
              <a:t>A Digitális Marketing szerepe a társadalmi vállalkozásban</a:t>
            </a:r>
            <a:endParaRPr sz="5499">
              <a:solidFill>
                <a:srgbClr val="000000"/>
              </a:solidFill>
              <a:latin typeface="Arial"/>
              <a:ea typeface="Arial"/>
              <a:cs typeface="Arial"/>
              <a:sym typeface="Arial"/>
            </a:endParaRPr>
          </a:p>
        </p:txBody>
      </p:sp>
      <p:sp>
        <p:nvSpPr>
          <p:cNvPr id="196" name="Google Shape;196;p21"/>
          <p:cNvSpPr txBox="1"/>
          <p:nvPr/>
        </p:nvSpPr>
        <p:spPr>
          <a:xfrm>
            <a:off x="3170441" y="6058861"/>
            <a:ext cx="12755885" cy="409599"/>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lang="en-US" sz="2499">
                <a:solidFill>
                  <a:srgbClr val="000000"/>
                </a:solidFill>
                <a:latin typeface="Arial"/>
                <a:ea typeface="Arial"/>
                <a:cs typeface="Arial"/>
                <a:sym typeface="Arial"/>
              </a:rPr>
              <a:t>Miért fontos a digitális marketing egy (leendő) társadalmi vállalkozó számára?</a:t>
            </a:r>
            <a:endParaRPr/>
          </a:p>
        </p:txBody>
      </p:sp>
      <p:sp>
        <p:nvSpPr>
          <p:cNvPr id="197" name="Google Shape;197;p21"/>
          <p:cNvSpPr/>
          <p:nvPr/>
        </p:nvSpPr>
        <p:spPr>
          <a:xfrm>
            <a:off x="7867985" y="9258300"/>
            <a:ext cx="2704184"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8">
              <a:alphaModFix/>
            </a:blip>
            <a:stretch>
              <a:fillRect b="-160181" l="-14265" r="-3278" t="-161048"/>
            </a:stretch>
          </a:blipFill>
          <a:ln>
            <a:noFill/>
          </a:ln>
        </p:spPr>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