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10287000" cx="18288000"/>
  <p:notesSz cx="6858000" cy="9144000"/>
  <p:embeddedFontLst>
    <p:embeddedFont>
      <p:font typeface="Prata"/>
      <p:regular r:id="rId49"/>
    </p:embeddedFont>
    <p:embeddedFont>
      <p:font typeface="Playfair Display"/>
      <p:regular r:id="rId50"/>
      <p:bold r:id="rId51"/>
      <p:italic r:id="rId52"/>
      <p:boldItalic r:id="rId53"/>
    </p:embeddedFont>
    <p:embeddedFont>
      <p:font typeface="Sansita"/>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8" roundtripDataSignature="AMtx7mg+krPJGGEh37DVIJnlaIMhelaF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F0A435-56B7-4845-8D3A-B38AA929F6DC}">
  <a:tblStyle styleId="{EBF0A435-56B7-4845-8D3A-B38AA929F6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Prat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layfairDisplay-bold.fntdata"/><Relationship Id="rId50" Type="http://schemas.openxmlformats.org/officeDocument/2006/relationships/font" Target="fonts/PlayfairDisplay-regular.fntdata"/><Relationship Id="rId53" Type="http://schemas.openxmlformats.org/officeDocument/2006/relationships/font" Target="fonts/PlayfairDisplay-boldItalic.fntdata"/><Relationship Id="rId52" Type="http://schemas.openxmlformats.org/officeDocument/2006/relationships/font" Target="fonts/PlayfairDisplay-italic.fntdata"/><Relationship Id="rId11" Type="http://schemas.openxmlformats.org/officeDocument/2006/relationships/slide" Target="slides/slide5.xml"/><Relationship Id="rId55" Type="http://schemas.openxmlformats.org/officeDocument/2006/relationships/font" Target="fonts/Sansita-bold.fntdata"/><Relationship Id="rId10" Type="http://schemas.openxmlformats.org/officeDocument/2006/relationships/slide" Target="slides/slide4.xml"/><Relationship Id="rId54" Type="http://schemas.openxmlformats.org/officeDocument/2006/relationships/font" Target="fonts/Sansita-regular.fntdata"/><Relationship Id="rId13" Type="http://schemas.openxmlformats.org/officeDocument/2006/relationships/slide" Target="slides/slide7.xml"/><Relationship Id="rId57" Type="http://schemas.openxmlformats.org/officeDocument/2006/relationships/font" Target="fonts/Sansita-boldItalic.fntdata"/><Relationship Id="rId12" Type="http://schemas.openxmlformats.org/officeDocument/2006/relationships/slide" Target="slides/slide6.xml"/><Relationship Id="rId56" Type="http://schemas.openxmlformats.org/officeDocument/2006/relationships/font" Target="fonts/Sansita-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d0dc5e008f_0_225: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2d0dc5e008f_0_22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0dc5e008f_0_298: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d0dc5e008f_0_29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2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4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4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ff85e0ad73_0_4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1ff85e0ad73_0_4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ff85e0ad73_0_63: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g1ff85e0ad73_0_6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ff85e0ad73_0_8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1ff85e0ad73_0_8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ff85e0ad73_0_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g1ff85e0ad73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4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ff6c493d03_1_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1ff6c493d03_1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ff6c493d03_1_23: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1ff6c493d03_1_2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ff6c493d03_1_55: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1ff6c493d03_1_5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5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5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5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5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5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63" name="Google Shape;663;p5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64" name="Google Shape;664;p5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5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5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67" name="Google Shape;667;p5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6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6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6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6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6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9"/>
          <p:cNvSpPr/>
          <p:nvPr>
            <p:ph idx="2" type="pic"/>
          </p:nvPr>
        </p:nvSpPr>
        <p:spPr>
          <a:xfrm>
            <a:off x="1792288" y="612775"/>
            <a:ext cx="5486400" cy="4114800"/>
          </a:xfrm>
          <a:prstGeom prst="rect">
            <a:avLst/>
          </a:prstGeom>
          <a:noFill/>
          <a:ln>
            <a:noFill/>
          </a:ln>
        </p:spPr>
      </p:sp>
      <p:sp>
        <p:nvSpPr>
          <p:cNvPr id="68" name="Google Shape;68;p6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6.png"/><Relationship Id="rId10" Type="http://schemas.openxmlformats.org/officeDocument/2006/relationships/hyperlink" Target="https://www.youtube.com/watch?v=dctNk0Yj_xA" TargetMode="External"/><Relationship Id="rId9" Type="http://schemas.openxmlformats.org/officeDocument/2006/relationships/image" Target="../media/image30.jpg"/><Relationship Id="rId5" Type="http://schemas.openxmlformats.org/officeDocument/2006/relationships/image" Target="../media/image36.png"/><Relationship Id="rId6" Type="http://schemas.openxmlformats.org/officeDocument/2006/relationships/image" Target="../media/image13.png"/><Relationship Id="rId7" Type="http://schemas.openxmlformats.org/officeDocument/2006/relationships/image" Target="../media/image21.png"/><Relationship Id="rId8" Type="http://schemas.openxmlformats.org/officeDocument/2006/relationships/hyperlink" Target="http://www.youtube.com/watch?v=dctNk0Yj_x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 Id="rId7" Type="http://schemas.openxmlformats.org/officeDocument/2006/relationships/image" Target="../media/image32.png"/></Relationships>
</file>

<file path=ppt/slides/_rels/slide13.xml.rels><?xml version="1.0" encoding="UTF-8" standalone="yes"?><Relationships xmlns="http://schemas.openxmlformats.org/package/2006/relationships"><Relationship Id="rId20" Type="http://schemas.openxmlformats.org/officeDocument/2006/relationships/image" Target="../media/image45.png"/><Relationship Id="rId11" Type="http://schemas.openxmlformats.org/officeDocument/2006/relationships/hyperlink" Target="https://www.un.org/sustainabledevelopment/education/" TargetMode="External"/><Relationship Id="rId10" Type="http://schemas.openxmlformats.org/officeDocument/2006/relationships/hyperlink" Target="https://www.un.org/sustainabledevelopment/health/" TargetMode="External"/><Relationship Id="rId13" Type="http://schemas.openxmlformats.org/officeDocument/2006/relationships/hyperlink" Target="https://www.un.org/sustainabledevelopment/water-and-sanitation/" TargetMode="External"/><Relationship Id="rId12" Type="http://schemas.openxmlformats.org/officeDocument/2006/relationships/hyperlink" Target="https://www.un.org/sustainabledevelopment/gender-equality/"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50.png"/><Relationship Id="rId9" Type="http://schemas.openxmlformats.org/officeDocument/2006/relationships/hyperlink" Target="https://www.un.org/sustainabledevelopment/hunger/" TargetMode="External"/><Relationship Id="rId15" Type="http://schemas.openxmlformats.org/officeDocument/2006/relationships/image" Target="../media/image41.png"/><Relationship Id="rId14" Type="http://schemas.openxmlformats.org/officeDocument/2006/relationships/image" Target="../media/image13.png"/><Relationship Id="rId17" Type="http://schemas.openxmlformats.org/officeDocument/2006/relationships/image" Target="../media/image46.png"/><Relationship Id="rId16" Type="http://schemas.openxmlformats.org/officeDocument/2006/relationships/image" Target="../media/image53.png"/><Relationship Id="rId5" Type="http://schemas.openxmlformats.org/officeDocument/2006/relationships/image" Target="../media/image48.png"/><Relationship Id="rId19" Type="http://schemas.openxmlformats.org/officeDocument/2006/relationships/image" Target="../media/image49.png"/><Relationship Id="rId6" Type="http://schemas.openxmlformats.org/officeDocument/2006/relationships/image" Target="../media/image29.png"/><Relationship Id="rId18" Type="http://schemas.openxmlformats.org/officeDocument/2006/relationships/image" Target="../media/image43.png"/><Relationship Id="rId7" Type="http://schemas.openxmlformats.org/officeDocument/2006/relationships/image" Target="../media/image28.png"/><Relationship Id="rId8" Type="http://schemas.openxmlformats.org/officeDocument/2006/relationships/hyperlink" Target="https://www.un.org/sustainabledevelopment/poverty/"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www.un.org/sustainabledevelopment/cities/" TargetMode="External"/><Relationship Id="rId10" Type="http://schemas.openxmlformats.org/officeDocument/2006/relationships/hyperlink" Target="https://www.un.org/sustainabledevelopment/inequality/" TargetMode="External"/><Relationship Id="rId13" Type="http://schemas.openxmlformats.org/officeDocument/2006/relationships/image" Target="../media/image40.png"/><Relationship Id="rId12" Type="http://schemas.openxmlformats.org/officeDocument/2006/relationships/hyperlink" Target="https://www.un.org/sustainabledevelopment/sustainable-consumption-production/"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hyperlink" Target="https://www.un.org/sustainabledevelopment/infrastructure-industrialization/" TargetMode="External"/><Relationship Id="rId15" Type="http://schemas.openxmlformats.org/officeDocument/2006/relationships/image" Target="../media/image42.png"/><Relationship Id="rId14" Type="http://schemas.openxmlformats.org/officeDocument/2006/relationships/image" Target="../media/image54.png"/><Relationship Id="rId17" Type="http://schemas.openxmlformats.org/officeDocument/2006/relationships/image" Target="../media/image59.png"/><Relationship Id="rId16" Type="http://schemas.openxmlformats.org/officeDocument/2006/relationships/image" Target="../media/image64.png"/><Relationship Id="rId5" Type="http://schemas.openxmlformats.org/officeDocument/2006/relationships/image" Target="../media/image36.png"/><Relationship Id="rId6" Type="http://schemas.openxmlformats.org/officeDocument/2006/relationships/image" Target="../media/image13.png"/><Relationship Id="rId18" Type="http://schemas.openxmlformats.org/officeDocument/2006/relationships/image" Target="../media/image61.png"/><Relationship Id="rId7" Type="http://schemas.openxmlformats.org/officeDocument/2006/relationships/hyperlink" Target="https://www.un.org/sustainabledevelopment/energy/" TargetMode="External"/><Relationship Id="rId8" Type="http://schemas.openxmlformats.org/officeDocument/2006/relationships/hyperlink" Target="https://www.un.org/sustainabledevelopment/economic-growth/"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un.org/sustainabledevelopment/globalpartnerships/" TargetMode="External"/><Relationship Id="rId10" Type="http://schemas.openxmlformats.org/officeDocument/2006/relationships/hyperlink" Target="https://www.un.org/sustainabledevelopment/peace-justice/" TargetMode="External"/><Relationship Id="rId13" Type="http://schemas.openxmlformats.org/officeDocument/2006/relationships/image" Target="../media/image51.png"/><Relationship Id="rId12"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hyperlink" Target="https://www.un.org/sustainabledevelopment/biodiversity/" TargetMode="External"/><Relationship Id="rId15" Type="http://schemas.openxmlformats.org/officeDocument/2006/relationships/image" Target="../media/image55.png"/><Relationship Id="rId14" Type="http://schemas.openxmlformats.org/officeDocument/2006/relationships/image" Target="../media/image63.png"/><Relationship Id="rId16" Type="http://schemas.openxmlformats.org/officeDocument/2006/relationships/image" Target="../media/image58.png"/><Relationship Id="rId5" Type="http://schemas.openxmlformats.org/officeDocument/2006/relationships/image" Target="../media/image36.png"/><Relationship Id="rId6" Type="http://schemas.openxmlformats.org/officeDocument/2006/relationships/image" Target="../media/image13.png"/><Relationship Id="rId7" Type="http://schemas.openxmlformats.org/officeDocument/2006/relationships/hyperlink" Target="https://www.un.org/sustainabledevelopment/climate-change/" TargetMode="External"/><Relationship Id="rId8" Type="http://schemas.openxmlformats.org/officeDocument/2006/relationships/hyperlink" Target="https://www.un.org/sustainabledevelopment/ocea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3.png"/><Relationship Id="rId5" Type="http://schemas.openxmlformats.org/officeDocument/2006/relationships/image" Target="../media/image67.png"/><Relationship Id="rId6"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3.png"/><Relationship Id="rId5" Type="http://schemas.openxmlformats.org/officeDocument/2006/relationships/image" Target="../media/image67.png"/><Relationship Id="rId6" Type="http://schemas.openxmlformats.org/officeDocument/2006/relationships/image" Target="../media/image6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50.png"/><Relationship Id="rId9" Type="http://schemas.openxmlformats.org/officeDocument/2006/relationships/image" Target="../media/image81.png"/><Relationship Id="rId5" Type="http://schemas.openxmlformats.org/officeDocument/2006/relationships/image" Target="../media/image48.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13.png"/><Relationship Id="rId5" Type="http://schemas.openxmlformats.org/officeDocument/2006/relationships/image" Target="../media/image24.png"/><Relationship Id="rId6" Type="http://schemas.openxmlformats.org/officeDocument/2006/relationships/image" Target="../media/image72.png"/><Relationship Id="rId7" Type="http://schemas.openxmlformats.org/officeDocument/2006/relationships/image" Target="../media/image76.png"/><Relationship Id="rId8" Type="http://schemas.openxmlformats.org/officeDocument/2006/relationships/hyperlink" Target="https://go-goals.org/downloadable-materi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png"/><Relationship Id="rId11" Type="http://schemas.openxmlformats.org/officeDocument/2006/relationships/image" Target="../media/image13.png"/><Relationship Id="rId10" Type="http://schemas.openxmlformats.org/officeDocument/2006/relationships/image" Target="../media/image3.jpg"/><Relationship Id="rId9" Type="http://schemas.openxmlformats.org/officeDocument/2006/relationships/image" Target="../media/image31.png"/><Relationship Id="rId5" Type="http://schemas.openxmlformats.org/officeDocument/2006/relationships/image" Target="../media/image10.png"/><Relationship Id="rId6" Type="http://schemas.openxmlformats.org/officeDocument/2006/relationships/image" Target="../media/image6.jpg"/><Relationship Id="rId7" Type="http://schemas.openxmlformats.org/officeDocument/2006/relationships/image" Target="../media/image4.jpg"/><Relationship Id="rId8"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13.png"/><Relationship Id="rId6"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image" Target="../media/image13.png"/><Relationship Id="rId6" Type="http://schemas.openxmlformats.org/officeDocument/2006/relationships/image" Target="../media/image69.png"/><Relationship Id="rId7" Type="http://schemas.openxmlformats.org/officeDocument/2006/relationships/image" Target="../media/image7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84.png"/><Relationship Id="rId5" Type="http://schemas.openxmlformats.org/officeDocument/2006/relationships/image" Target="../media/image87.png"/><Relationship Id="rId6" Type="http://schemas.openxmlformats.org/officeDocument/2006/relationships/image" Target="../media/image8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13.png"/><Relationship Id="rId6"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50.png"/><Relationship Id="rId5" Type="http://schemas.openxmlformats.org/officeDocument/2006/relationships/image" Target="../media/image48.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36.png"/><Relationship Id="rId6" Type="http://schemas.openxmlformats.org/officeDocument/2006/relationships/image" Target="../media/image13.png"/><Relationship Id="rId7" Type="http://schemas.openxmlformats.org/officeDocument/2006/relationships/image" Target="../media/image7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13.png"/><Relationship Id="rId5" Type="http://schemas.openxmlformats.org/officeDocument/2006/relationships/image" Target="../media/image83.png"/><Relationship Id="rId6" Type="http://schemas.openxmlformats.org/officeDocument/2006/relationships/image" Target="../media/image7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50.png"/><Relationship Id="rId5" Type="http://schemas.openxmlformats.org/officeDocument/2006/relationships/image" Target="../media/image48.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3.png"/><Relationship Id="rId5" Type="http://schemas.openxmlformats.org/officeDocument/2006/relationships/image" Target="../media/image80.png"/><Relationship Id="rId6" Type="http://schemas.openxmlformats.org/officeDocument/2006/relationships/image" Target="../media/image71.png"/><Relationship Id="rId7" Type="http://schemas.openxmlformats.org/officeDocument/2006/relationships/image" Target="../media/image94.png"/><Relationship Id="rId8" Type="http://schemas.openxmlformats.org/officeDocument/2006/relationships/image" Target="../media/image8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50.png"/><Relationship Id="rId9" Type="http://schemas.openxmlformats.org/officeDocument/2006/relationships/image" Target="../media/image93.png"/><Relationship Id="rId5" Type="http://schemas.openxmlformats.org/officeDocument/2006/relationships/image" Target="../media/image48.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6.png"/><Relationship Id="rId4" Type="http://schemas.openxmlformats.org/officeDocument/2006/relationships/image" Target="../media/image74.png"/><Relationship Id="rId5" Type="http://schemas.openxmlformats.org/officeDocument/2006/relationships/image" Target="../media/image89.png"/><Relationship Id="rId6" Type="http://schemas.openxmlformats.org/officeDocument/2006/relationships/image" Target="../media/image29.png"/><Relationship Id="rId7" Type="http://schemas.openxmlformats.org/officeDocument/2006/relationships/image" Target="../media/image79.png"/><Relationship Id="rId8"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image" Target="../media/image88.png"/><Relationship Id="rId5" Type="http://schemas.openxmlformats.org/officeDocument/2006/relationships/image" Target="../media/image39.png"/><Relationship Id="rId6" Type="http://schemas.openxmlformats.org/officeDocument/2006/relationships/image" Target="../media/image94.png"/><Relationship Id="rId7" Type="http://schemas.openxmlformats.org/officeDocument/2006/relationships/image" Target="../media/image13.png"/><Relationship Id="rId8" Type="http://schemas.openxmlformats.org/officeDocument/2006/relationships/image" Target="../media/image9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13.png"/></Relationships>
</file>

<file path=ppt/slides/_rels/slide40.xml.rels><?xml version="1.0" encoding="UTF-8" standalone="yes"?><Relationships xmlns="http://schemas.openxmlformats.org/package/2006/relationships"><Relationship Id="rId11" Type="http://schemas.openxmlformats.org/officeDocument/2006/relationships/hyperlink" Target="https://www.youtube.com/watch?v=DdLqiTvFwJk" TargetMode="External"/><Relationship Id="rId10" Type="http://schemas.openxmlformats.org/officeDocument/2006/relationships/hyperlink" Target="https://www.youtube.com/watch?v=5_hLuEui6ww" TargetMode="External"/><Relationship Id="rId13" Type="http://schemas.openxmlformats.org/officeDocument/2006/relationships/hyperlink" Target="https://www.youtube.com/watch?v=Mdm49_rUMgo" TargetMode="External"/><Relationship Id="rId12" Type="http://schemas.openxmlformats.org/officeDocument/2006/relationships/hyperlink" Target="https://www.youtube.com/watch?v=pBqe8JD62QE&amp;t=149s"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hyperlink" Target="https://www.youtube.com/watch?v=RpqVmvMCmp0" TargetMode="External"/><Relationship Id="rId15" Type="http://schemas.openxmlformats.org/officeDocument/2006/relationships/hyperlink" Target="https://sdgs.un.org/2030agenda" TargetMode="External"/><Relationship Id="rId14" Type="http://schemas.openxmlformats.org/officeDocument/2006/relationships/hyperlink" Target="https://sdgs.un.org/partnerships" TargetMode="External"/><Relationship Id="rId16" Type="http://schemas.openxmlformats.org/officeDocument/2006/relationships/hyperlink" Target="https://commission.europa.eu/select-language?destination=/media/23163" TargetMode="External"/><Relationship Id="rId5" Type="http://schemas.openxmlformats.org/officeDocument/2006/relationships/image" Target="../media/image36.png"/><Relationship Id="rId6" Type="http://schemas.openxmlformats.org/officeDocument/2006/relationships/image" Target="../media/image13.png"/><Relationship Id="rId7" Type="http://schemas.openxmlformats.org/officeDocument/2006/relationships/hyperlink" Target="https://sdgs.un.org/publications/sdg-good-practices-2020" TargetMode="External"/><Relationship Id="rId8" Type="http://schemas.openxmlformats.org/officeDocument/2006/relationships/hyperlink" Target="https://sustainabledevelopment.un.org/index.php?page=view&amp;type=400&amp;nr=2217&amp;menu=151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1.png"/><Relationship Id="rId4" Type="http://schemas.openxmlformats.org/officeDocument/2006/relationships/image" Target="../media/image50.png"/><Relationship Id="rId5" Type="http://schemas.openxmlformats.org/officeDocument/2006/relationships/image" Target="../media/image48.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96.png"/><Relationship Id="rId6" Type="http://schemas.openxmlformats.org/officeDocument/2006/relationships/image" Target="../media/image95.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50.png"/><Relationship Id="rId9" Type="http://schemas.openxmlformats.org/officeDocument/2006/relationships/image" Target="../media/image13.png"/><Relationship Id="rId5" Type="http://schemas.openxmlformats.org/officeDocument/2006/relationships/image" Target="../media/image48.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hyperlink" Target="https://www.youtube.com/watch?v=U_fAjo_NnP4&amp;list=PLcG96fou9ugIcS3ZYVFc5SNQNJo3JhIfH&amp;index=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36.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90470" y="346125"/>
            <a:ext cx="4892180" cy="1365149"/>
          </a:xfrm>
          <a:custGeom>
            <a:rect b="b" l="l" r="r" t="t"/>
            <a:pathLst>
              <a:path extrusionOk="0" h="1365149" w="4892180">
                <a:moveTo>
                  <a:pt x="0" y="0"/>
                </a:moveTo>
                <a:lnTo>
                  <a:pt x="4892180" y="0"/>
                </a:lnTo>
                <a:lnTo>
                  <a:pt x="4892180" y="1365150"/>
                </a:lnTo>
                <a:lnTo>
                  <a:pt x="0" y="1365150"/>
                </a:lnTo>
                <a:lnTo>
                  <a:pt x="0" y="0"/>
                </a:lnTo>
                <a:close/>
              </a:path>
            </a:pathLst>
          </a:custGeom>
          <a:blipFill rotWithShape="1">
            <a:blip r:embed="rId3">
              <a:alphaModFix/>
            </a:blip>
            <a:stretch>
              <a:fillRect b="-160181" l="-14265" r="-3278" t="-161048"/>
            </a:stretch>
          </a:blipFill>
          <a:ln>
            <a:noFill/>
          </a:ln>
        </p:spPr>
      </p:sp>
      <p:sp>
        <p:nvSpPr>
          <p:cNvPr id="89" name="Google Shape;89;p1"/>
          <p:cNvSpPr/>
          <p:nvPr/>
        </p:nvSpPr>
        <p:spPr>
          <a:xfrm>
            <a:off x="14546951" y="9396348"/>
            <a:ext cx="3643161" cy="746848"/>
          </a:xfrm>
          <a:custGeom>
            <a:rect b="b" l="l" r="r" t="t"/>
            <a:pathLst>
              <a:path extrusionOk="0" h="746848" w="3643161">
                <a:moveTo>
                  <a:pt x="0" y="0"/>
                </a:moveTo>
                <a:lnTo>
                  <a:pt x="3643161" y="0"/>
                </a:lnTo>
                <a:lnTo>
                  <a:pt x="3643161" y="746848"/>
                </a:lnTo>
                <a:lnTo>
                  <a:pt x="0" y="746848"/>
                </a:lnTo>
                <a:lnTo>
                  <a:pt x="0" y="0"/>
                </a:lnTo>
                <a:close/>
              </a:path>
            </a:pathLst>
          </a:custGeom>
          <a:blipFill rotWithShape="1">
            <a:blip r:embed="rId4">
              <a:alphaModFix/>
            </a:blip>
            <a:stretch>
              <a:fillRect b="0" l="0" r="0" t="0"/>
            </a:stretch>
          </a:blipFill>
          <a:ln>
            <a:noFill/>
          </a:ln>
        </p:spPr>
      </p:sp>
      <p:sp>
        <p:nvSpPr>
          <p:cNvPr id="90" name="Google Shape;90;p1"/>
          <p:cNvSpPr/>
          <p:nvPr/>
        </p:nvSpPr>
        <p:spPr>
          <a:xfrm rot="-5400000">
            <a:off x="108679" y="6280879"/>
            <a:ext cx="3897443" cy="4114800"/>
          </a:xfrm>
          <a:custGeom>
            <a:rect b="b" l="l" r="r" t="t"/>
            <a:pathLst>
              <a:path extrusionOk="0" h="4114800" w="3897443">
                <a:moveTo>
                  <a:pt x="0" y="0"/>
                </a:moveTo>
                <a:lnTo>
                  <a:pt x="3897442" y="0"/>
                </a:lnTo>
                <a:lnTo>
                  <a:pt x="3897442" y="4114800"/>
                </a:lnTo>
                <a:lnTo>
                  <a:pt x="0" y="4114800"/>
                </a:lnTo>
                <a:lnTo>
                  <a:pt x="0" y="0"/>
                </a:lnTo>
                <a:close/>
              </a:path>
            </a:pathLst>
          </a:custGeom>
          <a:blipFill rotWithShape="1">
            <a:blip r:embed="rId5">
              <a:alphaModFix/>
            </a:blip>
            <a:stretch>
              <a:fillRect b="0" l="0" r="0" t="0"/>
            </a:stretch>
          </a:blipFill>
          <a:ln>
            <a:noFill/>
          </a:ln>
        </p:spPr>
      </p:sp>
      <p:sp>
        <p:nvSpPr>
          <p:cNvPr id="91" name="Google Shape;91;p1"/>
          <p:cNvSpPr/>
          <p:nvPr/>
        </p:nvSpPr>
        <p:spPr>
          <a:xfrm>
            <a:off x="14546951" y="-1028700"/>
            <a:ext cx="4856524" cy="41148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6">
              <a:alphaModFix/>
            </a:blip>
            <a:stretch>
              <a:fillRect b="0" l="0" r="0" t="0"/>
            </a:stretch>
          </a:blipFill>
          <a:ln>
            <a:noFill/>
          </a:ln>
        </p:spPr>
      </p:sp>
      <p:sp>
        <p:nvSpPr>
          <p:cNvPr id="92" name="Google Shape;92;p1"/>
          <p:cNvSpPr txBox="1"/>
          <p:nvPr/>
        </p:nvSpPr>
        <p:spPr>
          <a:xfrm>
            <a:off x="5688062" y="4308649"/>
            <a:ext cx="6911876" cy="1193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000000"/>
                </a:solidFill>
                <a:latin typeface="Playfair Display"/>
                <a:ea typeface="Playfair Display"/>
                <a:cs typeface="Playfair Display"/>
                <a:sym typeface="Playfair Display"/>
              </a:rPr>
              <a:t>SUSE The Project</a:t>
            </a:r>
            <a:endParaRPr/>
          </a:p>
        </p:txBody>
      </p:sp>
      <p:sp>
        <p:nvSpPr>
          <p:cNvPr id="93" name="Google Shape;93;p1"/>
          <p:cNvSpPr txBox="1"/>
          <p:nvPr/>
        </p:nvSpPr>
        <p:spPr>
          <a:xfrm>
            <a:off x="4867052" y="5445299"/>
            <a:ext cx="85539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06AC73"/>
                </a:solidFill>
                <a:latin typeface="Playfair Display"/>
                <a:ea typeface="Playfair Display"/>
                <a:cs typeface="Playfair Display"/>
                <a:sym typeface="Playfair Display"/>
              </a:rPr>
              <a:t>Module </a:t>
            </a:r>
            <a:r>
              <a:rPr lang="en-US" sz="3200">
                <a:solidFill>
                  <a:srgbClr val="06AC73"/>
                </a:solidFill>
                <a:latin typeface="Playfair Display"/>
                <a:ea typeface="Playfair Display"/>
                <a:cs typeface="Playfair Display"/>
                <a:sym typeface="Playfair Display"/>
              </a:rPr>
              <a:t>1</a:t>
            </a:r>
            <a:r>
              <a:rPr b="0" i="0" lang="en-US" sz="3200" u="none" cap="none" strike="noStrike">
                <a:solidFill>
                  <a:srgbClr val="06AC73"/>
                </a:solidFill>
                <a:latin typeface="Playfair Display"/>
                <a:ea typeface="Playfair Display"/>
                <a:cs typeface="Playfair Display"/>
                <a:sym typeface="Playfair Display"/>
              </a:rPr>
              <a:t> - </a:t>
            </a:r>
            <a:r>
              <a:rPr lang="en-US" sz="3200">
                <a:solidFill>
                  <a:srgbClr val="06AC73"/>
                </a:solidFill>
                <a:latin typeface="Playfair Display"/>
                <a:ea typeface="Playfair Display"/>
                <a:cs typeface="Playfair Display"/>
                <a:sym typeface="Playfair Display"/>
              </a:rPr>
              <a:t>Introducing SDGs</a:t>
            </a:r>
            <a:endParaRPr/>
          </a:p>
        </p:txBody>
      </p:sp>
      <p:sp>
        <p:nvSpPr>
          <p:cNvPr id="94" name="Google Shape;94;p1"/>
          <p:cNvSpPr txBox="1"/>
          <p:nvPr/>
        </p:nvSpPr>
        <p:spPr>
          <a:xfrm>
            <a:off x="7311479" y="9711187"/>
            <a:ext cx="3665041" cy="19811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 u="none" cap="none" strike="noStrike">
                <a:solidFill>
                  <a:srgbClr val="000000"/>
                </a:solidFill>
                <a:latin typeface="Prata"/>
                <a:ea typeface="Prata"/>
                <a:cs typeface="Prata"/>
                <a:sym typeface="Prata"/>
              </a:rPr>
              <a:t>Project nr: 2022-2-RO01-KA220-YOU-000102027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06" name="Google Shape;206;p1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07" name="Google Shape;207;p1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08" name="Google Shape;208;p1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209" name="Google Shape;209;p11"/>
          <p:cNvSpPr txBox="1"/>
          <p:nvPr/>
        </p:nvSpPr>
        <p:spPr>
          <a:xfrm rot="-5400000">
            <a:off x="-1965236" y="4607891"/>
            <a:ext cx="65226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1.1 Understanding </a:t>
            </a:r>
            <a:endParaRPr b="1" sz="2900">
              <a:solidFill>
                <a:srgbClr val="BF1435"/>
              </a:solidFill>
              <a:latin typeface="Playfair Display"/>
              <a:ea typeface="Playfair Display"/>
              <a:cs typeface="Playfair Display"/>
              <a:sym typeface="Playfair Display"/>
            </a:endParaRPr>
          </a:p>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Sustainable Development</a:t>
            </a:r>
            <a:endParaRPr b="1">
              <a:solidFill>
                <a:srgbClr val="BF1435"/>
              </a:solidFill>
            </a:endParaRPr>
          </a:p>
        </p:txBody>
      </p:sp>
      <p:sp>
        <p:nvSpPr>
          <p:cNvPr id="210" name="Google Shape;210;p11"/>
          <p:cNvSpPr txBox="1"/>
          <p:nvPr/>
        </p:nvSpPr>
        <p:spPr>
          <a:xfrm>
            <a:off x="3053701" y="1555825"/>
            <a:ext cx="92679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399">
                <a:solidFill>
                  <a:srgbClr val="BF1435"/>
                </a:solidFill>
                <a:latin typeface="Playfair Display"/>
                <a:ea typeface="Playfair Display"/>
                <a:cs typeface="Playfair Display"/>
                <a:sym typeface="Playfair Display"/>
              </a:rPr>
              <a:t>1.1 </a:t>
            </a:r>
            <a:r>
              <a:rPr lang="en-US" sz="3399">
                <a:latin typeface="Playfair Display"/>
                <a:ea typeface="Playfair Display"/>
                <a:cs typeface="Playfair Display"/>
                <a:sym typeface="Playfair Display"/>
              </a:rPr>
              <a:t>Understanding Sustainable Development</a:t>
            </a:r>
            <a:endParaRPr/>
          </a:p>
        </p:txBody>
      </p:sp>
      <p:sp>
        <p:nvSpPr>
          <p:cNvPr id="211" name="Google Shape;211;p11"/>
          <p:cNvSpPr txBox="1"/>
          <p:nvPr/>
        </p:nvSpPr>
        <p:spPr>
          <a:xfrm>
            <a:off x="2775648" y="2488375"/>
            <a:ext cx="10600800" cy="6064500"/>
          </a:xfrm>
          <a:prstGeom prst="rect">
            <a:avLst/>
          </a:prstGeom>
          <a:noFill/>
          <a:ln>
            <a:noFill/>
          </a:ln>
        </p:spPr>
        <p:txBody>
          <a:bodyPr anchorCtr="0" anchor="t" bIns="0" lIns="0" spcFirstLastPara="1" rIns="0" wrap="square" tIns="0">
            <a:spAutoFit/>
          </a:bodyPr>
          <a:lstStyle/>
          <a:p>
            <a:pPr indent="-355600" lvl="0" marL="457200" marR="0" rtl="0" algn="l">
              <a:lnSpc>
                <a:spcPct val="170000"/>
              </a:lnSpc>
              <a:spcBef>
                <a:spcPts val="0"/>
              </a:spcBef>
              <a:spcAft>
                <a:spcPts val="0"/>
              </a:spcAft>
              <a:buSzPts val="2000"/>
              <a:buFont typeface="Playfair Display"/>
              <a:buChar char="➔"/>
            </a:pPr>
            <a:r>
              <a:rPr lang="en-US" sz="2000">
                <a:latin typeface="Playfair Display"/>
                <a:ea typeface="Playfair Display"/>
                <a:cs typeface="Playfair Display"/>
                <a:sym typeface="Playfair Display"/>
              </a:rPr>
              <a:t>This agenda is like </a:t>
            </a:r>
            <a:r>
              <a:rPr b="1" lang="en-US" sz="2000">
                <a:latin typeface="Playfair Display"/>
                <a:ea typeface="Playfair Display"/>
                <a:cs typeface="Playfair Display"/>
                <a:sym typeface="Playfair Display"/>
              </a:rPr>
              <a:t>a plan for the world's development</a:t>
            </a:r>
            <a:r>
              <a:rPr lang="en-US" sz="2000">
                <a:latin typeface="Playfair Display"/>
                <a:ea typeface="Playfair Display"/>
                <a:cs typeface="Playfair Display"/>
                <a:sym typeface="Playfair Display"/>
              </a:rPr>
              <a:t>. It's important globally.</a:t>
            </a:r>
            <a:endParaRPr sz="2000">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SzPts val="2000"/>
              <a:buFont typeface="Playfair Display"/>
              <a:buChar char="➔"/>
            </a:pPr>
            <a:r>
              <a:rPr lang="en-US" sz="2000">
                <a:latin typeface="Playfair Display"/>
                <a:ea typeface="Playfair Display"/>
                <a:cs typeface="Playfair Display"/>
                <a:sym typeface="Playfair Display"/>
              </a:rPr>
              <a:t>The Sustainable Development Goals are </a:t>
            </a:r>
            <a:r>
              <a:rPr b="1" lang="en-US" sz="2000">
                <a:latin typeface="Playfair Display"/>
                <a:ea typeface="Playfair Display"/>
                <a:cs typeface="Playfair Display"/>
                <a:sym typeface="Playfair Display"/>
              </a:rPr>
              <a:t>a set of 17 global goals </a:t>
            </a:r>
            <a:r>
              <a:rPr lang="en-US" sz="2000">
                <a:latin typeface="Playfair Display"/>
                <a:ea typeface="Playfair Display"/>
                <a:cs typeface="Playfair Display"/>
                <a:sym typeface="Playfair Display"/>
              </a:rPr>
              <a:t>adopted by the United Nations General Assembly in 2015 as part of the 2030 Agenda for Sustainable Development.</a:t>
            </a:r>
            <a:endParaRPr sz="2000">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SzPts val="2000"/>
              <a:buFont typeface="Playfair Display"/>
              <a:buChar char="➔"/>
            </a:pPr>
            <a:r>
              <a:rPr lang="en-US" sz="2000">
                <a:latin typeface="Playfair Display"/>
                <a:ea typeface="Playfair Display"/>
                <a:cs typeface="Playfair Display"/>
                <a:sym typeface="Playfair Display"/>
              </a:rPr>
              <a:t>The goals for sustainable development (SDGs) are </a:t>
            </a:r>
            <a:r>
              <a:rPr b="1" lang="en-US" sz="2000">
                <a:latin typeface="Playfair Display"/>
                <a:ea typeface="Playfair Display"/>
                <a:cs typeface="Playfair Display"/>
                <a:sym typeface="Playfair Display"/>
              </a:rPr>
              <a:t>the world’s to-do list </a:t>
            </a:r>
            <a:r>
              <a:rPr lang="en-US" sz="2000">
                <a:latin typeface="Playfair Display"/>
                <a:ea typeface="Playfair Display"/>
                <a:cs typeface="Playfair Display"/>
                <a:sym typeface="Playfair Display"/>
              </a:rPr>
              <a:t>for people and the planet by 2030. They are an </a:t>
            </a:r>
            <a:r>
              <a:rPr b="1" lang="en-US" sz="2000">
                <a:latin typeface="Playfair Display"/>
                <a:ea typeface="Playfair Display"/>
                <a:cs typeface="Playfair Display"/>
                <a:sym typeface="Playfair Display"/>
              </a:rPr>
              <a:t>urgent call for action</a:t>
            </a:r>
            <a:r>
              <a:rPr lang="en-US" sz="2000">
                <a:latin typeface="Playfair Display"/>
                <a:ea typeface="Playfair Display"/>
                <a:cs typeface="Playfair Display"/>
                <a:sym typeface="Playfair Display"/>
              </a:rPr>
              <a:t> by all countries - developed and developing - in a global partnership.</a:t>
            </a:r>
            <a:endParaRPr sz="2000">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SzPts val="2000"/>
              <a:buFont typeface="Playfair Display"/>
              <a:buChar char="➔"/>
            </a:pPr>
            <a:r>
              <a:rPr lang="en-US" sz="2000">
                <a:latin typeface="Playfair Display"/>
                <a:ea typeface="Playfair Display"/>
                <a:cs typeface="Playfair Display"/>
                <a:sym typeface="Playfair Display"/>
              </a:rPr>
              <a:t>We'll break it down into five main categories: </a:t>
            </a:r>
            <a:r>
              <a:rPr b="1" lang="en-US" sz="2000">
                <a:latin typeface="Playfair Display"/>
                <a:ea typeface="Playfair Display"/>
                <a:cs typeface="Playfair Display"/>
                <a:sym typeface="Playfair Display"/>
              </a:rPr>
              <a:t>People, Planet, Prosperity, Peace, and Partnership</a:t>
            </a:r>
            <a:r>
              <a:rPr lang="en-US" sz="2000">
                <a:latin typeface="Playfair Display"/>
                <a:ea typeface="Playfair Display"/>
                <a:cs typeface="Playfair Display"/>
                <a:sym typeface="Playfair Display"/>
              </a:rPr>
              <a:t> - covering </a:t>
            </a:r>
            <a:r>
              <a:rPr b="1" lang="en-US" sz="2000">
                <a:latin typeface="Playfair Display"/>
                <a:ea typeface="Playfair Display"/>
                <a:cs typeface="Playfair Display"/>
                <a:sym typeface="Playfair Display"/>
              </a:rPr>
              <a:t>critical issues</a:t>
            </a:r>
            <a:r>
              <a:rPr lang="en-US" sz="2000">
                <a:latin typeface="Playfair Display"/>
                <a:ea typeface="Playfair Display"/>
                <a:cs typeface="Playfair Display"/>
                <a:sym typeface="Playfair Display"/>
              </a:rPr>
              <a:t> such as eradicating poverty, achieving gender equality, ensuring clean water and sanitation, and combating climate change.</a:t>
            </a:r>
            <a:endParaRPr sz="2000">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SzPts val="2000"/>
              <a:buFont typeface="Playfair Display"/>
              <a:buChar char="➔"/>
            </a:pPr>
            <a:r>
              <a:rPr lang="en-US" sz="2000">
                <a:latin typeface="Playfair Display"/>
                <a:ea typeface="Playfair Display"/>
                <a:cs typeface="Playfair Display"/>
                <a:sym typeface="Playfair Display"/>
              </a:rPr>
              <a:t>Being a shared global agenda they </a:t>
            </a:r>
            <a:r>
              <a:rPr b="1" lang="en-US" sz="2000">
                <a:latin typeface="Playfair Display"/>
                <a:ea typeface="Playfair Display"/>
                <a:cs typeface="Playfair Display"/>
                <a:sym typeface="Playfair Display"/>
              </a:rPr>
              <a:t>require the collective effort </a:t>
            </a:r>
            <a:r>
              <a:rPr lang="en-US" sz="2000">
                <a:latin typeface="Playfair Display"/>
                <a:ea typeface="Playfair Display"/>
                <a:cs typeface="Playfair Display"/>
                <a:sym typeface="Playfair Display"/>
              </a:rPr>
              <a:t>of governments, businesses, civil society, and individuals.</a:t>
            </a:r>
            <a:endParaRPr sz="2000">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17" name="Google Shape;217;p12"/>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18" name="Google Shape;218;p12"/>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19" name="Google Shape;219;p1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220" name="Google Shape;220;p12"/>
          <p:cNvSpPr/>
          <p:nvPr/>
        </p:nvSpPr>
        <p:spPr>
          <a:xfrm>
            <a:off x="-571610" y="-2057400"/>
            <a:ext cx="4891293" cy="4114800"/>
          </a:xfrm>
          <a:custGeom>
            <a:rect b="b" l="l" r="r" t="t"/>
            <a:pathLst>
              <a:path extrusionOk="0" h="4114800" w="4891293">
                <a:moveTo>
                  <a:pt x="0" y="0"/>
                </a:moveTo>
                <a:lnTo>
                  <a:pt x="4891293" y="0"/>
                </a:lnTo>
                <a:lnTo>
                  <a:pt x="4891293" y="4114800"/>
                </a:lnTo>
                <a:lnTo>
                  <a:pt x="0" y="4114800"/>
                </a:lnTo>
                <a:lnTo>
                  <a:pt x="0" y="0"/>
                </a:lnTo>
                <a:close/>
              </a:path>
            </a:pathLst>
          </a:custGeom>
          <a:blipFill rotWithShape="1">
            <a:blip r:embed="rId7">
              <a:alphaModFix/>
            </a:blip>
            <a:stretch>
              <a:fillRect b="0" l="0" r="0" t="0"/>
            </a:stretch>
          </a:blipFill>
          <a:ln>
            <a:noFill/>
          </a:ln>
        </p:spPr>
      </p:sp>
      <p:sp>
        <p:nvSpPr>
          <p:cNvPr id="221" name="Google Shape;221;p12"/>
          <p:cNvSpPr txBox="1"/>
          <p:nvPr/>
        </p:nvSpPr>
        <p:spPr>
          <a:xfrm>
            <a:off x="3103125" y="2057400"/>
            <a:ext cx="10966800" cy="1542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400">
                <a:solidFill>
                  <a:srgbClr val="0F9249"/>
                </a:solidFill>
                <a:latin typeface="Playfair Display"/>
                <a:ea typeface="Playfair Display"/>
                <a:cs typeface="Playfair Display"/>
                <a:sym typeface="Playfair Display"/>
              </a:rPr>
              <a:t>Reflect on the following: </a:t>
            </a:r>
            <a:endParaRPr i="1" sz="2199">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SzPts val="2199"/>
              <a:buFont typeface="Playfair Display"/>
              <a:buChar char="●"/>
            </a:pPr>
            <a:r>
              <a:rPr i="1" lang="en-US" sz="2199">
                <a:latin typeface="Playfair Display"/>
                <a:ea typeface="Playfair Display"/>
                <a:cs typeface="Playfair Display"/>
                <a:sym typeface="Playfair Display"/>
              </a:rPr>
              <a:t>Have you ever wondered how we can collectively work towards creating a better world for everyone? </a:t>
            </a:r>
            <a:endParaRPr sz="2199">
              <a:solidFill>
                <a:srgbClr val="BF1435"/>
              </a:solidFill>
              <a:latin typeface="Playfair Display"/>
              <a:ea typeface="Playfair Display"/>
              <a:cs typeface="Playfair Display"/>
              <a:sym typeface="Playfair Display"/>
            </a:endParaRPr>
          </a:p>
        </p:txBody>
      </p:sp>
      <p:sp>
        <p:nvSpPr>
          <p:cNvPr id="222" name="Google Shape;222;p12"/>
          <p:cNvSpPr txBox="1"/>
          <p:nvPr/>
        </p:nvSpPr>
        <p:spPr>
          <a:xfrm rot="-5400000">
            <a:off x="-1696587" y="5740502"/>
            <a:ext cx="59643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1.1 Understanding </a:t>
            </a:r>
            <a:endParaRPr b="1" sz="2900">
              <a:solidFill>
                <a:srgbClr val="BF1435"/>
              </a:solidFill>
              <a:latin typeface="Playfair Display"/>
              <a:ea typeface="Playfair Display"/>
              <a:cs typeface="Playfair Display"/>
              <a:sym typeface="Playfair Display"/>
            </a:endParaRPr>
          </a:p>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Sustainable Development</a:t>
            </a:r>
            <a:endParaRPr b="1">
              <a:solidFill>
                <a:srgbClr val="BF1435"/>
              </a:solidFill>
            </a:endParaRPr>
          </a:p>
        </p:txBody>
      </p:sp>
      <p:pic>
        <p:nvPicPr>
          <p:cNvPr descr="A UJ Short Learning Programme Launch" id="223" name="Google Shape;223;p12" title="INTRODUCTION TO THE SUSTAINABLE DEVELOPMENT GOALS">
            <a:hlinkClick r:id="rId8"/>
          </p:cNvPr>
          <p:cNvPicPr preferRelativeResize="0"/>
          <p:nvPr/>
        </p:nvPicPr>
        <p:blipFill>
          <a:blip r:embed="rId9">
            <a:alphaModFix/>
          </a:blip>
          <a:stretch>
            <a:fillRect/>
          </a:stretch>
        </p:blipFill>
        <p:spPr>
          <a:xfrm>
            <a:off x="10004524" y="4408275"/>
            <a:ext cx="4256276" cy="2394150"/>
          </a:xfrm>
          <a:prstGeom prst="rect">
            <a:avLst/>
          </a:prstGeom>
          <a:noFill/>
          <a:ln>
            <a:noFill/>
          </a:ln>
        </p:spPr>
      </p:pic>
      <p:sp>
        <p:nvSpPr>
          <p:cNvPr id="224" name="Google Shape;224;p12"/>
          <p:cNvSpPr txBox="1"/>
          <p:nvPr/>
        </p:nvSpPr>
        <p:spPr>
          <a:xfrm>
            <a:off x="3103125" y="4281600"/>
            <a:ext cx="63657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Playfair Display"/>
                <a:ea typeface="Playfair Display"/>
                <a:cs typeface="Playfair Display"/>
                <a:sym typeface="Playfair Display"/>
              </a:rPr>
              <a:t>A dynamic video is suitable for the purpose of consolidating the knowledge learned in this section. (This provides only an example, but feel free to search and choose any other video you consider more adequate to the context of your teaching activity).</a:t>
            </a:r>
            <a:endParaRPr sz="20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20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rPr lang="en-US" sz="2000" u="sng">
                <a:solidFill>
                  <a:schemeClr val="hlink"/>
                </a:solidFill>
                <a:latin typeface="Playfair Display"/>
                <a:ea typeface="Playfair Display"/>
                <a:cs typeface="Playfair Display"/>
                <a:sym typeface="Playfair Display"/>
                <a:hlinkClick r:id="rId10"/>
              </a:rPr>
              <a:t>https://www.youtube.com/watch?v=dctNk0Yj_xA</a:t>
            </a:r>
            <a:r>
              <a:rPr lang="en-US" sz="2000">
                <a:solidFill>
                  <a:schemeClr val="dk1"/>
                </a:solidFill>
                <a:latin typeface="Playfair Display"/>
                <a:ea typeface="Playfair Display"/>
                <a:cs typeface="Playfair Display"/>
                <a:sym typeface="Playfair Display"/>
              </a:rPr>
              <a:t>    -</a:t>
            </a:r>
            <a:r>
              <a:rPr b="1" lang="en-US" sz="2000">
                <a:solidFill>
                  <a:srgbClr val="BF1435"/>
                </a:solidFill>
                <a:latin typeface="Playfair Display"/>
                <a:ea typeface="Playfair Display"/>
                <a:cs typeface="Playfair Display"/>
                <a:sym typeface="Playfair Display"/>
              </a:rPr>
              <a:t> Introduction to the Sustainable Development Goals</a:t>
            </a:r>
            <a:endParaRPr b="1" sz="2000">
              <a:solidFill>
                <a:srgbClr val="BF1435"/>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30" name="Google Shape;230;p1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31" name="Google Shape;231;p1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32" name="Google Shape;232;p13"/>
          <p:cNvSpPr txBox="1"/>
          <p:nvPr/>
        </p:nvSpPr>
        <p:spPr>
          <a:xfrm>
            <a:off x="2262836" y="923925"/>
            <a:ext cx="139935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BF1435"/>
                </a:solidFill>
                <a:latin typeface="Playfair Display"/>
                <a:ea typeface="Playfair Display"/>
                <a:cs typeface="Playfair Display"/>
                <a:sym typeface="Playfair Display"/>
              </a:rPr>
              <a:t>1.2</a:t>
            </a:r>
            <a:r>
              <a:rPr lang="en-US" sz="5499">
                <a:latin typeface="Playfair Display"/>
                <a:ea typeface="Playfair Display"/>
                <a:cs typeface="Playfair Display"/>
                <a:sym typeface="Playfair Display"/>
              </a:rPr>
              <a:t> The SDGs at a glance</a:t>
            </a:r>
            <a:endParaRPr/>
          </a:p>
        </p:txBody>
      </p:sp>
      <p:sp>
        <p:nvSpPr>
          <p:cNvPr id="233" name="Google Shape;233;p13"/>
          <p:cNvSpPr txBox="1"/>
          <p:nvPr/>
        </p:nvSpPr>
        <p:spPr>
          <a:xfrm>
            <a:off x="3613100" y="2338200"/>
            <a:ext cx="11976900" cy="15420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Clr>
                <a:schemeClr val="dk1"/>
              </a:buClr>
              <a:buFont typeface="Arial"/>
              <a:buNone/>
            </a:pPr>
            <a:r>
              <a:rPr b="1" lang="en-US" sz="2400">
                <a:solidFill>
                  <a:srgbClr val="0F9249"/>
                </a:solidFill>
                <a:latin typeface="Playfair Display"/>
                <a:ea typeface="Playfair Display"/>
                <a:cs typeface="Playfair Display"/>
                <a:sym typeface="Playfair Display"/>
              </a:rPr>
              <a:t>Reflect on the following: </a:t>
            </a:r>
            <a:endParaRPr b="1" sz="2400">
              <a:solidFill>
                <a:srgbClr val="0F9249"/>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i="1" lang="en-US" sz="2199">
                <a:solidFill>
                  <a:schemeClr val="dk1"/>
                </a:solidFill>
                <a:latin typeface="Playfair Display"/>
                <a:ea typeface="Playfair Display"/>
                <a:cs typeface="Playfair Display"/>
                <a:sym typeface="Playfair Display"/>
              </a:rPr>
              <a:t>What comes to mind when you think about global challenges that affect our planet and its people, and how do you think young people can contribute to addressing them?</a:t>
            </a:r>
            <a:endParaRPr sz="2100">
              <a:latin typeface="Playfair Display"/>
              <a:ea typeface="Playfair Display"/>
              <a:cs typeface="Playfair Display"/>
              <a:sym typeface="Playfair Display"/>
            </a:endParaRPr>
          </a:p>
        </p:txBody>
      </p:sp>
      <p:sp>
        <p:nvSpPr>
          <p:cNvPr id="234" name="Google Shape;234;p1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235" name="Google Shape;235;p13"/>
          <p:cNvSpPr txBox="1"/>
          <p:nvPr/>
        </p:nvSpPr>
        <p:spPr>
          <a:xfrm rot="-5400000">
            <a:off x="-2200436" y="432824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Font typeface="Arial"/>
              <a:buNone/>
            </a:pPr>
            <a:r>
              <a:rPr b="1" lang="en-US" sz="2900">
                <a:solidFill>
                  <a:srgbClr val="BF1435"/>
                </a:solidFill>
                <a:latin typeface="Playfair Display"/>
                <a:ea typeface="Playfair Display"/>
                <a:cs typeface="Playfair Display"/>
                <a:sym typeface="Playfair Display"/>
              </a:rPr>
              <a:t>1.2  The SDGs at a glance</a:t>
            </a:r>
            <a:endParaRPr b="1">
              <a:solidFill>
                <a:srgbClr val="BF1435"/>
              </a:solidFill>
            </a:endParaRPr>
          </a:p>
        </p:txBody>
      </p:sp>
      <p:pic>
        <p:nvPicPr>
          <p:cNvPr id="236" name="Google Shape;236;p13"/>
          <p:cNvPicPr preferRelativeResize="0"/>
          <p:nvPr/>
        </p:nvPicPr>
        <p:blipFill>
          <a:blip r:embed="rId7">
            <a:alphaModFix/>
          </a:blip>
          <a:stretch>
            <a:fillRect/>
          </a:stretch>
        </p:blipFill>
        <p:spPr>
          <a:xfrm>
            <a:off x="5342501" y="4182364"/>
            <a:ext cx="7834158" cy="47737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p:nvPr/>
        </p:nvSpPr>
        <p:spPr>
          <a:xfrm>
            <a:off x="14788479" y="-2274110"/>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242" name="Google Shape;242;p1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243" name="Google Shape;243;p1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244" name="Google Shape;244;p1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245" name="Google Shape;245;p1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246" name="Google Shape;246;p14"/>
          <p:cNvSpPr txBox="1"/>
          <p:nvPr/>
        </p:nvSpPr>
        <p:spPr>
          <a:xfrm>
            <a:off x="2610250" y="4314150"/>
            <a:ext cx="14265300" cy="4131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200">
                <a:latin typeface="Playfair Display"/>
                <a:ea typeface="Playfair Display"/>
                <a:cs typeface="Playfair Display"/>
                <a:sym typeface="Playfair Display"/>
              </a:rPr>
              <a:t>Goal 1</a:t>
            </a:r>
            <a:r>
              <a:rPr lang="en-US" sz="2200">
                <a:latin typeface="Playfair Display"/>
                <a:ea typeface="Playfair Display"/>
                <a:cs typeface="Playfair Display"/>
                <a:sym typeface="Playfair Display"/>
              </a:rPr>
              <a:t>: End poverty in all its forms everywhere -  </a:t>
            </a:r>
            <a:r>
              <a:rPr lang="en-US" sz="2200" u="sng">
                <a:solidFill>
                  <a:schemeClr val="hlink"/>
                </a:solidFill>
                <a:latin typeface="Playfair Display"/>
                <a:ea typeface="Playfair Display"/>
                <a:cs typeface="Playfair Display"/>
                <a:sym typeface="Playfair Display"/>
                <a:hlinkClick r:id="rId8"/>
              </a:rPr>
              <a:t>No Poverty</a:t>
            </a:r>
            <a:r>
              <a:rPr lang="en-US" sz="2200">
                <a:latin typeface="Playfair Display"/>
                <a:ea typeface="Playfair Display"/>
                <a:cs typeface="Playfair Display"/>
                <a:sym typeface="Playfair Display"/>
              </a:rPr>
              <a:t>  </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b="1" lang="en-US" sz="2200">
                <a:latin typeface="Playfair Display"/>
                <a:ea typeface="Playfair Display"/>
                <a:cs typeface="Playfair Display"/>
                <a:sym typeface="Playfair Display"/>
              </a:rPr>
              <a:t>Goal 2</a:t>
            </a:r>
            <a:r>
              <a:rPr lang="en-US" sz="2200">
                <a:latin typeface="Playfair Display"/>
                <a:ea typeface="Playfair Display"/>
                <a:cs typeface="Playfair Display"/>
                <a:sym typeface="Playfair Display"/>
              </a:rPr>
              <a:t>: End hunger, achieve food security and improved nutrition and promote sustainable agriculture -  </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lang="en-US" sz="2200" u="sng">
                <a:solidFill>
                  <a:schemeClr val="hlink"/>
                </a:solidFill>
                <a:latin typeface="Playfair Display"/>
                <a:ea typeface="Playfair Display"/>
                <a:cs typeface="Playfair Display"/>
                <a:sym typeface="Playfair Display"/>
                <a:hlinkClick r:id="rId9"/>
              </a:rPr>
              <a:t>Zero Hunger</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b="1" lang="en-US" sz="2200">
                <a:latin typeface="Playfair Display"/>
                <a:ea typeface="Playfair Display"/>
                <a:cs typeface="Playfair Display"/>
                <a:sym typeface="Playfair Display"/>
              </a:rPr>
              <a:t>Goal 3</a:t>
            </a:r>
            <a:r>
              <a:rPr lang="en-US" sz="2200">
                <a:latin typeface="Playfair Display"/>
                <a:ea typeface="Playfair Display"/>
                <a:cs typeface="Playfair Display"/>
                <a:sym typeface="Playfair Display"/>
              </a:rPr>
              <a:t>: Ensure healthy lives and promote well-being for all at all ages - </a:t>
            </a:r>
            <a:r>
              <a:rPr lang="en-US" sz="2200" u="sng">
                <a:solidFill>
                  <a:schemeClr val="hlink"/>
                </a:solidFill>
                <a:latin typeface="Playfair Display"/>
                <a:ea typeface="Playfair Display"/>
                <a:cs typeface="Playfair Display"/>
                <a:sym typeface="Playfair Display"/>
                <a:hlinkClick r:id="rId10"/>
              </a:rPr>
              <a:t>Good Health and Well-being</a:t>
            </a:r>
            <a:r>
              <a:rPr lang="en-US" sz="2200">
                <a:latin typeface="Playfair Display"/>
                <a:ea typeface="Playfair Display"/>
                <a:cs typeface="Playfair Display"/>
                <a:sym typeface="Playfair Display"/>
              </a:rPr>
              <a:t> </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b="1" lang="en-US" sz="2200">
                <a:latin typeface="Playfair Display"/>
                <a:ea typeface="Playfair Display"/>
                <a:cs typeface="Playfair Display"/>
                <a:sym typeface="Playfair Display"/>
              </a:rPr>
              <a:t>Goal 4</a:t>
            </a:r>
            <a:r>
              <a:rPr lang="en-US" sz="2200">
                <a:latin typeface="Playfair Display"/>
                <a:ea typeface="Playfair Display"/>
                <a:cs typeface="Playfair Display"/>
                <a:sym typeface="Playfair Display"/>
              </a:rPr>
              <a:t>: Ensure inclusive and equitable quality education and promote lifelong learning opportunities for all  - </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lang="en-US" sz="2200" u="sng">
                <a:solidFill>
                  <a:schemeClr val="hlink"/>
                </a:solidFill>
                <a:latin typeface="Playfair Display"/>
                <a:ea typeface="Playfair Display"/>
                <a:cs typeface="Playfair Display"/>
                <a:sym typeface="Playfair Display"/>
                <a:hlinkClick r:id="rId11"/>
              </a:rPr>
              <a:t>Education</a:t>
            </a:r>
            <a:r>
              <a:rPr lang="en-US" sz="2200">
                <a:latin typeface="Playfair Display"/>
                <a:ea typeface="Playfair Display"/>
                <a:cs typeface="Playfair Display"/>
                <a:sym typeface="Playfair Display"/>
              </a:rPr>
              <a:t> </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b="1" lang="en-US" sz="2200">
                <a:latin typeface="Playfair Display"/>
                <a:ea typeface="Playfair Display"/>
                <a:cs typeface="Playfair Display"/>
                <a:sym typeface="Playfair Display"/>
              </a:rPr>
              <a:t>Goal 5</a:t>
            </a:r>
            <a:r>
              <a:rPr lang="en-US" sz="2200">
                <a:latin typeface="Playfair Display"/>
                <a:ea typeface="Playfair Display"/>
                <a:cs typeface="Playfair Display"/>
                <a:sym typeface="Playfair Display"/>
              </a:rPr>
              <a:t>: Achieve gender equality and empower all women and girls - </a:t>
            </a:r>
            <a:r>
              <a:rPr lang="en-US" sz="2200" u="sng">
                <a:solidFill>
                  <a:schemeClr val="hlink"/>
                </a:solidFill>
                <a:latin typeface="Playfair Display"/>
                <a:ea typeface="Playfair Display"/>
                <a:cs typeface="Playfair Display"/>
                <a:sym typeface="Playfair Display"/>
                <a:hlinkClick r:id="rId12"/>
              </a:rPr>
              <a:t>Gender Equality</a:t>
            </a:r>
            <a:r>
              <a:rPr lang="en-US" sz="2200">
                <a:latin typeface="Playfair Display"/>
                <a:ea typeface="Playfair Display"/>
                <a:cs typeface="Playfair Display"/>
                <a:sym typeface="Playfair Display"/>
              </a:rPr>
              <a:t>  </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b="1" lang="en-US" sz="2200">
                <a:latin typeface="Playfair Display"/>
                <a:ea typeface="Playfair Display"/>
                <a:cs typeface="Playfair Display"/>
                <a:sym typeface="Playfair Display"/>
              </a:rPr>
              <a:t>Goal 6</a:t>
            </a:r>
            <a:r>
              <a:rPr lang="en-US" sz="2200">
                <a:latin typeface="Playfair Display"/>
                <a:ea typeface="Playfair Display"/>
                <a:cs typeface="Playfair Display"/>
                <a:sym typeface="Playfair Display"/>
              </a:rPr>
              <a:t>: Ensure availability and sustainable management of water and sanitation for all  - </a:t>
            </a:r>
            <a:r>
              <a:rPr lang="en-US" sz="2200" u="sng">
                <a:solidFill>
                  <a:schemeClr val="hlink"/>
                </a:solidFill>
                <a:latin typeface="Playfair Display"/>
                <a:ea typeface="Playfair Display"/>
                <a:cs typeface="Playfair Display"/>
                <a:sym typeface="Playfair Display"/>
                <a:hlinkClick r:id="rId13"/>
              </a:rPr>
              <a:t>Clean water and Sanitation</a:t>
            </a:r>
            <a:r>
              <a:rPr lang="en-US" sz="2200">
                <a:latin typeface="Playfair Display"/>
                <a:ea typeface="Playfair Display"/>
                <a:cs typeface="Playfair Display"/>
                <a:sym typeface="Playfair Display"/>
              </a:rPr>
              <a:t> </a:t>
            </a:r>
            <a:endParaRPr sz="2200">
              <a:latin typeface="Playfair Display"/>
              <a:ea typeface="Playfair Display"/>
              <a:cs typeface="Playfair Display"/>
              <a:sym typeface="Playfair Display"/>
            </a:endParaRPr>
          </a:p>
        </p:txBody>
      </p:sp>
      <p:sp>
        <p:nvSpPr>
          <p:cNvPr id="247" name="Google Shape;247;p1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14">
              <a:alphaModFix/>
            </a:blip>
            <a:stretch>
              <a:fillRect b="-160181" l="-14265" r="-3278" t="-161048"/>
            </a:stretch>
          </a:blipFill>
          <a:ln>
            <a:noFill/>
          </a:ln>
        </p:spPr>
      </p:sp>
      <p:sp>
        <p:nvSpPr>
          <p:cNvPr id="248" name="Google Shape;248;p14"/>
          <p:cNvSpPr txBox="1"/>
          <p:nvPr/>
        </p:nvSpPr>
        <p:spPr>
          <a:xfrm rot="-5400000">
            <a:off x="-2200436" y="432824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1.2  The SDGs at a glance</a:t>
            </a:r>
            <a:endParaRPr b="1">
              <a:solidFill>
                <a:srgbClr val="BF1435"/>
              </a:solidFill>
            </a:endParaRPr>
          </a:p>
        </p:txBody>
      </p:sp>
      <p:sp>
        <p:nvSpPr>
          <p:cNvPr id="249" name="Google Shape;249;p14"/>
          <p:cNvSpPr txBox="1"/>
          <p:nvPr/>
        </p:nvSpPr>
        <p:spPr>
          <a:xfrm>
            <a:off x="2474750" y="1121850"/>
            <a:ext cx="120993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latin typeface="Playfair Display"/>
                <a:ea typeface="Playfair Display"/>
                <a:cs typeface="Playfair Display"/>
                <a:sym typeface="Playfair Display"/>
              </a:rPr>
              <a:t>Below, you'll discover a concise list featuring short descriptions of each Sustainable Development Goal (SDG), providing a quick overview of their significance. </a:t>
            </a:r>
            <a:endParaRPr sz="2400">
              <a:latin typeface="Playfair Display"/>
              <a:ea typeface="Playfair Display"/>
              <a:cs typeface="Playfair Display"/>
              <a:sym typeface="Playfair Display"/>
            </a:endParaRPr>
          </a:p>
          <a:p>
            <a:pPr indent="0" lvl="0" marL="0" marR="0" rtl="0" algn="l">
              <a:lnSpc>
                <a:spcPct val="115000"/>
              </a:lnSpc>
              <a:spcBef>
                <a:spcPts val="0"/>
              </a:spcBef>
              <a:spcAft>
                <a:spcPts val="0"/>
              </a:spcAft>
              <a:buNone/>
            </a:pPr>
            <a:r>
              <a:rPr lang="en-US" sz="2400">
                <a:latin typeface="Playfair Display"/>
                <a:ea typeface="Playfair Display"/>
                <a:cs typeface="Playfair Display"/>
                <a:sym typeface="Playfair Display"/>
              </a:rPr>
              <a:t>If you're eager to delve deeper, we've included a link for more detailed explanations.</a:t>
            </a:r>
            <a:endParaRPr sz="2400">
              <a:latin typeface="Playfair Display"/>
              <a:ea typeface="Playfair Display"/>
              <a:cs typeface="Playfair Display"/>
              <a:sym typeface="Playfair Display"/>
            </a:endParaRPr>
          </a:p>
        </p:txBody>
      </p:sp>
      <p:grpSp>
        <p:nvGrpSpPr>
          <p:cNvPr id="250" name="Google Shape;250;p14"/>
          <p:cNvGrpSpPr/>
          <p:nvPr/>
        </p:nvGrpSpPr>
        <p:grpSpPr>
          <a:xfrm>
            <a:off x="2610239" y="2709988"/>
            <a:ext cx="8157335" cy="1235225"/>
            <a:chOff x="3031339" y="2493450"/>
            <a:chExt cx="8157335" cy="1235225"/>
          </a:xfrm>
        </p:grpSpPr>
        <p:pic>
          <p:nvPicPr>
            <p:cNvPr id="251" name="Google Shape;251;p14"/>
            <p:cNvPicPr preferRelativeResize="0"/>
            <p:nvPr/>
          </p:nvPicPr>
          <p:blipFill>
            <a:blip r:embed="rId15">
              <a:alphaModFix/>
            </a:blip>
            <a:stretch>
              <a:fillRect/>
            </a:stretch>
          </p:blipFill>
          <p:spPr>
            <a:xfrm>
              <a:off x="3031338" y="2493450"/>
              <a:ext cx="1235225" cy="1235225"/>
            </a:xfrm>
            <a:prstGeom prst="rect">
              <a:avLst/>
            </a:prstGeom>
            <a:noFill/>
            <a:ln>
              <a:noFill/>
            </a:ln>
          </p:spPr>
        </p:pic>
        <p:pic>
          <p:nvPicPr>
            <p:cNvPr id="252" name="Google Shape;252;p14"/>
            <p:cNvPicPr preferRelativeResize="0"/>
            <p:nvPr/>
          </p:nvPicPr>
          <p:blipFill>
            <a:blip r:embed="rId16">
              <a:alphaModFix/>
            </a:blip>
            <a:stretch>
              <a:fillRect/>
            </a:stretch>
          </p:blipFill>
          <p:spPr>
            <a:xfrm>
              <a:off x="4418963" y="2493450"/>
              <a:ext cx="1235225" cy="1235225"/>
            </a:xfrm>
            <a:prstGeom prst="rect">
              <a:avLst/>
            </a:prstGeom>
            <a:noFill/>
            <a:ln>
              <a:noFill/>
            </a:ln>
          </p:spPr>
        </p:pic>
        <p:pic>
          <p:nvPicPr>
            <p:cNvPr id="253" name="Google Shape;253;p14"/>
            <p:cNvPicPr preferRelativeResize="0"/>
            <p:nvPr/>
          </p:nvPicPr>
          <p:blipFill>
            <a:blip r:embed="rId17">
              <a:alphaModFix/>
            </a:blip>
            <a:stretch>
              <a:fillRect/>
            </a:stretch>
          </p:blipFill>
          <p:spPr>
            <a:xfrm>
              <a:off x="5806588" y="2493450"/>
              <a:ext cx="1235225" cy="1235225"/>
            </a:xfrm>
            <a:prstGeom prst="rect">
              <a:avLst/>
            </a:prstGeom>
            <a:noFill/>
            <a:ln>
              <a:noFill/>
            </a:ln>
          </p:spPr>
        </p:pic>
        <p:pic>
          <p:nvPicPr>
            <p:cNvPr id="254" name="Google Shape;254;p14"/>
            <p:cNvPicPr preferRelativeResize="0"/>
            <p:nvPr/>
          </p:nvPicPr>
          <p:blipFill>
            <a:blip r:embed="rId18">
              <a:alphaModFix/>
            </a:blip>
            <a:stretch>
              <a:fillRect/>
            </a:stretch>
          </p:blipFill>
          <p:spPr>
            <a:xfrm>
              <a:off x="7194213" y="2493450"/>
              <a:ext cx="1235225" cy="1235225"/>
            </a:xfrm>
            <a:prstGeom prst="rect">
              <a:avLst/>
            </a:prstGeom>
            <a:noFill/>
            <a:ln>
              <a:noFill/>
            </a:ln>
          </p:spPr>
        </p:pic>
        <p:pic>
          <p:nvPicPr>
            <p:cNvPr id="255" name="Google Shape;255;p14"/>
            <p:cNvPicPr preferRelativeResize="0"/>
            <p:nvPr/>
          </p:nvPicPr>
          <p:blipFill>
            <a:blip r:embed="rId19">
              <a:alphaModFix/>
            </a:blip>
            <a:stretch>
              <a:fillRect/>
            </a:stretch>
          </p:blipFill>
          <p:spPr>
            <a:xfrm>
              <a:off x="8581849" y="2501463"/>
              <a:ext cx="1219200" cy="1219200"/>
            </a:xfrm>
            <a:prstGeom prst="rect">
              <a:avLst/>
            </a:prstGeom>
            <a:noFill/>
            <a:ln>
              <a:noFill/>
            </a:ln>
          </p:spPr>
        </p:pic>
        <p:pic>
          <p:nvPicPr>
            <p:cNvPr id="256" name="Google Shape;256;p14"/>
            <p:cNvPicPr preferRelativeResize="0"/>
            <p:nvPr/>
          </p:nvPicPr>
          <p:blipFill>
            <a:blip r:embed="rId20">
              <a:alphaModFix/>
            </a:blip>
            <a:stretch>
              <a:fillRect/>
            </a:stretch>
          </p:blipFill>
          <p:spPr>
            <a:xfrm>
              <a:off x="9953449" y="2493450"/>
              <a:ext cx="1235225" cy="123522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62" name="Google Shape;262;p1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63" name="Google Shape;263;p1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64" name="Google Shape;264;p1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265" name="Google Shape;265;p15"/>
          <p:cNvSpPr txBox="1"/>
          <p:nvPr/>
        </p:nvSpPr>
        <p:spPr>
          <a:xfrm rot="-5400000">
            <a:off x="-1975749" y="646709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1.2  The SDGs at a glance</a:t>
            </a:r>
            <a:endParaRPr b="1">
              <a:solidFill>
                <a:srgbClr val="BF1435"/>
              </a:solidFill>
            </a:endParaRPr>
          </a:p>
        </p:txBody>
      </p:sp>
      <p:sp>
        <p:nvSpPr>
          <p:cNvPr id="266" name="Google Shape;266;p15"/>
          <p:cNvSpPr txBox="1"/>
          <p:nvPr/>
        </p:nvSpPr>
        <p:spPr>
          <a:xfrm>
            <a:off x="3000300" y="2831700"/>
            <a:ext cx="12476400" cy="5264700"/>
          </a:xfrm>
          <a:prstGeom prst="rect">
            <a:avLst/>
          </a:prstGeom>
          <a:noFill/>
          <a:ln>
            <a:noFill/>
          </a:ln>
        </p:spPr>
        <p:txBody>
          <a:bodyPr anchorCtr="0" anchor="t" bIns="91425" lIns="91425" spcFirstLastPara="1" rIns="91425" wrap="square" tIns="91425">
            <a:spAutoFit/>
          </a:bodyPr>
          <a:lstStyle/>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7</a:t>
            </a:r>
            <a:r>
              <a:rPr lang="en-US" sz="2200">
                <a:solidFill>
                  <a:schemeClr val="dk1"/>
                </a:solidFill>
                <a:latin typeface="Playfair Display"/>
                <a:ea typeface="Playfair Display"/>
                <a:cs typeface="Playfair Display"/>
                <a:sym typeface="Playfair Display"/>
              </a:rPr>
              <a:t>: Ensure access to affordable, reliable, sustainable and modern energy for all</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lang="en-US" sz="2200" u="sng">
                <a:solidFill>
                  <a:schemeClr val="hlink"/>
                </a:solidFill>
                <a:latin typeface="Playfair Display"/>
                <a:ea typeface="Playfair Display"/>
                <a:cs typeface="Playfair Display"/>
                <a:sym typeface="Playfair Display"/>
                <a:hlinkClick r:id="rId7"/>
              </a:rPr>
              <a:t>Affordable and clean energy</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8</a:t>
            </a:r>
            <a:r>
              <a:rPr lang="en-US" sz="2200">
                <a:solidFill>
                  <a:schemeClr val="dk1"/>
                </a:solidFill>
                <a:latin typeface="Playfair Display"/>
                <a:ea typeface="Playfair Display"/>
                <a:cs typeface="Playfair Display"/>
                <a:sym typeface="Playfair Display"/>
              </a:rPr>
              <a:t>: Promote sustained, inclusive and sustainable economic growth, full and productive employment and decent work for all  </a:t>
            </a:r>
            <a:r>
              <a:rPr lang="en-US" sz="2200" u="sng">
                <a:solidFill>
                  <a:schemeClr val="hlink"/>
                </a:solidFill>
                <a:latin typeface="Playfair Display"/>
                <a:ea typeface="Playfair Display"/>
                <a:cs typeface="Playfair Display"/>
                <a:sym typeface="Playfair Display"/>
                <a:hlinkClick r:id="rId8"/>
              </a:rPr>
              <a:t>Decent work and economic growth</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9</a:t>
            </a:r>
            <a:r>
              <a:rPr lang="en-US" sz="2200">
                <a:solidFill>
                  <a:schemeClr val="dk1"/>
                </a:solidFill>
                <a:latin typeface="Playfair Display"/>
                <a:ea typeface="Playfair Display"/>
                <a:cs typeface="Playfair Display"/>
                <a:sym typeface="Playfair Display"/>
              </a:rPr>
              <a:t>: Build resilient infrastructure, promote inclusive and sustainable industrialization and foster innovation - </a:t>
            </a:r>
            <a:r>
              <a:rPr lang="en-US" sz="2200" u="sng">
                <a:solidFill>
                  <a:schemeClr val="hlink"/>
                </a:solidFill>
                <a:latin typeface="Playfair Display"/>
                <a:ea typeface="Playfair Display"/>
                <a:cs typeface="Playfair Display"/>
                <a:sym typeface="Playfair Display"/>
                <a:hlinkClick r:id="rId9"/>
              </a:rPr>
              <a:t>Industry, Innovation and Infrastructure</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10</a:t>
            </a:r>
            <a:r>
              <a:rPr lang="en-US" sz="2200">
                <a:solidFill>
                  <a:schemeClr val="dk1"/>
                </a:solidFill>
                <a:latin typeface="Playfair Display"/>
                <a:ea typeface="Playfair Display"/>
                <a:cs typeface="Playfair Display"/>
                <a:sym typeface="Playfair Display"/>
              </a:rPr>
              <a:t>: Reduce inequality within and among countries - </a:t>
            </a:r>
            <a:r>
              <a:rPr lang="en-US" sz="2200" u="sng">
                <a:solidFill>
                  <a:schemeClr val="hlink"/>
                </a:solidFill>
                <a:latin typeface="Playfair Display"/>
                <a:ea typeface="Playfair Display"/>
                <a:cs typeface="Playfair Display"/>
                <a:sym typeface="Playfair Display"/>
                <a:hlinkClick r:id="rId10"/>
              </a:rPr>
              <a:t>Reduced Inequalities</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Clr>
                <a:schemeClr val="dk1"/>
              </a:buClr>
              <a:buFont typeface="Arial"/>
              <a:buNone/>
            </a:pPr>
            <a:r>
              <a:rPr b="1" lang="en-US" sz="2200">
                <a:solidFill>
                  <a:schemeClr val="dk1"/>
                </a:solidFill>
                <a:latin typeface="Playfair Display"/>
                <a:ea typeface="Playfair Display"/>
                <a:cs typeface="Playfair Display"/>
                <a:sym typeface="Playfair Display"/>
              </a:rPr>
              <a:t>Goal 11</a:t>
            </a:r>
            <a:r>
              <a:rPr lang="en-US" sz="2200">
                <a:solidFill>
                  <a:schemeClr val="dk1"/>
                </a:solidFill>
                <a:latin typeface="Playfair Display"/>
                <a:ea typeface="Playfair Display"/>
                <a:cs typeface="Playfair Display"/>
                <a:sym typeface="Playfair Display"/>
              </a:rPr>
              <a:t>: Make cities and human settlements inclusive, safe, resilient and sustainable -</a:t>
            </a:r>
            <a:r>
              <a:rPr lang="en-US" sz="2200" u="sng">
                <a:solidFill>
                  <a:schemeClr val="hlink"/>
                </a:solidFill>
                <a:latin typeface="Playfair Display"/>
                <a:ea typeface="Playfair Display"/>
                <a:cs typeface="Playfair Display"/>
                <a:sym typeface="Playfair Display"/>
                <a:hlinkClick r:id="rId11"/>
              </a:rPr>
              <a:t>Sustainable Cities and Communities</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Clr>
                <a:schemeClr val="dk1"/>
              </a:buClr>
              <a:buFont typeface="Arial"/>
              <a:buNone/>
            </a:pPr>
            <a:r>
              <a:rPr b="1" lang="en-US" sz="2200">
                <a:solidFill>
                  <a:schemeClr val="dk1"/>
                </a:solidFill>
                <a:latin typeface="Playfair Display"/>
                <a:ea typeface="Playfair Display"/>
                <a:cs typeface="Playfair Display"/>
                <a:sym typeface="Playfair Display"/>
              </a:rPr>
              <a:t>Goal 12</a:t>
            </a:r>
            <a:r>
              <a:rPr lang="en-US" sz="2200">
                <a:solidFill>
                  <a:schemeClr val="dk1"/>
                </a:solidFill>
                <a:latin typeface="Playfair Display"/>
                <a:ea typeface="Playfair Display"/>
                <a:cs typeface="Playfair Display"/>
                <a:sym typeface="Playfair Display"/>
              </a:rPr>
              <a:t>: Ensure sustainable consumption and production patterns - </a:t>
            </a:r>
            <a:r>
              <a:rPr lang="en-US" sz="2200" u="sng">
                <a:solidFill>
                  <a:schemeClr val="hlink"/>
                </a:solidFill>
                <a:latin typeface="Playfair Display"/>
                <a:ea typeface="Playfair Display"/>
                <a:cs typeface="Playfair Display"/>
                <a:sym typeface="Playfair Display"/>
                <a:hlinkClick r:id="rId12"/>
              </a:rPr>
              <a:t>Responsible Consumption and Production</a:t>
            </a:r>
            <a:r>
              <a:rPr lang="en-US" sz="2200">
                <a:solidFill>
                  <a:schemeClr val="dk1"/>
                </a:solidFill>
                <a:latin typeface="Playfair Display"/>
                <a:ea typeface="Playfair Display"/>
                <a:cs typeface="Playfair Display"/>
                <a:sym typeface="Playfair Display"/>
              </a:rPr>
              <a:t> </a:t>
            </a:r>
            <a:endParaRPr sz="2200">
              <a:solidFill>
                <a:schemeClr val="dk1"/>
              </a:solidFill>
              <a:latin typeface="Calibri"/>
              <a:ea typeface="Calibri"/>
              <a:cs typeface="Calibri"/>
              <a:sym typeface="Calibri"/>
            </a:endParaRPr>
          </a:p>
        </p:txBody>
      </p:sp>
      <p:grpSp>
        <p:nvGrpSpPr>
          <p:cNvPr id="267" name="Google Shape;267;p15"/>
          <p:cNvGrpSpPr/>
          <p:nvPr/>
        </p:nvGrpSpPr>
        <p:grpSpPr>
          <a:xfrm>
            <a:off x="4177497" y="848175"/>
            <a:ext cx="9696450" cy="1495425"/>
            <a:chOff x="2649072" y="1933575"/>
            <a:chExt cx="9696450" cy="1495425"/>
          </a:xfrm>
        </p:grpSpPr>
        <p:pic>
          <p:nvPicPr>
            <p:cNvPr id="268" name="Google Shape;268;p15"/>
            <p:cNvPicPr preferRelativeResize="0"/>
            <p:nvPr/>
          </p:nvPicPr>
          <p:blipFill>
            <a:blip r:embed="rId13">
              <a:alphaModFix/>
            </a:blip>
            <a:stretch>
              <a:fillRect/>
            </a:stretch>
          </p:blipFill>
          <p:spPr>
            <a:xfrm>
              <a:off x="2649072" y="1933575"/>
              <a:ext cx="1495425" cy="1495425"/>
            </a:xfrm>
            <a:prstGeom prst="rect">
              <a:avLst/>
            </a:prstGeom>
            <a:noFill/>
            <a:ln>
              <a:noFill/>
            </a:ln>
          </p:spPr>
        </p:pic>
        <p:pic>
          <p:nvPicPr>
            <p:cNvPr id="269" name="Google Shape;269;p15"/>
            <p:cNvPicPr preferRelativeResize="0"/>
            <p:nvPr/>
          </p:nvPicPr>
          <p:blipFill>
            <a:blip r:embed="rId14">
              <a:alphaModFix/>
            </a:blip>
            <a:stretch>
              <a:fillRect/>
            </a:stretch>
          </p:blipFill>
          <p:spPr>
            <a:xfrm>
              <a:off x="4296897" y="1952625"/>
              <a:ext cx="1457325" cy="1457325"/>
            </a:xfrm>
            <a:prstGeom prst="rect">
              <a:avLst/>
            </a:prstGeom>
            <a:noFill/>
            <a:ln>
              <a:noFill/>
            </a:ln>
          </p:spPr>
        </p:pic>
        <p:pic>
          <p:nvPicPr>
            <p:cNvPr id="270" name="Google Shape;270;p15"/>
            <p:cNvPicPr preferRelativeResize="0"/>
            <p:nvPr/>
          </p:nvPicPr>
          <p:blipFill>
            <a:blip r:embed="rId15">
              <a:alphaModFix/>
            </a:blip>
            <a:stretch>
              <a:fillRect/>
            </a:stretch>
          </p:blipFill>
          <p:spPr>
            <a:xfrm>
              <a:off x="5906622" y="1933575"/>
              <a:ext cx="1495425" cy="1495425"/>
            </a:xfrm>
            <a:prstGeom prst="rect">
              <a:avLst/>
            </a:prstGeom>
            <a:noFill/>
            <a:ln>
              <a:noFill/>
            </a:ln>
          </p:spPr>
        </p:pic>
        <p:pic>
          <p:nvPicPr>
            <p:cNvPr id="271" name="Google Shape;271;p15"/>
            <p:cNvPicPr preferRelativeResize="0"/>
            <p:nvPr/>
          </p:nvPicPr>
          <p:blipFill>
            <a:blip r:embed="rId16">
              <a:alphaModFix/>
            </a:blip>
            <a:stretch>
              <a:fillRect/>
            </a:stretch>
          </p:blipFill>
          <p:spPr>
            <a:xfrm>
              <a:off x="7554447" y="1933575"/>
              <a:ext cx="1495425" cy="1495425"/>
            </a:xfrm>
            <a:prstGeom prst="rect">
              <a:avLst/>
            </a:prstGeom>
            <a:noFill/>
            <a:ln>
              <a:noFill/>
            </a:ln>
          </p:spPr>
        </p:pic>
        <p:pic>
          <p:nvPicPr>
            <p:cNvPr id="272" name="Google Shape;272;p15"/>
            <p:cNvPicPr preferRelativeResize="0"/>
            <p:nvPr/>
          </p:nvPicPr>
          <p:blipFill>
            <a:blip r:embed="rId17">
              <a:alphaModFix/>
            </a:blip>
            <a:stretch>
              <a:fillRect/>
            </a:stretch>
          </p:blipFill>
          <p:spPr>
            <a:xfrm>
              <a:off x="9202272" y="1933575"/>
              <a:ext cx="1495425" cy="1495425"/>
            </a:xfrm>
            <a:prstGeom prst="rect">
              <a:avLst/>
            </a:prstGeom>
            <a:noFill/>
            <a:ln>
              <a:noFill/>
            </a:ln>
          </p:spPr>
        </p:pic>
        <p:pic>
          <p:nvPicPr>
            <p:cNvPr id="273" name="Google Shape;273;p15"/>
            <p:cNvPicPr preferRelativeResize="0"/>
            <p:nvPr/>
          </p:nvPicPr>
          <p:blipFill>
            <a:blip r:embed="rId18">
              <a:alphaModFix/>
            </a:blip>
            <a:stretch>
              <a:fillRect/>
            </a:stretch>
          </p:blipFill>
          <p:spPr>
            <a:xfrm>
              <a:off x="10850097" y="1933575"/>
              <a:ext cx="1495425" cy="149542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d0dc5e008f_0_2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79" name="Google Shape;279;g2d0dc5e008f_0_2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80" name="Google Shape;280;g2d0dc5e008f_0_22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81" name="Google Shape;281;g2d0dc5e008f_0_2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70" l="-14269" r="-3269" t="-161042"/>
            </a:stretch>
          </a:blipFill>
          <a:ln>
            <a:noFill/>
          </a:ln>
        </p:spPr>
      </p:sp>
      <p:sp>
        <p:nvSpPr>
          <p:cNvPr id="282" name="Google Shape;282;g2d0dc5e008f_0_225"/>
          <p:cNvSpPr txBox="1"/>
          <p:nvPr/>
        </p:nvSpPr>
        <p:spPr>
          <a:xfrm rot="-5400000">
            <a:off x="-1975749" y="646709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1.2  The SDGs at a glance</a:t>
            </a:r>
            <a:endParaRPr b="1">
              <a:solidFill>
                <a:srgbClr val="BF1435"/>
              </a:solidFill>
            </a:endParaRPr>
          </a:p>
        </p:txBody>
      </p:sp>
      <p:sp>
        <p:nvSpPr>
          <p:cNvPr id="283" name="Google Shape;283;g2d0dc5e008f_0_225"/>
          <p:cNvSpPr txBox="1"/>
          <p:nvPr/>
        </p:nvSpPr>
        <p:spPr>
          <a:xfrm>
            <a:off x="3079625" y="3121125"/>
            <a:ext cx="12476400" cy="5264700"/>
          </a:xfrm>
          <a:prstGeom prst="rect">
            <a:avLst/>
          </a:prstGeom>
          <a:noFill/>
          <a:ln>
            <a:noFill/>
          </a:ln>
        </p:spPr>
        <p:txBody>
          <a:bodyPr anchorCtr="0" anchor="t" bIns="91425" lIns="91425" spcFirstLastPara="1" rIns="91425" wrap="square" tIns="91425">
            <a:spAutoFit/>
          </a:bodyPr>
          <a:lstStyle/>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13</a:t>
            </a:r>
            <a:r>
              <a:rPr lang="en-US" sz="2200">
                <a:solidFill>
                  <a:schemeClr val="dk1"/>
                </a:solidFill>
                <a:latin typeface="Playfair Display"/>
                <a:ea typeface="Playfair Display"/>
                <a:cs typeface="Playfair Display"/>
                <a:sym typeface="Playfair Display"/>
              </a:rPr>
              <a:t>: Take urgent action to combat climate change and its impacts - </a:t>
            </a:r>
            <a:r>
              <a:rPr lang="en-US" sz="2200" u="sng">
                <a:solidFill>
                  <a:schemeClr val="hlink"/>
                </a:solidFill>
                <a:latin typeface="Playfair Display"/>
                <a:ea typeface="Playfair Display"/>
                <a:cs typeface="Playfair Display"/>
                <a:sym typeface="Playfair Display"/>
                <a:hlinkClick r:id="rId7"/>
              </a:rPr>
              <a:t>Climate Action</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14</a:t>
            </a:r>
            <a:r>
              <a:rPr lang="en-US" sz="2200">
                <a:solidFill>
                  <a:schemeClr val="dk1"/>
                </a:solidFill>
                <a:latin typeface="Playfair Display"/>
                <a:ea typeface="Playfair Display"/>
                <a:cs typeface="Playfair Display"/>
                <a:sym typeface="Playfair Display"/>
              </a:rPr>
              <a:t>: Conserve and sustainably use the oceans, seas and marine resources for sustainable development - </a:t>
            </a:r>
            <a:r>
              <a:rPr lang="en-US" sz="2200" u="sng">
                <a:solidFill>
                  <a:schemeClr val="hlink"/>
                </a:solidFill>
                <a:latin typeface="Playfair Display"/>
                <a:ea typeface="Playfair Display"/>
                <a:cs typeface="Playfair Display"/>
                <a:sym typeface="Playfair Display"/>
                <a:hlinkClick r:id="rId8"/>
              </a:rPr>
              <a:t>Life Below Water</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15</a:t>
            </a:r>
            <a:r>
              <a:rPr lang="en-US" sz="2200">
                <a:solidFill>
                  <a:schemeClr val="dk1"/>
                </a:solidFill>
                <a:latin typeface="Playfair Display"/>
                <a:ea typeface="Playfair Display"/>
                <a:cs typeface="Playfair Display"/>
                <a:sym typeface="Playfair Display"/>
              </a:rPr>
              <a:t>: Protect, restore and promote sustainable use of terrestrial ecosystems, sustainably manage forests, combat desertification, and halt and reverse land degradation and halt biodiversity loss - </a:t>
            </a:r>
            <a:r>
              <a:rPr lang="en-US" sz="2200" u="sng">
                <a:solidFill>
                  <a:schemeClr val="hlink"/>
                </a:solidFill>
                <a:latin typeface="Playfair Display"/>
                <a:ea typeface="Playfair Display"/>
                <a:cs typeface="Playfair Display"/>
                <a:sym typeface="Playfair Display"/>
                <a:hlinkClick r:id="rId9"/>
              </a:rPr>
              <a:t>Life on Land</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16</a:t>
            </a:r>
            <a:r>
              <a:rPr lang="en-US" sz="2200">
                <a:solidFill>
                  <a:schemeClr val="dk1"/>
                </a:solidFill>
                <a:latin typeface="Playfair Display"/>
                <a:ea typeface="Playfair Display"/>
                <a:cs typeface="Playfair Display"/>
                <a:sym typeface="Playfair Display"/>
              </a:rPr>
              <a:t>: Promote peaceful and inclusive societies for sustainable development, provide access to justice for all and build effective, accountable and inclusive institutions at all levels - </a:t>
            </a:r>
            <a:r>
              <a:rPr lang="en-US" sz="2200" u="sng">
                <a:solidFill>
                  <a:schemeClr val="hlink"/>
                </a:solidFill>
                <a:latin typeface="Playfair Display"/>
                <a:ea typeface="Playfair Display"/>
                <a:cs typeface="Playfair Display"/>
                <a:sym typeface="Playfair Display"/>
                <a:hlinkClick r:id="rId10"/>
              </a:rPr>
              <a:t>Peace, Justice, and Strong Institutions</a:t>
            </a:r>
            <a:r>
              <a:rPr lang="en-US" sz="2200">
                <a:solidFill>
                  <a:schemeClr val="dk1"/>
                </a:solidFill>
                <a:latin typeface="Playfair Display"/>
                <a:ea typeface="Playfair Display"/>
                <a:cs typeface="Playfair Display"/>
                <a:sym typeface="Playfair Display"/>
              </a:rPr>
              <a:t> </a:t>
            </a:r>
            <a:endParaRPr sz="2200">
              <a:solidFill>
                <a:schemeClr val="dk1"/>
              </a:solidFill>
              <a:latin typeface="Playfair Display"/>
              <a:ea typeface="Playfair Display"/>
              <a:cs typeface="Playfair Display"/>
              <a:sym typeface="Playfair Display"/>
            </a:endParaRPr>
          </a:p>
          <a:p>
            <a:pPr indent="0" lvl="0" marL="0" rtl="0" algn="l">
              <a:lnSpc>
                <a:spcPct val="140016"/>
              </a:lnSpc>
              <a:spcBef>
                <a:spcPts val="0"/>
              </a:spcBef>
              <a:spcAft>
                <a:spcPts val="0"/>
              </a:spcAft>
              <a:buNone/>
            </a:pPr>
            <a:r>
              <a:rPr b="1" lang="en-US" sz="2200">
                <a:solidFill>
                  <a:schemeClr val="dk1"/>
                </a:solidFill>
                <a:latin typeface="Playfair Display"/>
                <a:ea typeface="Playfair Display"/>
                <a:cs typeface="Playfair Display"/>
                <a:sym typeface="Playfair Display"/>
              </a:rPr>
              <a:t>Goal 17</a:t>
            </a:r>
            <a:r>
              <a:rPr lang="en-US" sz="2200">
                <a:solidFill>
                  <a:schemeClr val="dk1"/>
                </a:solidFill>
                <a:latin typeface="Playfair Display"/>
                <a:ea typeface="Playfair Display"/>
                <a:cs typeface="Playfair Display"/>
                <a:sym typeface="Playfair Display"/>
              </a:rPr>
              <a:t>: Strengthen the means of implementation and revitalize the global partnership for sustainable development - </a:t>
            </a:r>
            <a:r>
              <a:rPr lang="en-US" sz="2200" u="sng">
                <a:solidFill>
                  <a:schemeClr val="hlink"/>
                </a:solidFill>
                <a:latin typeface="Playfair Display"/>
                <a:ea typeface="Playfair Display"/>
                <a:cs typeface="Playfair Display"/>
                <a:sym typeface="Playfair Display"/>
                <a:hlinkClick r:id="rId11"/>
              </a:rPr>
              <a:t>Partnerships for the Goals</a:t>
            </a:r>
            <a:r>
              <a:rPr lang="en-US" sz="2200">
                <a:solidFill>
                  <a:schemeClr val="dk1"/>
                </a:solidFill>
                <a:latin typeface="Playfair Display"/>
                <a:ea typeface="Playfair Display"/>
                <a:cs typeface="Playfair Display"/>
                <a:sym typeface="Playfair Display"/>
              </a:rPr>
              <a:t> </a:t>
            </a:r>
            <a:endParaRPr sz="2200">
              <a:solidFill>
                <a:schemeClr val="dk1"/>
              </a:solidFill>
              <a:latin typeface="Calibri"/>
              <a:ea typeface="Calibri"/>
              <a:cs typeface="Calibri"/>
              <a:sym typeface="Calibri"/>
            </a:endParaRPr>
          </a:p>
        </p:txBody>
      </p:sp>
      <p:grpSp>
        <p:nvGrpSpPr>
          <p:cNvPr id="284" name="Google Shape;284;g2d0dc5e008f_0_225"/>
          <p:cNvGrpSpPr/>
          <p:nvPr/>
        </p:nvGrpSpPr>
        <p:grpSpPr>
          <a:xfrm>
            <a:off x="3579422" y="1060600"/>
            <a:ext cx="7991475" cy="1495425"/>
            <a:chOff x="3601572" y="152400"/>
            <a:chExt cx="7991475" cy="1495425"/>
          </a:xfrm>
        </p:grpSpPr>
        <p:pic>
          <p:nvPicPr>
            <p:cNvPr id="285" name="Google Shape;285;g2d0dc5e008f_0_225"/>
            <p:cNvPicPr preferRelativeResize="0"/>
            <p:nvPr/>
          </p:nvPicPr>
          <p:blipFill>
            <a:blip r:embed="rId12">
              <a:alphaModFix/>
            </a:blip>
            <a:stretch>
              <a:fillRect/>
            </a:stretch>
          </p:blipFill>
          <p:spPr>
            <a:xfrm>
              <a:off x="3601572" y="152400"/>
              <a:ext cx="1457325" cy="1457325"/>
            </a:xfrm>
            <a:prstGeom prst="rect">
              <a:avLst/>
            </a:prstGeom>
            <a:noFill/>
            <a:ln>
              <a:noFill/>
            </a:ln>
          </p:spPr>
        </p:pic>
        <p:pic>
          <p:nvPicPr>
            <p:cNvPr id="286" name="Google Shape;286;g2d0dc5e008f_0_225"/>
            <p:cNvPicPr preferRelativeResize="0"/>
            <p:nvPr/>
          </p:nvPicPr>
          <p:blipFill>
            <a:blip r:embed="rId13">
              <a:alphaModFix/>
            </a:blip>
            <a:stretch>
              <a:fillRect/>
            </a:stretch>
          </p:blipFill>
          <p:spPr>
            <a:xfrm>
              <a:off x="5211297" y="152400"/>
              <a:ext cx="1466850" cy="1466850"/>
            </a:xfrm>
            <a:prstGeom prst="rect">
              <a:avLst/>
            </a:prstGeom>
            <a:noFill/>
            <a:ln>
              <a:noFill/>
            </a:ln>
          </p:spPr>
        </p:pic>
        <p:pic>
          <p:nvPicPr>
            <p:cNvPr id="287" name="Google Shape;287;g2d0dc5e008f_0_225"/>
            <p:cNvPicPr preferRelativeResize="0"/>
            <p:nvPr/>
          </p:nvPicPr>
          <p:blipFill>
            <a:blip r:embed="rId14">
              <a:alphaModFix/>
            </a:blip>
            <a:stretch>
              <a:fillRect/>
            </a:stretch>
          </p:blipFill>
          <p:spPr>
            <a:xfrm>
              <a:off x="6830547" y="152400"/>
              <a:ext cx="1495425" cy="1495425"/>
            </a:xfrm>
            <a:prstGeom prst="rect">
              <a:avLst/>
            </a:prstGeom>
            <a:noFill/>
            <a:ln>
              <a:noFill/>
            </a:ln>
          </p:spPr>
        </p:pic>
        <p:pic>
          <p:nvPicPr>
            <p:cNvPr id="288" name="Google Shape;288;g2d0dc5e008f_0_225"/>
            <p:cNvPicPr preferRelativeResize="0"/>
            <p:nvPr/>
          </p:nvPicPr>
          <p:blipFill>
            <a:blip r:embed="rId15">
              <a:alphaModFix/>
            </a:blip>
            <a:stretch>
              <a:fillRect/>
            </a:stretch>
          </p:blipFill>
          <p:spPr>
            <a:xfrm>
              <a:off x="8478372" y="152400"/>
              <a:ext cx="1495425" cy="1495425"/>
            </a:xfrm>
            <a:prstGeom prst="rect">
              <a:avLst/>
            </a:prstGeom>
            <a:noFill/>
            <a:ln>
              <a:noFill/>
            </a:ln>
          </p:spPr>
        </p:pic>
        <p:pic>
          <p:nvPicPr>
            <p:cNvPr id="289" name="Google Shape;289;g2d0dc5e008f_0_225"/>
            <p:cNvPicPr preferRelativeResize="0"/>
            <p:nvPr/>
          </p:nvPicPr>
          <p:blipFill>
            <a:blip r:embed="rId16">
              <a:alphaModFix/>
            </a:blip>
            <a:stretch>
              <a:fillRect/>
            </a:stretch>
          </p:blipFill>
          <p:spPr>
            <a:xfrm>
              <a:off x="10126197" y="152400"/>
              <a:ext cx="1466850" cy="146685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6"/>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295" name="Google Shape;295;p1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81" l="-14265" r="-3278" t="-161048"/>
            </a:stretch>
          </a:blipFill>
          <a:ln>
            <a:noFill/>
          </a:ln>
        </p:spPr>
      </p:sp>
      <p:sp>
        <p:nvSpPr>
          <p:cNvPr id="296" name="Google Shape;296;p16"/>
          <p:cNvSpPr txBox="1"/>
          <p:nvPr/>
        </p:nvSpPr>
        <p:spPr>
          <a:xfrm>
            <a:off x="2789275" y="2387100"/>
            <a:ext cx="14879700" cy="74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lang="en-US" sz="1800">
                <a:latin typeface="Playfair Display"/>
                <a:ea typeface="Playfair Display"/>
                <a:cs typeface="Playfair Display"/>
                <a:sym typeface="Playfair Display"/>
              </a:rPr>
              <a:t>The principles outlined in the 2030 Agenda serve as fundamental guidelines for global development efforts. They provide a framework to address complex challenges and promote sustainable development. Each principle has a specific purpose:</a:t>
            </a:r>
            <a:endParaRPr sz="1800">
              <a:latin typeface="Playfair Display"/>
              <a:ea typeface="Playfair Display"/>
              <a:cs typeface="Playfair Display"/>
              <a:sym typeface="Playfair Display"/>
            </a:endParaRPr>
          </a:p>
        </p:txBody>
      </p:sp>
      <p:sp>
        <p:nvSpPr>
          <p:cNvPr id="297" name="Google Shape;297;p16"/>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298" name="Google Shape;298;p16"/>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299" name="Google Shape;299;p16"/>
          <p:cNvSpPr txBox="1"/>
          <p:nvPr/>
        </p:nvSpPr>
        <p:spPr>
          <a:xfrm>
            <a:off x="3397500" y="1315125"/>
            <a:ext cx="121605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4800">
                <a:solidFill>
                  <a:srgbClr val="BF1435"/>
                </a:solidFill>
                <a:latin typeface="Playfair Display"/>
                <a:ea typeface="Playfair Display"/>
                <a:cs typeface="Playfair Display"/>
                <a:sym typeface="Playfair Display"/>
              </a:rPr>
              <a:t>1.3 </a:t>
            </a:r>
            <a:r>
              <a:rPr lang="en-US" sz="4800">
                <a:latin typeface="Playfair Display"/>
                <a:ea typeface="Playfair Display"/>
                <a:cs typeface="Playfair Display"/>
                <a:sym typeface="Playfair Display"/>
              </a:rPr>
              <a:t>The principles contained in 2030 Agenda</a:t>
            </a:r>
            <a:endParaRPr sz="4800"/>
          </a:p>
        </p:txBody>
      </p:sp>
      <p:sp>
        <p:nvSpPr>
          <p:cNvPr id="300" name="Google Shape;300;p16"/>
          <p:cNvSpPr txBox="1"/>
          <p:nvPr/>
        </p:nvSpPr>
        <p:spPr>
          <a:xfrm rot="-5400000">
            <a:off x="-3033750" y="5796976"/>
            <a:ext cx="79323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1.3 </a:t>
            </a:r>
            <a:r>
              <a:rPr lang="en-US" sz="2900">
                <a:solidFill>
                  <a:srgbClr val="BF1435"/>
                </a:solidFill>
                <a:latin typeface="Playfair Display"/>
                <a:ea typeface="Playfair Display"/>
                <a:cs typeface="Playfair Display"/>
                <a:sym typeface="Playfair Display"/>
              </a:rPr>
              <a:t>The principles contained in 2030 Agenda</a:t>
            </a:r>
            <a:endParaRPr>
              <a:solidFill>
                <a:srgbClr val="BF1435"/>
              </a:solidFill>
            </a:endParaRPr>
          </a:p>
        </p:txBody>
      </p:sp>
      <p:sp>
        <p:nvSpPr>
          <p:cNvPr id="301" name="Google Shape;301;p16"/>
          <p:cNvSpPr txBox="1"/>
          <p:nvPr/>
        </p:nvSpPr>
        <p:spPr>
          <a:xfrm>
            <a:off x="2959875" y="6096175"/>
            <a:ext cx="4940100" cy="2346000"/>
          </a:xfrm>
          <a:prstGeom prst="rect">
            <a:avLst/>
          </a:prstGeom>
          <a:noFill/>
          <a:ln>
            <a:noFill/>
          </a:ln>
        </p:spPr>
        <p:txBody>
          <a:bodyPr anchorCtr="0" anchor="t" bIns="91425" lIns="91425" spcFirstLastPara="1" rIns="91425" wrap="square" tIns="91425">
            <a:spAutoFit/>
          </a:bodyPr>
          <a:lstStyle/>
          <a:p>
            <a:pPr indent="0" lvl="0" marL="0" rtl="0" algn="l">
              <a:lnSpc>
                <a:spcPct val="170031"/>
              </a:lnSpc>
              <a:spcBef>
                <a:spcPts val="0"/>
              </a:spcBef>
              <a:spcAft>
                <a:spcPts val="0"/>
              </a:spcAft>
              <a:buClr>
                <a:schemeClr val="dk1"/>
              </a:buClr>
              <a:buFont typeface="Arial"/>
              <a:buNone/>
            </a:pPr>
            <a:r>
              <a:rPr b="1" lang="en-US" sz="1800">
                <a:solidFill>
                  <a:srgbClr val="BF1435"/>
                </a:solidFill>
                <a:latin typeface="Playfair Display"/>
                <a:ea typeface="Playfair Display"/>
                <a:cs typeface="Playfair Display"/>
                <a:sym typeface="Playfair Display"/>
              </a:rPr>
              <a:t>Leave no one behind:</a:t>
            </a:r>
            <a:r>
              <a:rPr lang="en-US" sz="1800">
                <a:solidFill>
                  <a:schemeClr val="dk1"/>
                </a:solidFill>
                <a:latin typeface="Playfair Display"/>
                <a:ea typeface="Playfair Display"/>
                <a:cs typeface="Playfair Display"/>
                <a:sym typeface="Playfair Display"/>
              </a:rPr>
              <a:t> Ensuring that development efforts benefit all individuals and communities, with a focus on inclusivity and reaching marginalized or vulnerable populations.</a:t>
            </a:r>
            <a:endParaRPr sz="1800">
              <a:solidFill>
                <a:schemeClr val="dk1"/>
              </a:solidFill>
              <a:latin typeface="Calibri"/>
              <a:ea typeface="Calibri"/>
              <a:cs typeface="Calibri"/>
              <a:sym typeface="Calibri"/>
            </a:endParaRPr>
          </a:p>
        </p:txBody>
      </p:sp>
      <p:sp>
        <p:nvSpPr>
          <p:cNvPr id="302" name="Google Shape;302;p16"/>
          <p:cNvSpPr txBox="1"/>
          <p:nvPr/>
        </p:nvSpPr>
        <p:spPr>
          <a:xfrm>
            <a:off x="10572175" y="6331663"/>
            <a:ext cx="4697700" cy="1875000"/>
          </a:xfrm>
          <a:prstGeom prst="rect">
            <a:avLst/>
          </a:prstGeom>
          <a:noFill/>
          <a:ln>
            <a:noFill/>
          </a:ln>
        </p:spPr>
        <p:txBody>
          <a:bodyPr anchorCtr="0" anchor="t" bIns="91425" lIns="91425" spcFirstLastPara="1" rIns="91425" wrap="square" tIns="91425">
            <a:spAutoFit/>
          </a:bodyPr>
          <a:lstStyle/>
          <a:p>
            <a:pPr indent="0" lvl="0" marL="0" rtl="0" algn="l">
              <a:lnSpc>
                <a:spcPct val="170031"/>
              </a:lnSpc>
              <a:spcBef>
                <a:spcPts val="0"/>
              </a:spcBef>
              <a:spcAft>
                <a:spcPts val="0"/>
              </a:spcAft>
              <a:buClr>
                <a:schemeClr val="dk1"/>
              </a:buClr>
              <a:buFont typeface="Arial"/>
              <a:buNone/>
            </a:pPr>
            <a:r>
              <a:rPr b="1" lang="en-US" sz="1800">
                <a:solidFill>
                  <a:srgbClr val="BF1435"/>
                </a:solidFill>
                <a:latin typeface="Playfair Display"/>
                <a:ea typeface="Playfair Display"/>
                <a:cs typeface="Playfair Display"/>
                <a:sym typeface="Playfair Display"/>
              </a:rPr>
              <a:t>Universal:</a:t>
            </a:r>
            <a:r>
              <a:rPr lang="en-US" sz="1800">
                <a:solidFill>
                  <a:schemeClr val="dk1"/>
                </a:solidFill>
                <a:latin typeface="Playfair Display"/>
                <a:ea typeface="Playfair Display"/>
                <a:cs typeface="Playfair Display"/>
                <a:sym typeface="Playfair Display"/>
              </a:rPr>
              <a:t> Applicable and relevant to all countries and communities, emphasizing shared responsibility for addressing common global issues.</a:t>
            </a:r>
            <a:endParaRPr sz="1800">
              <a:solidFill>
                <a:schemeClr val="dk1"/>
              </a:solidFill>
              <a:latin typeface="Calibri"/>
              <a:ea typeface="Calibri"/>
              <a:cs typeface="Calibri"/>
              <a:sym typeface="Calibri"/>
            </a:endParaRPr>
          </a:p>
        </p:txBody>
      </p:sp>
      <p:sp>
        <p:nvSpPr>
          <p:cNvPr id="303" name="Google Shape;303;p16"/>
          <p:cNvSpPr txBox="1"/>
          <p:nvPr/>
        </p:nvSpPr>
        <p:spPr>
          <a:xfrm>
            <a:off x="2959875" y="3908325"/>
            <a:ext cx="4191300" cy="1875000"/>
          </a:xfrm>
          <a:prstGeom prst="rect">
            <a:avLst/>
          </a:prstGeom>
          <a:noFill/>
          <a:ln>
            <a:noFill/>
          </a:ln>
        </p:spPr>
        <p:txBody>
          <a:bodyPr anchorCtr="0" anchor="t" bIns="91425" lIns="91425" spcFirstLastPara="1" rIns="91425" wrap="square" tIns="91425">
            <a:spAutoFit/>
          </a:bodyPr>
          <a:lstStyle/>
          <a:p>
            <a:pPr indent="0" lvl="0" marL="0" rtl="0" algn="l">
              <a:lnSpc>
                <a:spcPct val="170031"/>
              </a:lnSpc>
              <a:spcBef>
                <a:spcPts val="0"/>
              </a:spcBef>
              <a:spcAft>
                <a:spcPts val="0"/>
              </a:spcAft>
              <a:buClr>
                <a:schemeClr val="dk1"/>
              </a:buClr>
              <a:buFont typeface="Arial"/>
              <a:buNone/>
            </a:pPr>
            <a:r>
              <a:rPr b="1" lang="en-US" sz="1800">
                <a:solidFill>
                  <a:srgbClr val="BF1435"/>
                </a:solidFill>
                <a:latin typeface="Playfair Display"/>
                <a:ea typeface="Playfair Display"/>
                <a:cs typeface="Playfair Display"/>
                <a:sym typeface="Playfair Display"/>
              </a:rPr>
              <a:t>Integral: </a:t>
            </a:r>
            <a:r>
              <a:rPr lang="en-US" sz="1800">
                <a:solidFill>
                  <a:schemeClr val="dk1"/>
                </a:solidFill>
                <a:latin typeface="Playfair Display"/>
                <a:ea typeface="Playfair Display"/>
                <a:cs typeface="Playfair Display"/>
                <a:sym typeface="Playfair Display"/>
              </a:rPr>
              <a:t>Considering the interdependence of different elements, aiming for holistic and integrated solutions to complex challenges.</a:t>
            </a:r>
            <a:endParaRPr sz="1800">
              <a:solidFill>
                <a:schemeClr val="dk1"/>
              </a:solidFill>
              <a:latin typeface="Calibri"/>
              <a:ea typeface="Calibri"/>
              <a:cs typeface="Calibri"/>
              <a:sym typeface="Calibri"/>
            </a:endParaRPr>
          </a:p>
        </p:txBody>
      </p:sp>
      <p:sp>
        <p:nvSpPr>
          <p:cNvPr id="304" name="Google Shape;304;p16"/>
          <p:cNvSpPr txBox="1"/>
          <p:nvPr/>
        </p:nvSpPr>
        <p:spPr>
          <a:xfrm>
            <a:off x="10572181" y="3908325"/>
            <a:ext cx="4371600" cy="1875000"/>
          </a:xfrm>
          <a:prstGeom prst="rect">
            <a:avLst/>
          </a:prstGeom>
          <a:noFill/>
          <a:ln>
            <a:noFill/>
          </a:ln>
        </p:spPr>
        <p:txBody>
          <a:bodyPr anchorCtr="0" anchor="t" bIns="91425" lIns="91425" spcFirstLastPara="1" rIns="91425" wrap="square" tIns="91425">
            <a:spAutoFit/>
          </a:bodyPr>
          <a:lstStyle/>
          <a:p>
            <a:pPr indent="0" lvl="0" marL="0" rtl="0" algn="l">
              <a:lnSpc>
                <a:spcPct val="170031"/>
              </a:lnSpc>
              <a:spcBef>
                <a:spcPts val="0"/>
              </a:spcBef>
              <a:spcAft>
                <a:spcPts val="0"/>
              </a:spcAft>
              <a:buClr>
                <a:schemeClr val="dk1"/>
              </a:buClr>
              <a:buFont typeface="Arial"/>
              <a:buNone/>
            </a:pPr>
            <a:r>
              <a:rPr b="1" lang="en-US" sz="1800">
                <a:solidFill>
                  <a:srgbClr val="BF1435"/>
                </a:solidFill>
                <a:latin typeface="Playfair Display"/>
                <a:ea typeface="Playfair Display"/>
                <a:cs typeface="Playfair Display"/>
                <a:sym typeface="Playfair Display"/>
              </a:rPr>
              <a:t>Inclusive: </a:t>
            </a:r>
            <a:r>
              <a:rPr lang="en-US" sz="1800">
                <a:solidFill>
                  <a:schemeClr val="dk1"/>
                </a:solidFill>
                <a:latin typeface="Playfair Display"/>
                <a:ea typeface="Playfair Display"/>
                <a:cs typeface="Playfair Display"/>
                <a:sym typeface="Playfair Display"/>
              </a:rPr>
              <a:t>Ensuring the active participation and representation of diverse stakeholders, fostering a sense of belonging and shared responsibility.</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d0dc5e008f_0_298"/>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310" name="Google Shape;310;g2d0dc5e008f_0_29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70" l="-14269" r="-3269" t="-161042"/>
            </a:stretch>
          </a:blipFill>
          <a:ln>
            <a:noFill/>
          </a:ln>
        </p:spPr>
      </p:sp>
      <p:sp>
        <p:nvSpPr>
          <p:cNvPr id="311" name="Google Shape;311;g2d0dc5e008f_0_298"/>
          <p:cNvSpPr txBox="1"/>
          <p:nvPr/>
        </p:nvSpPr>
        <p:spPr>
          <a:xfrm>
            <a:off x="2789275" y="2387100"/>
            <a:ext cx="14879700" cy="74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lang="en-US" sz="1800">
                <a:latin typeface="Playfair Display"/>
                <a:ea typeface="Playfair Display"/>
                <a:cs typeface="Playfair Display"/>
                <a:sym typeface="Playfair Display"/>
              </a:rPr>
              <a:t>The principles outlined in the 2030 Agenda serve as fundamental guidelines for global development efforts. They provide a framework to address complex challenges and promote sustainable development. Each principle has a specific purpose:</a:t>
            </a:r>
            <a:endParaRPr sz="1800">
              <a:latin typeface="Playfair Display"/>
              <a:ea typeface="Playfair Display"/>
              <a:cs typeface="Playfair Display"/>
              <a:sym typeface="Playfair Display"/>
            </a:endParaRPr>
          </a:p>
        </p:txBody>
      </p:sp>
      <p:sp>
        <p:nvSpPr>
          <p:cNvPr id="312" name="Google Shape;312;g2d0dc5e008f_0_298"/>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313" name="Google Shape;313;g2d0dc5e008f_0_298"/>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314" name="Google Shape;314;g2d0dc5e008f_0_298"/>
          <p:cNvSpPr txBox="1"/>
          <p:nvPr/>
        </p:nvSpPr>
        <p:spPr>
          <a:xfrm>
            <a:off x="3397500" y="1315125"/>
            <a:ext cx="121605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4800">
                <a:solidFill>
                  <a:srgbClr val="BF1435"/>
                </a:solidFill>
                <a:latin typeface="Playfair Display"/>
                <a:ea typeface="Playfair Display"/>
                <a:cs typeface="Playfair Display"/>
                <a:sym typeface="Playfair Display"/>
              </a:rPr>
              <a:t>1.3 </a:t>
            </a:r>
            <a:r>
              <a:rPr lang="en-US" sz="4800">
                <a:latin typeface="Playfair Display"/>
                <a:ea typeface="Playfair Display"/>
                <a:cs typeface="Playfair Display"/>
                <a:sym typeface="Playfair Display"/>
              </a:rPr>
              <a:t>The principles contained in 2030 Agenda</a:t>
            </a:r>
            <a:endParaRPr sz="4800"/>
          </a:p>
        </p:txBody>
      </p:sp>
      <p:sp>
        <p:nvSpPr>
          <p:cNvPr id="315" name="Google Shape;315;g2d0dc5e008f_0_298"/>
          <p:cNvSpPr txBox="1"/>
          <p:nvPr/>
        </p:nvSpPr>
        <p:spPr>
          <a:xfrm rot="-5400000">
            <a:off x="-3033750" y="5796976"/>
            <a:ext cx="79323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1.3 </a:t>
            </a:r>
            <a:r>
              <a:rPr lang="en-US" sz="2900">
                <a:solidFill>
                  <a:srgbClr val="BF1435"/>
                </a:solidFill>
                <a:latin typeface="Playfair Display"/>
                <a:ea typeface="Playfair Display"/>
                <a:cs typeface="Playfair Display"/>
                <a:sym typeface="Playfair Display"/>
              </a:rPr>
              <a:t>The principles contained in 2030 Agenda</a:t>
            </a:r>
            <a:endParaRPr>
              <a:solidFill>
                <a:srgbClr val="BF1435"/>
              </a:solidFill>
            </a:endParaRPr>
          </a:p>
        </p:txBody>
      </p:sp>
      <p:sp>
        <p:nvSpPr>
          <p:cNvPr id="316" name="Google Shape;316;g2d0dc5e008f_0_298"/>
          <p:cNvSpPr txBox="1"/>
          <p:nvPr/>
        </p:nvSpPr>
        <p:spPr>
          <a:xfrm>
            <a:off x="2789275" y="6175600"/>
            <a:ext cx="4347600" cy="16902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1800">
                <a:solidFill>
                  <a:srgbClr val="BF1435"/>
                </a:solidFill>
                <a:latin typeface="Playfair Display"/>
                <a:ea typeface="Playfair Display"/>
                <a:cs typeface="Playfair Display"/>
                <a:sym typeface="Playfair Display"/>
              </a:rPr>
              <a:t>Based on experience: </a:t>
            </a:r>
            <a:r>
              <a:rPr lang="en-US" sz="1800">
                <a:solidFill>
                  <a:schemeClr val="dk1"/>
                </a:solidFill>
                <a:latin typeface="Playfair Display"/>
                <a:ea typeface="Playfair Display"/>
                <a:cs typeface="Playfair Display"/>
                <a:sym typeface="Playfair Display"/>
              </a:rPr>
              <a:t>Informed by past lessons and practical knowledge, acknowledging the value of learning from prior endeavors.</a:t>
            </a:r>
            <a:endParaRPr sz="1800">
              <a:latin typeface="Playfair Display"/>
              <a:ea typeface="Playfair Display"/>
              <a:cs typeface="Playfair Display"/>
              <a:sym typeface="Playfair Display"/>
            </a:endParaRPr>
          </a:p>
        </p:txBody>
      </p:sp>
      <p:sp>
        <p:nvSpPr>
          <p:cNvPr id="317" name="Google Shape;317;g2d0dc5e008f_0_298"/>
          <p:cNvSpPr txBox="1"/>
          <p:nvPr/>
        </p:nvSpPr>
        <p:spPr>
          <a:xfrm>
            <a:off x="9466700" y="5990800"/>
            <a:ext cx="4926600" cy="1875000"/>
          </a:xfrm>
          <a:prstGeom prst="rect">
            <a:avLst/>
          </a:prstGeom>
          <a:noFill/>
          <a:ln>
            <a:noFill/>
          </a:ln>
        </p:spPr>
        <p:txBody>
          <a:bodyPr anchorCtr="0" anchor="t" bIns="91425" lIns="91425" spcFirstLastPara="1" rIns="91425" wrap="square" tIns="91425">
            <a:spAutoFit/>
          </a:bodyPr>
          <a:lstStyle/>
          <a:p>
            <a:pPr indent="0" lvl="0" marL="0" rtl="0" algn="l">
              <a:lnSpc>
                <a:spcPct val="170031"/>
              </a:lnSpc>
              <a:spcBef>
                <a:spcPts val="0"/>
              </a:spcBef>
              <a:spcAft>
                <a:spcPts val="0"/>
              </a:spcAft>
              <a:buNone/>
            </a:pPr>
            <a:r>
              <a:rPr b="1" lang="en-US" sz="1800">
                <a:solidFill>
                  <a:srgbClr val="BF1435"/>
                </a:solidFill>
                <a:latin typeface="Playfair Display"/>
                <a:ea typeface="Playfair Display"/>
                <a:cs typeface="Playfair Display"/>
                <a:sym typeface="Playfair Display"/>
              </a:rPr>
              <a:t>Multi-dimensional: </a:t>
            </a:r>
            <a:r>
              <a:rPr lang="en-US" sz="1800">
                <a:solidFill>
                  <a:schemeClr val="dk1"/>
                </a:solidFill>
                <a:latin typeface="Playfair Display"/>
                <a:ea typeface="Playfair Display"/>
                <a:cs typeface="Playfair Display"/>
                <a:sym typeface="Playfair Display"/>
              </a:rPr>
              <a:t>Addressing various aspects and dimensions of development, recognizing the interconnectedness of social, economic, and environmental factors.</a:t>
            </a:r>
            <a:endParaRPr sz="3200">
              <a:solidFill>
                <a:schemeClr val="dk1"/>
              </a:solidFill>
              <a:latin typeface="Calibri"/>
              <a:ea typeface="Calibri"/>
              <a:cs typeface="Calibri"/>
              <a:sym typeface="Calibri"/>
            </a:endParaRPr>
          </a:p>
        </p:txBody>
      </p:sp>
      <p:sp>
        <p:nvSpPr>
          <p:cNvPr id="318" name="Google Shape;318;g2d0dc5e008f_0_298"/>
          <p:cNvSpPr txBox="1"/>
          <p:nvPr/>
        </p:nvSpPr>
        <p:spPr>
          <a:xfrm>
            <a:off x="9349550" y="3585475"/>
            <a:ext cx="4728000" cy="1875000"/>
          </a:xfrm>
          <a:prstGeom prst="rect">
            <a:avLst/>
          </a:prstGeom>
          <a:noFill/>
          <a:ln>
            <a:noFill/>
          </a:ln>
        </p:spPr>
        <p:txBody>
          <a:bodyPr anchorCtr="0" anchor="t" bIns="91425" lIns="91425" spcFirstLastPara="1" rIns="91425" wrap="square" tIns="91425">
            <a:spAutoFit/>
          </a:bodyPr>
          <a:lstStyle/>
          <a:p>
            <a:pPr indent="0" lvl="0" marL="0" rtl="0" algn="l">
              <a:lnSpc>
                <a:spcPct val="170031"/>
              </a:lnSpc>
              <a:spcBef>
                <a:spcPts val="0"/>
              </a:spcBef>
              <a:spcAft>
                <a:spcPts val="0"/>
              </a:spcAft>
              <a:buNone/>
            </a:pPr>
            <a:r>
              <a:rPr b="1" lang="en-US" sz="1800">
                <a:solidFill>
                  <a:srgbClr val="BF1435"/>
                </a:solidFill>
                <a:latin typeface="Playfair Display"/>
                <a:ea typeface="Playfair Display"/>
                <a:cs typeface="Playfair Display"/>
                <a:sym typeface="Playfair Display"/>
              </a:rPr>
              <a:t>Global in nature: </a:t>
            </a:r>
            <a:r>
              <a:rPr lang="en-US" sz="1800">
                <a:solidFill>
                  <a:schemeClr val="dk1"/>
                </a:solidFill>
                <a:latin typeface="Playfair Display"/>
                <a:ea typeface="Playfair Display"/>
                <a:cs typeface="Playfair Display"/>
                <a:sym typeface="Playfair Display"/>
              </a:rPr>
              <a:t>Acknowledging the interconnectedness of global challenges and emphasizing the need for international cooperation and collective action.</a:t>
            </a:r>
            <a:endParaRPr sz="3200">
              <a:solidFill>
                <a:schemeClr val="dk1"/>
              </a:solidFill>
              <a:latin typeface="Calibri"/>
              <a:ea typeface="Calibri"/>
              <a:cs typeface="Calibri"/>
              <a:sym typeface="Calibri"/>
            </a:endParaRPr>
          </a:p>
        </p:txBody>
      </p:sp>
      <p:sp>
        <p:nvSpPr>
          <p:cNvPr id="319" name="Google Shape;319;g2d0dc5e008f_0_298"/>
          <p:cNvSpPr txBox="1"/>
          <p:nvPr/>
        </p:nvSpPr>
        <p:spPr>
          <a:xfrm>
            <a:off x="2789275" y="3594825"/>
            <a:ext cx="4926600" cy="1875000"/>
          </a:xfrm>
          <a:prstGeom prst="rect">
            <a:avLst/>
          </a:prstGeom>
          <a:noFill/>
          <a:ln>
            <a:noFill/>
          </a:ln>
        </p:spPr>
        <p:txBody>
          <a:bodyPr anchorCtr="0" anchor="t" bIns="91425" lIns="91425" spcFirstLastPara="1" rIns="91425" wrap="square" tIns="91425">
            <a:spAutoFit/>
          </a:bodyPr>
          <a:lstStyle/>
          <a:p>
            <a:pPr indent="0" lvl="0" marL="0" rtl="0" algn="l">
              <a:lnSpc>
                <a:spcPct val="170031"/>
              </a:lnSpc>
              <a:spcBef>
                <a:spcPts val="0"/>
              </a:spcBef>
              <a:spcAft>
                <a:spcPts val="0"/>
              </a:spcAft>
              <a:buNone/>
            </a:pPr>
            <a:r>
              <a:rPr b="1" lang="en-US" sz="1800">
                <a:solidFill>
                  <a:srgbClr val="BF1435"/>
                </a:solidFill>
                <a:latin typeface="Playfair Display"/>
                <a:ea typeface="Playfair Display"/>
                <a:cs typeface="Playfair Display"/>
                <a:sym typeface="Playfair Display"/>
              </a:rPr>
              <a:t>Measurable: </a:t>
            </a:r>
            <a:r>
              <a:rPr lang="en-US" sz="1800">
                <a:solidFill>
                  <a:schemeClr val="dk1"/>
                </a:solidFill>
                <a:latin typeface="Playfair Display"/>
                <a:ea typeface="Playfair Display"/>
                <a:cs typeface="Playfair Display"/>
                <a:sym typeface="Playfair Display"/>
              </a:rPr>
              <a:t>Establishing clear and quantifiable indicators to track progress, ensuring accountability, and facilitating effective monitoring of development goals.</a:t>
            </a:r>
            <a:endParaRPr sz="3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325" name="Google Shape;325;p1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326" name="Google Shape;326;p1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327" name="Google Shape;327;p1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328" name="Google Shape;328;p1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329" name="Google Shape;329;p1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81" l="-14265" r="-3278" t="-161048"/>
            </a:stretch>
          </a:blipFill>
          <a:ln>
            <a:noFill/>
          </a:ln>
        </p:spPr>
      </p:sp>
      <p:sp>
        <p:nvSpPr>
          <p:cNvPr id="330" name="Google Shape;330;p17"/>
          <p:cNvSpPr txBox="1"/>
          <p:nvPr/>
        </p:nvSpPr>
        <p:spPr>
          <a:xfrm>
            <a:off x="3397500" y="1315125"/>
            <a:ext cx="97149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4800">
                <a:solidFill>
                  <a:srgbClr val="BF1435"/>
                </a:solidFill>
                <a:latin typeface="Playfair Display"/>
                <a:ea typeface="Playfair Display"/>
                <a:cs typeface="Playfair Display"/>
                <a:sym typeface="Playfair Display"/>
              </a:rPr>
              <a:t>1.4 </a:t>
            </a:r>
            <a:r>
              <a:rPr lang="en-US" sz="4800">
                <a:latin typeface="Playfair Display"/>
                <a:ea typeface="Playfair Display"/>
                <a:cs typeface="Playfair Display"/>
                <a:sym typeface="Playfair Display"/>
              </a:rPr>
              <a:t>The Five Pillars of Agenda 2030</a:t>
            </a:r>
            <a:endParaRPr sz="4800"/>
          </a:p>
        </p:txBody>
      </p:sp>
      <p:sp>
        <p:nvSpPr>
          <p:cNvPr id="331" name="Google Shape;331;p17"/>
          <p:cNvSpPr txBox="1"/>
          <p:nvPr/>
        </p:nvSpPr>
        <p:spPr>
          <a:xfrm>
            <a:off x="2578825" y="2618675"/>
            <a:ext cx="3163500" cy="53943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SDGs are divided into </a:t>
            </a:r>
            <a:r>
              <a:rPr b="1" lang="en-US" sz="2400">
                <a:solidFill>
                  <a:schemeClr val="dk1"/>
                </a:solidFill>
                <a:latin typeface="Playfair Display"/>
                <a:ea typeface="Playfair Display"/>
                <a:cs typeface="Playfair Display"/>
                <a:sym typeface="Playfair Display"/>
              </a:rPr>
              <a:t>5 categories:</a:t>
            </a:r>
            <a:r>
              <a:rPr lang="en-US" sz="2400">
                <a:solidFill>
                  <a:schemeClr val="dk1"/>
                </a:solidFill>
                <a:latin typeface="Playfair Display"/>
                <a:ea typeface="Playfair Display"/>
                <a:cs typeface="Playfair Display"/>
                <a:sym typeface="Playfair Display"/>
              </a:rPr>
              <a:t> people, prosperity, planet, peace, and partnership. </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This categorization reflects the thematic focus of each group of goals: </a:t>
            </a:r>
            <a:endParaRPr b="1" sz="2400">
              <a:solidFill>
                <a:srgbClr val="BF1435"/>
              </a:solidFill>
              <a:latin typeface="Playfair Display"/>
              <a:ea typeface="Playfair Display"/>
              <a:cs typeface="Playfair Display"/>
              <a:sym typeface="Playfair Display"/>
            </a:endParaRPr>
          </a:p>
        </p:txBody>
      </p:sp>
      <p:sp>
        <p:nvSpPr>
          <p:cNvPr id="332" name="Google Shape;332;p17"/>
          <p:cNvSpPr txBox="1"/>
          <p:nvPr/>
        </p:nvSpPr>
        <p:spPr>
          <a:xfrm rot="-5400000">
            <a:off x="-2580450" y="4920300"/>
            <a:ext cx="70257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Font typeface="Arial"/>
              <a:buNone/>
            </a:pPr>
            <a:r>
              <a:rPr lang="en-US" sz="2900">
                <a:solidFill>
                  <a:srgbClr val="BF1435"/>
                </a:solidFill>
                <a:latin typeface="Playfair Display"/>
                <a:ea typeface="Playfair Display"/>
                <a:cs typeface="Playfair Display"/>
                <a:sym typeface="Playfair Display"/>
              </a:rPr>
              <a:t>1.4 The Five Pillars of Agenda 2030</a:t>
            </a:r>
            <a:endParaRPr>
              <a:solidFill>
                <a:srgbClr val="BF1435"/>
              </a:solidFill>
            </a:endParaRPr>
          </a:p>
        </p:txBody>
      </p:sp>
      <p:pic>
        <p:nvPicPr>
          <p:cNvPr id="333" name="Google Shape;333;p17"/>
          <p:cNvPicPr preferRelativeResize="0"/>
          <p:nvPr/>
        </p:nvPicPr>
        <p:blipFill>
          <a:blip r:embed="rId9">
            <a:alphaModFix/>
          </a:blip>
          <a:stretch>
            <a:fillRect/>
          </a:stretch>
        </p:blipFill>
        <p:spPr>
          <a:xfrm>
            <a:off x="5742325" y="2359454"/>
            <a:ext cx="9714900" cy="67368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8"/>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39" name="Google Shape;339;p1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81" l="-14265" r="-3278" t="-161048"/>
            </a:stretch>
          </a:blipFill>
          <a:ln>
            <a:noFill/>
          </a:ln>
        </p:spPr>
      </p:sp>
      <p:sp>
        <p:nvSpPr>
          <p:cNvPr id="340" name="Google Shape;340;p18"/>
          <p:cNvSpPr/>
          <p:nvPr/>
        </p:nvSpPr>
        <p:spPr>
          <a:xfrm>
            <a:off x="-1819173" y="6585646"/>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5">
              <a:alphaModFix/>
            </a:blip>
            <a:stretch>
              <a:fillRect b="0" l="0" r="0" t="0"/>
            </a:stretch>
          </a:blipFill>
          <a:ln>
            <a:noFill/>
          </a:ln>
        </p:spPr>
      </p:sp>
      <p:sp>
        <p:nvSpPr>
          <p:cNvPr id="341" name="Google Shape;341;p18"/>
          <p:cNvSpPr/>
          <p:nvPr/>
        </p:nvSpPr>
        <p:spPr>
          <a:xfrm>
            <a:off x="15638755" y="7997954"/>
            <a:ext cx="3957689" cy="4114800"/>
          </a:xfrm>
          <a:custGeom>
            <a:rect b="b" l="l" r="r" t="t"/>
            <a:pathLst>
              <a:path extrusionOk="0" h="4114800" w="3957689">
                <a:moveTo>
                  <a:pt x="0" y="0"/>
                </a:moveTo>
                <a:lnTo>
                  <a:pt x="3957689" y="0"/>
                </a:lnTo>
                <a:lnTo>
                  <a:pt x="3957689" y="4114800"/>
                </a:lnTo>
                <a:lnTo>
                  <a:pt x="0" y="4114800"/>
                </a:lnTo>
                <a:lnTo>
                  <a:pt x="0" y="0"/>
                </a:lnTo>
                <a:close/>
              </a:path>
            </a:pathLst>
          </a:custGeom>
          <a:blipFill rotWithShape="1">
            <a:blip r:embed="rId6">
              <a:alphaModFix/>
            </a:blip>
            <a:stretch>
              <a:fillRect b="0" l="0" r="0" t="0"/>
            </a:stretch>
          </a:blipFill>
          <a:ln>
            <a:noFill/>
          </a:ln>
        </p:spPr>
      </p:sp>
      <p:sp>
        <p:nvSpPr>
          <p:cNvPr id="342" name="Google Shape;342;p18"/>
          <p:cNvSpPr/>
          <p:nvPr/>
        </p:nvSpPr>
        <p:spPr>
          <a:xfrm>
            <a:off x="14208818" y="-1584009"/>
            <a:ext cx="5387627" cy="4114800"/>
          </a:xfrm>
          <a:custGeom>
            <a:rect b="b" l="l" r="r" t="t"/>
            <a:pathLst>
              <a:path extrusionOk="0" h="4114800" w="5387627">
                <a:moveTo>
                  <a:pt x="0" y="0"/>
                </a:moveTo>
                <a:lnTo>
                  <a:pt x="5387626" y="0"/>
                </a:lnTo>
                <a:lnTo>
                  <a:pt x="5387626" y="4114800"/>
                </a:lnTo>
                <a:lnTo>
                  <a:pt x="0" y="4114800"/>
                </a:lnTo>
                <a:lnTo>
                  <a:pt x="0" y="0"/>
                </a:lnTo>
                <a:close/>
              </a:path>
            </a:pathLst>
          </a:custGeom>
          <a:blipFill rotWithShape="1">
            <a:blip r:embed="rId7">
              <a:alphaModFix/>
            </a:blip>
            <a:stretch>
              <a:fillRect b="0" l="0" r="0" t="0"/>
            </a:stretch>
          </a:blipFill>
          <a:ln>
            <a:noFill/>
          </a:ln>
        </p:spPr>
      </p:sp>
      <p:sp>
        <p:nvSpPr>
          <p:cNvPr id="343" name="Google Shape;343;p18"/>
          <p:cNvSpPr txBox="1"/>
          <p:nvPr/>
        </p:nvSpPr>
        <p:spPr>
          <a:xfrm>
            <a:off x="1811000" y="2118838"/>
            <a:ext cx="14931000" cy="35100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2400">
                <a:solidFill>
                  <a:srgbClr val="BF1435"/>
                </a:solidFill>
                <a:latin typeface="Playfair Display"/>
                <a:ea typeface="Playfair Display"/>
                <a:cs typeface="Playfair Display"/>
                <a:sym typeface="Playfair Display"/>
              </a:rPr>
              <a:t>People</a:t>
            </a:r>
            <a:r>
              <a:rPr lang="en-US" sz="2400">
                <a:solidFill>
                  <a:schemeClr val="dk1"/>
                </a:solidFill>
                <a:latin typeface="Playfair Display"/>
                <a:ea typeface="Playfair Display"/>
                <a:cs typeface="Playfair Display"/>
                <a:sym typeface="Playfair Display"/>
              </a:rPr>
              <a:t>: addressing human well-being and equity - end poverty and hunger (goals 1, 2, 3, 4 and 5) </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b="1" lang="en-US" sz="2400">
                <a:solidFill>
                  <a:srgbClr val="BF1435"/>
                </a:solidFill>
                <a:latin typeface="Playfair Display"/>
                <a:ea typeface="Playfair Display"/>
                <a:cs typeface="Playfair Display"/>
                <a:sym typeface="Playfair Display"/>
              </a:rPr>
              <a:t>Peace</a:t>
            </a:r>
            <a:r>
              <a:rPr lang="en-US" sz="2400">
                <a:solidFill>
                  <a:schemeClr val="dk1"/>
                </a:solidFill>
                <a:latin typeface="Playfair Display"/>
                <a:ea typeface="Playfair Display"/>
                <a:cs typeface="Playfair Display"/>
                <a:sym typeface="Playfair Display"/>
              </a:rPr>
              <a:t>: promoting peaceful, just, and inclusive societies that are free from fear and violence (goal 16)</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b="1" lang="en-US" sz="2400">
                <a:solidFill>
                  <a:srgbClr val="BF1435"/>
                </a:solidFill>
                <a:latin typeface="Playfair Display"/>
                <a:ea typeface="Playfair Display"/>
                <a:cs typeface="Playfair Display"/>
                <a:sym typeface="Playfair Display"/>
              </a:rPr>
              <a:t>Planet:</a:t>
            </a:r>
            <a:r>
              <a:rPr lang="en-US" sz="2400">
                <a:solidFill>
                  <a:schemeClr val="dk1"/>
                </a:solidFill>
                <a:latin typeface="Playfair Display"/>
                <a:ea typeface="Playfair Display"/>
                <a:cs typeface="Playfair Display"/>
                <a:sym typeface="Playfair Display"/>
              </a:rPr>
              <a:t> ensuring environmental sustainability - protect the planet from degradation (goals 6, 12, 13, 14 and 15)</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b="1" lang="en-US" sz="2400">
                <a:solidFill>
                  <a:srgbClr val="BF1435"/>
                </a:solidFill>
                <a:latin typeface="Playfair Display"/>
                <a:ea typeface="Playfair Display"/>
                <a:cs typeface="Playfair Display"/>
                <a:sym typeface="Playfair Display"/>
              </a:rPr>
              <a:t>Prosperity:</a:t>
            </a:r>
            <a:r>
              <a:rPr lang="en-US" sz="2400">
                <a:solidFill>
                  <a:schemeClr val="dk1"/>
                </a:solidFill>
                <a:latin typeface="Playfair Display"/>
                <a:ea typeface="Playfair Display"/>
                <a:cs typeface="Playfair Display"/>
                <a:sym typeface="Playfair Display"/>
              </a:rPr>
              <a:t> fostering inclusive economic development (goals 7, 8, 9, 10, 11)</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b="1" lang="en-US" sz="2400">
                <a:solidFill>
                  <a:srgbClr val="BF1435"/>
                </a:solidFill>
                <a:latin typeface="Playfair Display"/>
                <a:ea typeface="Playfair Display"/>
                <a:cs typeface="Playfair Display"/>
                <a:sym typeface="Playfair Display"/>
              </a:rPr>
              <a:t>Partnership</a:t>
            </a:r>
            <a:r>
              <a:rPr lang="en-US" sz="2400">
                <a:solidFill>
                  <a:schemeClr val="dk1"/>
                </a:solidFill>
                <a:latin typeface="Playfair Display"/>
                <a:ea typeface="Playfair Display"/>
                <a:cs typeface="Playfair Display"/>
                <a:sym typeface="Playfair Display"/>
              </a:rPr>
              <a:t>: strengthening global collaboration (goal 17)</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t/>
            </a:r>
            <a:endParaRPr b="1" sz="2400">
              <a:solidFill>
                <a:srgbClr val="BF1435"/>
              </a:solidFill>
              <a:latin typeface="Playfair Display"/>
              <a:ea typeface="Playfair Display"/>
              <a:cs typeface="Playfair Display"/>
              <a:sym typeface="Playfair Display"/>
            </a:endParaRPr>
          </a:p>
        </p:txBody>
      </p:sp>
      <p:sp>
        <p:nvSpPr>
          <p:cNvPr id="344" name="Google Shape;344;p18"/>
          <p:cNvSpPr txBox="1"/>
          <p:nvPr/>
        </p:nvSpPr>
        <p:spPr>
          <a:xfrm rot="-5400000">
            <a:off x="-2554700" y="4431175"/>
            <a:ext cx="70257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900">
                <a:solidFill>
                  <a:srgbClr val="BF1435"/>
                </a:solidFill>
                <a:latin typeface="Playfair Display"/>
                <a:ea typeface="Playfair Display"/>
                <a:cs typeface="Playfair Display"/>
                <a:sym typeface="Playfair Display"/>
              </a:rPr>
              <a:t>1.4 The Five Pillars of Agenda 2030</a:t>
            </a:r>
            <a:endParaRPr>
              <a:solidFill>
                <a:srgbClr val="BF1435"/>
              </a:solidFill>
            </a:endParaRPr>
          </a:p>
        </p:txBody>
      </p:sp>
      <p:sp>
        <p:nvSpPr>
          <p:cNvPr id="345" name="Google Shape;345;p18"/>
          <p:cNvSpPr txBox="1"/>
          <p:nvPr/>
        </p:nvSpPr>
        <p:spPr>
          <a:xfrm>
            <a:off x="1811000" y="6240013"/>
            <a:ext cx="12425700" cy="1625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2400">
                <a:solidFill>
                  <a:srgbClr val="0F9249"/>
                </a:solidFill>
                <a:latin typeface="Playfair Display"/>
                <a:ea typeface="Playfair Display"/>
                <a:cs typeface="Playfair Display"/>
                <a:sym typeface="Playfair Display"/>
              </a:rPr>
              <a:t>Exercise:</a:t>
            </a:r>
            <a:r>
              <a:rPr lang="en-US" sz="2400">
                <a:solidFill>
                  <a:schemeClr val="dk1"/>
                </a:solidFill>
                <a:latin typeface="Playfair Display"/>
                <a:ea typeface="Playfair Display"/>
                <a:cs typeface="Playfair Display"/>
                <a:sym typeface="Playfair Display"/>
              </a:rPr>
              <a:t> Go Goals! (optional, if you consider it appropriate and have enough time) - </a:t>
            </a:r>
            <a:r>
              <a:rPr lang="en-US" sz="2400" u="sng">
                <a:solidFill>
                  <a:schemeClr val="hlink"/>
                </a:solidFill>
                <a:latin typeface="Playfair Display"/>
                <a:ea typeface="Playfair Display"/>
                <a:cs typeface="Playfair Display"/>
                <a:sym typeface="Playfair Display"/>
                <a:hlinkClick r:id="rId8"/>
              </a:rPr>
              <a:t>Downloadable Material - Go Goals! SDG board game</a:t>
            </a:r>
            <a:r>
              <a:rPr lang="en-US" sz="2400">
                <a:solidFill>
                  <a:schemeClr val="dk1"/>
                </a:solidFill>
                <a:latin typeface="Playfair Display"/>
                <a:ea typeface="Playfair Display"/>
                <a:cs typeface="Playfair Display"/>
                <a:sym typeface="Playfair Display"/>
              </a:rPr>
              <a:t>  - downloadable board, questions, and instructions</a:t>
            </a:r>
            <a:endParaRPr b="1" sz="2400">
              <a:solidFill>
                <a:srgbClr val="BF1435"/>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00" name="Google Shape;100;p2"/>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grpSp>
        <p:nvGrpSpPr>
          <p:cNvPr id="101" name="Google Shape;101;p2"/>
          <p:cNvGrpSpPr/>
          <p:nvPr/>
        </p:nvGrpSpPr>
        <p:grpSpPr>
          <a:xfrm>
            <a:off x="9144000" y="8980975"/>
            <a:ext cx="8767540" cy="941424"/>
            <a:chOff x="0" y="0"/>
            <a:chExt cx="11690053" cy="1255231"/>
          </a:xfrm>
        </p:grpSpPr>
        <p:sp>
          <p:nvSpPr>
            <p:cNvPr id="102" name="Google Shape;102;p2"/>
            <p:cNvSpPr/>
            <p:nvPr/>
          </p:nvSpPr>
          <p:spPr>
            <a:xfrm>
              <a:off x="8673388" y="138410"/>
              <a:ext cx="3016665" cy="1103347"/>
            </a:xfrm>
            <a:custGeom>
              <a:rect b="b" l="l" r="r" t="t"/>
              <a:pathLst>
                <a:path extrusionOk="0" h="1103347" w="3016665">
                  <a:moveTo>
                    <a:pt x="0" y="0"/>
                  </a:moveTo>
                  <a:lnTo>
                    <a:pt x="3016665" y="0"/>
                  </a:lnTo>
                  <a:lnTo>
                    <a:pt x="3016665" y="1103346"/>
                  </a:lnTo>
                  <a:lnTo>
                    <a:pt x="0" y="1103346"/>
                  </a:lnTo>
                  <a:lnTo>
                    <a:pt x="0" y="0"/>
                  </a:lnTo>
                  <a:close/>
                </a:path>
              </a:pathLst>
            </a:custGeom>
            <a:blipFill rotWithShape="1">
              <a:blip r:embed="rId5">
                <a:alphaModFix/>
              </a:blip>
              <a:stretch>
                <a:fillRect b="-56483" l="-16113" r="-3001" t="-51866"/>
              </a:stretch>
            </a:blipFill>
            <a:ln>
              <a:noFill/>
            </a:ln>
          </p:spPr>
        </p:sp>
        <p:sp>
          <p:nvSpPr>
            <p:cNvPr id="103" name="Google Shape;103;p2"/>
            <p:cNvSpPr/>
            <p:nvPr/>
          </p:nvSpPr>
          <p:spPr>
            <a:xfrm>
              <a:off x="7355026" y="138410"/>
              <a:ext cx="1172392" cy="1103347"/>
            </a:xfrm>
            <a:custGeom>
              <a:rect b="b" l="l" r="r" t="t"/>
              <a:pathLst>
                <a:path extrusionOk="0" h="1103347" w="1172392">
                  <a:moveTo>
                    <a:pt x="0" y="0"/>
                  </a:moveTo>
                  <a:lnTo>
                    <a:pt x="1172392" y="0"/>
                  </a:lnTo>
                  <a:lnTo>
                    <a:pt x="1172392" y="1103346"/>
                  </a:lnTo>
                  <a:lnTo>
                    <a:pt x="0" y="1103346"/>
                  </a:lnTo>
                  <a:lnTo>
                    <a:pt x="0" y="0"/>
                  </a:lnTo>
                  <a:close/>
                </a:path>
              </a:pathLst>
            </a:custGeom>
            <a:blipFill rotWithShape="1">
              <a:blip r:embed="rId6">
                <a:alphaModFix/>
              </a:blip>
              <a:stretch>
                <a:fillRect b="0" l="0" r="0" t="0"/>
              </a:stretch>
            </a:blipFill>
            <a:ln>
              <a:noFill/>
            </a:ln>
          </p:spPr>
        </p:sp>
        <p:sp>
          <p:nvSpPr>
            <p:cNvPr id="104" name="Google Shape;104;p2"/>
            <p:cNvSpPr/>
            <p:nvPr/>
          </p:nvSpPr>
          <p:spPr>
            <a:xfrm>
              <a:off x="5828429" y="138410"/>
              <a:ext cx="1377374" cy="1116821"/>
            </a:xfrm>
            <a:custGeom>
              <a:rect b="b" l="l" r="r" t="t"/>
              <a:pathLst>
                <a:path extrusionOk="0" h="1116821" w="1377374">
                  <a:moveTo>
                    <a:pt x="0" y="0"/>
                  </a:moveTo>
                  <a:lnTo>
                    <a:pt x="1377374" y="0"/>
                  </a:lnTo>
                  <a:lnTo>
                    <a:pt x="1377374" y="1116820"/>
                  </a:lnTo>
                  <a:lnTo>
                    <a:pt x="0" y="1116820"/>
                  </a:lnTo>
                  <a:lnTo>
                    <a:pt x="0" y="0"/>
                  </a:lnTo>
                  <a:close/>
                </a:path>
              </a:pathLst>
            </a:custGeom>
            <a:blipFill rotWithShape="1">
              <a:blip r:embed="rId7">
                <a:alphaModFix/>
              </a:blip>
              <a:stretch>
                <a:fillRect b="0" l="0" r="0" t="0"/>
              </a:stretch>
            </a:blipFill>
            <a:ln>
              <a:noFill/>
            </a:ln>
          </p:spPr>
        </p:sp>
        <p:sp>
          <p:nvSpPr>
            <p:cNvPr id="105" name="Google Shape;105;p2"/>
            <p:cNvSpPr/>
            <p:nvPr/>
          </p:nvSpPr>
          <p:spPr>
            <a:xfrm>
              <a:off x="3068539" y="612227"/>
              <a:ext cx="2569507" cy="629529"/>
            </a:xfrm>
            <a:custGeom>
              <a:rect b="b" l="l" r="r" t="t"/>
              <a:pathLst>
                <a:path extrusionOk="0" h="629529" w="2569507">
                  <a:moveTo>
                    <a:pt x="0" y="0"/>
                  </a:moveTo>
                  <a:lnTo>
                    <a:pt x="2569506" y="0"/>
                  </a:lnTo>
                  <a:lnTo>
                    <a:pt x="2569506" y="629529"/>
                  </a:lnTo>
                  <a:lnTo>
                    <a:pt x="0" y="629529"/>
                  </a:lnTo>
                  <a:lnTo>
                    <a:pt x="0" y="0"/>
                  </a:lnTo>
                  <a:close/>
                </a:path>
              </a:pathLst>
            </a:custGeom>
            <a:blipFill rotWithShape="1">
              <a:blip r:embed="rId8">
                <a:alphaModFix/>
              </a:blip>
              <a:stretch>
                <a:fillRect b="0" l="0" r="0" t="0"/>
              </a:stretch>
            </a:blipFill>
            <a:ln>
              <a:noFill/>
            </a:ln>
          </p:spPr>
        </p:sp>
        <p:sp>
          <p:nvSpPr>
            <p:cNvPr id="106" name="Google Shape;106;p2"/>
            <p:cNvSpPr/>
            <p:nvPr/>
          </p:nvSpPr>
          <p:spPr>
            <a:xfrm>
              <a:off x="1526597" y="134017"/>
              <a:ext cx="1356625" cy="956421"/>
            </a:xfrm>
            <a:custGeom>
              <a:rect b="b" l="l" r="r" t="t"/>
              <a:pathLst>
                <a:path extrusionOk="0" h="956421" w="1356625">
                  <a:moveTo>
                    <a:pt x="0" y="0"/>
                  </a:moveTo>
                  <a:lnTo>
                    <a:pt x="1356626" y="0"/>
                  </a:lnTo>
                  <a:lnTo>
                    <a:pt x="1356626" y="956421"/>
                  </a:lnTo>
                  <a:lnTo>
                    <a:pt x="0" y="956421"/>
                  </a:lnTo>
                  <a:lnTo>
                    <a:pt x="0" y="0"/>
                  </a:lnTo>
                  <a:close/>
                </a:path>
              </a:pathLst>
            </a:custGeom>
            <a:blipFill rotWithShape="1">
              <a:blip r:embed="rId9">
                <a:alphaModFix/>
              </a:blip>
              <a:stretch>
                <a:fillRect b="0" l="0" r="0" t="0"/>
              </a:stretch>
            </a:blipFill>
            <a:ln>
              <a:noFill/>
            </a:ln>
          </p:spPr>
        </p:sp>
        <p:sp>
          <p:nvSpPr>
            <p:cNvPr id="107" name="Google Shape;107;p2"/>
            <p:cNvSpPr/>
            <p:nvPr/>
          </p:nvSpPr>
          <p:spPr>
            <a:xfrm>
              <a:off x="0" y="0"/>
              <a:ext cx="1297194" cy="1224454"/>
            </a:xfrm>
            <a:custGeom>
              <a:rect b="b" l="l" r="r" t="t"/>
              <a:pathLst>
                <a:path extrusionOk="0" h="1224454" w="1297194">
                  <a:moveTo>
                    <a:pt x="0" y="0"/>
                  </a:moveTo>
                  <a:lnTo>
                    <a:pt x="1297194" y="0"/>
                  </a:lnTo>
                  <a:lnTo>
                    <a:pt x="1297194" y="1224454"/>
                  </a:lnTo>
                  <a:lnTo>
                    <a:pt x="0" y="1224454"/>
                  </a:lnTo>
                  <a:lnTo>
                    <a:pt x="0" y="0"/>
                  </a:lnTo>
                  <a:close/>
                </a:path>
              </a:pathLst>
            </a:custGeom>
            <a:blipFill rotWithShape="1">
              <a:blip r:embed="rId10">
                <a:alphaModFix/>
              </a:blip>
              <a:stretch>
                <a:fillRect b="-32325" l="-62730" r="-63186" t="-52623"/>
              </a:stretch>
            </a:blipFill>
            <a:ln>
              <a:noFill/>
            </a:ln>
          </p:spPr>
        </p:sp>
      </p:grpSp>
      <p:sp>
        <p:nvSpPr>
          <p:cNvPr id="108" name="Google Shape;108;p2"/>
          <p:cNvSpPr txBox="1"/>
          <p:nvPr/>
        </p:nvSpPr>
        <p:spPr>
          <a:xfrm>
            <a:off x="1090169" y="1656335"/>
            <a:ext cx="8389217" cy="854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layfair Display"/>
                <a:ea typeface="Playfair Display"/>
                <a:cs typeface="Playfair Display"/>
                <a:sym typeface="Playfair Display"/>
              </a:rPr>
              <a:t>WHAT IS SUSE?</a:t>
            </a:r>
            <a:endParaRPr/>
          </a:p>
        </p:txBody>
      </p:sp>
      <p:sp>
        <p:nvSpPr>
          <p:cNvPr id="109" name="Google Shape;109;p2"/>
          <p:cNvSpPr txBox="1"/>
          <p:nvPr/>
        </p:nvSpPr>
        <p:spPr>
          <a:xfrm>
            <a:off x="1266752" y="2863726"/>
            <a:ext cx="6134400" cy="34479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2000" u="none" cap="none" strike="noStrike">
                <a:solidFill>
                  <a:srgbClr val="000000"/>
                </a:solidFill>
                <a:latin typeface="Playfair Display"/>
                <a:ea typeface="Playfair Display"/>
                <a:cs typeface="Playfair Display"/>
                <a:sym typeface="Playfair Display"/>
              </a:rPr>
              <a:t>SUSE is a programme which is aimed at improving employability and give young people the opportunity to learn about social </a:t>
            </a:r>
            <a:r>
              <a:rPr lang="en-US" sz="2000">
                <a:latin typeface="Playfair Display"/>
                <a:ea typeface="Playfair Display"/>
                <a:cs typeface="Playfair Display"/>
                <a:sym typeface="Playfair Display"/>
              </a:rPr>
              <a:t>entrepreneurship</a:t>
            </a:r>
            <a:r>
              <a:rPr b="0" i="0" lang="en-US" sz="2000" u="none" cap="none" strike="noStrike">
                <a:solidFill>
                  <a:srgbClr val="000000"/>
                </a:solidFill>
                <a:latin typeface="Playfair Display"/>
                <a:ea typeface="Playfair Display"/>
                <a:cs typeface="Playfair Display"/>
                <a:sym typeface="Playfair Display"/>
              </a:rPr>
              <a:t>, to be self-employed and simultaneously work on environmental issues in society. This local </a:t>
            </a:r>
            <a:r>
              <a:rPr lang="en-US" sz="2000">
                <a:latin typeface="Playfair Display"/>
                <a:ea typeface="Playfair Display"/>
                <a:cs typeface="Playfair Display"/>
                <a:sym typeface="Playfair Display"/>
              </a:rPr>
              <a:t>approach</a:t>
            </a:r>
            <a:r>
              <a:rPr b="0" i="0" lang="en-US" sz="2000" u="none" cap="none" strike="noStrike">
                <a:solidFill>
                  <a:srgbClr val="000000"/>
                </a:solidFill>
                <a:latin typeface="Playfair Display"/>
                <a:ea typeface="Playfair Display"/>
                <a:cs typeface="Playfair Display"/>
                <a:sym typeface="Playfair Display"/>
              </a:rPr>
              <a:t> will encourage young people to become part of the community and stimulate active citizenship</a:t>
            </a:r>
            <a:endParaRPr/>
          </a:p>
        </p:txBody>
      </p:sp>
      <p:sp>
        <p:nvSpPr>
          <p:cNvPr id="110" name="Google Shape;110;p2"/>
          <p:cNvSpPr txBox="1"/>
          <p:nvPr/>
        </p:nvSpPr>
        <p:spPr>
          <a:xfrm>
            <a:off x="7262262" y="9253249"/>
            <a:ext cx="1578381"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Prata"/>
                <a:ea typeface="Prata"/>
                <a:cs typeface="Prata"/>
                <a:sym typeface="Prata"/>
              </a:rPr>
              <a:t>Powered by:</a:t>
            </a:r>
            <a:endParaRPr/>
          </a:p>
        </p:txBody>
      </p:sp>
      <p:sp>
        <p:nvSpPr>
          <p:cNvPr id="111" name="Google Shape;111;p2"/>
          <p:cNvSpPr txBox="1"/>
          <p:nvPr/>
        </p:nvSpPr>
        <p:spPr>
          <a:xfrm>
            <a:off x="7731485" y="1656335"/>
            <a:ext cx="9046132" cy="59690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2000" u="none" cap="none" strike="noStrike">
                <a:solidFill>
                  <a:srgbClr val="000000"/>
                </a:solidFill>
                <a:latin typeface="Playfair Display"/>
                <a:ea typeface="Playfair Display"/>
                <a:cs typeface="Playfair Display"/>
                <a:sym typeface="Playfair Display"/>
              </a:rPr>
              <a:t>Objectives:</a:t>
            </a:r>
            <a:endParaRPr/>
          </a:p>
          <a:p>
            <a:pPr indent="-215900" lvl="1" marL="431801" marR="0" rtl="0" algn="l">
              <a:lnSpc>
                <a:spcPct val="17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Create awareness of SE among youth as an (self) employment opportunity in the future and increase employability in the short &amp; long term</a:t>
            </a:r>
            <a:endParaRPr/>
          </a:p>
          <a:p>
            <a:pPr indent="-215900" lvl="1" marL="431801" marR="0" rtl="0" algn="l">
              <a:lnSpc>
                <a:spcPct val="17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Fostering entrepreneurial skills to improve entrepreneurial opportunities and to empower youth to act as intrapreneur.</a:t>
            </a:r>
            <a:endParaRPr/>
          </a:p>
          <a:p>
            <a:pPr indent="-215900" lvl="1" marL="431801" marR="0" rtl="0" algn="l">
              <a:lnSpc>
                <a:spcPct val="17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Fight youth unemployment across Europe</a:t>
            </a:r>
            <a:endParaRPr/>
          </a:p>
          <a:p>
            <a:pPr indent="-215900" lvl="1" marL="431801" marR="0" rtl="0" algn="l">
              <a:lnSpc>
                <a:spcPct val="17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Activate young people by involving them in finding solutions for social problems in the local community focused on sustainability</a:t>
            </a:r>
            <a:endParaRPr/>
          </a:p>
          <a:p>
            <a:pPr indent="-215900" lvl="1" marL="431801" marR="0" rtl="0" algn="l">
              <a:lnSpc>
                <a:spcPct val="17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Encourage youth workers to guide and support youth to play an active role in society and educate them how to apply digital coaching</a:t>
            </a:r>
            <a:endParaRPr/>
          </a:p>
          <a:p>
            <a:pPr indent="-215900" lvl="1" marL="431801" marR="0" rtl="0" algn="l">
              <a:lnSpc>
                <a:spcPct val="17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Bring attention to the need of actively inspire youth to become social entrepreneurs</a:t>
            </a:r>
            <a:endParaRPr/>
          </a:p>
          <a:p>
            <a:pPr indent="-215900" lvl="1" marL="431801" marR="0" rtl="0" algn="l">
              <a:lnSpc>
                <a:spcPct val="170000"/>
              </a:lnSpc>
              <a:spcBef>
                <a:spcPts val="0"/>
              </a:spcBef>
              <a:spcAft>
                <a:spcPts val="0"/>
              </a:spcAft>
              <a:buClr>
                <a:srgbClr val="000000"/>
              </a:buClr>
              <a:buSzPts val="2000"/>
              <a:buFont typeface="Arial"/>
              <a:buChar char="•"/>
            </a:pPr>
            <a:r>
              <a:rPr b="0" i="0" lang="en-US" sz="2000" u="none" cap="none" strike="noStrike">
                <a:solidFill>
                  <a:srgbClr val="000000"/>
                </a:solidFill>
                <a:latin typeface="Playfair Display"/>
                <a:ea typeface="Playfair Display"/>
                <a:cs typeface="Playfair Display"/>
                <a:sym typeface="Playfair Display"/>
              </a:rPr>
              <a:t>Bridge the gap between youth and business by connecting youth and entrepreneurs</a:t>
            </a:r>
            <a:endParaRPr/>
          </a:p>
        </p:txBody>
      </p:sp>
      <p:sp>
        <p:nvSpPr>
          <p:cNvPr id="112" name="Google Shape;112;p2"/>
          <p:cNvSpPr/>
          <p:nvPr/>
        </p:nvSpPr>
        <p:spPr>
          <a:xfrm>
            <a:off x="444641" y="506857"/>
            <a:ext cx="2856339" cy="797054"/>
          </a:xfrm>
          <a:custGeom>
            <a:rect b="b" l="l" r="r" t="t"/>
            <a:pathLst>
              <a:path extrusionOk="0" h="797054" w="2856339">
                <a:moveTo>
                  <a:pt x="0" y="0"/>
                </a:moveTo>
                <a:lnTo>
                  <a:pt x="2856339" y="0"/>
                </a:lnTo>
                <a:lnTo>
                  <a:pt x="2856339" y="797053"/>
                </a:lnTo>
                <a:lnTo>
                  <a:pt x="0" y="797053"/>
                </a:lnTo>
                <a:lnTo>
                  <a:pt x="0" y="0"/>
                </a:lnTo>
                <a:close/>
              </a:path>
            </a:pathLst>
          </a:custGeom>
          <a:blipFill rotWithShape="1">
            <a:blip r:embed="rId11">
              <a:alphaModFix/>
            </a:blip>
            <a:stretch>
              <a:fillRect b="-160181" l="-14265" r="-3278" t="-161048"/>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0"/>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351" name="Google Shape;351;p2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352" name="Google Shape;352;p2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81" l="-14265" r="-3278" t="-161048"/>
            </a:stretch>
          </a:blipFill>
          <a:ln>
            <a:noFill/>
          </a:ln>
        </p:spPr>
      </p:sp>
      <p:sp>
        <p:nvSpPr>
          <p:cNvPr id="353" name="Google Shape;353;p20"/>
          <p:cNvSpPr/>
          <p:nvPr/>
        </p:nvSpPr>
        <p:spPr>
          <a:xfrm>
            <a:off x="14460113" y="7053518"/>
            <a:ext cx="4998998" cy="4114800"/>
          </a:xfrm>
          <a:custGeom>
            <a:rect b="b" l="l" r="r" t="t"/>
            <a:pathLst>
              <a:path extrusionOk="0" h="4114800" w="4998998">
                <a:moveTo>
                  <a:pt x="0" y="0"/>
                </a:moveTo>
                <a:lnTo>
                  <a:pt x="4998998" y="0"/>
                </a:lnTo>
                <a:lnTo>
                  <a:pt x="4998998" y="4114800"/>
                </a:lnTo>
                <a:lnTo>
                  <a:pt x="0" y="4114800"/>
                </a:lnTo>
                <a:lnTo>
                  <a:pt x="0" y="0"/>
                </a:lnTo>
                <a:close/>
              </a:path>
            </a:pathLst>
          </a:custGeom>
          <a:blipFill rotWithShape="1">
            <a:blip r:embed="rId6">
              <a:alphaModFix/>
            </a:blip>
            <a:stretch>
              <a:fillRect b="0" l="0" r="0" t="0"/>
            </a:stretch>
          </a:blipFill>
          <a:ln>
            <a:noFill/>
          </a:ln>
        </p:spPr>
      </p:sp>
      <p:sp>
        <p:nvSpPr>
          <p:cNvPr id="354" name="Google Shape;354;p20"/>
          <p:cNvSpPr txBox="1"/>
          <p:nvPr/>
        </p:nvSpPr>
        <p:spPr>
          <a:xfrm>
            <a:off x="5520938" y="1741275"/>
            <a:ext cx="8948700" cy="20316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lang="en-US" sz="5499">
                <a:latin typeface="Playfair Display"/>
                <a:ea typeface="Playfair Display"/>
                <a:cs typeface="Playfair Display"/>
                <a:sym typeface="Playfair Display"/>
              </a:rPr>
              <a:t>Young Social Entrepreneurs </a:t>
            </a:r>
            <a:endParaRPr sz="5499">
              <a:latin typeface="Playfair Display"/>
              <a:ea typeface="Playfair Display"/>
              <a:cs typeface="Playfair Display"/>
              <a:sym typeface="Playfair Display"/>
            </a:endParaRPr>
          </a:p>
          <a:p>
            <a:pPr indent="0" lvl="0" marL="0" marR="0" rtl="0" algn="l">
              <a:lnSpc>
                <a:spcPct val="140007"/>
              </a:lnSpc>
              <a:spcBef>
                <a:spcPts val="0"/>
              </a:spcBef>
              <a:spcAft>
                <a:spcPts val="0"/>
              </a:spcAft>
              <a:buNone/>
            </a:pPr>
            <a:r>
              <a:rPr lang="en-US" sz="5499">
                <a:latin typeface="Playfair Display"/>
                <a:ea typeface="Playfair Display"/>
                <a:cs typeface="Playfair Display"/>
                <a:sym typeface="Playfair Display"/>
              </a:rPr>
              <a:t>and SDGs</a:t>
            </a:r>
            <a:endParaRPr/>
          </a:p>
        </p:txBody>
      </p:sp>
      <p:sp>
        <p:nvSpPr>
          <p:cNvPr id="355" name="Google Shape;355;p20"/>
          <p:cNvSpPr txBox="1"/>
          <p:nvPr/>
        </p:nvSpPr>
        <p:spPr>
          <a:xfrm>
            <a:off x="2501872" y="1756575"/>
            <a:ext cx="28563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lang="en-US" sz="12999">
                <a:solidFill>
                  <a:srgbClr val="06AC73"/>
                </a:solidFill>
                <a:latin typeface="Prata"/>
                <a:ea typeface="Prata"/>
                <a:cs typeface="Prata"/>
                <a:sym typeface="Prata"/>
              </a:rPr>
              <a:t>02</a:t>
            </a:r>
            <a:endParaRPr/>
          </a:p>
        </p:txBody>
      </p:sp>
      <p:sp>
        <p:nvSpPr>
          <p:cNvPr id="356" name="Google Shape;356;p20"/>
          <p:cNvSpPr txBox="1"/>
          <p:nvPr/>
        </p:nvSpPr>
        <p:spPr>
          <a:xfrm>
            <a:off x="2062750" y="4564125"/>
            <a:ext cx="12846000" cy="35100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For social entrepreneurs, understanding and aligning with the principles of sustainable development is paramount. </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The SDGs offer </a:t>
            </a:r>
            <a:r>
              <a:rPr b="1" lang="en-US" sz="2400">
                <a:solidFill>
                  <a:schemeClr val="dk1"/>
                </a:solidFill>
                <a:latin typeface="Playfair Display"/>
                <a:ea typeface="Playfair Display"/>
                <a:cs typeface="Playfair Display"/>
                <a:sym typeface="Playfair Display"/>
              </a:rPr>
              <a:t>a framework for social entrepreneurs</a:t>
            </a:r>
            <a:r>
              <a:rPr lang="en-US" sz="2400">
                <a:solidFill>
                  <a:schemeClr val="dk1"/>
                </a:solidFill>
                <a:latin typeface="Playfair Display"/>
                <a:ea typeface="Playfair Display"/>
                <a:cs typeface="Playfair Display"/>
                <a:sym typeface="Playfair Display"/>
              </a:rPr>
              <a:t> to address pressing global challenges while creating sustainable and impactful solutions. </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Social entrepreneurs play a crucial role in driving positive change and contributing to the achievement of SDGs through </a:t>
            </a:r>
            <a:r>
              <a:rPr b="1" lang="en-US" sz="2400">
                <a:solidFill>
                  <a:schemeClr val="dk1"/>
                </a:solidFill>
                <a:latin typeface="Playfair Display"/>
                <a:ea typeface="Playfair Display"/>
                <a:cs typeface="Playfair Display"/>
                <a:sym typeface="Playfair Display"/>
              </a:rPr>
              <a:t>innovative and socially responsible business practices</a:t>
            </a:r>
            <a:r>
              <a:rPr lang="en-US" sz="2400">
                <a:solidFill>
                  <a:schemeClr val="dk1"/>
                </a:solidFill>
                <a:latin typeface="Playfair Display"/>
                <a:ea typeface="Playfair Display"/>
                <a:cs typeface="Playfair Display"/>
                <a:sym typeface="Playfair Display"/>
              </a:rPr>
              <a:t>.</a:t>
            </a:r>
            <a:endParaRPr b="1" sz="2400">
              <a:solidFill>
                <a:srgbClr val="0F9249"/>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62" name="Google Shape;362;p2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4">
              <a:alphaModFix/>
            </a:blip>
            <a:stretch>
              <a:fillRect b="0" l="0" r="0" t="0"/>
            </a:stretch>
          </a:blipFill>
          <a:ln>
            <a:noFill/>
          </a:ln>
        </p:spPr>
      </p:sp>
      <p:sp>
        <p:nvSpPr>
          <p:cNvPr id="363" name="Google Shape;363;p2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81" l="-14265" r="-3278" t="-161048"/>
            </a:stretch>
          </a:blipFill>
          <a:ln>
            <a:noFill/>
          </a:ln>
        </p:spPr>
      </p:sp>
      <p:sp>
        <p:nvSpPr>
          <p:cNvPr id="364" name="Google Shape;364;p21"/>
          <p:cNvSpPr/>
          <p:nvPr/>
        </p:nvSpPr>
        <p:spPr>
          <a:xfrm>
            <a:off x="-2651888" y="7200900"/>
            <a:ext cx="5617474" cy="4114800"/>
          </a:xfrm>
          <a:custGeom>
            <a:rect b="b" l="l" r="r" t="t"/>
            <a:pathLst>
              <a:path extrusionOk="0" h="4114800" w="5617474">
                <a:moveTo>
                  <a:pt x="0" y="0"/>
                </a:moveTo>
                <a:lnTo>
                  <a:pt x="5617474" y="0"/>
                </a:lnTo>
                <a:lnTo>
                  <a:pt x="5617474" y="4114800"/>
                </a:lnTo>
                <a:lnTo>
                  <a:pt x="0" y="4114800"/>
                </a:lnTo>
                <a:lnTo>
                  <a:pt x="0" y="0"/>
                </a:lnTo>
                <a:close/>
              </a:path>
            </a:pathLst>
          </a:custGeom>
          <a:blipFill rotWithShape="1">
            <a:blip r:embed="rId6">
              <a:alphaModFix/>
            </a:blip>
            <a:stretch>
              <a:fillRect b="0" l="0" r="0" t="0"/>
            </a:stretch>
          </a:blipFill>
          <a:ln>
            <a:noFill/>
          </a:ln>
        </p:spPr>
      </p:sp>
      <p:sp>
        <p:nvSpPr>
          <p:cNvPr id="365" name="Google Shape;365;p21"/>
          <p:cNvSpPr/>
          <p:nvPr/>
        </p:nvSpPr>
        <p:spPr>
          <a:xfrm>
            <a:off x="15734362" y="-1028700"/>
            <a:ext cx="4472609" cy="4114800"/>
          </a:xfrm>
          <a:custGeom>
            <a:rect b="b" l="l" r="r" t="t"/>
            <a:pathLst>
              <a:path extrusionOk="0" h="4114800" w="4472609">
                <a:moveTo>
                  <a:pt x="0" y="0"/>
                </a:moveTo>
                <a:lnTo>
                  <a:pt x="4472609" y="0"/>
                </a:lnTo>
                <a:lnTo>
                  <a:pt x="4472609" y="4114800"/>
                </a:lnTo>
                <a:lnTo>
                  <a:pt x="0" y="4114800"/>
                </a:lnTo>
                <a:lnTo>
                  <a:pt x="0" y="0"/>
                </a:lnTo>
                <a:close/>
              </a:path>
            </a:pathLst>
          </a:custGeom>
          <a:blipFill rotWithShape="1">
            <a:blip r:embed="rId7">
              <a:alphaModFix/>
            </a:blip>
            <a:stretch>
              <a:fillRect b="0" l="0" r="0" t="0"/>
            </a:stretch>
          </a:blipFill>
          <a:ln>
            <a:noFill/>
          </a:ln>
        </p:spPr>
      </p:sp>
      <p:sp>
        <p:nvSpPr>
          <p:cNvPr id="366" name="Google Shape;366;p21"/>
          <p:cNvSpPr txBox="1"/>
          <p:nvPr/>
        </p:nvSpPr>
        <p:spPr>
          <a:xfrm>
            <a:off x="3270950" y="1420975"/>
            <a:ext cx="9576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000">
                <a:solidFill>
                  <a:srgbClr val="BF1435"/>
                </a:solidFill>
                <a:latin typeface="Playfair Display"/>
                <a:ea typeface="Playfair Display"/>
                <a:cs typeface="Playfair Display"/>
                <a:sym typeface="Playfair Display"/>
              </a:rPr>
              <a:t>2.1 </a:t>
            </a:r>
            <a:r>
              <a:rPr b="1" lang="en-US" sz="3000">
                <a:solidFill>
                  <a:schemeClr val="dk1"/>
                </a:solidFill>
                <a:latin typeface="Playfair Display"/>
                <a:ea typeface="Playfair Display"/>
                <a:cs typeface="Playfair Display"/>
                <a:sym typeface="Playfair Display"/>
              </a:rPr>
              <a:t>Why</a:t>
            </a:r>
            <a:r>
              <a:rPr lang="en-US" sz="3000">
                <a:solidFill>
                  <a:schemeClr val="dk1"/>
                </a:solidFill>
                <a:latin typeface="Playfair Display"/>
                <a:ea typeface="Playfair Display"/>
                <a:cs typeface="Playfair Display"/>
                <a:sym typeface="Playfair Display"/>
              </a:rPr>
              <a:t> Social Entrepreneurs should approach SDGs?</a:t>
            </a:r>
            <a:endParaRPr sz="3000">
              <a:solidFill>
                <a:schemeClr val="dk1"/>
              </a:solidFill>
            </a:endParaRPr>
          </a:p>
        </p:txBody>
      </p:sp>
      <p:sp>
        <p:nvSpPr>
          <p:cNvPr id="367" name="Google Shape;367;p21"/>
          <p:cNvSpPr txBox="1"/>
          <p:nvPr/>
        </p:nvSpPr>
        <p:spPr>
          <a:xfrm rot="-5400000">
            <a:off x="-1617075" y="37443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F9249"/>
                </a:solidFill>
                <a:latin typeface="Playfair Display"/>
                <a:ea typeface="Playfair Display"/>
                <a:cs typeface="Playfair Display"/>
                <a:sym typeface="Playfair Display"/>
              </a:rPr>
              <a:t>2.1 Why Social Entrepreneurs should approach SDGs?</a:t>
            </a:r>
            <a:endParaRPr sz="2200">
              <a:solidFill>
                <a:srgbClr val="0F9249"/>
              </a:solidFill>
            </a:endParaRPr>
          </a:p>
        </p:txBody>
      </p:sp>
      <p:sp>
        <p:nvSpPr>
          <p:cNvPr id="368" name="Google Shape;368;p21"/>
          <p:cNvSpPr txBox="1"/>
          <p:nvPr/>
        </p:nvSpPr>
        <p:spPr>
          <a:xfrm>
            <a:off x="2271825" y="2646450"/>
            <a:ext cx="13958700" cy="47664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Big </a:t>
            </a:r>
            <a:r>
              <a:rPr b="1" lang="en-US" sz="2400">
                <a:solidFill>
                  <a:srgbClr val="BF1435"/>
                </a:solidFill>
                <a:latin typeface="Playfair Display"/>
                <a:ea typeface="Playfair Display"/>
                <a:cs typeface="Playfair Display"/>
                <a:sym typeface="Playfair Display"/>
              </a:rPr>
              <a:t>Global Goals</a:t>
            </a:r>
            <a:r>
              <a:rPr lang="en-US" sz="2400">
                <a:solidFill>
                  <a:schemeClr val="dk1"/>
                </a:solidFill>
                <a:latin typeface="Playfair Display"/>
                <a:ea typeface="Playfair Display"/>
                <a:cs typeface="Playfair Display"/>
                <a:sym typeface="Playfair Display"/>
              </a:rPr>
              <a:t> - Big </a:t>
            </a:r>
            <a:r>
              <a:rPr b="1" lang="en-US" sz="2400">
                <a:solidFill>
                  <a:srgbClr val="0F9249"/>
                </a:solidFill>
                <a:latin typeface="Playfair Display"/>
                <a:ea typeface="Playfair Display"/>
                <a:cs typeface="Playfair Display"/>
                <a:sym typeface="Playfair Display"/>
              </a:rPr>
              <a:t>Opportunity</a:t>
            </a:r>
            <a:r>
              <a:rPr lang="en-US" sz="2400">
                <a:solidFill>
                  <a:schemeClr val="dk1"/>
                </a:solidFill>
                <a:latin typeface="Playfair Display"/>
                <a:ea typeface="Playfair Display"/>
                <a:cs typeface="Playfair Display"/>
                <a:sym typeface="Playfair Display"/>
              </a:rPr>
              <a:t> for youth’s ideas and creative energy</a:t>
            </a:r>
            <a:endParaRPr sz="24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t/>
            </a:r>
            <a:endParaRPr sz="2400">
              <a:solidFill>
                <a:schemeClr val="dk1"/>
              </a:solidFill>
              <a:latin typeface="Playfair Display"/>
              <a:ea typeface="Playfair Display"/>
              <a:cs typeface="Playfair Display"/>
              <a:sym typeface="Playfair Display"/>
            </a:endParaRPr>
          </a:p>
          <a:p>
            <a:pPr indent="-381000" lvl="0" marL="45720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The SDGs present not just a set of challenges but, more importantly, </a:t>
            </a:r>
            <a:r>
              <a:rPr b="1" lang="en-US" sz="2400">
                <a:solidFill>
                  <a:schemeClr val="dk1"/>
                </a:solidFill>
                <a:latin typeface="Playfair Display"/>
                <a:ea typeface="Playfair Display"/>
                <a:cs typeface="Playfair Display"/>
                <a:sym typeface="Playfair Display"/>
              </a:rPr>
              <a:t>a multitude of opportunities</a:t>
            </a:r>
            <a:r>
              <a:rPr lang="en-US" sz="2400">
                <a:solidFill>
                  <a:schemeClr val="dk1"/>
                </a:solidFill>
                <a:latin typeface="Playfair Display"/>
                <a:ea typeface="Playfair Display"/>
                <a:cs typeface="Playfair Display"/>
                <a:sym typeface="Playfair Display"/>
              </a:rPr>
              <a:t> for innovation, growth, and societal betterment. </a:t>
            </a:r>
            <a:endParaRPr sz="2400">
              <a:solidFill>
                <a:schemeClr val="dk1"/>
              </a:solidFill>
              <a:latin typeface="Playfair Display"/>
              <a:ea typeface="Playfair Display"/>
              <a:cs typeface="Playfair Display"/>
              <a:sym typeface="Playfair Display"/>
            </a:endParaRPr>
          </a:p>
          <a:p>
            <a:pPr indent="-381000" lvl="0" marL="45720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Aligning your business with the SDGs is not merely a trend; it is a </a:t>
            </a:r>
            <a:r>
              <a:rPr b="1" lang="en-US" sz="2400">
                <a:solidFill>
                  <a:schemeClr val="dk1"/>
                </a:solidFill>
                <a:latin typeface="Playfair Display"/>
                <a:ea typeface="Playfair Display"/>
                <a:cs typeface="Playfair Display"/>
                <a:sym typeface="Playfair Display"/>
              </a:rPr>
              <a:t>strategic decision</a:t>
            </a:r>
            <a:r>
              <a:rPr lang="en-US" sz="2400">
                <a:solidFill>
                  <a:schemeClr val="dk1"/>
                </a:solidFill>
                <a:latin typeface="Playfair Display"/>
                <a:ea typeface="Playfair Display"/>
                <a:cs typeface="Playfair Display"/>
                <a:sym typeface="Playfair Display"/>
              </a:rPr>
              <a:t> that can bring about positive transformations for both your enterprise and the communities you serve. </a:t>
            </a:r>
            <a:endParaRPr sz="2400">
              <a:solidFill>
                <a:schemeClr val="dk1"/>
              </a:solidFill>
              <a:latin typeface="Playfair Display"/>
              <a:ea typeface="Playfair Display"/>
              <a:cs typeface="Playfair Display"/>
              <a:sym typeface="Playfair Display"/>
            </a:endParaRPr>
          </a:p>
          <a:p>
            <a:pPr indent="-381000" lvl="0" marL="45720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By understanding the interconnected nature of global challenges and actively participating in solutions, you can contribute to building </a:t>
            </a:r>
            <a:r>
              <a:rPr b="1" lang="en-US" sz="2400">
                <a:solidFill>
                  <a:schemeClr val="dk1"/>
                </a:solidFill>
                <a:latin typeface="Playfair Display"/>
                <a:ea typeface="Playfair Display"/>
                <a:cs typeface="Playfair Display"/>
                <a:sym typeface="Playfair Display"/>
              </a:rPr>
              <a:t>a more sustainable and equitable world.</a:t>
            </a:r>
            <a:endParaRPr b="1" sz="2400">
              <a:solidFill>
                <a:schemeClr val="dk1"/>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3">
              <a:alphaModFix/>
            </a:blip>
            <a:stretch>
              <a:fillRect b="-160181" l="-14265" r="-3278" t="-161048"/>
            </a:stretch>
          </a:blipFill>
          <a:ln>
            <a:noFill/>
          </a:ln>
        </p:spPr>
      </p:sp>
      <p:sp>
        <p:nvSpPr>
          <p:cNvPr id="374" name="Google Shape;374;p22"/>
          <p:cNvSpPr/>
          <p:nvPr/>
        </p:nvSpPr>
        <p:spPr>
          <a:xfrm>
            <a:off x="-1573456" y="7451288"/>
            <a:ext cx="4327228" cy="4114800"/>
          </a:xfrm>
          <a:custGeom>
            <a:rect b="b" l="l" r="r" t="t"/>
            <a:pathLst>
              <a:path extrusionOk="0" h="4114800" w="4327228">
                <a:moveTo>
                  <a:pt x="0" y="0"/>
                </a:moveTo>
                <a:lnTo>
                  <a:pt x="4327228" y="0"/>
                </a:lnTo>
                <a:lnTo>
                  <a:pt x="4327228" y="4114800"/>
                </a:lnTo>
                <a:lnTo>
                  <a:pt x="0" y="4114800"/>
                </a:lnTo>
                <a:lnTo>
                  <a:pt x="0" y="0"/>
                </a:lnTo>
                <a:close/>
              </a:path>
            </a:pathLst>
          </a:custGeom>
          <a:blipFill rotWithShape="1">
            <a:blip r:embed="rId4">
              <a:alphaModFix/>
            </a:blip>
            <a:stretch>
              <a:fillRect b="0" l="0" r="0" t="0"/>
            </a:stretch>
          </a:blipFill>
          <a:ln>
            <a:noFill/>
          </a:ln>
        </p:spPr>
      </p:sp>
      <p:sp>
        <p:nvSpPr>
          <p:cNvPr id="375" name="Google Shape;375;p22"/>
          <p:cNvSpPr/>
          <p:nvPr/>
        </p:nvSpPr>
        <p:spPr>
          <a:xfrm>
            <a:off x="16125846" y="-1892372"/>
            <a:ext cx="3975926" cy="4114800"/>
          </a:xfrm>
          <a:custGeom>
            <a:rect b="b" l="l" r="r" t="t"/>
            <a:pathLst>
              <a:path extrusionOk="0" h="4114800" w="3975926">
                <a:moveTo>
                  <a:pt x="0" y="0"/>
                </a:moveTo>
                <a:lnTo>
                  <a:pt x="3975925" y="0"/>
                </a:lnTo>
                <a:lnTo>
                  <a:pt x="3975925" y="4114800"/>
                </a:lnTo>
                <a:lnTo>
                  <a:pt x="0" y="4114800"/>
                </a:lnTo>
                <a:lnTo>
                  <a:pt x="0" y="0"/>
                </a:lnTo>
                <a:close/>
              </a:path>
            </a:pathLst>
          </a:custGeom>
          <a:blipFill rotWithShape="1">
            <a:blip r:embed="rId5">
              <a:alphaModFix/>
            </a:blip>
            <a:stretch>
              <a:fillRect b="0" l="0" r="0" t="0"/>
            </a:stretch>
          </a:blipFill>
          <a:ln>
            <a:noFill/>
          </a:ln>
        </p:spPr>
      </p:sp>
      <p:sp>
        <p:nvSpPr>
          <p:cNvPr id="376" name="Google Shape;376;p22"/>
          <p:cNvSpPr/>
          <p:nvPr/>
        </p:nvSpPr>
        <p:spPr>
          <a:xfrm>
            <a:off x="15363276" y="7997954"/>
            <a:ext cx="3995097" cy="4114800"/>
          </a:xfrm>
          <a:custGeom>
            <a:rect b="b" l="l" r="r" t="t"/>
            <a:pathLst>
              <a:path extrusionOk="0" h="4114800" w="3995097">
                <a:moveTo>
                  <a:pt x="0" y="0"/>
                </a:moveTo>
                <a:lnTo>
                  <a:pt x="3995096" y="0"/>
                </a:lnTo>
                <a:lnTo>
                  <a:pt x="3995096" y="4114800"/>
                </a:lnTo>
                <a:lnTo>
                  <a:pt x="0" y="4114800"/>
                </a:lnTo>
                <a:lnTo>
                  <a:pt x="0" y="0"/>
                </a:lnTo>
                <a:close/>
              </a:path>
            </a:pathLst>
          </a:custGeom>
          <a:blipFill rotWithShape="1">
            <a:blip r:embed="rId6">
              <a:alphaModFix/>
            </a:blip>
            <a:stretch>
              <a:fillRect b="0" l="0" r="0" t="0"/>
            </a:stretch>
          </a:blipFill>
          <a:ln>
            <a:noFill/>
          </a:ln>
        </p:spPr>
      </p:sp>
      <p:sp>
        <p:nvSpPr>
          <p:cNvPr id="377" name="Google Shape;377;p22"/>
          <p:cNvSpPr txBox="1"/>
          <p:nvPr/>
        </p:nvSpPr>
        <p:spPr>
          <a:xfrm>
            <a:off x="2384250" y="2748250"/>
            <a:ext cx="5157900" cy="34485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2000">
                <a:solidFill>
                  <a:srgbClr val="0F9249"/>
                </a:solidFill>
                <a:latin typeface="Playfair Display"/>
                <a:ea typeface="Playfair Display"/>
                <a:cs typeface="Playfair Display"/>
                <a:sym typeface="Playfair Display"/>
              </a:rPr>
              <a:t>Purposeful impact</a:t>
            </a:r>
            <a:r>
              <a:rPr lang="en-US" sz="2000">
                <a:solidFill>
                  <a:schemeClr val="dk1"/>
                </a:solidFill>
                <a:latin typeface="Playfair Display"/>
                <a:ea typeface="Playfair Display"/>
                <a:cs typeface="Playfair Display"/>
                <a:sym typeface="Playfair Display"/>
              </a:rPr>
              <a:t>: The SDGs provide a roadmap for addressing some of the world's most pressing issues, from poverty and inequality to climate change. By aligning your business with specific SDGs, you are contributing to a collective global effort to create positive change and improve lives.</a:t>
            </a:r>
            <a:endParaRPr b="1" sz="2000">
              <a:solidFill>
                <a:srgbClr val="0F9249"/>
              </a:solidFill>
              <a:latin typeface="Playfair Display"/>
              <a:ea typeface="Playfair Display"/>
              <a:cs typeface="Playfair Display"/>
              <a:sym typeface="Playfair Display"/>
            </a:endParaRPr>
          </a:p>
        </p:txBody>
      </p:sp>
      <p:sp>
        <p:nvSpPr>
          <p:cNvPr id="378" name="Google Shape;378;p22"/>
          <p:cNvSpPr txBox="1"/>
          <p:nvPr/>
        </p:nvSpPr>
        <p:spPr>
          <a:xfrm rot="-5400000">
            <a:off x="-1848750" y="41047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F9249"/>
                </a:solidFill>
                <a:latin typeface="Playfair Display"/>
                <a:ea typeface="Playfair Display"/>
                <a:cs typeface="Playfair Display"/>
                <a:sym typeface="Playfair Display"/>
              </a:rPr>
              <a:t>2.1 Why Social Entrepreneurs should approach SDGs?</a:t>
            </a:r>
            <a:endParaRPr sz="2200">
              <a:solidFill>
                <a:srgbClr val="0F9249"/>
              </a:solidFill>
            </a:endParaRPr>
          </a:p>
        </p:txBody>
      </p:sp>
      <p:sp>
        <p:nvSpPr>
          <p:cNvPr id="379" name="Google Shape;379;p22"/>
          <p:cNvSpPr txBox="1"/>
          <p:nvPr/>
        </p:nvSpPr>
        <p:spPr>
          <a:xfrm>
            <a:off x="8712900" y="2632925"/>
            <a:ext cx="5933400" cy="34485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2000">
                <a:solidFill>
                  <a:srgbClr val="BF1435"/>
                </a:solidFill>
                <a:latin typeface="Playfair Display"/>
                <a:ea typeface="Playfair Display"/>
                <a:cs typeface="Playfair Display"/>
                <a:sym typeface="Playfair Display"/>
              </a:rPr>
              <a:t>Market opportunities:</a:t>
            </a:r>
            <a:r>
              <a:rPr lang="en-US" sz="2000">
                <a:solidFill>
                  <a:schemeClr val="dk1"/>
                </a:solidFill>
                <a:latin typeface="Playfair Display"/>
                <a:ea typeface="Playfair Display"/>
                <a:cs typeface="Playfair Display"/>
                <a:sym typeface="Playfair Display"/>
              </a:rPr>
              <a:t> Consumers are increasingly seeking products and services that align with their values, including sustainability and social responsibility. Aligning with the SDGs not only appeals to a socially conscious consumer base but can also open up new market opportunities and enhance your brand's reputation.</a:t>
            </a:r>
            <a:endParaRPr b="1" sz="2000">
              <a:solidFill>
                <a:srgbClr val="0F9249"/>
              </a:solidFill>
              <a:latin typeface="Playfair Display"/>
              <a:ea typeface="Playfair Display"/>
              <a:cs typeface="Playfair Display"/>
              <a:sym typeface="Playfair Display"/>
            </a:endParaRPr>
          </a:p>
        </p:txBody>
      </p:sp>
      <p:sp>
        <p:nvSpPr>
          <p:cNvPr id="380" name="Google Shape;380;p22"/>
          <p:cNvSpPr txBox="1"/>
          <p:nvPr/>
        </p:nvSpPr>
        <p:spPr>
          <a:xfrm>
            <a:off x="2336700" y="1413950"/>
            <a:ext cx="12750300" cy="3693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Here is why you should consider integrating the SDGs into your entrepreneurial endeavor:</a:t>
            </a:r>
            <a:endParaRPr sz="2400">
              <a:solidFill>
                <a:schemeClr val="dk1"/>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386" name="Google Shape;386;p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387" name="Google Shape;387;p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81" l="-14265" r="-3278" t="-161048"/>
            </a:stretch>
          </a:blipFill>
          <a:ln>
            <a:noFill/>
          </a:ln>
        </p:spPr>
      </p:sp>
      <p:sp>
        <p:nvSpPr>
          <p:cNvPr id="388" name="Google Shape;388;p23"/>
          <p:cNvSpPr/>
          <p:nvPr/>
        </p:nvSpPr>
        <p:spPr>
          <a:xfrm>
            <a:off x="-895563" y="7816154"/>
            <a:ext cx="4278147" cy="4114800"/>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6">
              <a:alphaModFix/>
            </a:blip>
            <a:stretch>
              <a:fillRect b="0" l="0" r="0" t="0"/>
            </a:stretch>
          </a:blipFill>
          <a:ln>
            <a:noFill/>
          </a:ln>
        </p:spPr>
      </p:sp>
      <p:sp>
        <p:nvSpPr>
          <p:cNvPr id="389" name="Google Shape;389;p23"/>
          <p:cNvSpPr txBox="1"/>
          <p:nvPr/>
        </p:nvSpPr>
        <p:spPr>
          <a:xfrm>
            <a:off x="2599625" y="5488500"/>
            <a:ext cx="13432200" cy="1625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lang="en-US" sz="2400">
                <a:solidFill>
                  <a:schemeClr val="dk1"/>
                </a:solidFill>
                <a:latin typeface="Playfair Display"/>
                <a:ea typeface="Playfair Display"/>
                <a:cs typeface="Playfair Display"/>
                <a:sym typeface="Playfair Display"/>
              </a:rPr>
              <a:t>     </a:t>
            </a:r>
            <a:r>
              <a:rPr lang="en-US" sz="2400">
                <a:solidFill>
                  <a:schemeClr val="dk1"/>
                </a:solidFill>
                <a:latin typeface="Playfair Display"/>
                <a:ea typeface="Playfair Display"/>
                <a:cs typeface="Playfair Display"/>
                <a:sym typeface="Playfair Display"/>
              </a:rPr>
              <a:t>In short, answering the </a:t>
            </a:r>
            <a:r>
              <a:rPr b="1" lang="en-US" sz="2400">
                <a:solidFill>
                  <a:srgbClr val="0F9249"/>
                </a:solidFill>
                <a:latin typeface="Playfair Display"/>
                <a:ea typeface="Playfair Display"/>
                <a:cs typeface="Playfair Display"/>
                <a:sym typeface="Playfair Display"/>
              </a:rPr>
              <a:t>“Why”:</a:t>
            </a:r>
            <a:endParaRPr b="1" sz="2400">
              <a:solidFill>
                <a:srgbClr val="0F9249"/>
              </a:solidFill>
              <a:latin typeface="Playfair Display"/>
              <a:ea typeface="Playfair Display"/>
              <a:cs typeface="Playfair Display"/>
              <a:sym typeface="Playfair Display"/>
            </a:endParaRPr>
          </a:p>
          <a:p>
            <a:pPr indent="-381000" lvl="0" marL="45720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to be </a:t>
            </a:r>
            <a:r>
              <a:rPr b="1" lang="en-US" sz="2400">
                <a:solidFill>
                  <a:schemeClr val="dk1"/>
                </a:solidFill>
                <a:latin typeface="Playfair Display"/>
                <a:ea typeface="Playfair Display"/>
                <a:cs typeface="Playfair Display"/>
                <a:sym typeface="Playfair Display"/>
              </a:rPr>
              <a:t>better prepared to get a job</a:t>
            </a:r>
            <a:r>
              <a:rPr lang="en-US" sz="2400">
                <a:solidFill>
                  <a:schemeClr val="dk1"/>
                </a:solidFill>
                <a:latin typeface="Playfair Display"/>
                <a:ea typeface="Playfair Display"/>
                <a:cs typeface="Playfair Display"/>
                <a:sym typeface="Playfair Display"/>
              </a:rPr>
              <a:t> or to consider s</a:t>
            </a:r>
            <a:r>
              <a:rPr b="1" lang="en-US" sz="2400">
                <a:solidFill>
                  <a:schemeClr val="dk1"/>
                </a:solidFill>
                <a:latin typeface="Playfair Display"/>
                <a:ea typeface="Playfair Display"/>
                <a:cs typeface="Playfair Display"/>
                <a:sym typeface="Playfair Display"/>
              </a:rPr>
              <a:t>elf-employment as an option </a:t>
            </a:r>
            <a:r>
              <a:rPr lang="en-US" sz="2400">
                <a:solidFill>
                  <a:schemeClr val="dk1"/>
                </a:solidFill>
                <a:latin typeface="Playfair Display"/>
                <a:ea typeface="Playfair Display"/>
                <a:cs typeface="Playfair Display"/>
                <a:sym typeface="Playfair Display"/>
              </a:rPr>
              <a:t>for the future</a:t>
            </a:r>
            <a:endParaRPr sz="2400">
              <a:solidFill>
                <a:schemeClr val="dk1"/>
              </a:solidFill>
              <a:latin typeface="Playfair Display"/>
              <a:ea typeface="Playfair Display"/>
              <a:cs typeface="Playfair Display"/>
              <a:sym typeface="Playfair Display"/>
            </a:endParaRPr>
          </a:p>
          <a:p>
            <a:pPr indent="-381000" lvl="0" marL="45720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because you can combine </a:t>
            </a:r>
            <a:r>
              <a:rPr b="1" lang="en-US" sz="2400">
                <a:solidFill>
                  <a:schemeClr val="dk1"/>
                </a:solidFill>
                <a:latin typeface="Playfair Display"/>
                <a:ea typeface="Playfair Display"/>
                <a:cs typeface="Playfair Display"/>
                <a:sym typeface="Playfair Display"/>
              </a:rPr>
              <a:t>global goals</a:t>
            </a:r>
            <a:r>
              <a:rPr lang="en-US" sz="2400">
                <a:solidFill>
                  <a:schemeClr val="dk1"/>
                </a:solidFill>
                <a:latin typeface="Playfair Display"/>
                <a:ea typeface="Playfair Display"/>
                <a:cs typeface="Playfair Display"/>
                <a:sym typeface="Playfair Display"/>
              </a:rPr>
              <a:t> with your community and </a:t>
            </a:r>
            <a:r>
              <a:rPr b="1" lang="en-US" sz="2400">
                <a:solidFill>
                  <a:schemeClr val="dk1"/>
                </a:solidFill>
                <a:latin typeface="Playfair Display"/>
                <a:ea typeface="Playfair Display"/>
                <a:cs typeface="Playfair Display"/>
                <a:sym typeface="Playfair Display"/>
              </a:rPr>
              <a:t>personal benefits</a:t>
            </a:r>
            <a:endParaRPr b="1" sz="2400">
              <a:solidFill>
                <a:schemeClr val="dk1"/>
              </a:solidFill>
              <a:latin typeface="Playfair Display"/>
              <a:ea typeface="Playfair Display"/>
              <a:cs typeface="Playfair Display"/>
              <a:sym typeface="Playfair Display"/>
            </a:endParaRPr>
          </a:p>
        </p:txBody>
      </p:sp>
      <p:sp>
        <p:nvSpPr>
          <p:cNvPr id="390" name="Google Shape;390;p23"/>
          <p:cNvSpPr txBox="1"/>
          <p:nvPr/>
        </p:nvSpPr>
        <p:spPr>
          <a:xfrm rot="-5400000">
            <a:off x="-1848750" y="41047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F9249"/>
                </a:solidFill>
                <a:latin typeface="Playfair Display"/>
                <a:ea typeface="Playfair Display"/>
                <a:cs typeface="Playfair Display"/>
                <a:sym typeface="Playfair Display"/>
              </a:rPr>
              <a:t>2.1 Why Social Entrepreneurs should approach SDGs?</a:t>
            </a:r>
            <a:endParaRPr sz="2200">
              <a:solidFill>
                <a:srgbClr val="0F9249"/>
              </a:solidFill>
            </a:endParaRPr>
          </a:p>
        </p:txBody>
      </p:sp>
      <p:sp>
        <p:nvSpPr>
          <p:cNvPr id="391" name="Google Shape;391;p23"/>
          <p:cNvSpPr txBox="1"/>
          <p:nvPr/>
        </p:nvSpPr>
        <p:spPr>
          <a:xfrm>
            <a:off x="2599625" y="1188700"/>
            <a:ext cx="5875200" cy="29250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2000">
                <a:solidFill>
                  <a:srgbClr val="0B7687"/>
                </a:solidFill>
                <a:latin typeface="Playfair Display"/>
                <a:ea typeface="Playfair Display"/>
                <a:cs typeface="Playfair Display"/>
                <a:sym typeface="Playfair Display"/>
              </a:rPr>
              <a:t>Partnerships and collaborations:</a:t>
            </a:r>
            <a:r>
              <a:rPr lang="en-US" sz="2000">
                <a:solidFill>
                  <a:schemeClr val="dk1"/>
                </a:solidFill>
                <a:latin typeface="Playfair Display"/>
                <a:ea typeface="Playfair Display"/>
                <a:cs typeface="Playfair Display"/>
                <a:sym typeface="Playfair Display"/>
              </a:rPr>
              <a:t> Aligning with the SDGs can facilitate partnerships with like-minded organizations, both locally and globally. Collaborative efforts amplify impact and create a network of support, resources, and expertise that can accelerate your business growth.</a:t>
            </a:r>
            <a:endParaRPr b="1" sz="2000">
              <a:solidFill>
                <a:srgbClr val="0F9249"/>
              </a:solidFill>
              <a:latin typeface="Playfair Display"/>
              <a:ea typeface="Playfair Display"/>
              <a:cs typeface="Playfair Display"/>
              <a:sym typeface="Playfair Display"/>
            </a:endParaRPr>
          </a:p>
        </p:txBody>
      </p:sp>
      <p:sp>
        <p:nvSpPr>
          <p:cNvPr id="392" name="Google Shape;392;p23"/>
          <p:cNvSpPr txBox="1"/>
          <p:nvPr/>
        </p:nvSpPr>
        <p:spPr>
          <a:xfrm>
            <a:off x="9470000" y="1188700"/>
            <a:ext cx="5875200" cy="29250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2000">
                <a:solidFill>
                  <a:srgbClr val="FF9900"/>
                </a:solidFill>
                <a:latin typeface="Playfair Display"/>
                <a:ea typeface="Playfair Display"/>
                <a:cs typeface="Playfair Display"/>
                <a:sym typeface="Playfair Display"/>
              </a:rPr>
              <a:t>Innovation and adaptability: </a:t>
            </a:r>
            <a:r>
              <a:rPr lang="en-US" sz="2000">
                <a:solidFill>
                  <a:schemeClr val="dk1"/>
                </a:solidFill>
                <a:latin typeface="Playfair Display"/>
                <a:ea typeface="Playfair Display"/>
                <a:cs typeface="Playfair Display"/>
                <a:sym typeface="Playfair Display"/>
              </a:rPr>
              <a:t>The SDGs encourage innovative thinking and problem-solving. By addressing these global challenges, you cultivate a culture of innovation within your business, fostering adaptability and resilience in the face of changing circumstances.</a:t>
            </a:r>
            <a:endParaRPr b="1" sz="2000">
              <a:solidFill>
                <a:srgbClr val="0F9249"/>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398" name="Google Shape;398;p2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399" name="Google Shape;399;p2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00" name="Google Shape;400;p2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01" name="Google Shape;401;p2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02" name="Google Shape;402;p2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81" l="-14265" r="-3278" t="-161048"/>
            </a:stretch>
          </a:blipFill>
          <a:ln>
            <a:noFill/>
          </a:ln>
        </p:spPr>
      </p:sp>
      <p:sp>
        <p:nvSpPr>
          <p:cNvPr id="403" name="Google Shape;403;p24"/>
          <p:cNvSpPr txBox="1"/>
          <p:nvPr/>
        </p:nvSpPr>
        <p:spPr>
          <a:xfrm>
            <a:off x="3355625" y="1315125"/>
            <a:ext cx="9576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000">
                <a:solidFill>
                  <a:srgbClr val="BF1435"/>
                </a:solidFill>
                <a:latin typeface="Playfair Display"/>
                <a:ea typeface="Playfair Display"/>
                <a:cs typeface="Playfair Display"/>
                <a:sym typeface="Playfair Display"/>
              </a:rPr>
              <a:t>2.2  </a:t>
            </a:r>
            <a:r>
              <a:rPr b="1" lang="en-US" sz="3000">
                <a:solidFill>
                  <a:schemeClr val="dk1"/>
                </a:solidFill>
                <a:latin typeface="Playfair Display"/>
                <a:ea typeface="Playfair Display"/>
                <a:cs typeface="Playfair Display"/>
                <a:sym typeface="Playfair Display"/>
              </a:rPr>
              <a:t>How</a:t>
            </a:r>
            <a:r>
              <a:rPr lang="en-US" sz="3000">
                <a:solidFill>
                  <a:schemeClr val="dk1"/>
                </a:solidFill>
                <a:latin typeface="Playfair Display"/>
                <a:ea typeface="Playfair Display"/>
                <a:cs typeface="Playfair Display"/>
                <a:sym typeface="Playfair Display"/>
              </a:rPr>
              <a:t> Social Entrepreneurs should approach SDGs?</a:t>
            </a:r>
            <a:endParaRPr sz="3000">
              <a:solidFill>
                <a:schemeClr val="dk1"/>
              </a:solidFill>
            </a:endParaRPr>
          </a:p>
        </p:txBody>
      </p:sp>
      <p:sp>
        <p:nvSpPr>
          <p:cNvPr id="404" name="Google Shape;404;p24"/>
          <p:cNvSpPr txBox="1"/>
          <p:nvPr/>
        </p:nvSpPr>
        <p:spPr>
          <a:xfrm rot="-5400000">
            <a:off x="-1874500" y="456815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F9249"/>
                </a:solidFill>
                <a:latin typeface="Playfair Display"/>
                <a:ea typeface="Playfair Display"/>
                <a:cs typeface="Playfair Display"/>
                <a:sym typeface="Playfair Display"/>
              </a:rPr>
              <a:t>2.2 How Social Entrepreneurs should approach SDGs?</a:t>
            </a:r>
            <a:endParaRPr sz="2200">
              <a:solidFill>
                <a:srgbClr val="0F9249"/>
              </a:solidFill>
            </a:endParaRPr>
          </a:p>
        </p:txBody>
      </p:sp>
      <p:sp>
        <p:nvSpPr>
          <p:cNvPr id="405" name="Google Shape;405;p24"/>
          <p:cNvSpPr txBox="1"/>
          <p:nvPr/>
        </p:nvSpPr>
        <p:spPr>
          <a:xfrm>
            <a:off x="2960525" y="4114800"/>
            <a:ext cx="11853000" cy="3380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3600">
                <a:solidFill>
                  <a:srgbClr val="0F9249"/>
                </a:solidFill>
                <a:latin typeface="Playfair Display"/>
                <a:ea typeface="Playfair Display"/>
                <a:cs typeface="Playfair Display"/>
                <a:sym typeface="Playfair Display"/>
              </a:rPr>
              <a:t>Reflect: </a:t>
            </a:r>
            <a:endParaRPr b="1" sz="3600">
              <a:solidFill>
                <a:srgbClr val="0F9249"/>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rPr b="1" i="1" lang="en-US" sz="3600">
                <a:solidFill>
                  <a:schemeClr val="dk1"/>
                </a:solidFill>
                <a:latin typeface="Playfair Display"/>
                <a:ea typeface="Playfair Display"/>
                <a:cs typeface="Playfair Display"/>
                <a:sym typeface="Playfair Display"/>
              </a:rPr>
              <a:t>If I had the power, what global problem would I solve, and how would it help me and others?</a:t>
            </a:r>
            <a:endParaRPr b="1" i="1" sz="3600">
              <a:solidFill>
                <a:schemeClr val="dk1"/>
              </a:solidFill>
              <a:latin typeface="Playfair Display"/>
              <a:ea typeface="Playfair Display"/>
              <a:cs typeface="Playfair Display"/>
              <a:sym typeface="Playfair Display"/>
            </a:endParaRPr>
          </a:p>
          <a:p>
            <a:pPr indent="0" lvl="0" marL="0" rtl="0" algn="l">
              <a:lnSpc>
                <a:spcPct val="170031"/>
              </a:lnSpc>
              <a:spcBef>
                <a:spcPts val="0"/>
              </a:spcBef>
              <a:spcAft>
                <a:spcPts val="0"/>
              </a:spcAft>
              <a:buNone/>
            </a:pPr>
            <a:r>
              <a:t/>
            </a:r>
            <a:endParaRPr sz="3600">
              <a:solidFill>
                <a:schemeClr val="dk1"/>
              </a:solidFill>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411" name="Google Shape;411;p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412" name="Google Shape;412;p2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413" name="Google Shape;413;p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414" name="Google Shape;414;p25"/>
          <p:cNvSpPr/>
          <p:nvPr/>
        </p:nvSpPr>
        <p:spPr>
          <a:xfrm>
            <a:off x="0" y="-111125"/>
            <a:ext cx="2697216" cy="4114800"/>
          </a:xfrm>
          <a:custGeom>
            <a:rect b="b" l="l" r="r" t="t"/>
            <a:pathLst>
              <a:path extrusionOk="0" h="4114800" w="2697216">
                <a:moveTo>
                  <a:pt x="0" y="0"/>
                </a:moveTo>
                <a:lnTo>
                  <a:pt x="2697216" y="0"/>
                </a:lnTo>
                <a:lnTo>
                  <a:pt x="2697216" y="4114800"/>
                </a:lnTo>
                <a:lnTo>
                  <a:pt x="0" y="4114800"/>
                </a:lnTo>
                <a:lnTo>
                  <a:pt x="0" y="0"/>
                </a:lnTo>
                <a:close/>
              </a:path>
            </a:pathLst>
          </a:custGeom>
          <a:blipFill rotWithShape="1">
            <a:blip r:embed="rId7">
              <a:alphaModFix/>
            </a:blip>
            <a:stretch>
              <a:fillRect b="0" l="0" r="0" t="0"/>
            </a:stretch>
          </a:blipFill>
          <a:ln>
            <a:noFill/>
          </a:ln>
        </p:spPr>
      </p:sp>
      <p:sp>
        <p:nvSpPr>
          <p:cNvPr id="415" name="Google Shape;415;p25"/>
          <p:cNvSpPr txBox="1"/>
          <p:nvPr/>
        </p:nvSpPr>
        <p:spPr>
          <a:xfrm>
            <a:off x="3449175" y="1357700"/>
            <a:ext cx="13241400" cy="997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lang="en-US" sz="2400">
                <a:latin typeface="Playfair Display"/>
                <a:ea typeface="Playfair Display"/>
                <a:cs typeface="Playfair Display"/>
                <a:sym typeface="Playfair Display"/>
              </a:rPr>
              <a:t>The alignment with SDGs provides a robust framework for social entrepreneurs to channel their passion and efforts towards achieving </a:t>
            </a:r>
            <a:r>
              <a:rPr b="1" lang="en-US" sz="2400">
                <a:latin typeface="Playfair Display"/>
                <a:ea typeface="Playfair Display"/>
                <a:cs typeface="Playfair Display"/>
                <a:sym typeface="Playfair Display"/>
              </a:rPr>
              <a:t>meaningful and impactful outcomes.</a:t>
            </a:r>
            <a:endParaRPr b="1" sz="2400"/>
          </a:p>
        </p:txBody>
      </p:sp>
      <p:sp>
        <p:nvSpPr>
          <p:cNvPr id="416" name="Google Shape;416;p25"/>
          <p:cNvSpPr txBox="1"/>
          <p:nvPr/>
        </p:nvSpPr>
        <p:spPr>
          <a:xfrm rot="-5400000">
            <a:off x="-1797275" y="61899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F9249"/>
                </a:solidFill>
                <a:latin typeface="Playfair Display"/>
                <a:ea typeface="Playfair Display"/>
                <a:cs typeface="Playfair Display"/>
                <a:sym typeface="Playfair Display"/>
              </a:rPr>
              <a:t>2.2 How Social Entrepreneurs should approach SDGs?</a:t>
            </a:r>
            <a:endParaRPr sz="2200">
              <a:solidFill>
                <a:srgbClr val="0F9249"/>
              </a:solidFill>
            </a:endParaRPr>
          </a:p>
        </p:txBody>
      </p:sp>
      <p:sp>
        <p:nvSpPr>
          <p:cNvPr id="417" name="Google Shape;417;p25"/>
          <p:cNvSpPr txBox="1"/>
          <p:nvPr/>
        </p:nvSpPr>
        <p:spPr>
          <a:xfrm>
            <a:off x="7097975" y="3459625"/>
            <a:ext cx="4530300" cy="43671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199">
                <a:latin typeface="Playfair Display"/>
                <a:ea typeface="Playfair Display"/>
                <a:cs typeface="Playfair Display"/>
                <a:sym typeface="Playfair Display"/>
              </a:rPr>
              <a:t>Integrate SDGs into business models: </a:t>
            </a:r>
            <a:r>
              <a:rPr lang="en-US" sz="2199">
                <a:latin typeface="Playfair Display"/>
                <a:ea typeface="Playfair Display"/>
                <a:cs typeface="Playfair Display"/>
                <a:sym typeface="Playfair Display"/>
              </a:rPr>
              <a:t>Embed the principles of SDGs into the core of your business model. Identify which specific SDGs align with your mission and develop strategies to integrate them into your products, services, and operations</a:t>
            </a:r>
            <a:endParaRPr/>
          </a:p>
        </p:txBody>
      </p:sp>
      <p:sp>
        <p:nvSpPr>
          <p:cNvPr id="418" name="Google Shape;418;p25"/>
          <p:cNvSpPr txBox="1"/>
          <p:nvPr/>
        </p:nvSpPr>
        <p:spPr>
          <a:xfrm>
            <a:off x="12075425" y="3459625"/>
            <a:ext cx="4905900" cy="43671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199">
                <a:latin typeface="Playfair Display"/>
                <a:ea typeface="Playfair Display"/>
                <a:cs typeface="Playfair Display"/>
                <a:sym typeface="Playfair Display"/>
              </a:rPr>
              <a:t>Measure and report impact: </a:t>
            </a:r>
            <a:r>
              <a:rPr lang="en-US" sz="2199">
                <a:latin typeface="Playfair Display"/>
                <a:ea typeface="Playfair Display"/>
                <a:cs typeface="Playfair Display"/>
                <a:sym typeface="Playfair Display"/>
              </a:rPr>
              <a:t>Establish clear metrics and indicators to measure the impact of your initiatives. Regularly monitor and report on progress toward SDG-related goals. Transparent reporting enhances accountability and demonstrates the tangible outcomes of your efforts.</a:t>
            </a:r>
            <a:endParaRPr/>
          </a:p>
        </p:txBody>
      </p:sp>
      <p:sp>
        <p:nvSpPr>
          <p:cNvPr id="419" name="Google Shape;419;p25"/>
          <p:cNvSpPr txBox="1"/>
          <p:nvPr/>
        </p:nvSpPr>
        <p:spPr>
          <a:xfrm>
            <a:off x="2809925" y="3429775"/>
            <a:ext cx="3840900" cy="551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199">
                <a:latin typeface="Playfair Display"/>
                <a:ea typeface="Playfair Display"/>
                <a:cs typeface="Playfair Display"/>
                <a:sym typeface="Playfair Display"/>
              </a:rPr>
              <a:t>Understand local contexts: </a:t>
            </a:r>
            <a:r>
              <a:rPr lang="en-US" sz="2199">
                <a:latin typeface="Playfair Display"/>
                <a:ea typeface="Playfair Display"/>
                <a:cs typeface="Playfair Display"/>
                <a:sym typeface="Playfair Display"/>
              </a:rPr>
              <a:t>Tailor initiatives to the specific needs and contexts of the communities you aim to serve. Understanding the local nuances ensures that solutions are culturally sensitive and more likely to be embraced by the target audience.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425" name="Google Shape;425;p2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81" l="-14265" r="-3278" t="-161048"/>
            </a:stretch>
          </a:blipFill>
          <a:ln>
            <a:noFill/>
          </a:ln>
        </p:spPr>
      </p:sp>
      <p:sp>
        <p:nvSpPr>
          <p:cNvPr id="426" name="Google Shape;426;p26"/>
          <p:cNvSpPr/>
          <p:nvPr/>
        </p:nvSpPr>
        <p:spPr>
          <a:xfrm>
            <a:off x="14209741" y="6172200"/>
            <a:ext cx="4093452" cy="4114800"/>
          </a:xfrm>
          <a:custGeom>
            <a:rect b="b" l="l" r="r" t="t"/>
            <a:pathLst>
              <a:path extrusionOk="0" h="4114800" w="4093452">
                <a:moveTo>
                  <a:pt x="0" y="0"/>
                </a:moveTo>
                <a:lnTo>
                  <a:pt x="4093453" y="0"/>
                </a:lnTo>
                <a:lnTo>
                  <a:pt x="4093453" y="4114800"/>
                </a:lnTo>
                <a:lnTo>
                  <a:pt x="0" y="4114800"/>
                </a:lnTo>
                <a:lnTo>
                  <a:pt x="0" y="0"/>
                </a:lnTo>
                <a:close/>
              </a:path>
            </a:pathLst>
          </a:custGeom>
          <a:blipFill rotWithShape="1">
            <a:blip r:embed="rId5">
              <a:alphaModFix/>
            </a:blip>
            <a:stretch>
              <a:fillRect b="0" l="0" r="0" t="0"/>
            </a:stretch>
          </a:blipFill>
          <a:ln>
            <a:noFill/>
          </a:ln>
        </p:spPr>
      </p:sp>
      <p:sp>
        <p:nvSpPr>
          <p:cNvPr id="427" name="Google Shape;427;p26"/>
          <p:cNvSpPr/>
          <p:nvPr/>
        </p:nvSpPr>
        <p:spPr>
          <a:xfrm rot="2293080">
            <a:off x="-134672" y="7468354"/>
            <a:ext cx="3441469" cy="4114800"/>
          </a:xfrm>
          <a:custGeom>
            <a:rect b="b" l="l" r="r" t="t"/>
            <a:pathLst>
              <a:path extrusionOk="0" h="4114800" w="3441469">
                <a:moveTo>
                  <a:pt x="0" y="0"/>
                </a:moveTo>
                <a:lnTo>
                  <a:pt x="3441470" y="0"/>
                </a:lnTo>
                <a:lnTo>
                  <a:pt x="3441470" y="4114800"/>
                </a:lnTo>
                <a:lnTo>
                  <a:pt x="0" y="4114800"/>
                </a:lnTo>
                <a:lnTo>
                  <a:pt x="0" y="0"/>
                </a:lnTo>
                <a:close/>
              </a:path>
            </a:pathLst>
          </a:custGeom>
          <a:blipFill rotWithShape="1">
            <a:blip r:embed="rId6">
              <a:alphaModFix/>
            </a:blip>
            <a:stretch>
              <a:fillRect b="0" l="0" r="0" t="0"/>
            </a:stretch>
          </a:blipFill>
          <a:ln>
            <a:noFill/>
          </a:ln>
        </p:spPr>
      </p:sp>
      <p:sp>
        <p:nvSpPr>
          <p:cNvPr id="428" name="Google Shape;428;p26"/>
          <p:cNvSpPr txBox="1"/>
          <p:nvPr/>
        </p:nvSpPr>
        <p:spPr>
          <a:xfrm>
            <a:off x="6557350" y="2181400"/>
            <a:ext cx="4530300" cy="43671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199">
                <a:latin typeface="Playfair Display"/>
                <a:ea typeface="Playfair Display"/>
                <a:cs typeface="Playfair Display"/>
                <a:sym typeface="Playfair Display"/>
              </a:rPr>
              <a:t>Build partnerships: </a:t>
            </a:r>
            <a:r>
              <a:rPr lang="en-US" sz="2199">
                <a:latin typeface="Playfair Display"/>
                <a:ea typeface="Playfair Display"/>
                <a:cs typeface="Playfair Display"/>
                <a:sym typeface="Playfair Display"/>
              </a:rPr>
              <a:t>Foster partnerships with organizations, both within and outside your sector, that share similar goals. Collaboration allows for the pooling of resources, expertise, and networks, leading to a more significant and lasting impact.</a:t>
            </a:r>
            <a:endParaRPr/>
          </a:p>
        </p:txBody>
      </p:sp>
      <p:sp>
        <p:nvSpPr>
          <p:cNvPr id="429" name="Google Shape;429;p26"/>
          <p:cNvSpPr txBox="1"/>
          <p:nvPr/>
        </p:nvSpPr>
        <p:spPr>
          <a:xfrm>
            <a:off x="11534800" y="2181400"/>
            <a:ext cx="4905900" cy="49428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199">
                <a:latin typeface="Playfair Display"/>
                <a:ea typeface="Playfair Display"/>
                <a:cs typeface="Playfair Display"/>
                <a:sym typeface="Playfair Display"/>
              </a:rPr>
              <a:t>Promote innovation: </a:t>
            </a:r>
            <a:r>
              <a:rPr lang="en-US" sz="2199">
                <a:latin typeface="Playfair Display"/>
                <a:ea typeface="Playfair Display"/>
                <a:cs typeface="Playfair Display"/>
                <a:sym typeface="Playfair Display"/>
              </a:rPr>
              <a:t>Encourage innovation in your approaches. Social entrepreneurs are well-positioned to bring fresh perspectives and creative solutions to address complex challenges outlined in the SDGs. Embrace innovation as a means to enhance the effectiveness and scalability of your initiatives.</a:t>
            </a:r>
            <a:endParaRPr/>
          </a:p>
        </p:txBody>
      </p:sp>
      <p:sp>
        <p:nvSpPr>
          <p:cNvPr id="430" name="Google Shape;430;p26"/>
          <p:cNvSpPr txBox="1"/>
          <p:nvPr/>
        </p:nvSpPr>
        <p:spPr>
          <a:xfrm>
            <a:off x="2269300" y="2151550"/>
            <a:ext cx="3840900" cy="551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199">
                <a:latin typeface="Playfair Display"/>
                <a:ea typeface="Playfair Display"/>
                <a:cs typeface="Playfair Display"/>
                <a:sym typeface="Playfair Display"/>
              </a:rPr>
              <a:t>Engage stakeholders: </a:t>
            </a:r>
            <a:r>
              <a:rPr lang="en-US" sz="2199">
                <a:latin typeface="Playfair Display"/>
                <a:ea typeface="Playfair Display"/>
                <a:cs typeface="Playfair Display"/>
                <a:sym typeface="Playfair Display"/>
              </a:rPr>
              <a:t>Involve key stakeholders, including community members, customers, and partners, in the decision-making process. Collaborative approaches ensure that initiatives are more inclusive, sustainable, and aligned with the genuine needs of the community.</a:t>
            </a:r>
            <a:endParaRPr/>
          </a:p>
        </p:txBody>
      </p:sp>
      <p:sp>
        <p:nvSpPr>
          <p:cNvPr id="431" name="Google Shape;431;p26"/>
          <p:cNvSpPr txBox="1"/>
          <p:nvPr/>
        </p:nvSpPr>
        <p:spPr>
          <a:xfrm rot="-5400000">
            <a:off x="-1574250" y="473715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F9249"/>
                </a:solidFill>
                <a:latin typeface="Playfair Display"/>
                <a:ea typeface="Playfair Display"/>
                <a:cs typeface="Playfair Display"/>
                <a:sym typeface="Playfair Display"/>
              </a:rPr>
              <a:t>2.2 How Social Entrepreneurs should approach SDGs?</a:t>
            </a:r>
            <a:endParaRPr sz="2200">
              <a:solidFill>
                <a:srgbClr val="0F924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37" name="Google Shape;437;p2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38" name="Google Shape;438;p2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39" name="Google Shape;439;p2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40" name="Google Shape;440;p2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41" name="Google Shape;441;p2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81" l="-14265" r="-3278" t="-161048"/>
            </a:stretch>
          </a:blipFill>
          <a:ln>
            <a:noFill/>
          </a:ln>
        </p:spPr>
      </p:sp>
      <p:sp>
        <p:nvSpPr>
          <p:cNvPr id="442" name="Google Shape;442;p27"/>
          <p:cNvSpPr txBox="1"/>
          <p:nvPr/>
        </p:nvSpPr>
        <p:spPr>
          <a:xfrm>
            <a:off x="2241000" y="946900"/>
            <a:ext cx="12801600" cy="4995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lang="en-US" sz="2400">
                <a:solidFill>
                  <a:srgbClr val="0F9249"/>
                </a:solidFill>
                <a:latin typeface="Playfair Display"/>
                <a:ea typeface="Playfair Display"/>
                <a:cs typeface="Playfair Display"/>
                <a:sym typeface="Playfair Display"/>
              </a:rPr>
              <a:t>In short</a:t>
            </a:r>
            <a:r>
              <a:rPr lang="en-US" sz="2199">
                <a:latin typeface="Playfair Display"/>
                <a:ea typeface="Playfair Display"/>
                <a:cs typeface="Playfair Display"/>
                <a:sym typeface="Playfair Display"/>
              </a:rPr>
              <a:t>, answering the “</a:t>
            </a:r>
            <a:r>
              <a:rPr b="1" lang="en-US" sz="2400">
                <a:solidFill>
                  <a:srgbClr val="0F9249"/>
                </a:solidFill>
                <a:latin typeface="Playfair Display"/>
                <a:ea typeface="Playfair Display"/>
                <a:cs typeface="Playfair Display"/>
                <a:sym typeface="Playfair Display"/>
              </a:rPr>
              <a:t>How</a:t>
            </a:r>
            <a:r>
              <a:rPr lang="en-US" sz="2199">
                <a:latin typeface="Playfair Display"/>
                <a:ea typeface="Playfair Display"/>
                <a:cs typeface="Playfair Display"/>
                <a:sym typeface="Playfair Display"/>
              </a:rPr>
              <a:t>”:</a:t>
            </a:r>
            <a:endParaRPr sz="2199">
              <a:latin typeface="Playfair Display"/>
              <a:ea typeface="Playfair Display"/>
              <a:cs typeface="Playfair Display"/>
              <a:sym typeface="Playfair Display"/>
            </a:endParaRPr>
          </a:p>
          <a:p>
            <a:pPr indent="0" lvl="0" marL="0" marR="0" rtl="0" algn="l">
              <a:lnSpc>
                <a:spcPct val="170031"/>
              </a:lnSpc>
              <a:spcBef>
                <a:spcPts val="0"/>
              </a:spcBef>
              <a:spcAft>
                <a:spcPts val="0"/>
              </a:spcAft>
              <a:buNone/>
            </a:pPr>
            <a:r>
              <a:t/>
            </a:r>
            <a:endParaRPr sz="2199">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SzPts val="2199"/>
              <a:buFont typeface="Playfair Display"/>
              <a:buChar char="➔"/>
            </a:pPr>
            <a:r>
              <a:rPr lang="en-US" sz="2199">
                <a:latin typeface="Playfair Display"/>
                <a:ea typeface="Playfair Display"/>
                <a:cs typeface="Playfair Display"/>
                <a:sym typeface="Playfair Display"/>
              </a:rPr>
              <a:t>Keeping in mind that the challenges addressed by </a:t>
            </a:r>
            <a:r>
              <a:rPr b="1" lang="en-US" sz="2199">
                <a:latin typeface="Playfair Display"/>
                <a:ea typeface="Playfair Display"/>
                <a:cs typeface="Playfair Display"/>
                <a:sym typeface="Playfair Display"/>
              </a:rPr>
              <a:t>the SDGs are integrated and must be pursued in combination</a:t>
            </a:r>
            <a:r>
              <a:rPr lang="en-US" sz="2199">
                <a:latin typeface="Playfair Display"/>
                <a:ea typeface="Playfair Display"/>
                <a:cs typeface="Playfair Display"/>
                <a:sym typeface="Playfair Display"/>
              </a:rPr>
              <a:t>, rather than one at a time. As a result, SDGs cannot be ordered by priority, all are equally important and work in harmony with the other.</a:t>
            </a:r>
            <a:endParaRPr sz="2199">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SzPts val="2199"/>
              <a:buFont typeface="Playfair Display"/>
              <a:buChar char="➔"/>
            </a:pPr>
            <a:r>
              <a:rPr lang="en-US" sz="2199">
                <a:latin typeface="Playfair Display"/>
                <a:ea typeface="Playfair Display"/>
                <a:cs typeface="Playfair Display"/>
                <a:sym typeface="Playfair Display"/>
              </a:rPr>
              <a:t>Each goal should be analyzed and pursued with full regard to the three dimensions of sustainable development: </a:t>
            </a:r>
            <a:r>
              <a:rPr b="1" lang="en-US" sz="2199">
                <a:latin typeface="Playfair Display"/>
                <a:ea typeface="Playfair Display"/>
                <a:cs typeface="Playfair Display"/>
                <a:sym typeface="Playfair Display"/>
              </a:rPr>
              <a:t>economic, social, and environmental</a:t>
            </a:r>
            <a:r>
              <a:rPr lang="en-US" sz="2199">
                <a:latin typeface="Playfair Display"/>
                <a:ea typeface="Playfair Display"/>
                <a:cs typeface="Playfair Display"/>
                <a:sym typeface="Playfair Display"/>
              </a:rPr>
              <a:t>.</a:t>
            </a:r>
            <a:endParaRPr sz="2199">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SzPts val="2199"/>
              <a:buFont typeface="Playfair Display"/>
              <a:buChar char="➔"/>
            </a:pPr>
            <a:r>
              <a:rPr lang="en-US" sz="2199">
                <a:latin typeface="Playfair Display"/>
                <a:ea typeface="Playfair Display"/>
                <a:cs typeface="Playfair Display"/>
                <a:sym typeface="Playfair Display"/>
              </a:rPr>
              <a:t>For each of the 17 Goals there are </a:t>
            </a:r>
            <a:r>
              <a:rPr b="1" lang="en-US" sz="2199">
                <a:latin typeface="Playfair Display"/>
                <a:ea typeface="Playfair Display"/>
                <a:cs typeface="Playfair Display"/>
                <a:sym typeface="Playfair Display"/>
              </a:rPr>
              <a:t>many positive actions you can take</a:t>
            </a:r>
            <a:r>
              <a:rPr lang="en-US" sz="2199">
                <a:latin typeface="Playfair Display"/>
                <a:ea typeface="Playfair Display"/>
                <a:cs typeface="Playfair Display"/>
                <a:sym typeface="Playfair Display"/>
              </a:rPr>
              <a:t> to make a real change</a:t>
            </a:r>
            <a:endParaRPr sz="2199">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SzPts val="2199"/>
              <a:buFont typeface="Playfair Display"/>
              <a:buChar char="➔"/>
            </a:pPr>
            <a:r>
              <a:rPr b="1" lang="en-US" sz="2199">
                <a:latin typeface="Playfair Display"/>
                <a:ea typeface="Playfair Display"/>
                <a:cs typeface="Playfair Display"/>
                <a:sym typeface="Playfair Display"/>
              </a:rPr>
              <a:t>Identify what is needed</a:t>
            </a:r>
            <a:r>
              <a:rPr lang="en-US" sz="2199">
                <a:latin typeface="Playfair Display"/>
                <a:ea typeface="Playfair Display"/>
                <a:cs typeface="Playfair Display"/>
                <a:sym typeface="Playfair Display"/>
              </a:rPr>
              <a:t> and chart out long-term pathways to achieve sustainable development</a:t>
            </a:r>
            <a:endParaRPr sz="2199">
              <a:latin typeface="Playfair Display"/>
              <a:ea typeface="Playfair Display"/>
              <a:cs typeface="Playfair Display"/>
              <a:sym typeface="Playfair Display"/>
            </a:endParaRPr>
          </a:p>
        </p:txBody>
      </p:sp>
      <p:sp>
        <p:nvSpPr>
          <p:cNvPr id="443" name="Google Shape;443;p27"/>
          <p:cNvSpPr txBox="1"/>
          <p:nvPr/>
        </p:nvSpPr>
        <p:spPr>
          <a:xfrm rot="-5400000">
            <a:off x="-1574250" y="473715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F9249"/>
                </a:solidFill>
                <a:latin typeface="Playfair Display"/>
                <a:ea typeface="Playfair Display"/>
                <a:cs typeface="Playfair Display"/>
                <a:sym typeface="Playfair Display"/>
              </a:rPr>
              <a:t>2.2 How Social Entrepreneurs should approach SDGs?</a:t>
            </a:r>
            <a:endParaRPr sz="2200">
              <a:solidFill>
                <a:srgbClr val="0F9249"/>
              </a:solidFill>
            </a:endParaRPr>
          </a:p>
        </p:txBody>
      </p:sp>
      <p:sp>
        <p:nvSpPr>
          <p:cNvPr id="444" name="Google Shape;444;p27"/>
          <p:cNvSpPr txBox="1"/>
          <p:nvPr/>
        </p:nvSpPr>
        <p:spPr>
          <a:xfrm>
            <a:off x="3218800" y="6489600"/>
            <a:ext cx="10573500" cy="14895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In summary, embracing </a:t>
            </a:r>
            <a:r>
              <a:rPr b="1" lang="en-US" sz="2199">
                <a:solidFill>
                  <a:schemeClr val="dk1"/>
                </a:solidFill>
                <a:latin typeface="Playfair Display"/>
                <a:ea typeface="Playfair Display"/>
                <a:cs typeface="Playfair Display"/>
                <a:sym typeface="Playfair Display"/>
              </a:rPr>
              <a:t>goal-based planning</a:t>
            </a:r>
            <a:r>
              <a:rPr lang="en-US" sz="2199">
                <a:solidFill>
                  <a:schemeClr val="dk1"/>
                </a:solidFill>
                <a:latin typeface="Playfair Display"/>
                <a:ea typeface="Playfair Display"/>
                <a:cs typeface="Playfair Display"/>
                <a:sym typeface="Playfair Display"/>
              </a:rPr>
              <a:t> within the context of the SDGs </a:t>
            </a:r>
            <a:r>
              <a:rPr b="1" lang="en-US" sz="2199">
                <a:solidFill>
                  <a:schemeClr val="dk1"/>
                </a:solidFill>
                <a:latin typeface="Playfair Display"/>
                <a:ea typeface="Playfair Display"/>
                <a:cs typeface="Playfair Display"/>
                <a:sym typeface="Playfair Display"/>
              </a:rPr>
              <a:t>empowers individuals and organizations</a:t>
            </a:r>
            <a:r>
              <a:rPr lang="en-US" sz="2199">
                <a:solidFill>
                  <a:schemeClr val="dk1"/>
                </a:solidFill>
                <a:latin typeface="Playfair Display"/>
                <a:ea typeface="Playfair Display"/>
                <a:cs typeface="Playfair Display"/>
                <a:sym typeface="Playfair Display"/>
              </a:rPr>
              <a:t>, especially social entrepreneurs, to contribute meaningfully to a more sustainable and equitable world.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450" name="Google Shape;450;p3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81" l="-14265" r="-3278" t="-161048"/>
            </a:stretch>
          </a:blipFill>
          <a:ln>
            <a:noFill/>
          </a:ln>
        </p:spPr>
      </p:sp>
      <p:sp>
        <p:nvSpPr>
          <p:cNvPr id="451" name="Google Shape;451;p30"/>
          <p:cNvSpPr/>
          <p:nvPr/>
        </p:nvSpPr>
        <p:spPr>
          <a:xfrm>
            <a:off x="-144767" y="-175240"/>
            <a:ext cx="4294383" cy="4114800"/>
          </a:xfrm>
          <a:custGeom>
            <a:rect b="b" l="l" r="r" t="t"/>
            <a:pathLst>
              <a:path extrusionOk="0" h="4114800" w="4294383">
                <a:moveTo>
                  <a:pt x="0" y="0"/>
                </a:moveTo>
                <a:lnTo>
                  <a:pt x="4294383" y="0"/>
                </a:lnTo>
                <a:lnTo>
                  <a:pt x="4294383" y="4114800"/>
                </a:lnTo>
                <a:lnTo>
                  <a:pt x="0" y="4114800"/>
                </a:lnTo>
                <a:lnTo>
                  <a:pt x="0" y="0"/>
                </a:lnTo>
                <a:close/>
              </a:path>
            </a:pathLst>
          </a:custGeom>
          <a:blipFill rotWithShape="1">
            <a:blip r:embed="rId5">
              <a:alphaModFix/>
            </a:blip>
            <a:stretch>
              <a:fillRect b="0" l="0" r="0" t="0"/>
            </a:stretch>
          </a:blipFill>
          <a:ln>
            <a:noFill/>
          </a:ln>
        </p:spPr>
      </p:sp>
      <p:sp>
        <p:nvSpPr>
          <p:cNvPr id="452" name="Google Shape;452;p30"/>
          <p:cNvSpPr/>
          <p:nvPr/>
        </p:nvSpPr>
        <p:spPr>
          <a:xfrm>
            <a:off x="16067003" y="8229600"/>
            <a:ext cx="3486358" cy="4114800"/>
          </a:xfrm>
          <a:custGeom>
            <a:rect b="b" l="l" r="r" t="t"/>
            <a:pathLst>
              <a:path extrusionOk="0" h="4114800" w="3486358">
                <a:moveTo>
                  <a:pt x="0" y="0"/>
                </a:moveTo>
                <a:lnTo>
                  <a:pt x="3486357" y="0"/>
                </a:lnTo>
                <a:lnTo>
                  <a:pt x="3486357" y="4114800"/>
                </a:lnTo>
                <a:lnTo>
                  <a:pt x="0" y="4114800"/>
                </a:lnTo>
                <a:lnTo>
                  <a:pt x="0" y="0"/>
                </a:lnTo>
                <a:close/>
              </a:path>
            </a:pathLst>
          </a:custGeom>
          <a:blipFill rotWithShape="1">
            <a:blip r:embed="rId6">
              <a:alphaModFix/>
            </a:blip>
            <a:stretch>
              <a:fillRect b="0" l="0" r="0" t="0"/>
            </a:stretch>
          </a:blipFill>
          <a:ln>
            <a:noFill/>
          </a:ln>
        </p:spPr>
      </p:sp>
      <p:sp>
        <p:nvSpPr>
          <p:cNvPr id="453" name="Google Shape;453;p30"/>
          <p:cNvSpPr txBox="1"/>
          <p:nvPr/>
        </p:nvSpPr>
        <p:spPr>
          <a:xfrm>
            <a:off x="7307689" y="3866762"/>
            <a:ext cx="17676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2999" u="none" cap="none" strike="noStrike">
                <a:solidFill>
                  <a:srgbClr val="06AC73"/>
                </a:solidFill>
                <a:latin typeface="Prata"/>
                <a:ea typeface="Prata"/>
                <a:cs typeface="Prata"/>
                <a:sym typeface="Prata"/>
              </a:rPr>
              <a:t>01</a:t>
            </a:r>
            <a:endParaRPr/>
          </a:p>
        </p:txBody>
      </p:sp>
      <p:sp>
        <p:nvSpPr>
          <p:cNvPr id="454" name="Google Shape;454;p30"/>
          <p:cNvSpPr txBox="1"/>
          <p:nvPr/>
        </p:nvSpPr>
        <p:spPr>
          <a:xfrm>
            <a:off x="9075335" y="4155688"/>
            <a:ext cx="7517400" cy="20316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000000"/>
                </a:solidFill>
                <a:latin typeface="Prata"/>
                <a:ea typeface="Prata"/>
                <a:cs typeface="Prata"/>
                <a:sym typeface="Prata"/>
              </a:rPr>
              <a:t>You've reached the end of module 1!</a:t>
            </a:r>
            <a:endParaRPr/>
          </a:p>
        </p:txBody>
      </p:sp>
      <p:sp>
        <p:nvSpPr>
          <p:cNvPr id="455" name="Google Shape;455;p30"/>
          <p:cNvSpPr txBox="1"/>
          <p:nvPr/>
        </p:nvSpPr>
        <p:spPr>
          <a:xfrm>
            <a:off x="9075335" y="6202296"/>
            <a:ext cx="3618900" cy="1461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000000"/>
                </a:solidFill>
                <a:latin typeface="Prata"/>
                <a:ea typeface="Prata"/>
                <a:cs typeface="Prata"/>
                <a:sym typeface="Prata"/>
              </a:rPr>
              <a:t>Now it's time for some self-assessment and exercices. </a:t>
            </a:r>
            <a:endParaRPr/>
          </a:p>
        </p:txBody>
      </p:sp>
      <p:grpSp>
        <p:nvGrpSpPr>
          <p:cNvPr id="456" name="Google Shape;456;p30"/>
          <p:cNvGrpSpPr/>
          <p:nvPr/>
        </p:nvGrpSpPr>
        <p:grpSpPr>
          <a:xfrm>
            <a:off x="2304762" y="2763810"/>
            <a:ext cx="4368485" cy="5891134"/>
            <a:chOff x="0" y="0"/>
            <a:chExt cx="5824647" cy="7854846"/>
          </a:xfrm>
        </p:grpSpPr>
        <p:sp>
          <p:nvSpPr>
            <p:cNvPr id="457" name="Google Shape;457;p30"/>
            <p:cNvSpPr/>
            <p:nvPr/>
          </p:nvSpPr>
          <p:spPr>
            <a:xfrm>
              <a:off x="0" y="0"/>
              <a:ext cx="5344674" cy="7355562"/>
            </a:xfrm>
            <a:custGeom>
              <a:rect b="b" l="l" r="r" t="t"/>
              <a:pathLst>
                <a:path extrusionOk="0" h="7355562" w="5344674">
                  <a:moveTo>
                    <a:pt x="0" y="0"/>
                  </a:moveTo>
                  <a:lnTo>
                    <a:pt x="5344674" y="0"/>
                  </a:lnTo>
                  <a:lnTo>
                    <a:pt x="5344674" y="7355562"/>
                  </a:lnTo>
                  <a:lnTo>
                    <a:pt x="0" y="7355562"/>
                  </a:lnTo>
                  <a:lnTo>
                    <a:pt x="0" y="0"/>
                  </a:lnTo>
                  <a:close/>
                </a:path>
              </a:pathLst>
            </a:custGeom>
            <a:blipFill rotWithShape="1">
              <a:blip r:embed="rId7">
                <a:alphaModFix/>
              </a:blip>
              <a:stretch>
                <a:fillRect b="-13798" l="0" r="-99656" t="-31269"/>
              </a:stretch>
            </a:blipFill>
            <a:ln>
              <a:noFill/>
            </a:ln>
          </p:spPr>
        </p:sp>
        <p:sp>
          <p:nvSpPr>
            <p:cNvPr id="458" name="Google Shape;458;p30"/>
            <p:cNvSpPr/>
            <p:nvPr/>
          </p:nvSpPr>
          <p:spPr>
            <a:xfrm>
              <a:off x="551852" y="492852"/>
              <a:ext cx="5272795" cy="7361994"/>
            </a:xfrm>
            <a:custGeom>
              <a:rect b="b" l="l" r="r" t="t"/>
              <a:pathLst>
                <a:path extrusionOk="0" h="1068892" w="765560">
                  <a:moveTo>
                    <a:pt x="0" y="0"/>
                  </a:moveTo>
                  <a:lnTo>
                    <a:pt x="765560" y="0"/>
                  </a:lnTo>
                  <a:lnTo>
                    <a:pt x="765560" y="1068892"/>
                  </a:lnTo>
                  <a:lnTo>
                    <a:pt x="0" y="1068892"/>
                  </a:lnTo>
                  <a:close/>
                </a:path>
              </a:pathLst>
            </a:custGeom>
            <a:blipFill rotWithShape="1">
              <a:blip r:embed="rId8">
                <a:alphaModFix/>
              </a:blip>
              <a:stretch>
                <a:fillRect b="0" l="-6109" r="-6109" t="0"/>
              </a:stretch>
            </a:blipFill>
            <a:ln>
              <a:noFill/>
            </a:ln>
          </p:spPr>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64" name="Google Shape;464;p3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65" name="Google Shape;465;p3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66" name="Google Shape;466;p3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67" name="Google Shape;467;p3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68" name="Google Shape;468;p3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81" l="-14265" r="-3278" t="-161048"/>
            </a:stretch>
          </a:blipFill>
          <a:ln>
            <a:noFill/>
          </a:ln>
        </p:spPr>
      </p:sp>
      <p:sp>
        <p:nvSpPr>
          <p:cNvPr id="469" name="Google Shape;469;p34"/>
          <p:cNvSpPr/>
          <p:nvPr/>
        </p:nvSpPr>
        <p:spPr>
          <a:xfrm>
            <a:off x="1508725" y="9068237"/>
            <a:ext cx="2851522" cy="1754929"/>
          </a:xfrm>
          <a:custGeom>
            <a:rect b="b" l="l" r="r" t="t"/>
            <a:pathLst>
              <a:path extrusionOk="0" h="3052051" w="4812695">
                <a:moveTo>
                  <a:pt x="0" y="0"/>
                </a:moveTo>
                <a:lnTo>
                  <a:pt x="4812695" y="0"/>
                </a:lnTo>
                <a:lnTo>
                  <a:pt x="4812695" y="3052051"/>
                </a:lnTo>
                <a:lnTo>
                  <a:pt x="0" y="3052051"/>
                </a:lnTo>
                <a:lnTo>
                  <a:pt x="0" y="0"/>
                </a:lnTo>
                <a:close/>
              </a:path>
            </a:pathLst>
          </a:custGeom>
          <a:blipFill rotWithShape="1">
            <a:blip r:embed="rId9">
              <a:alphaModFix/>
            </a:blip>
            <a:stretch>
              <a:fillRect b="0" l="0" r="0" t="0"/>
            </a:stretch>
          </a:blipFill>
          <a:ln>
            <a:noFill/>
          </a:ln>
        </p:spPr>
      </p:sp>
      <p:sp>
        <p:nvSpPr>
          <p:cNvPr id="470" name="Google Shape;470;p34"/>
          <p:cNvSpPr txBox="1"/>
          <p:nvPr/>
        </p:nvSpPr>
        <p:spPr>
          <a:xfrm>
            <a:off x="2611075" y="782150"/>
            <a:ext cx="6204300" cy="12468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None/>
            </a:pPr>
            <a:r>
              <a:rPr b="1" lang="en-US" sz="3000">
                <a:solidFill>
                  <a:srgbClr val="B45F06"/>
                </a:solidFill>
                <a:latin typeface="Playfair Display"/>
                <a:ea typeface="Playfair Display"/>
                <a:cs typeface="Playfair Display"/>
                <a:sym typeface="Playfair Display"/>
              </a:rPr>
              <a:t>Exercise - Innovative Solution Roadmap</a:t>
            </a:r>
            <a:endParaRPr b="1" sz="3000">
              <a:solidFill>
                <a:srgbClr val="B45F06"/>
              </a:solidFill>
            </a:endParaRPr>
          </a:p>
        </p:txBody>
      </p:sp>
      <p:graphicFrame>
        <p:nvGraphicFramePr>
          <p:cNvPr id="471" name="Google Shape;471;p34"/>
          <p:cNvGraphicFramePr/>
          <p:nvPr/>
        </p:nvGraphicFramePr>
        <p:xfrm>
          <a:off x="2611075" y="1270300"/>
          <a:ext cx="3000000" cy="3000000"/>
        </p:xfrm>
        <a:graphic>
          <a:graphicData uri="http://schemas.openxmlformats.org/drawingml/2006/table">
            <a:tbl>
              <a:tblPr>
                <a:noFill/>
                <a:tableStyleId>{EBF0A435-56B7-4845-8D3A-B38AA929F6DC}</a:tableStyleId>
              </a:tblPr>
              <a:tblGrid>
                <a:gridCol w="12462300"/>
              </a:tblGrid>
              <a:tr h="758650">
                <a:tc>
                  <a:txBody>
                    <a:bodyPr/>
                    <a:lstStyle/>
                    <a:p>
                      <a:pPr indent="0" lvl="0" marL="0" rtl="0" algn="l">
                        <a:lnSpc>
                          <a:spcPct val="170031"/>
                        </a:lnSpc>
                        <a:spcBef>
                          <a:spcPts val="0"/>
                        </a:spcBef>
                        <a:spcAft>
                          <a:spcPts val="0"/>
                        </a:spcAft>
                        <a:buClr>
                          <a:schemeClr val="dk1"/>
                        </a:buClr>
                        <a:buSzPts val="1100"/>
                        <a:buFont typeface="Arial"/>
                        <a:buNone/>
                      </a:pPr>
                      <a:r>
                        <a:rPr b="1" lang="en-US" sz="2199">
                          <a:solidFill>
                            <a:schemeClr val="lt1"/>
                          </a:solidFill>
                          <a:latin typeface="Playfair Display"/>
                          <a:ea typeface="Playfair Display"/>
                          <a:cs typeface="Playfair Display"/>
                          <a:sym typeface="Playfair Display"/>
                        </a:rPr>
                        <a:t>First, define the problem you are addressing:</a:t>
                      </a:r>
                      <a:endParaRPr b="1">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745000">
                <a:tc>
                  <a:txBody>
                    <a:bodyPr/>
                    <a:lstStyle/>
                    <a:p>
                      <a:pPr indent="0" lvl="0" marL="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Which is the global goal you are addressing?</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rtl="0" algn="l">
                        <a:spcBef>
                          <a:spcPts val="0"/>
                        </a:spcBef>
                        <a:spcAft>
                          <a:spcPts val="0"/>
                        </a:spcAft>
                        <a:buNone/>
                      </a:pPr>
                      <a:r>
                        <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What is the specific problem you want to solve?</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rtl="0" algn="l">
                        <a:spcBef>
                          <a:spcPts val="0"/>
                        </a:spcBef>
                        <a:spcAft>
                          <a:spcPts val="0"/>
                        </a:spcAft>
                        <a:buNone/>
                      </a:pPr>
                      <a:r>
                        <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Where is this problem happening? (continent, country, region, etc.)</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rtl="0" algn="l">
                        <a:spcBef>
                          <a:spcPts val="0"/>
                        </a:spcBef>
                        <a:spcAft>
                          <a:spcPts val="0"/>
                        </a:spcAft>
                        <a:buNone/>
                      </a:pPr>
                      <a:r>
                        <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Who are the people affected by the problem? (target group addressed)</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rtl="0" algn="l">
                        <a:spcBef>
                          <a:spcPts val="0"/>
                        </a:spcBef>
                        <a:spcAft>
                          <a:spcPts val="0"/>
                        </a:spcAft>
                        <a:buNone/>
                      </a:pPr>
                      <a:r>
                        <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What is the solution you are offering to them? (product or service created)</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rtl="0" algn="l">
                        <a:spcBef>
                          <a:spcPts val="0"/>
                        </a:spcBef>
                        <a:spcAft>
                          <a:spcPts val="0"/>
                        </a:spcAft>
                        <a:buNone/>
                      </a:pPr>
                      <a:r>
                        <a:t/>
                      </a:r>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72" name="Google Shape;472;p34"/>
          <p:cNvSpPr txBox="1"/>
          <p:nvPr/>
        </p:nvSpPr>
        <p:spPr>
          <a:xfrm rot="-5400000">
            <a:off x="-1655987" y="4541125"/>
            <a:ext cx="5671200" cy="3693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Clr>
                <a:schemeClr val="dk1"/>
              </a:buClr>
              <a:buSzPts val="1100"/>
              <a:buFont typeface="Arial"/>
              <a:buNone/>
            </a:pPr>
            <a:r>
              <a:rPr lang="en-US" sz="2400">
                <a:solidFill>
                  <a:srgbClr val="B45F06"/>
                </a:solidFill>
                <a:latin typeface="Playfair Display"/>
                <a:ea typeface="Playfair Display"/>
                <a:cs typeface="Playfair Display"/>
                <a:sym typeface="Playfair Display"/>
              </a:rPr>
              <a:t>Exercise - Innovative Solution Roadmap</a:t>
            </a:r>
            <a:endParaRPr sz="2200">
              <a:solidFill>
                <a:srgbClr val="B45F0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18" name="Google Shape;118;p3"/>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19" name="Google Shape;119;p3"/>
          <p:cNvSpPr txBox="1"/>
          <p:nvPr/>
        </p:nvSpPr>
        <p:spPr>
          <a:xfrm>
            <a:off x="2320413" y="1720850"/>
            <a:ext cx="7097505" cy="58039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rata"/>
                <a:ea typeface="Prata"/>
                <a:cs typeface="Prata"/>
                <a:sym typeface="Prata"/>
              </a:rPr>
              <a:t>Sustainable Young Entrepreneurs</a:t>
            </a:r>
            <a:endParaRPr/>
          </a:p>
        </p:txBody>
      </p:sp>
      <p:sp>
        <p:nvSpPr>
          <p:cNvPr id="120" name="Google Shape;120;p3"/>
          <p:cNvSpPr txBox="1"/>
          <p:nvPr/>
        </p:nvSpPr>
        <p:spPr>
          <a:xfrm>
            <a:off x="1028700" y="933450"/>
            <a:ext cx="8389217" cy="854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rata"/>
                <a:ea typeface="Prata"/>
                <a:cs typeface="Prata"/>
                <a:sym typeface="Prata"/>
              </a:rPr>
              <a:t>SUSE MODULES</a:t>
            </a:r>
            <a:endParaRPr/>
          </a:p>
        </p:txBody>
      </p:sp>
      <p:sp>
        <p:nvSpPr>
          <p:cNvPr id="121" name="Google Shape;121;p3"/>
          <p:cNvSpPr txBox="1"/>
          <p:nvPr/>
        </p:nvSpPr>
        <p:spPr>
          <a:xfrm>
            <a:off x="3438828" y="2950996"/>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0F9249"/>
                </a:solidFill>
                <a:latin typeface="Playfair Display"/>
                <a:ea typeface="Playfair Display"/>
                <a:cs typeface="Playfair Display"/>
                <a:sym typeface="Playfair Display"/>
              </a:rPr>
              <a:t>Introduction to SDGs</a:t>
            </a:r>
            <a:endParaRPr b="1">
              <a:solidFill>
                <a:srgbClr val="0F9249"/>
              </a:solidFill>
            </a:endParaRPr>
          </a:p>
        </p:txBody>
      </p:sp>
      <p:sp>
        <p:nvSpPr>
          <p:cNvPr id="122" name="Google Shape;122;p3"/>
          <p:cNvSpPr txBox="1"/>
          <p:nvPr/>
        </p:nvSpPr>
        <p:spPr>
          <a:xfrm>
            <a:off x="1399874" y="2469575"/>
            <a:ext cx="1671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06AC73"/>
                </a:solidFill>
                <a:latin typeface="Prata"/>
                <a:ea typeface="Prata"/>
                <a:cs typeface="Prata"/>
                <a:sym typeface="Prata"/>
              </a:rPr>
              <a:t>0</a:t>
            </a:r>
            <a:r>
              <a:rPr i="0" lang="en-US" sz="9999" u="none" cap="none" strike="noStrike">
                <a:solidFill>
                  <a:srgbClr val="06AC73"/>
                </a:solidFill>
                <a:latin typeface="Prata"/>
                <a:ea typeface="Prata"/>
                <a:cs typeface="Prata"/>
                <a:sym typeface="Prata"/>
              </a:rPr>
              <a:t>1</a:t>
            </a:r>
            <a:endParaRPr/>
          </a:p>
        </p:txBody>
      </p:sp>
      <p:sp>
        <p:nvSpPr>
          <p:cNvPr id="123" name="Google Shape;123;p3"/>
          <p:cNvSpPr txBox="1"/>
          <p:nvPr/>
        </p:nvSpPr>
        <p:spPr>
          <a:xfrm>
            <a:off x="1229694" y="3987227"/>
            <a:ext cx="166241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6AC73"/>
                </a:solidFill>
                <a:latin typeface="Prata"/>
                <a:ea typeface="Prata"/>
                <a:cs typeface="Prata"/>
                <a:sym typeface="Prata"/>
              </a:rPr>
              <a:t>02</a:t>
            </a:r>
            <a:endParaRPr/>
          </a:p>
        </p:txBody>
      </p:sp>
      <p:sp>
        <p:nvSpPr>
          <p:cNvPr id="124" name="Google Shape;124;p3"/>
          <p:cNvSpPr txBox="1"/>
          <p:nvPr/>
        </p:nvSpPr>
        <p:spPr>
          <a:xfrm>
            <a:off x="1225229" y="5504878"/>
            <a:ext cx="167134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6AC73"/>
                </a:solidFill>
                <a:latin typeface="Prata"/>
                <a:ea typeface="Prata"/>
                <a:cs typeface="Prata"/>
                <a:sym typeface="Prata"/>
              </a:rPr>
              <a:t>03</a:t>
            </a:r>
            <a:endParaRPr/>
          </a:p>
        </p:txBody>
      </p:sp>
      <p:sp>
        <p:nvSpPr>
          <p:cNvPr id="125" name="Google Shape;125;p3"/>
          <p:cNvSpPr txBox="1"/>
          <p:nvPr/>
        </p:nvSpPr>
        <p:spPr>
          <a:xfrm>
            <a:off x="1247479" y="7022528"/>
            <a:ext cx="162684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6AC73"/>
                </a:solidFill>
                <a:latin typeface="Prata"/>
                <a:ea typeface="Prata"/>
                <a:cs typeface="Prata"/>
                <a:sym typeface="Prata"/>
              </a:rPr>
              <a:t>04</a:t>
            </a:r>
            <a:endParaRPr/>
          </a:p>
        </p:txBody>
      </p:sp>
      <p:sp>
        <p:nvSpPr>
          <p:cNvPr id="126" name="Google Shape;126;p3"/>
          <p:cNvSpPr txBox="1"/>
          <p:nvPr/>
        </p:nvSpPr>
        <p:spPr>
          <a:xfrm>
            <a:off x="3438828" y="4563110"/>
            <a:ext cx="8968309" cy="58039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Social Business Model Canvas and Pricing</a:t>
            </a:r>
            <a:endParaRPr/>
          </a:p>
        </p:txBody>
      </p:sp>
      <p:sp>
        <p:nvSpPr>
          <p:cNvPr id="127" name="Google Shape;127;p3"/>
          <p:cNvSpPr txBox="1"/>
          <p:nvPr/>
        </p:nvSpPr>
        <p:spPr>
          <a:xfrm>
            <a:off x="3438828" y="6121146"/>
            <a:ext cx="7097505" cy="58039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Networking and Communication</a:t>
            </a:r>
            <a:endParaRPr/>
          </a:p>
        </p:txBody>
      </p:sp>
      <p:sp>
        <p:nvSpPr>
          <p:cNvPr id="128" name="Google Shape;128;p3"/>
          <p:cNvSpPr txBox="1"/>
          <p:nvPr/>
        </p:nvSpPr>
        <p:spPr>
          <a:xfrm>
            <a:off x="3438828" y="7638796"/>
            <a:ext cx="79110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i="0" lang="en-US" sz="3399" u="none" cap="none" strike="noStrike">
                <a:solidFill>
                  <a:srgbClr val="000000"/>
                </a:solidFill>
                <a:latin typeface="Playfair Display"/>
                <a:ea typeface="Playfair Display"/>
                <a:cs typeface="Playfair Display"/>
                <a:sym typeface="Playfair Display"/>
              </a:rPr>
              <a:t>Digital Marketing and Social Media</a:t>
            </a:r>
            <a:endParaRPr/>
          </a:p>
        </p:txBody>
      </p:sp>
      <p:sp>
        <p:nvSpPr>
          <p:cNvPr id="129" name="Google Shape;129;p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81" l="-14265" r="-3278" t="-161048"/>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78" name="Google Shape;478;p44"/>
          <p:cNvSpPr/>
          <p:nvPr/>
        </p:nvSpPr>
        <p:spPr>
          <a:xfrm>
            <a:off x="14165705"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79" name="Google Shape;479;p4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80" name="Google Shape;480;p4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81" name="Google Shape;481;p4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82" name="Google Shape;482;p4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81" l="-14265" r="-3278" t="-161048"/>
            </a:stretch>
          </a:blipFill>
          <a:ln>
            <a:noFill/>
          </a:ln>
        </p:spPr>
      </p:sp>
      <p:graphicFrame>
        <p:nvGraphicFramePr>
          <p:cNvPr id="483" name="Google Shape;483;p44"/>
          <p:cNvGraphicFramePr/>
          <p:nvPr/>
        </p:nvGraphicFramePr>
        <p:xfrm>
          <a:off x="2603388" y="856500"/>
          <a:ext cx="3000000" cy="3000000"/>
        </p:xfrm>
        <a:graphic>
          <a:graphicData uri="http://schemas.openxmlformats.org/drawingml/2006/table">
            <a:tbl>
              <a:tblPr>
                <a:noFill/>
                <a:tableStyleId>{EBF0A435-56B7-4845-8D3A-B38AA929F6DC}</a:tableStyleId>
              </a:tblPr>
              <a:tblGrid>
                <a:gridCol w="12462300"/>
              </a:tblGrid>
              <a:tr h="619875">
                <a:tc>
                  <a:txBody>
                    <a:bodyPr/>
                    <a:lstStyle/>
                    <a:p>
                      <a:pPr indent="0" lvl="0" marL="0" rtl="0" algn="l">
                        <a:lnSpc>
                          <a:spcPct val="170031"/>
                        </a:lnSpc>
                        <a:spcBef>
                          <a:spcPts val="0"/>
                        </a:spcBef>
                        <a:spcAft>
                          <a:spcPts val="0"/>
                        </a:spcAft>
                        <a:buNone/>
                      </a:pPr>
                      <a:r>
                        <a:rPr lang="en-US" sz="1800">
                          <a:solidFill>
                            <a:schemeClr val="lt1"/>
                          </a:solidFill>
                          <a:latin typeface="Playfair Display"/>
                          <a:ea typeface="Playfair Display"/>
                          <a:cs typeface="Playfair Display"/>
                          <a:sym typeface="Playfair Display"/>
                        </a:rPr>
                        <a:t>Afterward, you need to know who is also working on the same issue and what is already done to tackle the problem. This way, you can </a:t>
                      </a:r>
                      <a:r>
                        <a:rPr b="1" lang="en-US" sz="1800">
                          <a:solidFill>
                            <a:schemeClr val="lt1"/>
                          </a:solidFill>
                          <a:latin typeface="Playfair Display"/>
                          <a:ea typeface="Playfair Display"/>
                          <a:cs typeface="Playfair Display"/>
                          <a:sym typeface="Playfair Display"/>
                        </a:rPr>
                        <a:t>build upon the ideas of others or even collaborate with them</a:t>
                      </a:r>
                      <a:r>
                        <a:rPr lang="en-US" sz="1800">
                          <a:solidFill>
                            <a:schemeClr val="lt1"/>
                          </a:solidFill>
                          <a:latin typeface="Playfair Display"/>
                          <a:ea typeface="Playfair Display"/>
                          <a:cs typeface="Playfair Display"/>
                          <a:sym typeface="Playfair Display"/>
                        </a:rPr>
                        <a:t> in order to reach your target:</a:t>
                      </a:r>
                      <a:endParaRPr sz="1800">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619875">
                <a:tc>
                  <a:txBody>
                    <a:bodyPr/>
                    <a:lstStyle/>
                    <a:p>
                      <a:pPr indent="0" lvl="0" marL="0" rtl="0" algn="l">
                        <a:lnSpc>
                          <a:spcPct val="170031"/>
                        </a:lnSpc>
                        <a:spcBef>
                          <a:spcPts val="0"/>
                        </a:spcBef>
                        <a:spcAft>
                          <a:spcPts val="0"/>
                        </a:spcAft>
                        <a:buNone/>
                      </a:pPr>
                      <a:r>
                        <a:rPr lang="en-US" sz="1800">
                          <a:solidFill>
                            <a:schemeClr val="dk1"/>
                          </a:solidFill>
                          <a:latin typeface="Playfair Display"/>
                          <a:ea typeface="Playfair Display"/>
                          <a:cs typeface="Playfair Display"/>
                          <a:sym typeface="Playfair Display"/>
                        </a:rPr>
                        <a:t>Who is working on the same global goal?</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rtl="0" algn="l">
                        <a:spcBef>
                          <a:spcPts val="0"/>
                        </a:spcBef>
                        <a:spcAft>
                          <a:spcPts val="0"/>
                        </a:spcAft>
                        <a:buNone/>
                      </a:pPr>
                      <a:r>
                        <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None/>
                      </a:pPr>
                      <a:r>
                        <a:rPr lang="en-US" sz="1800">
                          <a:solidFill>
                            <a:schemeClr val="dk1"/>
                          </a:solidFill>
                          <a:latin typeface="Playfair Display"/>
                          <a:ea typeface="Playfair Display"/>
                          <a:cs typeface="Playfair Display"/>
                          <a:sym typeface="Playfair Display"/>
                        </a:rPr>
                        <a:t>Who is working on the same specific problem?</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rtl="0" algn="l">
                        <a:spcBef>
                          <a:spcPts val="0"/>
                        </a:spcBef>
                        <a:spcAft>
                          <a:spcPts val="0"/>
                        </a:spcAft>
                        <a:buNone/>
                      </a:pPr>
                      <a:r>
                        <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None/>
                      </a:pPr>
                      <a:r>
                        <a:rPr lang="en-US" sz="1800">
                          <a:solidFill>
                            <a:schemeClr val="dk1"/>
                          </a:solidFill>
                          <a:latin typeface="Playfair Display"/>
                          <a:ea typeface="Playfair Display"/>
                          <a:cs typeface="Playfair Display"/>
                          <a:sym typeface="Playfair Display"/>
                        </a:rPr>
                        <a:t>Where is this problem happening? (continent, country, region, etc.)</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rtl="0" algn="l">
                        <a:spcBef>
                          <a:spcPts val="0"/>
                        </a:spcBef>
                        <a:spcAft>
                          <a:spcPts val="0"/>
                        </a:spcAft>
                        <a:buNone/>
                      </a:pPr>
                      <a:r>
                        <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None/>
                      </a:pPr>
                      <a:r>
                        <a:rPr lang="en-US" sz="1800">
                          <a:solidFill>
                            <a:schemeClr val="dk1"/>
                          </a:solidFill>
                          <a:latin typeface="Playfair Display"/>
                          <a:ea typeface="Playfair Display"/>
                          <a:cs typeface="Playfair Display"/>
                          <a:sym typeface="Playfair Display"/>
                        </a:rPr>
                        <a:t>Who are the people affected by the problem? (target group addressed)</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rtl="0" algn="l">
                        <a:spcBef>
                          <a:spcPts val="0"/>
                        </a:spcBef>
                        <a:spcAft>
                          <a:spcPts val="0"/>
                        </a:spcAft>
                        <a:buNone/>
                      </a:pPr>
                      <a:r>
                        <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rtl="0" algn="l">
                        <a:lnSpc>
                          <a:spcPct val="170031"/>
                        </a:lnSpc>
                        <a:spcBef>
                          <a:spcPts val="0"/>
                        </a:spcBef>
                        <a:spcAft>
                          <a:spcPts val="0"/>
                        </a:spcAft>
                        <a:buNone/>
                      </a:pPr>
                      <a:r>
                        <a:rPr lang="en-US" sz="1800">
                          <a:solidFill>
                            <a:schemeClr val="dk1"/>
                          </a:solidFill>
                          <a:latin typeface="Playfair Display"/>
                          <a:ea typeface="Playfair Display"/>
                          <a:cs typeface="Playfair Display"/>
                          <a:sym typeface="Playfair Display"/>
                        </a:rPr>
                        <a:t>What is the solution you are offering to them? (product or service created)</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rtl="0" algn="l">
                        <a:spcBef>
                          <a:spcPts val="0"/>
                        </a:spcBef>
                        <a:spcAft>
                          <a:spcPts val="0"/>
                        </a:spcAft>
                        <a:buNone/>
                      </a:pPr>
                      <a:r>
                        <a:t/>
                      </a:r>
                      <a:endParaRPr sz="1800"/>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84" name="Google Shape;484;p44"/>
          <p:cNvSpPr txBox="1"/>
          <p:nvPr/>
        </p:nvSpPr>
        <p:spPr>
          <a:xfrm rot="-5400000">
            <a:off x="-1655987" y="4541125"/>
            <a:ext cx="5671200" cy="3693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2400">
                <a:solidFill>
                  <a:srgbClr val="B45F06"/>
                </a:solidFill>
                <a:latin typeface="Playfair Display"/>
                <a:ea typeface="Playfair Display"/>
                <a:cs typeface="Playfair Display"/>
                <a:sym typeface="Playfair Display"/>
              </a:rPr>
              <a:t>Exercise - Innovative Solution Roadmap</a:t>
            </a:r>
            <a:endParaRPr sz="2200">
              <a:solidFill>
                <a:srgbClr val="B45F0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5"/>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490" name="Google Shape;490;p45"/>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491" name="Google Shape;491;p45"/>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492" name="Google Shape;492;p4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493" name="Google Shape;493;p45"/>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7200" u="none" cap="none" strike="noStrike">
                <a:solidFill>
                  <a:srgbClr val="06AC73"/>
                </a:solidFill>
                <a:latin typeface="Prata"/>
                <a:ea typeface="Prata"/>
                <a:cs typeface="Prata"/>
                <a:sym typeface="Prata"/>
              </a:rPr>
              <a:t>0</a:t>
            </a:r>
            <a:r>
              <a:rPr lang="en-US" sz="7200">
                <a:solidFill>
                  <a:srgbClr val="06AC73"/>
                </a:solidFill>
                <a:latin typeface="Prata"/>
                <a:ea typeface="Prata"/>
                <a:cs typeface="Prata"/>
                <a:sym typeface="Prata"/>
              </a:rPr>
              <a:t>1</a:t>
            </a:r>
            <a:endParaRPr sz="7200">
              <a:solidFill>
                <a:srgbClr val="06AC73"/>
              </a:solidFill>
            </a:endParaRPr>
          </a:p>
        </p:txBody>
      </p:sp>
      <p:sp>
        <p:nvSpPr>
          <p:cNvPr id="494" name="Google Shape;494;p45"/>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495" name="Google Shape;495;p45"/>
          <p:cNvSpPr txBox="1"/>
          <p:nvPr/>
        </p:nvSpPr>
        <p:spPr>
          <a:xfrm>
            <a:off x="2520200" y="2633275"/>
            <a:ext cx="9124800" cy="338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200">
                <a:latin typeface="Prata"/>
                <a:ea typeface="Prata"/>
                <a:cs typeface="Prata"/>
                <a:sym typeface="Prata"/>
              </a:rPr>
              <a:t>What does the abbreviation SDGs stand for? </a:t>
            </a:r>
            <a:endParaRPr sz="2200">
              <a:latin typeface="Prata"/>
              <a:ea typeface="Prata"/>
              <a:cs typeface="Prata"/>
              <a:sym typeface="Prata"/>
            </a:endParaRPr>
          </a:p>
        </p:txBody>
      </p:sp>
      <p:sp>
        <p:nvSpPr>
          <p:cNvPr id="496" name="Google Shape;496;p45"/>
          <p:cNvSpPr txBox="1"/>
          <p:nvPr/>
        </p:nvSpPr>
        <p:spPr>
          <a:xfrm>
            <a:off x="3053376" y="3800975"/>
            <a:ext cx="6113700" cy="42486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Sensitive Development Goals</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Smart Development Goals</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Sustainable Development Goals</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Strong</a:t>
            </a:r>
            <a:r>
              <a:rPr lang="en-US" sz="2000">
                <a:solidFill>
                  <a:schemeClr val="dk1"/>
                </a:solidFill>
                <a:latin typeface="Prata"/>
                <a:ea typeface="Prata"/>
                <a:cs typeface="Prata"/>
                <a:sym typeface="Prata"/>
              </a:rPr>
              <a:t> Development Goals</a:t>
            </a:r>
            <a:endParaRPr sz="2000">
              <a:solidFill>
                <a:schemeClr val="dk1"/>
              </a:solidFill>
              <a:latin typeface="Prata"/>
              <a:ea typeface="Prata"/>
              <a:cs typeface="Prata"/>
              <a:sym typeface="Prata"/>
            </a:endParaRPr>
          </a:p>
          <a:p>
            <a:pPr indent="0" lvl="0" marL="0" rtl="0" algn="l">
              <a:lnSpc>
                <a:spcPct val="140016"/>
              </a:lnSpc>
              <a:spcBef>
                <a:spcPts val="0"/>
              </a:spcBef>
              <a:spcAft>
                <a:spcPts val="0"/>
              </a:spcAft>
              <a:buClr>
                <a:schemeClr val="dk1"/>
              </a:buClr>
              <a:buFont typeface="Arial"/>
              <a:buNone/>
            </a:pPr>
            <a:r>
              <a:t/>
            </a:r>
            <a:endParaRPr sz="2000">
              <a:solidFill>
                <a:schemeClr val="dk1"/>
              </a:solidFill>
              <a:latin typeface="Prata"/>
              <a:ea typeface="Prata"/>
              <a:cs typeface="Prata"/>
              <a:sym typeface="Prata"/>
            </a:endParaRPr>
          </a:p>
          <a:p>
            <a:pPr indent="-355600" lvl="0" marL="45720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Selected</a:t>
            </a:r>
            <a:r>
              <a:rPr lang="en-US" sz="2000">
                <a:solidFill>
                  <a:schemeClr val="dk1"/>
                </a:solidFill>
                <a:latin typeface="Prata"/>
                <a:ea typeface="Prata"/>
                <a:cs typeface="Prata"/>
                <a:sym typeface="Prata"/>
              </a:rPr>
              <a:t> Development Goals</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400">
              <a:latin typeface="Calibri"/>
              <a:ea typeface="Calibri"/>
              <a:cs typeface="Calibri"/>
              <a:sym typeface="Calibri"/>
            </a:endParaRPr>
          </a:p>
        </p:txBody>
      </p:sp>
      <p:sp>
        <p:nvSpPr>
          <p:cNvPr id="497" name="Google Shape;497;p45"/>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06AC73"/>
                </a:solidFill>
                <a:latin typeface="Playfair Display"/>
                <a:ea typeface="Playfair Display"/>
                <a:cs typeface="Playfair Display"/>
                <a:sym typeface="Playfair Display"/>
              </a:rPr>
              <a:t>Self-assessment</a:t>
            </a:r>
            <a:endParaRPr sz="3000">
              <a:solidFill>
                <a:srgbClr val="06AC7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1ff85e0ad73_0_4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03" name="Google Shape;503;g1ff85e0ad73_0_4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04" name="Google Shape;504;g1ff85e0ad73_0_4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05" name="Google Shape;505;g1ff85e0ad73_0_4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70" l="-14269" r="-3269" t="-161042"/>
            </a:stretch>
          </a:blipFill>
          <a:ln>
            <a:noFill/>
          </a:ln>
        </p:spPr>
      </p:sp>
      <p:sp>
        <p:nvSpPr>
          <p:cNvPr id="506" name="Google Shape;506;g1ff85e0ad73_0_4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7200" u="none" cap="none" strike="noStrike">
                <a:solidFill>
                  <a:srgbClr val="06AC73"/>
                </a:solidFill>
                <a:latin typeface="Prata"/>
                <a:ea typeface="Prata"/>
                <a:cs typeface="Prata"/>
                <a:sym typeface="Prata"/>
              </a:rPr>
              <a:t>0</a:t>
            </a:r>
            <a:r>
              <a:rPr lang="en-US" sz="7200">
                <a:solidFill>
                  <a:srgbClr val="06AC73"/>
                </a:solidFill>
                <a:latin typeface="Prata"/>
                <a:ea typeface="Prata"/>
                <a:cs typeface="Prata"/>
                <a:sym typeface="Prata"/>
              </a:rPr>
              <a:t>2</a:t>
            </a:r>
            <a:endParaRPr sz="7200">
              <a:solidFill>
                <a:srgbClr val="06AC73"/>
              </a:solidFill>
            </a:endParaRPr>
          </a:p>
        </p:txBody>
      </p:sp>
      <p:sp>
        <p:nvSpPr>
          <p:cNvPr id="507" name="Google Shape;507;g1ff85e0ad73_0_4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508" name="Google Shape;508;g1ff85e0ad73_0_40"/>
          <p:cNvSpPr txBox="1"/>
          <p:nvPr/>
        </p:nvSpPr>
        <p:spPr>
          <a:xfrm>
            <a:off x="2520200" y="2633275"/>
            <a:ext cx="91248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400">
                <a:latin typeface="Prata"/>
                <a:ea typeface="Prata"/>
                <a:cs typeface="Prata"/>
                <a:sym typeface="Prata"/>
              </a:rPr>
              <a:t>Who adopted the Sustainable Development Goals (SDGs)?</a:t>
            </a:r>
            <a:endParaRPr sz="2400"/>
          </a:p>
        </p:txBody>
      </p:sp>
      <p:sp>
        <p:nvSpPr>
          <p:cNvPr id="509" name="Google Shape;509;g1ff85e0ad73_0_40"/>
          <p:cNvSpPr txBox="1"/>
          <p:nvPr/>
        </p:nvSpPr>
        <p:spPr>
          <a:xfrm>
            <a:off x="3053376" y="3800975"/>
            <a:ext cx="93309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the Organisation for Economic Co-operation and Development (OECD)</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the World Health Organization (WHO) </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the United Nations (UN)</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the European Union (EU)</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p>
        </p:txBody>
      </p:sp>
      <p:sp>
        <p:nvSpPr>
          <p:cNvPr id="510" name="Google Shape;510;g1ff85e0ad73_0_4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06AC73"/>
                </a:solidFill>
                <a:latin typeface="Playfair Display"/>
                <a:ea typeface="Playfair Display"/>
                <a:cs typeface="Playfair Display"/>
                <a:sym typeface="Playfair Display"/>
              </a:rPr>
              <a:t>Self-assessment</a:t>
            </a:r>
            <a:endParaRPr sz="3000">
              <a:solidFill>
                <a:srgbClr val="06AC7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1ff85e0ad73_0_6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16" name="Google Shape;516;g1ff85e0ad73_0_6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17" name="Google Shape;517;g1ff85e0ad73_0_6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18" name="Google Shape;518;g1ff85e0ad73_0_6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70" l="-14269" r="-3269" t="-161042"/>
            </a:stretch>
          </a:blipFill>
          <a:ln>
            <a:noFill/>
          </a:ln>
        </p:spPr>
      </p:sp>
      <p:sp>
        <p:nvSpPr>
          <p:cNvPr id="519" name="Google Shape;519;g1ff85e0ad73_0_63"/>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7200" u="none" cap="none" strike="noStrike">
                <a:solidFill>
                  <a:srgbClr val="06AC73"/>
                </a:solidFill>
                <a:latin typeface="Prata"/>
                <a:ea typeface="Prata"/>
                <a:cs typeface="Prata"/>
                <a:sym typeface="Prata"/>
              </a:rPr>
              <a:t>0</a:t>
            </a:r>
            <a:r>
              <a:rPr lang="en-US" sz="7200">
                <a:solidFill>
                  <a:srgbClr val="06AC73"/>
                </a:solidFill>
                <a:latin typeface="Prata"/>
                <a:ea typeface="Prata"/>
                <a:cs typeface="Prata"/>
                <a:sym typeface="Prata"/>
              </a:rPr>
              <a:t>3</a:t>
            </a:r>
            <a:endParaRPr sz="7200">
              <a:solidFill>
                <a:srgbClr val="06AC73"/>
              </a:solidFill>
            </a:endParaRPr>
          </a:p>
        </p:txBody>
      </p:sp>
      <p:sp>
        <p:nvSpPr>
          <p:cNvPr id="520" name="Google Shape;520;g1ff85e0ad73_0_63"/>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521" name="Google Shape;521;g1ff85e0ad73_0_63"/>
          <p:cNvSpPr txBox="1"/>
          <p:nvPr/>
        </p:nvSpPr>
        <p:spPr>
          <a:xfrm>
            <a:off x="2520200" y="2633275"/>
            <a:ext cx="126774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400">
                <a:latin typeface="Prata"/>
                <a:ea typeface="Prata"/>
                <a:cs typeface="Prata"/>
                <a:sym typeface="Prata"/>
              </a:rPr>
              <a:t>The SDGs came into force on 1 January 2016. By when should they be achieved?</a:t>
            </a:r>
            <a:endParaRPr sz="2400"/>
          </a:p>
        </p:txBody>
      </p:sp>
      <p:sp>
        <p:nvSpPr>
          <p:cNvPr id="522" name="Google Shape;522;g1ff85e0ad73_0_63"/>
          <p:cNvSpPr txBox="1"/>
          <p:nvPr/>
        </p:nvSpPr>
        <p:spPr>
          <a:xfrm>
            <a:off x="3053376" y="3800975"/>
            <a:ext cx="33342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2020</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2030</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2050</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2099</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p:txBody>
      </p:sp>
      <p:sp>
        <p:nvSpPr>
          <p:cNvPr id="523" name="Google Shape;523;g1ff85e0ad73_0_63"/>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06AC73"/>
                </a:solidFill>
                <a:latin typeface="Playfair Display"/>
                <a:ea typeface="Playfair Display"/>
                <a:cs typeface="Playfair Display"/>
                <a:sym typeface="Playfair Display"/>
              </a:rPr>
              <a:t>Self-assessment</a:t>
            </a:r>
            <a:endParaRPr sz="3000">
              <a:solidFill>
                <a:srgbClr val="06AC7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1ff85e0ad73_0_8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29" name="Google Shape;529;g1ff85e0ad73_0_8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30" name="Google Shape;530;g1ff85e0ad73_0_8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31" name="Google Shape;531;g1ff85e0ad73_0_8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70" l="-14269" r="-3269" t="-161042"/>
            </a:stretch>
          </a:blipFill>
          <a:ln>
            <a:noFill/>
          </a:ln>
        </p:spPr>
      </p:sp>
      <p:sp>
        <p:nvSpPr>
          <p:cNvPr id="532" name="Google Shape;532;g1ff85e0ad73_0_8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7200" u="none" cap="none" strike="noStrike">
                <a:solidFill>
                  <a:srgbClr val="06AC73"/>
                </a:solidFill>
                <a:latin typeface="Prata"/>
                <a:ea typeface="Prata"/>
                <a:cs typeface="Prata"/>
                <a:sym typeface="Prata"/>
              </a:rPr>
              <a:t>0</a:t>
            </a:r>
            <a:r>
              <a:rPr lang="en-US" sz="7200">
                <a:solidFill>
                  <a:srgbClr val="06AC73"/>
                </a:solidFill>
                <a:latin typeface="Prata"/>
                <a:ea typeface="Prata"/>
                <a:cs typeface="Prata"/>
                <a:sym typeface="Prata"/>
              </a:rPr>
              <a:t>4</a:t>
            </a:r>
            <a:endParaRPr sz="7200">
              <a:solidFill>
                <a:srgbClr val="06AC73"/>
              </a:solidFill>
            </a:endParaRPr>
          </a:p>
        </p:txBody>
      </p:sp>
      <p:sp>
        <p:nvSpPr>
          <p:cNvPr id="533" name="Google Shape;533;g1ff85e0ad73_0_8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534" name="Google Shape;534;g1ff85e0ad73_0_80"/>
          <p:cNvSpPr txBox="1"/>
          <p:nvPr/>
        </p:nvSpPr>
        <p:spPr>
          <a:xfrm>
            <a:off x="2520200" y="2633275"/>
            <a:ext cx="11592000" cy="338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200">
                <a:latin typeface="Prata"/>
                <a:ea typeface="Prata"/>
                <a:cs typeface="Prata"/>
                <a:sym typeface="Prata"/>
              </a:rPr>
              <a:t>How many goals does the Agenda 2030 for Sustainable Development include?</a:t>
            </a:r>
            <a:endParaRPr sz="2200"/>
          </a:p>
        </p:txBody>
      </p:sp>
      <p:sp>
        <p:nvSpPr>
          <p:cNvPr id="535" name="Google Shape;535;g1ff85e0ad73_0_80"/>
          <p:cNvSpPr txBox="1"/>
          <p:nvPr/>
        </p:nvSpPr>
        <p:spPr>
          <a:xfrm>
            <a:off x="3053376" y="3800975"/>
            <a:ext cx="25380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10</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15</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17</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25</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p>
        </p:txBody>
      </p:sp>
      <p:sp>
        <p:nvSpPr>
          <p:cNvPr id="536" name="Google Shape;536;g1ff85e0ad73_0_8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06AC73"/>
                </a:solidFill>
                <a:latin typeface="Playfair Display"/>
                <a:ea typeface="Playfair Display"/>
                <a:cs typeface="Playfair Display"/>
                <a:sym typeface="Playfair Display"/>
              </a:rPr>
              <a:t>Self-assessment</a:t>
            </a:r>
            <a:endParaRPr sz="3000">
              <a:solidFill>
                <a:srgbClr val="06AC7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1ff85e0ad73_0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42" name="Google Shape;542;g1ff85e0ad73_0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43" name="Google Shape;543;g1ff85e0ad73_0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44" name="Google Shape;544;g1ff85e0ad73_0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70" l="-14269" r="-3269" t="-161042"/>
            </a:stretch>
          </a:blipFill>
          <a:ln>
            <a:noFill/>
          </a:ln>
        </p:spPr>
      </p:sp>
      <p:sp>
        <p:nvSpPr>
          <p:cNvPr id="545" name="Google Shape;545;g1ff85e0ad73_0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7200" u="none" cap="none" strike="noStrike">
                <a:solidFill>
                  <a:srgbClr val="06AC73"/>
                </a:solidFill>
                <a:latin typeface="Prata"/>
                <a:ea typeface="Prata"/>
                <a:cs typeface="Prata"/>
                <a:sym typeface="Prata"/>
              </a:rPr>
              <a:t>0</a:t>
            </a:r>
            <a:r>
              <a:rPr lang="en-US" sz="7200">
                <a:solidFill>
                  <a:srgbClr val="06AC73"/>
                </a:solidFill>
                <a:latin typeface="Prata"/>
                <a:ea typeface="Prata"/>
                <a:cs typeface="Prata"/>
                <a:sym typeface="Prata"/>
              </a:rPr>
              <a:t>5</a:t>
            </a:r>
            <a:endParaRPr sz="7200">
              <a:solidFill>
                <a:srgbClr val="06AC73"/>
              </a:solidFill>
            </a:endParaRPr>
          </a:p>
        </p:txBody>
      </p:sp>
      <p:sp>
        <p:nvSpPr>
          <p:cNvPr id="546" name="Google Shape;546;g1ff85e0ad73_0_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547" name="Google Shape;547;g1ff85e0ad73_0_0"/>
          <p:cNvSpPr txBox="1"/>
          <p:nvPr/>
        </p:nvSpPr>
        <p:spPr>
          <a:xfrm>
            <a:off x="2520200" y="2633275"/>
            <a:ext cx="9124800" cy="812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200">
                <a:latin typeface="Prata"/>
                <a:ea typeface="Prata"/>
                <a:cs typeface="Prata"/>
                <a:sym typeface="Prata"/>
              </a:rPr>
              <a:t>The SDGs include 17 Goals and a total of 169 Targets. </a:t>
            </a:r>
            <a:endParaRPr sz="2200">
              <a:latin typeface="Prata"/>
              <a:ea typeface="Prata"/>
              <a:cs typeface="Prata"/>
              <a:sym typeface="Prata"/>
            </a:endParaRPr>
          </a:p>
          <a:p>
            <a:pPr indent="0" lvl="0" marL="0" marR="0" rtl="0" algn="l">
              <a:lnSpc>
                <a:spcPct val="140016"/>
              </a:lnSpc>
              <a:spcBef>
                <a:spcPts val="0"/>
              </a:spcBef>
              <a:spcAft>
                <a:spcPts val="0"/>
              </a:spcAft>
              <a:buNone/>
            </a:pPr>
            <a:r>
              <a:rPr lang="en-US" sz="2200">
                <a:latin typeface="Prata"/>
                <a:ea typeface="Prata"/>
                <a:cs typeface="Prata"/>
                <a:sym typeface="Prata"/>
              </a:rPr>
              <a:t>Can you tick off the areas that you know the SDGs are addressing?</a:t>
            </a:r>
            <a:endParaRPr sz="2200"/>
          </a:p>
        </p:txBody>
      </p:sp>
      <p:grpSp>
        <p:nvGrpSpPr>
          <p:cNvPr id="548" name="Google Shape;548;g1ff85e0ad73_0_0"/>
          <p:cNvGrpSpPr/>
          <p:nvPr/>
        </p:nvGrpSpPr>
        <p:grpSpPr>
          <a:xfrm>
            <a:off x="2730775" y="4757225"/>
            <a:ext cx="4460774" cy="3325200"/>
            <a:chOff x="2421625" y="4208400"/>
            <a:chExt cx="4460774" cy="3325200"/>
          </a:xfrm>
        </p:grpSpPr>
        <p:sp>
          <p:nvSpPr>
            <p:cNvPr id="549" name="Google Shape;549;g1ff85e0ad73_0_0"/>
            <p:cNvSpPr txBox="1"/>
            <p:nvPr/>
          </p:nvSpPr>
          <p:spPr>
            <a:xfrm>
              <a:off x="2878599" y="4208400"/>
              <a:ext cx="4003800" cy="3325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000">
                  <a:latin typeface="Prata"/>
                  <a:ea typeface="Prata"/>
                  <a:cs typeface="Prata"/>
                  <a:sym typeface="Prata"/>
                </a:rPr>
                <a:t>Poverty</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Hunger</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Health</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Education</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Gender equality</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Water</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Energy</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Decent work and growth</a:t>
              </a:r>
              <a:endParaRPr sz="2000"/>
            </a:p>
          </p:txBody>
        </p:sp>
        <p:grpSp>
          <p:nvGrpSpPr>
            <p:cNvPr id="550" name="Google Shape;550;g1ff85e0ad73_0_0"/>
            <p:cNvGrpSpPr/>
            <p:nvPr/>
          </p:nvGrpSpPr>
          <p:grpSpPr>
            <a:xfrm>
              <a:off x="2421625" y="4218916"/>
              <a:ext cx="369300" cy="1108227"/>
              <a:chOff x="2421625" y="4149750"/>
              <a:chExt cx="369300" cy="1246600"/>
            </a:xfrm>
          </p:grpSpPr>
          <p:sp>
            <p:nvSpPr>
              <p:cNvPr id="551" name="Google Shape;551;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52" name="Google Shape;552;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53" name="Google Shape;553;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554" name="Google Shape;554;g1ff85e0ad73_0_0"/>
            <p:cNvGrpSpPr/>
            <p:nvPr/>
          </p:nvGrpSpPr>
          <p:grpSpPr>
            <a:xfrm>
              <a:off x="2421625" y="5506991"/>
              <a:ext cx="369300" cy="1108227"/>
              <a:chOff x="2421625" y="4149750"/>
              <a:chExt cx="369300" cy="1246600"/>
            </a:xfrm>
          </p:grpSpPr>
          <p:sp>
            <p:nvSpPr>
              <p:cNvPr id="555" name="Google Shape;555;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56" name="Google Shape;556;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57" name="Google Shape;557;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558" name="Google Shape;558;g1ff85e0ad73_0_0"/>
            <p:cNvGrpSpPr/>
            <p:nvPr/>
          </p:nvGrpSpPr>
          <p:grpSpPr>
            <a:xfrm>
              <a:off x="2421625" y="6795066"/>
              <a:ext cx="369300" cy="702388"/>
              <a:chOff x="2421625" y="4149750"/>
              <a:chExt cx="369300" cy="790088"/>
            </a:xfrm>
          </p:grpSpPr>
          <p:sp>
            <p:nvSpPr>
              <p:cNvPr id="559" name="Google Shape;559;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0" name="Google Shape;560;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grpSp>
        <p:nvGrpSpPr>
          <p:cNvPr id="561" name="Google Shape;561;g1ff85e0ad73_0_0"/>
          <p:cNvGrpSpPr/>
          <p:nvPr/>
        </p:nvGrpSpPr>
        <p:grpSpPr>
          <a:xfrm>
            <a:off x="8804263" y="4757225"/>
            <a:ext cx="4281199" cy="3325200"/>
            <a:chOff x="8347625" y="4208400"/>
            <a:chExt cx="4281199" cy="3325200"/>
          </a:xfrm>
        </p:grpSpPr>
        <p:sp>
          <p:nvSpPr>
            <p:cNvPr id="562" name="Google Shape;562;g1ff85e0ad73_0_0"/>
            <p:cNvSpPr txBox="1"/>
            <p:nvPr/>
          </p:nvSpPr>
          <p:spPr>
            <a:xfrm>
              <a:off x="8854524" y="4208400"/>
              <a:ext cx="3774300" cy="3325200"/>
            </a:xfrm>
            <a:prstGeom prst="rect">
              <a:avLst/>
            </a:prstGeom>
            <a:noFill/>
            <a:ln>
              <a:noFill/>
            </a:ln>
          </p:spPr>
          <p:txBody>
            <a:bodyPr anchorCtr="0" anchor="t" bIns="0" lIns="0" spcFirstLastPara="1" rIns="0" wrap="square" tIns="0">
              <a:spAutoFit/>
            </a:bodyPr>
            <a:lstStyle/>
            <a:p>
              <a:pPr indent="0" lvl="0" marL="0" rtl="0" algn="l">
                <a:lnSpc>
                  <a:spcPct val="140016"/>
                </a:lnSpc>
                <a:spcBef>
                  <a:spcPts val="0"/>
                </a:spcBef>
                <a:spcAft>
                  <a:spcPts val="0"/>
                </a:spcAft>
                <a:buClr>
                  <a:schemeClr val="dk1"/>
                </a:buClr>
                <a:buFont typeface="Arial"/>
                <a:buNone/>
              </a:pPr>
              <a:r>
                <a:rPr lang="en-US" sz="2000">
                  <a:solidFill>
                    <a:schemeClr val="dk1"/>
                  </a:solidFill>
                  <a:latin typeface="Prata"/>
                  <a:ea typeface="Prata"/>
                  <a:cs typeface="Prata"/>
                  <a:sym typeface="Prata"/>
                </a:rPr>
                <a:t>Industry and infrastructure</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Inequality</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Cities</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Consumption and production</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Climate</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Oceans and wildlife</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Peace and justice</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Institutional partnership</a:t>
              </a:r>
              <a:endParaRPr sz="2000"/>
            </a:p>
          </p:txBody>
        </p:sp>
        <p:grpSp>
          <p:nvGrpSpPr>
            <p:cNvPr id="563" name="Google Shape;563;g1ff85e0ad73_0_0"/>
            <p:cNvGrpSpPr/>
            <p:nvPr/>
          </p:nvGrpSpPr>
          <p:grpSpPr>
            <a:xfrm>
              <a:off x="8347625" y="4208404"/>
              <a:ext cx="369300" cy="1108227"/>
              <a:chOff x="2421625" y="4149750"/>
              <a:chExt cx="369300" cy="1246600"/>
            </a:xfrm>
          </p:grpSpPr>
          <p:sp>
            <p:nvSpPr>
              <p:cNvPr id="564" name="Google Shape;564;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5" name="Google Shape;565;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6" name="Google Shape;566;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567" name="Google Shape;567;g1ff85e0ad73_0_0"/>
            <p:cNvGrpSpPr/>
            <p:nvPr/>
          </p:nvGrpSpPr>
          <p:grpSpPr>
            <a:xfrm>
              <a:off x="8347625" y="5496479"/>
              <a:ext cx="369300" cy="1108227"/>
              <a:chOff x="2421625" y="4149750"/>
              <a:chExt cx="369300" cy="1246600"/>
            </a:xfrm>
          </p:grpSpPr>
          <p:sp>
            <p:nvSpPr>
              <p:cNvPr id="568" name="Google Shape;568;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9" name="Google Shape;569;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70" name="Google Shape;570;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571" name="Google Shape;571;g1ff85e0ad73_0_0"/>
            <p:cNvGrpSpPr/>
            <p:nvPr/>
          </p:nvGrpSpPr>
          <p:grpSpPr>
            <a:xfrm>
              <a:off x="8347625" y="6784554"/>
              <a:ext cx="369300" cy="702388"/>
              <a:chOff x="2421625" y="4149750"/>
              <a:chExt cx="369300" cy="790088"/>
            </a:xfrm>
          </p:grpSpPr>
          <p:sp>
            <p:nvSpPr>
              <p:cNvPr id="572" name="Google Shape;572;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73" name="Google Shape;573;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sp>
        <p:nvSpPr>
          <p:cNvPr id="574" name="Google Shape;574;g1ff85e0ad73_0_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06AC73"/>
                </a:solidFill>
                <a:latin typeface="Playfair Display"/>
                <a:ea typeface="Playfair Display"/>
                <a:cs typeface="Playfair Display"/>
                <a:sym typeface="Playfair Display"/>
              </a:rPr>
              <a:t>Self-assessment</a:t>
            </a:r>
            <a:endParaRPr sz="3000">
              <a:solidFill>
                <a:srgbClr val="06AC7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6"/>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80" name="Google Shape;580;p4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81" name="Google Shape;581;p46"/>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82" name="Google Shape;582;p4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583" name="Google Shape;583;p46"/>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lang="en-US" sz="7200">
                <a:solidFill>
                  <a:srgbClr val="06AC73"/>
                </a:solidFill>
                <a:latin typeface="Prata"/>
                <a:ea typeface="Prata"/>
                <a:cs typeface="Prata"/>
                <a:sym typeface="Prata"/>
              </a:rPr>
              <a:t>06</a:t>
            </a:r>
            <a:endParaRPr sz="7200">
              <a:solidFill>
                <a:srgbClr val="06AC73"/>
              </a:solidFill>
            </a:endParaRPr>
          </a:p>
        </p:txBody>
      </p:sp>
      <p:sp>
        <p:nvSpPr>
          <p:cNvPr id="584" name="Google Shape;584;p46"/>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585" name="Google Shape;585;p46"/>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138C80"/>
                </a:solidFill>
                <a:latin typeface="Playfair Display"/>
                <a:ea typeface="Playfair Display"/>
                <a:cs typeface="Playfair Display"/>
                <a:sym typeface="Playfair Display"/>
              </a:rPr>
              <a:t>Self-assessment</a:t>
            </a:r>
            <a:endParaRPr sz="3000">
              <a:solidFill>
                <a:srgbClr val="138C80"/>
              </a:solidFill>
            </a:endParaRPr>
          </a:p>
        </p:txBody>
      </p:sp>
      <p:sp>
        <p:nvSpPr>
          <p:cNvPr id="586" name="Google Shape;586;p46"/>
          <p:cNvSpPr txBox="1"/>
          <p:nvPr/>
        </p:nvSpPr>
        <p:spPr>
          <a:xfrm>
            <a:off x="2520200" y="2633275"/>
            <a:ext cx="9124800" cy="812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200">
                <a:latin typeface="Prata"/>
                <a:ea typeface="Prata"/>
                <a:cs typeface="Prata"/>
                <a:sym typeface="Prata"/>
              </a:rPr>
              <a:t>Are </a:t>
            </a:r>
            <a:r>
              <a:rPr lang="en-US" sz="2200">
                <a:latin typeface="Prata"/>
                <a:ea typeface="Prata"/>
                <a:cs typeface="Prata"/>
                <a:sym typeface="Prata"/>
              </a:rPr>
              <a:t>the SDGs and their targets adequate to address the needs and objectives of sustainable development?</a:t>
            </a:r>
            <a:endParaRPr sz="2200"/>
          </a:p>
        </p:txBody>
      </p:sp>
      <p:sp>
        <p:nvSpPr>
          <p:cNvPr id="587" name="Google Shape;587;p46"/>
          <p:cNvSpPr txBox="1"/>
          <p:nvPr/>
        </p:nvSpPr>
        <p:spPr>
          <a:xfrm>
            <a:off x="3121225" y="4474146"/>
            <a:ext cx="8541900" cy="20319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Yes, they are a valuable framework</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No, they are not</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355600" lvl="0" marL="457200" marR="0" rtl="0" algn="l">
              <a:lnSpc>
                <a:spcPct val="140016"/>
              </a:lnSpc>
              <a:spcBef>
                <a:spcPts val="0"/>
              </a:spcBef>
              <a:spcAft>
                <a:spcPts val="0"/>
              </a:spcAft>
              <a:buSzPts val="2000"/>
              <a:buFont typeface="Prata"/>
              <a:buAutoNum type="alphaLcPeriod"/>
            </a:pPr>
            <a:r>
              <a:rPr lang="en-US" sz="2000">
                <a:latin typeface="Prata"/>
                <a:ea typeface="Prata"/>
                <a:cs typeface="Prata"/>
                <a:sym typeface="Prata"/>
              </a:rPr>
              <a:t>Yes, but there is room for improvement</a:t>
            </a:r>
            <a:endParaRPr sz="2000">
              <a:latin typeface="Prata"/>
              <a:ea typeface="Prata"/>
              <a:cs typeface="Prata"/>
              <a:sym typeface="Prat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1ff6c493d03_1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93" name="Google Shape;593;g1ff6c493d03_1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94" name="Google Shape;594;g1ff6c493d03_1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95" name="Google Shape;595;g1ff6c493d03_1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70" l="-14269" r="-3269" t="-161042"/>
            </a:stretch>
          </a:blipFill>
          <a:ln>
            <a:noFill/>
          </a:ln>
        </p:spPr>
      </p:sp>
      <p:sp>
        <p:nvSpPr>
          <p:cNvPr id="596" name="Google Shape;596;g1ff6c493d03_1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7200" u="none" cap="none" strike="noStrike">
                <a:solidFill>
                  <a:srgbClr val="06AC73"/>
                </a:solidFill>
                <a:latin typeface="Prata"/>
                <a:ea typeface="Prata"/>
                <a:cs typeface="Prata"/>
                <a:sym typeface="Prata"/>
              </a:rPr>
              <a:t>0</a:t>
            </a:r>
            <a:r>
              <a:rPr lang="en-US" sz="7200">
                <a:solidFill>
                  <a:srgbClr val="06AC73"/>
                </a:solidFill>
                <a:latin typeface="Prata"/>
                <a:ea typeface="Prata"/>
                <a:cs typeface="Prata"/>
                <a:sym typeface="Prata"/>
              </a:rPr>
              <a:t>7</a:t>
            </a:r>
            <a:endParaRPr sz="7200">
              <a:solidFill>
                <a:srgbClr val="06AC73"/>
              </a:solidFill>
            </a:endParaRPr>
          </a:p>
        </p:txBody>
      </p:sp>
      <p:sp>
        <p:nvSpPr>
          <p:cNvPr id="597" name="Google Shape;597;g1ff6c493d03_1_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598" name="Google Shape;598;g1ff6c493d03_1_0"/>
          <p:cNvSpPr txBox="1"/>
          <p:nvPr/>
        </p:nvSpPr>
        <p:spPr>
          <a:xfrm>
            <a:off x="2520200" y="2633275"/>
            <a:ext cx="5192700" cy="338700"/>
          </a:xfrm>
          <a:prstGeom prst="rect">
            <a:avLst/>
          </a:prstGeom>
          <a:noFill/>
          <a:ln>
            <a:noFill/>
          </a:ln>
        </p:spPr>
        <p:txBody>
          <a:bodyPr anchorCtr="0" anchor="t" bIns="0" lIns="0" spcFirstLastPara="1" rIns="0" wrap="square" tIns="0">
            <a:spAutoFit/>
          </a:bodyPr>
          <a:lstStyle/>
          <a:p>
            <a:pPr indent="0" lvl="0" marL="0" rtl="0" algn="l">
              <a:lnSpc>
                <a:spcPct val="170000"/>
              </a:lnSpc>
              <a:spcBef>
                <a:spcPts val="0"/>
              </a:spcBef>
              <a:spcAft>
                <a:spcPts val="0"/>
              </a:spcAft>
              <a:buNone/>
            </a:pPr>
            <a:r>
              <a:rPr lang="en-US" sz="2200">
                <a:solidFill>
                  <a:schemeClr val="dk1"/>
                </a:solidFill>
                <a:latin typeface="Playfair Display"/>
                <a:ea typeface="Playfair Display"/>
                <a:cs typeface="Playfair Display"/>
                <a:sym typeface="Playfair Display"/>
              </a:rPr>
              <a:t>Which are the main areas of SDGs?</a:t>
            </a:r>
            <a:endParaRPr sz="2200"/>
          </a:p>
        </p:txBody>
      </p:sp>
      <p:sp>
        <p:nvSpPr>
          <p:cNvPr id="599" name="Google Shape;599;g1ff6c493d03_1_0"/>
          <p:cNvSpPr txBox="1"/>
          <p:nvPr/>
        </p:nvSpPr>
        <p:spPr>
          <a:xfrm>
            <a:off x="3121225" y="4393025"/>
            <a:ext cx="1856100" cy="28941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000">
                <a:latin typeface="Prata"/>
                <a:ea typeface="Prata"/>
                <a:cs typeface="Prata"/>
                <a:sym typeface="Prata"/>
              </a:rPr>
              <a:t>Planet</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People</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Flowers</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Prosperity</a:t>
            </a:r>
            <a:endParaRPr sz="2000">
              <a:latin typeface="Prata"/>
              <a:ea typeface="Prata"/>
              <a:cs typeface="Prata"/>
              <a:sym typeface="Prata"/>
            </a:endParaRPr>
          </a:p>
        </p:txBody>
      </p:sp>
      <p:sp>
        <p:nvSpPr>
          <p:cNvPr id="600" name="Google Shape;600;g1ff6c493d03_1_0"/>
          <p:cNvSpPr/>
          <p:nvPr/>
        </p:nvSpPr>
        <p:spPr>
          <a:xfrm>
            <a:off x="2502075"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1" name="Google Shape;601;g1ff6c493d03_1_0"/>
          <p:cNvSpPr/>
          <p:nvPr/>
        </p:nvSpPr>
        <p:spPr>
          <a:xfrm>
            <a:off x="2502075"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2" name="Google Shape;602;g1ff6c493d03_1_0"/>
          <p:cNvSpPr/>
          <p:nvPr/>
        </p:nvSpPr>
        <p:spPr>
          <a:xfrm>
            <a:off x="2502075"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3" name="Google Shape;603;g1ff6c493d03_1_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138C80"/>
                </a:solidFill>
                <a:latin typeface="Playfair Display"/>
                <a:ea typeface="Playfair Display"/>
                <a:cs typeface="Playfair Display"/>
                <a:sym typeface="Playfair Display"/>
              </a:rPr>
              <a:t>Self-assessment</a:t>
            </a:r>
            <a:endParaRPr sz="3000">
              <a:solidFill>
                <a:srgbClr val="138C80"/>
              </a:solidFill>
            </a:endParaRPr>
          </a:p>
        </p:txBody>
      </p:sp>
      <p:sp>
        <p:nvSpPr>
          <p:cNvPr id="604" name="Google Shape;604;g1ff6c493d03_1_0"/>
          <p:cNvSpPr/>
          <p:nvPr/>
        </p:nvSpPr>
        <p:spPr>
          <a:xfrm>
            <a:off x="2502075" y="68625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5" name="Google Shape;605;g1ff6c493d03_1_0"/>
          <p:cNvSpPr txBox="1"/>
          <p:nvPr/>
        </p:nvSpPr>
        <p:spPr>
          <a:xfrm>
            <a:off x="7872900" y="4393025"/>
            <a:ext cx="1856100" cy="3325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000">
                <a:latin typeface="Prata"/>
                <a:ea typeface="Prata"/>
                <a:cs typeface="Prata"/>
                <a:sym typeface="Prata"/>
              </a:rPr>
              <a:t>Cars</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Partnership</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Peace</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a:p>
            <a:pPr indent="0" lvl="0" marL="0" marR="0" rtl="0" algn="l">
              <a:lnSpc>
                <a:spcPct val="140016"/>
              </a:lnSpc>
              <a:spcBef>
                <a:spcPts val="0"/>
              </a:spcBef>
              <a:spcAft>
                <a:spcPts val="0"/>
              </a:spcAft>
              <a:buNone/>
            </a:pPr>
            <a:r>
              <a:rPr lang="en-US" sz="2000">
                <a:latin typeface="Prata"/>
                <a:ea typeface="Prata"/>
                <a:cs typeface="Prata"/>
                <a:sym typeface="Prata"/>
              </a:rPr>
              <a:t>Toy stores</a:t>
            </a:r>
            <a:endParaRPr sz="2000">
              <a:latin typeface="Prata"/>
              <a:ea typeface="Prata"/>
              <a:cs typeface="Prata"/>
              <a:sym typeface="Prata"/>
            </a:endParaRPr>
          </a:p>
          <a:p>
            <a:pPr indent="0" lvl="0" marL="0" marR="0" rtl="0" algn="l">
              <a:lnSpc>
                <a:spcPct val="140016"/>
              </a:lnSpc>
              <a:spcBef>
                <a:spcPts val="0"/>
              </a:spcBef>
              <a:spcAft>
                <a:spcPts val="0"/>
              </a:spcAft>
              <a:buNone/>
            </a:pPr>
            <a:r>
              <a:t/>
            </a:r>
            <a:endParaRPr sz="2000">
              <a:latin typeface="Prata"/>
              <a:ea typeface="Prata"/>
              <a:cs typeface="Prata"/>
              <a:sym typeface="Prata"/>
            </a:endParaRPr>
          </a:p>
        </p:txBody>
      </p:sp>
      <p:sp>
        <p:nvSpPr>
          <p:cNvPr id="606" name="Google Shape;606;g1ff6c493d03_1_0"/>
          <p:cNvSpPr/>
          <p:nvPr/>
        </p:nvSpPr>
        <p:spPr>
          <a:xfrm>
            <a:off x="7253750"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7" name="Google Shape;607;g1ff6c493d03_1_0"/>
          <p:cNvSpPr/>
          <p:nvPr/>
        </p:nvSpPr>
        <p:spPr>
          <a:xfrm>
            <a:off x="7253750"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8" name="Google Shape;608;g1ff6c493d03_1_0"/>
          <p:cNvSpPr/>
          <p:nvPr/>
        </p:nvSpPr>
        <p:spPr>
          <a:xfrm>
            <a:off x="7253750"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9" name="Google Shape;609;g1ff6c493d03_1_0"/>
          <p:cNvSpPr/>
          <p:nvPr/>
        </p:nvSpPr>
        <p:spPr>
          <a:xfrm>
            <a:off x="7253750" y="6829616"/>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1ff6c493d03_1_2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615" name="Google Shape;615;g1ff6c493d03_1_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616" name="Google Shape;616;g1ff6c493d03_1_2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617" name="Google Shape;617;g1ff6c493d03_1_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70" l="-14269" r="-3269" t="-161042"/>
            </a:stretch>
          </a:blipFill>
          <a:ln>
            <a:noFill/>
          </a:ln>
        </p:spPr>
      </p:sp>
      <p:sp>
        <p:nvSpPr>
          <p:cNvPr id="618" name="Google Shape;618;g1ff6c493d03_1_23"/>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lang="en-US" sz="7200">
                <a:solidFill>
                  <a:srgbClr val="06AC73"/>
                </a:solidFill>
                <a:latin typeface="Prata"/>
                <a:ea typeface="Prata"/>
                <a:cs typeface="Prata"/>
                <a:sym typeface="Prata"/>
              </a:rPr>
              <a:t>08</a:t>
            </a:r>
            <a:endParaRPr sz="7200">
              <a:solidFill>
                <a:srgbClr val="06AC73"/>
              </a:solidFill>
            </a:endParaRPr>
          </a:p>
        </p:txBody>
      </p:sp>
      <p:sp>
        <p:nvSpPr>
          <p:cNvPr id="619" name="Google Shape;619;g1ff6c493d03_1_23"/>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4800" u="none" cap="none" strike="noStrike">
                <a:solidFill>
                  <a:srgbClr val="06AC73"/>
                </a:solidFill>
                <a:latin typeface="Prata"/>
                <a:ea typeface="Prata"/>
                <a:cs typeface="Prata"/>
                <a:sym typeface="Prata"/>
              </a:rPr>
              <a:t>Self-assessment</a:t>
            </a:r>
            <a:endParaRPr b="1" sz="4800">
              <a:solidFill>
                <a:srgbClr val="06AC73"/>
              </a:solidFill>
            </a:endParaRPr>
          </a:p>
        </p:txBody>
      </p:sp>
      <p:sp>
        <p:nvSpPr>
          <p:cNvPr id="620" name="Google Shape;620;g1ff6c493d03_1_23"/>
          <p:cNvSpPr txBox="1"/>
          <p:nvPr/>
        </p:nvSpPr>
        <p:spPr>
          <a:xfrm>
            <a:off x="2520200" y="2633275"/>
            <a:ext cx="10300800" cy="4617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Clr>
                <a:schemeClr val="dk1"/>
              </a:buClr>
              <a:buFont typeface="Arial"/>
              <a:buNone/>
            </a:pPr>
            <a:r>
              <a:rPr lang="en-US" sz="3000">
                <a:solidFill>
                  <a:schemeClr val="dk1"/>
                </a:solidFill>
                <a:latin typeface="Playfair Display"/>
                <a:ea typeface="Playfair Display"/>
                <a:cs typeface="Playfair Display"/>
                <a:sym typeface="Playfair Display"/>
              </a:rPr>
              <a:t>Why Social Entrepreneurs should approach SDGs?</a:t>
            </a:r>
            <a:endParaRPr sz="2200"/>
          </a:p>
        </p:txBody>
      </p:sp>
      <p:sp>
        <p:nvSpPr>
          <p:cNvPr id="621" name="Google Shape;621;g1ff6c493d03_1_23"/>
          <p:cNvSpPr txBox="1"/>
          <p:nvPr/>
        </p:nvSpPr>
        <p:spPr>
          <a:xfrm>
            <a:off x="3139350" y="3914363"/>
            <a:ext cx="11362200" cy="4369200"/>
          </a:xfrm>
          <a:prstGeom prst="rect">
            <a:avLst/>
          </a:prstGeom>
          <a:noFill/>
          <a:ln>
            <a:noFill/>
          </a:ln>
        </p:spPr>
        <p:txBody>
          <a:bodyPr anchorCtr="0" anchor="t" bIns="0" lIns="0" spcFirstLastPara="1" rIns="0" wrap="square" tIns="0">
            <a:spAutoFit/>
          </a:bodyPr>
          <a:lstStyle/>
          <a:p>
            <a:pPr indent="-368300" lvl="0" marL="45720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By addressing the SDGs, social entrepreneurs can directly contribute to improving the well-being of communities and fostering positive societal change.</a:t>
            </a:r>
            <a:endParaRPr sz="2200">
              <a:latin typeface="Playfair Display"/>
              <a:ea typeface="Playfair Display"/>
              <a:cs typeface="Playfair Display"/>
              <a:sym typeface="Playfair Display"/>
            </a:endParaRPr>
          </a:p>
          <a:p>
            <a:pPr indent="-368300" lvl="0" marL="45720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Social entrepreneurs who align with the SDGs can differentiate themselves in the market, attracting socially conscious consumers and building brand loyalty</a:t>
            </a:r>
            <a:endParaRPr sz="2200">
              <a:solidFill>
                <a:schemeClr val="dk1"/>
              </a:solidFill>
              <a:latin typeface="Playfair Display"/>
              <a:ea typeface="Playfair Display"/>
              <a:cs typeface="Playfair Display"/>
              <a:sym typeface="Playfair Display"/>
            </a:endParaRPr>
          </a:p>
          <a:p>
            <a:pPr indent="-368300" lvl="0" marL="45720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Addressing social issues, social entrepreneurs can buy expensive cars.</a:t>
            </a:r>
            <a:endParaRPr sz="2200">
              <a:solidFill>
                <a:schemeClr val="dk1"/>
              </a:solidFill>
              <a:latin typeface="Playfair Display"/>
              <a:ea typeface="Playfair Display"/>
              <a:cs typeface="Playfair Display"/>
              <a:sym typeface="Playfair Display"/>
            </a:endParaRPr>
          </a:p>
          <a:p>
            <a:pPr indent="-368300" lvl="0" marL="45720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By incorporating SDG targets into their business models, social entrepreneurs can access a broader range of funding opportunities to support their ventures.</a:t>
            </a:r>
            <a:endParaRPr sz="2200">
              <a:solidFill>
                <a:schemeClr val="dk1"/>
              </a:solidFill>
              <a:latin typeface="Playfair Display"/>
              <a:ea typeface="Playfair Display"/>
              <a:cs typeface="Playfair Display"/>
              <a:sym typeface="Playfair Display"/>
            </a:endParaRPr>
          </a:p>
          <a:p>
            <a:pPr indent="-368300" lvl="0" marL="457200" marR="0" rtl="0" algn="l">
              <a:lnSpc>
                <a:spcPct val="140016"/>
              </a:lnSpc>
              <a:spcBef>
                <a:spcPts val="0"/>
              </a:spcBef>
              <a:spcAft>
                <a:spcPts val="0"/>
              </a:spcAft>
              <a:buSzPts val="2200"/>
              <a:buFont typeface="Playfair Display"/>
              <a:buAutoNum type="alphaLcPeriod"/>
            </a:pPr>
            <a:r>
              <a:rPr lang="en-US" sz="2200">
                <a:latin typeface="Playfair Display"/>
                <a:ea typeface="Playfair Display"/>
                <a:cs typeface="Playfair Display"/>
                <a:sym typeface="Playfair Display"/>
              </a:rPr>
              <a:t>A social </a:t>
            </a:r>
            <a:r>
              <a:rPr lang="en-US" sz="2200">
                <a:latin typeface="Playfair Display"/>
                <a:ea typeface="Playfair Display"/>
                <a:cs typeface="Playfair Display"/>
                <a:sym typeface="Playfair Display"/>
              </a:rPr>
              <a:t>enterprise</a:t>
            </a:r>
            <a:r>
              <a:rPr lang="en-US" sz="2200">
                <a:latin typeface="Playfair Display"/>
                <a:ea typeface="Playfair Display"/>
                <a:cs typeface="Playfair Display"/>
                <a:sym typeface="Playfair Display"/>
              </a:rPr>
              <a:t> is a business which has nothing to do with SDGs.</a:t>
            </a:r>
            <a:endParaRPr sz="2200">
              <a:latin typeface="Playfair Display"/>
              <a:ea typeface="Playfair Display"/>
              <a:cs typeface="Playfair Display"/>
              <a:sym typeface="Playfair Display"/>
            </a:endParaRPr>
          </a:p>
        </p:txBody>
      </p:sp>
      <p:sp>
        <p:nvSpPr>
          <p:cNvPr id="622" name="Google Shape;622;g1ff6c493d03_1_23"/>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138C80"/>
                </a:solidFill>
                <a:latin typeface="Playfair Display"/>
                <a:ea typeface="Playfair Display"/>
                <a:cs typeface="Playfair Display"/>
                <a:sym typeface="Playfair Display"/>
              </a:rPr>
              <a:t>Self-assessment</a:t>
            </a:r>
            <a:endParaRPr sz="3000">
              <a:solidFill>
                <a:srgbClr val="138C8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1ff6c493d03_1_55"/>
          <p:cNvSpPr/>
          <p:nvPr/>
        </p:nvSpPr>
        <p:spPr>
          <a:xfrm rot="-1528540">
            <a:off x="15809231" y="6856356"/>
            <a:ext cx="3791971" cy="4113578"/>
          </a:xfrm>
          <a:custGeom>
            <a:rect b="b" l="l" r="r" t="t"/>
            <a:pathLst>
              <a:path extrusionOk="0" h="4114800" w="3793097">
                <a:moveTo>
                  <a:pt x="0" y="0"/>
                </a:moveTo>
                <a:lnTo>
                  <a:pt x="3793098" y="0"/>
                </a:lnTo>
                <a:lnTo>
                  <a:pt x="3793098" y="4114800"/>
                </a:lnTo>
                <a:lnTo>
                  <a:pt x="0" y="4114800"/>
                </a:lnTo>
                <a:lnTo>
                  <a:pt x="0" y="0"/>
                </a:lnTo>
                <a:close/>
              </a:path>
            </a:pathLst>
          </a:custGeom>
          <a:blipFill rotWithShape="1">
            <a:blip r:embed="rId3">
              <a:alphaModFix/>
            </a:blip>
            <a:stretch>
              <a:fillRect b="0" l="0" r="0" t="0"/>
            </a:stretch>
          </a:blipFill>
          <a:ln>
            <a:noFill/>
          </a:ln>
        </p:spPr>
      </p:sp>
      <p:sp>
        <p:nvSpPr>
          <p:cNvPr id="628" name="Google Shape;628;g1ff6c493d03_1_55"/>
          <p:cNvSpPr/>
          <p:nvPr/>
        </p:nvSpPr>
        <p:spPr>
          <a:xfrm rot="6993903">
            <a:off x="-1296517" y="-1829144"/>
            <a:ext cx="4650081" cy="4117435"/>
          </a:xfrm>
          <a:custGeom>
            <a:rect b="b" l="l" r="r" t="t"/>
            <a:pathLst>
              <a:path extrusionOk="0" h="4114800" w="4647105">
                <a:moveTo>
                  <a:pt x="0" y="0"/>
                </a:moveTo>
                <a:lnTo>
                  <a:pt x="4647104" y="0"/>
                </a:lnTo>
                <a:lnTo>
                  <a:pt x="4647104" y="4114800"/>
                </a:lnTo>
                <a:lnTo>
                  <a:pt x="0" y="4114800"/>
                </a:lnTo>
                <a:lnTo>
                  <a:pt x="0" y="0"/>
                </a:lnTo>
                <a:close/>
              </a:path>
            </a:pathLst>
          </a:custGeom>
          <a:blipFill rotWithShape="1">
            <a:blip r:embed="rId4">
              <a:alphaModFix/>
            </a:blip>
            <a:stretch>
              <a:fillRect b="0" l="0" r="0" t="0"/>
            </a:stretch>
          </a:blipFill>
          <a:ln>
            <a:noFill/>
          </a:ln>
        </p:spPr>
      </p:sp>
      <p:sp>
        <p:nvSpPr>
          <p:cNvPr id="629" name="Google Shape;629;g1ff6c493d03_1_55"/>
          <p:cNvSpPr/>
          <p:nvPr/>
        </p:nvSpPr>
        <p:spPr>
          <a:xfrm>
            <a:off x="15261520" y="-1673912"/>
            <a:ext cx="5040401" cy="4114800"/>
          </a:xfrm>
          <a:custGeom>
            <a:rect b="b" l="l" r="r" t="t"/>
            <a:pathLst>
              <a:path extrusionOk="0" h="4114800" w="5040401">
                <a:moveTo>
                  <a:pt x="0" y="0"/>
                </a:moveTo>
                <a:lnTo>
                  <a:pt x="5040401" y="0"/>
                </a:lnTo>
                <a:lnTo>
                  <a:pt x="5040401" y="4114800"/>
                </a:lnTo>
                <a:lnTo>
                  <a:pt x="0" y="4114800"/>
                </a:lnTo>
                <a:lnTo>
                  <a:pt x="0" y="0"/>
                </a:lnTo>
                <a:close/>
              </a:path>
            </a:pathLst>
          </a:custGeom>
          <a:blipFill rotWithShape="1">
            <a:blip r:embed="rId5">
              <a:alphaModFix/>
            </a:blip>
            <a:stretch>
              <a:fillRect b="0" l="0" r="0" t="0"/>
            </a:stretch>
          </a:blipFill>
          <a:ln>
            <a:noFill/>
          </a:ln>
        </p:spPr>
      </p:sp>
      <p:sp>
        <p:nvSpPr>
          <p:cNvPr id="630" name="Google Shape;630;g1ff6c493d03_1_55"/>
          <p:cNvSpPr/>
          <p:nvPr/>
        </p:nvSpPr>
        <p:spPr>
          <a:xfrm>
            <a:off x="1657375" y="3022824"/>
            <a:ext cx="2425146" cy="3337586"/>
          </a:xfrm>
          <a:custGeom>
            <a:rect b="b" l="l" r="r" t="t"/>
            <a:pathLst>
              <a:path extrusionOk="0" h="5516671" w="4008506">
                <a:moveTo>
                  <a:pt x="0" y="0"/>
                </a:moveTo>
                <a:lnTo>
                  <a:pt x="4008505" y="0"/>
                </a:lnTo>
                <a:lnTo>
                  <a:pt x="4008505" y="5516671"/>
                </a:lnTo>
                <a:lnTo>
                  <a:pt x="0" y="5516671"/>
                </a:lnTo>
                <a:lnTo>
                  <a:pt x="0" y="0"/>
                </a:lnTo>
                <a:close/>
              </a:path>
            </a:pathLst>
          </a:custGeom>
          <a:blipFill rotWithShape="1">
            <a:blip r:embed="rId6">
              <a:alphaModFix/>
            </a:blip>
            <a:stretch>
              <a:fillRect b="-13798" l="0" r="-99656" t="-31269"/>
            </a:stretch>
          </a:blipFill>
          <a:ln>
            <a:noFill/>
          </a:ln>
        </p:spPr>
      </p:sp>
      <p:sp>
        <p:nvSpPr>
          <p:cNvPr id="631" name="Google Shape;631;g1ff6c493d03_1_5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7">
              <a:alphaModFix/>
            </a:blip>
            <a:stretch>
              <a:fillRect b="-160170" l="-14269" r="-3269" t="-161042"/>
            </a:stretch>
          </a:blipFill>
          <a:ln>
            <a:noFill/>
          </a:ln>
        </p:spPr>
      </p:sp>
      <p:sp>
        <p:nvSpPr>
          <p:cNvPr id="632" name="Google Shape;632;g1ff6c493d03_1_55"/>
          <p:cNvSpPr/>
          <p:nvPr/>
        </p:nvSpPr>
        <p:spPr>
          <a:xfrm>
            <a:off x="2095455" y="3221837"/>
            <a:ext cx="2204371" cy="3365452"/>
          </a:xfrm>
          <a:custGeom>
            <a:rect b="b" l="l" r="r" t="t"/>
            <a:pathLst>
              <a:path extrusionOk="0" h="5562730" w="3643588">
                <a:moveTo>
                  <a:pt x="0" y="0"/>
                </a:moveTo>
                <a:lnTo>
                  <a:pt x="3643588" y="0"/>
                </a:lnTo>
                <a:lnTo>
                  <a:pt x="3643588" y="5562731"/>
                </a:lnTo>
                <a:lnTo>
                  <a:pt x="0" y="5562731"/>
                </a:lnTo>
                <a:lnTo>
                  <a:pt x="0" y="0"/>
                </a:lnTo>
                <a:close/>
              </a:path>
            </a:pathLst>
          </a:custGeom>
          <a:blipFill rotWithShape="1">
            <a:blip r:embed="rId8">
              <a:alphaModFix/>
            </a:blip>
            <a:stretch>
              <a:fillRect b="0" l="0" r="0" t="0"/>
            </a:stretch>
          </a:blipFill>
          <a:ln>
            <a:noFill/>
          </a:ln>
        </p:spPr>
      </p:sp>
      <p:sp>
        <p:nvSpPr>
          <p:cNvPr id="633" name="Google Shape;633;g1ff6c493d03_1_55"/>
          <p:cNvSpPr txBox="1"/>
          <p:nvPr/>
        </p:nvSpPr>
        <p:spPr>
          <a:xfrm>
            <a:off x="2733675" y="1624025"/>
            <a:ext cx="8301000" cy="738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lang="en-US" sz="4800">
                <a:solidFill>
                  <a:srgbClr val="06AC73"/>
                </a:solidFill>
                <a:latin typeface="Prata"/>
                <a:ea typeface="Prata"/>
                <a:cs typeface="Prata"/>
                <a:sym typeface="Prata"/>
              </a:rPr>
              <a:t>Self Assessment - Answers</a:t>
            </a:r>
            <a:endParaRPr sz="4800"/>
          </a:p>
        </p:txBody>
      </p:sp>
      <p:sp>
        <p:nvSpPr>
          <p:cNvPr id="634" name="Google Shape;634;g1ff6c493d03_1_55"/>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rtl="0" algn="l">
              <a:lnSpc>
                <a:spcPct val="170031"/>
              </a:lnSpc>
              <a:spcBef>
                <a:spcPts val="0"/>
              </a:spcBef>
              <a:spcAft>
                <a:spcPts val="0"/>
              </a:spcAft>
              <a:buSzPts val="1100"/>
              <a:buNone/>
            </a:pPr>
            <a:r>
              <a:rPr lang="en-US" sz="3000">
                <a:solidFill>
                  <a:srgbClr val="138C80"/>
                </a:solidFill>
                <a:latin typeface="Playfair Display"/>
                <a:ea typeface="Playfair Display"/>
                <a:cs typeface="Playfair Display"/>
                <a:sym typeface="Playfair Display"/>
              </a:rPr>
              <a:t>Self-assessment</a:t>
            </a:r>
            <a:endParaRPr sz="3000">
              <a:solidFill>
                <a:srgbClr val="138C80"/>
              </a:solidFill>
            </a:endParaRPr>
          </a:p>
        </p:txBody>
      </p:sp>
      <p:sp>
        <p:nvSpPr>
          <p:cNvPr id="635" name="Google Shape;635;g1ff6c493d03_1_55"/>
          <p:cNvSpPr txBox="1"/>
          <p:nvPr/>
        </p:nvSpPr>
        <p:spPr>
          <a:xfrm>
            <a:off x="4880875" y="2874900"/>
            <a:ext cx="11000700" cy="6096000"/>
          </a:xfrm>
          <a:prstGeom prst="rect">
            <a:avLst/>
          </a:prstGeom>
          <a:noFill/>
          <a:ln>
            <a:noFill/>
          </a:ln>
        </p:spPr>
        <p:txBody>
          <a:bodyPr anchorCtr="0" anchor="t" bIns="91425" lIns="91425" spcFirstLastPara="1" rIns="91425" wrap="square" tIns="91425">
            <a:spAutoFit/>
          </a:bodyPr>
          <a:lstStyle/>
          <a:p>
            <a:pPr indent="-330200" lvl="0" marL="45720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What does the abbreviation SDGs stand for?</a:t>
            </a:r>
            <a:endParaRPr sz="1600">
              <a:solidFill>
                <a:schemeClr val="dk1"/>
              </a:solidFill>
              <a:latin typeface="Playfair Display"/>
              <a:ea typeface="Playfair Display"/>
              <a:cs typeface="Playfair Display"/>
              <a:sym typeface="Playfair Display"/>
            </a:endParaRPr>
          </a:p>
          <a:p>
            <a:pPr indent="0" lvl="0" marL="457200" rtl="0" algn="l">
              <a:lnSpc>
                <a:spcPct val="140016"/>
              </a:lnSpc>
              <a:spcBef>
                <a:spcPts val="0"/>
              </a:spcBef>
              <a:spcAft>
                <a:spcPts val="0"/>
              </a:spcAft>
              <a:buNone/>
            </a:pPr>
            <a:r>
              <a:rPr lang="en-US" sz="1600">
                <a:solidFill>
                  <a:srgbClr val="0F9249"/>
                </a:solidFill>
                <a:latin typeface="Playfair Display"/>
                <a:ea typeface="Playfair Display"/>
                <a:cs typeface="Playfair Display"/>
                <a:sym typeface="Playfair Display"/>
              </a:rPr>
              <a:t>Answer: c. </a:t>
            </a:r>
            <a:r>
              <a:rPr lang="en-US" sz="1600">
                <a:solidFill>
                  <a:srgbClr val="0F9249"/>
                </a:solidFill>
                <a:latin typeface="Playfair Display"/>
                <a:ea typeface="Playfair Display"/>
                <a:cs typeface="Playfair Display"/>
                <a:sym typeface="Playfair Display"/>
              </a:rPr>
              <a:t>Sustainable Development Goals</a:t>
            </a:r>
            <a:endParaRPr sz="1600">
              <a:solidFill>
                <a:srgbClr val="0F9249"/>
              </a:solidFill>
              <a:latin typeface="Playfair Display"/>
              <a:ea typeface="Playfair Display"/>
              <a:cs typeface="Playfair Display"/>
              <a:sym typeface="Playfair Display"/>
            </a:endParaRPr>
          </a:p>
          <a:p>
            <a:pPr indent="-330200" lvl="0" marL="45720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Who adopted the Sustainable Development Goals (SDGs)?</a:t>
            </a:r>
            <a:endParaRPr sz="1600">
              <a:solidFill>
                <a:schemeClr val="dk1"/>
              </a:solidFill>
              <a:latin typeface="Playfair Display"/>
              <a:ea typeface="Playfair Display"/>
              <a:cs typeface="Playfair Display"/>
              <a:sym typeface="Playfair Display"/>
            </a:endParaRPr>
          </a:p>
          <a:p>
            <a:pPr indent="0" lvl="0" marL="457200" rtl="0" algn="l">
              <a:lnSpc>
                <a:spcPct val="140016"/>
              </a:lnSpc>
              <a:spcBef>
                <a:spcPts val="0"/>
              </a:spcBef>
              <a:spcAft>
                <a:spcPts val="0"/>
              </a:spcAft>
              <a:buNone/>
            </a:pPr>
            <a:r>
              <a:rPr lang="en-US" sz="1600">
                <a:solidFill>
                  <a:srgbClr val="0F9249"/>
                </a:solidFill>
                <a:latin typeface="Playfair Display"/>
                <a:ea typeface="Playfair Display"/>
                <a:cs typeface="Playfair Display"/>
                <a:sym typeface="Playfair Display"/>
              </a:rPr>
              <a:t>Answer: the United Nations (UN)</a:t>
            </a:r>
            <a:endParaRPr sz="1600">
              <a:solidFill>
                <a:srgbClr val="0F9249"/>
              </a:solidFill>
              <a:latin typeface="Playfair Display"/>
              <a:ea typeface="Playfair Display"/>
              <a:cs typeface="Playfair Display"/>
              <a:sym typeface="Playfair Display"/>
            </a:endParaRPr>
          </a:p>
          <a:p>
            <a:pPr indent="-330200" lvl="0" marL="45720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The SDGs came into force on 1 January 2016. By when should they be achieved?</a:t>
            </a:r>
            <a:endParaRPr sz="1600">
              <a:solidFill>
                <a:schemeClr val="dk1"/>
              </a:solidFill>
              <a:latin typeface="Playfair Display"/>
              <a:ea typeface="Playfair Display"/>
              <a:cs typeface="Playfair Display"/>
              <a:sym typeface="Playfair Display"/>
            </a:endParaRPr>
          </a:p>
          <a:p>
            <a:pPr indent="0" lvl="0" marL="457200" rtl="0" algn="l">
              <a:lnSpc>
                <a:spcPct val="140016"/>
              </a:lnSpc>
              <a:spcBef>
                <a:spcPts val="0"/>
              </a:spcBef>
              <a:spcAft>
                <a:spcPts val="0"/>
              </a:spcAft>
              <a:buNone/>
            </a:pPr>
            <a:r>
              <a:rPr lang="en-US" sz="1600">
                <a:solidFill>
                  <a:srgbClr val="0F9249"/>
                </a:solidFill>
                <a:latin typeface="Playfair Display"/>
                <a:ea typeface="Playfair Display"/>
                <a:cs typeface="Playfair Display"/>
                <a:sym typeface="Playfair Display"/>
              </a:rPr>
              <a:t>Answer: b. 2030</a:t>
            </a:r>
            <a:endParaRPr sz="1600">
              <a:solidFill>
                <a:srgbClr val="0F9249"/>
              </a:solidFill>
              <a:latin typeface="Playfair Display"/>
              <a:ea typeface="Playfair Display"/>
              <a:cs typeface="Playfair Display"/>
              <a:sym typeface="Playfair Display"/>
            </a:endParaRPr>
          </a:p>
          <a:p>
            <a:pPr indent="-330200" lvl="0" marL="45720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How many goals does the Agenda 2030 for Sustainable Development include?</a:t>
            </a:r>
            <a:endParaRPr sz="1600">
              <a:solidFill>
                <a:schemeClr val="dk1"/>
              </a:solidFill>
              <a:latin typeface="Playfair Display"/>
              <a:ea typeface="Playfair Display"/>
              <a:cs typeface="Playfair Display"/>
              <a:sym typeface="Playfair Display"/>
            </a:endParaRPr>
          </a:p>
          <a:p>
            <a:pPr indent="0" lvl="0" marL="457200" rtl="0" algn="l">
              <a:lnSpc>
                <a:spcPct val="140016"/>
              </a:lnSpc>
              <a:spcBef>
                <a:spcPts val="0"/>
              </a:spcBef>
              <a:spcAft>
                <a:spcPts val="0"/>
              </a:spcAft>
              <a:buNone/>
            </a:pPr>
            <a:r>
              <a:rPr lang="en-US" sz="1600">
                <a:solidFill>
                  <a:srgbClr val="0F9249"/>
                </a:solidFill>
                <a:latin typeface="Playfair Display"/>
                <a:ea typeface="Playfair Display"/>
                <a:cs typeface="Playfair Display"/>
                <a:sym typeface="Playfair Display"/>
              </a:rPr>
              <a:t>Answer: c. 17</a:t>
            </a:r>
            <a:endParaRPr sz="1600">
              <a:solidFill>
                <a:srgbClr val="0F9249"/>
              </a:solidFill>
              <a:latin typeface="Playfair Display"/>
              <a:ea typeface="Playfair Display"/>
              <a:cs typeface="Playfair Display"/>
              <a:sym typeface="Playfair Display"/>
            </a:endParaRPr>
          </a:p>
          <a:p>
            <a:pPr indent="-330200" lvl="0" marL="45720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The SDGs include 17 Goals and a total of 169 Targets. </a:t>
            </a:r>
            <a:endParaRPr sz="1600">
              <a:solidFill>
                <a:schemeClr val="dk1"/>
              </a:solidFill>
              <a:latin typeface="Playfair Display"/>
              <a:ea typeface="Playfair Display"/>
              <a:cs typeface="Playfair Display"/>
              <a:sym typeface="Playfair Display"/>
            </a:endParaRPr>
          </a:p>
          <a:p>
            <a:pPr indent="0" lvl="0" marL="457200" rtl="0" algn="l">
              <a:lnSpc>
                <a:spcPct val="140016"/>
              </a:lnSpc>
              <a:spcBef>
                <a:spcPts val="0"/>
              </a:spcBef>
              <a:spcAft>
                <a:spcPts val="0"/>
              </a:spcAft>
              <a:buNone/>
            </a:pPr>
            <a:r>
              <a:rPr lang="en-US" sz="1600">
                <a:solidFill>
                  <a:schemeClr val="dk1"/>
                </a:solidFill>
                <a:latin typeface="Playfair Display"/>
                <a:ea typeface="Playfair Display"/>
                <a:cs typeface="Playfair Display"/>
                <a:sym typeface="Playfair Display"/>
              </a:rPr>
              <a:t>Can you tick off the areas that you know the SDGs are addressing?</a:t>
            </a:r>
            <a:endParaRPr sz="1600">
              <a:solidFill>
                <a:schemeClr val="dk1"/>
              </a:solidFill>
              <a:latin typeface="Playfair Display"/>
              <a:ea typeface="Playfair Display"/>
              <a:cs typeface="Playfair Display"/>
              <a:sym typeface="Playfair Display"/>
            </a:endParaRPr>
          </a:p>
          <a:p>
            <a:pPr indent="0" lvl="0" marL="457200" rtl="0" algn="l">
              <a:lnSpc>
                <a:spcPct val="140016"/>
              </a:lnSpc>
              <a:spcBef>
                <a:spcPts val="0"/>
              </a:spcBef>
              <a:spcAft>
                <a:spcPts val="0"/>
              </a:spcAft>
              <a:buNone/>
            </a:pPr>
            <a:r>
              <a:rPr lang="en-US" sz="1600">
                <a:solidFill>
                  <a:srgbClr val="0F9249"/>
                </a:solidFill>
                <a:latin typeface="Playfair Display"/>
                <a:ea typeface="Playfair Display"/>
                <a:cs typeface="Playfair Display"/>
                <a:sym typeface="Playfair Display"/>
              </a:rPr>
              <a:t>Answer: all of them</a:t>
            </a:r>
            <a:endParaRPr sz="1600">
              <a:solidFill>
                <a:srgbClr val="0F9249"/>
              </a:solidFill>
              <a:latin typeface="Playfair Display"/>
              <a:ea typeface="Playfair Display"/>
              <a:cs typeface="Playfair Display"/>
              <a:sym typeface="Playfair Display"/>
            </a:endParaRPr>
          </a:p>
          <a:p>
            <a:pPr indent="-330200" lvl="0" marL="45720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Are the SDGs and their targets adequate to address the needs and objectives of sustainable development?</a:t>
            </a:r>
            <a:endParaRPr sz="1600">
              <a:solidFill>
                <a:schemeClr val="dk1"/>
              </a:solidFill>
              <a:latin typeface="Playfair Display"/>
              <a:ea typeface="Playfair Display"/>
              <a:cs typeface="Playfair Display"/>
              <a:sym typeface="Playfair Display"/>
            </a:endParaRPr>
          </a:p>
          <a:p>
            <a:pPr indent="0" lvl="0" marL="457200" rtl="0" algn="l">
              <a:lnSpc>
                <a:spcPct val="140016"/>
              </a:lnSpc>
              <a:spcBef>
                <a:spcPts val="0"/>
              </a:spcBef>
              <a:spcAft>
                <a:spcPts val="0"/>
              </a:spcAft>
              <a:buNone/>
            </a:pPr>
            <a:r>
              <a:rPr lang="en-US" sz="1600">
                <a:solidFill>
                  <a:srgbClr val="0F9249"/>
                </a:solidFill>
                <a:latin typeface="Playfair Display"/>
                <a:ea typeface="Playfair Display"/>
                <a:cs typeface="Playfair Display"/>
                <a:sym typeface="Playfair Display"/>
              </a:rPr>
              <a:t>Answer: a. and c.</a:t>
            </a:r>
            <a:endParaRPr sz="1600">
              <a:solidFill>
                <a:srgbClr val="0F9249"/>
              </a:solidFill>
              <a:latin typeface="Playfair Display"/>
              <a:ea typeface="Playfair Display"/>
              <a:cs typeface="Playfair Display"/>
              <a:sym typeface="Playfair Display"/>
            </a:endParaRPr>
          </a:p>
          <a:p>
            <a:pPr indent="-330200" lvl="0" marL="457200" rtl="0" algn="l">
              <a:lnSpc>
                <a:spcPct val="170000"/>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Which are the main areas of SDGs?</a:t>
            </a:r>
            <a:endParaRPr sz="1600">
              <a:solidFill>
                <a:schemeClr val="dk1"/>
              </a:solidFill>
              <a:latin typeface="Playfair Display"/>
              <a:ea typeface="Playfair Display"/>
              <a:cs typeface="Playfair Display"/>
              <a:sym typeface="Playfair Display"/>
            </a:endParaRPr>
          </a:p>
          <a:p>
            <a:pPr indent="0" lvl="0" marL="457200" rtl="0" algn="l">
              <a:lnSpc>
                <a:spcPct val="170000"/>
              </a:lnSpc>
              <a:spcBef>
                <a:spcPts val="0"/>
              </a:spcBef>
              <a:spcAft>
                <a:spcPts val="0"/>
              </a:spcAft>
              <a:buNone/>
            </a:pPr>
            <a:r>
              <a:rPr lang="en-US" sz="1600">
                <a:solidFill>
                  <a:srgbClr val="0F9249"/>
                </a:solidFill>
                <a:latin typeface="Playfair Display"/>
                <a:ea typeface="Playfair Display"/>
                <a:cs typeface="Playfair Display"/>
                <a:sym typeface="Playfair Display"/>
              </a:rPr>
              <a:t>Answer: planet, people, prosperity, partnership, peace</a:t>
            </a:r>
            <a:endParaRPr sz="1600">
              <a:solidFill>
                <a:srgbClr val="0F9249"/>
              </a:solidFill>
              <a:latin typeface="Playfair Display"/>
              <a:ea typeface="Playfair Display"/>
              <a:cs typeface="Playfair Display"/>
              <a:sym typeface="Playfair Display"/>
            </a:endParaRPr>
          </a:p>
          <a:p>
            <a:pPr indent="-330200" lvl="0" marL="457200" rtl="0" algn="l">
              <a:lnSpc>
                <a:spcPct val="140000"/>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Why Social Entrepreneurs should approach SDGs?</a:t>
            </a:r>
            <a:endParaRPr sz="1600">
              <a:solidFill>
                <a:schemeClr val="dk1"/>
              </a:solidFill>
              <a:latin typeface="Playfair Display"/>
              <a:ea typeface="Playfair Display"/>
              <a:cs typeface="Playfair Display"/>
              <a:sym typeface="Playfair Display"/>
            </a:endParaRPr>
          </a:p>
          <a:p>
            <a:pPr indent="0" lvl="0" marL="457200" rtl="0" algn="l">
              <a:lnSpc>
                <a:spcPct val="140000"/>
              </a:lnSpc>
              <a:spcBef>
                <a:spcPts val="0"/>
              </a:spcBef>
              <a:spcAft>
                <a:spcPts val="0"/>
              </a:spcAft>
              <a:buNone/>
            </a:pPr>
            <a:r>
              <a:rPr lang="en-US" sz="1600">
                <a:solidFill>
                  <a:srgbClr val="0F9249"/>
                </a:solidFill>
                <a:latin typeface="Playfair Display"/>
                <a:ea typeface="Playfair Display"/>
                <a:cs typeface="Playfair Display"/>
                <a:sym typeface="Playfair Display"/>
              </a:rPr>
              <a:t>Answer: a, b, d</a:t>
            </a:r>
            <a:endParaRPr sz="1600">
              <a:solidFill>
                <a:srgbClr val="0F9249"/>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35" name="Google Shape;135;p4"/>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36" name="Google Shape;136;p4"/>
          <p:cNvSpPr txBox="1"/>
          <p:nvPr/>
        </p:nvSpPr>
        <p:spPr>
          <a:xfrm>
            <a:off x="2320413" y="1720850"/>
            <a:ext cx="7097505" cy="58039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rata"/>
                <a:ea typeface="Prata"/>
                <a:cs typeface="Prata"/>
                <a:sym typeface="Prata"/>
              </a:rPr>
              <a:t>Sustainable Young Entrepreneurs</a:t>
            </a:r>
            <a:endParaRPr/>
          </a:p>
        </p:txBody>
      </p:sp>
      <p:sp>
        <p:nvSpPr>
          <p:cNvPr id="137" name="Google Shape;137;p4"/>
          <p:cNvSpPr txBox="1"/>
          <p:nvPr/>
        </p:nvSpPr>
        <p:spPr>
          <a:xfrm>
            <a:off x="1028700" y="933450"/>
            <a:ext cx="8389217" cy="854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rata"/>
                <a:ea typeface="Prata"/>
                <a:cs typeface="Prata"/>
                <a:sym typeface="Prata"/>
              </a:rPr>
              <a:t>SUSE GUIDES</a:t>
            </a:r>
            <a:endParaRPr/>
          </a:p>
        </p:txBody>
      </p:sp>
      <p:sp>
        <p:nvSpPr>
          <p:cNvPr id="138" name="Google Shape;138;p4"/>
          <p:cNvSpPr txBox="1"/>
          <p:nvPr/>
        </p:nvSpPr>
        <p:spPr>
          <a:xfrm>
            <a:off x="3438828" y="2950996"/>
            <a:ext cx="8505361" cy="58039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Environmental degradation in Business</a:t>
            </a:r>
            <a:endParaRPr/>
          </a:p>
        </p:txBody>
      </p:sp>
      <p:sp>
        <p:nvSpPr>
          <p:cNvPr id="139" name="Google Shape;139;p4"/>
          <p:cNvSpPr txBox="1"/>
          <p:nvPr/>
        </p:nvSpPr>
        <p:spPr>
          <a:xfrm>
            <a:off x="1399864" y="2469577"/>
            <a:ext cx="132207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6AC73"/>
                </a:solidFill>
                <a:latin typeface="Prata"/>
                <a:ea typeface="Prata"/>
                <a:cs typeface="Prata"/>
                <a:sym typeface="Prata"/>
              </a:rPr>
              <a:t>01</a:t>
            </a:r>
            <a:endParaRPr/>
          </a:p>
        </p:txBody>
      </p:sp>
      <p:sp>
        <p:nvSpPr>
          <p:cNvPr id="140" name="Google Shape;140;p4"/>
          <p:cNvSpPr txBox="1"/>
          <p:nvPr/>
        </p:nvSpPr>
        <p:spPr>
          <a:xfrm>
            <a:off x="1229694" y="3987227"/>
            <a:ext cx="166241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6AC73"/>
                </a:solidFill>
                <a:latin typeface="Prata"/>
                <a:ea typeface="Prata"/>
                <a:cs typeface="Prata"/>
                <a:sym typeface="Prata"/>
              </a:rPr>
              <a:t>02</a:t>
            </a:r>
            <a:endParaRPr/>
          </a:p>
        </p:txBody>
      </p:sp>
      <p:sp>
        <p:nvSpPr>
          <p:cNvPr id="141" name="Google Shape;141;p4"/>
          <p:cNvSpPr txBox="1"/>
          <p:nvPr/>
        </p:nvSpPr>
        <p:spPr>
          <a:xfrm>
            <a:off x="1225229" y="5504878"/>
            <a:ext cx="1671340"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6AC73"/>
                </a:solidFill>
                <a:latin typeface="Prata"/>
                <a:ea typeface="Prata"/>
                <a:cs typeface="Prata"/>
                <a:sym typeface="Prata"/>
              </a:rPr>
              <a:t>03</a:t>
            </a:r>
            <a:endParaRPr/>
          </a:p>
        </p:txBody>
      </p:sp>
      <p:sp>
        <p:nvSpPr>
          <p:cNvPr id="142" name="Google Shape;142;p4"/>
          <p:cNvSpPr txBox="1"/>
          <p:nvPr/>
        </p:nvSpPr>
        <p:spPr>
          <a:xfrm>
            <a:off x="3438828" y="4563110"/>
            <a:ext cx="8968309" cy="58039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Gender Equality in Business</a:t>
            </a:r>
            <a:endParaRPr/>
          </a:p>
        </p:txBody>
      </p:sp>
      <p:sp>
        <p:nvSpPr>
          <p:cNvPr id="143" name="Google Shape;143;p4"/>
          <p:cNvSpPr txBox="1"/>
          <p:nvPr/>
        </p:nvSpPr>
        <p:spPr>
          <a:xfrm>
            <a:off x="3438828" y="6121146"/>
            <a:ext cx="9465263" cy="118046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none" cap="none" strike="noStrike">
                <a:solidFill>
                  <a:srgbClr val="000000"/>
                </a:solidFill>
                <a:latin typeface="Playfair Display"/>
                <a:ea typeface="Playfair Display"/>
                <a:cs typeface="Playfair Display"/>
                <a:sym typeface="Playfair Display"/>
              </a:rPr>
              <a:t>Digital Tools in Industry 4.0 &amp; 5.0 Shaping Entrepreneurship in the New Digital Society</a:t>
            </a:r>
            <a:endParaRPr/>
          </a:p>
        </p:txBody>
      </p:sp>
      <p:sp>
        <p:nvSpPr>
          <p:cNvPr id="144" name="Google Shape;144;p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81" l="-14265" r="-3278" t="-161048"/>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57"/>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641" name="Google Shape;641;p57"/>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642" name="Google Shape;642;p57"/>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643" name="Google Shape;643;p57"/>
          <p:cNvSpPr txBox="1"/>
          <p:nvPr/>
        </p:nvSpPr>
        <p:spPr>
          <a:xfrm>
            <a:off x="2798225" y="1610600"/>
            <a:ext cx="81069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800" u="none" cap="none" strike="noStrike">
                <a:solidFill>
                  <a:srgbClr val="06AC73"/>
                </a:solidFill>
                <a:latin typeface="Playfair Display"/>
                <a:ea typeface="Playfair Display"/>
                <a:cs typeface="Playfair Display"/>
                <a:sym typeface="Playfair Display"/>
              </a:rPr>
              <a:t>ADDITIONAL RESOURCES</a:t>
            </a:r>
            <a:endParaRPr sz="4800">
              <a:solidFill>
                <a:srgbClr val="06AC73"/>
              </a:solidFill>
            </a:endParaRPr>
          </a:p>
        </p:txBody>
      </p:sp>
      <p:sp>
        <p:nvSpPr>
          <p:cNvPr id="644" name="Google Shape;644;p5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645" name="Google Shape;645;p57"/>
          <p:cNvSpPr txBox="1"/>
          <p:nvPr/>
        </p:nvSpPr>
        <p:spPr>
          <a:xfrm>
            <a:off x="2798225" y="2794000"/>
            <a:ext cx="13058700" cy="5930100"/>
          </a:xfrm>
          <a:prstGeom prst="rect">
            <a:avLst/>
          </a:prstGeom>
          <a:noFill/>
          <a:ln>
            <a:noFill/>
          </a:ln>
        </p:spPr>
        <p:txBody>
          <a:bodyPr anchorCtr="0" anchor="t" bIns="0" lIns="0" spcFirstLastPara="1" rIns="0" wrap="square" tIns="0">
            <a:spAutoFit/>
          </a:bodyPr>
          <a:lstStyle/>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SDG Good Practices - A compilation of success stories and lessons learned in SDG implementation - </a:t>
            </a:r>
            <a:r>
              <a:rPr lang="en-US" sz="1800" u="sng">
                <a:solidFill>
                  <a:schemeClr val="hlink"/>
                </a:solidFill>
                <a:latin typeface="Playfair Display"/>
                <a:ea typeface="Playfair Display"/>
                <a:cs typeface="Playfair Display"/>
                <a:sym typeface="Playfair Display"/>
                <a:hlinkClick r:id="rId7"/>
              </a:rPr>
              <a:t>https://sdgs.un.org/publications/sdg-good-practices-2020</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Training manual for social entrepreneurs Social Entrepreneurship Training Manual   - European Comission</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Getting started with SDGs - UN - pdf. to be downloaded </a:t>
            </a:r>
            <a:r>
              <a:rPr lang="en-US" sz="1800" u="sng">
                <a:solidFill>
                  <a:schemeClr val="hlink"/>
                </a:solidFill>
                <a:latin typeface="Playfair Display"/>
                <a:ea typeface="Playfair Display"/>
                <a:cs typeface="Playfair Display"/>
                <a:sym typeface="Playfair Display"/>
                <a:hlinkClick r:id="rId8"/>
              </a:rPr>
              <a:t>https://sustainabledevelopment.un.org/index.php?page=view&amp;type=400&amp;nr=2217&amp;menu=1515</a:t>
            </a:r>
            <a:r>
              <a:rPr lang="en-US" sz="1800">
                <a:solidFill>
                  <a:schemeClr val="dk1"/>
                </a:solidFill>
                <a:latin typeface="Playfair Display"/>
                <a:ea typeface="Playfair Display"/>
                <a:cs typeface="Playfair Display"/>
                <a:sym typeface="Playfair Display"/>
              </a:rPr>
              <a:t>  (new version platform)</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We the people -  </a:t>
            </a:r>
            <a:r>
              <a:rPr lang="en-US" sz="1800" u="sng">
                <a:solidFill>
                  <a:schemeClr val="hlink"/>
                </a:solidFill>
                <a:latin typeface="Playfair Display"/>
                <a:ea typeface="Playfair Display"/>
                <a:cs typeface="Playfair Display"/>
                <a:sym typeface="Playfair Display"/>
                <a:hlinkClick r:id="rId9"/>
              </a:rPr>
              <a:t>https://www.youtube.com/watch?v=RpqVmvMCmp0</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Transitioning from the MDGs to the SDGs- </a:t>
            </a:r>
            <a:r>
              <a:rPr lang="en-US" sz="1800" u="sng">
                <a:solidFill>
                  <a:schemeClr val="hlink"/>
                </a:solidFill>
                <a:latin typeface="Playfair Display"/>
                <a:ea typeface="Playfair Display"/>
                <a:cs typeface="Playfair Display"/>
                <a:sym typeface="Playfair Display"/>
                <a:hlinkClick r:id="rId10"/>
              </a:rPr>
              <a:t>https://www.youtube.com/watch?v=5_hLuEui6ww</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No point going halfway - </a:t>
            </a:r>
            <a:r>
              <a:rPr lang="en-US" sz="1800" u="sng">
                <a:solidFill>
                  <a:schemeClr val="hlink"/>
                </a:solidFill>
                <a:latin typeface="Playfair Display"/>
                <a:ea typeface="Playfair Display"/>
                <a:cs typeface="Playfair Display"/>
                <a:sym typeface="Playfair Display"/>
                <a:hlinkClick r:id="rId11"/>
              </a:rPr>
              <a:t>https://www.youtube.com/watch?v=DdLqiTvFwJk</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Leave no one behind - </a:t>
            </a:r>
            <a:r>
              <a:rPr lang="en-US" sz="1800" u="sng">
                <a:solidFill>
                  <a:schemeClr val="hlink"/>
                </a:solidFill>
                <a:latin typeface="Playfair Display"/>
                <a:ea typeface="Playfair Display"/>
                <a:cs typeface="Playfair Display"/>
                <a:sym typeface="Playfair Display"/>
                <a:hlinkClick r:id="rId12"/>
              </a:rPr>
              <a:t>https://www.youtube.com/watch?v=pBqe8JD62QE&amp;t=149s</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Numbers in action - </a:t>
            </a:r>
            <a:r>
              <a:rPr lang="en-US" sz="1800" u="sng">
                <a:solidFill>
                  <a:schemeClr val="hlink"/>
                </a:solidFill>
                <a:latin typeface="Playfair Display"/>
                <a:ea typeface="Playfair Display"/>
                <a:cs typeface="Playfair Display"/>
                <a:sym typeface="Playfair Display"/>
                <a:hlinkClick r:id="rId13"/>
              </a:rPr>
              <a:t>https://www.youtube.com/watch?v=Mdm49_rUMgo</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United Nations - SDG Actions Platform - </a:t>
            </a:r>
            <a:r>
              <a:rPr lang="en-US" sz="1800" u="sng">
                <a:solidFill>
                  <a:schemeClr val="hlink"/>
                </a:solidFill>
                <a:latin typeface="Playfair Display"/>
                <a:ea typeface="Playfair Display"/>
                <a:cs typeface="Playfair Display"/>
                <a:sym typeface="Playfair Display"/>
                <a:hlinkClick r:id="rId14"/>
              </a:rPr>
              <a:t>https://sdgs.un.org/partnerships</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SDG Actions Platform - </a:t>
            </a:r>
            <a:r>
              <a:rPr lang="en-US" sz="1800" u="sng">
                <a:solidFill>
                  <a:schemeClr val="hlink"/>
                </a:solidFill>
                <a:latin typeface="Playfair Display"/>
                <a:ea typeface="Playfair Display"/>
                <a:cs typeface="Playfair Display"/>
                <a:sym typeface="Playfair Display"/>
                <a:hlinkClick r:id="rId15"/>
              </a:rPr>
              <a:t>https://sdgs.un.org/2030agenda</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indent="-342900" lvl="0" marL="457200" rtl="0" algn="l">
              <a:lnSpc>
                <a:spcPct val="170031"/>
              </a:lnSpc>
              <a:spcBef>
                <a:spcPts val="0"/>
              </a:spcBef>
              <a:spcAft>
                <a:spcPts val="0"/>
              </a:spcAft>
              <a:buSzPts val="1800"/>
              <a:buFont typeface="Playfair Display"/>
              <a:buChar char="●"/>
            </a:pPr>
            <a:r>
              <a:rPr lang="en-US" sz="1800">
                <a:solidFill>
                  <a:schemeClr val="dk1"/>
                </a:solidFill>
                <a:latin typeface="Playfair Display"/>
                <a:ea typeface="Playfair Display"/>
                <a:cs typeface="Playfair Display"/>
                <a:sym typeface="Playfair Display"/>
              </a:rPr>
              <a:t> </a:t>
            </a:r>
            <a:r>
              <a:rPr lang="en-US" sz="1800" u="sng">
                <a:solidFill>
                  <a:schemeClr val="hlink"/>
                </a:solidFill>
                <a:latin typeface="Playfair Display"/>
                <a:ea typeface="Playfair Display"/>
                <a:cs typeface="Playfair Display"/>
                <a:sym typeface="Playfair Display"/>
                <a:hlinkClick r:id="rId16"/>
              </a:rPr>
              <a:t>https://commission.europa.eu/select-language?destination=/media/23163</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8"/>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651" name="Google Shape;651;p58"/>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652" name="Google Shape;652;p58"/>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653" name="Google Shape;653;p58"/>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654" name="Google Shape;654;p58"/>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655" name="Google Shape;655;p58"/>
          <p:cNvSpPr txBox="1"/>
          <p:nvPr/>
        </p:nvSpPr>
        <p:spPr>
          <a:xfrm>
            <a:off x="10747704" y="1059356"/>
            <a:ext cx="21150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2999" u="none" cap="none" strike="noStrike">
                <a:solidFill>
                  <a:srgbClr val="06AC73"/>
                </a:solidFill>
                <a:latin typeface="Prata"/>
                <a:ea typeface="Prata"/>
                <a:cs typeface="Prata"/>
                <a:sym typeface="Prata"/>
              </a:rPr>
              <a:t>0</a:t>
            </a:r>
            <a:r>
              <a:rPr lang="en-US" sz="12999">
                <a:solidFill>
                  <a:srgbClr val="06AC73"/>
                </a:solidFill>
                <a:latin typeface="Prata"/>
                <a:ea typeface="Prata"/>
                <a:cs typeface="Prata"/>
                <a:sym typeface="Prata"/>
              </a:rPr>
              <a:t>1</a:t>
            </a:r>
            <a:endParaRPr/>
          </a:p>
        </p:txBody>
      </p:sp>
      <p:sp>
        <p:nvSpPr>
          <p:cNvPr id="656" name="Google Shape;656;p58"/>
          <p:cNvSpPr txBox="1"/>
          <p:nvPr/>
        </p:nvSpPr>
        <p:spPr>
          <a:xfrm>
            <a:off x="2054857" y="1764206"/>
            <a:ext cx="14178285" cy="93662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000000"/>
                </a:solidFill>
                <a:latin typeface="Prata"/>
                <a:ea typeface="Prata"/>
                <a:cs typeface="Prata"/>
                <a:sym typeface="Prata"/>
              </a:rPr>
              <a:t>You've completed module</a:t>
            </a:r>
            <a:endParaRPr/>
          </a:p>
        </p:txBody>
      </p:sp>
      <p:sp>
        <p:nvSpPr>
          <p:cNvPr id="657" name="Google Shape;657;p58"/>
          <p:cNvSpPr txBox="1"/>
          <p:nvPr/>
        </p:nvSpPr>
        <p:spPr>
          <a:xfrm>
            <a:off x="7307825" y="3889375"/>
            <a:ext cx="9797415" cy="41275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000000"/>
                </a:solidFill>
                <a:latin typeface="Prata"/>
                <a:ea typeface="Prata"/>
                <a:cs typeface="Prata"/>
                <a:sym typeface="Prata"/>
              </a:rPr>
              <a:t>Have you also taken a look at the other modules and the guides? </a:t>
            </a:r>
            <a:endParaRPr/>
          </a:p>
        </p:txBody>
      </p:sp>
      <p:sp>
        <p:nvSpPr>
          <p:cNvPr id="658" name="Google Shape;658;p58"/>
          <p:cNvSpPr txBox="1"/>
          <p:nvPr/>
        </p:nvSpPr>
        <p:spPr>
          <a:xfrm>
            <a:off x="2341788" y="4911725"/>
            <a:ext cx="6390382" cy="19894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Sansita"/>
                <a:ea typeface="Sansita"/>
                <a:cs typeface="Sansita"/>
                <a:sym typeface="Sansita"/>
              </a:rPr>
              <a:t>Modules</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Prata"/>
                <a:ea typeface="Prata"/>
                <a:cs typeface="Prata"/>
                <a:sym typeface="Prata"/>
              </a:rPr>
              <a:t>01 Introduction to SDGs </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Prata"/>
                <a:ea typeface="Prata"/>
                <a:cs typeface="Prata"/>
                <a:sym typeface="Prata"/>
              </a:rPr>
              <a:t>02 Social Business Model Canvas and Pricing</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Prata"/>
                <a:ea typeface="Prata"/>
                <a:cs typeface="Prata"/>
                <a:sym typeface="Prata"/>
              </a:rPr>
              <a:t>03 Networking and Communication</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Prata"/>
                <a:ea typeface="Prata"/>
                <a:cs typeface="Prata"/>
                <a:sym typeface="Prata"/>
              </a:rPr>
              <a:t>04 Digital Marketing and Social Media</a:t>
            </a:r>
            <a:endParaRPr/>
          </a:p>
        </p:txBody>
      </p:sp>
      <p:sp>
        <p:nvSpPr>
          <p:cNvPr id="659" name="Google Shape;659;p58"/>
          <p:cNvSpPr txBox="1"/>
          <p:nvPr/>
        </p:nvSpPr>
        <p:spPr>
          <a:xfrm>
            <a:off x="5617601" y="7265095"/>
            <a:ext cx="7046935" cy="19894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Sansita"/>
                <a:ea typeface="Sansita"/>
                <a:cs typeface="Sansita"/>
                <a:sym typeface="Sansita"/>
              </a:rPr>
              <a:t>Guides</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Prata"/>
                <a:ea typeface="Prata"/>
                <a:cs typeface="Prata"/>
                <a:sym typeface="Prata"/>
              </a:rPr>
              <a:t>01  Environmental degradation in Business</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Prata"/>
                <a:ea typeface="Prata"/>
                <a:cs typeface="Prata"/>
                <a:sym typeface="Prata"/>
              </a:rPr>
              <a:t>02 Gender Equality in Business</a:t>
            </a:r>
            <a:endParaRPr/>
          </a:p>
          <a:p>
            <a:pPr indent="0" lvl="0" marL="0" marR="0" rtl="0" algn="l">
              <a:lnSpc>
                <a:spcPct val="140000"/>
              </a:lnSpc>
              <a:spcBef>
                <a:spcPts val="0"/>
              </a:spcBef>
              <a:spcAft>
                <a:spcPts val="0"/>
              </a:spcAft>
              <a:buNone/>
            </a:pPr>
            <a:r>
              <a:rPr b="0" i="0" lang="en-US" sz="2300" u="none" cap="none" strike="noStrike">
                <a:solidFill>
                  <a:srgbClr val="000000"/>
                </a:solidFill>
                <a:latin typeface="Prata"/>
                <a:ea typeface="Prata"/>
                <a:cs typeface="Prata"/>
                <a:sym typeface="Prata"/>
              </a:rPr>
              <a:t>03 Digital Tools in Industry 4.0 &amp; 5.0 Shaping Entrepreneurship in the New Digital Society</a:t>
            </a:r>
            <a:endParaRPr/>
          </a:p>
        </p:txBody>
      </p:sp>
      <p:sp>
        <p:nvSpPr>
          <p:cNvPr id="660" name="Google Shape;660;p58"/>
          <p:cNvSpPr/>
          <p:nvPr/>
        </p:nvSpPr>
        <p:spPr>
          <a:xfrm>
            <a:off x="420575" y="331211"/>
            <a:ext cx="2856339" cy="797054"/>
          </a:xfrm>
          <a:custGeom>
            <a:rect b="b" l="l" r="r" t="t"/>
            <a:pathLst>
              <a:path extrusionOk="0" h="797054" w="2856339">
                <a:moveTo>
                  <a:pt x="0" y="0"/>
                </a:moveTo>
                <a:lnTo>
                  <a:pt x="2856339" y="0"/>
                </a:lnTo>
                <a:lnTo>
                  <a:pt x="2856339" y="797054"/>
                </a:lnTo>
                <a:lnTo>
                  <a:pt x="0" y="797054"/>
                </a:lnTo>
                <a:lnTo>
                  <a:pt x="0" y="0"/>
                </a:lnTo>
                <a:close/>
              </a:path>
            </a:pathLst>
          </a:custGeom>
          <a:blipFill rotWithShape="1">
            <a:blip r:embed="rId8">
              <a:alphaModFix/>
            </a:blip>
            <a:stretch>
              <a:fillRect b="-160181" l="-14265" r="-3278" t="-161048"/>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9"/>
          <p:cNvSpPr/>
          <p:nvPr/>
        </p:nvSpPr>
        <p:spPr>
          <a:xfrm rot="-5400000">
            <a:off x="14796702" y="6274769"/>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670" name="Google Shape;670;p59"/>
          <p:cNvSpPr/>
          <p:nvPr/>
        </p:nvSpPr>
        <p:spPr>
          <a:xfrm rot="-8711088">
            <a:off x="-1689986" y="7647779"/>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671" name="Google Shape;671;p59"/>
          <p:cNvSpPr/>
          <p:nvPr/>
        </p:nvSpPr>
        <p:spPr>
          <a:xfrm>
            <a:off x="7508691" y="3962022"/>
            <a:ext cx="3270618" cy="3270618"/>
          </a:xfrm>
          <a:custGeom>
            <a:rect b="b" l="l" r="r" t="t"/>
            <a:pathLst>
              <a:path extrusionOk="0" h="3270618" w="3270618">
                <a:moveTo>
                  <a:pt x="0" y="0"/>
                </a:moveTo>
                <a:lnTo>
                  <a:pt x="3270618" y="0"/>
                </a:lnTo>
                <a:lnTo>
                  <a:pt x="3270618" y="3270619"/>
                </a:lnTo>
                <a:lnTo>
                  <a:pt x="0" y="3270619"/>
                </a:lnTo>
                <a:lnTo>
                  <a:pt x="0" y="0"/>
                </a:lnTo>
                <a:close/>
              </a:path>
            </a:pathLst>
          </a:custGeom>
          <a:blipFill rotWithShape="1">
            <a:blip r:embed="rId5">
              <a:alphaModFix/>
            </a:blip>
            <a:stretch>
              <a:fillRect b="0" l="0" r="0" t="0"/>
            </a:stretch>
          </a:blipFill>
          <a:ln>
            <a:noFill/>
          </a:ln>
        </p:spPr>
      </p:sp>
      <p:sp>
        <p:nvSpPr>
          <p:cNvPr id="672" name="Google Shape;672;p59"/>
          <p:cNvSpPr/>
          <p:nvPr/>
        </p:nvSpPr>
        <p:spPr>
          <a:xfrm>
            <a:off x="7847714" y="4337571"/>
            <a:ext cx="2592572" cy="2592572"/>
          </a:xfrm>
          <a:custGeom>
            <a:rect b="b" l="l" r="r" t="t"/>
            <a:pathLst>
              <a:path extrusionOk="0" h="3456762" w="3456762">
                <a:moveTo>
                  <a:pt x="0" y="0"/>
                </a:moveTo>
                <a:lnTo>
                  <a:pt x="3456762" y="0"/>
                </a:lnTo>
                <a:lnTo>
                  <a:pt x="3456762" y="3456762"/>
                </a:lnTo>
                <a:lnTo>
                  <a:pt x="0" y="3456762"/>
                </a:lnTo>
                <a:lnTo>
                  <a:pt x="0" y="0"/>
                </a:lnTo>
                <a:close/>
              </a:path>
            </a:pathLst>
          </a:custGeom>
          <a:blipFill rotWithShape="1">
            <a:blip r:embed="rId6">
              <a:alphaModFix/>
            </a:blip>
            <a:stretch>
              <a:fillRect b="0" l="0" r="0" t="0"/>
            </a:stretch>
          </a:blipFill>
          <a:ln>
            <a:noFill/>
          </a:ln>
        </p:spPr>
      </p:sp>
      <p:sp>
        <p:nvSpPr>
          <p:cNvPr id="673" name="Google Shape;673;p59"/>
          <p:cNvSpPr txBox="1"/>
          <p:nvPr/>
        </p:nvSpPr>
        <p:spPr>
          <a:xfrm>
            <a:off x="4647902" y="2720597"/>
            <a:ext cx="8992195" cy="93662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499" u="none" cap="none" strike="noStrike">
                <a:solidFill>
                  <a:srgbClr val="06AC73"/>
                </a:solidFill>
                <a:latin typeface="Prata"/>
                <a:ea typeface="Prata"/>
                <a:cs typeface="Prata"/>
                <a:sym typeface="Prata"/>
              </a:rPr>
              <a:t>https://suse-theproject.eu/</a:t>
            </a:r>
            <a:endParaRPr/>
          </a:p>
        </p:txBody>
      </p:sp>
      <p:sp>
        <p:nvSpPr>
          <p:cNvPr id="674" name="Google Shape;674;p59"/>
          <p:cNvSpPr txBox="1"/>
          <p:nvPr/>
        </p:nvSpPr>
        <p:spPr>
          <a:xfrm>
            <a:off x="6573589" y="2012939"/>
            <a:ext cx="5140821"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000000"/>
                </a:solidFill>
                <a:latin typeface="Prata"/>
                <a:ea typeface="Prata"/>
                <a:cs typeface="Prata"/>
                <a:sym typeface="Prata"/>
              </a:rPr>
              <a:t>For more information, go to:</a:t>
            </a:r>
            <a:endParaRPr/>
          </a:p>
        </p:txBody>
      </p:sp>
      <p:sp>
        <p:nvSpPr>
          <p:cNvPr id="675" name="Google Shape;675;p59"/>
          <p:cNvSpPr txBox="1"/>
          <p:nvPr/>
        </p:nvSpPr>
        <p:spPr>
          <a:xfrm>
            <a:off x="4576075" y="9013816"/>
            <a:ext cx="9135850" cy="800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500" u="none" cap="none" strike="noStrike">
                <a:solidFill>
                  <a:srgbClr val="000000"/>
                </a:solidFill>
                <a:latin typeface="Prata"/>
                <a:ea typeface="Prata"/>
                <a:cs typeface="Prata"/>
                <a:sym typeface="Prata"/>
              </a:rPr>
              <a:t>Funded by the European Union.  Views and opinions expressed are however those of the author(s) only and do not necessarily reflect those of the European Union or the granting authority, EISMEA.  Neither the European Union nor the granting authority can be held responsible for them.</a:t>
            </a:r>
            <a:endParaRPr/>
          </a:p>
        </p:txBody>
      </p:sp>
      <p:sp>
        <p:nvSpPr>
          <p:cNvPr id="676" name="Google Shape;676;p59"/>
          <p:cNvSpPr/>
          <p:nvPr/>
        </p:nvSpPr>
        <p:spPr>
          <a:xfrm>
            <a:off x="7715830" y="968236"/>
            <a:ext cx="2856339" cy="797054"/>
          </a:xfrm>
          <a:custGeom>
            <a:rect b="b" l="l" r="r" t="t"/>
            <a:pathLst>
              <a:path extrusionOk="0" h="797054" w="2856339">
                <a:moveTo>
                  <a:pt x="0" y="0"/>
                </a:moveTo>
                <a:lnTo>
                  <a:pt x="2856340" y="0"/>
                </a:lnTo>
                <a:lnTo>
                  <a:pt x="2856340" y="797053"/>
                </a:lnTo>
                <a:lnTo>
                  <a:pt x="0" y="797053"/>
                </a:lnTo>
                <a:lnTo>
                  <a:pt x="0" y="0"/>
                </a:lnTo>
                <a:close/>
              </a:path>
            </a:pathLst>
          </a:custGeom>
          <a:blipFill rotWithShape="1">
            <a:blip r:embed="rId7">
              <a:alphaModFix/>
            </a:blip>
            <a:stretch>
              <a:fillRect b="-160181" l="-14265" r="-3278" t="-161048"/>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p:nvPr/>
        </p:nvSpPr>
        <p:spPr>
          <a:xfrm rot="-5400000">
            <a:off x="14796702" y="6306866"/>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150" name="Google Shape;150;p5"/>
          <p:cNvSpPr/>
          <p:nvPr/>
        </p:nvSpPr>
        <p:spPr>
          <a:xfrm rot="-8711088">
            <a:off x="-1689986" y="7679876"/>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151" name="Google Shape;151;p5"/>
          <p:cNvSpPr txBox="1"/>
          <p:nvPr/>
        </p:nvSpPr>
        <p:spPr>
          <a:xfrm>
            <a:off x="1406100" y="2320675"/>
            <a:ext cx="16881900" cy="12558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Clr>
                <a:srgbClr val="000000"/>
              </a:buClr>
              <a:buFont typeface="Arial"/>
              <a:buNone/>
            </a:pPr>
            <a:r>
              <a:rPr b="1" i="1" lang="en-US" sz="3399">
                <a:latin typeface="Playfair Display"/>
                <a:ea typeface="Playfair Display"/>
                <a:cs typeface="Playfair Display"/>
                <a:sym typeface="Playfair Display"/>
              </a:rPr>
              <a:t>Have you ever considered the kind of business that could benefit not only yourself </a:t>
            </a:r>
            <a:endParaRPr b="1" i="1" sz="3399">
              <a:latin typeface="Playfair Display"/>
              <a:ea typeface="Playfair Display"/>
              <a:cs typeface="Playfair Display"/>
              <a:sym typeface="Playfair Display"/>
            </a:endParaRPr>
          </a:p>
          <a:p>
            <a:pPr indent="0" lvl="0" marL="0" marR="0" rtl="0" algn="ctr">
              <a:lnSpc>
                <a:spcPct val="140011"/>
              </a:lnSpc>
              <a:spcBef>
                <a:spcPts val="0"/>
              </a:spcBef>
              <a:spcAft>
                <a:spcPts val="0"/>
              </a:spcAft>
              <a:buClr>
                <a:srgbClr val="000000"/>
              </a:buClr>
              <a:buFont typeface="Arial"/>
              <a:buNone/>
            </a:pPr>
            <a:r>
              <a:rPr b="1" i="1" lang="en-US" sz="3399">
                <a:latin typeface="Playfair Display"/>
                <a:ea typeface="Playfair Display"/>
                <a:cs typeface="Playfair Display"/>
                <a:sym typeface="Playfair Display"/>
              </a:rPr>
              <a:t>but also your community and the entire world?</a:t>
            </a:r>
            <a:endParaRPr b="1" i="1"/>
          </a:p>
        </p:txBody>
      </p:sp>
      <p:sp>
        <p:nvSpPr>
          <p:cNvPr id="152" name="Google Shape;152;p5"/>
          <p:cNvSpPr txBox="1"/>
          <p:nvPr/>
        </p:nvSpPr>
        <p:spPr>
          <a:xfrm>
            <a:off x="1406108" y="107712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layfair Display"/>
                <a:ea typeface="Playfair Display"/>
                <a:cs typeface="Playfair Display"/>
                <a:sym typeface="Playfair Display"/>
              </a:rPr>
              <a:t>INTRODUCTION</a:t>
            </a:r>
            <a:endParaRPr/>
          </a:p>
        </p:txBody>
      </p:sp>
      <p:sp>
        <p:nvSpPr>
          <p:cNvPr id="153" name="Google Shape;153;p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81" l="-14265" r="-3278" t="-161048"/>
            </a:stretch>
          </a:blipFill>
          <a:ln>
            <a:noFill/>
          </a:ln>
        </p:spPr>
      </p:sp>
      <p:sp>
        <p:nvSpPr>
          <p:cNvPr id="154" name="Google Shape;154;p5"/>
          <p:cNvSpPr txBox="1"/>
          <p:nvPr/>
        </p:nvSpPr>
        <p:spPr>
          <a:xfrm>
            <a:off x="2096575" y="4324438"/>
            <a:ext cx="14945400" cy="41859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Font typeface="Arial"/>
              <a:buNone/>
            </a:pPr>
            <a:r>
              <a:rPr lang="en-US" sz="3399">
                <a:latin typeface="Playfair Display"/>
                <a:ea typeface="Playfair Display"/>
                <a:cs typeface="Playfair Display"/>
                <a:sym typeface="Playfair Display"/>
              </a:rPr>
              <a:t>Exploring this idea involves </a:t>
            </a:r>
            <a:r>
              <a:rPr b="1" lang="en-US" sz="3399">
                <a:latin typeface="Playfair Display"/>
                <a:ea typeface="Playfair Display"/>
                <a:cs typeface="Playfair Display"/>
                <a:sym typeface="Playfair Display"/>
              </a:rPr>
              <a:t>understanding your connection to the world </a:t>
            </a:r>
            <a:r>
              <a:rPr lang="en-US" sz="3399">
                <a:latin typeface="Playfair Display"/>
                <a:ea typeface="Playfair Display"/>
                <a:cs typeface="Playfair Display"/>
                <a:sym typeface="Playfair Display"/>
              </a:rPr>
              <a:t>and how your actions can be impactful. Let's delve into a topic that might seem distant from personal or local interests—Sustainable Development Goals (SDGs). </a:t>
            </a:r>
            <a:endParaRPr sz="3399">
              <a:latin typeface="Playfair Display"/>
              <a:ea typeface="Playfair Display"/>
              <a:cs typeface="Playfair Display"/>
              <a:sym typeface="Playfair Display"/>
            </a:endParaRPr>
          </a:p>
          <a:p>
            <a:pPr indent="0" lvl="0" marL="0" marR="0" rtl="0" algn="l">
              <a:lnSpc>
                <a:spcPct val="140011"/>
              </a:lnSpc>
              <a:spcBef>
                <a:spcPts val="0"/>
              </a:spcBef>
              <a:spcAft>
                <a:spcPts val="0"/>
              </a:spcAft>
              <a:buClr>
                <a:srgbClr val="000000"/>
              </a:buClr>
              <a:buFont typeface="Arial"/>
              <a:buNone/>
            </a:pPr>
            <a:r>
              <a:rPr i="1" lang="en-US" sz="3399">
                <a:latin typeface="Playfair Display"/>
                <a:ea typeface="Playfair Display"/>
                <a:cs typeface="Playfair Display"/>
                <a:sym typeface="Playfair Display"/>
              </a:rPr>
              <a:t>What are they, how did they originate, and what significance do they hold for you?</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p:nvPr/>
        </p:nvSpPr>
        <p:spPr>
          <a:xfrm rot="-815835">
            <a:off x="14956161" y="-1648203"/>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3">
              <a:alphaModFix/>
            </a:blip>
            <a:stretch>
              <a:fillRect b="0" l="0" r="0" t="0"/>
            </a:stretch>
          </a:blipFill>
          <a:ln>
            <a:noFill/>
          </a:ln>
        </p:spPr>
      </p:sp>
      <p:sp>
        <p:nvSpPr>
          <p:cNvPr id="160" name="Google Shape;160;p6"/>
          <p:cNvSpPr/>
          <p:nvPr/>
        </p:nvSpPr>
        <p:spPr>
          <a:xfrm>
            <a:off x="16292837" y="-315520"/>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4">
              <a:alphaModFix/>
            </a:blip>
            <a:stretch>
              <a:fillRect b="0" l="0" r="0" t="0"/>
            </a:stretch>
          </a:blipFill>
          <a:ln>
            <a:noFill/>
          </a:ln>
        </p:spPr>
      </p:sp>
      <p:sp>
        <p:nvSpPr>
          <p:cNvPr id="161" name="Google Shape;161;p6"/>
          <p:cNvSpPr/>
          <p:nvPr/>
        </p:nvSpPr>
        <p:spPr>
          <a:xfrm rot="1215471">
            <a:off x="-1076468" y="7781557"/>
            <a:ext cx="3662502" cy="5010886"/>
          </a:xfrm>
          <a:custGeom>
            <a:rect b="b" l="l" r="r" t="t"/>
            <a:pathLst>
              <a:path extrusionOk="0" h="5010886" w="3662502">
                <a:moveTo>
                  <a:pt x="0" y="0"/>
                </a:moveTo>
                <a:lnTo>
                  <a:pt x="3662502" y="0"/>
                </a:lnTo>
                <a:lnTo>
                  <a:pt x="3662502" y="5010886"/>
                </a:lnTo>
                <a:lnTo>
                  <a:pt x="0" y="5010886"/>
                </a:lnTo>
                <a:lnTo>
                  <a:pt x="0" y="0"/>
                </a:lnTo>
                <a:close/>
              </a:path>
            </a:pathLst>
          </a:custGeom>
          <a:blipFill rotWithShape="1">
            <a:blip r:embed="rId5">
              <a:alphaModFix/>
            </a:blip>
            <a:stretch>
              <a:fillRect b="0" l="0" r="0" t="0"/>
            </a:stretch>
          </a:blipFill>
          <a:ln>
            <a:noFill/>
          </a:ln>
        </p:spPr>
      </p:sp>
      <p:sp>
        <p:nvSpPr>
          <p:cNvPr id="162" name="Google Shape;162;p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163" name="Google Shape;163;p6"/>
          <p:cNvSpPr/>
          <p:nvPr/>
        </p:nvSpPr>
        <p:spPr>
          <a:xfrm>
            <a:off x="13391802" y="5851300"/>
            <a:ext cx="3930555" cy="3590163"/>
          </a:xfrm>
          <a:custGeom>
            <a:rect b="b" l="l" r="r" t="t"/>
            <a:pathLst>
              <a:path extrusionOk="0" h="4114800" w="4913194">
                <a:moveTo>
                  <a:pt x="0" y="0"/>
                </a:moveTo>
                <a:lnTo>
                  <a:pt x="4913194" y="0"/>
                </a:lnTo>
                <a:lnTo>
                  <a:pt x="4913194" y="4114800"/>
                </a:lnTo>
                <a:lnTo>
                  <a:pt x="0" y="4114800"/>
                </a:lnTo>
                <a:lnTo>
                  <a:pt x="0" y="0"/>
                </a:lnTo>
                <a:close/>
              </a:path>
            </a:pathLst>
          </a:custGeom>
          <a:blipFill rotWithShape="1">
            <a:blip r:embed="rId7">
              <a:alphaModFix/>
            </a:blip>
            <a:stretch>
              <a:fillRect b="0" l="0" r="0" t="0"/>
            </a:stretch>
          </a:blipFill>
          <a:ln>
            <a:noFill/>
          </a:ln>
        </p:spPr>
      </p:sp>
      <p:sp>
        <p:nvSpPr>
          <p:cNvPr id="164" name="Google Shape;164;p6"/>
          <p:cNvSpPr txBox="1"/>
          <p:nvPr/>
        </p:nvSpPr>
        <p:spPr>
          <a:xfrm>
            <a:off x="1248525" y="2326493"/>
            <a:ext cx="13528200" cy="5634000"/>
          </a:xfrm>
          <a:prstGeom prst="rect">
            <a:avLst/>
          </a:prstGeom>
          <a:noFill/>
          <a:ln>
            <a:noFill/>
          </a:ln>
        </p:spPr>
        <p:txBody>
          <a:bodyPr anchorCtr="0" anchor="t" bIns="0" lIns="0" spcFirstLastPara="1" rIns="0" wrap="square" tIns="0">
            <a:spAutoFit/>
          </a:bodyPr>
          <a:lstStyle/>
          <a:p>
            <a:pPr indent="-419100" lvl="0" marL="457200" marR="0" rtl="0" algn="l">
              <a:lnSpc>
                <a:spcPct val="140011"/>
              </a:lnSpc>
              <a:spcBef>
                <a:spcPts val="0"/>
              </a:spcBef>
              <a:spcAft>
                <a:spcPts val="0"/>
              </a:spcAft>
              <a:buSzPts val="3000"/>
              <a:buFont typeface="Playfair Display"/>
              <a:buChar char="●"/>
            </a:pPr>
            <a:r>
              <a:rPr lang="en-US" sz="3000">
                <a:latin typeface="Playfair Display"/>
                <a:ea typeface="Playfair Display"/>
                <a:cs typeface="Playfair Display"/>
                <a:sym typeface="Playfair Display"/>
              </a:rPr>
              <a:t>Understanding the main </a:t>
            </a:r>
            <a:r>
              <a:rPr lang="en-US" sz="3000">
                <a:latin typeface="Playfair Display"/>
                <a:ea typeface="Playfair Display"/>
                <a:cs typeface="Playfair Display"/>
                <a:sym typeface="Playfair Display"/>
              </a:rPr>
              <a:t>theoretical</a:t>
            </a:r>
            <a:r>
              <a:rPr lang="en-US" sz="3000">
                <a:latin typeface="Playfair Display"/>
                <a:ea typeface="Playfair Display"/>
                <a:cs typeface="Playfair Display"/>
                <a:sym typeface="Playfair Display"/>
              </a:rPr>
              <a:t> information about SDGs (significance, importance, key concepts)</a:t>
            </a:r>
            <a:endParaRPr sz="3000">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SzPts val="3000"/>
              <a:buFont typeface="Playfair Display"/>
              <a:buChar char="●"/>
            </a:pPr>
            <a:r>
              <a:rPr lang="en-US" sz="3000">
                <a:latin typeface="Playfair Display"/>
                <a:ea typeface="Playfair Display"/>
                <a:cs typeface="Playfair Display"/>
                <a:sym typeface="Playfair Display"/>
              </a:rPr>
              <a:t>Increase awareness of the 17 SDGs and their interconnected nature</a:t>
            </a:r>
            <a:endParaRPr sz="3000">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SzPts val="3000"/>
              <a:buFont typeface="Playfair Display"/>
              <a:buChar char="●"/>
            </a:pPr>
            <a:r>
              <a:rPr lang="en-US" sz="3000">
                <a:latin typeface="Playfair Display"/>
                <a:ea typeface="Playfair Display"/>
                <a:cs typeface="Playfair Display"/>
                <a:sym typeface="Playfair Display"/>
              </a:rPr>
              <a:t>Identify personal values and connect them with SDG</a:t>
            </a:r>
            <a:endParaRPr sz="3000">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SzPts val="3000"/>
              <a:buFont typeface="Playfair Display"/>
              <a:buChar char="●"/>
            </a:pPr>
            <a:r>
              <a:rPr lang="en-US" sz="3000">
                <a:latin typeface="Playfair Display"/>
                <a:ea typeface="Playfair Display"/>
                <a:cs typeface="Playfair Display"/>
                <a:sym typeface="Playfair Display"/>
              </a:rPr>
              <a:t>Understand how entrepreneurship can drive positive change</a:t>
            </a:r>
            <a:endParaRPr sz="3000">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SzPts val="3000"/>
              <a:buFont typeface="Playfair Display"/>
              <a:buChar char="●"/>
            </a:pPr>
            <a:r>
              <a:rPr lang="en-US" sz="3000">
                <a:latin typeface="Playfair Display"/>
                <a:ea typeface="Playfair Display"/>
                <a:cs typeface="Playfair Display"/>
                <a:sym typeface="Playfair Display"/>
              </a:rPr>
              <a:t>Know how to align their entrepreneurial initiatives with specific SDGs </a:t>
            </a:r>
            <a:endParaRPr sz="3000">
              <a:latin typeface="Playfair Display"/>
              <a:ea typeface="Playfair Display"/>
              <a:cs typeface="Playfair Display"/>
              <a:sym typeface="Playfair Display"/>
            </a:endParaRPr>
          </a:p>
          <a:p>
            <a:pPr indent="0" lvl="0" marL="0" marR="0" rtl="0" algn="l">
              <a:lnSpc>
                <a:spcPct val="140011"/>
              </a:lnSpc>
              <a:spcBef>
                <a:spcPts val="0"/>
              </a:spcBef>
              <a:spcAft>
                <a:spcPts val="0"/>
              </a:spcAft>
              <a:buNone/>
            </a:pPr>
            <a:r>
              <a:rPr lang="en-US" sz="3000">
                <a:latin typeface="Playfair Display"/>
                <a:ea typeface="Playfair Display"/>
                <a:cs typeface="Playfair Display"/>
                <a:sym typeface="Playfair Display"/>
              </a:rPr>
              <a:t>for positive social impact</a:t>
            </a:r>
            <a:endParaRPr sz="3000">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SzPts val="3000"/>
              <a:buFont typeface="Playfair Display"/>
              <a:buChar char="●"/>
            </a:pPr>
            <a:r>
              <a:rPr lang="en-US" sz="3000">
                <a:latin typeface="Playfair Display"/>
                <a:ea typeface="Playfair Display"/>
                <a:cs typeface="Playfair Display"/>
                <a:sym typeface="Playfair Display"/>
              </a:rPr>
              <a:t>Understand how to integrate sustainable development principles into their business models and practices</a:t>
            </a:r>
            <a:endParaRPr sz="3000">
              <a:latin typeface="Playfair Display"/>
              <a:ea typeface="Playfair Display"/>
              <a:cs typeface="Playfair Display"/>
              <a:sym typeface="Playfair Display"/>
            </a:endParaRPr>
          </a:p>
        </p:txBody>
      </p:sp>
      <p:sp>
        <p:nvSpPr>
          <p:cNvPr id="165" name="Google Shape;165;p6"/>
          <p:cNvSpPr txBox="1"/>
          <p:nvPr/>
        </p:nvSpPr>
        <p:spPr>
          <a:xfrm>
            <a:off x="1248533" y="89682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layfair Display"/>
                <a:ea typeface="Playfair Display"/>
                <a:cs typeface="Playfair Display"/>
                <a:sym typeface="Playfair Display"/>
              </a:rPr>
              <a:t>OBJECTIVES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p:nvPr/>
        </p:nvSpPr>
        <p:spPr>
          <a:xfrm>
            <a:off x="7940850" y="6873300"/>
            <a:ext cx="2120038" cy="1882521"/>
          </a:xfrm>
          <a:custGeom>
            <a:rect b="b" l="l" r="r" t="t"/>
            <a:pathLst>
              <a:path extrusionOk="0" h="4114800" w="5300094">
                <a:moveTo>
                  <a:pt x="0" y="0"/>
                </a:moveTo>
                <a:lnTo>
                  <a:pt x="5300093" y="0"/>
                </a:lnTo>
                <a:lnTo>
                  <a:pt x="5300093" y="4114800"/>
                </a:lnTo>
                <a:lnTo>
                  <a:pt x="0" y="4114800"/>
                </a:lnTo>
                <a:lnTo>
                  <a:pt x="0" y="0"/>
                </a:lnTo>
                <a:close/>
              </a:path>
            </a:pathLst>
          </a:custGeom>
          <a:blipFill rotWithShape="1">
            <a:blip r:embed="rId3">
              <a:alphaModFix/>
            </a:blip>
            <a:stretch>
              <a:fillRect b="0" l="0" r="0" t="0"/>
            </a:stretch>
          </a:blipFill>
          <a:ln>
            <a:noFill/>
          </a:ln>
        </p:spPr>
      </p:sp>
      <p:sp>
        <p:nvSpPr>
          <p:cNvPr id="171" name="Google Shape;171;p7"/>
          <p:cNvSpPr/>
          <p:nvPr/>
        </p:nvSpPr>
        <p:spPr>
          <a:xfrm rot="4584164">
            <a:off x="15363491" y="8229600"/>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4">
              <a:alphaModFix/>
            </a:blip>
            <a:stretch>
              <a:fillRect b="0" l="0" r="0" t="0"/>
            </a:stretch>
          </a:blipFill>
          <a:ln>
            <a:noFill/>
          </a:ln>
        </p:spPr>
      </p:sp>
      <p:sp>
        <p:nvSpPr>
          <p:cNvPr id="172" name="Google Shape;172;p7"/>
          <p:cNvSpPr/>
          <p:nvPr/>
        </p:nvSpPr>
        <p:spPr>
          <a:xfrm rot="5399999">
            <a:off x="14934175" y="8662909"/>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5">
              <a:alphaModFix/>
            </a:blip>
            <a:stretch>
              <a:fillRect b="0" l="0" r="0" t="0"/>
            </a:stretch>
          </a:blipFill>
          <a:ln>
            <a:noFill/>
          </a:ln>
        </p:spPr>
      </p:sp>
      <p:sp>
        <p:nvSpPr>
          <p:cNvPr id="173" name="Google Shape;173;p7"/>
          <p:cNvSpPr txBox="1"/>
          <p:nvPr/>
        </p:nvSpPr>
        <p:spPr>
          <a:xfrm>
            <a:off x="754783" y="933450"/>
            <a:ext cx="11780871" cy="8540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000000"/>
                </a:solidFill>
                <a:latin typeface="Playfair Display"/>
                <a:ea typeface="Playfair Display"/>
                <a:cs typeface="Playfair Display"/>
                <a:sym typeface="Playfair Display"/>
              </a:rPr>
              <a:t>EXPECTED LEARNING OUTCOMES</a:t>
            </a:r>
            <a:endParaRPr/>
          </a:p>
        </p:txBody>
      </p:sp>
      <p:sp>
        <p:nvSpPr>
          <p:cNvPr id="174" name="Google Shape;174;p7"/>
          <p:cNvSpPr txBox="1"/>
          <p:nvPr/>
        </p:nvSpPr>
        <p:spPr>
          <a:xfrm>
            <a:off x="754775" y="2007300"/>
            <a:ext cx="7712100" cy="56181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lang="en-US" sz="2500">
                <a:latin typeface="Playfair Display"/>
                <a:ea typeface="Playfair Display"/>
                <a:cs typeface="Playfair Display"/>
                <a:sym typeface="Playfair Display"/>
              </a:rPr>
              <a:t>      </a:t>
            </a:r>
            <a:r>
              <a:rPr i="1" lang="en-US" sz="2500">
                <a:latin typeface="Playfair Display"/>
                <a:ea typeface="Playfair Display"/>
                <a:cs typeface="Playfair Display"/>
                <a:sym typeface="Playfair Display"/>
              </a:rPr>
              <a:t>Upon completion of this module, trainees should:</a:t>
            </a:r>
            <a:endParaRPr i="1" sz="2500">
              <a:latin typeface="Playfair Display"/>
              <a:ea typeface="Playfair Display"/>
              <a:cs typeface="Playfair Display"/>
              <a:sym typeface="Playfair Display"/>
            </a:endParaRPr>
          </a:p>
          <a:p>
            <a:pPr indent="-269876" lvl="1" marL="539753" marR="0" rtl="0" algn="l">
              <a:lnSpc>
                <a:spcPct val="170000"/>
              </a:lnSpc>
              <a:spcBef>
                <a:spcPts val="0"/>
              </a:spcBef>
              <a:spcAft>
                <a:spcPts val="0"/>
              </a:spcAft>
              <a:buClr>
                <a:srgbClr val="000000"/>
              </a:buClr>
              <a:buSzPts val="2500"/>
              <a:buFont typeface="Arial"/>
              <a:buChar char="•"/>
            </a:pPr>
            <a:r>
              <a:rPr lang="en-US" sz="2500">
                <a:latin typeface="Playfair Display"/>
                <a:ea typeface="Playfair Display"/>
                <a:cs typeface="Playfair Display"/>
                <a:sym typeface="Playfair Display"/>
              </a:rPr>
              <a:t>Be able to list the key thematic areas of SDGs, which include goals related to poverty, health, education, gender equality, and environmental sustainability.</a:t>
            </a:r>
            <a:endParaRPr sz="2500">
              <a:latin typeface="Playfair Display"/>
              <a:ea typeface="Playfair Display"/>
              <a:cs typeface="Playfair Display"/>
              <a:sym typeface="Playfair Display"/>
            </a:endParaRPr>
          </a:p>
          <a:p>
            <a:pPr indent="-269876" lvl="1" marL="539753" marR="0" rtl="0" algn="l">
              <a:lnSpc>
                <a:spcPct val="170000"/>
              </a:lnSpc>
              <a:spcBef>
                <a:spcPts val="0"/>
              </a:spcBef>
              <a:spcAft>
                <a:spcPts val="0"/>
              </a:spcAft>
              <a:buClr>
                <a:srgbClr val="000000"/>
              </a:buClr>
              <a:buSzPts val="2500"/>
              <a:buFont typeface="Arial"/>
              <a:buChar char="•"/>
            </a:pPr>
            <a:r>
              <a:rPr lang="en-US" sz="2500">
                <a:solidFill>
                  <a:schemeClr val="dk1"/>
                </a:solidFill>
                <a:latin typeface="Playfair Display"/>
                <a:ea typeface="Playfair Display"/>
                <a:cs typeface="Playfair Display"/>
                <a:sym typeface="Playfair Display"/>
              </a:rPr>
              <a:t>Be able to articulate the key principles of social entrepreneurship, including the integration of social and environmental goals into business activities.</a:t>
            </a:r>
            <a:endParaRPr b="0" i="0" sz="2500" u="none" cap="none" strike="noStrike">
              <a:solidFill>
                <a:srgbClr val="000000"/>
              </a:solidFill>
              <a:latin typeface="Playfair Display"/>
              <a:ea typeface="Playfair Display"/>
              <a:cs typeface="Playfair Display"/>
              <a:sym typeface="Playfair Display"/>
            </a:endParaRPr>
          </a:p>
        </p:txBody>
      </p:sp>
      <p:sp>
        <p:nvSpPr>
          <p:cNvPr id="175" name="Google Shape;175;p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176" name="Google Shape;176;p7"/>
          <p:cNvSpPr txBox="1"/>
          <p:nvPr/>
        </p:nvSpPr>
        <p:spPr>
          <a:xfrm>
            <a:off x="9287700" y="2007290"/>
            <a:ext cx="7899900" cy="5618100"/>
          </a:xfrm>
          <a:prstGeom prst="rect">
            <a:avLst/>
          </a:prstGeom>
          <a:noFill/>
          <a:ln>
            <a:noFill/>
          </a:ln>
        </p:spPr>
        <p:txBody>
          <a:bodyPr anchorCtr="0" anchor="t" bIns="0" lIns="0" spcFirstLastPara="1" rIns="0" wrap="square" tIns="0">
            <a:spAutoFit/>
          </a:bodyPr>
          <a:lstStyle/>
          <a:p>
            <a:pPr indent="-387350" lvl="1" marL="914400" rtl="0" algn="l">
              <a:lnSpc>
                <a:spcPct val="170000"/>
              </a:lnSpc>
              <a:spcBef>
                <a:spcPts val="0"/>
              </a:spcBef>
              <a:spcAft>
                <a:spcPts val="0"/>
              </a:spcAft>
              <a:buClr>
                <a:schemeClr val="dk1"/>
              </a:buClr>
              <a:buSzPts val="2500"/>
              <a:buFont typeface="Playfair Display"/>
              <a:buChar char="•"/>
            </a:pPr>
            <a:r>
              <a:rPr lang="en-US" sz="2500">
                <a:solidFill>
                  <a:schemeClr val="dk1"/>
                </a:solidFill>
                <a:latin typeface="Playfair Display"/>
                <a:ea typeface="Playfair Display"/>
                <a:cs typeface="Playfair Display"/>
                <a:sym typeface="Playfair Display"/>
              </a:rPr>
              <a:t>Demonstrate the ability to express the fundamental principles that form the foundation of the 2030 Agenda for Sustainable Development.</a:t>
            </a:r>
            <a:endParaRPr sz="2500">
              <a:solidFill>
                <a:schemeClr val="dk1"/>
              </a:solidFill>
              <a:latin typeface="Playfair Display"/>
              <a:ea typeface="Playfair Display"/>
              <a:cs typeface="Playfair Display"/>
              <a:sym typeface="Playfair Display"/>
            </a:endParaRPr>
          </a:p>
          <a:p>
            <a:pPr indent="-387350" lvl="1" marL="914400" rtl="0" algn="l">
              <a:lnSpc>
                <a:spcPct val="170000"/>
              </a:lnSpc>
              <a:spcBef>
                <a:spcPts val="0"/>
              </a:spcBef>
              <a:spcAft>
                <a:spcPts val="0"/>
              </a:spcAft>
              <a:buClr>
                <a:schemeClr val="dk1"/>
              </a:buClr>
              <a:buSzPts val="2500"/>
              <a:buChar char="•"/>
            </a:pPr>
            <a:r>
              <a:rPr lang="en-US" sz="2500">
                <a:solidFill>
                  <a:schemeClr val="dk1"/>
                </a:solidFill>
                <a:latin typeface="Playfair Display"/>
                <a:ea typeface="Playfair Display"/>
                <a:cs typeface="Playfair Display"/>
                <a:sym typeface="Playfair Display"/>
              </a:rPr>
              <a:t>Have the ability to identify opportunities for social entrepreneurial ventures that align with specific Sustainable Development Goals, showcasing a clear understanding of the interconnectedness between business and social impact.</a:t>
            </a:r>
            <a:endParaRPr sz="2500">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182" name="Google Shape;182;p9"/>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183" name="Google Shape;183;p9"/>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184" name="Google Shape;184;p9"/>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185" name="Google Shape;185;p9"/>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186" name="Google Shape;186;p9"/>
          <p:cNvSpPr txBox="1"/>
          <p:nvPr/>
        </p:nvSpPr>
        <p:spPr>
          <a:xfrm>
            <a:off x="2658885" y="1638600"/>
            <a:ext cx="17187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2999" u="none" cap="none" strike="noStrike">
                <a:solidFill>
                  <a:srgbClr val="06AC73"/>
                </a:solidFill>
                <a:latin typeface="Prata"/>
                <a:ea typeface="Prata"/>
                <a:cs typeface="Prata"/>
                <a:sym typeface="Prata"/>
              </a:rPr>
              <a:t>01</a:t>
            </a:r>
            <a:endParaRPr/>
          </a:p>
        </p:txBody>
      </p:sp>
      <p:sp>
        <p:nvSpPr>
          <p:cNvPr id="187" name="Google Shape;187;p9"/>
          <p:cNvSpPr txBox="1"/>
          <p:nvPr/>
        </p:nvSpPr>
        <p:spPr>
          <a:xfrm>
            <a:off x="4579235" y="2178350"/>
            <a:ext cx="73239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lang="en-US" sz="5499">
                <a:latin typeface="Playfair Display"/>
                <a:ea typeface="Playfair Display"/>
                <a:cs typeface="Playfair Display"/>
                <a:sym typeface="Playfair Display"/>
              </a:rPr>
              <a:t>Introduction to SDGs</a:t>
            </a:r>
            <a:endParaRPr/>
          </a:p>
        </p:txBody>
      </p:sp>
      <p:sp>
        <p:nvSpPr>
          <p:cNvPr id="188" name="Google Shape;188;p9"/>
          <p:cNvSpPr txBox="1"/>
          <p:nvPr/>
        </p:nvSpPr>
        <p:spPr>
          <a:xfrm>
            <a:off x="2867637" y="3738800"/>
            <a:ext cx="11252400" cy="52320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499">
                <a:latin typeface="Playfair Display"/>
                <a:ea typeface="Playfair Display"/>
                <a:cs typeface="Playfair Display"/>
                <a:sym typeface="Playfair Display"/>
              </a:rPr>
              <a:t>Watch the  SUSE Introductory Video </a:t>
            </a:r>
            <a:r>
              <a:rPr b="1" lang="en-US" sz="2499" u="sng">
                <a:solidFill>
                  <a:schemeClr val="hlink"/>
                </a:solidFill>
                <a:latin typeface="Playfair Display"/>
                <a:ea typeface="Playfair Display"/>
                <a:cs typeface="Playfair Display"/>
                <a:sym typeface="Playfair Display"/>
                <a:hlinkClick r:id="rId8"/>
              </a:rPr>
              <a:t>https://www.youtube.com/watch?v=U_fAjo_NnP4&amp;list=PLcG96fou9ugIcS3ZYVFc5SNQNJo3JhIfH&amp;index=1</a:t>
            </a:r>
            <a:endParaRPr b="1" sz="2499">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rPr b="1" lang="en-US" sz="2499">
                <a:latin typeface="Playfair Display"/>
                <a:ea typeface="Playfair Display"/>
                <a:cs typeface="Playfair Display"/>
                <a:sym typeface="Playfair Display"/>
              </a:rPr>
              <a:t>Reflect on the following: </a:t>
            </a:r>
            <a:r>
              <a:rPr lang="en-US" sz="2499">
                <a:latin typeface="Playfair Display"/>
                <a:ea typeface="Playfair Display"/>
                <a:cs typeface="Playfair Display"/>
                <a:sym typeface="Playfair Display"/>
              </a:rPr>
              <a:t> </a:t>
            </a:r>
            <a:endParaRPr sz="2499">
              <a:latin typeface="Playfair Display"/>
              <a:ea typeface="Playfair Display"/>
              <a:cs typeface="Playfair Display"/>
              <a:sym typeface="Playfair Display"/>
            </a:endParaRPr>
          </a:p>
          <a:p>
            <a:pPr indent="0" lvl="0" marL="0" marR="0" rtl="0" algn="l">
              <a:lnSpc>
                <a:spcPct val="140016"/>
              </a:lnSpc>
              <a:spcBef>
                <a:spcPts val="0"/>
              </a:spcBef>
              <a:spcAft>
                <a:spcPts val="0"/>
              </a:spcAft>
              <a:buNone/>
            </a:pPr>
            <a:r>
              <a:t/>
            </a:r>
            <a:endParaRPr sz="2499">
              <a:latin typeface="Playfair Display"/>
              <a:ea typeface="Playfair Display"/>
              <a:cs typeface="Playfair Display"/>
              <a:sym typeface="Playfair Display"/>
            </a:endParaRPr>
          </a:p>
          <a:p>
            <a:pPr indent="-387286" lvl="0" marL="457200" marR="0" rtl="0" algn="l">
              <a:lnSpc>
                <a:spcPct val="140016"/>
              </a:lnSpc>
              <a:spcBef>
                <a:spcPts val="0"/>
              </a:spcBef>
              <a:spcAft>
                <a:spcPts val="0"/>
              </a:spcAft>
              <a:buSzPts val="2499"/>
              <a:buFont typeface="Playfair Display"/>
              <a:buChar char="●"/>
            </a:pPr>
            <a:r>
              <a:rPr i="1" lang="en-US" sz="2499">
                <a:latin typeface="Playfair Display"/>
                <a:ea typeface="Playfair Display"/>
                <a:cs typeface="Playfair Display"/>
                <a:sym typeface="Playfair Display"/>
              </a:rPr>
              <a:t>Can you explore your community, observe your surroundings, and list a few issues you have encountered or heard about? </a:t>
            </a:r>
            <a:endParaRPr i="1" sz="2499">
              <a:latin typeface="Playfair Display"/>
              <a:ea typeface="Playfair Display"/>
              <a:cs typeface="Playfair Display"/>
              <a:sym typeface="Playfair Display"/>
            </a:endParaRPr>
          </a:p>
          <a:p>
            <a:pPr indent="0" lvl="0" marL="457200" marR="0" rtl="0" algn="l">
              <a:lnSpc>
                <a:spcPct val="140016"/>
              </a:lnSpc>
              <a:spcBef>
                <a:spcPts val="0"/>
              </a:spcBef>
              <a:spcAft>
                <a:spcPts val="0"/>
              </a:spcAft>
              <a:buNone/>
            </a:pPr>
            <a:r>
              <a:t/>
            </a:r>
            <a:endParaRPr i="1" sz="2499">
              <a:latin typeface="Playfair Display"/>
              <a:ea typeface="Playfair Display"/>
              <a:cs typeface="Playfair Display"/>
              <a:sym typeface="Playfair Display"/>
            </a:endParaRPr>
          </a:p>
          <a:p>
            <a:pPr indent="-387286" lvl="0" marL="457200" marR="0" rtl="0" algn="l">
              <a:lnSpc>
                <a:spcPct val="140016"/>
              </a:lnSpc>
              <a:spcBef>
                <a:spcPts val="0"/>
              </a:spcBef>
              <a:spcAft>
                <a:spcPts val="0"/>
              </a:spcAft>
              <a:buSzPts val="2499"/>
              <a:buFont typeface="Playfair Display"/>
              <a:buChar char="●"/>
            </a:pPr>
            <a:r>
              <a:rPr i="1" lang="en-US" sz="2499">
                <a:latin typeface="Playfair Display"/>
                <a:ea typeface="Playfair Display"/>
                <a:cs typeface="Playfair Display"/>
                <a:sym typeface="Playfair Display"/>
              </a:rPr>
              <a:t>Or identify and note down a few issues within your community that personally affect you.</a:t>
            </a:r>
            <a:endParaRPr i="1"/>
          </a:p>
        </p:txBody>
      </p:sp>
      <p:sp>
        <p:nvSpPr>
          <p:cNvPr id="189" name="Google Shape;189;p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9">
              <a:alphaModFix/>
            </a:blip>
            <a:stretch>
              <a:fillRect b="-160181" l="-14265" r="-3278" t="-161048"/>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195" name="Google Shape;195;p1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196" name="Google Shape;196;p10"/>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197" name="Google Shape;197;p1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81" l="-14265" r="-3278" t="-161048"/>
            </a:stretch>
          </a:blipFill>
          <a:ln>
            <a:noFill/>
          </a:ln>
        </p:spPr>
      </p:sp>
      <p:sp>
        <p:nvSpPr>
          <p:cNvPr id="198" name="Google Shape;198;p10"/>
          <p:cNvSpPr txBox="1"/>
          <p:nvPr/>
        </p:nvSpPr>
        <p:spPr>
          <a:xfrm>
            <a:off x="2720525" y="1965700"/>
            <a:ext cx="105519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Font typeface="Arial"/>
              <a:buNone/>
            </a:pPr>
            <a:r>
              <a:rPr b="1" lang="en-US" sz="3600">
                <a:solidFill>
                  <a:srgbClr val="BF1435"/>
                </a:solidFill>
                <a:latin typeface="Playfair Display"/>
                <a:ea typeface="Playfair Display"/>
                <a:cs typeface="Playfair Display"/>
                <a:sym typeface="Playfair Display"/>
              </a:rPr>
              <a:t>1</a:t>
            </a:r>
            <a:r>
              <a:rPr b="1" lang="en-US" sz="3600">
                <a:solidFill>
                  <a:srgbClr val="BF1435"/>
                </a:solidFill>
                <a:latin typeface="Playfair Display"/>
                <a:ea typeface="Playfair Display"/>
                <a:cs typeface="Playfair Display"/>
                <a:sym typeface="Playfair Display"/>
              </a:rPr>
              <a:t>.1 </a:t>
            </a:r>
            <a:r>
              <a:rPr lang="en-US" sz="3600">
                <a:latin typeface="Playfair Display"/>
                <a:ea typeface="Playfair Display"/>
                <a:cs typeface="Playfair Display"/>
                <a:sym typeface="Playfair Display"/>
              </a:rPr>
              <a:t>Unders</a:t>
            </a:r>
            <a:r>
              <a:rPr lang="en-US" sz="3600">
                <a:latin typeface="Playfair Display"/>
                <a:ea typeface="Playfair Display"/>
                <a:cs typeface="Playfair Display"/>
                <a:sym typeface="Playfair Display"/>
              </a:rPr>
              <a:t>tanding Sustainable Development</a:t>
            </a:r>
            <a:endParaRPr sz="3600"/>
          </a:p>
        </p:txBody>
      </p:sp>
      <p:sp>
        <p:nvSpPr>
          <p:cNvPr id="199" name="Google Shape;199;p10"/>
          <p:cNvSpPr txBox="1"/>
          <p:nvPr/>
        </p:nvSpPr>
        <p:spPr>
          <a:xfrm>
            <a:off x="2720525" y="3241675"/>
            <a:ext cx="9990300" cy="5518200"/>
          </a:xfrm>
          <a:prstGeom prst="rect">
            <a:avLst/>
          </a:prstGeom>
          <a:noFill/>
          <a:ln>
            <a:noFill/>
          </a:ln>
        </p:spPr>
        <p:txBody>
          <a:bodyPr anchorCtr="0" anchor="t" bIns="0" lIns="0" spcFirstLastPara="1" rIns="0" wrap="square" tIns="0">
            <a:spAutoFit/>
          </a:bodyPr>
          <a:lstStyle/>
          <a:p>
            <a:pPr indent="-368236" lvl="0" marL="457200" marR="0" rtl="0" algn="l">
              <a:lnSpc>
                <a:spcPct val="170031"/>
              </a:lnSpc>
              <a:spcBef>
                <a:spcPts val="0"/>
              </a:spcBef>
              <a:spcAft>
                <a:spcPts val="0"/>
              </a:spcAft>
              <a:buSzPts val="2199"/>
              <a:buFont typeface="Playfair Display"/>
              <a:buChar char="●"/>
            </a:pPr>
            <a:r>
              <a:rPr lang="en-US" sz="2199">
                <a:latin typeface="Playfair Display"/>
                <a:ea typeface="Playfair Display"/>
                <a:cs typeface="Playfair Display"/>
                <a:sym typeface="Playfair Display"/>
              </a:rPr>
              <a:t>The 2030 Agenda considered the issues you mentioned, as well as many others concerning communities throughout Europe as a whole.</a:t>
            </a:r>
            <a:endParaRPr sz="2199">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SzPts val="2199"/>
              <a:buFont typeface="Playfair Display"/>
              <a:buChar char="●"/>
            </a:pPr>
            <a:r>
              <a:rPr lang="en-US" sz="2199">
                <a:latin typeface="Playfair Display"/>
                <a:ea typeface="Playfair Display"/>
                <a:cs typeface="Playfair Display"/>
                <a:sym typeface="Playfair Display"/>
              </a:rPr>
              <a:t>SDGs, established by the United Nations in 2015, represent a set of global goals aimed at addressing diverse social, economic, and environmental challenges. These goals serve as a universal call to action, targeting the elimination of poverty, the protection of the planet, and the promotion of prosperity for all by 2030. </a:t>
            </a:r>
            <a:endParaRPr sz="2199">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SzPts val="2199"/>
              <a:buFont typeface="Playfair Display"/>
              <a:buChar char="●"/>
            </a:pPr>
            <a:r>
              <a:rPr lang="en-US" sz="2199">
                <a:latin typeface="Playfair Display"/>
                <a:ea typeface="Playfair Display"/>
                <a:cs typeface="Playfair Display"/>
                <a:sym typeface="Playfair Display"/>
              </a:rPr>
              <a:t>Comprising 17 goals with specific targets, the SDGs cover a broad spectrum of issues such as poverty, hunger, health, education, gender equality, clean water, and climate action.</a:t>
            </a:r>
            <a:endParaRPr sz="2199">
              <a:latin typeface="Playfair Display"/>
              <a:ea typeface="Playfair Display"/>
              <a:cs typeface="Playfair Display"/>
              <a:sym typeface="Playfair Display"/>
            </a:endParaRPr>
          </a:p>
        </p:txBody>
      </p:sp>
      <p:sp>
        <p:nvSpPr>
          <p:cNvPr id="200" name="Google Shape;200;p10"/>
          <p:cNvSpPr txBox="1"/>
          <p:nvPr/>
        </p:nvSpPr>
        <p:spPr>
          <a:xfrm rot="-5400000">
            <a:off x="-1975749" y="5465116"/>
            <a:ext cx="65226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1.1 Understanding </a:t>
            </a:r>
            <a:endParaRPr b="1" sz="2900">
              <a:solidFill>
                <a:srgbClr val="BF1435"/>
              </a:solidFill>
              <a:latin typeface="Playfair Display"/>
              <a:ea typeface="Playfair Display"/>
              <a:cs typeface="Playfair Display"/>
              <a:sym typeface="Playfair Display"/>
            </a:endParaRPr>
          </a:p>
          <a:p>
            <a:pPr indent="0" lvl="0" marL="0" marR="0" rtl="0" algn="ctr">
              <a:lnSpc>
                <a:spcPct val="140000"/>
              </a:lnSpc>
              <a:spcBef>
                <a:spcPts val="0"/>
              </a:spcBef>
              <a:spcAft>
                <a:spcPts val="0"/>
              </a:spcAft>
              <a:buNone/>
            </a:pPr>
            <a:r>
              <a:rPr b="1" lang="en-US" sz="2900">
                <a:solidFill>
                  <a:srgbClr val="BF1435"/>
                </a:solidFill>
                <a:latin typeface="Playfair Display"/>
                <a:ea typeface="Playfair Display"/>
                <a:cs typeface="Playfair Display"/>
                <a:sym typeface="Playfair Display"/>
              </a:rPr>
              <a:t>Sustainable Development</a:t>
            </a:r>
            <a:endParaRPr b="1">
              <a:solidFill>
                <a:srgbClr val="BF143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