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10287000" cx="18288000"/>
  <p:notesSz cx="6858000" cy="9144000"/>
  <p:embeddedFontLst>
    <p:embeddedFont>
      <p:font typeface="Prata"/>
      <p:regular r:id="rId64"/>
    </p:embeddedFont>
    <p:embeddedFont>
      <p:font typeface="Playfair Display"/>
      <p:regular r:id="rId65"/>
      <p:bold r:id="rId66"/>
      <p:italic r:id="rId67"/>
      <p:boldItalic r:id="rId68"/>
    </p:embeddedFont>
    <p:embeddedFont>
      <p:font typeface="Sansita"/>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GoogleSlidesCustomDataVersion2">
      <go:slidesCustomData xmlns:go="http://customooxmlschemas.google.com/" r:id="rId73" roundtripDataSignature="AMtx7mgyWmET0RDPdObWYCdfc4+N4Tjl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customschemas.google.com/relationships/presentationmetadata" Target="metadata"/><Relationship Id="rId72" Type="http://schemas.openxmlformats.org/officeDocument/2006/relationships/font" Target="fonts/Sansita-boldItalic.fntdata"/><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71" Type="http://schemas.openxmlformats.org/officeDocument/2006/relationships/font" Target="fonts/Sansita-italic.fntdata"/><Relationship Id="rId70" Type="http://schemas.openxmlformats.org/officeDocument/2006/relationships/font" Target="fonts/Sansita-bold.fntdata"/><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Prata-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PlayfairDisplay-bold.fntdata"/><Relationship Id="rId21" Type="http://schemas.openxmlformats.org/officeDocument/2006/relationships/slide" Target="slides/slide16.xml"/><Relationship Id="rId65" Type="http://schemas.openxmlformats.org/officeDocument/2006/relationships/font" Target="fonts/PlayfairDisplay-regular.fntdata"/><Relationship Id="rId24" Type="http://schemas.openxmlformats.org/officeDocument/2006/relationships/slide" Target="slides/slide19.xml"/><Relationship Id="rId68" Type="http://schemas.openxmlformats.org/officeDocument/2006/relationships/font" Target="fonts/PlayfairDisplay-boldItalic.fntdata"/><Relationship Id="rId23" Type="http://schemas.openxmlformats.org/officeDocument/2006/relationships/slide" Target="slides/slide18.xml"/><Relationship Id="rId67" Type="http://schemas.openxmlformats.org/officeDocument/2006/relationships/font" Target="fonts/PlayfairDisplay-italic.fntdata"/><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font" Target="fonts/Sansita-regular.fntdata"/><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3" name="Google Shape;193;p1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1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2" name="Google Shape;202;p1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p1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8" name="Google Shape;228;p1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p1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p1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1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5" name="Google Shape;255;p1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p1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p1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6" name="Google Shape;276;p1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p1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p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 name="Google Shape;97;p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2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2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2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7" name="Google Shape;307;p2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2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2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2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2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2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2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2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2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2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p2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2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4" name="Google Shape;364;p2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2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p2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p2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3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3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3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3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3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0" name="Google Shape;420;p3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3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3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3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1" name="Google Shape;441;p3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p3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p3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3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p3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4" name="Google Shape;474;p3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3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6" name="Google Shape;486;p3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3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8" name="Google Shape;498;p3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4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0" name="Google Shape;510;p4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p4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0" name="Google Shape;520;p4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p4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9" name="Google Shape;529;p4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p4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p4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4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4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4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5" name="Google Shape;555;p4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4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3" name="Google Shape;563;p4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p4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9" name="Google Shape;579;p4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p4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p4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p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50: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6" name="Google Shape;616;p50: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51: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0" name="Google Shape;630;p51: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52: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4" name="Google Shape;644;p52: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53: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8" name="Google Shape;658;p53: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54: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54: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55: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6" name="Google Shape;686;p55: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8" name="Shape 698"/>
        <p:cNvGrpSpPr/>
        <p:nvPr/>
      </p:nvGrpSpPr>
      <p:grpSpPr>
        <a:xfrm>
          <a:off x="0" y="0"/>
          <a:ext cx="0" cy="0"/>
          <a:chOff x="0" y="0"/>
          <a:chExt cx="0" cy="0"/>
        </a:xfrm>
      </p:grpSpPr>
      <p:sp>
        <p:nvSpPr>
          <p:cNvPr id="699" name="Google Shape;699;p5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0" name="Google Shape;700;p5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7" name="Shape 707"/>
        <p:cNvGrpSpPr/>
        <p:nvPr/>
      </p:nvGrpSpPr>
      <p:grpSpPr>
        <a:xfrm>
          <a:off x="0" y="0"/>
          <a:ext cx="0" cy="0"/>
          <a:chOff x="0" y="0"/>
          <a:chExt cx="0" cy="0"/>
        </a:xfrm>
      </p:grpSpPr>
      <p:sp>
        <p:nvSpPr>
          <p:cNvPr id="708" name="Google Shape;708;p5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9" name="Google Shape;709;p5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58:notes"/>
          <p:cNvSpPr txBox="1"/>
          <p:nvPr>
            <p:ph idx="2" type="hdr"/>
          </p:nvPr>
        </p:nvSpPr>
        <p:spPr>
          <a:xfrm>
            <a:off x="0" y="0"/>
            <a:ext cx="3962400" cy="342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724" name="Google Shape;724;p58:notes"/>
          <p:cNvSpPr txBox="1"/>
          <p:nvPr>
            <p:ph idx="10" type="dt"/>
          </p:nvPr>
        </p:nvSpPr>
        <p:spPr>
          <a:xfrm>
            <a:off x="5180013" y="0"/>
            <a:ext cx="3962400" cy="3429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1.7.2013</a:t>
            </a:r>
            <a:endParaRPr/>
          </a:p>
        </p:txBody>
      </p:sp>
      <p:sp>
        <p:nvSpPr>
          <p:cNvPr id="725" name="Google Shape;725;p58:notes"/>
          <p:cNvSpPr/>
          <p:nvPr>
            <p:ph idx="3"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6" name="Google Shape;726;p58:notes"/>
          <p:cNvSpPr txBox="1"/>
          <p:nvPr>
            <p:ph idx="1" type="body"/>
          </p:nvPr>
        </p:nvSpPr>
        <p:spPr>
          <a:xfrm>
            <a:off x="914400" y="3251200"/>
            <a:ext cx="7315200" cy="3081338"/>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p58:notes"/>
          <p:cNvSpPr txBox="1"/>
          <p:nvPr>
            <p:ph idx="11" type="ftr"/>
          </p:nvPr>
        </p:nvSpPr>
        <p:spPr>
          <a:xfrm>
            <a:off x="0" y="6502400"/>
            <a:ext cx="3962400" cy="341313"/>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None/>
            </a:pPr>
            <a:r>
              <a:t/>
            </a:r>
            <a:endParaRPr sz="1200"/>
          </a:p>
        </p:txBody>
      </p:sp>
      <p:sp>
        <p:nvSpPr>
          <p:cNvPr id="728" name="Google Shape;728;p58:notes"/>
          <p:cNvSpPr txBox="1"/>
          <p:nvPr>
            <p:ph idx="12" type="sldNum"/>
          </p:nvPr>
        </p:nvSpPr>
        <p:spPr>
          <a:xfrm>
            <a:off x="5180013" y="6502400"/>
            <a:ext cx="3962400" cy="341313"/>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r>
              <a:rPr b="0" i="0" lang="en-US" sz="1200" u="none" cap="none" strike="noStrike">
                <a:solidFill>
                  <a:schemeClr val="dk1"/>
                </a:solidFill>
                <a:latin typeface="Calibri"/>
                <a:ea typeface="Calibri"/>
                <a:cs typeface="Calibri"/>
                <a:sym typeface="Calibri"/>
              </a:rPr>
              <a:t>‹#›</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6: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p6: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8: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8: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9:notes"/>
          <p:cNvSpPr txBox="1"/>
          <p:nvPr>
            <p:ph idx="1" type="body"/>
          </p:nvPr>
        </p:nvSpPr>
        <p:spPr>
          <a:xfrm>
            <a:off x="914400" y="3251200"/>
            <a:ext cx="7315200" cy="3081338"/>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9:notes"/>
          <p:cNvSpPr/>
          <p:nvPr>
            <p:ph idx="2" type="sldImg"/>
          </p:nvPr>
        </p:nvSpPr>
        <p:spPr>
          <a:xfrm>
            <a:off x="2857500" y="512763"/>
            <a:ext cx="3429000" cy="2566987"/>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6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6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 name="Google Shape;18;p6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6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5" name="Google Shape;75;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7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6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2" name="Google Shape;22;p6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8" name="Google Shape;28;p6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6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6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4" name="Google Shape;34;p6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6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0" name="Google Shape;40;p6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1" name="Google Shape;41;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6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6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7" name="Google Shape;47;p6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8" name="Google Shape;48;p6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9" name="Google Shape;49;p6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0" name="Google Shape;50;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6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6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6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1" name="Google Shape;61;p6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2" name="Google Shape;62;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6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68"/>
          <p:cNvSpPr/>
          <p:nvPr>
            <p:ph idx="2" type="pic"/>
          </p:nvPr>
        </p:nvSpPr>
        <p:spPr>
          <a:xfrm>
            <a:off x="1792288" y="612775"/>
            <a:ext cx="5486400" cy="4114800"/>
          </a:xfrm>
          <a:prstGeom prst="rect">
            <a:avLst/>
          </a:prstGeom>
          <a:noFill/>
          <a:ln>
            <a:noFill/>
          </a:ln>
        </p:spPr>
      </p:sp>
      <p:sp>
        <p:nvSpPr>
          <p:cNvPr id="68" name="Google Shape;68;p6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9" name="Google Shape;6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5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59"/>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5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5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5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s://socialbusinessdesign.org/what-is-a-social-business-model-canvas/" TargetMode="External"/><Relationship Id="rId4" Type="http://schemas.openxmlformats.org/officeDocument/2006/relationships/image" Target="../media/image71.png"/><Relationship Id="rId5" Type="http://schemas.openxmlformats.org/officeDocument/2006/relationships/image" Target="../media/image32.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24.png"/><Relationship Id="rId7"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6.png"/><Relationship Id="rId11" Type="http://schemas.openxmlformats.org/officeDocument/2006/relationships/image" Target="../media/image11.png"/><Relationship Id="rId10" Type="http://schemas.openxmlformats.org/officeDocument/2006/relationships/image" Target="../media/image2.jpg"/><Relationship Id="rId9" Type="http://schemas.openxmlformats.org/officeDocument/2006/relationships/image" Target="../media/image15.png"/><Relationship Id="rId5" Type="http://schemas.openxmlformats.org/officeDocument/2006/relationships/image" Target="../media/image3.png"/><Relationship Id="rId6" Type="http://schemas.openxmlformats.org/officeDocument/2006/relationships/image" Target="../media/image4.jpg"/><Relationship Id="rId7" Type="http://schemas.openxmlformats.org/officeDocument/2006/relationships/image" Target="../media/image12.jpg"/><Relationship Id="rId8"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71.png"/><Relationship Id="rId4" Type="http://schemas.openxmlformats.org/officeDocument/2006/relationships/image" Target="../media/image4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9.png"/><Relationship Id="rId4" Type="http://schemas.openxmlformats.org/officeDocument/2006/relationships/image" Target="../media/image43.png"/><Relationship Id="rId5" Type="http://schemas.openxmlformats.org/officeDocument/2006/relationships/image" Target="../media/image46.png"/><Relationship Id="rId6" Type="http://schemas.openxmlformats.org/officeDocument/2006/relationships/image" Target="../media/image24.png"/><Relationship Id="rId7" Type="http://schemas.openxmlformats.org/officeDocument/2006/relationships/image" Target="../media/image1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 Id="rId7" Type="http://schemas.openxmlformats.org/officeDocument/2006/relationships/image" Target="../media/image71.png"/><Relationship Id="rId8" Type="http://schemas.openxmlformats.org/officeDocument/2006/relationships/image" Target="../media/image4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2.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2.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1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71.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5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1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1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1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58.png"/><Relationship Id="rId6" Type="http://schemas.openxmlformats.org/officeDocument/2006/relationships/image" Target="../media/image1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6.png"/><Relationship Id="rId4" Type="http://schemas.openxmlformats.org/officeDocument/2006/relationships/image" Target="../media/image33.png"/><Relationship Id="rId5" Type="http://schemas.openxmlformats.org/officeDocument/2006/relationships/image" Target="../media/image47.png"/><Relationship Id="rId6"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6.png"/><Relationship Id="rId5"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11.png"/><Relationship Id="rId6" Type="http://schemas.openxmlformats.org/officeDocument/2006/relationships/image" Target="../media/image5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1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55.png"/><Relationship Id="rId4" Type="http://schemas.openxmlformats.org/officeDocument/2006/relationships/image" Target="../media/image56.png"/><Relationship Id="rId5"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71.png"/><Relationship Id="rId4" Type="http://schemas.openxmlformats.org/officeDocument/2006/relationships/image" Target="../media/image6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2.png"/><Relationship Id="rId4" Type="http://schemas.openxmlformats.org/officeDocument/2006/relationships/image" Target="../media/image2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22.png"/><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65.png"/><Relationship Id="rId4" Type="http://schemas.openxmlformats.org/officeDocument/2006/relationships/image" Target="../media/image62.png"/><Relationship Id="rId10" Type="http://schemas.openxmlformats.org/officeDocument/2006/relationships/image" Target="../media/image11.png"/><Relationship Id="rId9" Type="http://schemas.openxmlformats.org/officeDocument/2006/relationships/image" Target="../media/image61.jpg"/><Relationship Id="rId5" Type="http://schemas.openxmlformats.org/officeDocument/2006/relationships/image" Target="../media/image72.png"/><Relationship Id="rId6" Type="http://schemas.openxmlformats.org/officeDocument/2006/relationships/image" Target="../media/image24.png"/><Relationship Id="rId7" Type="http://schemas.openxmlformats.org/officeDocument/2006/relationships/image" Target="../media/image63.png"/><Relationship Id="rId8" Type="http://schemas.openxmlformats.org/officeDocument/2006/relationships/image" Target="../media/image7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hyperlink" Target="https://www.youtube.com/watch?v=rXrGNDvicNA&amp;list=PLcG96fou9ugIcS3ZYVFc5SNQNJo3JhIfH&amp;index=2" TargetMode="External"/><Relationship Id="rId6"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55.png"/><Relationship Id="rId4" Type="http://schemas.openxmlformats.org/officeDocument/2006/relationships/image" Target="../media/image67.png"/><Relationship Id="rId5" Type="http://schemas.openxmlformats.org/officeDocument/2006/relationships/image" Target="../media/image58.png"/><Relationship Id="rId6" Type="http://schemas.openxmlformats.org/officeDocument/2006/relationships/image" Target="../media/image71.png"/><Relationship Id="rId7" Type="http://schemas.openxmlformats.org/officeDocument/2006/relationships/image" Target="../media/image64.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6.png"/><Relationship Id="rId4" Type="http://schemas.openxmlformats.org/officeDocument/2006/relationships/image" Target="../media/image33.png"/><Relationship Id="rId11" Type="http://schemas.openxmlformats.org/officeDocument/2006/relationships/hyperlink" Target="https://socialenterpriseinstitute.co/wp-content/uploads/2018/12/Social-Business-Model-Canvas.pdf" TargetMode="External"/><Relationship Id="rId10" Type="http://schemas.openxmlformats.org/officeDocument/2006/relationships/hyperlink" Target="https://socialbusinessmodelcanvas.swarthmore.edu/" TargetMode="External"/><Relationship Id="rId9" Type="http://schemas.openxmlformats.org/officeDocument/2006/relationships/hyperlink" Target="https://www.higherlogic.com/blog/what-is-social-business-a-definition/" TargetMode="External"/><Relationship Id="rId5" Type="http://schemas.openxmlformats.org/officeDocument/2006/relationships/image" Target="../media/image47.png"/><Relationship Id="rId6" Type="http://schemas.openxmlformats.org/officeDocument/2006/relationships/hyperlink" Target="https://www.the-sse.org/resources/starting/getting-your-pricing-right/" TargetMode="External"/><Relationship Id="rId7" Type="http://schemas.openxmlformats.org/officeDocument/2006/relationships/hyperlink" Target="https://www.youtube.com/watch?v=8aPGXqLZCS0&amp;ab_channel=StrategyMadeSimple" TargetMode="External"/><Relationship Id="rId8" Type="http://schemas.openxmlformats.org/officeDocument/2006/relationships/hyperlink" Target="https://www.socialchangecentral.com/social-enterprise-resources/"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6.png"/><Relationship Id="rId6" Type="http://schemas.openxmlformats.org/officeDocument/2006/relationships/image" Target="../media/image24.png"/><Relationship Id="rId7" Type="http://schemas.openxmlformats.org/officeDocument/2006/relationships/image" Target="../media/image31.png"/><Relationship Id="rId8" Type="http://schemas.openxmlformats.org/officeDocument/2006/relationships/image" Target="../media/image1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73.png"/><Relationship Id="rId6" Type="http://schemas.openxmlformats.org/officeDocument/2006/relationships/image" Target="../media/image74.png"/><Relationship Id="rId7"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3.png"/><Relationship Id="rId5"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8.png"/><Relationship Id="rId4" Type="http://schemas.openxmlformats.org/officeDocument/2006/relationships/image" Target="../media/image35.png"/><Relationship Id="rId5" Type="http://schemas.openxmlformats.org/officeDocument/2006/relationships/image" Target="../media/image29.png"/><Relationship Id="rId6"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p:nvPr/>
        </p:nvSpPr>
        <p:spPr>
          <a:xfrm>
            <a:off x="290470" y="346125"/>
            <a:ext cx="4892180" cy="1365149"/>
          </a:xfrm>
          <a:custGeom>
            <a:rect b="b" l="l" r="r" t="t"/>
            <a:pathLst>
              <a:path extrusionOk="0" h="1365149" w="4892180">
                <a:moveTo>
                  <a:pt x="0" y="0"/>
                </a:moveTo>
                <a:lnTo>
                  <a:pt x="4892180" y="0"/>
                </a:lnTo>
                <a:lnTo>
                  <a:pt x="4892180" y="1365150"/>
                </a:lnTo>
                <a:lnTo>
                  <a:pt x="0" y="1365150"/>
                </a:lnTo>
                <a:lnTo>
                  <a:pt x="0" y="0"/>
                </a:lnTo>
                <a:close/>
              </a:path>
            </a:pathLst>
          </a:custGeom>
          <a:blipFill rotWithShape="1">
            <a:blip r:embed="rId3">
              <a:alphaModFix/>
            </a:blip>
            <a:stretch>
              <a:fillRect b="-160181" l="-14265" r="-3278" t="-161048"/>
            </a:stretch>
          </a:blipFill>
          <a:ln>
            <a:noFill/>
          </a:ln>
        </p:spPr>
      </p:sp>
      <p:sp>
        <p:nvSpPr>
          <p:cNvPr id="89" name="Google Shape;89;p1"/>
          <p:cNvSpPr/>
          <p:nvPr/>
        </p:nvSpPr>
        <p:spPr>
          <a:xfrm>
            <a:off x="14546951" y="9396348"/>
            <a:ext cx="3643161" cy="746848"/>
          </a:xfrm>
          <a:custGeom>
            <a:rect b="b" l="l" r="r" t="t"/>
            <a:pathLst>
              <a:path extrusionOk="0" h="746848" w="3643161">
                <a:moveTo>
                  <a:pt x="0" y="0"/>
                </a:moveTo>
                <a:lnTo>
                  <a:pt x="3643161" y="0"/>
                </a:lnTo>
                <a:lnTo>
                  <a:pt x="3643161" y="746848"/>
                </a:lnTo>
                <a:lnTo>
                  <a:pt x="0" y="746848"/>
                </a:lnTo>
                <a:lnTo>
                  <a:pt x="0" y="0"/>
                </a:lnTo>
                <a:close/>
              </a:path>
            </a:pathLst>
          </a:custGeom>
          <a:blipFill rotWithShape="1">
            <a:blip r:embed="rId4">
              <a:alphaModFix/>
            </a:blip>
            <a:stretch>
              <a:fillRect b="0" l="0" r="0" t="0"/>
            </a:stretch>
          </a:blipFill>
          <a:ln>
            <a:noFill/>
          </a:ln>
        </p:spPr>
      </p:sp>
      <p:sp>
        <p:nvSpPr>
          <p:cNvPr id="90" name="Google Shape;90;p1"/>
          <p:cNvSpPr/>
          <p:nvPr/>
        </p:nvSpPr>
        <p:spPr>
          <a:xfrm rot="-5400000">
            <a:off x="108679" y="6280879"/>
            <a:ext cx="3897443" cy="4114800"/>
          </a:xfrm>
          <a:custGeom>
            <a:rect b="b" l="l" r="r" t="t"/>
            <a:pathLst>
              <a:path extrusionOk="0" h="4114800" w="3897443">
                <a:moveTo>
                  <a:pt x="0" y="0"/>
                </a:moveTo>
                <a:lnTo>
                  <a:pt x="3897442" y="0"/>
                </a:lnTo>
                <a:lnTo>
                  <a:pt x="3897442" y="4114800"/>
                </a:lnTo>
                <a:lnTo>
                  <a:pt x="0" y="4114800"/>
                </a:lnTo>
                <a:lnTo>
                  <a:pt x="0" y="0"/>
                </a:lnTo>
                <a:close/>
              </a:path>
            </a:pathLst>
          </a:custGeom>
          <a:blipFill rotWithShape="1">
            <a:blip r:embed="rId5">
              <a:alphaModFix/>
            </a:blip>
            <a:stretch>
              <a:fillRect b="0" l="0" r="0" t="0"/>
            </a:stretch>
          </a:blipFill>
          <a:ln>
            <a:noFill/>
          </a:ln>
        </p:spPr>
      </p:sp>
      <p:sp>
        <p:nvSpPr>
          <p:cNvPr id="91" name="Google Shape;91;p1"/>
          <p:cNvSpPr/>
          <p:nvPr/>
        </p:nvSpPr>
        <p:spPr>
          <a:xfrm>
            <a:off x="14546951" y="-1028700"/>
            <a:ext cx="4856524" cy="4114800"/>
          </a:xfrm>
          <a:custGeom>
            <a:rect b="b" l="l" r="r" t="t"/>
            <a:pathLst>
              <a:path extrusionOk="0" h="4114800" w="4856524">
                <a:moveTo>
                  <a:pt x="0" y="0"/>
                </a:moveTo>
                <a:lnTo>
                  <a:pt x="4856524" y="0"/>
                </a:lnTo>
                <a:lnTo>
                  <a:pt x="4856524" y="4114800"/>
                </a:lnTo>
                <a:lnTo>
                  <a:pt x="0" y="4114800"/>
                </a:lnTo>
                <a:lnTo>
                  <a:pt x="0" y="0"/>
                </a:lnTo>
                <a:close/>
              </a:path>
            </a:pathLst>
          </a:custGeom>
          <a:blipFill rotWithShape="1">
            <a:blip r:embed="rId6">
              <a:alphaModFix/>
            </a:blip>
            <a:stretch>
              <a:fillRect b="0" l="0" r="0" t="0"/>
            </a:stretch>
          </a:blipFill>
          <a:ln>
            <a:noFill/>
          </a:ln>
        </p:spPr>
      </p:sp>
      <p:sp>
        <p:nvSpPr>
          <p:cNvPr id="92" name="Google Shape;92;p1"/>
          <p:cNvSpPr txBox="1"/>
          <p:nvPr/>
        </p:nvSpPr>
        <p:spPr>
          <a:xfrm>
            <a:off x="5182650" y="2943287"/>
            <a:ext cx="6911876" cy="11938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b="0" i="0" lang="en-US" sz="6999" u="none" cap="none" strike="noStrike">
                <a:solidFill>
                  <a:srgbClr val="000000"/>
                </a:solidFill>
                <a:latin typeface="Playfair Display"/>
                <a:ea typeface="Playfair Display"/>
                <a:cs typeface="Playfair Display"/>
                <a:sym typeface="Playfair Display"/>
              </a:rPr>
              <a:t>SUSE The Project</a:t>
            </a:r>
            <a:endParaRPr/>
          </a:p>
        </p:txBody>
      </p:sp>
      <p:sp>
        <p:nvSpPr>
          <p:cNvPr id="93" name="Google Shape;93;p1"/>
          <p:cNvSpPr txBox="1"/>
          <p:nvPr/>
        </p:nvSpPr>
        <p:spPr>
          <a:xfrm>
            <a:off x="2356277" y="4605655"/>
            <a:ext cx="13575447" cy="16617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6AC73"/>
                </a:solidFill>
                <a:latin typeface="Playfair Display"/>
                <a:ea typeface="Playfair Display"/>
                <a:cs typeface="Playfair Display"/>
                <a:sym typeface="Playfair Display"/>
              </a:rPr>
              <a:t>Module 02 -   Social business entrepreneurship – How to master its setup?</a:t>
            </a:r>
            <a:endParaRPr/>
          </a:p>
          <a:p>
            <a:pPr indent="0" lvl="0" marL="0" marR="0" rtl="0" algn="ctr">
              <a:lnSpc>
                <a:spcPct val="140000"/>
              </a:lnSpc>
              <a:spcBef>
                <a:spcPts val="0"/>
              </a:spcBef>
              <a:spcAft>
                <a:spcPts val="0"/>
              </a:spcAft>
              <a:buNone/>
            </a:pPr>
            <a:r>
              <a:t/>
            </a:r>
            <a:endParaRPr b="0" i="0" sz="3200" u="none" cap="none" strike="noStrike">
              <a:solidFill>
                <a:srgbClr val="06AC73"/>
              </a:solidFill>
              <a:latin typeface="Playfair Display"/>
              <a:ea typeface="Playfair Display"/>
              <a:cs typeface="Playfair Display"/>
              <a:sym typeface="Playfair Display"/>
            </a:endParaRPr>
          </a:p>
          <a:p>
            <a:pPr indent="0" lvl="0" marL="0" marR="0" rtl="0" algn="ctr">
              <a:lnSpc>
                <a:spcPct val="140000"/>
              </a:lnSpc>
              <a:spcBef>
                <a:spcPts val="0"/>
              </a:spcBef>
              <a:spcAft>
                <a:spcPts val="0"/>
              </a:spcAft>
              <a:buNone/>
            </a:pPr>
            <a:r>
              <a:rPr b="1" i="0" lang="en-US" sz="3200" u="none" cap="none" strike="noStrike">
                <a:solidFill>
                  <a:srgbClr val="06AC73"/>
                </a:solidFill>
                <a:latin typeface="Playfair Display"/>
                <a:ea typeface="Playfair Display"/>
                <a:cs typeface="Playfair Display"/>
                <a:sym typeface="Playfair Display"/>
              </a:rPr>
              <a:t>Social Business Canvas and Pricing</a:t>
            </a:r>
            <a:endParaRPr/>
          </a:p>
        </p:txBody>
      </p:sp>
      <p:sp>
        <p:nvSpPr>
          <p:cNvPr id="94" name="Google Shape;94;p1"/>
          <p:cNvSpPr txBox="1"/>
          <p:nvPr/>
        </p:nvSpPr>
        <p:spPr>
          <a:xfrm>
            <a:off x="7311479" y="9711187"/>
            <a:ext cx="3665041" cy="19811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200" u="none" cap="none" strike="noStrike">
                <a:solidFill>
                  <a:srgbClr val="000000"/>
                </a:solidFill>
                <a:latin typeface="Prata"/>
                <a:ea typeface="Prata"/>
                <a:cs typeface="Prata"/>
                <a:sym typeface="Prata"/>
              </a:rPr>
              <a:t>Project nr: 2022-2-RO01-KA220-YOU-000102027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96" name="Google Shape;196;p1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97" name="Google Shape;197;p10"/>
          <p:cNvSpPr txBox="1"/>
          <p:nvPr/>
        </p:nvSpPr>
        <p:spPr>
          <a:xfrm>
            <a:off x="754783" y="933450"/>
            <a:ext cx="11780871"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EXPECTED LEARNING OUTCOMES</a:t>
            </a:r>
            <a:endParaRPr/>
          </a:p>
        </p:txBody>
      </p:sp>
      <p:sp>
        <p:nvSpPr>
          <p:cNvPr id="198" name="Google Shape;198;p10"/>
          <p:cNvSpPr txBox="1"/>
          <p:nvPr/>
        </p:nvSpPr>
        <p:spPr>
          <a:xfrm>
            <a:off x="1028700" y="2317693"/>
            <a:ext cx="16623266" cy="53809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Upon completion of this module, trainees should:</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design and develop a social enterprise business plan,</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Focus on matters such as critical thinking, creativity, and collaboration for effective social enterprise development,</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use the theoretical knowledge to apply it to hands-on situations,</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price their social enterprise services and products,</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Consider how to maximise their social impact as part of their social business.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99" name="Google Shape;199;p1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1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05" name="Google Shape;205;p1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06" name="Google Shape;206;p1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07" name="Google Shape;207;p1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08" name="Google Shape;208;p1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209" name="Google Shape;209;p11"/>
          <p:cNvSpPr txBox="1"/>
          <p:nvPr/>
        </p:nvSpPr>
        <p:spPr>
          <a:xfrm>
            <a:off x="1423200" y="2930524"/>
            <a:ext cx="1718667"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01</a:t>
            </a:r>
            <a:endParaRPr/>
          </a:p>
        </p:txBody>
      </p:sp>
      <p:sp>
        <p:nvSpPr>
          <p:cNvPr id="210" name="Google Shape;210;p11"/>
          <p:cNvSpPr txBox="1"/>
          <p:nvPr/>
        </p:nvSpPr>
        <p:spPr>
          <a:xfrm>
            <a:off x="3461548" y="3175438"/>
            <a:ext cx="14221242"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Chapter 1 -Understanding the Social </a:t>
            </a:r>
            <a:endParaRPr/>
          </a:p>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Business Model Canvas (SBMC) and sections. </a:t>
            </a:r>
            <a:endParaRPr/>
          </a:p>
        </p:txBody>
      </p:sp>
      <p:sp>
        <p:nvSpPr>
          <p:cNvPr id="211" name="Google Shape;211;p11"/>
          <p:cNvSpPr txBox="1"/>
          <p:nvPr/>
        </p:nvSpPr>
        <p:spPr>
          <a:xfrm>
            <a:off x="3461548" y="5543786"/>
            <a:ext cx="11412813"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This chapter will introduce the social business canvas and how you can use it.</a:t>
            </a:r>
            <a:endParaRPr/>
          </a:p>
        </p:txBody>
      </p:sp>
      <p:sp>
        <p:nvSpPr>
          <p:cNvPr id="212" name="Google Shape;212;p1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1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18" name="Google Shape;218;p1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19" name="Google Shape;219;p1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20" name="Google Shape;220;p12"/>
          <p:cNvSpPr txBox="1"/>
          <p:nvPr/>
        </p:nvSpPr>
        <p:spPr>
          <a:xfrm>
            <a:off x="2720532" y="1965697"/>
            <a:ext cx="883699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1.1 SOCIAL BUSINESS CANVAS </a:t>
            </a:r>
            <a:endParaRPr/>
          </a:p>
        </p:txBody>
      </p:sp>
      <p:sp>
        <p:nvSpPr>
          <p:cNvPr id="221" name="Google Shape;221;p12"/>
          <p:cNvSpPr txBox="1"/>
          <p:nvPr/>
        </p:nvSpPr>
        <p:spPr>
          <a:xfrm>
            <a:off x="2720532" y="2849388"/>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a:t>
            </a:r>
            <a:endParaRPr/>
          </a:p>
        </p:txBody>
      </p:sp>
      <p:sp>
        <p:nvSpPr>
          <p:cNvPr id="222" name="Google Shape;222;p12"/>
          <p:cNvSpPr txBox="1"/>
          <p:nvPr/>
        </p:nvSpPr>
        <p:spPr>
          <a:xfrm>
            <a:off x="2720532" y="3861416"/>
            <a:ext cx="4545747"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Social Business Model Canvas (SBMC) is an interactive framework that provides young people with practical knowledge, allowing them to design innovative and socially transformative businesses by presenting essential model elements and facilitating hands-on mapping activities.</a:t>
            </a:r>
            <a:endParaRPr/>
          </a:p>
        </p:txBody>
      </p:sp>
      <p:sp>
        <p:nvSpPr>
          <p:cNvPr id="223" name="Google Shape;223;p12"/>
          <p:cNvSpPr txBox="1"/>
          <p:nvPr/>
        </p:nvSpPr>
        <p:spPr>
          <a:xfrm>
            <a:off x="7880059" y="3867150"/>
            <a:ext cx="4545747"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Understanding the interrelated elements is key for youth who want to develop businesses that not only address societal challenges, but also ensure sustainability and positive change. The interconnectedness of these elements forms the foundation of a successful social enterprise.</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p:txBody>
      </p:sp>
      <p:sp>
        <p:nvSpPr>
          <p:cNvPr id="224" name="Google Shape;224;p1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Chapter 1.1 - social business canvas</a:t>
            </a:r>
            <a:endParaRPr/>
          </a:p>
        </p:txBody>
      </p:sp>
      <p:sp>
        <p:nvSpPr>
          <p:cNvPr id="225" name="Google Shape;225;p1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13">
            <a:hlinkClick r:id="rId3"/>
          </p:cNvPr>
          <p:cNvSpPr/>
          <p:nvPr/>
        </p:nvSpPr>
        <p:spPr>
          <a:xfrm>
            <a:off x="0" y="0"/>
            <a:ext cx="18288000" cy="10404170"/>
          </a:xfrm>
          <a:custGeom>
            <a:rect b="b" l="l" r="r" t="t"/>
            <a:pathLst>
              <a:path extrusionOk="0" h="10404170" w="18288000">
                <a:moveTo>
                  <a:pt x="0" y="0"/>
                </a:moveTo>
                <a:lnTo>
                  <a:pt x="18288000" y="0"/>
                </a:lnTo>
                <a:lnTo>
                  <a:pt x="18288000" y="10404170"/>
                </a:lnTo>
                <a:lnTo>
                  <a:pt x="0" y="10404170"/>
                </a:lnTo>
                <a:lnTo>
                  <a:pt x="0" y="0"/>
                </a:lnTo>
                <a:close/>
              </a:path>
            </a:pathLst>
          </a:custGeom>
          <a:blipFill rotWithShape="1">
            <a:blip r:embed="rId4">
              <a:alphaModFix/>
            </a:blip>
            <a:stretch>
              <a:fillRect b="-37883" l="0" r="0" t="-37885"/>
            </a:stretch>
          </a:blipFill>
          <a:ln>
            <a:noFill/>
          </a:ln>
        </p:spPr>
      </p:sp>
      <p:sp>
        <p:nvSpPr>
          <p:cNvPr id="231" name="Google Shape;231;p13"/>
          <p:cNvSpPr/>
          <p:nvPr/>
        </p:nvSpPr>
        <p:spPr>
          <a:xfrm>
            <a:off x="2126035" y="1474814"/>
            <a:ext cx="13700292" cy="7337371"/>
          </a:xfrm>
          <a:custGeom>
            <a:rect b="b" l="l" r="r" t="t"/>
            <a:pathLst>
              <a:path extrusionOk="0" h="1412006" w="2636488">
                <a:moveTo>
                  <a:pt x="0" y="0"/>
                </a:moveTo>
                <a:lnTo>
                  <a:pt x="2636488" y="0"/>
                </a:lnTo>
                <a:lnTo>
                  <a:pt x="2636488" y="1412006"/>
                </a:lnTo>
                <a:lnTo>
                  <a:pt x="0" y="1412006"/>
                </a:lnTo>
                <a:close/>
              </a:path>
            </a:pathLst>
          </a:custGeom>
          <a:blipFill rotWithShape="1">
            <a:blip r:embed="rId5">
              <a:alphaModFix/>
            </a:blip>
            <a:stretch>
              <a:fillRect b="-6921" l="0" r="0" t="-6922"/>
            </a:stretch>
          </a:blipFill>
          <a:ln>
            <a:noFill/>
          </a:ln>
        </p:spPr>
      </p:sp>
      <p:sp>
        <p:nvSpPr>
          <p:cNvPr id="232" name="Google Shape;232;p1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233" name="Google Shape;233;p13"/>
          <p:cNvSpPr txBox="1"/>
          <p:nvPr/>
        </p:nvSpPr>
        <p:spPr>
          <a:xfrm>
            <a:off x="4714594" y="8861425"/>
            <a:ext cx="8858812" cy="396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https://socialbusinessdesign.org/what-is-a-social-business-model-canvas/ </a:t>
            </a:r>
            <a:endParaRPr/>
          </a:p>
        </p:txBody>
      </p:sp>
      <p:sp>
        <p:nvSpPr>
          <p:cNvPr id="234" name="Google Shape;234;p13"/>
          <p:cNvSpPr txBox="1"/>
          <p:nvPr/>
        </p:nvSpPr>
        <p:spPr>
          <a:xfrm>
            <a:off x="307767" y="373090"/>
            <a:ext cx="17672467" cy="8255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picture illustrates the structure of the SBMC, consisting of 12 boxes, where motivated youth can complete specific sections to define the essence and framework of their social business, differing from the original Business Model Canvas by integrating aspects of social interventions and impact generation.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1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0" name="Google Shape;240;p1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41" name="Google Shape;241;p14"/>
          <p:cNvSpPr txBox="1"/>
          <p:nvPr/>
        </p:nvSpPr>
        <p:spPr>
          <a:xfrm>
            <a:off x="754783" y="933450"/>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 KEY ELEMENTS COMPRISING THE SBMC</a:t>
            </a:r>
            <a:endParaRPr/>
          </a:p>
        </p:txBody>
      </p:sp>
      <p:sp>
        <p:nvSpPr>
          <p:cNvPr id="242" name="Google Shape;242;p14"/>
          <p:cNvSpPr txBox="1"/>
          <p:nvPr/>
        </p:nvSpPr>
        <p:spPr>
          <a:xfrm>
            <a:off x="1028700" y="2317693"/>
            <a:ext cx="16623266" cy="6581140"/>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Establish the main </a:t>
            </a:r>
            <a:r>
              <a:rPr b="1" i="0" lang="en-US" sz="3399" u="none" cap="none" strike="noStrike">
                <a:solidFill>
                  <a:srgbClr val="000000"/>
                </a:solidFill>
                <a:latin typeface="Playfair Display"/>
                <a:ea typeface="Playfair Display"/>
                <a:cs typeface="Playfair Display"/>
                <a:sym typeface="Playfair Display"/>
              </a:rPr>
              <a:t>social impact mission</a:t>
            </a:r>
            <a:r>
              <a:rPr b="0" i="0" lang="en-US" sz="3399" u="none" cap="none" strike="noStrike">
                <a:solidFill>
                  <a:srgbClr val="000000"/>
                </a:solidFill>
                <a:latin typeface="Playfair Display"/>
                <a:ea typeface="Playfair Display"/>
                <a:cs typeface="Playfair Display"/>
                <a:sym typeface="Playfair Display"/>
              </a:rPr>
              <a:t>: what is the social mission that the business seeks to achieve (beyond profit)</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Introduce the </a:t>
            </a:r>
            <a:r>
              <a:rPr b="1" i="0" lang="en-US" sz="3399" u="none" cap="none" strike="noStrike">
                <a:solidFill>
                  <a:srgbClr val="000000"/>
                </a:solidFill>
                <a:latin typeface="Playfair Display"/>
                <a:ea typeface="Playfair Display"/>
                <a:cs typeface="Playfair Display"/>
                <a:sym typeface="Playfair Display"/>
              </a:rPr>
              <a:t>beneficiary sections</a:t>
            </a:r>
            <a:r>
              <a:rPr b="0" i="0" lang="en-US" sz="3399" u="none" cap="none" strike="noStrike">
                <a:solidFill>
                  <a:srgbClr val="000000"/>
                </a:solidFill>
                <a:latin typeface="Playfair Display"/>
                <a:ea typeface="Playfair Display"/>
                <a:cs typeface="Playfair Display"/>
                <a:sym typeface="Playfair Display"/>
              </a:rPr>
              <a:t>: Understand who you target - specific groups or communities to ensure an impactful approach.</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Introduce the </a:t>
            </a:r>
            <a:r>
              <a:rPr b="1" i="0" lang="en-US" sz="3399" u="none" cap="none" strike="noStrike">
                <a:solidFill>
                  <a:srgbClr val="000000"/>
                </a:solidFill>
                <a:latin typeface="Playfair Display"/>
                <a:ea typeface="Playfair Display"/>
                <a:cs typeface="Playfair Display"/>
                <a:sym typeface="Playfair Display"/>
              </a:rPr>
              <a:t>social impact value propositions</a:t>
            </a:r>
            <a:r>
              <a:rPr b="0" i="0" lang="en-US" sz="3399" u="none" cap="none" strike="noStrike">
                <a:solidFill>
                  <a:srgbClr val="000000"/>
                </a:solidFill>
                <a:latin typeface="Playfair Display"/>
                <a:ea typeface="Playfair Display"/>
                <a:cs typeface="Playfair Display"/>
                <a:sym typeface="Playfair Display"/>
              </a:rPr>
              <a:t>: write your unique value proposition addressing identified social issues. Answer the question: why does your business exist?</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How will you </a:t>
            </a:r>
            <a:r>
              <a:rPr b="1" i="0" lang="en-US" sz="3399" u="none" cap="none" strike="noStrike">
                <a:solidFill>
                  <a:srgbClr val="000000"/>
                </a:solidFill>
                <a:latin typeface="Playfair Display"/>
                <a:ea typeface="Playfair Display"/>
                <a:cs typeface="Playfair Display"/>
                <a:sym typeface="Playfair Display"/>
              </a:rPr>
              <a:t>generate social impact?</a:t>
            </a:r>
            <a:r>
              <a:rPr b="0" i="0" lang="en-US" sz="3399" u="none" cap="none" strike="noStrike">
                <a:solidFill>
                  <a:srgbClr val="000000"/>
                </a:solidFill>
                <a:latin typeface="Playfair Display"/>
                <a:ea typeface="Playfair Display"/>
                <a:cs typeface="Playfair Display"/>
                <a:sym typeface="Playfair Display"/>
              </a:rPr>
              <a:t> Which methods and communication channels will you use?</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Select the </a:t>
            </a:r>
            <a:r>
              <a:rPr b="1" i="0" lang="en-US" sz="3399" u="none" cap="none" strike="noStrike">
                <a:solidFill>
                  <a:srgbClr val="000000"/>
                </a:solidFill>
                <a:latin typeface="Playfair Display"/>
                <a:ea typeface="Playfair Display"/>
                <a:cs typeface="Playfair Display"/>
                <a:sym typeface="Playfair Display"/>
              </a:rPr>
              <a:t>cost model or structure for your social impact</a:t>
            </a:r>
            <a:r>
              <a:rPr b="0" i="0" lang="en-US" sz="3399" u="none" cap="none" strike="noStrike">
                <a:solidFill>
                  <a:srgbClr val="000000"/>
                </a:solidFill>
                <a:latin typeface="Playfair Display"/>
                <a:ea typeface="Playfair Display"/>
                <a:cs typeface="Playfair Display"/>
                <a:sym typeface="Playfair Display"/>
              </a:rPr>
              <a:t>: Outline the model selected and related costs with managing the social enterprise.</a:t>
            </a:r>
            <a:endParaRPr/>
          </a:p>
        </p:txBody>
      </p:sp>
      <p:sp>
        <p:nvSpPr>
          <p:cNvPr id="243" name="Google Shape;243;p1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1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49" name="Google Shape;249;p1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0" name="Google Shape;250;p15"/>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ONE GOOD PRACTICE TO REVIEW</a:t>
            </a:r>
            <a:endParaRPr/>
          </a:p>
        </p:txBody>
      </p:sp>
      <p:sp>
        <p:nvSpPr>
          <p:cNvPr id="251" name="Google Shape;251;p15"/>
          <p:cNvSpPr txBox="1"/>
          <p:nvPr/>
        </p:nvSpPr>
        <p:spPr>
          <a:xfrm>
            <a:off x="832367" y="1720850"/>
            <a:ext cx="16623266" cy="718121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Existing social enterprises worth looking at in Greece:</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Myrtillo café Athens: Social enterprise employing solely people with disabilities to work in their coffee shop. The employees are supported by a psychologist, a chef, a manager as well as offered counselling and any other support service needed. Their social mission is to prepare disabled adults to become more independent and autonomous individuals.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Their social business plan includes offering catering and coffee shop services, cooperating with the municipality of Athens for rent-free location, offering event management and training seminars. Moreover, collaborating with renowned chefs for their lunch menu selection as part of social corporate responsibility schemes.</a:t>
            </a:r>
            <a:endParaRPr/>
          </a:p>
        </p:txBody>
      </p:sp>
      <p:sp>
        <p:nvSpPr>
          <p:cNvPr id="252" name="Google Shape;252;p1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6" name="Shape 256"/>
        <p:cNvGrpSpPr/>
        <p:nvPr/>
      </p:nvGrpSpPr>
      <p:grpSpPr>
        <a:xfrm>
          <a:off x="0" y="0"/>
          <a:ext cx="0" cy="0"/>
          <a:chOff x="0" y="0"/>
          <a:chExt cx="0" cy="0"/>
        </a:xfrm>
      </p:grpSpPr>
      <p:sp>
        <p:nvSpPr>
          <p:cNvPr id="257" name="Google Shape;257;p16"/>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58" name="Google Shape;258;p16"/>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59" name="Google Shape;259;p16"/>
          <p:cNvSpPr txBox="1"/>
          <p:nvPr/>
        </p:nvSpPr>
        <p:spPr>
          <a:xfrm>
            <a:off x="754783" y="933450"/>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CONSIDERATIONS</a:t>
            </a:r>
            <a:endParaRPr/>
          </a:p>
        </p:txBody>
      </p:sp>
      <p:sp>
        <p:nvSpPr>
          <p:cNvPr id="260" name="Google Shape;260;p16"/>
          <p:cNvSpPr txBox="1"/>
          <p:nvPr/>
        </p:nvSpPr>
        <p:spPr>
          <a:xfrm>
            <a:off x="1028700" y="2317693"/>
            <a:ext cx="16623266" cy="42379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Considering all this information while progressing with the design of your own social business, it is evident that the overall social mission should be transparent and well documented.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0"/>
              </a:lnSpc>
              <a:spcBef>
                <a:spcPts val="0"/>
              </a:spcBef>
              <a:spcAft>
                <a:spcPts val="0"/>
              </a:spcAft>
              <a:buNone/>
            </a:pPr>
            <a:r>
              <a:rPr b="1" i="0" lang="en-US" sz="3699" u="none" cap="none" strike="noStrike">
                <a:solidFill>
                  <a:srgbClr val="000000"/>
                </a:solidFill>
                <a:latin typeface="Playfair Display"/>
                <a:ea typeface="Playfair Display"/>
                <a:cs typeface="Playfair Display"/>
                <a:sym typeface="Playfair Display"/>
              </a:rPr>
              <a:t>Only then can you start completing the canvas template.</a:t>
            </a:r>
            <a:endParaRPr/>
          </a:p>
          <a:p>
            <a:pPr indent="0" lvl="0" marL="0" marR="0" rtl="0" algn="l">
              <a:lnSpc>
                <a:spcPct val="128656"/>
              </a:lnSpc>
              <a:spcBef>
                <a:spcPts val="0"/>
              </a:spcBef>
              <a:spcAft>
                <a:spcPts val="0"/>
              </a:spcAft>
              <a:buNone/>
            </a:pPr>
            <a:r>
              <a:t/>
            </a:r>
            <a:endParaRPr b="1" i="0" sz="3699" u="none" cap="none" strike="noStrike">
              <a:solidFill>
                <a:srgbClr val="000000"/>
              </a:solidFill>
              <a:latin typeface="Playfair Display"/>
              <a:ea typeface="Playfair Display"/>
              <a:cs typeface="Playfair Display"/>
              <a:sym typeface="Playfair Display"/>
            </a:endParaRPr>
          </a:p>
          <a:p>
            <a:pPr indent="0" lvl="0" marL="0" marR="0" rtl="0" algn="l">
              <a:lnSpc>
                <a:spcPct val="128656"/>
              </a:lnSpc>
              <a:spcBef>
                <a:spcPts val="0"/>
              </a:spcBef>
              <a:spcAft>
                <a:spcPts val="0"/>
              </a:spcAft>
              <a:buNone/>
            </a:pPr>
            <a:r>
              <a:t/>
            </a:r>
            <a:endParaRPr b="1" i="0" sz="3699" u="none" cap="none" strike="noStrike">
              <a:solidFill>
                <a:srgbClr val="000000"/>
              </a:solidFill>
              <a:latin typeface="Playfair Display"/>
              <a:ea typeface="Playfair Display"/>
              <a:cs typeface="Playfair Display"/>
              <a:sym typeface="Playfair Display"/>
            </a:endParaRPr>
          </a:p>
        </p:txBody>
      </p:sp>
      <p:sp>
        <p:nvSpPr>
          <p:cNvPr id="261" name="Google Shape;261;p1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267" name="Google Shape;267;p1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268" name="Google Shape;268;p1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269" name="Google Shape;269;p1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270" name="Google Shape;270;p17"/>
          <p:cNvSpPr txBox="1"/>
          <p:nvPr/>
        </p:nvSpPr>
        <p:spPr>
          <a:xfrm>
            <a:off x="1744020" y="356356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03B6D"/>
                </a:solidFill>
                <a:latin typeface="Prata"/>
                <a:ea typeface="Prata"/>
                <a:cs typeface="Prata"/>
                <a:sym typeface="Prata"/>
              </a:rPr>
              <a:t>02</a:t>
            </a:r>
            <a:endParaRPr/>
          </a:p>
        </p:txBody>
      </p:sp>
      <p:sp>
        <p:nvSpPr>
          <p:cNvPr id="271" name="Google Shape;271;p17"/>
          <p:cNvSpPr txBox="1"/>
          <p:nvPr/>
        </p:nvSpPr>
        <p:spPr>
          <a:xfrm>
            <a:off x="4370316" y="3936011"/>
            <a:ext cx="10375345"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Self-reflection 1.1 - consider this:</a:t>
            </a:r>
            <a:endParaRPr/>
          </a:p>
        </p:txBody>
      </p:sp>
      <p:sp>
        <p:nvSpPr>
          <p:cNvPr id="272" name="Google Shape;272;p17"/>
          <p:cNvSpPr txBox="1"/>
          <p:nvPr/>
        </p:nvSpPr>
        <p:spPr>
          <a:xfrm>
            <a:off x="4443983" y="5332039"/>
            <a:ext cx="12002176" cy="2165350"/>
          </a:xfrm>
          <a:prstGeom prst="rect">
            <a:avLst/>
          </a:prstGeom>
          <a:noFill/>
          <a:ln>
            <a:noFill/>
          </a:ln>
        </p:spPr>
        <p:txBody>
          <a:bodyPr anchorCtr="0" anchor="t" bIns="0" lIns="0" spcFirstLastPara="1" rIns="0" wrap="square" tIns="0">
            <a:spAutoFit/>
          </a:bodyPr>
          <a:lstStyle/>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Why do I want to start a social business?</a:t>
            </a:r>
            <a:endParaRPr/>
          </a:p>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What does success look like for me in both business and social impact terms?</a:t>
            </a:r>
            <a:endParaRPr/>
          </a:p>
          <a:p>
            <a:pPr indent="-269874" lvl="1" marL="539749" marR="0" rtl="0" algn="l">
              <a:lnSpc>
                <a:spcPct val="140016"/>
              </a:lnSpc>
              <a:spcBef>
                <a:spcPts val="0"/>
              </a:spcBef>
              <a:spcAft>
                <a:spcPts val="0"/>
              </a:spcAft>
              <a:buClr>
                <a:srgbClr val="000000"/>
              </a:buClr>
              <a:buSzPts val="2499"/>
              <a:buFont typeface="Arial"/>
              <a:buChar char="•"/>
            </a:pPr>
            <a:r>
              <a:rPr b="0" i="0" lang="en-US" sz="2499" u="none" cap="none" strike="noStrike">
                <a:solidFill>
                  <a:srgbClr val="000000"/>
                </a:solidFill>
                <a:latin typeface="Playfair Display"/>
                <a:ea typeface="Playfair Display"/>
                <a:cs typeface="Playfair Display"/>
                <a:sym typeface="Playfair Display"/>
              </a:rPr>
              <a:t>How can I build a supportive network and community of like-minded individuals in the social entrepreneurship space?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
        <p:nvSpPr>
          <p:cNvPr id="273" name="Google Shape;273;p1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p1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279" name="Google Shape;279;p1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280" name="Google Shape;280;p1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281" name="Google Shape;281;p18"/>
          <p:cNvSpPr txBox="1"/>
          <p:nvPr/>
        </p:nvSpPr>
        <p:spPr>
          <a:xfrm>
            <a:off x="2720532" y="1497634"/>
            <a:ext cx="1556746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1.2 A STEP-BY-STEP GUIDE USING THE SOCIAL BUSINESS MODEL CANVAS</a:t>
            </a:r>
            <a:endParaRPr/>
          </a:p>
        </p:txBody>
      </p:sp>
      <p:sp>
        <p:nvSpPr>
          <p:cNvPr id="282" name="Google Shape;282;p18"/>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a:t>
            </a:r>
            <a:endParaRPr/>
          </a:p>
        </p:txBody>
      </p:sp>
      <p:sp>
        <p:nvSpPr>
          <p:cNvPr id="283" name="Google Shape;283;p18"/>
          <p:cNvSpPr txBox="1"/>
          <p:nvPr/>
        </p:nvSpPr>
        <p:spPr>
          <a:xfrm>
            <a:off x="2720532" y="4375131"/>
            <a:ext cx="4545747"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Starting your journey of social entrepreneurship means that you need to create a strategic plan that aligns social goals and visions for positive change with a sustainable business model. Use the Social Business Model Canvas to serve as a guiding template for you - a young aspiring entrepreneur.</a:t>
            </a:r>
            <a:endParaRPr/>
          </a:p>
        </p:txBody>
      </p:sp>
      <p:sp>
        <p:nvSpPr>
          <p:cNvPr id="284" name="Google Shape;284;p18"/>
          <p:cNvSpPr txBox="1"/>
          <p:nvPr/>
        </p:nvSpPr>
        <p:spPr>
          <a:xfrm>
            <a:off x="7655424" y="4375131"/>
            <a:ext cx="5697683"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The SBMC offers advantages such as </a:t>
            </a:r>
            <a:r>
              <a:rPr b="1" i="0" lang="en-US" sz="2000" u="none" cap="none" strike="noStrike">
                <a:solidFill>
                  <a:srgbClr val="000000"/>
                </a:solidFill>
                <a:latin typeface="Playfair Display"/>
                <a:ea typeface="Playfair Display"/>
                <a:cs typeface="Playfair Display"/>
                <a:sym typeface="Playfair Display"/>
              </a:rPr>
              <a:t>clarity </a:t>
            </a:r>
            <a:r>
              <a:rPr b="0" i="0" lang="en-US" sz="2000" u="none" cap="none" strike="noStrike">
                <a:solidFill>
                  <a:srgbClr val="000000"/>
                </a:solidFill>
                <a:latin typeface="Playfair Display"/>
                <a:ea typeface="Playfair Display"/>
                <a:cs typeface="Playfair Display"/>
                <a:sym typeface="Playfair Display"/>
              </a:rPr>
              <a:t>and </a:t>
            </a:r>
            <a:r>
              <a:rPr b="1" i="0" lang="en-US" sz="2000" u="none" cap="none" strike="noStrike">
                <a:solidFill>
                  <a:srgbClr val="000000"/>
                </a:solidFill>
                <a:latin typeface="Playfair Display"/>
                <a:ea typeface="Playfair Display"/>
                <a:cs typeface="Playfair Display"/>
                <a:sym typeface="Playfair Display"/>
              </a:rPr>
              <a:t>simplicity</a:t>
            </a:r>
            <a:r>
              <a:rPr b="0" i="0" lang="en-US" sz="2000" u="none" cap="none" strike="noStrike">
                <a:solidFill>
                  <a:srgbClr val="000000"/>
                </a:solidFill>
                <a:latin typeface="Playfair Display"/>
                <a:ea typeface="Playfair Display"/>
                <a:cs typeface="Playfair Display"/>
                <a:sym typeface="Playfair Display"/>
              </a:rPr>
              <a:t>, simplifying the complex process of designing a social business plan, thereby </a:t>
            </a:r>
            <a:r>
              <a:rPr b="1" i="0" lang="en-US" sz="2000" u="none" cap="none" strike="noStrike">
                <a:solidFill>
                  <a:srgbClr val="000000"/>
                </a:solidFill>
                <a:latin typeface="Playfair Display"/>
                <a:ea typeface="Playfair Display"/>
                <a:cs typeface="Playfair Display"/>
                <a:sym typeface="Playfair Display"/>
              </a:rPr>
              <a:t>facilitating communication </a:t>
            </a:r>
            <a:r>
              <a:rPr b="0" i="0" lang="en-US" sz="2000" u="none" cap="none" strike="noStrike">
                <a:solidFill>
                  <a:srgbClr val="000000"/>
                </a:solidFill>
                <a:latin typeface="Playfair Display"/>
                <a:ea typeface="Playfair Display"/>
                <a:cs typeface="Playfair Display"/>
                <a:sym typeface="Playfair Display"/>
              </a:rPr>
              <a:t>of business goals to stakeholders and </a:t>
            </a:r>
            <a:r>
              <a:rPr b="1" i="0" lang="en-US" sz="2000" u="none" cap="none" strike="noStrike">
                <a:solidFill>
                  <a:srgbClr val="000000"/>
                </a:solidFill>
                <a:latin typeface="Playfair Display"/>
                <a:ea typeface="Playfair Display"/>
                <a:cs typeface="Playfair Display"/>
                <a:sym typeface="Playfair Display"/>
              </a:rPr>
              <a:t>ensuring long</a:t>
            </a:r>
            <a:r>
              <a:rPr b="0" i="0" lang="en-US" sz="2000" u="none" cap="none" strike="noStrike">
                <a:solidFill>
                  <a:srgbClr val="000000"/>
                </a:solidFill>
                <a:latin typeface="Playfair Display"/>
                <a:ea typeface="Playfair Display"/>
                <a:cs typeface="Playfair Display"/>
                <a:sym typeface="Playfair Display"/>
              </a:rPr>
              <a:t>-</a:t>
            </a:r>
            <a:r>
              <a:rPr b="1" i="0" lang="en-US" sz="2000" u="none" cap="none" strike="noStrike">
                <a:solidFill>
                  <a:srgbClr val="000000"/>
                </a:solidFill>
                <a:latin typeface="Playfair Display"/>
                <a:ea typeface="Playfair Display"/>
                <a:cs typeface="Playfair Display"/>
                <a:sym typeface="Playfair Display"/>
              </a:rPr>
              <a:t>term</a:t>
            </a:r>
            <a:r>
              <a:rPr b="0" i="0" lang="en-US" sz="2000" u="none" cap="none" strike="noStrike">
                <a:solidFill>
                  <a:srgbClr val="000000"/>
                </a:solidFill>
                <a:latin typeface="Playfair Display"/>
                <a:ea typeface="Playfair Display"/>
                <a:cs typeface="Playfair Display"/>
                <a:sym typeface="Playfair Display"/>
              </a:rPr>
              <a:t> </a:t>
            </a:r>
            <a:r>
              <a:rPr b="1" i="0" lang="en-US" sz="2000" u="none" cap="none" strike="noStrike">
                <a:solidFill>
                  <a:srgbClr val="000000"/>
                </a:solidFill>
                <a:latin typeface="Playfair Display"/>
                <a:ea typeface="Playfair Display"/>
                <a:cs typeface="Playfair Display"/>
                <a:sym typeface="Playfair Display"/>
              </a:rPr>
              <a:t>success </a:t>
            </a:r>
            <a:r>
              <a:rPr b="0" i="0" lang="en-US" sz="2000" u="none" cap="none" strike="noStrike">
                <a:solidFill>
                  <a:srgbClr val="000000"/>
                </a:solidFill>
                <a:latin typeface="Playfair Display"/>
                <a:ea typeface="Playfair Display"/>
                <a:cs typeface="Playfair Display"/>
                <a:sym typeface="Playfair Display"/>
              </a:rPr>
              <a:t>through holistic planning and iterative design. This allows for </a:t>
            </a:r>
            <a:r>
              <a:rPr b="1" i="0" lang="en-US" sz="2000" u="none" cap="none" strike="noStrike">
                <a:solidFill>
                  <a:srgbClr val="000000"/>
                </a:solidFill>
                <a:latin typeface="Playfair Display"/>
                <a:ea typeface="Playfair Display"/>
                <a:cs typeface="Playfair Display"/>
                <a:sym typeface="Playfair Display"/>
              </a:rPr>
              <a:t>continuous improvement</a:t>
            </a:r>
            <a:r>
              <a:rPr b="0" i="0" lang="en-US" sz="2000" u="none" cap="none" strike="noStrike">
                <a:solidFill>
                  <a:srgbClr val="000000"/>
                </a:solidFill>
                <a:latin typeface="Playfair Display"/>
                <a:ea typeface="Playfair Display"/>
                <a:cs typeface="Playfair Display"/>
                <a:sym typeface="Playfair Display"/>
              </a:rPr>
              <a:t>, </a:t>
            </a:r>
            <a:r>
              <a:rPr b="1" i="0" lang="en-US" sz="2000" u="none" cap="none" strike="noStrike">
                <a:solidFill>
                  <a:srgbClr val="000000"/>
                </a:solidFill>
                <a:latin typeface="Playfair Display"/>
                <a:ea typeface="Playfair Display"/>
                <a:cs typeface="Playfair Display"/>
                <a:sym typeface="Playfair Display"/>
              </a:rPr>
              <a:t>adaptability</a:t>
            </a:r>
            <a:r>
              <a:rPr b="0" i="0" lang="en-US" sz="2000" u="none" cap="none" strike="noStrike">
                <a:solidFill>
                  <a:srgbClr val="000000"/>
                </a:solidFill>
                <a:latin typeface="Playfair Display"/>
                <a:ea typeface="Playfair Display"/>
                <a:cs typeface="Playfair Display"/>
                <a:sym typeface="Playfair Display"/>
              </a:rPr>
              <a:t>, and </a:t>
            </a:r>
            <a:r>
              <a:rPr b="1" i="0" lang="en-US" sz="2000" u="none" cap="none" strike="noStrike">
                <a:solidFill>
                  <a:srgbClr val="000000"/>
                </a:solidFill>
                <a:latin typeface="Playfair Display"/>
                <a:ea typeface="Playfair Display"/>
                <a:cs typeface="Playfair Display"/>
                <a:sym typeface="Playfair Display"/>
              </a:rPr>
              <a:t>relevance</a:t>
            </a:r>
            <a:r>
              <a:rPr b="0" i="0" lang="en-US" sz="2000" u="none" cap="none" strike="noStrike">
                <a:solidFill>
                  <a:srgbClr val="000000"/>
                </a:solidFill>
                <a:latin typeface="Playfair Display"/>
                <a:ea typeface="Playfair Display"/>
                <a:cs typeface="Playfair Display"/>
                <a:sym typeface="Playfair Display"/>
              </a:rPr>
              <a:t>, ensuring the </a:t>
            </a:r>
            <a:r>
              <a:rPr b="1" i="0" lang="en-US" sz="2000" u="none" cap="none" strike="noStrike">
                <a:solidFill>
                  <a:srgbClr val="000000"/>
                </a:solidFill>
                <a:latin typeface="Playfair Display"/>
                <a:ea typeface="Playfair Display"/>
                <a:cs typeface="Playfair Display"/>
                <a:sym typeface="Playfair Display"/>
              </a:rPr>
              <a:t>dynamic evolution </a:t>
            </a:r>
            <a:r>
              <a:rPr b="0" i="0" lang="en-US" sz="2000" u="none" cap="none" strike="noStrike">
                <a:solidFill>
                  <a:srgbClr val="000000"/>
                </a:solidFill>
                <a:latin typeface="Playfair Display"/>
                <a:ea typeface="Playfair Display"/>
                <a:cs typeface="Playfair Display"/>
                <a:sym typeface="Playfair Display"/>
              </a:rPr>
              <a:t>of the social business.</a:t>
            </a:r>
            <a:endParaRPr/>
          </a:p>
        </p:txBody>
      </p:sp>
      <p:sp>
        <p:nvSpPr>
          <p:cNvPr id="285" name="Google Shape;285;p1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Chapter 1.2 - How to use the SBMC</a:t>
            </a:r>
            <a:endParaRPr/>
          </a:p>
        </p:txBody>
      </p:sp>
      <p:sp>
        <p:nvSpPr>
          <p:cNvPr id="286" name="Google Shape;286;p1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1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292" name="Google Shape;292;p1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293" name="Google Shape;293;p19"/>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294" name="Google Shape;294;p19"/>
          <p:cNvSpPr txBox="1"/>
          <p:nvPr/>
        </p:nvSpPr>
        <p:spPr>
          <a:xfrm>
            <a:off x="832367" y="1720850"/>
            <a:ext cx="17051894" cy="8381365"/>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Playfair Display"/>
              <a:buAutoNum type="arabicPeriod"/>
            </a:pPr>
            <a:r>
              <a:rPr b="1" i="0" lang="en-US" sz="3399" u="none" cap="none" strike="noStrike">
                <a:solidFill>
                  <a:srgbClr val="000000"/>
                </a:solidFill>
                <a:latin typeface="Playfair Display"/>
                <a:ea typeface="Playfair Display"/>
                <a:cs typeface="Playfair Display"/>
                <a:sym typeface="Playfair Display"/>
              </a:rPr>
              <a:t>Social impact mission</a:t>
            </a:r>
            <a:r>
              <a:rPr b="0" i="0" lang="en-US" sz="3399" u="none" cap="none" strike="noStrike">
                <a:solidFill>
                  <a:srgbClr val="000000"/>
                </a:solidFill>
                <a:latin typeface="Playfair Display"/>
                <a:ea typeface="Playfair Display"/>
                <a:cs typeface="Playfair Display"/>
                <a:sym typeface="Playfair Display"/>
              </a:rPr>
              <a:t>: Social enterprises are fuelled by a commitment to promoting positive social change and to have a meaningful contribution to society. In this section you will need to answer the question: What is my social intended long-term impact? What is my vision for a better, and more social change and goal?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367030" lvl="1" marL="734059" marR="0" rtl="0" algn="l">
              <a:lnSpc>
                <a:spcPct val="140011"/>
              </a:lnSpc>
              <a:spcBef>
                <a:spcPts val="0"/>
              </a:spcBef>
              <a:spcAft>
                <a:spcPts val="0"/>
              </a:spcAft>
              <a:buClr>
                <a:srgbClr val="000000"/>
              </a:buClr>
              <a:buSzPts val="3399"/>
              <a:buFont typeface="Playfair Display"/>
              <a:buAutoNum type="arabicPeriod"/>
            </a:pPr>
            <a:r>
              <a:rPr b="1" i="0" lang="en-US" sz="3399" u="none" cap="none" strike="noStrike">
                <a:solidFill>
                  <a:srgbClr val="000000"/>
                </a:solidFill>
                <a:latin typeface="Playfair Display"/>
                <a:ea typeface="Playfair Display"/>
                <a:cs typeface="Playfair Display"/>
                <a:sym typeface="Playfair Display"/>
              </a:rPr>
              <a:t>Beneficiaries</a:t>
            </a:r>
            <a:r>
              <a:rPr b="0" i="0" lang="en-US" sz="3399" u="none" cap="none" strike="noStrike">
                <a:solidFill>
                  <a:srgbClr val="000000"/>
                </a:solidFill>
                <a:latin typeface="Playfair Display"/>
                <a:ea typeface="Playfair Display"/>
                <a:cs typeface="Playfair Display"/>
                <a:sym typeface="Playfair Display"/>
              </a:rPr>
              <a:t>: the term 'beneficiaries' refers to the main target groups which will mostly be impacted by the social goals targeted. You will need to answer questions such as: Who am I targeting / who are my customers that I want to help? Who will mostly gain by what I have to offer? These people represent those whose lives your business aims to enhance. This process of answer the above questions, should be viewed from a broad perspective to a detailed analysis, taking into account demographics, geography, psychographics, and behaviors to effectively divide your target audience.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295" name="Google Shape;295;p1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00" name="Google Shape;100;p2"/>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grpSp>
        <p:nvGrpSpPr>
          <p:cNvPr id="101" name="Google Shape;101;p2"/>
          <p:cNvGrpSpPr/>
          <p:nvPr/>
        </p:nvGrpSpPr>
        <p:grpSpPr>
          <a:xfrm>
            <a:off x="9144000" y="8980975"/>
            <a:ext cx="8767540" cy="941424"/>
            <a:chOff x="0" y="0"/>
            <a:chExt cx="11690053" cy="1255231"/>
          </a:xfrm>
        </p:grpSpPr>
        <p:sp>
          <p:nvSpPr>
            <p:cNvPr id="102" name="Google Shape;102;p2"/>
            <p:cNvSpPr/>
            <p:nvPr/>
          </p:nvSpPr>
          <p:spPr>
            <a:xfrm>
              <a:off x="8673388" y="138410"/>
              <a:ext cx="3016665" cy="1103347"/>
            </a:xfrm>
            <a:custGeom>
              <a:rect b="b" l="l" r="r" t="t"/>
              <a:pathLst>
                <a:path extrusionOk="0" h="1103347" w="3016665">
                  <a:moveTo>
                    <a:pt x="0" y="0"/>
                  </a:moveTo>
                  <a:lnTo>
                    <a:pt x="3016665" y="0"/>
                  </a:lnTo>
                  <a:lnTo>
                    <a:pt x="3016665" y="1103346"/>
                  </a:lnTo>
                  <a:lnTo>
                    <a:pt x="0" y="1103346"/>
                  </a:lnTo>
                  <a:lnTo>
                    <a:pt x="0" y="0"/>
                  </a:lnTo>
                  <a:close/>
                </a:path>
              </a:pathLst>
            </a:custGeom>
            <a:blipFill rotWithShape="1">
              <a:blip r:embed="rId5">
                <a:alphaModFix/>
              </a:blip>
              <a:stretch>
                <a:fillRect b="-56483" l="-16113" r="-3001" t="-51866"/>
              </a:stretch>
            </a:blipFill>
            <a:ln>
              <a:noFill/>
            </a:ln>
          </p:spPr>
        </p:sp>
        <p:sp>
          <p:nvSpPr>
            <p:cNvPr id="103" name="Google Shape;103;p2"/>
            <p:cNvSpPr/>
            <p:nvPr/>
          </p:nvSpPr>
          <p:spPr>
            <a:xfrm>
              <a:off x="7355026" y="138410"/>
              <a:ext cx="1172392" cy="1103347"/>
            </a:xfrm>
            <a:custGeom>
              <a:rect b="b" l="l" r="r" t="t"/>
              <a:pathLst>
                <a:path extrusionOk="0" h="1103347" w="1172392">
                  <a:moveTo>
                    <a:pt x="0" y="0"/>
                  </a:moveTo>
                  <a:lnTo>
                    <a:pt x="1172392" y="0"/>
                  </a:lnTo>
                  <a:lnTo>
                    <a:pt x="1172392" y="1103346"/>
                  </a:lnTo>
                  <a:lnTo>
                    <a:pt x="0" y="1103346"/>
                  </a:lnTo>
                  <a:lnTo>
                    <a:pt x="0" y="0"/>
                  </a:lnTo>
                  <a:close/>
                </a:path>
              </a:pathLst>
            </a:custGeom>
            <a:blipFill rotWithShape="1">
              <a:blip r:embed="rId6">
                <a:alphaModFix/>
              </a:blip>
              <a:stretch>
                <a:fillRect b="0" l="0" r="0" t="0"/>
              </a:stretch>
            </a:blipFill>
            <a:ln>
              <a:noFill/>
            </a:ln>
          </p:spPr>
        </p:sp>
        <p:sp>
          <p:nvSpPr>
            <p:cNvPr id="104" name="Google Shape;104;p2"/>
            <p:cNvSpPr/>
            <p:nvPr/>
          </p:nvSpPr>
          <p:spPr>
            <a:xfrm>
              <a:off x="5828429" y="138410"/>
              <a:ext cx="1377374" cy="1116821"/>
            </a:xfrm>
            <a:custGeom>
              <a:rect b="b" l="l" r="r" t="t"/>
              <a:pathLst>
                <a:path extrusionOk="0" h="1116821" w="1377374">
                  <a:moveTo>
                    <a:pt x="0" y="0"/>
                  </a:moveTo>
                  <a:lnTo>
                    <a:pt x="1377374" y="0"/>
                  </a:lnTo>
                  <a:lnTo>
                    <a:pt x="1377374" y="1116820"/>
                  </a:lnTo>
                  <a:lnTo>
                    <a:pt x="0" y="1116820"/>
                  </a:lnTo>
                  <a:lnTo>
                    <a:pt x="0" y="0"/>
                  </a:lnTo>
                  <a:close/>
                </a:path>
              </a:pathLst>
            </a:custGeom>
            <a:blipFill rotWithShape="1">
              <a:blip r:embed="rId7">
                <a:alphaModFix/>
              </a:blip>
              <a:stretch>
                <a:fillRect b="0" l="0" r="0" t="0"/>
              </a:stretch>
            </a:blipFill>
            <a:ln>
              <a:noFill/>
            </a:ln>
          </p:spPr>
        </p:sp>
        <p:sp>
          <p:nvSpPr>
            <p:cNvPr id="105" name="Google Shape;105;p2"/>
            <p:cNvSpPr/>
            <p:nvPr/>
          </p:nvSpPr>
          <p:spPr>
            <a:xfrm>
              <a:off x="3068539" y="612227"/>
              <a:ext cx="2569507" cy="629529"/>
            </a:xfrm>
            <a:custGeom>
              <a:rect b="b" l="l" r="r" t="t"/>
              <a:pathLst>
                <a:path extrusionOk="0" h="629529" w="2569507">
                  <a:moveTo>
                    <a:pt x="0" y="0"/>
                  </a:moveTo>
                  <a:lnTo>
                    <a:pt x="2569506" y="0"/>
                  </a:lnTo>
                  <a:lnTo>
                    <a:pt x="2569506" y="629529"/>
                  </a:lnTo>
                  <a:lnTo>
                    <a:pt x="0" y="629529"/>
                  </a:lnTo>
                  <a:lnTo>
                    <a:pt x="0" y="0"/>
                  </a:lnTo>
                  <a:close/>
                </a:path>
              </a:pathLst>
            </a:custGeom>
            <a:blipFill rotWithShape="1">
              <a:blip r:embed="rId8">
                <a:alphaModFix/>
              </a:blip>
              <a:stretch>
                <a:fillRect b="0" l="0" r="0" t="0"/>
              </a:stretch>
            </a:blipFill>
            <a:ln>
              <a:noFill/>
            </a:ln>
          </p:spPr>
        </p:sp>
        <p:sp>
          <p:nvSpPr>
            <p:cNvPr id="106" name="Google Shape;106;p2"/>
            <p:cNvSpPr/>
            <p:nvPr/>
          </p:nvSpPr>
          <p:spPr>
            <a:xfrm>
              <a:off x="1526597" y="134017"/>
              <a:ext cx="1356625" cy="956421"/>
            </a:xfrm>
            <a:custGeom>
              <a:rect b="b" l="l" r="r" t="t"/>
              <a:pathLst>
                <a:path extrusionOk="0" h="956421" w="1356625">
                  <a:moveTo>
                    <a:pt x="0" y="0"/>
                  </a:moveTo>
                  <a:lnTo>
                    <a:pt x="1356626" y="0"/>
                  </a:lnTo>
                  <a:lnTo>
                    <a:pt x="1356626" y="956421"/>
                  </a:lnTo>
                  <a:lnTo>
                    <a:pt x="0" y="956421"/>
                  </a:lnTo>
                  <a:lnTo>
                    <a:pt x="0" y="0"/>
                  </a:lnTo>
                  <a:close/>
                </a:path>
              </a:pathLst>
            </a:custGeom>
            <a:blipFill rotWithShape="1">
              <a:blip r:embed="rId9">
                <a:alphaModFix/>
              </a:blip>
              <a:stretch>
                <a:fillRect b="0" l="0" r="0" t="0"/>
              </a:stretch>
            </a:blipFill>
            <a:ln>
              <a:noFill/>
            </a:ln>
          </p:spPr>
        </p:sp>
        <p:sp>
          <p:nvSpPr>
            <p:cNvPr id="107" name="Google Shape;107;p2"/>
            <p:cNvSpPr/>
            <p:nvPr/>
          </p:nvSpPr>
          <p:spPr>
            <a:xfrm>
              <a:off x="0" y="0"/>
              <a:ext cx="1297194" cy="1224454"/>
            </a:xfrm>
            <a:custGeom>
              <a:rect b="b" l="l" r="r" t="t"/>
              <a:pathLst>
                <a:path extrusionOk="0" h="1224454" w="1297194">
                  <a:moveTo>
                    <a:pt x="0" y="0"/>
                  </a:moveTo>
                  <a:lnTo>
                    <a:pt x="1297194" y="0"/>
                  </a:lnTo>
                  <a:lnTo>
                    <a:pt x="1297194" y="1224454"/>
                  </a:lnTo>
                  <a:lnTo>
                    <a:pt x="0" y="1224454"/>
                  </a:lnTo>
                  <a:lnTo>
                    <a:pt x="0" y="0"/>
                  </a:lnTo>
                  <a:close/>
                </a:path>
              </a:pathLst>
            </a:custGeom>
            <a:blipFill rotWithShape="1">
              <a:blip r:embed="rId10">
                <a:alphaModFix/>
              </a:blip>
              <a:stretch>
                <a:fillRect b="-32325" l="-62730" r="-63186" t="-52623"/>
              </a:stretch>
            </a:blipFill>
            <a:ln>
              <a:noFill/>
            </a:ln>
          </p:spPr>
        </p:sp>
      </p:grpSp>
      <p:sp>
        <p:nvSpPr>
          <p:cNvPr id="108" name="Google Shape;108;p2"/>
          <p:cNvSpPr txBox="1"/>
          <p:nvPr/>
        </p:nvSpPr>
        <p:spPr>
          <a:xfrm>
            <a:off x="1090169" y="165633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WHAT IS SUSE?</a:t>
            </a:r>
            <a:endParaRPr/>
          </a:p>
        </p:txBody>
      </p:sp>
      <p:sp>
        <p:nvSpPr>
          <p:cNvPr id="109" name="Google Shape;109;p2"/>
          <p:cNvSpPr txBox="1"/>
          <p:nvPr/>
        </p:nvSpPr>
        <p:spPr>
          <a:xfrm>
            <a:off x="1266752" y="2863726"/>
            <a:ext cx="6134547" cy="296862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SUSE is a programme which is aimed at improving employability and give young people the opportunity to learn about social entreprenurship, to be self-employed and simultaneously work on environmental issues in society. This local apporach will encourage young people to become part of the community and stimulate active citizenship</a:t>
            </a:r>
            <a:endParaRPr/>
          </a:p>
        </p:txBody>
      </p:sp>
      <p:sp>
        <p:nvSpPr>
          <p:cNvPr id="110" name="Google Shape;110;p2"/>
          <p:cNvSpPr txBox="1"/>
          <p:nvPr/>
        </p:nvSpPr>
        <p:spPr>
          <a:xfrm>
            <a:off x="7262262" y="9253249"/>
            <a:ext cx="1578381" cy="34925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000" u="none" cap="none" strike="noStrike">
                <a:solidFill>
                  <a:srgbClr val="000000"/>
                </a:solidFill>
                <a:latin typeface="Prata"/>
                <a:ea typeface="Prata"/>
                <a:cs typeface="Prata"/>
                <a:sym typeface="Prata"/>
              </a:rPr>
              <a:t>Powered by:</a:t>
            </a:r>
            <a:endParaRPr/>
          </a:p>
        </p:txBody>
      </p:sp>
      <p:sp>
        <p:nvSpPr>
          <p:cNvPr id="111" name="Google Shape;111;p2"/>
          <p:cNvSpPr txBox="1"/>
          <p:nvPr/>
        </p:nvSpPr>
        <p:spPr>
          <a:xfrm>
            <a:off x="7731485" y="1656335"/>
            <a:ext cx="9046132" cy="5969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Objectives:</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Create awareness of SE among youth as an (self) employment opportunity in the future and increase employability in the short &amp; long term</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Fostering entrepreneurial skills to improve entrepreneurial opportunities and to empower youth to act as intrapreneur.</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Fight youth unemployment across Europe</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Activate young people by involving them in finding solutions for social problems in the local community focused on sustainability</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Encourage youth workers to guide and support youth to play an active role in society and educate them how to apply digital coaching</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Bring attention to the need of actively inspire youth to become social entrepreneurs</a:t>
            </a:r>
            <a:endParaRPr/>
          </a:p>
          <a:p>
            <a:pPr indent="-215900" lvl="1" marL="431801" marR="0" rtl="0" algn="l">
              <a:lnSpc>
                <a:spcPct val="170000"/>
              </a:lnSpc>
              <a:spcBef>
                <a:spcPts val="0"/>
              </a:spcBef>
              <a:spcAft>
                <a:spcPts val="0"/>
              </a:spcAft>
              <a:buClr>
                <a:srgbClr val="000000"/>
              </a:buClr>
              <a:buSzPts val="2000"/>
              <a:buFont typeface="Arial"/>
              <a:buChar char="•"/>
            </a:pPr>
            <a:r>
              <a:rPr b="0" i="0" lang="en-US" sz="2000" u="none" cap="none" strike="noStrike">
                <a:solidFill>
                  <a:srgbClr val="000000"/>
                </a:solidFill>
                <a:latin typeface="Playfair Display"/>
                <a:ea typeface="Playfair Display"/>
                <a:cs typeface="Playfair Display"/>
                <a:sym typeface="Playfair Display"/>
              </a:rPr>
              <a:t>Bridge the gap between youth and business by connecting youth and entrepreneurs</a:t>
            </a:r>
            <a:endParaRPr/>
          </a:p>
        </p:txBody>
      </p:sp>
      <p:sp>
        <p:nvSpPr>
          <p:cNvPr id="112" name="Google Shape;112;p2"/>
          <p:cNvSpPr/>
          <p:nvPr/>
        </p:nvSpPr>
        <p:spPr>
          <a:xfrm>
            <a:off x="444641" y="506857"/>
            <a:ext cx="2856339" cy="797054"/>
          </a:xfrm>
          <a:custGeom>
            <a:rect b="b" l="l" r="r" t="t"/>
            <a:pathLst>
              <a:path extrusionOk="0" h="797054" w="2856339">
                <a:moveTo>
                  <a:pt x="0" y="0"/>
                </a:moveTo>
                <a:lnTo>
                  <a:pt x="2856339" y="0"/>
                </a:lnTo>
                <a:lnTo>
                  <a:pt x="2856339" y="797053"/>
                </a:lnTo>
                <a:lnTo>
                  <a:pt x="0" y="797053"/>
                </a:lnTo>
                <a:lnTo>
                  <a:pt x="0" y="0"/>
                </a:lnTo>
                <a:close/>
              </a:path>
            </a:pathLst>
          </a:custGeom>
          <a:blipFill rotWithShape="1">
            <a:blip r:embed="rId11">
              <a:alphaModFix/>
            </a:blip>
            <a:stretch>
              <a:fillRect b="-160181" l="-14265" r="-3278" t="-161048"/>
            </a:stretch>
          </a:blipFill>
          <a:ln>
            <a:noFill/>
          </a:ln>
        </p:spPr>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2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01" name="Google Shape;301;p2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02" name="Google Shape;302;p20"/>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303" name="Google Shape;303;p20"/>
          <p:cNvSpPr txBox="1"/>
          <p:nvPr/>
        </p:nvSpPr>
        <p:spPr>
          <a:xfrm>
            <a:off x="832367" y="1720850"/>
            <a:ext cx="17051894" cy="77812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3. </a:t>
            </a:r>
            <a:r>
              <a:rPr b="0" i="0" lang="en-US" sz="3399" u="none" cap="none" strike="noStrike">
                <a:solidFill>
                  <a:srgbClr val="000000"/>
                </a:solidFill>
                <a:latin typeface="Playfair Display"/>
                <a:ea typeface="Playfair Display"/>
                <a:cs typeface="Playfair Display"/>
                <a:sym typeface="Playfair Display"/>
              </a:rPr>
              <a:t> </a:t>
            </a:r>
            <a:r>
              <a:rPr b="1" i="0" lang="en-US" sz="3399" u="none" cap="none" strike="noStrike">
                <a:solidFill>
                  <a:srgbClr val="000000"/>
                </a:solidFill>
                <a:latin typeface="Playfair Display"/>
                <a:ea typeface="Playfair Display"/>
                <a:cs typeface="Playfair Display"/>
                <a:sym typeface="Playfair Display"/>
              </a:rPr>
              <a:t>Core interventions</a:t>
            </a:r>
            <a:r>
              <a:rPr b="0" i="0" lang="en-US" sz="3399" u="none" cap="none" strike="noStrike">
                <a:solidFill>
                  <a:srgbClr val="000000"/>
                </a:solidFill>
                <a:latin typeface="Playfair Display"/>
                <a:ea typeface="Playfair Display"/>
                <a:cs typeface="Playfair Display"/>
                <a:sym typeface="Playfair Display"/>
              </a:rPr>
              <a:t>: This part represents the heart of your business model and the unique solution you are offering. The solution might encompass products, services, platforms, or events. The main question to answer here is the following: What am I truly offering that is unique? You will need to identify the authentic and distinctive solution your business offers. This box is the focal point for expressing your unique value proposition that sets you apart from your competitors.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4. Value for beneficiaries:</a:t>
            </a:r>
            <a:r>
              <a:rPr b="0" i="0" lang="en-US" sz="3399" u="none" cap="none" strike="noStrike">
                <a:solidFill>
                  <a:srgbClr val="000000"/>
                </a:solidFill>
                <a:latin typeface="Playfair Display"/>
                <a:ea typeface="Playfair Display"/>
                <a:cs typeface="Playfair Display"/>
                <a:sym typeface="Playfair Display"/>
              </a:rPr>
              <a:t> To stand out and create a meaningful impact, your social business must offer great value to beneficiaries. Answer these:  What challenges and problems are you trying to solve? What benefits are you offering through your services? By thoroughly exploring these issues, your business creates a competitive advantage and presents a deep understanding of beneficiary needs.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04" name="Google Shape;304;p2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1"/>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0" name="Google Shape;310;p21"/>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11" name="Google Shape;311;p21"/>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312" name="Google Shape;312;p21"/>
          <p:cNvSpPr txBox="1"/>
          <p:nvPr/>
        </p:nvSpPr>
        <p:spPr>
          <a:xfrm>
            <a:off x="832367" y="1720850"/>
            <a:ext cx="17051894" cy="77812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5. Customers and the value for your customers:</a:t>
            </a:r>
            <a:r>
              <a:rPr b="0" i="0" lang="en-US" sz="3399" u="none" cap="none" strike="noStrike">
                <a:solidFill>
                  <a:srgbClr val="000000"/>
                </a:solidFill>
                <a:latin typeface="Playfair Display"/>
                <a:ea typeface="Playfair Display"/>
                <a:cs typeface="Playfair Display"/>
                <a:sym typeface="Playfair Display"/>
              </a:rPr>
              <a:t> You design and develop services for customers and beneficiaries, however, beneficiaries might not financially afford your solutions. This allows the involvement of third parties, like companies, individuals, foundations, or public authorities, to cover the costs on behalf of the beneficiaries, i.e. your customers. In this section, you will need to answer the questions: Who is actually affording and is able to pay for your solution? What value and benefit do you provide to them? The answers from these two questions will allow your social strategic alignment and social mission statement but also promote the sustainability of your business.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6. Channels:</a:t>
            </a:r>
            <a:r>
              <a:rPr b="0" i="0" lang="en-US" sz="3399" u="none" cap="none" strike="noStrike">
                <a:solidFill>
                  <a:srgbClr val="000000"/>
                </a:solidFill>
                <a:latin typeface="Playfair Display"/>
                <a:ea typeface="Playfair Display"/>
                <a:cs typeface="Playfair Display"/>
                <a:sym typeface="Playfair Display"/>
              </a:rPr>
              <a:t> How will you reach your beneficiaries and your customers? What channels will you use and which collaborative networks? The answers to these questions will help you sell, market, reach and raise your business awareness.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13" name="Google Shape;313;p2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22"/>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19" name="Google Shape;319;p22"/>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0" name="Google Shape;320;p22"/>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321" name="Google Shape;321;p22"/>
          <p:cNvSpPr txBox="1"/>
          <p:nvPr/>
        </p:nvSpPr>
        <p:spPr>
          <a:xfrm>
            <a:off x="832367" y="1720850"/>
            <a:ext cx="17051894" cy="77812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7. Key activities:</a:t>
            </a:r>
            <a:r>
              <a:rPr b="0" i="0" lang="en-US" sz="3399" u="none" cap="none" strike="noStrike">
                <a:solidFill>
                  <a:srgbClr val="000000"/>
                </a:solidFill>
                <a:latin typeface="Playfair Display"/>
                <a:ea typeface="Playfair Display"/>
                <a:cs typeface="Playfair Display"/>
                <a:sym typeface="Playfair Display"/>
              </a:rPr>
              <a:t> The success of your social business relies on essential activities like production, marketing, and research and development (R&amp;D). These will contribute to the creation and delivery of your core intervention, and ensure its effectiveness. Production involves implementing your solution, while marketing is crucial for awareness and audience interaction and engagement. The key question to answer in this section is: What are the mission-critical activities your social business need to organise to maintain success? You will need to identify and prioritise these activities to have an effective management and maximise performance.</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8. Key resources: </a:t>
            </a:r>
            <a:r>
              <a:rPr b="0" i="0" lang="en-US" sz="3399" u="none" cap="none" strike="noStrike">
                <a:solidFill>
                  <a:srgbClr val="000000"/>
                </a:solidFill>
                <a:latin typeface="Playfair Display"/>
                <a:ea typeface="Playfair Display"/>
                <a:cs typeface="Playfair Display"/>
                <a:sym typeface="Playfair Display"/>
              </a:rPr>
              <a:t>As a social business you will need various resources.  The question you will need to ask is which are your key resources? Managing them strategically will allow your social business to overcome challenges.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22" name="Google Shape;322;p2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23"/>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28" name="Google Shape;328;p23"/>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29" name="Google Shape;329;p23"/>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330" name="Google Shape;330;p23"/>
          <p:cNvSpPr txBox="1"/>
          <p:nvPr/>
        </p:nvSpPr>
        <p:spPr>
          <a:xfrm>
            <a:off x="832367" y="1720850"/>
            <a:ext cx="17051894" cy="838136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9. Key partners and stakeholders:</a:t>
            </a:r>
            <a:r>
              <a:rPr b="0" i="0" lang="en-US" sz="3399" u="none" cap="none" strike="noStrike">
                <a:solidFill>
                  <a:srgbClr val="000000"/>
                </a:solidFill>
                <a:latin typeface="Playfair Display"/>
                <a:ea typeface="Playfair Display"/>
                <a:cs typeface="Playfair Display"/>
                <a:sym typeface="Playfair Display"/>
              </a:rPr>
              <a:t> In this box you will need to identify key external partners who will provide resources, support, or influence your business model. You will need to answer the question: Who are these players or entities who can contribute to my business's functioning and success? Recognising and understanding the significance of these external parties will help you optimise your resources, gain support, and adapt or modify your business model for optimal effectiveness and sustainability.</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10. Cost structure: S</a:t>
            </a:r>
            <a:r>
              <a:rPr b="0" i="0" lang="en-US" sz="3399" u="none" cap="none" strike="noStrike">
                <a:solidFill>
                  <a:srgbClr val="000000"/>
                </a:solidFill>
                <a:latin typeface="Playfair Display"/>
                <a:ea typeface="Playfair Display"/>
                <a:cs typeface="Playfair Display"/>
                <a:sym typeface="Playfair Display"/>
              </a:rPr>
              <a:t>tate the key components of costs your business has during its operations. Costs such as staff salaries, technology, infrastructure, and advertising expenses. Answer the questions: What are my costs and how can I identify and analyse them? How can I maintain financial sustainability and ensure the successful implementation of my activities?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31" name="Google Shape;331;p2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2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37" name="Google Shape;337;p2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38" name="Google Shape;338;p24"/>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SUGGESTED ORDER OF COMPLETING THE SBMC</a:t>
            </a:r>
            <a:endParaRPr/>
          </a:p>
        </p:txBody>
      </p:sp>
      <p:sp>
        <p:nvSpPr>
          <p:cNvPr id="339" name="Google Shape;339;p24"/>
          <p:cNvSpPr txBox="1"/>
          <p:nvPr/>
        </p:nvSpPr>
        <p:spPr>
          <a:xfrm>
            <a:off x="832367" y="1720850"/>
            <a:ext cx="17051894" cy="718121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11. Revenue sources: </a:t>
            </a:r>
            <a:r>
              <a:rPr b="0" i="0" lang="en-US" sz="3399" u="none" cap="none" strike="noStrike">
                <a:solidFill>
                  <a:srgbClr val="000000"/>
                </a:solidFill>
                <a:latin typeface="Playfair Display"/>
                <a:ea typeface="Playfair Display"/>
                <a:cs typeface="Playfair Display"/>
                <a:sym typeface="Playfair Display"/>
              </a:rPr>
              <a:t> Answer questions such as: Where do I get my income from? Which sources of income can I have? Specify the revenue engines or revenue sources, which may include either one-off or recurring payments, and try to identify additional income sources such as referral fees, sponsorships, EU or national funding, or donations. Address questions about your main revenue sources and how you organise and set up your pricing and billing aspects to ensure customer payments.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12. Surplus: </a:t>
            </a:r>
            <a:r>
              <a:rPr b="0" i="0" lang="en-US" sz="3399" u="none" cap="none" strike="noStrike">
                <a:solidFill>
                  <a:srgbClr val="000000"/>
                </a:solidFill>
                <a:latin typeface="Playfair Display"/>
                <a:ea typeface="Playfair Display"/>
                <a:cs typeface="Playfair Display"/>
                <a:sym typeface="Playfair Display"/>
              </a:rPr>
              <a:t>This box deals with your plans to possible reinvest surplus funds if your income exceeds incurred costs. This will help you expand your business impact but also help you re-invest and further promote your social cause. The question you will need to answer is: What will you do with your surplus?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40" name="Google Shape;340;p2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25"/>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46" name="Google Shape;346;p25"/>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47" name="Google Shape;347;p25"/>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48" name="Google Shape;348;p25"/>
          <p:cNvSpPr txBox="1"/>
          <p:nvPr/>
        </p:nvSpPr>
        <p:spPr>
          <a:xfrm>
            <a:off x="2720532" y="1497634"/>
            <a:ext cx="1556746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WHAT CAN GO WRONG WHEN COMPLETING THE SBMC?</a:t>
            </a:r>
            <a:endParaRPr/>
          </a:p>
        </p:txBody>
      </p:sp>
      <p:sp>
        <p:nvSpPr>
          <p:cNvPr id="349" name="Google Shape;349;p25"/>
          <p:cNvSpPr txBox="1"/>
          <p:nvPr/>
        </p:nvSpPr>
        <p:spPr>
          <a:xfrm>
            <a:off x="2720532" y="3582988"/>
            <a:ext cx="14312025" cy="4019551"/>
          </a:xfrm>
          <a:prstGeom prst="rect">
            <a:avLst/>
          </a:prstGeom>
          <a:noFill/>
          <a:ln>
            <a:noFill/>
          </a:ln>
        </p:spPr>
        <p:txBody>
          <a:bodyPr anchorCtr="0" anchor="t" bIns="0" lIns="0" spcFirstLastPara="1" rIns="0" wrap="square" tIns="0">
            <a:spAutoFit/>
          </a:bodyPr>
          <a:lstStyle/>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Playfair Display"/>
                <a:ea typeface="Playfair Display"/>
                <a:cs typeface="Playfair Display"/>
                <a:sym typeface="Playfair Display"/>
              </a:rPr>
              <a:t>Try to be as concise as possible and offer clear, detailed descriptions in the different boxes. In particular, pay attention to the box Beneficiaries and customers.</a:t>
            </a:r>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Playfair Display"/>
                <a:ea typeface="Playfair Display"/>
                <a:cs typeface="Playfair Display"/>
                <a:sym typeface="Playfair Display"/>
              </a:rPr>
              <a:t>Use the canvas from a qualitative aspect i.e. do not provide numbers and indicators, rather explain and describe structures, perspectives, approaches, concrete channels etc. </a:t>
            </a:r>
            <a:endParaRPr/>
          </a:p>
          <a:p>
            <a:pPr indent="-291463" lvl="1" marL="582927" marR="0" rtl="0" algn="l">
              <a:lnSpc>
                <a:spcPct val="170025"/>
              </a:lnSpc>
              <a:spcBef>
                <a:spcPts val="0"/>
              </a:spcBef>
              <a:spcAft>
                <a:spcPts val="0"/>
              </a:spcAft>
              <a:buClr>
                <a:srgbClr val="000000"/>
              </a:buClr>
              <a:buSzPts val="2699"/>
              <a:buFont typeface="Arial"/>
              <a:buChar char="•"/>
            </a:pPr>
            <a:r>
              <a:rPr b="0" i="0" lang="en-US" sz="2699" u="none" cap="none" strike="noStrike">
                <a:solidFill>
                  <a:srgbClr val="000000"/>
                </a:solidFill>
                <a:latin typeface="Playfair Display"/>
                <a:ea typeface="Playfair Display"/>
                <a:cs typeface="Playfair Display"/>
                <a:sym typeface="Playfair Display"/>
              </a:rPr>
              <a:t>Keep your business plan updated at regular intervals and especially when major interventions or new services / products are planned.</a:t>
            </a:r>
            <a:endParaRPr/>
          </a:p>
          <a:p>
            <a:pPr indent="0" lvl="0" marL="0" marR="0" rtl="0" algn="l">
              <a:lnSpc>
                <a:spcPct val="170025"/>
              </a:lnSpc>
              <a:spcBef>
                <a:spcPts val="0"/>
              </a:spcBef>
              <a:spcAft>
                <a:spcPts val="0"/>
              </a:spcAft>
              <a:buNone/>
            </a:pPr>
            <a:r>
              <a:t/>
            </a:r>
            <a:endParaRPr b="0" i="0" sz="2699" u="none" cap="none" strike="noStrike">
              <a:solidFill>
                <a:srgbClr val="000000"/>
              </a:solidFill>
              <a:latin typeface="Playfair Display"/>
              <a:ea typeface="Playfair Display"/>
              <a:cs typeface="Playfair Display"/>
              <a:sym typeface="Playfair Display"/>
            </a:endParaRPr>
          </a:p>
        </p:txBody>
      </p:sp>
      <p:sp>
        <p:nvSpPr>
          <p:cNvPr id="350" name="Google Shape;350;p2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26"/>
          <p:cNvSpPr txBox="1"/>
          <p:nvPr/>
        </p:nvSpPr>
        <p:spPr>
          <a:xfrm rot="-5400000">
            <a:off x="-3014282" y="4605644"/>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Exercise - Activity for trainers</a:t>
            </a:r>
            <a:endParaRPr/>
          </a:p>
        </p:txBody>
      </p:sp>
      <p:grpSp>
        <p:nvGrpSpPr>
          <p:cNvPr id="356" name="Google Shape;356;p26"/>
          <p:cNvGrpSpPr/>
          <p:nvPr/>
        </p:nvGrpSpPr>
        <p:grpSpPr>
          <a:xfrm>
            <a:off x="1028700" y="1139506"/>
            <a:ext cx="5458534" cy="7361166"/>
            <a:chOff x="0" y="0"/>
            <a:chExt cx="7278045" cy="9814888"/>
          </a:xfrm>
        </p:grpSpPr>
        <p:sp>
          <p:nvSpPr>
            <p:cNvPr id="357" name="Google Shape;357;p26"/>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358" name="Google Shape;358;p26"/>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4633" r="-54633" t="0"/>
              </a:stretch>
            </a:blipFill>
            <a:ln>
              <a:noFill/>
            </a:ln>
          </p:spPr>
        </p:sp>
      </p:grpSp>
      <p:sp>
        <p:nvSpPr>
          <p:cNvPr id="359" name="Google Shape;359;p26"/>
          <p:cNvSpPr txBox="1"/>
          <p:nvPr/>
        </p:nvSpPr>
        <p:spPr>
          <a:xfrm>
            <a:off x="7019311" y="285431"/>
            <a:ext cx="7481292"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6AC73"/>
                </a:solidFill>
                <a:latin typeface="Playfair Display"/>
                <a:ea typeface="Playfair Display"/>
                <a:cs typeface="Playfair Display"/>
                <a:sym typeface="Playfair Display"/>
              </a:rPr>
              <a:t>TRAINERS - AN ACTIVITY</a:t>
            </a:r>
            <a:endParaRPr/>
          </a:p>
        </p:txBody>
      </p:sp>
      <p:sp>
        <p:nvSpPr>
          <p:cNvPr id="360" name="Google Shape;360;p26"/>
          <p:cNvSpPr txBox="1"/>
          <p:nvPr/>
        </p:nvSpPr>
        <p:spPr>
          <a:xfrm>
            <a:off x="7019311" y="1280412"/>
            <a:ext cx="11035521" cy="238061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How can a youth worker utilise this social business model canvas in class? Try out this hands-on activity: Mapping a Social Business Canvas</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361" name="Google Shape;361;p26"/>
          <p:cNvSpPr txBox="1"/>
          <p:nvPr/>
        </p:nvSpPr>
        <p:spPr>
          <a:xfrm>
            <a:off x="6961804" y="3335206"/>
            <a:ext cx="11093027" cy="6499225"/>
          </a:xfrm>
          <a:prstGeom prst="rect">
            <a:avLst/>
          </a:prstGeom>
          <a:noFill/>
          <a:ln>
            <a:noFill/>
          </a:ln>
        </p:spPr>
        <p:txBody>
          <a:bodyPr anchorCtr="0" anchor="t" bIns="0" lIns="0" spcFirstLastPara="1" rIns="0" wrap="square" tIns="0">
            <a:spAutoFit/>
          </a:bodyPr>
          <a:lstStyle/>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This activity allows youth participants to actively engage with the above boxes and concepts by applying them to a real-world scenario or a hypothetical case study. The youth worker will primarily introduce a topic, a scenario and subsequent go through the following steps:</a:t>
            </a:r>
            <a:endParaRPr/>
          </a:p>
          <a:p>
            <a:pPr indent="0" lvl="0" marL="0" marR="0" rtl="0" algn="l">
              <a:lnSpc>
                <a:spcPct val="170031"/>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Step 1: </a:t>
            </a:r>
            <a:r>
              <a:rPr b="0" i="0" lang="en-US" sz="2199" u="none" cap="none" strike="noStrike">
                <a:solidFill>
                  <a:srgbClr val="000000"/>
                </a:solidFill>
                <a:latin typeface="Playfair Display"/>
                <a:ea typeface="Playfair Display"/>
                <a:cs typeface="Playfair Display"/>
                <a:sym typeface="Playfair Display"/>
              </a:rPr>
              <a:t>Select a scenario: Select a simple and relatable scenario for the hands-on activity. It could be a hypothetical social business or a case study of an existing one.</a:t>
            </a:r>
            <a:endParaRPr/>
          </a:p>
          <a:p>
            <a:pPr indent="0" lvl="0" marL="0" marR="0" rtl="0" algn="l">
              <a:lnSpc>
                <a:spcPct val="170031"/>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Step 2: </a:t>
            </a:r>
            <a:r>
              <a:rPr b="0" i="0" lang="en-US" sz="2199" u="none" cap="none" strike="noStrike">
                <a:solidFill>
                  <a:srgbClr val="000000"/>
                </a:solidFill>
                <a:latin typeface="Playfair Display"/>
                <a:ea typeface="Playfair Display"/>
                <a:cs typeface="Playfair Display"/>
                <a:sym typeface="Playfair Display"/>
              </a:rPr>
              <a:t>Canvas mapping: Guide the youth through the process of mapping the Social Business Canvas for the selected scenario. Encourage them to discuss and analyse each issue, element and box collaboratively.</a:t>
            </a:r>
            <a:endParaRPr/>
          </a:p>
          <a:p>
            <a:pPr indent="0" lvl="0" marL="0" marR="0" rtl="0" algn="l">
              <a:lnSpc>
                <a:spcPct val="170031"/>
              </a:lnSpc>
              <a:spcBef>
                <a:spcPts val="0"/>
              </a:spcBef>
              <a:spcAft>
                <a:spcPts val="0"/>
              </a:spcAft>
              <a:buNone/>
            </a:pPr>
            <a:r>
              <a:rPr b="1" i="0" lang="en-US" sz="2199" u="none" cap="none" strike="noStrike">
                <a:solidFill>
                  <a:srgbClr val="000000"/>
                </a:solidFill>
                <a:latin typeface="Playfair Display"/>
                <a:ea typeface="Playfair Display"/>
                <a:cs typeface="Playfair Display"/>
                <a:sym typeface="Playfair Display"/>
              </a:rPr>
              <a:t>Step 3:</a:t>
            </a:r>
            <a:r>
              <a:rPr b="0" i="0" lang="en-US" sz="2199" u="none" cap="none" strike="noStrike">
                <a:solidFill>
                  <a:srgbClr val="000000"/>
                </a:solidFill>
                <a:latin typeface="Playfair Display"/>
                <a:ea typeface="Playfair Display"/>
                <a:cs typeface="Playfair Display"/>
                <a:sym typeface="Playfair Display"/>
              </a:rPr>
              <a:t> Discussion and reflection: Facilitate a discussion following the collaborative activity, allowing youth to share their ideas, comments, challenges encountered, and lessons learned.</a:t>
            </a:r>
            <a:endParaRPr/>
          </a:p>
          <a:p>
            <a:pPr indent="0" lvl="0" marL="0" marR="0" rtl="0" algn="l">
              <a:lnSpc>
                <a:spcPct val="170031"/>
              </a:lnSpc>
              <a:spcBef>
                <a:spcPts val="0"/>
              </a:spcBef>
              <a:spcAft>
                <a:spcPts val="0"/>
              </a:spcAft>
              <a:buNone/>
            </a:pPr>
            <a:r>
              <a:rPr b="0" i="0" lang="en-US" sz="2199" u="none" cap="none" strike="noStrike">
                <a:solidFill>
                  <a:srgbClr val="000000"/>
                </a:solidFill>
                <a:latin typeface="Playfair Display"/>
                <a:ea typeface="Playfair Display"/>
                <a:cs typeface="Playfair Display"/>
                <a:sym typeface="Playfair Display"/>
              </a:rPr>
              <a:t>This hands-on activity fosters critical thinking, problem-solving, and teamwork skills. </a:t>
            </a:r>
            <a:endParaRPr/>
          </a:p>
          <a:p>
            <a:pPr indent="0" lvl="0" marL="0" marR="0" rtl="0" algn="l">
              <a:lnSpc>
                <a:spcPct val="170031"/>
              </a:lnSpc>
              <a:spcBef>
                <a:spcPts val="0"/>
              </a:spcBef>
              <a:spcAft>
                <a:spcPts val="0"/>
              </a:spcAft>
              <a:buNone/>
            </a:pPr>
            <a:r>
              <a:t/>
            </a:r>
            <a:endParaRPr b="0" i="0" sz="21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sp>
        <p:nvSpPr>
          <p:cNvPr id="366" name="Google Shape;366;p2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367" name="Google Shape;367;p27"/>
          <p:cNvSpPr/>
          <p:nvPr/>
        </p:nvSpPr>
        <p:spPr>
          <a:xfrm>
            <a:off x="14622211" y="-190985"/>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368" name="Google Shape;368;p2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369" name="Google Shape;369;p2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370" name="Google Shape;370;p27"/>
          <p:cNvSpPr txBox="1"/>
          <p:nvPr/>
        </p:nvSpPr>
        <p:spPr>
          <a:xfrm>
            <a:off x="2061285" y="3647086"/>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F03B6D"/>
                </a:solidFill>
                <a:latin typeface="Prata"/>
                <a:ea typeface="Prata"/>
                <a:cs typeface="Prata"/>
                <a:sym typeface="Prata"/>
              </a:rPr>
              <a:t>02</a:t>
            </a:r>
            <a:endParaRPr/>
          </a:p>
        </p:txBody>
      </p:sp>
      <p:sp>
        <p:nvSpPr>
          <p:cNvPr id="371" name="Google Shape;371;p27"/>
          <p:cNvSpPr txBox="1"/>
          <p:nvPr/>
        </p:nvSpPr>
        <p:spPr>
          <a:xfrm>
            <a:off x="4370316" y="3936011"/>
            <a:ext cx="8447544"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Self-reflection - section 1.2</a:t>
            </a:r>
            <a:endParaRPr/>
          </a:p>
        </p:txBody>
      </p:sp>
      <p:sp>
        <p:nvSpPr>
          <p:cNvPr id="372" name="Google Shape;372;p27"/>
          <p:cNvSpPr txBox="1"/>
          <p:nvPr/>
        </p:nvSpPr>
        <p:spPr>
          <a:xfrm>
            <a:off x="4443983" y="5105400"/>
            <a:ext cx="12815317" cy="26035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How can deepening my understanding of the Social Business Canvas Model contribute to building my skills and knowledge as a youth entrepreneur? </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In what ways can this knowledge empower me to create socially transformative businesses that meaningfully contribute to societal well-being, ensuring sustainability and positive social change through active engagement and practical application?</a:t>
            </a:r>
            <a:endParaRPr/>
          </a:p>
        </p:txBody>
      </p:sp>
      <p:sp>
        <p:nvSpPr>
          <p:cNvPr id="373" name="Google Shape;373;p2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28"/>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379" name="Google Shape;379;p28"/>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380" name="Google Shape;380;p28"/>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381" name="Google Shape;381;p28"/>
          <p:cNvSpPr txBox="1"/>
          <p:nvPr/>
        </p:nvSpPr>
        <p:spPr>
          <a:xfrm>
            <a:off x="2720532" y="1497634"/>
            <a:ext cx="15567468"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1.3 UNLOCKING POTENTIAL: MAXIMISING SOCIAL LOCAL IMPACT</a:t>
            </a:r>
            <a:endParaRPr/>
          </a:p>
        </p:txBody>
      </p:sp>
      <p:sp>
        <p:nvSpPr>
          <p:cNvPr id="382" name="Google Shape;382;p28"/>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a:t>
            </a:r>
            <a:endParaRPr/>
          </a:p>
        </p:txBody>
      </p:sp>
      <p:sp>
        <p:nvSpPr>
          <p:cNvPr id="383" name="Google Shape;383;p28"/>
          <p:cNvSpPr txBox="1"/>
          <p:nvPr/>
        </p:nvSpPr>
        <p:spPr>
          <a:xfrm>
            <a:off x="2720532" y="4375131"/>
            <a:ext cx="5322634" cy="3825875"/>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Establishing a social business requires a strategic mindset that encompasses both societal and financial aspects, urging young entrepreneurs to adopt a holistic approach integrating social impact into their local ventures. This involves outlining key elements such as local social impact goals, clear beneficiaries, and value propositions using the provided canvas model.</a:t>
            </a:r>
            <a:endParaRPr/>
          </a:p>
        </p:txBody>
      </p:sp>
      <p:sp>
        <p:nvSpPr>
          <p:cNvPr id="384" name="Google Shape;384;p2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Chapter 1.3 - How to use the SBMC</a:t>
            </a:r>
            <a:endParaRPr/>
          </a:p>
        </p:txBody>
      </p:sp>
      <p:sp>
        <p:nvSpPr>
          <p:cNvPr id="385" name="Google Shape;385;p2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grpSp>
        <p:nvGrpSpPr>
          <p:cNvPr id="386" name="Google Shape;386;p28"/>
          <p:cNvGrpSpPr/>
          <p:nvPr/>
        </p:nvGrpSpPr>
        <p:grpSpPr>
          <a:xfrm>
            <a:off x="9818036" y="3429778"/>
            <a:ext cx="3799833" cy="5124308"/>
            <a:chOff x="0" y="0"/>
            <a:chExt cx="5066444" cy="6832410"/>
          </a:xfrm>
        </p:grpSpPr>
        <p:sp>
          <p:nvSpPr>
            <p:cNvPr id="387" name="Google Shape;387;p28"/>
            <p:cNvSpPr/>
            <p:nvPr/>
          </p:nvSpPr>
          <p:spPr>
            <a:xfrm>
              <a:off x="0" y="0"/>
              <a:ext cx="4648231" cy="6397089"/>
            </a:xfrm>
            <a:custGeom>
              <a:rect b="b" l="l" r="r" t="t"/>
              <a:pathLst>
                <a:path extrusionOk="0" h="6397089" w="4648231">
                  <a:moveTo>
                    <a:pt x="0" y="0"/>
                  </a:moveTo>
                  <a:lnTo>
                    <a:pt x="4648231" y="0"/>
                  </a:lnTo>
                  <a:lnTo>
                    <a:pt x="4648231" y="6397089"/>
                  </a:lnTo>
                  <a:lnTo>
                    <a:pt x="0" y="6397089"/>
                  </a:lnTo>
                  <a:lnTo>
                    <a:pt x="0" y="0"/>
                  </a:lnTo>
                  <a:close/>
                </a:path>
              </a:pathLst>
            </a:custGeom>
            <a:blipFill rotWithShape="1">
              <a:blip r:embed="rId7">
                <a:alphaModFix/>
              </a:blip>
              <a:stretch>
                <a:fillRect b="-13803" l="0" r="-99660" t="-31268"/>
              </a:stretch>
            </a:blipFill>
            <a:ln>
              <a:noFill/>
            </a:ln>
          </p:spPr>
        </p:sp>
        <p:sp>
          <p:nvSpPr>
            <p:cNvPr id="388" name="Google Shape;388;p28"/>
            <p:cNvSpPr/>
            <p:nvPr/>
          </p:nvSpPr>
          <p:spPr>
            <a:xfrm>
              <a:off x="479942" y="428631"/>
              <a:ext cx="4586502" cy="6403779"/>
            </a:xfrm>
            <a:custGeom>
              <a:rect b="b" l="l" r="r" t="t"/>
              <a:pathLst>
                <a:path extrusionOk="0" h="1068892" w="765560">
                  <a:moveTo>
                    <a:pt x="0" y="0"/>
                  </a:moveTo>
                  <a:lnTo>
                    <a:pt x="765560" y="0"/>
                  </a:lnTo>
                  <a:lnTo>
                    <a:pt x="765560" y="1068892"/>
                  </a:lnTo>
                  <a:lnTo>
                    <a:pt x="0" y="1068892"/>
                  </a:lnTo>
                  <a:close/>
                </a:path>
              </a:pathLst>
            </a:custGeom>
            <a:blipFill rotWithShape="1">
              <a:blip r:embed="rId8">
                <a:alphaModFix/>
              </a:blip>
              <a:stretch>
                <a:fillRect b="0" l="-54755" r="-54755" t="0"/>
              </a:stretch>
            </a:blipFill>
            <a:ln>
              <a:noFill/>
            </a:ln>
          </p:spPr>
        </p:sp>
      </p:gr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9"/>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394" name="Google Shape;394;p29"/>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395" name="Google Shape;395;p29"/>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MAXIMISING SOCIAL IMPACT</a:t>
            </a:r>
            <a:endParaRPr/>
          </a:p>
        </p:txBody>
      </p:sp>
      <p:sp>
        <p:nvSpPr>
          <p:cNvPr id="396" name="Google Shape;396;p29"/>
          <p:cNvSpPr txBox="1"/>
          <p:nvPr/>
        </p:nvSpPr>
        <p:spPr>
          <a:xfrm>
            <a:off x="832367" y="1730375"/>
            <a:ext cx="17051894" cy="89674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Playfair Display"/>
                <a:ea typeface="Playfair Display"/>
                <a:cs typeface="Playfair Display"/>
                <a:sym typeface="Playfair Display"/>
              </a:rPr>
              <a:t>Moreover, skills such as strategic planning for social change will be required to help them align their vision, aspiration for social change and activities, with a viable business strategy. The canvas as a strategic planning tool will help them navigate through a complicated business design and aid in the business model selection. The visual representation contributes to extracting information on critical issues such as which channels to use for social impact, how your beneficiaries and customers will gain from your services and products, but also which collaborations to promote to ensure optimum social impact. </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0" i="0" lang="en-US" sz="3200" u="none" cap="none" strike="noStrike">
                <a:solidFill>
                  <a:srgbClr val="000000"/>
                </a:solidFill>
                <a:latin typeface="Playfair Display"/>
                <a:ea typeface="Playfair Display"/>
                <a:cs typeface="Playfair Display"/>
                <a:sym typeface="Playfair Display"/>
              </a:rPr>
              <a:t>Social impact needs financial sustainability: If your business is not financially viable or stable, it will prove difficult to offer any impact to its beneficiaries or customers. Value proposition for social impact and channels selected social impact, will help the young entrepreneurs to design businesses that really meet their target and community needs. Balancing them with realistic financial objectives is key, thus, an overall holistic approach to social business design is needed. This will drive both the business and the social mission forward.</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3"/>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18" name="Google Shape;118;p3"/>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19" name="Google Shape;119;p3"/>
          <p:cNvSpPr txBox="1"/>
          <p:nvPr/>
        </p:nvSpPr>
        <p:spPr>
          <a:xfrm>
            <a:off x="1028700" y="1082675"/>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20" name="Google Shape;120;p3"/>
          <p:cNvSpPr txBox="1"/>
          <p:nvPr/>
        </p:nvSpPr>
        <p:spPr>
          <a:xfrm>
            <a:off x="1028700" y="295275"/>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MODULES</a:t>
            </a:r>
            <a:endParaRPr/>
          </a:p>
        </p:txBody>
      </p:sp>
      <p:sp>
        <p:nvSpPr>
          <p:cNvPr id="121" name="Google Shape;121;p3"/>
          <p:cNvSpPr txBox="1"/>
          <p:nvPr/>
        </p:nvSpPr>
        <p:spPr>
          <a:xfrm>
            <a:off x="3438828" y="295099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 to SDGs</a:t>
            </a:r>
            <a:endParaRPr/>
          </a:p>
        </p:txBody>
      </p:sp>
      <p:sp>
        <p:nvSpPr>
          <p:cNvPr id="122" name="Google Shape;122;p3"/>
          <p:cNvSpPr txBox="1"/>
          <p:nvPr/>
        </p:nvSpPr>
        <p:spPr>
          <a:xfrm>
            <a:off x="1066800" y="2469577"/>
            <a:ext cx="164909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23" name="Google Shape;123;p3"/>
          <p:cNvSpPr txBox="1"/>
          <p:nvPr/>
        </p:nvSpPr>
        <p:spPr>
          <a:xfrm>
            <a:off x="1229694" y="3987227"/>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24" name="Google Shape;124;p3"/>
          <p:cNvSpPr txBox="1"/>
          <p:nvPr/>
        </p:nvSpPr>
        <p:spPr>
          <a:xfrm>
            <a:off x="1225229" y="5504878"/>
            <a:ext cx="16713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25" name="Google Shape;125;p3"/>
          <p:cNvSpPr txBox="1"/>
          <p:nvPr/>
        </p:nvSpPr>
        <p:spPr>
          <a:xfrm>
            <a:off x="1247479" y="7022528"/>
            <a:ext cx="16268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04</a:t>
            </a:r>
            <a:endParaRPr/>
          </a:p>
        </p:txBody>
      </p:sp>
      <p:sp>
        <p:nvSpPr>
          <p:cNvPr id="126" name="Google Shape;126;p3"/>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Social Business Model Canvas and Pricing</a:t>
            </a:r>
            <a:endParaRPr/>
          </a:p>
        </p:txBody>
      </p:sp>
      <p:sp>
        <p:nvSpPr>
          <p:cNvPr id="127" name="Google Shape;127;p3"/>
          <p:cNvSpPr txBox="1"/>
          <p:nvPr/>
        </p:nvSpPr>
        <p:spPr>
          <a:xfrm>
            <a:off x="3438828" y="6121146"/>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Networking and Communication</a:t>
            </a:r>
            <a:endParaRPr/>
          </a:p>
        </p:txBody>
      </p:sp>
      <p:sp>
        <p:nvSpPr>
          <p:cNvPr id="128" name="Google Shape;128;p3"/>
          <p:cNvSpPr txBox="1"/>
          <p:nvPr/>
        </p:nvSpPr>
        <p:spPr>
          <a:xfrm>
            <a:off x="3438828" y="7638796"/>
            <a:ext cx="7910898"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Marketing and Social Media</a:t>
            </a:r>
            <a:endParaRPr/>
          </a:p>
        </p:txBody>
      </p:sp>
      <p:sp>
        <p:nvSpPr>
          <p:cNvPr id="129" name="Google Shape;129;p3"/>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30"/>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02" name="Google Shape;402;p30"/>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03" name="Google Shape;403;p30"/>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MAXIMISING SOCIAL IMPACT</a:t>
            </a:r>
            <a:endParaRPr/>
          </a:p>
        </p:txBody>
      </p:sp>
      <p:sp>
        <p:nvSpPr>
          <p:cNvPr id="404" name="Google Shape;404;p30"/>
          <p:cNvSpPr txBox="1"/>
          <p:nvPr/>
        </p:nvSpPr>
        <p:spPr>
          <a:xfrm>
            <a:off x="832367" y="1730375"/>
            <a:ext cx="17051894" cy="67195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3200" u="none" cap="none" strike="noStrike">
                <a:solidFill>
                  <a:srgbClr val="000000"/>
                </a:solidFill>
                <a:latin typeface="Playfair Display"/>
                <a:ea typeface="Playfair Display"/>
                <a:cs typeface="Playfair Display"/>
                <a:sym typeface="Playfair Display"/>
              </a:rPr>
              <a:t>Transparency and ethical practices are crucial in social enterprises, emphasizing considerations such as beneficiary relationships, key collaborations, and cost structures to ensure integrity and ethical decision-making, enabling young entrepreneurs to design impactful businesses while upholding high ethical standards. Utilizing various funding opportunities such as business pitches and leveraging the canvas to communicate vision and impact fosters network building, community engagement, and presentation skills, empowering entrepreneurs to confidently articulate their business story and ideas. </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0" i="0" lang="en-US" sz="3200" u="none" cap="none" strike="noStrike">
                <a:solidFill>
                  <a:srgbClr val="000000"/>
                </a:solidFill>
                <a:latin typeface="Playfair Display"/>
                <a:ea typeface="Playfair Display"/>
                <a:cs typeface="Playfair Display"/>
                <a:sym typeface="Playfair Display"/>
              </a:rPr>
              <a:t>The canvas template serves as a catalyst for the next generation of changemakers, instilling belief in their capacity to envision and actively contribute to creating a better world by providing a structured approach to transform passion for social change into tangible and impactful ventures.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sp>
        <p:nvSpPr>
          <p:cNvPr id="409" name="Google Shape;409;p31"/>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410" name="Google Shape;410;p31"/>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411" name="Google Shape;411;p31"/>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412" name="Google Shape;412;p31"/>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413" name="Google Shape;413;p31"/>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414" name="Google Shape;414;p31"/>
          <p:cNvSpPr txBox="1"/>
          <p:nvPr/>
        </p:nvSpPr>
        <p:spPr>
          <a:xfrm>
            <a:off x="2061285" y="2930524"/>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415" name="Google Shape;415;p31"/>
          <p:cNvSpPr txBox="1"/>
          <p:nvPr/>
        </p:nvSpPr>
        <p:spPr>
          <a:xfrm>
            <a:off x="4659140" y="3019863"/>
            <a:ext cx="11083648"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Chapter 2  </a:t>
            </a:r>
            <a:endParaRPr/>
          </a:p>
          <a:p>
            <a:pPr indent="0" lvl="0" marL="0" marR="0" rtl="0" algn="l">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Pricing your services and products </a:t>
            </a:r>
            <a:endParaRPr/>
          </a:p>
        </p:txBody>
      </p:sp>
      <p:sp>
        <p:nvSpPr>
          <p:cNvPr id="416" name="Google Shape;416;p31"/>
          <p:cNvSpPr txBox="1"/>
          <p:nvPr/>
        </p:nvSpPr>
        <p:spPr>
          <a:xfrm>
            <a:off x="4659140" y="5235002"/>
            <a:ext cx="11412813" cy="12890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This chapter presents how the SBCM aids in devising effective pricing strategies for products and services within the context of social entrepreneurship.</a:t>
            </a:r>
            <a:endParaRPr/>
          </a:p>
        </p:txBody>
      </p:sp>
      <p:sp>
        <p:nvSpPr>
          <p:cNvPr id="417" name="Google Shape;417;p3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sp>
        <p:nvSpPr>
          <p:cNvPr id="422" name="Google Shape;422;p32"/>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423" name="Google Shape;423;p32"/>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424" name="Google Shape;424;p32"/>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425" name="Google Shape;425;p32"/>
          <p:cNvSpPr txBox="1"/>
          <p:nvPr/>
        </p:nvSpPr>
        <p:spPr>
          <a:xfrm>
            <a:off x="2720532" y="1497634"/>
            <a:ext cx="15253395"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2.1 PRICING YOUR SERVICES AS A SOCIAL BUSINESS</a:t>
            </a:r>
            <a:endParaRPr/>
          </a:p>
        </p:txBody>
      </p:sp>
      <p:sp>
        <p:nvSpPr>
          <p:cNvPr id="426" name="Google Shape;426;p32"/>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a:t>
            </a:r>
            <a:endParaRPr/>
          </a:p>
        </p:txBody>
      </p:sp>
      <p:sp>
        <p:nvSpPr>
          <p:cNvPr id="427" name="Google Shape;427;p32"/>
          <p:cNvSpPr txBox="1"/>
          <p:nvPr/>
        </p:nvSpPr>
        <p:spPr>
          <a:xfrm>
            <a:off x="2720532" y="4375131"/>
            <a:ext cx="13520137" cy="168275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Pricing products and services in a social business context demands a delicate balance between financial sustainability and social impact.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Let’s look at different strategies and ways of approaching pricing.</a:t>
            </a:r>
            <a:endParaRPr/>
          </a:p>
        </p:txBody>
      </p:sp>
      <p:sp>
        <p:nvSpPr>
          <p:cNvPr id="428" name="Google Shape;428;p3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Chapter 2.1  pricing your services</a:t>
            </a:r>
            <a:endParaRPr/>
          </a:p>
        </p:txBody>
      </p:sp>
      <p:sp>
        <p:nvSpPr>
          <p:cNvPr id="429" name="Google Shape;429;p3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grpSp>
        <p:nvGrpSpPr>
          <p:cNvPr id="434" name="Google Shape;434;p33"/>
          <p:cNvGrpSpPr/>
          <p:nvPr/>
        </p:nvGrpSpPr>
        <p:grpSpPr>
          <a:xfrm>
            <a:off x="1028700" y="1139506"/>
            <a:ext cx="5458534" cy="7361166"/>
            <a:chOff x="0" y="0"/>
            <a:chExt cx="7278045" cy="9814888"/>
          </a:xfrm>
        </p:grpSpPr>
        <p:sp>
          <p:nvSpPr>
            <p:cNvPr id="435" name="Google Shape;435;p3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436" name="Google Shape;436;p3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19810" r="-19809" t="0"/>
              </a:stretch>
            </a:blipFill>
            <a:ln>
              <a:noFill/>
            </a:ln>
          </p:spPr>
        </p:sp>
      </p:grpSp>
      <p:sp>
        <p:nvSpPr>
          <p:cNvPr id="437" name="Google Shape;437;p33"/>
          <p:cNvSpPr txBox="1"/>
          <p:nvPr/>
        </p:nvSpPr>
        <p:spPr>
          <a:xfrm>
            <a:off x="7022793" y="933450"/>
            <a:ext cx="7474327"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6AC73"/>
                </a:solidFill>
                <a:latin typeface="Playfair Display"/>
                <a:ea typeface="Playfair Display"/>
                <a:cs typeface="Playfair Display"/>
                <a:sym typeface="Playfair Display"/>
              </a:rPr>
              <a:t>PRICING YOUR SERVICES</a:t>
            </a:r>
            <a:endParaRPr/>
          </a:p>
        </p:txBody>
      </p:sp>
      <p:sp>
        <p:nvSpPr>
          <p:cNvPr id="438" name="Google Shape;438;p33"/>
          <p:cNvSpPr txBox="1"/>
          <p:nvPr/>
        </p:nvSpPr>
        <p:spPr>
          <a:xfrm>
            <a:off x="7022793" y="2291399"/>
            <a:ext cx="11035521" cy="478091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The Social Business Model Canvas (SBCM) serves as an invaluable tool for young entrepreneurs, guiding them through the complexities of pricing decisions which are simultaneously aligned both with the objectives of profit and positive change.  </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So:  What price will you give to your services and products?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3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444" name="Google Shape;444;p3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445" name="Google Shape;445;p34"/>
          <p:cNvSpPr/>
          <p:nvPr/>
        </p:nvSpPr>
        <p:spPr>
          <a:xfrm>
            <a:off x="10139688" y="6286339"/>
            <a:ext cx="3957944" cy="2637599"/>
          </a:xfrm>
          <a:custGeom>
            <a:rect b="b" l="l" r="r" t="t"/>
            <a:pathLst>
              <a:path extrusionOk="0" h="2637599" w="3957944">
                <a:moveTo>
                  <a:pt x="0" y="0"/>
                </a:moveTo>
                <a:lnTo>
                  <a:pt x="3957944" y="0"/>
                </a:lnTo>
                <a:lnTo>
                  <a:pt x="3957944" y="2637598"/>
                </a:lnTo>
                <a:lnTo>
                  <a:pt x="0" y="2637598"/>
                </a:lnTo>
                <a:lnTo>
                  <a:pt x="0" y="0"/>
                </a:lnTo>
                <a:close/>
              </a:path>
            </a:pathLst>
          </a:custGeom>
          <a:blipFill rotWithShape="1">
            <a:blip r:embed="rId5">
              <a:alphaModFix/>
            </a:blip>
            <a:stretch>
              <a:fillRect b="0" l="0" r="0" t="0"/>
            </a:stretch>
          </a:blipFill>
          <a:ln>
            <a:noFill/>
          </a:ln>
        </p:spPr>
      </p:sp>
      <p:sp>
        <p:nvSpPr>
          <p:cNvPr id="446" name="Google Shape;446;p34"/>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PRICING MODELS</a:t>
            </a:r>
            <a:endParaRPr/>
          </a:p>
        </p:txBody>
      </p:sp>
      <p:sp>
        <p:nvSpPr>
          <p:cNvPr id="447" name="Google Shape;447;p34"/>
          <p:cNvSpPr txBox="1"/>
          <p:nvPr/>
        </p:nvSpPr>
        <p:spPr>
          <a:xfrm>
            <a:off x="754783" y="2078635"/>
            <a:ext cx="17051894" cy="39096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3200" u="none" cap="none" strike="noStrike">
                <a:solidFill>
                  <a:srgbClr val="000000"/>
                </a:solidFill>
                <a:latin typeface="Playfair Display"/>
                <a:ea typeface="Playfair Display"/>
                <a:cs typeface="Playfair Display"/>
                <a:sym typeface="Playfair Display"/>
              </a:rPr>
              <a:t>There are several pricing models you can select from, varying in complexity and detail. Common in each is the goal to calculate your costs and establish an estimate value to your services and products.</a:t>
            </a:r>
            <a:endParaRPr/>
          </a:p>
          <a:p>
            <a:pPr indent="0" lvl="0" marL="0" marR="0" rtl="0" algn="ctr">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1" i="0" lang="en-US" sz="3200" u="none" cap="none" strike="noStrike">
                <a:solidFill>
                  <a:srgbClr val="000000"/>
                </a:solidFill>
                <a:latin typeface="Playfair Display"/>
                <a:ea typeface="Playfair Display"/>
                <a:cs typeface="Playfair Display"/>
                <a:sym typeface="Playfair Display"/>
              </a:rPr>
              <a:t>Model 1: Cost plus </a:t>
            </a:r>
            <a:endParaRPr/>
          </a:p>
          <a:p>
            <a:pPr indent="0" lvl="0" marL="0" marR="0" rtl="0" algn="l">
              <a:lnSpc>
                <a:spcPct val="140000"/>
              </a:lnSpc>
              <a:spcBef>
                <a:spcPts val="0"/>
              </a:spcBef>
              <a:spcAft>
                <a:spcPts val="0"/>
              </a:spcAft>
              <a:buNone/>
            </a:pPr>
            <a:r>
              <a:t/>
            </a:r>
            <a:endParaRPr b="1" i="0" sz="3200" u="none" cap="none" strike="noStrike">
              <a:solidFill>
                <a:srgbClr val="000000"/>
              </a:solidFill>
              <a:latin typeface="Playfair Display"/>
              <a:ea typeface="Playfair Display"/>
              <a:cs typeface="Playfair Display"/>
              <a:sym typeface="Playfair Display"/>
            </a:endParaRPr>
          </a:p>
          <a:p>
            <a:pPr indent="0" lvl="0" marL="0" marR="0" rtl="0" algn="l">
              <a:lnSpc>
                <a:spcPct val="140000"/>
              </a:lnSpc>
              <a:spcBef>
                <a:spcPts val="0"/>
              </a:spcBef>
              <a:spcAft>
                <a:spcPts val="0"/>
              </a:spcAft>
              <a:buNone/>
            </a:pPr>
            <a:r>
              <a:rPr b="1" i="0" lang="en-US" sz="3200" u="none" cap="none" strike="noStrike">
                <a:solidFill>
                  <a:srgbClr val="000000"/>
                </a:solidFill>
                <a:latin typeface="Playfair Display"/>
                <a:ea typeface="Playfair Display"/>
                <a:cs typeface="Playfair Display"/>
                <a:sym typeface="Playfair Display"/>
              </a:rPr>
              <a:t>Model 2: 5-step pricing strategy</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5"/>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53" name="Google Shape;453;p35"/>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54" name="Google Shape;454;p35"/>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55" name="Google Shape;455;p35"/>
          <p:cNvSpPr txBox="1"/>
          <p:nvPr/>
        </p:nvSpPr>
        <p:spPr>
          <a:xfrm>
            <a:off x="0" y="897514"/>
            <a:ext cx="9608668"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Model 1: Cost plus </a:t>
            </a:r>
            <a:endParaRPr/>
          </a:p>
        </p:txBody>
      </p:sp>
      <p:sp>
        <p:nvSpPr>
          <p:cNvPr id="456" name="Google Shape;456;p35"/>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cost model 1</a:t>
            </a:r>
            <a:endParaRPr/>
          </a:p>
        </p:txBody>
      </p:sp>
      <p:sp>
        <p:nvSpPr>
          <p:cNvPr id="457" name="Google Shape;457;p35"/>
          <p:cNvSpPr txBox="1"/>
          <p:nvPr/>
        </p:nvSpPr>
        <p:spPr>
          <a:xfrm>
            <a:off x="1929547" y="2214384"/>
            <a:ext cx="14082711" cy="1616076"/>
          </a:xfrm>
          <a:prstGeom prst="rect">
            <a:avLst/>
          </a:prstGeom>
          <a:noFill/>
          <a:ln>
            <a:noFill/>
          </a:ln>
        </p:spPr>
        <p:txBody>
          <a:bodyPr anchorCtr="0" anchor="t" bIns="0" lIns="0" spcFirstLastPara="1" rIns="0" wrap="square" tIns="0">
            <a:spAutoFit/>
          </a:bodyPr>
          <a:lstStyle/>
          <a:p>
            <a:pPr indent="0" lvl="0" marL="0" marR="0" rtl="0" algn="l">
              <a:lnSpc>
                <a:spcPct val="170026"/>
              </a:lnSpc>
              <a:spcBef>
                <a:spcPts val="0"/>
              </a:spcBef>
              <a:spcAft>
                <a:spcPts val="0"/>
              </a:spcAft>
              <a:buNone/>
            </a:pPr>
            <a:r>
              <a:rPr b="0" i="0" lang="en-US" sz="2599" u="none" cap="none" strike="noStrike">
                <a:solidFill>
                  <a:srgbClr val="000000"/>
                </a:solidFill>
                <a:latin typeface="Playfair Display"/>
                <a:ea typeface="Playfair Display"/>
                <a:cs typeface="Playfair Display"/>
                <a:sym typeface="Playfair Display"/>
              </a:rPr>
              <a:t>This model tells you to calculate all your costs and then add a percentage on the remaining sum for profit. Typically, your profit margin should be around 20% to allow you surplus for reinvestment purposes in your social enterprise but to also develop new products or services.</a:t>
            </a:r>
            <a:endParaRPr/>
          </a:p>
        </p:txBody>
      </p:sp>
      <p:sp>
        <p:nvSpPr>
          <p:cNvPr id="458" name="Google Shape;458;p35"/>
          <p:cNvSpPr txBox="1"/>
          <p:nvPr/>
        </p:nvSpPr>
        <p:spPr>
          <a:xfrm>
            <a:off x="3591769" y="4479924"/>
            <a:ext cx="11505684" cy="2720976"/>
          </a:xfrm>
          <a:prstGeom prst="rect">
            <a:avLst/>
          </a:prstGeom>
          <a:noFill/>
          <a:ln>
            <a:noFill/>
          </a:ln>
        </p:spPr>
        <p:txBody>
          <a:bodyPr anchorCtr="0" anchor="t" bIns="0" lIns="0" spcFirstLastPara="1" rIns="0" wrap="square" tIns="0">
            <a:spAutoFit/>
          </a:bodyPr>
          <a:lstStyle/>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Calculate all costs associated with providing the service.</a:t>
            </a:r>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Determine the desired profit margin.</a:t>
            </a:r>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Add the desired profit margin to the total costs.</a:t>
            </a:r>
            <a:endParaRPr/>
          </a:p>
          <a:p>
            <a:pPr indent="-280669" lvl="1" marL="561337" marR="0" rtl="0" algn="l">
              <a:lnSpc>
                <a:spcPct val="170026"/>
              </a:lnSpc>
              <a:spcBef>
                <a:spcPts val="0"/>
              </a:spcBef>
              <a:spcAft>
                <a:spcPts val="0"/>
              </a:spcAft>
              <a:buClr>
                <a:srgbClr val="000000"/>
              </a:buClr>
              <a:buSzPts val="2599"/>
              <a:buFont typeface="Playfair Display"/>
              <a:buAutoNum type="arabicPeriod"/>
            </a:pPr>
            <a:r>
              <a:rPr b="0" i="0" lang="en-US" sz="2599" u="none" cap="none" strike="noStrike">
                <a:solidFill>
                  <a:srgbClr val="000000"/>
                </a:solidFill>
                <a:latin typeface="Playfair Display"/>
                <a:ea typeface="Playfair Display"/>
                <a:cs typeface="Playfair Display"/>
                <a:sym typeface="Playfair Display"/>
              </a:rPr>
              <a:t>Set the price for the service based on the sum of costs and profit margin.</a:t>
            </a:r>
            <a:endParaRPr/>
          </a:p>
          <a:p>
            <a:pPr indent="0" lvl="0" marL="0" marR="0" rtl="0" algn="l">
              <a:lnSpc>
                <a:spcPct val="170026"/>
              </a:lnSpc>
              <a:spcBef>
                <a:spcPts val="0"/>
              </a:spcBef>
              <a:spcAft>
                <a:spcPts val="0"/>
              </a:spcAft>
              <a:buNone/>
            </a:pPr>
            <a:r>
              <a:t/>
            </a:r>
            <a:endParaRPr b="0" i="0" sz="2599" u="none" cap="none" strike="noStrike">
              <a:solidFill>
                <a:srgbClr val="000000"/>
              </a:solidFill>
              <a:latin typeface="Playfair Display"/>
              <a:ea typeface="Playfair Display"/>
              <a:cs typeface="Playfair Display"/>
              <a:sym typeface="Playfair Display"/>
            </a:endParaRPr>
          </a:p>
        </p:txBody>
      </p:sp>
      <p:sp>
        <p:nvSpPr>
          <p:cNvPr id="459" name="Google Shape;459;p3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
        <p:nvSpPr>
          <p:cNvPr id="460" name="Google Shape;460;p35"/>
          <p:cNvSpPr txBox="1"/>
          <p:nvPr/>
        </p:nvSpPr>
        <p:spPr>
          <a:xfrm>
            <a:off x="3403065" y="7543800"/>
            <a:ext cx="11505684" cy="657227"/>
          </a:xfrm>
          <a:prstGeom prst="rect">
            <a:avLst/>
          </a:prstGeom>
          <a:noFill/>
          <a:ln>
            <a:noFill/>
          </a:ln>
        </p:spPr>
        <p:txBody>
          <a:bodyPr anchorCtr="0" anchor="t" bIns="0" lIns="0" spcFirstLastPara="1" rIns="0" wrap="square" tIns="0">
            <a:spAutoFit/>
          </a:bodyPr>
          <a:lstStyle/>
          <a:p>
            <a:pPr indent="0" lvl="0" marL="0" marR="0" rtl="0" algn="l">
              <a:lnSpc>
                <a:spcPct val="170021"/>
              </a:lnSpc>
              <a:spcBef>
                <a:spcPts val="0"/>
              </a:spcBef>
              <a:spcAft>
                <a:spcPts val="0"/>
              </a:spcAft>
              <a:buNone/>
            </a:pPr>
            <a:r>
              <a:rPr b="1" i="0" lang="en-US" sz="3299" u="none" cap="none" strike="noStrike">
                <a:solidFill>
                  <a:srgbClr val="000000"/>
                </a:solidFill>
                <a:latin typeface="Playfair Display"/>
                <a:ea typeface="Playfair Display"/>
                <a:cs typeface="Playfair Display"/>
                <a:sym typeface="Playfair Display"/>
              </a:rPr>
              <a:t>Ask yourself: Can you clients and customers afford this?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36"/>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66" name="Google Shape;466;p36"/>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67" name="Google Shape;467;p36"/>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68" name="Google Shape;468;p36"/>
          <p:cNvSpPr txBox="1"/>
          <p:nvPr/>
        </p:nvSpPr>
        <p:spPr>
          <a:xfrm>
            <a:off x="771842" y="896759"/>
            <a:ext cx="9608668"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Model 2: 5 step strategy</a:t>
            </a:r>
            <a:endParaRPr/>
          </a:p>
        </p:txBody>
      </p:sp>
      <p:sp>
        <p:nvSpPr>
          <p:cNvPr id="469" name="Google Shape;469;p36"/>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cost model 2</a:t>
            </a:r>
            <a:endParaRPr/>
          </a:p>
        </p:txBody>
      </p:sp>
      <p:sp>
        <p:nvSpPr>
          <p:cNvPr id="470" name="Google Shape;470;p36"/>
          <p:cNvSpPr txBox="1"/>
          <p:nvPr/>
        </p:nvSpPr>
        <p:spPr>
          <a:xfrm>
            <a:off x="1929547" y="2214384"/>
            <a:ext cx="15957956" cy="5946776"/>
          </a:xfrm>
          <a:prstGeom prst="rect">
            <a:avLst/>
          </a:prstGeom>
          <a:noFill/>
          <a:ln>
            <a:noFill/>
          </a:ln>
        </p:spPr>
        <p:txBody>
          <a:bodyPr anchorCtr="0" anchor="t" bIns="0" lIns="0" spcFirstLastPara="1" rIns="0" wrap="square" tIns="0">
            <a:spAutoFit/>
          </a:bodyPr>
          <a:lstStyle/>
          <a:p>
            <a:pPr indent="0" lvl="0" marL="0" marR="0" rtl="0" algn="l">
              <a:lnSpc>
                <a:spcPct val="170025"/>
              </a:lnSpc>
              <a:spcBef>
                <a:spcPts val="0"/>
              </a:spcBef>
              <a:spcAft>
                <a:spcPts val="0"/>
              </a:spcAft>
              <a:buNone/>
            </a:pPr>
            <a:r>
              <a:rPr b="1" i="0" lang="en-US" sz="2799" u="none" cap="none" strike="noStrike">
                <a:solidFill>
                  <a:srgbClr val="000000"/>
                </a:solidFill>
                <a:latin typeface="Playfair Display"/>
                <a:ea typeface="Playfair Display"/>
                <a:cs typeface="Playfair Display"/>
                <a:sym typeface="Playfair Display"/>
              </a:rPr>
              <a:t>Step 1: </a:t>
            </a:r>
            <a:r>
              <a:rPr b="0" i="0" lang="en-US" sz="2799" u="none" cap="none" strike="noStrike">
                <a:solidFill>
                  <a:srgbClr val="000000"/>
                </a:solidFill>
                <a:latin typeface="Playfair Display"/>
                <a:ea typeface="Playfair Display"/>
                <a:cs typeface="Playfair Display"/>
                <a:sym typeface="Playfair Display"/>
              </a:rPr>
              <a:t>Calculate all costs associated with your service, including staff costs and other expenses. </a:t>
            </a:r>
            <a:endParaRPr/>
          </a:p>
          <a:p>
            <a:pPr indent="0" lvl="0" marL="0" marR="0" rtl="0" algn="l">
              <a:lnSpc>
                <a:spcPct val="170025"/>
              </a:lnSpc>
              <a:spcBef>
                <a:spcPts val="0"/>
              </a:spcBef>
              <a:spcAft>
                <a:spcPts val="0"/>
              </a:spcAft>
              <a:buNone/>
            </a:pPr>
            <a:r>
              <a:rPr b="1" i="0" lang="en-US" sz="2799" u="none" cap="none" strike="noStrike">
                <a:solidFill>
                  <a:srgbClr val="000000"/>
                </a:solidFill>
                <a:latin typeface="Playfair Display"/>
                <a:ea typeface="Playfair Display"/>
                <a:cs typeface="Playfair Display"/>
                <a:sym typeface="Playfair Display"/>
              </a:rPr>
              <a:t>Step 2: </a:t>
            </a:r>
            <a:r>
              <a:rPr b="0" i="0" lang="en-US" sz="2799" u="none" cap="none" strike="noStrike">
                <a:solidFill>
                  <a:srgbClr val="000000"/>
                </a:solidFill>
                <a:latin typeface="Playfair Display"/>
                <a:ea typeface="Playfair Display"/>
                <a:cs typeface="Playfair Display"/>
                <a:sym typeface="Playfair Display"/>
              </a:rPr>
              <a:t>Determine your overhead cost percentage by dividing expenses by gross sales and multiplying by 100. </a:t>
            </a:r>
            <a:endParaRPr/>
          </a:p>
          <a:p>
            <a:pPr indent="0" lvl="0" marL="0" marR="0" rtl="0" algn="l">
              <a:lnSpc>
                <a:spcPct val="170025"/>
              </a:lnSpc>
              <a:spcBef>
                <a:spcPts val="0"/>
              </a:spcBef>
              <a:spcAft>
                <a:spcPts val="0"/>
              </a:spcAft>
              <a:buNone/>
            </a:pPr>
            <a:r>
              <a:rPr b="1" i="0" lang="en-US" sz="2799" u="none" cap="none" strike="noStrike">
                <a:solidFill>
                  <a:srgbClr val="000000"/>
                </a:solidFill>
                <a:latin typeface="Playfair Display"/>
                <a:ea typeface="Playfair Display"/>
                <a:cs typeface="Playfair Display"/>
                <a:sym typeface="Playfair Display"/>
              </a:rPr>
              <a:t>Step 3</a:t>
            </a:r>
            <a:r>
              <a:rPr b="0" i="0" lang="en-US" sz="2799" u="none" cap="none" strike="noStrike">
                <a:solidFill>
                  <a:srgbClr val="000000"/>
                </a:solidFill>
                <a:latin typeface="Playfair Display"/>
                <a:ea typeface="Playfair Display"/>
                <a:cs typeface="Playfair Display"/>
                <a:sym typeface="Playfair Display"/>
              </a:rPr>
              <a:t>: Decide on your desired rate or price for your service.</a:t>
            </a:r>
            <a:endParaRPr/>
          </a:p>
          <a:p>
            <a:pPr indent="0" lvl="0" marL="0" marR="0" rtl="0" algn="l">
              <a:lnSpc>
                <a:spcPct val="170025"/>
              </a:lnSpc>
              <a:spcBef>
                <a:spcPts val="0"/>
              </a:spcBef>
              <a:spcAft>
                <a:spcPts val="0"/>
              </a:spcAft>
              <a:buNone/>
            </a:pPr>
            <a:r>
              <a:rPr b="1" i="0" lang="en-US" sz="2799" u="none" cap="none" strike="noStrike">
                <a:solidFill>
                  <a:srgbClr val="000000"/>
                </a:solidFill>
                <a:latin typeface="Playfair Display"/>
                <a:ea typeface="Playfair Display"/>
                <a:cs typeface="Playfair Display"/>
                <a:sym typeface="Playfair Display"/>
              </a:rPr>
              <a:t>Step 4: </a:t>
            </a:r>
            <a:r>
              <a:rPr b="0" i="0" lang="en-US" sz="2799" u="none" cap="none" strike="noStrike">
                <a:solidFill>
                  <a:srgbClr val="000000"/>
                </a:solidFill>
                <a:latin typeface="Playfair Display"/>
                <a:ea typeface="Playfair Display"/>
                <a:cs typeface="Playfair Display"/>
                <a:sym typeface="Playfair Display"/>
              </a:rPr>
              <a:t>Calculate your price using the formula: Costs + rate = Baseline fixed price, Baseline fixed price * overhead percentage = Overhead contribution, Overhead contribution + baseline fixed price = Final fixed price. </a:t>
            </a:r>
            <a:endParaRPr/>
          </a:p>
          <a:p>
            <a:pPr indent="0" lvl="0" marL="0" marR="0" rtl="0" algn="l">
              <a:lnSpc>
                <a:spcPct val="170025"/>
              </a:lnSpc>
              <a:spcBef>
                <a:spcPts val="0"/>
              </a:spcBef>
              <a:spcAft>
                <a:spcPts val="0"/>
              </a:spcAft>
              <a:buNone/>
            </a:pPr>
            <a:r>
              <a:rPr b="1" i="0" lang="en-US" sz="2799" u="none" cap="none" strike="noStrike">
                <a:solidFill>
                  <a:srgbClr val="000000"/>
                </a:solidFill>
                <a:latin typeface="Playfair Display"/>
                <a:ea typeface="Playfair Display"/>
                <a:cs typeface="Playfair Display"/>
                <a:sym typeface="Playfair Display"/>
              </a:rPr>
              <a:t>Step 5: </a:t>
            </a:r>
            <a:r>
              <a:rPr b="0" i="0" lang="en-US" sz="2799" u="none" cap="none" strike="noStrike">
                <a:solidFill>
                  <a:srgbClr val="000000"/>
                </a:solidFill>
                <a:latin typeface="Playfair Display"/>
                <a:ea typeface="Playfair Display"/>
                <a:cs typeface="Playfair Display"/>
                <a:sym typeface="Playfair Display"/>
              </a:rPr>
              <a:t>Adjust your price based on competitive analysis and market conditions, ensuring it remains competitive while covering costs and generating profit. Remember to consider social impact generation in your pricing strategy as a social business owner.</a:t>
            </a:r>
            <a:endParaRPr/>
          </a:p>
        </p:txBody>
      </p:sp>
      <p:sp>
        <p:nvSpPr>
          <p:cNvPr id="471" name="Google Shape;471;p3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id="476" name="Google Shape;476;p37"/>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77" name="Google Shape;477;p37"/>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78" name="Google Shape;478;p37"/>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79" name="Google Shape;479;p37"/>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Key social business pricing considerations</a:t>
            </a:r>
            <a:endParaRPr/>
          </a:p>
        </p:txBody>
      </p:sp>
      <p:sp>
        <p:nvSpPr>
          <p:cNvPr id="480" name="Google Shape;480;p37"/>
          <p:cNvSpPr txBox="1"/>
          <p:nvPr/>
        </p:nvSpPr>
        <p:spPr>
          <a:xfrm>
            <a:off x="1661013" y="2582517"/>
            <a:ext cx="6724548" cy="19589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1. </a:t>
            </a:r>
            <a:r>
              <a:rPr b="0" i="0" lang="en-US" sz="2299" u="none" cap="none" strike="noStrike">
                <a:solidFill>
                  <a:srgbClr val="000000"/>
                </a:solidFill>
                <a:latin typeface="Playfair Display"/>
                <a:ea typeface="Playfair Display"/>
                <a:cs typeface="Playfair Display"/>
                <a:sym typeface="Playfair Display"/>
              </a:rPr>
              <a:t>Understanding the social value proposition: young entrepreneurs, who follow the canvas template must know and understand the unique social value their products or services offer. </a:t>
            </a:r>
            <a:endParaRPr/>
          </a:p>
        </p:txBody>
      </p:sp>
      <p:sp>
        <p:nvSpPr>
          <p:cNvPr id="481" name="Google Shape;481;p37"/>
          <p:cNvSpPr txBox="1"/>
          <p:nvPr/>
        </p:nvSpPr>
        <p:spPr>
          <a:xfrm>
            <a:off x="8929686" y="2464120"/>
            <a:ext cx="7267726" cy="29495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2.</a:t>
            </a:r>
            <a:r>
              <a:rPr b="0" i="0" lang="en-US" sz="2299" u="none" cap="none" strike="noStrike">
                <a:solidFill>
                  <a:srgbClr val="000000"/>
                </a:solidFill>
                <a:latin typeface="Playfair Display"/>
                <a:ea typeface="Playfair Display"/>
                <a:cs typeface="Playfair Display"/>
                <a:sym typeface="Playfair Display"/>
              </a:rPr>
              <a:t> Customer division and categorisation to allow for inclusive pricing: for social businesses you need to consider who you are targeting and price accordingly. Your pricing strategy must be inclusive and considerate of the economic capacities of your different beneficiary groups. </a:t>
            </a:r>
            <a:endParaRPr/>
          </a:p>
        </p:txBody>
      </p:sp>
      <p:sp>
        <p:nvSpPr>
          <p:cNvPr id="482" name="Google Shape;482;p37"/>
          <p:cNvSpPr txBox="1"/>
          <p:nvPr/>
        </p:nvSpPr>
        <p:spPr>
          <a:xfrm>
            <a:off x="2292800" y="6042345"/>
            <a:ext cx="13273773" cy="24542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3. </a:t>
            </a:r>
            <a:r>
              <a:rPr b="0" i="0" lang="en-US" sz="2299" u="none" cap="none" strike="noStrike">
                <a:solidFill>
                  <a:srgbClr val="000000"/>
                </a:solidFill>
                <a:latin typeface="Playfair Display"/>
                <a:ea typeface="Playfair Display"/>
                <a:cs typeface="Playfair Display"/>
                <a:sym typeface="Playfair Display"/>
              </a:rPr>
              <a:t>Select the appropriate social impact channels and pricing communication: for the pricing process this means that the different channels are communication opportunities of the social impact associated with your products or services. As a youth entrepreneur, you can use a catching narrative related to the value and purpose of the price you have on your services. </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83" name="Google Shape;483;p3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8"/>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489" name="Google Shape;489;p38"/>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490" name="Google Shape;490;p38"/>
          <p:cNvSpPr/>
          <p:nvPr/>
        </p:nvSpPr>
        <p:spPr>
          <a:xfrm>
            <a:off x="-2520200" y="7200900"/>
            <a:ext cx="5040401" cy="4114800"/>
          </a:xfrm>
          <a:custGeom>
            <a:rect b="b" l="l" r="r" t="t"/>
            <a:pathLst>
              <a:path extrusionOk="0" h="4114800" w="5040401">
                <a:moveTo>
                  <a:pt x="0" y="0"/>
                </a:moveTo>
                <a:lnTo>
                  <a:pt x="5040400" y="0"/>
                </a:lnTo>
                <a:lnTo>
                  <a:pt x="5040400" y="4114800"/>
                </a:lnTo>
                <a:lnTo>
                  <a:pt x="0" y="4114800"/>
                </a:lnTo>
                <a:lnTo>
                  <a:pt x="0" y="0"/>
                </a:lnTo>
                <a:close/>
              </a:path>
            </a:pathLst>
          </a:custGeom>
          <a:blipFill rotWithShape="1">
            <a:blip r:embed="rId5">
              <a:alphaModFix/>
            </a:blip>
            <a:stretch>
              <a:fillRect b="0" l="0" r="0" t="0"/>
            </a:stretch>
          </a:blipFill>
          <a:ln>
            <a:noFill/>
          </a:ln>
        </p:spPr>
      </p:sp>
      <p:sp>
        <p:nvSpPr>
          <p:cNvPr id="491" name="Google Shape;491;p38"/>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Key social business pricing considerations</a:t>
            </a:r>
            <a:endParaRPr/>
          </a:p>
        </p:txBody>
      </p:sp>
      <p:sp>
        <p:nvSpPr>
          <p:cNvPr id="492" name="Google Shape;492;p38"/>
          <p:cNvSpPr txBox="1"/>
          <p:nvPr/>
        </p:nvSpPr>
        <p:spPr>
          <a:xfrm>
            <a:off x="1259816" y="2574925"/>
            <a:ext cx="6919960" cy="29495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4. </a:t>
            </a:r>
            <a:r>
              <a:rPr b="0" i="0" lang="en-US" sz="2299" u="none" cap="none" strike="noStrike">
                <a:solidFill>
                  <a:srgbClr val="000000"/>
                </a:solidFill>
                <a:latin typeface="Playfair Display"/>
                <a:ea typeface="Playfair Display"/>
                <a:cs typeface="Playfair Display"/>
                <a:sym typeface="Playfair Display"/>
              </a:rPr>
              <a:t>Key resources and quality: As a young entrepreneur, you need to establish which of your key resources essential to create social impact, are important for the pricing decisions. </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93" name="Google Shape;493;p38"/>
          <p:cNvSpPr txBox="1"/>
          <p:nvPr/>
        </p:nvSpPr>
        <p:spPr>
          <a:xfrm>
            <a:off x="8920005" y="2574925"/>
            <a:ext cx="8339295" cy="29495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5.</a:t>
            </a:r>
            <a:r>
              <a:rPr b="0" i="0" lang="en-US" sz="2299" u="none" cap="none" strike="noStrike">
                <a:solidFill>
                  <a:srgbClr val="000000"/>
                </a:solidFill>
                <a:latin typeface="Playfair Display"/>
                <a:ea typeface="Playfair Display"/>
                <a:cs typeface="Playfair Display"/>
                <a:sym typeface="Playfair Display"/>
              </a:rPr>
              <a:t> Pricing for viability and sustainability: Pricing strategy and design will support your long-term viability. By understanding how the revenue generated contributes to financial sustainability and your social objectives, you can opt for pricing models that ensure the financial health of your business while continuing its positive impact.</a:t>
            </a:r>
            <a:endParaRPr/>
          </a:p>
        </p:txBody>
      </p:sp>
      <p:sp>
        <p:nvSpPr>
          <p:cNvPr id="494" name="Google Shape;494;p38"/>
          <p:cNvSpPr txBox="1"/>
          <p:nvPr/>
        </p:nvSpPr>
        <p:spPr>
          <a:xfrm>
            <a:off x="2520200" y="6045200"/>
            <a:ext cx="13273773" cy="2454275"/>
          </a:xfrm>
          <a:prstGeom prst="rect">
            <a:avLst/>
          </a:prstGeom>
          <a:noFill/>
          <a:ln>
            <a:noFill/>
          </a:ln>
        </p:spPr>
        <p:txBody>
          <a:bodyPr anchorCtr="0" anchor="t" bIns="0" lIns="0" spcFirstLastPara="1" rIns="0" wrap="square" tIns="0">
            <a:spAutoFit/>
          </a:bodyPr>
          <a:lstStyle/>
          <a:p>
            <a:pPr indent="0" lvl="0" marL="0" marR="0" rtl="0" algn="l">
              <a:lnSpc>
                <a:spcPct val="170030"/>
              </a:lnSpc>
              <a:spcBef>
                <a:spcPts val="0"/>
              </a:spcBef>
              <a:spcAft>
                <a:spcPts val="0"/>
              </a:spcAft>
              <a:buNone/>
            </a:pPr>
            <a:r>
              <a:rPr b="1" i="0" lang="en-US" sz="2299" u="none" cap="none" strike="noStrike">
                <a:solidFill>
                  <a:srgbClr val="000000"/>
                </a:solidFill>
                <a:latin typeface="Playfair Display"/>
                <a:ea typeface="Playfair Display"/>
                <a:cs typeface="Playfair Display"/>
                <a:sym typeface="Playfair Display"/>
              </a:rPr>
              <a:t>Consideration 6. </a:t>
            </a:r>
            <a:r>
              <a:rPr b="0" i="0" lang="en-US" sz="2299" u="none" cap="none" strike="noStrike">
                <a:solidFill>
                  <a:srgbClr val="000000"/>
                </a:solidFill>
                <a:latin typeface="Playfair Display"/>
                <a:ea typeface="Playfair Display"/>
                <a:cs typeface="Playfair Display"/>
                <a:sym typeface="Playfair Display"/>
              </a:rPr>
              <a:t>Cost-benefit analysis for social impact: Finally, as a young entrepreneur of a social business, you should actively conduct a holistic cost-benefit analysis that extends beyond financial returns. Young entrepreneurs can use this approach to assess the social returns generated by their products or services. </a:t>
            </a:r>
            <a:endParaRPr/>
          </a:p>
          <a:p>
            <a:pPr indent="0" lvl="0" marL="0" marR="0" rtl="0" algn="l">
              <a:lnSpc>
                <a:spcPct val="170030"/>
              </a:lnSpc>
              <a:spcBef>
                <a:spcPts val="0"/>
              </a:spcBef>
              <a:spcAft>
                <a:spcPts val="0"/>
              </a:spcAft>
              <a:buNone/>
            </a:pPr>
            <a:r>
              <a:t/>
            </a:r>
            <a:endParaRPr b="0" i="0" sz="2299" u="none" cap="none" strike="noStrike">
              <a:solidFill>
                <a:srgbClr val="000000"/>
              </a:solidFill>
              <a:latin typeface="Playfair Display"/>
              <a:ea typeface="Playfair Display"/>
              <a:cs typeface="Playfair Display"/>
              <a:sym typeface="Playfair Display"/>
            </a:endParaRPr>
          </a:p>
        </p:txBody>
      </p:sp>
      <p:sp>
        <p:nvSpPr>
          <p:cNvPr id="495" name="Google Shape;495;p3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39"/>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501" name="Google Shape;501;p39"/>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502" name="Google Shape;502;p39"/>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503" name="Google Shape;503;p39"/>
          <p:cNvSpPr txBox="1"/>
          <p:nvPr/>
        </p:nvSpPr>
        <p:spPr>
          <a:xfrm>
            <a:off x="2720532" y="1497634"/>
            <a:ext cx="6503432"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2.2 PRICING EXAMPLE</a:t>
            </a:r>
            <a:endParaRPr/>
          </a:p>
        </p:txBody>
      </p:sp>
      <p:sp>
        <p:nvSpPr>
          <p:cNvPr id="504" name="Google Shape;504;p39"/>
          <p:cNvSpPr txBox="1"/>
          <p:nvPr/>
        </p:nvSpPr>
        <p:spPr>
          <a:xfrm>
            <a:off x="2720532" y="3363103"/>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Introduction</a:t>
            </a:r>
            <a:endParaRPr/>
          </a:p>
        </p:txBody>
      </p:sp>
      <p:sp>
        <p:nvSpPr>
          <p:cNvPr id="505" name="Google Shape;505;p39"/>
          <p:cNvSpPr txBox="1"/>
          <p:nvPr/>
        </p:nvSpPr>
        <p:spPr>
          <a:xfrm>
            <a:off x="2720532" y="4375131"/>
            <a:ext cx="13520137" cy="2540000"/>
          </a:xfrm>
          <a:prstGeom prst="rect">
            <a:avLst/>
          </a:prstGeom>
          <a:noFill/>
          <a:ln>
            <a:noFill/>
          </a:ln>
        </p:spPr>
        <p:txBody>
          <a:bodyPr anchorCtr="0" anchor="t" bIns="0" lIns="0" spcFirstLastPara="1" rIns="0" wrap="square" tIns="0">
            <a:spAutoFit/>
          </a:bodyPr>
          <a:lstStyle/>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Let us consider a practical example of a social business providing educational services to underprivileged communities. The aim is to present a step-by-step pricing process using the Social Business Model Canvas (SBCM) principles. </a:t>
            </a:r>
            <a:endParaRPr/>
          </a:p>
          <a:p>
            <a:pPr indent="0" lvl="0" marL="0" marR="0" rtl="0" algn="l">
              <a:lnSpc>
                <a:spcPct val="170000"/>
              </a:lnSpc>
              <a:spcBef>
                <a:spcPts val="0"/>
              </a:spcBef>
              <a:spcAft>
                <a:spcPts val="0"/>
              </a:spcAft>
              <a:buNone/>
            </a:pPr>
            <a:r>
              <a:t/>
            </a:r>
            <a:endParaRPr b="0" i="0" sz="2000" u="none" cap="none" strike="noStrike">
              <a:solidFill>
                <a:srgbClr val="000000"/>
              </a:solidFill>
              <a:latin typeface="Playfair Display"/>
              <a:ea typeface="Playfair Display"/>
              <a:cs typeface="Playfair Display"/>
              <a:sym typeface="Playfair Display"/>
            </a:endParaRPr>
          </a:p>
          <a:p>
            <a:pPr indent="0" lvl="0" marL="0" marR="0" rtl="0" algn="l">
              <a:lnSpc>
                <a:spcPct val="170000"/>
              </a:lnSpc>
              <a:spcBef>
                <a:spcPts val="0"/>
              </a:spcBef>
              <a:spcAft>
                <a:spcPts val="0"/>
              </a:spcAft>
              <a:buNone/>
            </a:pPr>
            <a:r>
              <a:rPr b="0" i="0" lang="en-US" sz="2000" u="none" cap="none" strike="noStrike">
                <a:solidFill>
                  <a:srgbClr val="000000"/>
                </a:solidFill>
                <a:latin typeface="Playfair Display"/>
                <a:ea typeface="Playfair Display"/>
                <a:cs typeface="Playfair Display"/>
                <a:sym typeface="Playfair Display"/>
              </a:rPr>
              <a:t>In this scenario, the social business is committed to improving access to quality education in a low-income neighbourhood.</a:t>
            </a:r>
            <a:endParaRPr/>
          </a:p>
        </p:txBody>
      </p:sp>
      <p:sp>
        <p:nvSpPr>
          <p:cNvPr id="506" name="Google Shape;506;p39"/>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Chapter 2.2  Pricing example</a:t>
            </a:r>
            <a:endParaRPr/>
          </a:p>
        </p:txBody>
      </p:sp>
      <p:sp>
        <p:nvSpPr>
          <p:cNvPr id="507" name="Google Shape;507;p3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4"/>
          <p:cNvSpPr/>
          <p:nvPr/>
        </p:nvSpPr>
        <p:spPr>
          <a:xfrm>
            <a:off x="-1970090" y="7058556"/>
            <a:ext cx="4030989" cy="4114800"/>
          </a:xfrm>
          <a:custGeom>
            <a:rect b="b" l="l" r="r" t="t"/>
            <a:pathLst>
              <a:path extrusionOk="0" h="4114800" w="4030989">
                <a:moveTo>
                  <a:pt x="0" y="0"/>
                </a:moveTo>
                <a:lnTo>
                  <a:pt x="4030989" y="0"/>
                </a:lnTo>
                <a:lnTo>
                  <a:pt x="4030989" y="4114800"/>
                </a:lnTo>
                <a:lnTo>
                  <a:pt x="0" y="4114800"/>
                </a:lnTo>
                <a:lnTo>
                  <a:pt x="0" y="0"/>
                </a:lnTo>
                <a:close/>
              </a:path>
            </a:pathLst>
          </a:custGeom>
          <a:blipFill rotWithShape="1">
            <a:blip r:embed="rId3">
              <a:alphaModFix/>
            </a:blip>
            <a:stretch>
              <a:fillRect b="0" l="0" r="0" t="0"/>
            </a:stretch>
          </a:blipFill>
          <a:ln>
            <a:noFill/>
          </a:ln>
        </p:spPr>
      </p:sp>
      <p:sp>
        <p:nvSpPr>
          <p:cNvPr id="135" name="Google Shape;135;p4"/>
          <p:cNvSpPr/>
          <p:nvPr/>
        </p:nvSpPr>
        <p:spPr>
          <a:xfrm>
            <a:off x="15023216" y="-13018"/>
            <a:ext cx="3508802" cy="4114800"/>
          </a:xfrm>
          <a:custGeom>
            <a:rect b="b" l="l" r="r" t="t"/>
            <a:pathLst>
              <a:path extrusionOk="0" h="4114800" w="3508802">
                <a:moveTo>
                  <a:pt x="0" y="0"/>
                </a:moveTo>
                <a:lnTo>
                  <a:pt x="3508802" y="0"/>
                </a:lnTo>
                <a:lnTo>
                  <a:pt x="3508802" y="4114800"/>
                </a:lnTo>
                <a:lnTo>
                  <a:pt x="0" y="4114800"/>
                </a:lnTo>
                <a:lnTo>
                  <a:pt x="0" y="0"/>
                </a:lnTo>
                <a:close/>
              </a:path>
            </a:pathLst>
          </a:custGeom>
          <a:blipFill rotWithShape="1">
            <a:blip r:embed="rId4">
              <a:alphaModFix/>
            </a:blip>
            <a:stretch>
              <a:fillRect b="0" l="0" r="0" t="0"/>
            </a:stretch>
          </a:blipFill>
          <a:ln>
            <a:noFill/>
          </a:ln>
        </p:spPr>
      </p:sp>
      <p:sp>
        <p:nvSpPr>
          <p:cNvPr id="136" name="Google Shape;136;p4"/>
          <p:cNvSpPr txBox="1"/>
          <p:nvPr/>
        </p:nvSpPr>
        <p:spPr>
          <a:xfrm>
            <a:off x="1073955" y="1431987"/>
            <a:ext cx="7097505"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Sustainable Young Entrepreneurs</a:t>
            </a:r>
            <a:endParaRPr/>
          </a:p>
        </p:txBody>
      </p:sp>
      <p:sp>
        <p:nvSpPr>
          <p:cNvPr id="137" name="Google Shape;137;p4"/>
          <p:cNvSpPr txBox="1"/>
          <p:nvPr/>
        </p:nvSpPr>
        <p:spPr>
          <a:xfrm>
            <a:off x="1028700" y="4762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rata"/>
                <a:ea typeface="Prata"/>
                <a:cs typeface="Prata"/>
                <a:sym typeface="Prata"/>
              </a:rPr>
              <a:t>SUSE GUIDES</a:t>
            </a:r>
            <a:endParaRPr/>
          </a:p>
        </p:txBody>
      </p:sp>
      <p:sp>
        <p:nvSpPr>
          <p:cNvPr id="138" name="Google Shape;138;p4"/>
          <p:cNvSpPr txBox="1"/>
          <p:nvPr/>
        </p:nvSpPr>
        <p:spPr>
          <a:xfrm>
            <a:off x="3438828" y="2950996"/>
            <a:ext cx="8505361"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Environmental degradation in Business</a:t>
            </a:r>
            <a:endParaRPr/>
          </a:p>
        </p:txBody>
      </p:sp>
      <p:sp>
        <p:nvSpPr>
          <p:cNvPr id="139" name="Google Shape;139;p4"/>
          <p:cNvSpPr txBox="1"/>
          <p:nvPr/>
        </p:nvSpPr>
        <p:spPr>
          <a:xfrm>
            <a:off x="1399864" y="2469577"/>
            <a:ext cx="132207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01</a:t>
            </a:r>
            <a:endParaRPr/>
          </a:p>
        </p:txBody>
      </p:sp>
      <p:sp>
        <p:nvSpPr>
          <p:cNvPr id="140" name="Google Shape;140;p4"/>
          <p:cNvSpPr txBox="1"/>
          <p:nvPr/>
        </p:nvSpPr>
        <p:spPr>
          <a:xfrm>
            <a:off x="1229694" y="3987227"/>
            <a:ext cx="166241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02</a:t>
            </a:r>
            <a:endParaRPr/>
          </a:p>
        </p:txBody>
      </p:sp>
      <p:sp>
        <p:nvSpPr>
          <p:cNvPr id="141" name="Google Shape;141;p4"/>
          <p:cNvSpPr txBox="1"/>
          <p:nvPr/>
        </p:nvSpPr>
        <p:spPr>
          <a:xfrm>
            <a:off x="1225229" y="5504878"/>
            <a:ext cx="1671340" cy="1698626"/>
          </a:xfrm>
          <a:prstGeom prst="rect">
            <a:avLst/>
          </a:prstGeom>
          <a:noFill/>
          <a:ln>
            <a:noFill/>
          </a:ln>
        </p:spPr>
        <p:txBody>
          <a:bodyPr anchorCtr="0" anchor="t" bIns="0" lIns="0" spcFirstLastPara="1" rIns="0" wrap="square" tIns="0">
            <a:spAutoFit/>
          </a:bodyPr>
          <a:lstStyle/>
          <a:p>
            <a:pPr indent="0" lvl="0" marL="0" marR="0" rtl="0" algn="ctr">
              <a:lnSpc>
                <a:spcPct val="140004"/>
              </a:lnSpc>
              <a:spcBef>
                <a:spcPts val="0"/>
              </a:spcBef>
              <a:spcAft>
                <a:spcPts val="0"/>
              </a:spcAft>
              <a:buNone/>
            </a:pPr>
            <a:r>
              <a:rPr b="0" i="0" lang="en-US" sz="9999" u="none" cap="none" strike="noStrike">
                <a:solidFill>
                  <a:srgbClr val="06AC73"/>
                </a:solidFill>
                <a:latin typeface="Prata"/>
                <a:ea typeface="Prata"/>
                <a:cs typeface="Prata"/>
                <a:sym typeface="Prata"/>
              </a:rPr>
              <a:t>03</a:t>
            </a:r>
            <a:endParaRPr/>
          </a:p>
        </p:txBody>
      </p:sp>
      <p:sp>
        <p:nvSpPr>
          <p:cNvPr id="142" name="Google Shape;142;p4"/>
          <p:cNvSpPr txBox="1"/>
          <p:nvPr/>
        </p:nvSpPr>
        <p:spPr>
          <a:xfrm>
            <a:off x="3438828" y="4563110"/>
            <a:ext cx="8968309" cy="5803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Gender Equality in Business</a:t>
            </a:r>
            <a:endParaRPr/>
          </a:p>
        </p:txBody>
      </p:sp>
      <p:sp>
        <p:nvSpPr>
          <p:cNvPr id="143" name="Google Shape;143;p4"/>
          <p:cNvSpPr txBox="1"/>
          <p:nvPr/>
        </p:nvSpPr>
        <p:spPr>
          <a:xfrm>
            <a:off x="3438828" y="5878091"/>
            <a:ext cx="12706759" cy="1180465"/>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Digital Tools in Industry 4.0 &amp; 5.0 Shaping Entrepreneurship in the New Digital Society</a:t>
            </a:r>
            <a:endParaRPr/>
          </a:p>
        </p:txBody>
      </p:sp>
      <p:sp>
        <p:nvSpPr>
          <p:cNvPr id="144" name="Google Shape;144;p4"/>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0"/>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13" name="Google Shape;513;p40"/>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14" name="Google Shape;514;p40"/>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15" name="Google Shape;515;p40"/>
          <p:cNvSpPr/>
          <p:nvPr/>
        </p:nvSpPr>
        <p:spPr>
          <a:xfrm>
            <a:off x="296357" y="7046619"/>
            <a:ext cx="2789348" cy="3008735"/>
          </a:xfrm>
          <a:custGeom>
            <a:rect b="b" l="l" r="r" t="t"/>
            <a:pathLst>
              <a:path extrusionOk="0" h="3008735" w="2789348">
                <a:moveTo>
                  <a:pt x="0" y="0"/>
                </a:moveTo>
                <a:lnTo>
                  <a:pt x="2789347" y="0"/>
                </a:lnTo>
                <a:lnTo>
                  <a:pt x="2789347" y="3008735"/>
                </a:lnTo>
                <a:lnTo>
                  <a:pt x="0" y="3008735"/>
                </a:lnTo>
                <a:lnTo>
                  <a:pt x="0" y="0"/>
                </a:lnTo>
                <a:close/>
              </a:path>
            </a:pathLst>
          </a:custGeom>
          <a:blipFill rotWithShape="1">
            <a:blip r:embed="rId6">
              <a:alphaModFix/>
            </a:blip>
            <a:stretch>
              <a:fillRect b="0" l="0" r="0" t="0"/>
            </a:stretch>
          </a:blipFill>
          <a:ln>
            <a:noFill/>
          </a:ln>
        </p:spPr>
      </p:sp>
      <p:sp>
        <p:nvSpPr>
          <p:cNvPr id="516" name="Google Shape;516;p40"/>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Step-by-step pricing for a social enterprise</a:t>
            </a:r>
            <a:endParaRPr/>
          </a:p>
        </p:txBody>
      </p:sp>
      <p:sp>
        <p:nvSpPr>
          <p:cNvPr id="517" name="Google Shape;517;p40"/>
          <p:cNvSpPr txBox="1"/>
          <p:nvPr/>
        </p:nvSpPr>
        <p:spPr>
          <a:xfrm>
            <a:off x="1678091" y="2223909"/>
            <a:ext cx="14931817" cy="4822710"/>
          </a:xfrm>
          <a:prstGeom prst="rect">
            <a:avLst/>
          </a:prstGeom>
          <a:noFill/>
          <a:ln>
            <a:noFill/>
          </a:ln>
        </p:spPr>
        <p:txBody>
          <a:bodyPr anchorCtr="0" anchor="t" bIns="0" lIns="0" spcFirstLastPara="1" rIns="0" wrap="square" tIns="0">
            <a:spAutoFit/>
          </a:bodyPr>
          <a:lstStyle/>
          <a:p>
            <a:pPr indent="-271131" lvl="1" marL="542263"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1: </a:t>
            </a:r>
            <a:r>
              <a:rPr b="0" i="0" lang="en-US" sz="2511" u="none" cap="none" strike="noStrike">
                <a:solidFill>
                  <a:srgbClr val="000000"/>
                </a:solidFill>
                <a:latin typeface="Playfair Display"/>
                <a:ea typeface="Playfair Display"/>
                <a:cs typeface="Playfair Display"/>
                <a:sym typeface="Playfair Display"/>
              </a:rPr>
              <a:t>Define social impact goals with the objective of improving the literacy rates and academic performance among children in the community.</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1" lvl="1" marL="542263"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2: </a:t>
            </a:r>
            <a:r>
              <a:rPr b="0" i="0" lang="en-US" sz="2511" u="none" cap="none" strike="noStrike">
                <a:solidFill>
                  <a:srgbClr val="000000"/>
                </a:solidFill>
                <a:latin typeface="Playfair Display"/>
                <a:ea typeface="Playfair Display"/>
                <a:cs typeface="Playfair Display"/>
                <a:sym typeface="Playfair Display"/>
              </a:rPr>
              <a:t>Identify and categorise your beneficiaries, who in this scenario are children aged 6-14 in the community and families with low socio-economic status.</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1" lvl="1" marL="542263"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3: </a:t>
            </a:r>
            <a:r>
              <a:rPr b="0" i="0" lang="en-US" sz="2511" u="none" cap="none" strike="noStrike">
                <a:solidFill>
                  <a:srgbClr val="000000"/>
                </a:solidFill>
                <a:latin typeface="Playfair Display"/>
                <a:ea typeface="Playfair Display"/>
                <a:cs typeface="Playfair Display"/>
                <a:sym typeface="Playfair Display"/>
              </a:rPr>
              <a:t>Select the channels for your service delivery such as after-school learning centers within the community and collaborations with local schools for supplementary education.</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1"/>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23" name="Google Shape;523;p41"/>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24" name="Google Shape;524;p41"/>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25" name="Google Shape;525;p41"/>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Step-by-step pricing for a social enterprise</a:t>
            </a:r>
            <a:endParaRPr/>
          </a:p>
        </p:txBody>
      </p:sp>
      <p:sp>
        <p:nvSpPr>
          <p:cNvPr id="526" name="Google Shape;526;p41"/>
          <p:cNvSpPr txBox="1"/>
          <p:nvPr/>
        </p:nvSpPr>
        <p:spPr>
          <a:xfrm>
            <a:off x="1249464" y="2223909"/>
            <a:ext cx="15414023" cy="7422411"/>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4: </a:t>
            </a:r>
            <a:r>
              <a:rPr b="0" i="0" lang="en-US" sz="2511" u="none" cap="none" strike="noStrike">
                <a:solidFill>
                  <a:srgbClr val="000000"/>
                </a:solidFill>
                <a:latin typeface="Playfair Display"/>
                <a:ea typeface="Playfair Display"/>
                <a:cs typeface="Playfair Display"/>
                <a:sym typeface="Playfair Display"/>
              </a:rPr>
              <a:t>Consider the cost structure for social impact to determine your operational costs such as rent for learning centers, the educators salaries and any educational materials and resources that will be needed. Other costs such as impact assessment tools or fees for the community engagement programs.</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5: </a:t>
            </a:r>
            <a:r>
              <a:rPr b="0" i="0" lang="en-US" sz="2511" u="none" cap="none" strike="noStrike">
                <a:solidFill>
                  <a:srgbClr val="000000"/>
                </a:solidFill>
                <a:latin typeface="Playfair Display"/>
                <a:ea typeface="Playfair Display"/>
                <a:cs typeface="Playfair Display"/>
                <a:sym typeface="Playfair Display"/>
              </a:rPr>
              <a:t>Quality and key resources that will be needed such as qualified educators with expertise in the local curriculum who will successfully engage and interact with the learning materials. Define your quality driven pricing which will be determined on the quality of education provided and will ensure a well-structured curriculum and impactful learning experience.</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6: </a:t>
            </a:r>
            <a:r>
              <a:rPr b="0" i="0" lang="en-US" sz="2511" u="none" cap="none" strike="noStrike">
                <a:solidFill>
                  <a:srgbClr val="000000"/>
                </a:solidFill>
                <a:latin typeface="Playfair Display"/>
                <a:ea typeface="Playfair Display"/>
                <a:cs typeface="Playfair Display"/>
                <a:sym typeface="Playfair Display"/>
              </a:rPr>
              <a:t>Building relationships with your beneficiaries through regular parent-teacher meetings to understand the specific needs of each child and transparent communication on the benefits of education for the children's future. This might entail offers for flexible payment plans based on the financial capacity of each family.</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2"/>
          <p:cNvSpPr/>
          <p:nvPr/>
        </p:nvSpPr>
        <p:spPr>
          <a:xfrm rot="-1526634">
            <a:off x="15608712" y="7200900"/>
            <a:ext cx="3793097" cy="4114800"/>
          </a:xfrm>
          <a:custGeom>
            <a:rect b="b" l="l" r="r" t="t"/>
            <a:pathLst>
              <a:path extrusionOk="0" h="4114800" w="3793097">
                <a:moveTo>
                  <a:pt x="0" y="0"/>
                </a:moveTo>
                <a:lnTo>
                  <a:pt x="3793097" y="0"/>
                </a:lnTo>
                <a:lnTo>
                  <a:pt x="3793097" y="4114800"/>
                </a:lnTo>
                <a:lnTo>
                  <a:pt x="0" y="4114800"/>
                </a:lnTo>
                <a:lnTo>
                  <a:pt x="0" y="0"/>
                </a:lnTo>
                <a:close/>
              </a:path>
            </a:pathLst>
          </a:custGeom>
          <a:blipFill rotWithShape="1">
            <a:blip r:embed="rId3">
              <a:alphaModFix/>
            </a:blip>
            <a:stretch>
              <a:fillRect b="0" l="0" r="0" t="0"/>
            </a:stretch>
          </a:blipFill>
          <a:ln>
            <a:noFill/>
          </a:ln>
        </p:spPr>
      </p:sp>
      <p:sp>
        <p:nvSpPr>
          <p:cNvPr id="532" name="Google Shape;532;p42"/>
          <p:cNvSpPr/>
          <p:nvPr/>
        </p:nvSpPr>
        <p:spPr>
          <a:xfrm>
            <a:off x="15294047" y="-1776591"/>
            <a:ext cx="4647105" cy="4114800"/>
          </a:xfrm>
          <a:custGeom>
            <a:rect b="b" l="l" r="r" t="t"/>
            <a:pathLst>
              <a:path extrusionOk="0" h="4114800" w="4647105">
                <a:moveTo>
                  <a:pt x="0" y="0"/>
                </a:moveTo>
                <a:lnTo>
                  <a:pt x="4647105" y="0"/>
                </a:lnTo>
                <a:lnTo>
                  <a:pt x="4647105" y="4114800"/>
                </a:lnTo>
                <a:lnTo>
                  <a:pt x="0" y="4114800"/>
                </a:lnTo>
                <a:lnTo>
                  <a:pt x="0" y="0"/>
                </a:lnTo>
                <a:close/>
              </a:path>
            </a:pathLst>
          </a:custGeom>
          <a:blipFill rotWithShape="1">
            <a:blip r:embed="rId4">
              <a:alphaModFix/>
            </a:blip>
            <a:stretch>
              <a:fillRect b="0" l="0" r="0" t="0"/>
            </a:stretch>
          </a:blipFill>
          <a:ln>
            <a:noFill/>
          </a:ln>
        </p:spPr>
      </p:sp>
      <p:sp>
        <p:nvSpPr>
          <p:cNvPr id="533" name="Google Shape;533;p42"/>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
        <p:nvSpPr>
          <p:cNvPr id="534" name="Google Shape;534;p42"/>
          <p:cNvSpPr txBox="1"/>
          <p:nvPr/>
        </p:nvSpPr>
        <p:spPr>
          <a:xfrm>
            <a:off x="0" y="897514"/>
            <a:ext cx="16359553"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00000"/>
                </a:solidFill>
                <a:latin typeface="Playfair Display"/>
                <a:ea typeface="Playfair Display"/>
                <a:cs typeface="Playfair Display"/>
                <a:sym typeface="Playfair Display"/>
              </a:rPr>
              <a:t>Step-by-step pricing for a social enterprise</a:t>
            </a:r>
            <a:endParaRPr/>
          </a:p>
        </p:txBody>
      </p:sp>
      <p:sp>
        <p:nvSpPr>
          <p:cNvPr id="535" name="Google Shape;535;p42"/>
          <p:cNvSpPr txBox="1"/>
          <p:nvPr/>
        </p:nvSpPr>
        <p:spPr>
          <a:xfrm>
            <a:off x="1249464" y="2223909"/>
            <a:ext cx="15789072" cy="6355611"/>
          </a:xfrm>
          <a:prstGeom prst="rect">
            <a:avLst/>
          </a:prstGeom>
          <a:noFill/>
          <a:ln>
            <a:noFill/>
          </a:ln>
        </p:spPr>
        <p:txBody>
          <a:bodyPr anchorCtr="0" anchor="t" bIns="0" lIns="0" spcFirstLastPara="1" rIns="0" wrap="square" tIns="0">
            <a:spAutoFit/>
          </a:bodyPr>
          <a:lstStyle/>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7: </a:t>
            </a:r>
            <a:r>
              <a:rPr b="0" i="0" lang="en-US" sz="2511" u="none" cap="none" strike="noStrike">
                <a:solidFill>
                  <a:srgbClr val="000000"/>
                </a:solidFill>
                <a:latin typeface="Playfair Display"/>
                <a:ea typeface="Playfair Display"/>
                <a:cs typeface="Playfair Display"/>
                <a:sym typeface="Playfair Display"/>
              </a:rPr>
              <a:t>Financial structure for long-term impact.  Your pricing will need to cover operational costs while seeking external support for social impact initiatives.</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8: </a:t>
            </a:r>
            <a:r>
              <a:rPr b="0" i="0" lang="en-US" sz="2511" u="none" cap="none" strike="noStrike">
                <a:solidFill>
                  <a:srgbClr val="000000"/>
                </a:solidFill>
                <a:latin typeface="Playfair Display"/>
                <a:ea typeface="Playfair Display"/>
                <a:cs typeface="Playfair Display"/>
                <a:sym typeface="Playfair Display"/>
              </a:rPr>
              <a:t>Continuous improvement and adaptability such as receiving regular feedback from parents and educators, organising periodic assessment of the curriculum to align with evolving educational standards, evaluate the literacy rates among participating children and possible upgrade of their academic performance in school. </a:t>
            </a:r>
            <a:endParaRPr/>
          </a:p>
          <a:p>
            <a:pPr indent="0" lvl="0" marL="0" marR="0" rtl="0" algn="l">
              <a:lnSpc>
                <a:spcPct val="170011"/>
              </a:lnSpc>
              <a:spcBef>
                <a:spcPts val="0"/>
              </a:spcBef>
              <a:spcAft>
                <a:spcPts val="0"/>
              </a:spcAft>
              <a:buNone/>
            </a:pPr>
            <a:r>
              <a:t/>
            </a:r>
            <a:endParaRPr b="0" i="0" sz="2511" u="none" cap="none" strike="noStrike">
              <a:solidFill>
                <a:srgbClr val="000000"/>
              </a:solidFill>
              <a:latin typeface="Playfair Display"/>
              <a:ea typeface="Playfair Display"/>
              <a:cs typeface="Playfair Display"/>
              <a:sym typeface="Playfair Display"/>
            </a:endParaRPr>
          </a:p>
          <a:p>
            <a:pPr indent="-271132" lvl="1" marL="542264" marR="0" rtl="0" algn="l">
              <a:lnSpc>
                <a:spcPct val="170011"/>
              </a:lnSpc>
              <a:spcBef>
                <a:spcPts val="0"/>
              </a:spcBef>
              <a:spcAft>
                <a:spcPts val="0"/>
              </a:spcAft>
              <a:buClr>
                <a:srgbClr val="000000"/>
              </a:buClr>
              <a:buSzPts val="2511"/>
              <a:buFont typeface="Arial"/>
              <a:buChar char="•"/>
            </a:pPr>
            <a:r>
              <a:rPr b="1" i="0" lang="en-US" sz="2511" u="none" cap="none" strike="noStrike">
                <a:solidFill>
                  <a:srgbClr val="000000"/>
                </a:solidFill>
                <a:latin typeface="Playfair Display"/>
                <a:ea typeface="Playfair Display"/>
                <a:cs typeface="Playfair Display"/>
                <a:sym typeface="Playfair Display"/>
              </a:rPr>
              <a:t>Step 9: </a:t>
            </a:r>
            <a:r>
              <a:rPr b="0" i="0" lang="en-US" sz="2511" u="none" cap="none" strike="noStrike">
                <a:solidFill>
                  <a:srgbClr val="000000"/>
                </a:solidFill>
                <a:latin typeface="Playfair Display"/>
                <a:ea typeface="Playfair Display"/>
                <a:cs typeface="Playfair Display"/>
                <a:sym typeface="Playfair Display"/>
              </a:rPr>
              <a:t>Involve the community through community forums to discuss and determine updating your pricing structures and allow for collaborative decision-making on financial aid and scholarship programs. This should be reflected in your pricing strategy i.e. reflect the added value of skill development in the overall pricing model.</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grpSp>
        <p:nvGrpSpPr>
          <p:cNvPr id="540" name="Google Shape;540;p43"/>
          <p:cNvGrpSpPr/>
          <p:nvPr/>
        </p:nvGrpSpPr>
        <p:grpSpPr>
          <a:xfrm>
            <a:off x="278602" y="1462917"/>
            <a:ext cx="5458534" cy="7361166"/>
            <a:chOff x="0" y="0"/>
            <a:chExt cx="7278045" cy="9814888"/>
          </a:xfrm>
        </p:grpSpPr>
        <p:sp>
          <p:nvSpPr>
            <p:cNvPr id="541" name="Google Shape;541;p43"/>
            <p:cNvSpPr/>
            <p:nvPr/>
          </p:nvSpPr>
          <p:spPr>
            <a:xfrm>
              <a:off x="0" y="0"/>
              <a:ext cx="6677274" cy="9189541"/>
            </a:xfrm>
            <a:custGeom>
              <a:rect b="b" l="l" r="r" t="t"/>
              <a:pathLst>
                <a:path extrusionOk="0" h="9189541" w="6677274">
                  <a:moveTo>
                    <a:pt x="0" y="0"/>
                  </a:moveTo>
                  <a:lnTo>
                    <a:pt x="6677274" y="0"/>
                  </a:lnTo>
                  <a:lnTo>
                    <a:pt x="6677274" y="9189541"/>
                  </a:lnTo>
                  <a:lnTo>
                    <a:pt x="0" y="9189541"/>
                  </a:lnTo>
                  <a:lnTo>
                    <a:pt x="0" y="0"/>
                  </a:lnTo>
                  <a:close/>
                </a:path>
              </a:pathLst>
            </a:custGeom>
            <a:blipFill rotWithShape="1">
              <a:blip r:embed="rId3">
                <a:alphaModFix/>
              </a:blip>
              <a:stretch>
                <a:fillRect b="-13803" l="0" r="-99660" t="-31268"/>
              </a:stretch>
            </a:blipFill>
            <a:ln>
              <a:noFill/>
            </a:ln>
          </p:spPr>
        </p:sp>
        <p:sp>
          <p:nvSpPr>
            <p:cNvPr id="542" name="Google Shape;542;p43"/>
            <p:cNvSpPr/>
            <p:nvPr/>
          </p:nvSpPr>
          <p:spPr>
            <a:xfrm>
              <a:off x="689447" y="615736"/>
              <a:ext cx="6588598" cy="9199152"/>
            </a:xfrm>
            <a:custGeom>
              <a:rect b="b" l="l" r="r" t="t"/>
              <a:pathLst>
                <a:path extrusionOk="0" h="1068892" w="765560">
                  <a:moveTo>
                    <a:pt x="0" y="0"/>
                  </a:moveTo>
                  <a:lnTo>
                    <a:pt x="765560" y="0"/>
                  </a:lnTo>
                  <a:lnTo>
                    <a:pt x="765560" y="1068892"/>
                  </a:lnTo>
                  <a:lnTo>
                    <a:pt x="0" y="1068892"/>
                  </a:lnTo>
                  <a:close/>
                </a:path>
              </a:pathLst>
            </a:custGeom>
            <a:blipFill rotWithShape="1">
              <a:blip r:embed="rId4">
                <a:alphaModFix/>
              </a:blip>
              <a:stretch>
                <a:fillRect b="0" l="-55122" r="-55124" t="0"/>
              </a:stretch>
            </a:blipFill>
            <a:ln>
              <a:noFill/>
            </a:ln>
          </p:spPr>
        </p:sp>
      </p:grpSp>
      <p:sp>
        <p:nvSpPr>
          <p:cNvPr id="543" name="Google Shape;543;p43"/>
          <p:cNvSpPr txBox="1"/>
          <p:nvPr/>
        </p:nvSpPr>
        <p:spPr>
          <a:xfrm>
            <a:off x="-932591" y="352228"/>
            <a:ext cx="20972293"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6AC73"/>
                </a:solidFill>
                <a:latin typeface="Playfair Display"/>
                <a:ea typeface="Playfair Display"/>
                <a:cs typeface="Playfair Display"/>
                <a:sym typeface="Playfair Display"/>
              </a:rPr>
              <a:t>IS THERE PROFIT POTENTIAL IN SOCIAL ENTERPRISES? </a:t>
            </a:r>
            <a:endParaRPr/>
          </a:p>
        </p:txBody>
      </p:sp>
      <p:sp>
        <p:nvSpPr>
          <p:cNvPr id="544" name="Google Shape;544;p43"/>
          <p:cNvSpPr txBox="1"/>
          <p:nvPr/>
        </p:nvSpPr>
        <p:spPr>
          <a:xfrm>
            <a:off x="6170201" y="1709572"/>
            <a:ext cx="11705251" cy="7781290"/>
          </a:xfrm>
          <a:prstGeom prst="rect">
            <a:avLst/>
          </a:prstGeom>
          <a:noFill/>
          <a:ln>
            <a:noFill/>
          </a:ln>
        </p:spPr>
        <p:txBody>
          <a:bodyPr anchorCtr="0" anchor="t" bIns="0" lIns="0" spcFirstLastPara="1" rIns="0" wrap="square" tIns="0">
            <a:spAutoFit/>
          </a:bodyPr>
          <a:lstStyle/>
          <a:p>
            <a:pPr indent="0" lvl="0" marL="0" marR="0" rtl="0" algn="l">
              <a:lnSpc>
                <a:spcPct val="140011"/>
              </a:lnSpc>
              <a:spcBef>
                <a:spcPts val="0"/>
              </a:spcBef>
              <a:spcAft>
                <a:spcPts val="0"/>
              </a:spcAft>
              <a:buNone/>
            </a:pPr>
            <a:r>
              <a:rPr b="0" i="0" lang="en-US" sz="3399" u="none" cap="none" strike="noStrike">
                <a:solidFill>
                  <a:srgbClr val="000000"/>
                </a:solidFill>
                <a:latin typeface="Playfair Display"/>
                <a:ea typeface="Playfair Display"/>
                <a:cs typeface="Playfair Display"/>
                <a:sym typeface="Playfair Display"/>
              </a:rPr>
              <a:t>As in all businesses, a surplus is needed to be financially viable and have future expansion plans. There are several profitability approaches one can consider as a young social business entrepreneur. Consider the following and apply the ones most relevant to your own business venture.</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How can I ensure that profitability in my social business goes beyond financial gains to create sustained positive change in the communities I serve? </a:t>
            </a:r>
            <a:endParaRPr/>
          </a:p>
          <a:p>
            <a:pPr indent="0" lvl="0" marL="0" marR="0" rtl="0" algn="ctr">
              <a:lnSpc>
                <a:spcPct val="140011"/>
              </a:lnSpc>
              <a:spcBef>
                <a:spcPts val="0"/>
              </a:spcBef>
              <a:spcAft>
                <a:spcPts val="0"/>
              </a:spcAft>
              <a:buNone/>
            </a:pPr>
            <a:r>
              <a:t/>
            </a:r>
            <a:endParaRPr b="1" i="0" sz="3399" u="none" cap="none" strike="noStrike">
              <a:solidFill>
                <a:srgbClr val="000000"/>
              </a:solidFill>
              <a:latin typeface="Playfair Display"/>
              <a:ea typeface="Playfair Display"/>
              <a:cs typeface="Playfair Display"/>
              <a:sym typeface="Playfair Display"/>
            </a:endParaRPr>
          </a:p>
          <a:p>
            <a:pPr indent="0" lvl="0" marL="0" marR="0" rtl="0" algn="ctr">
              <a:lnSpc>
                <a:spcPct val="140011"/>
              </a:lnSpc>
              <a:spcBef>
                <a:spcPts val="0"/>
              </a:spcBef>
              <a:spcAft>
                <a:spcPts val="0"/>
              </a:spcAft>
              <a:buNone/>
            </a:pPr>
            <a:r>
              <a:rPr b="1" i="0" lang="en-US" sz="3399" u="none" cap="none" strike="noStrike">
                <a:solidFill>
                  <a:srgbClr val="000000"/>
                </a:solidFill>
                <a:latin typeface="Playfair Display"/>
                <a:ea typeface="Playfair Display"/>
                <a:cs typeface="Playfair Display"/>
                <a:sym typeface="Playfair Display"/>
              </a:rPr>
              <a:t>How can I combine effective pricing strategies with innovative revenue models to ensure the long-term success and impact of my social enterprise?</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sp>
        <p:nvSpPr>
          <p:cNvPr id="549" name="Google Shape;549;p44"/>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0" name="Google Shape;550;p44"/>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1" name="Google Shape;551;p44"/>
          <p:cNvSpPr txBox="1"/>
          <p:nvPr/>
        </p:nvSpPr>
        <p:spPr>
          <a:xfrm>
            <a:off x="754783" y="581025"/>
            <a:ext cx="165045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CONSIDER THE FOLLOWING COLLABORATIONS</a:t>
            </a:r>
            <a:endParaRPr/>
          </a:p>
        </p:txBody>
      </p:sp>
      <p:sp>
        <p:nvSpPr>
          <p:cNvPr id="552" name="Google Shape;552;p44"/>
          <p:cNvSpPr txBox="1"/>
          <p:nvPr/>
        </p:nvSpPr>
        <p:spPr>
          <a:xfrm>
            <a:off x="754783" y="1810743"/>
            <a:ext cx="17051894" cy="7281545"/>
          </a:xfrm>
          <a:prstGeom prst="rect">
            <a:avLst/>
          </a:prstGeom>
          <a:noFill/>
          <a:ln>
            <a:noFill/>
          </a:ln>
        </p:spPr>
        <p:txBody>
          <a:bodyPr anchorCtr="0" anchor="t" bIns="0" lIns="0" spcFirstLastPara="1" rIns="0" wrap="square" tIns="0">
            <a:spAutoFit/>
          </a:bodyPr>
          <a:lstStyle/>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Collaborate with government initiatives for funding.</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Offer premium wellness services for those who can afford it while subsidise services for low-income individuals.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Promote environmental conservation through eco-friendly tourism and charge premiums for eco-tourism packages. You can also establish partnerships with eco-conscious travel agencies and create revenue-sharing models with local communities.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Provide job training and placement services for vulnerable youth and charge placement fees to businesses while seeking government grants for job training initiatives. You can further create a sustainable revenue model through alumni success stories.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45"/>
          <p:cNvSpPr/>
          <p:nvPr/>
        </p:nvSpPr>
        <p:spPr>
          <a:xfrm rot="4584164">
            <a:off x="15363491" y="8229600"/>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558" name="Google Shape;558;p45"/>
          <p:cNvSpPr/>
          <p:nvPr/>
        </p:nvSpPr>
        <p:spPr>
          <a:xfrm rot="5399999">
            <a:off x="14934175" y="8662909"/>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559" name="Google Shape;559;p45"/>
          <p:cNvSpPr txBox="1"/>
          <p:nvPr/>
        </p:nvSpPr>
        <p:spPr>
          <a:xfrm>
            <a:off x="754783" y="581025"/>
            <a:ext cx="16504517" cy="17399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DIVERSIFY YOUR REVENUE CHANNELS AS FOLLOWS:</a:t>
            </a:r>
            <a:endParaRPr/>
          </a:p>
          <a:p>
            <a:pPr indent="0" lvl="0" marL="0" marR="0" rtl="0" algn="l">
              <a:lnSpc>
                <a:spcPct val="140000"/>
              </a:lnSpc>
              <a:spcBef>
                <a:spcPts val="0"/>
              </a:spcBef>
              <a:spcAft>
                <a:spcPts val="0"/>
              </a:spcAft>
              <a:buNone/>
            </a:pPr>
            <a:r>
              <a:t/>
            </a:r>
            <a:endParaRPr b="0" i="0" sz="5000" u="none" cap="none" strike="noStrike">
              <a:solidFill>
                <a:srgbClr val="000000"/>
              </a:solidFill>
              <a:latin typeface="Playfair Display"/>
              <a:ea typeface="Playfair Display"/>
              <a:cs typeface="Playfair Display"/>
              <a:sym typeface="Playfair Display"/>
            </a:endParaRPr>
          </a:p>
        </p:txBody>
      </p:sp>
      <p:sp>
        <p:nvSpPr>
          <p:cNvPr id="560" name="Google Shape;560;p45"/>
          <p:cNvSpPr txBox="1"/>
          <p:nvPr/>
        </p:nvSpPr>
        <p:spPr>
          <a:xfrm>
            <a:off x="754783" y="1810743"/>
            <a:ext cx="17051894" cy="8405495"/>
          </a:xfrm>
          <a:prstGeom prst="rect">
            <a:avLst/>
          </a:prstGeom>
          <a:noFill/>
          <a:ln>
            <a:noFill/>
          </a:ln>
        </p:spPr>
        <p:txBody>
          <a:bodyPr anchorCtr="0" anchor="t" bIns="0" lIns="0" spcFirstLastPara="1" rIns="0" wrap="square" tIns="0">
            <a:spAutoFit/>
          </a:bodyPr>
          <a:lstStyle/>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Offer premium services to those who can afford, using the revenue to subsidize or provide free services.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Social enterprise partnerships: collaborate with other social enterprises or traditional businesses that align with your mission for joint ventures or mutual benefits.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Community investment models: Introduce community investment programs where community members or supporters can invest in the social business and receive returns.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Organise events or campaigns that not only raise funds but also create awareness and engage the community in your social mission.</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a:p>
            <a:pPr indent="-345439" lvl="1" marL="690881" marR="0" rtl="0" algn="l">
              <a:lnSpc>
                <a:spcPct val="140000"/>
              </a:lnSpc>
              <a:spcBef>
                <a:spcPts val="0"/>
              </a:spcBef>
              <a:spcAft>
                <a:spcPts val="0"/>
              </a:spcAft>
              <a:buClr>
                <a:srgbClr val="000000"/>
              </a:buClr>
              <a:buSzPts val="3200"/>
              <a:buFont typeface="Arial"/>
              <a:buChar char="•"/>
            </a:pPr>
            <a:r>
              <a:rPr b="0" i="0" lang="en-US" sz="3200" u="none" cap="none" strike="noStrike">
                <a:solidFill>
                  <a:srgbClr val="000000"/>
                </a:solidFill>
                <a:latin typeface="Playfair Display"/>
                <a:ea typeface="Playfair Display"/>
                <a:cs typeface="Playfair Display"/>
                <a:sym typeface="Playfair Display"/>
              </a:rPr>
              <a:t>Optimise operational costs without compromising the quality of social impact. Efficient cost management contributes to the overall financial health of the social business.</a:t>
            </a:r>
            <a:endParaRPr/>
          </a:p>
          <a:p>
            <a:pPr indent="0" lvl="0" marL="0" marR="0" rtl="0" algn="l">
              <a:lnSpc>
                <a:spcPct val="140000"/>
              </a:lnSpc>
              <a:spcBef>
                <a:spcPts val="0"/>
              </a:spcBef>
              <a:spcAft>
                <a:spcPts val="0"/>
              </a:spcAft>
              <a:buNone/>
            </a:pPr>
            <a:r>
              <a:t/>
            </a:r>
            <a:endParaRPr b="0" i="0" sz="3200"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6"/>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566" name="Google Shape;566;p46"/>
          <p:cNvSpPr/>
          <p:nvPr/>
        </p:nvSpPr>
        <p:spPr>
          <a:xfrm>
            <a:off x="14165705"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567" name="Google Shape;567;p46"/>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568" name="Google Shape;568;p46"/>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569" name="Google Shape;569;p46"/>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570" name="Google Shape;570;p46"/>
          <p:cNvSpPr txBox="1"/>
          <p:nvPr/>
        </p:nvSpPr>
        <p:spPr>
          <a:xfrm>
            <a:off x="6699673" y="3284537"/>
            <a:ext cx="2444327"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71" name="Google Shape;571;p46"/>
          <p:cNvSpPr txBox="1"/>
          <p:nvPr/>
        </p:nvSpPr>
        <p:spPr>
          <a:xfrm>
            <a:off x="9424260" y="3417887"/>
            <a:ext cx="7517251" cy="190817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You've reached the end of module 2!</a:t>
            </a:r>
            <a:endParaRPr/>
          </a:p>
        </p:txBody>
      </p:sp>
      <p:sp>
        <p:nvSpPr>
          <p:cNvPr id="572" name="Google Shape;572;p46"/>
          <p:cNvSpPr txBox="1"/>
          <p:nvPr/>
        </p:nvSpPr>
        <p:spPr>
          <a:xfrm>
            <a:off x="9424260" y="5673152"/>
            <a:ext cx="8863740"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Now it's time for some self-assessment and exercices. </a:t>
            </a:r>
            <a:endParaRPr/>
          </a:p>
        </p:txBody>
      </p:sp>
      <p:grpSp>
        <p:nvGrpSpPr>
          <p:cNvPr id="573" name="Google Shape;573;p46"/>
          <p:cNvGrpSpPr/>
          <p:nvPr/>
        </p:nvGrpSpPr>
        <p:grpSpPr>
          <a:xfrm>
            <a:off x="2330512" y="2197460"/>
            <a:ext cx="4369161" cy="5892080"/>
            <a:chOff x="0" y="0"/>
            <a:chExt cx="5825547" cy="7856106"/>
          </a:xfrm>
        </p:grpSpPr>
        <p:sp>
          <p:nvSpPr>
            <p:cNvPr id="574" name="Google Shape;574;p46"/>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8">
                <a:alphaModFix/>
              </a:blip>
              <a:stretch>
                <a:fillRect b="-13803" l="0" r="-99660" t="-31268"/>
              </a:stretch>
            </a:blipFill>
            <a:ln>
              <a:noFill/>
            </a:ln>
          </p:spPr>
        </p:sp>
        <p:sp>
          <p:nvSpPr>
            <p:cNvPr id="575" name="Google Shape;575;p46"/>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9">
                <a:alphaModFix/>
              </a:blip>
              <a:stretch>
                <a:fillRect b="0" l="-55122" r="-55124" t="0"/>
              </a:stretch>
            </a:blipFill>
            <a:ln>
              <a:noFill/>
            </a:ln>
          </p:spPr>
        </p:sp>
      </p:grpSp>
      <p:sp>
        <p:nvSpPr>
          <p:cNvPr id="576" name="Google Shape;576;p4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10">
              <a:alphaModFix/>
            </a:blip>
            <a:stretch>
              <a:fillRect b="-160181" l="-14265" r="-3278" t="-161048"/>
            </a:stretch>
          </a:blipFill>
          <a:ln>
            <a:noFill/>
          </a:ln>
        </p:spPr>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7"/>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82" name="Google Shape;582;p47"/>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83" name="Google Shape;583;p47"/>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84" name="Google Shape;584;p47"/>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85" name="Google Shape;585;p47"/>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586" name="Google Shape;586;p47"/>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 </a:t>
            </a:r>
            <a:endParaRPr/>
          </a:p>
        </p:txBody>
      </p:sp>
      <p:sp>
        <p:nvSpPr>
          <p:cNvPr id="587" name="Google Shape;587;p47"/>
          <p:cNvSpPr txBox="1"/>
          <p:nvPr/>
        </p:nvSpPr>
        <p:spPr>
          <a:xfrm>
            <a:off x="2092503" y="2965451"/>
            <a:ext cx="13781524" cy="61087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 What is the primary objective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2: Which Business Canvas Model element focuses on the ways a company communicates with and provides value to its customers?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3: Why is understanding the social issues you aim to address crucial for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4: What does a Value Proposition in a social enterprise refer to?</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Questions 5: In the context of the Business Canvas Model, what does "Channels" refer to?</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6: Which of the following is a crucial factor when identifying target audiences for a social enterprise?</a:t>
            </a:r>
            <a:endParaRPr/>
          </a:p>
        </p:txBody>
      </p:sp>
      <p:sp>
        <p:nvSpPr>
          <p:cNvPr id="588" name="Google Shape;588;p4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8"/>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594" name="Google Shape;594;p48"/>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595" name="Google Shape;595;p48"/>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596" name="Google Shape;596;p48"/>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597" name="Google Shape;597;p48"/>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598" name="Google Shape;598;p48"/>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 </a:t>
            </a:r>
            <a:endParaRPr/>
          </a:p>
        </p:txBody>
      </p:sp>
      <p:sp>
        <p:nvSpPr>
          <p:cNvPr id="599" name="Google Shape;599;p48"/>
          <p:cNvSpPr txBox="1"/>
          <p:nvPr/>
        </p:nvSpPr>
        <p:spPr>
          <a:xfrm>
            <a:off x="1916849" y="2965451"/>
            <a:ext cx="15342451" cy="6546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7: What is the main purpose of the hands-on activity "Mapping a Social Enterprise Canvas"?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8:  Why is building a supportive network important for a social entrepreneur?</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9: What does the term "Impact Measurement" refer to in the context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10: What role does emotional intelligence play in social entrepreneurship?</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Questions 11: Which Social Business Canvas Model element involves choosing the most effective ways to reach and engage with your target audience?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12: Why should social entrepreneurs be mindful of legal and ethical considerations?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13: What does the term "Customer Segmentation" involve in the context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49"/>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05" name="Google Shape;605;p49"/>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06" name="Google Shape;606;p49"/>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07" name="Google Shape;607;p49"/>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08" name="Google Shape;608;p49"/>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09" name="Google Shape;609;p49"/>
          <p:cNvSpPr txBox="1"/>
          <p:nvPr/>
        </p:nvSpPr>
        <p:spPr>
          <a:xfrm>
            <a:off x="6538952" y="3314063"/>
            <a:ext cx="10353042" cy="6985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 What is the primary objective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 </a:t>
            </a:r>
            <a:r>
              <a:rPr b="0" i="0" lang="en-US" sz="2499" u="none" cap="none" strike="noStrike">
                <a:solidFill>
                  <a:srgbClr val="558051"/>
                </a:solidFill>
                <a:latin typeface="Playfair Display"/>
                <a:ea typeface="Playfair Display"/>
                <a:cs typeface="Playfair Display"/>
                <a:sym typeface="Playfair Display"/>
              </a:rPr>
              <a:t>A. Maximize profits for shareholders</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B. Address social or environmental issues while sustaining financially</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C. Generate revenue for personal gain</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Minimize costs at the expense of societal impact</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2:  Which Business Canvas Model element focuses on the ways a company communicates with and provides value to its customers?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Customer Segments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B. Value Propositions</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C. Channels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Customer Relationships</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10" name="Google Shape;610;p49"/>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11" name="Google Shape;611;p49"/>
          <p:cNvGrpSpPr/>
          <p:nvPr/>
        </p:nvGrpSpPr>
        <p:grpSpPr>
          <a:xfrm>
            <a:off x="1657368" y="3022814"/>
            <a:ext cx="4369161" cy="5892080"/>
            <a:chOff x="0" y="0"/>
            <a:chExt cx="5825547" cy="7856106"/>
          </a:xfrm>
        </p:grpSpPr>
        <p:sp>
          <p:nvSpPr>
            <p:cNvPr id="612" name="Google Shape;612;p49"/>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13" name="Google Shape;613;p49"/>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5"/>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0" name="Google Shape;150;p5"/>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51" name="Google Shape;151;p5"/>
          <p:cNvSpPr txBox="1"/>
          <p:nvPr/>
        </p:nvSpPr>
        <p:spPr>
          <a:xfrm>
            <a:off x="754783" y="1972989"/>
            <a:ext cx="15921600" cy="9946800"/>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lang="en-US" sz="2606">
                <a:latin typeface="Playfair Display"/>
                <a:ea typeface="Playfair Display"/>
                <a:cs typeface="Playfair Display"/>
                <a:sym typeface="Playfair Display"/>
              </a:rPr>
              <a:t>Watch the SUSE  Module 2 video </a:t>
            </a:r>
            <a:r>
              <a:rPr lang="en-US" sz="2606" u="sng">
                <a:solidFill>
                  <a:schemeClr val="hlink"/>
                </a:solidFill>
                <a:latin typeface="Playfair Display"/>
                <a:ea typeface="Playfair Display"/>
                <a:cs typeface="Playfair Display"/>
                <a:sym typeface="Playfair Display"/>
                <a:hlinkClick r:id="rId5"/>
              </a:rPr>
              <a:t>https://www.youtube.com/watch?v=rXrGNDvicNA&amp;list=PLcG96fou9ugIcS3ZYVFc5SNQNJo3JhIfH&amp;index=2</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sz="2606">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Social entrepreneurship is becoming increasingly influential in Europe. Young people in particular are embracing it as a tool for meaningful change. Social entrepreneurship is an approach to business that addresses societal needs with a focus on social impact. The module explores the definition of social entrepreneurship, its benefits and the mindset required for success while also presenting best practices through case studies and introduces tools such as the Social Business Model Canvas. </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Social entrepreneurship for Europe's youth</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Meaning and impact: Social entrepreneurship addresses pressing societal needs while promoting targeted social impact and highlighting its benefits.</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Tools and mindset: Empowering tools like the Social Business Model Canvas are introduced alongside the necessary mindset for success.</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Case studies: Showcase the potential for a socially conscious future through successful case studies</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p:txBody>
      </p:sp>
      <p:sp>
        <p:nvSpPr>
          <p:cNvPr id="152" name="Google Shape;152;p5"/>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a:t>
            </a:r>
            <a:endParaRPr/>
          </a:p>
        </p:txBody>
      </p:sp>
      <p:sp>
        <p:nvSpPr>
          <p:cNvPr id="153" name="Google Shape;153;p5"/>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50"/>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19" name="Google Shape;619;p50"/>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20" name="Google Shape;620;p50"/>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21" name="Google Shape;621;p50"/>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22" name="Google Shape;622;p50"/>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23" name="Google Shape;623;p50"/>
          <p:cNvSpPr txBox="1"/>
          <p:nvPr/>
        </p:nvSpPr>
        <p:spPr>
          <a:xfrm>
            <a:off x="6655178" y="2863850"/>
            <a:ext cx="10353042" cy="6985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3: Why is understanding the social issues you aim to address crucial for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 A. To attract more investors</a:t>
            </a:r>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B. To build credibility and trust</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C. To create competition</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To minimize costs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4:  What does a Value Proposition in a social enterprise refer to?</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The financial benefits for the entrepreneur</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B. The unique offering that solves a social problem</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C. The cost structure of the enterprise</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The number of customers targeted</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24" name="Google Shape;624;p50"/>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25" name="Google Shape;625;p50"/>
          <p:cNvGrpSpPr/>
          <p:nvPr/>
        </p:nvGrpSpPr>
        <p:grpSpPr>
          <a:xfrm>
            <a:off x="1657368" y="3022814"/>
            <a:ext cx="4369161" cy="5892080"/>
            <a:chOff x="0" y="0"/>
            <a:chExt cx="5825547" cy="7856106"/>
          </a:xfrm>
        </p:grpSpPr>
        <p:sp>
          <p:nvSpPr>
            <p:cNvPr id="626" name="Google Shape;626;p50"/>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27" name="Google Shape;627;p50"/>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p51"/>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33" name="Google Shape;633;p51"/>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34" name="Google Shape;634;p51"/>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35" name="Google Shape;635;p51"/>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36" name="Google Shape;636;p51"/>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37" name="Google Shape;637;p51"/>
          <p:cNvSpPr txBox="1"/>
          <p:nvPr/>
        </p:nvSpPr>
        <p:spPr>
          <a:xfrm>
            <a:off x="6655178" y="2965451"/>
            <a:ext cx="10353042" cy="65468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5: In the context of the Business Canvas Model, what does "Channels" refer to?</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A. Distribution and communication methods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B. The target audience for the enterprise</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C. Financial resources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Legal structures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6:  Which of the following is a crucial factor when identifying target audiences for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Narrowing the focus to a single demographic</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B. Ignoring diverse perspectives</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C. Understanding the needs and preferences of various stakeholders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Relying solely on intuition</a:t>
            </a:r>
            <a:endParaRPr/>
          </a:p>
        </p:txBody>
      </p:sp>
      <p:sp>
        <p:nvSpPr>
          <p:cNvPr id="638" name="Google Shape;638;p51"/>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39" name="Google Shape;639;p51"/>
          <p:cNvGrpSpPr/>
          <p:nvPr/>
        </p:nvGrpSpPr>
        <p:grpSpPr>
          <a:xfrm>
            <a:off x="1657368" y="3022814"/>
            <a:ext cx="4369161" cy="5892080"/>
            <a:chOff x="0" y="0"/>
            <a:chExt cx="5825547" cy="7856106"/>
          </a:xfrm>
        </p:grpSpPr>
        <p:sp>
          <p:nvSpPr>
            <p:cNvPr id="640" name="Google Shape;640;p51"/>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41" name="Google Shape;641;p51"/>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5" name="Shape 645"/>
        <p:cNvGrpSpPr/>
        <p:nvPr/>
      </p:nvGrpSpPr>
      <p:grpSpPr>
        <a:xfrm>
          <a:off x="0" y="0"/>
          <a:ext cx="0" cy="0"/>
          <a:chOff x="0" y="0"/>
          <a:chExt cx="0" cy="0"/>
        </a:xfrm>
      </p:grpSpPr>
      <p:sp>
        <p:nvSpPr>
          <p:cNvPr id="646" name="Google Shape;646;p52"/>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47" name="Google Shape;647;p52"/>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48" name="Google Shape;648;p52"/>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49" name="Google Shape;649;p52"/>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50" name="Google Shape;650;p52"/>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51" name="Google Shape;651;p52"/>
          <p:cNvSpPr txBox="1"/>
          <p:nvPr/>
        </p:nvSpPr>
        <p:spPr>
          <a:xfrm>
            <a:off x="6655178" y="2965451"/>
            <a:ext cx="11126542" cy="74231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7: What is the main purpose of the hands-on activity "Mapping a Social Enterprise Canvas"?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A. To analyze case studies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B. To practice negotiation skills</a:t>
            </a:r>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C. To apply the Social Business Canvas Model to a hypothetical scenario</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To develop emotional intelligence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8:  Why is building a supportive network important for a social entrepreneur?</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To create competition</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B. To enhance community engagement</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C. To access resources, mentorship, and opportunities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To avoid legal challenges</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52" name="Google Shape;652;p52"/>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53" name="Google Shape;653;p52"/>
          <p:cNvGrpSpPr/>
          <p:nvPr/>
        </p:nvGrpSpPr>
        <p:grpSpPr>
          <a:xfrm>
            <a:off x="1657368" y="3022814"/>
            <a:ext cx="4369161" cy="5892080"/>
            <a:chOff x="0" y="0"/>
            <a:chExt cx="5825547" cy="7856106"/>
          </a:xfrm>
        </p:grpSpPr>
        <p:sp>
          <p:nvSpPr>
            <p:cNvPr id="654" name="Google Shape;654;p52"/>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55" name="Google Shape;655;p52"/>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53"/>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61" name="Google Shape;661;p53"/>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62" name="Google Shape;662;p53"/>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63" name="Google Shape;663;p53"/>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64" name="Google Shape;664;p53"/>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65" name="Google Shape;665;p53"/>
          <p:cNvSpPr txBox="1"/>
          <p:nvPr/>
        </p:nvSpPr>
        <p:spPr>
          <a:xfrm>
            <a:off x="6398003" y="2863850"/>
            <a:ext cx="11307407" cy="698500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9: What does the term "Impact Measurement" refer to in the context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A. The financial success of the enterprise</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B. The emotional intelligence of the entrepreneur</a:t>
            </a:r>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C. Evaluating and quantifying the social impact of the enterprise</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The number of partnerships secured</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10:  What role does emotional intelligence play in social entrepreneurship?</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It is irrelevant to the success of a social enterprise</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B. It helps in managing stress, building empathy, and effective leadership</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C. It is only necessary for networking</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It is primarily about financial management</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66" name="Google Shape;666;p53"/>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67" name="Google Shape;667;p53"/>
          <p:cNvGrpSpPr/>
          <p:nvPr/>
        </p:nvGrpSpPr>
        <p:grpSpPr>
          <a:xfrm>
            <a:off x="1657368" y="3022814"/>
            <a:ext cx="4369161" cy="5892080"/>
            <a:chOff x="0" y="0"/>
            <a:chExt cx="5825547" cy="7856106"/>
          </a:xfrm>
        </p:grpSpPr>
        <p:sp>
          <p:nvSpPr>
            <p:cNvPr id="668" name="Google Shape;668;p53"/>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69" name="Google Shape;669;p53"/>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sp>
        <p:nvSpPr>
          <p:cNvPr id="674" name="Google Shape;674;p54"/>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75" name="Google Shape;675;p54"/>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76" name="Google Shape;676;p54"/>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77" name="Google Shape;677;p54"/>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78" name="Google Shape;678;p54"/>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79" name="Google Shape;679;p54"/>
          <p:cNvSpPr txBox="1"/>
          <p:nvPr/>
        </p:nvSpPr>
        <p:spPr>
          <a:xfrm>
            <a:off x="6398003" y="2511614"/>
            <a:ext cx="11050232" cy="74231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11: Which Social Business Canvas Model element involves choosing the most effective ways to reach and engage with your target audience?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 A. Revenue Streams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B. Key Resources</a:t>
            </a:r>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C. Channels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Key Partnerships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12:  Why should social entrepreneurs be mindful of legal and ethical considerations?</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A. To avoid financial risks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B. To secure more partnerships</a:t>
            </a:r>
            <a:endParaRPr/>
          </a:p>
          <a:p>
            <a:pPr indent="0" lvl="0" marL="0" marR="0" rtl="0" algn="l">
              <a:lnSpc>
                <a:spcPct val="140016"/>
              </a:lnSpc>
              <a:spcBef>
                <a:spcPts val="0"/>
              </a:spcBef>
              <a:spcAft>
                <a:spcPts val="0"/>
              </a:spcAft>
              <a:buNone/>
            </a:pPr>
            <a:r>
              <a:rPr b="1" i="0" lang="en-US" sz="2499" u="none" cap="none" strike="noStrike">
                <a:solidFill>
                  <a:srgbClr val="558051"/>
                </a:solidFill>
                <a:latin typeface="Playfair Display"/>
                <a:ea typeface="Playfair Display"/>
                <a:cs typeface="Playfair Display"/>
                <a:sym typeface="Playfair Display"/>
              </a:rPr>
              <a:t>C. To maintain the trust of stakeholders and comply with regulations</a:t>
            </a:r>
            <a:endParaRPr/>
          </a:p>
          <a:p>
            <a:pPr indent="0" lvl="0" marL="0" marR="0" rtl="0" algn="l">
              <a:lnSpc>
                <a:spcPct val="140016"/>
              </a:lnSpc>
              <a:spcBef>
                <a:spcPts val="0"/>
              </a:spcBef>
              <a:spcAft>
                <a:spcPts val="0"/>
              </a:spcAft>
              <a:buNone/>
            </a:pPr>
            <a:r>
              <a:rPr b="0" i="0" lang="en-US" sz="2499" u="none" cap="none" strike="noStrike">
                <a:solidFill>
                  <a:srgbClr val="558051"/>
                </a:solidFill>
                <a:latin typeface="Playfair Display"/>
                <a:ea typeface="Playfair Display"/>
                <a:cs typeface="Playfair Display"/>
                <a:sym typeface="Playfair Display"/>
              </a:rPr>
              <a:t>D. To minimize competition</a:t>
            </a:r>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558051"/>
              </a:solidFill>
              <a:latin typeface="Playfair Display"/>
              <a:ea typeface="Playfair Display"/>
              <a:cs typeface="Playfair Display"/>
              <a:sym typeface="Playfair Display"/>
            </a:endParaRPr>
          </a:p>
        </p:txBody>
      </p:sp>
      <p:sp>
        <p:nvSpPr>
          <p:cNvPr id="680" name="Google Shape;680;p54"/>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81" name="Google Shape;681;p54"/>
          <p:cNvGrpSpPr/>
          <p:nvPr/>
        </p:nvGrpSpPr>
        <p:grpSpPr>
          <a:xfrm>
            <a:off x="1657368" y="3022814"/>
            <a:ext cx="4369161" cy="5892080"/>
            <a:chOff x="0" y="0"/>
            <a:chExt cx="5825547" cy="7856106"/>
          </a:xfrm>
        </p:grpSpPr>
        <p:sp>
          <p:nvSpPr>
            <p:cNvPr id="682" name="Google Shape;682;p54"/>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83" name="Google Shape;683;p54"/>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55"/>
          <p:cNvSpPr/>
          <p:nvPr/>
        </p:nvSpPr>
        <p:spPr>
          <a:xfrm rot="-1526634">
            <a:off x="15808861" y="6857494"/>
            <a:ext cx="3793097" cy="4114800"/>
          </a:xfrm>
          <a:custGeom>
            <a:rect b="b" l="l" r="r" t="t"/>
            <a:pathLst>
              <a:path extrusionOk="0" h="4114800" w="3793097">
                <a:moveTo>
                  <a:pt x="0" y="0"/>
                </a:moveTo>
                <a:lnTo>
                  <a:pt x="3793098" y="0"/>
                </a:lnTo>
                <a:lnTo>
                  <a:pt x="3793098" y="4114800"/>
                </a:lnTo>
                <a:lnTo>
                  <a:pt x="0" y="4114800"/>
                </a:lnTo>
                <a:lnTo>
                  <a:pt x="0" y="0"/>
                </a:lnTo>
                <a:close/>
              </a:path>
            </a:pathLst>
          </a:custGeom>
          <a:blipFill rotWithShape="1">
            <a:blip r:embed="rId3">
              <a:alphaModFix/>
            </a:blip>
            <a:stretch>
              <a:fillRect b="0" l="0" r="0" t="0"/>
            </a:stretch>
          </a:blipFill>
          <a:ln>
            <a:noFill/>
          </a:ln>
        </p:spPr>
      </p:sp>
      <p:sp>
        <p:nvSpPr>
          <p:cNvPr id="689" name="Google Shape;689;p55"/>
          <p:cNvSpPr/>
          <p:nvPr/>
        </p:nvSpPr>
        <p:spPr>
          <a:xfrm rot="6998860">
            <a:off x="-1294852" y="-1832721"/>
            <a:ext cx="4647105" cy="4114800"/>
          </a:xfrm>
          <a:custGeom>
            <a:rect b="b" l="l" r="r" t="t"/>
            <a:pathLst>
              <a:path extrusionOk="0" h="4114800" w="4647105">
                <a:moveTo>
                  <a:pt x="0" y="0"/>
                </a:moveTo>
                <a:lnTo>
                  <a:pt x="4647104" y="0"/>
                </a:lnTo>
                <a:lnTo>
                  <a:pt x="4647104" y="4114800"/>
                </a:lnTo>
                <a:lnTo>
                  <a:pt x="0" y="4114800"/>
                </a:lnTo>
                <a:lnTo>
                  <a:pt x="0" y="0"/>
                </a:lnTo>
                <a:close/>
              </a:path>
            </a:pathLst>
          </a:custGeom>
          <a:blipFill rotWithShape="1">
            <a:blip r:embed="rId4">
              <a:alphaModFix/>
            </a:blip>
            <a:stretch>
              <a:fillRect b="0" l="0" r="0" t="0"/>
            </a:stretch>
          </a:blipFill>
          <a:ln>
            <a:noFill/>
          </a:ln>
        </p:spPr>
      </p:sp>
      <p:sp>
        <p:nvSpPr>
          <p:cNvPr id="690" name="Google Shape;690;p55"/>
          <p:cNvSpPr/>
          <p:nvPr/>
        </p:nvSpPr>
        <p:spPr>
          <a:xfrm>
            <a:off x="15261520" y="-1673912"/>
            <a:ext cx="5040401" cy="4114800"/>
          </a:xfrm>
          <a:custGeom>
            <a:rect b="b" l="l" r="r" t="t"/>
            <a:pathLst>
              <a:path extrusionOk="0" h="4114800" w="5040401">
                <a:moveTo>
                  <a:pt x="0" y="0"/>
                </a:moveTo>
                <a:lnTo>
                  <a:pt x="5040401" y="0"/>
                </a:lnTo>
                <a:lnTo>
                  <a:pt x="5040401" y="4114800"/>
                </a:lnTo>
                <a:lnTo>
                  <a:pt x="0" y="4114800"/>
                </a:lnTo>
                <a:lnTo>
                  <a:pt x="0" y="0"/>
                </a:lnTo>
                <a:close/>
              </a:path>
            </a:pathLst>
          </a:custGeom>
          <a:blipFill rotWithShape="1">
            <a:blip r:embed="rId5">
              <a:alphaModFix/>
            </a:blip>
            <a:stretch>
              <a:fillRect b="0" l="0" r="0" t="0"/>
            </a:stretch>
          </a:blipFill>
          <a:ln>
            <a:noFill/>
          </a:ln>
        </p:spPr>
      </p:sp>
      <p:sp>
        <p:nvSpPr>
          <p:cNvPr id="691" name="Google Shape;691;p55"/>
          <p:cNvSpPr txBox="1"/>
          <p:nvPr/>
        </p:nvSpPr>
        <p:spPr>
          <a:xfrm>
            <a:off x="1916849" y="790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692" name="Google Shape;692;p55"/>
          <p:cNvSpPr txBox="1"/>
          <p:nvPr/>
        </p:nvSpPr>
        <p:spPr>
          <a:xfrm>
            <a:off x="4706662" y="1313439"/>
            <a:ext cx="5394007"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Self-assessment</a:t>
            </a:r>
            <a:endParaRPr/>
          </a:p>
        </p:txBody>
      </p:sp>
      <p:sp>
        <p:nvSpPr>
          <p:cNvPr id="693" name="Google Shape;693;p55"/>
          <p:cNvSpPr txBox="1"/>
          <p:nvPr/>
        </p:nvSpPr>
        <p:spPr>
          <a:xfrm>
            <a:off x="6538952" y="3314063"/>
            <a:ext cx="10353042" cy="47942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Question 13: What does the term "Customer Segmentation" involve in the context of a social enterprise?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 A. Identifying the total number of customers</a:t>
            </a:r>
            <a:endParaRPr/>
          </a:p>
          <a:p>
            <a:pPr indent="0" lvl="0" marL="0" marR="0" rtl="0" algn="l">
              <a:lnSpc>
                <a:spcPct val="140016"/>
              </a:lnSpc>
              <a:spcBef>
                <a:spcPts val="0"/>
              </a:spcBef>
              <a:spcAft>
                <a:spcPts val="0"/>
              </a:spcAft>
              <a:buNone/>
            </a:pPr>
            <a:r>
              <a:rPr b="1" i="0" lang="en-US" sz="2499" u="none" cap="none" strike="noStrike">
                <a:solidFill>
                  <a:srgbClr val="000000"/>
                </a:solidFill>
                <a:latin typeface="Playfair Display"/>
                <a:ea typeface="Playfair Display"/>
                <a:cs typeface="Playfair Display"/>
                <a:sym typeface="Playfair Display"/>
              </a:rPr>
              <a:t>B. Categorizing customers based on demographics, needs, and preferences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C. Selecting the most profitable customers</a:t>
            </a:r>
            <a:endParaRPr/>
          </a:p>
          <a:p>
            <a:pPr indent="0" lvl="0" marL="0" marR="0" rtl="0" algn="l">
              <a:lnSpc>
                <a:spcPct val="140016"/>
              </a:lnSpc>
              <a:spcBef>
                <a:spcPts val="0"/>
              </a:spcBef>
              <a:spcAft>
                <a:spcPts val="0"/>
              </a:spcAft>
              <a:buNone/>
            </a:pPr>
            <a:r>
              <a:rPr b="0" i="0" lang="en-US" sz="2499" u="none" cap="none" strike="noStrike">
                <a:solidFill>
                  <a:srgbClr val="000000"/>
                </a:solidFill>
                <a:latin typeface="Playfair Display"/>
                <a:ea typeface="Playfair Display"/>
                <a:cs typeface="Playfair Display"/>
                <a:sym typeface="Playfair Display"/>
              </a:rPr>
              <a:t>D. Ignoring the diversity of the customer base</a:t>
            </a:r>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a:p>
            <a:pPr indent="0" lvl="0" marL="0" marR="0" rtl="0" algn="l">
              <a:lnSpc>
                <a:spcPct val="140016"/>
              </a:lnSpc>
              <a:spcBef>
                <a:spcPts val="0"/>
              </a:spcBef>
              <a:spcAft>
                <a:spcPts val="0"/>
              </a:spcAft>
              <a:buNone/>
            </a:pPr>
            <a:r>
              <a:t/>
            </a:r>
            <a:endParaRPr b="0" i="0" sz="2499" u="none" cap="none" strike="noStrike">
              <a:solidFill>
                <a:srgbClr val="000000"/>
              </a:solidFill>
              <a:latin typeface="Playfair Display"/>
              <a:ea typeface="Playfair Display"/>
              <a:cs typeface="Playfair Display"/>
              <a:sym typeface="Playfair Display"/>
            </a:endParaRPr>
          </a:p>
        </p:txBody>
      </p:sp>
      <p:sp>
        <p:nvSpPr>
          <p:cNvPr id="694" name="Google Shape;694;p55"/>
          <p:cNvSpPr txBox="1"/>
          <p:nvPr/>
        </p:nvSpPr>
        <p:spPr>
          <a:xfrm rot="-5400000">
            <a:off x="-2553390" y="4676772"/>
            <a:ext cx="7097505" cy="580390"/>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0" i="0" lang="en-US" sz="3399" u="none" cap="none" strike="noStrike">
                <a:solidFill>
                  <a:srgbClr val="000000"/>
                </a:solidFill>
                <a:latin typeface="Prata"/>
                <a:ea typeface="Prata"/>
                <a:cs typeface="Prata"/>
                <a:sym typeface="Prata"/>
              </a:rPr>
              <a:t>Self-assessment</a:t>
            </a:r>
            <a:endParaRPr/>
          </a:p>
        </p:txBody>
      </p:sp>
      <p:grpSp>
        <p:nvGrpSpPr>
          <p:cNvPr id="695" name="Google Shape;695;p55"/>
          <p:cNvGrpSpPr/>
          <p:nvPr/>
        </p:nvGrpSpPr>
        <p:grpSpPr>
          <a:xfrm>
            <a:off x="1657368" y="3022814"/>
            <a:ext cx="4369161" cy="5892080"/>
            <a:chOff x="0" y="0"/>
            <a:chExt cx="5825547" cy="7856106"/>
          </a:xfrm>
        </p:grpSpPr>
        <p:sp>
          <p:nvSpPr>
            <p:cNvPr id="696" name="Google Shape;696;p55"/>
            <p:cNvSpPr/>
            <p:nvPr/>
          </p:nvSpPr>
          <p:spPr>
            <a:xfrm>
              <a:off x="0" y="0"/>
              <a:ext cx="5344674" cy="7355562"/>
            </a:xfrm>
            <a:custGeom>
              <a:rect b="b" l="l" r="r" t="t"/>
              <a:pathLst>
                <a:path extrusionOk="0" h="7355562" w="5344674">
                  <a:moveTo>
                    <a:pt x="0" y="0"/>
                  </a:moveTo>
                  <a:lnTo>
                    <a:pt x="5344674" y="0"/>
                  </a:lnTo>
                  <a:lnTo>
                    <a:pt x="5344674" y="7355562"/>
                  </a:lnTo>
                  <a:lnTo>
                    <a:pt x="0" y="7355562"/>
                  </a:lnTo>
                  <a:lnTo>
                    <a:pt x="0" y="0"/>
                  </a:lnTo>
                  <a:close/>
                </a:path>
              </a:pathLst>
            </a:custGeom>
            <a:blipFill rotWithShape="1">
              <a:blip r:embed="rId6">
                <a:alphaModFix/>
              </a:blip>
              <a:stretch>
                <a:fillRect b="-13803" l="0" r="-99660" t="-31268"/>
              </a:stretch>
            </a:blipFill>
            <a:ln>
              <a:noFill/>
            </a:ln>
          </p:spPr>
        </p:sp>
        <p:sp>
          <p:nvSpPr>
            <p:cNvPr id="697" name="Google Shape;697;p55"/>
            <p:cNvSpPr/>
            <p:nvPr/>
          </p:nvSpPr>
          <p:spPr>
            <a:xfrm>
              <a:off x="551852" y="492852"/>
              <a:ext cx="5273695" cy="7363254"/>
            </a:xfrm>
            <a:custGeom>
              <a:rect b="b" l="l" r="r" t="t"/>
              <a:pathLst>
                <a:path extrusionOk="0" h="1068892" w="765560">
                  <a:moveTo>
                    <a:pt x="0" y="0"/>
                  </a:moveTo>
                  <a:lnTo>
                    <a:pt x="765560" y="0"/>
                  </a:lnTo>
                  <a:lnTo>
                    <a:pt x="765560" y="1068892"/>
                  </a:lnTo>
                  <a:lnTo>
                    <a:pt x="0" y="1068892"/>
                  </a:lnTo>
                  <a:close/>
                </a:path>
              </a:pathLst>
            </a:custGeom>
            <a:blipFill rotWithShape="1">
              <a:blip r:embed="rId7">
                <a:alphaModFix/>
              </a:blip>
              <a:stretch>
                <a:fillRect b="-3714" l="0" r="0" t="-3713"/>
              </a:stretch>
            </a:blipFill>
            <a:ln>
              <a:noFill/>
            </a:ln>
          </p:spPr>
        </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sp>
        <p:nvSpPr>
          <p:cNvPr id="702" name="Google Shape;702;p56"/>
          <p:cNvSpPr/>
          <p:nvPr/>
        </p:nvSpPr>
        <p:spPr>
          <a:xfrm>
            <a:off x="-878056" y="-685022"/>
            <a:ext cx="4327228" cy="4114800"/>
          </a:xfrm>
          <a:custGeom>
            <a:rect b="b" l="l" r="r" t="t"/>
            <a:pathLst>
              <a:path extrusionOk="0" h="4114800" w="4327228">
                <a:moveTo>
                  <a:pt x="0" y="0"/>
                </a:moveTo>
                <a:lnTo>
                  <a:pt x="4327227" y="0"/>
                </a:lnTo>
                <a:lnTo>
                  <a:pt x="4327227" y="4114800"/>
                </a:lnTo>
                <a:lnTo>
                  <a:pt x="0" y="4114800"/>
                </a:lnTo>
                <a:lnTo>
                  <a:pt x="0" y="0"/>
                </a:lnTo>
                <a:close/>
              </a:path>
            </a:pathLst>
          </a:custGeom>
          <a:blipFill rotWithShape="1">
            <a:blip r:embed="rId3">
              <a:alphaModFix/>
            </a:blip>
            <a:stretch>
              <a:fillRect b="0" l="0" r="0" t="0"/>
            </a:stretch>
          </a:blipFill>
          <a:ln>
            <a:noFill/>
          </a:ln>
        </p:spPr>
      </p:sp>
      <p:sp>
        <p:nvSpPr>
          <p:cNvPr id="703" name="Google Shape;703;p56"/>
          <p:cNvSpPr/>
          <p:nvPr/>
        </p:nvSpPr>
        <p:spPr>
          <a:xfrm>
            <a:off x="15011531" y="7700000"/>
            <a:ext cx="5051652" cy="4114800"/>
          </a:xfrm>
          <a:custGeom>
            <a:rect b="b" l="l" r="r" t="t"/>
            <a:pathLst>
              <a:path extrusionOk="0" h="4114800" w="5051652">
                <a:moveTo>
                  <a:pt x="0" y="0"/>
                </a:moveTo>
                <a:lnTo>
                  <a:pt x="5051652" y="0"/>
                </a:lnTo>
                <a:lnTo>
                  <a:pt x="5051652" y="4114800"/>
                </a:lnTo>
                <a:lnTo>
                  <a:pt x="0" y="4114800"/>
                </a:lnTo>
                <a:lnTo>
                  <a:pt x="0" y="0"/>
                </a:lnTo>
                <a:close/>
              </a:path>
            </a:pathLst>
          </a:custGeom>
          <a:blipFill rotWithShape="1">
            <a:blip r:embed="rId4">
              <a:alphaModFix/>
            </a:blip>
            <a:stretch>
              <a:fillRect b="0" l="0" r="0" t="0"/>
            </a:stretch>
          </a:blipFill>
          <a:ln>
            <a:noFill/>
          </a:ln>
        </p:spPr>
      </p:sp>
      <p:sp>
        <p:nvSpPr>
          <p:cNvPr id="704" name="Google Shape;704;p56"/>
          <p:cNvSpPr/>
          <p:nvPr/>
        </p:nvSpPr>
        <p:spPr>
          <a:xfrm>
            <a:off x="15157311" y="6905639"/>
            <a:ext cx="4905872" cy="4114800"/>
          </a:xfrm>
          <a:custGeom>
            <a:rect b="b" l="l" r="r" t="t"/>
            <a:pathLst>
              <a:path extrusionOk="0" h="4114800" w="4905872">
                <a:moveTo>
                  <a:pt x="0" y="0"/>
                </a:moveTo>
                <a:lnTo>
                  <a:pt x="4905872" y="0"/>
                </a:lnTo>
                <a:lnTo>
                  <a:pt x="4905872" y="4114800"/>
                </a:lnTo>
                <a:lnTo>
                  <a:pt x="0" y="4114800"/>
                </a:lnTo>
                <a:lnTo>
                  <a:pt x="0" y="0"/>
                </a:lnTo>
                <a:close/>
              </a:path>
            </a:pathLst>
          </a:custGeom>
          <a:blipFill rotWithShape="1">
            <a:blip r:embed="rId5">
              <a:alphaModFix/>
            </a:blip>
            <a:stretch>
              <a:fillRect b="0" l="0" r="0" t="0"/>
            </a:stretch>
          </a:blipFill>
          <a:ln>
            <a:noFill/>
          </a:ln>
        </p:spPr>
      </p:sp>
      <p:sp>
        <p:nvSpPr>
          <p:cNvPr id="705" name="Google Shape;705;p56"/>
          <p:cNvSpPr txBox="1"/>
          <p:nvPr/>
        </p:nvSpPr>
        <p:spPr>
          <a:xfrm>
            <a:off x="2271735" y="554038"/>
            <a:ext cx="10888191" cy="8540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ADDITIONAL RESOURCES</a:t>
            </a:r>
            <a:endParaRPr/>
          </a:p>
        </p:txBody>
      </p:sp>
      <p:sp>
        <p:nvSpPr>
          <p:cNvPr id="706" name="Google Shape;706;p56"/>
          <p:cNvSpPr txBox="1"/>
          <p:nvPr/>
        </p:nvSpPr>
        <p:spPr>
          <a:xfrm>
            <a:off x="350409" y="1856095"/>
            <a:ext cx="17587182" cy="7406005"/>
          </a:xfrm>
          <a:prstGeom prst="rect">
            <a:avLst/>
          </a:prstGeom>
          <a:noFill/>
          <a:ln>
            <a:noFill/>
          </a:ln>
        </p:spPr>
        <p:txBody>
          <a:bodyPr anchorCtr="0" anchor="t" bIns="0" lIns="0" spcFirstLastPara="1" rIns="0" wrap="square" tIns="0">
            <a:spAutoFit/>
          </a:bodyPr>
          <a:lstStyle/>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6">
                  <a:extLst>
                    <a:ext uri="{A12FA001-AC4F-418D-AE19-62706E023703}">
                      <ahyp:hlinkClr val="tx"/>
                    </a:ext>
                  </a:extLst>
                </a:hlinkClick>
              </a:rPr>
              <a:t>https://www.the-sse.org/resources/starting/getting-your-pricing-right/</a:t>
            </a:r>
            <a:r>
              <a:rPr b="0" i="0" lang="en-US" sz="2800" u="none" cap="none" strike="noStrike">
                <a:solidFill>
                  <a:srgbClr val="000000"/>
                </a:solidFill>
                <a:latin typeface="Playfair Display"/>
                <a:ea typeface="Playfair Display"/>
                <a:cs typeface="Playfair Display"/>
                <a:sym typeface="Playfair Display"/>
              </a:rPr>
              <a:t>: Getting your pricing right</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7">
                  <a:extLst>
                    <a:ext uri="{A12FA001-AC4F-418D-AE19-62706E023703}">
                      <ahyp:hlinkClr val="tx"/>
                    </a:ext>
                  </a:extLst>
                </a:hlinkClick>
              </a:rPr>
              <a:t>https://www.youtube.com/watch?v=8aPGXqLZCS0&amp;ab_channel=StrategyMadeSimple</a:t>
            </a:r>
            <a:r>
              <a:rPr b="0" i="0" lang="en-US" sz="2800" u="none" cap="none" strike="noStrike">
                <a:solidFill>
                  <a:srgbClr val="000000"/>
                </a:solidFill>
                <a:latin typeface="Playfair Display"/>
                <a:ea typeface="Playfair Display"/>
                <a:cs typeface="Playfair Display"/>
                <a:sym typeface="Playfair Display"/>
              </a:rPr>
              <a:t>: Using the canvas to create a social enterprise business plan.</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8">
                  <a:extLst>
                    <a:ext uri="{A12FA001-AC4F-418D-AE19-62706E023703}">
                      <ahyp:hlinkClr val="tx"/>
                    </a:ext>
                  </a:extLst>
                </a:hlinkClick>
              </a:rPr>
              <a:t>https://www.socialchangecentral.com/social-enterprise-resources/</a:t>
            </a:r>
            <a:r>
              <a:rPr b="0" i="0" lang="en-US" sz="2800" u="none" cap="none" strike="noStrike">
                <a:solidFill>
                  <a:srgbClr val="000000"/>
                </a:solidFill>
                <a:latin typeface="Playfair Display"/>
                <a:ea typeface="Playfair Display"/>
                <a:cs typeface="Playfair Display"/>
                <a:sym typeface="Playfair Display"/>
              </a:rPr>
              <a:t>: Various resources for a social enterprise.</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Social business models: </a:t>
            </a:r>
            <a:r>
              <a:rPr b="0" i="0" lang="en-US" sz="2800" u="sng" cap="none" strike="noStrike">
                <a:solidFill>
                  <a:srgbClr val="000000"/>
                </a:solidFill>
                <a:latin typeface="Playfair Display"/>
                <a:ea typeface="Playfair Display"/>
                <a:cs typeface="Playfair Display"/>
                <a:sym typeface="Playfair Display"/>
                <a:hlinkClick r:id="rId9">
                  <a:extLst>
                    <a:ext uri="{A12FA001-AC4F-418D-AE19-62706E023703}">
                      <ahyp:hlinkClr val="tx"/>
                    </a:ext>
                  </a:extLst>
                </a:hlinkClick>
              </a:rPr>
              <a:t>https://www.higherlogic.com/blog/what-is-social-business-a-definition/</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 https://gusto.com/resources/articles/business-finance/pricing-services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https://www.the-sse.org/resources/starting/getting-your-pricing-right/</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none" cap="none" strike="noStrike">
                <a:solidFill>
                  <a:srgbClr val="000000"/>
                </a:solidFill>
                <a:latin typeface="Playfair Display"/>
                <a:ea typeface="Playfair Display"/>
                <a:cs typeface="Playfair Display"/>
                <a:sym typeface="Playfair Display"/>
              </a:rPr>
              <a:t>PDF canvas template: Social Business Model Canvas, h</a:t>
            </a:r>
            <a:r>
              <a:rPr b="0" i="0" lang="en-US" sz="2800" u="sng" cap="none" strike="noStrike">
                <a:solidFill>
                  <a:srgbClr val="000000"/>
                </a:solidFill>
                <a:latin typeface="Playfair Display"/>
                <a:ea typeface="Playfair Display"/>
                <a:cs typeface="Playfair Display"/>
                <a:sym typeface="Playfair Display"/>
                <a:hlinkClick r:id="rId10">
                  <a:extLst>
                    <a:ext uri="{A12FA001-AC4F-418D-AE19-62706E023703}">
                      <ahyp:hlinkClr val="tx"/>
                    </a:ext>
                  </a:extLst>
                </a:hlinkClick>
              </a:rPr>
              <a:t>ttps://socialbusinessmodelcanvas.swarthmore.edu/</a:t>
            </a:r>
            <a:r>
              <a:rPr b="0" i="0" lang="en-US" sz="2800" u="none" cap="none" strike="noStrike">
                <a:solidFill>
                  <a:srgbClr val="000000"/>
                </a:solidFill>
                <a:latin typeface="Playfair Display"/>
                <a:ea typeface="Playfair Display"/>
                <a:cs typeface="Playfair Display"/>
                <a:sym typeface="Playfair Display"/>
              </a:rPr>
              <a:t> </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hlinkClick r:id="rId11">
                  <a:extLst>
                    <a:ext uri="{A12FA001-AC4F-418D-AE19-62706E023703}">
                      <ahyp:hlinkClr val="tx"/>
                    </a:ext>
                  </a:extLst>
                </a:hlinkClick>
              </a:rPr>
              <a:t>https://socialenterpriseinstitute.co/wp-content/uploads/2018/12/Social-Business-Model-Canvas.pdf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https://socialbusinessmodelcanvas.swarthmore.edu/</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https://socialbusinessdesign.org/what-is-a-social-business-model-canvas/</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https://www.alexosterwalder.com/</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https://www.eurofound.europa.eu/system/files/2015-04/ef1507en1_0.pdf</a:t>
            </a:r>
            <a:endParaRPr/>
          </a:p>
          <a:p>
            <a:pPr indent="-302261" lvl="1" marL="604523" marR="0" rtl="0" algn="l">
              <a:lnSpc>
                <a:spcPct val="140000"/>
              </a:lnSpc>
              <a:spcBef>
                <a:spcPts val="0"/>
              </a:spcBef>
              <a:spcAft>
                <a:spcPts val="0"/>
              </a:spcAft>
              <a:buClr>
                <a:srgbClr val="000000"/>
              </a:buClr>
              <a:buSzPts val="2800"/>
              <a:buFont typeface="Arial"/>
              <a:buChar char="•"/>
            </a:pPr>
            <a:r>
              <a:rPr b="0" i="0" lang="en-US" sz="2800" u="sng" cap="none" strike="noStrike">
                <a:solidFill>
                  <a:srgbClr val="000000"/>
                </a:solidFill>
                <a:latin typeface="Playfair Display"/>
                <a:ea typeface="Playfair Display"/>
                <a:cs typeface="Playfair Display"/>
                <a:sym typeface="Playfair Display"/>
              </a:rPr>
              <a:t> https://gusto.com/resources/articles/business-finance/pricing-services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0" name="Shape 710"/>
        <p:cNvGrpSpPr/>
        <p:nvPr/>
      </p:nvGrpSpPr>
      <p:grpSpPr>
        <a:xfrm>
          <a:off x="0" y="0"/>
          <a:ext cx="0" cy="0"/>
          <a:chOff x="0" y="0"/>
          <a:chExt cx="0" cy="0"/>
        </a:xfrm>
      </p:grpSpPr>
      <p:sp>
        <p:nvSpPr>
          <p:cNvPr id="711" name="Google Shape;711;p57"/>
          <p:cNvSpPr/>
          <p:nvPr/>
        </p:nvSpPr>
        <p:spPr>
          <a:xfrm>
            <a:off x="14813654" y="-2248385"/>
            <a:ext cx="4891293" cy="4114800"/>
          </a:xfrm>
          <a:custGeom>
            <a:rect b="b" l="l" r="r" t="t"/>
            <a:pathLst>
              <a:path extrusionOk="0" h="4114800" w="4891293">
                <a:moveTo>
                  <a:pt x="0" y="0"/>
                </a:moveTo>
                <a:lnTo>
                  <a:pt x="4891292" y="0"/>
                </a:lnTo>
                <a:lnTo>
                  <a:pt x="4891292" y="4114800"/>
                </a:lnTo>
                <a:lnTo>
                  <a:pt x="0" y="4114800"/>
                </a:lnTo>
                <a:lnTo>
                  <a:pt x="0" y="0"/>
                </a:lnTo>
                <a:close/>
              </a:path>
            </a:pathLst>
          </a:custGeom>
          <a:blipFill rotWithShape="1">
            <a:blip r:embed="rId3">
              <a:alphaModFix/>
            </a:blip>
            <a:stretch>
              <a:fillRect b="0" l="0" r="0" t="0"/>
            </a:stretch>
          </a:blipFill>
          <a:ln>
            <a:noFill/>
          </a:ln>
        </p:spPr>
      </p:sp>
      <p:sp>
        <p:nvSpPr>
          <p:cNvPr id="712" name="Google Shape;712;p57"/>
          <p:cNvSpPr/>
          <p:nvPr/>
        </p:nvSpPr>
        <p:spPr>
          <a:xfrm>
            <a:off x="14299437" y="0"/>
            <a:ext cx="4122295" cy="4114800"/>
          </a:xfrm>
          <a:custGeom>
            <a:rect b="b" l="l" r="r" t="t"/>
            <a:pathLst>
              <a:path extrusionOk="0" h="4114800" w="4122295">
                <a:moveTo>
                  <a:pt x="0" y="0"/>
                </a:moveTo>
                <a:lnTo>
                  <a:pt x="4122295" y="0"/>
                </a:lnTo>
                <a:lnTo>
                  <a:pt x="4122295" y="4114800"/>
                </a:lnTo>
                <a:lnTo>
                  <a:pt x="0" y="4114800"/>
                </a:lnTo>
                <a:lnTo>
                  <a:pt x="0" y="0"/>
                </a:lnTo>
                <a:close/>
              </a:path>
            </a:pathLst>
          </a:custGeom>
          <a:blipFill rotWithShape="1">
            <a:blip r:embed="rId4">
              <a:alphaModFix/>
            </a:blip>
            <a:stretch>
              <a:fillRect b="0" l="0" r="0" t="0"/>
            </a:stretch>
          </a:blipFill>
          <a:ln>
            <a:noFill/>
          </a:ln>
        </p:spPr>
      </p:sp>
      <p:sp>
        <p:nvSpPr>
          <p:cNvPr id="713" name="Google Shape;713;p57"/>
          <p:cNvSpPr/>
          <p:nvPr/>
        </p:nvSpPr>
        <p:spPr>
          <a:xfrm>
            <a:off x="-782624" y="8012985"/>
            <a:ext cx="3924490" cy="4114800"/>
          </a:xfrm>
          <a:custGeom>
            <a:rect b="b" l="l" r="r" t="t"/>
            <a:pathLst>
              <a:path extrusionOk="0" h="4114800" w="3924490">
                <a:moveTo>
                  <a:pt x="0" y="0"/>
                </a:moveTo>
                <a:lnTo>
                  <a:pt x="3924491" y="0"/>
                </a:lnTo>
                <a:lnTo>
                  <a:pt x="3924491" y="4114800"/>
                </a:lnTo>
                <a:lnTo>
                  <a:pt x="0" y="4114800"/>
                </a:lnTo>
                <a:lnTo>
                  <a:pt x="0" y="0"/>
                </a:lnTo>
                <a:close/>
              </a:path>
            </a:pathLst>
          </a:custGeom>
          <a:blipFill rotWithShape="1">
            <a:blip r:embed="rId5">
              <a:alphaModFix/>
            </a:blip>
            <a:stretch>
              <a:fillRect b="0" l="0" r="0" t="0"/>
            </a:stretch>
          </a:blipFill>
          <a:ln>
            <a:noFill/>
          </a:ln>
        </p:spPr>
      </p:sp>
      <p:sp>
        <p:nvSpPr>
          <p:cNvPr id="714" name="Google Shape;714;p57"/>
          <p:cNvSpPr/>
          <p:nvPr/>
        </p:nvSpPr>
        <p:spPr>
          <a:xfrm>
            <a:off x="-1715764" y="7354997"/>
            <a:ext cx="3681031" cy="4114800"/>
          </a:xfrm>
          <a:custGeom>
            <a:rect b="b" l="l" r="r" t="t"/>
            <a:pathLst>
              <a:path extrusionOk="0" h="4114800" w="3681031">
                <a:moveTo>
                  <a:pt x="0" y="0"/>
                </a:moveTo>
                <a:lnTo>
                  <a:pt x="3681032" y="0"/>
                </a:lnTo>
                <a:lnTo>
                  <a:pt x="3681032" y="4114800"/>
                </a:lnTo>
                <a:lnTo>
                  <a:pt x="0" y="4114800"/>
                </a:lnTo>
                <a:lnTo>
                  <a:pt x="0" y="0"/>
                </a:lnTo>
                <a:close/>
              </a:path>
            </a:pathLst>
          </a:custGeom>
          <a:blipFill rotWithShape="1">
            <a:blip r:embed="rId6">
              <a:alphaModFix/>
            </a:blip>
            <a:stretch>
              <a:fillRect b="0" l="0" r="0" t="0"/>
            </a:stretch>
          </a:blipFill>
          <a:ln>
            <a:noFill/>
          </a:ln>
        </p:spPr>
      </p:sp>
      <p:sp>
        <p:nvSpPr>
          <p:cNvPr id="715" name="Google Shape;715;p57"/>
          <p:cNvSpPr/>
          <p:nvPr/>
        </p:nvSpPr>
        <p:spPr>
          <a:xfrm>
            <a:off x="15343404" y="7682355"/>
            <a:ext cx="4361543" cy="4114800"/>
          </a:xfrm>
          <a:custGeom>
            <a:rect b="b" l="l" r="r" t="t"/>
            <a:pathLst>
              <a:path extrusionOk="0" h="4114800" w="4361543">
                <a:moveTo>
                  <a:pt x="0" y="0"/>
                </a:moveTo>
                <a:lnTo>
                  <a:pt x="4361542" y="0"/>
                </a:lnTo>
                <a:lnTo>
                  <a:pt x="4361542" y="4114800"/>
                </a:lnTo>
                <a:lnTo>
                  <a:pt x="0" y="4114800"/>
                </a:lnTo>
                <a:lnTo>
                  <a:pt x="0" y="0"/>
                </a:lnTo>
                <a:close/>
              </a:path>
            </a:pathLst>
          </a:custGeom>
          <a:blipFill rotWithShape="1">
            <a:blip r:embed="rId7">
              <a:alphaModFix/>
            </a:blip>
            <a:stretch>
              <a:fillRect b="0" l="0" r="0" t="0"/>
            </a:stretch>
          </a:blipFill>
          <a:ln>
            <a:noFill/>
          </a:ln>
        </p:spPr>
      </p:sp>
      <p:sp>
        <p:nvSpPr>
          <p:cNvPr id="716" name="Google Shape;716;p57"/>
          <p:cNvSpPr txBox="1"/>
          <p:nvPr/>
        </p:nvSpPr>
        <p:spPr>
          <a:xfrm>
            <a:off x="10751410" y="1171575"/>
            <a:ext cx="2161163" cy="2212976"/>
          </a:xfrm>
          <a:prstGeom prst="rect">
            <a:avLst/>
          </a:prstGeom>
          <a:noFill/>
          <a:ln>
            <a:noFill/>
          </a:ln>
        </p:spPr>
        <p:txBody>
          <a:bodyPr anchorCtr="0" anchor="t" bIns="0" lIns="0" spcFirstLastPara="1" rIns="0" wrap="square" tIns="0">
            <a:spAutoFit/>
          </a:bodyPr>
          <a:lstStyle/>
          <a:p>
            <a:pPr indent="0" lvl="0" marL="0" marR="0" rtl="0" algn="ctr">
              <a:lnSpc>
                <a:spcPct val="140003"/>
              </a:lnSpc>
              <a:spcBef>
                <a:spcPts val="0"/>
              </a:spcBef>
              <a:spcAft>
                <a:spcPts val="0"/>
              </a:spcAft>
              <a:buNone/>
            </a:pPr>
            <a:r>
              <a:rPr b="0" i="0" lang="en-US" sz="12999" u="none" cap="none" strike="noStrike">
                <a:solidFill>
                  <a:srgbClr val="06AC73"/>
                </a:solidFill>
                <a:latin typeface="Prata"/>
                <a:ea typeface="Prata"/>
                <a:cs typeface="Prata"/>
                <a:sym typeface="Prata"/>
              </a:rPr>
              <a:t>02</a:t>
            </a:r>
            <a:endParaRPr/>
          </a:p>
        </p:txBody>
      </p:sp>
      <p:sp>
        <p:nvSpPr>
          <p:cNvPr id="717" name="Google Shape;717;p57"/>
          <p:cNvSpPr txBox="1"/>
          <p:nvPr/>
        </p:nvSpPr>
        <p:spPr>
          <a:xfrm>
            <a:off x="1643921" y="1876425"/>
            <a:ext cx="14178285" cy="936625"/>
          </a:xfrm>
          <a:prstGeom prst="rect">
            <a:avLst/>
          </a:prstGeom>
          <a:noFill/>
          <a:ln>
            <a:noFill/>
          </a:ln>
        </p:spPr>
        <p:txBody>
          <a:bodyPr anchorCtr="0" anchor="t" bIns="0" lIns="0" spcFirstLastPara="1" rIns="0" wrap="square" tIns="0">
            <a:spAutoFit/>
          </a:bodyPr>
          <a:lstStyle/>
          <a:p>
            <a:pPr indent="0" lvl="0" marL="0" marR="0" rtl="0" algn="l">
              <a:lnSpc>
                <a:spcPct val="140007"/>
              </a:lnSpc>
              <a:spcBef>
                <a:spcPts val="0"/>
              </a:spcBef>
              <a:spcAft>
                <a:spcPts val="0"/>
              </a:spcAft>
              <a:buNone/>
            </a:pPr>
            <a:r>
              <a:rPr b="0" i="0" lang="en-US" sz="5499" u="none" cap="none" strike="noStrike">
                <a:solidFill>
                  <a:srgbClr val="000000"/>
                </a:solidFill>
                <a:latin typeface="Prata"/>
                <a:ea typeface="Prata"/>
                <a:cs typeface="Prata"/>
                <a:sym typeface="Prata"/>
              </a:rPr>
              <a:t>You've completed module</a:t>
            </a:r>
            <a:endParaRPr/>
          </a:p>
        </p:txBody>
      </p:sp>
      <p:sp>
        <p:nvSpPr>
          <p:cNvPr id="718" name="Google Shape;718;p57"/>
          <p:cNvSpPr txBox="1"/>
          <p:nvPr/>
        </p:nvSpPr>
        <p:spPr>
          <a:xfrm>
            <a:off x="7227458" y="3687901"/>
            <a:ext cx="9797415" cy="41275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499" u="none" cap="none" strike="noStrike">
                <a:solidFill>
                  <a:srgbClr val="000000"/>
                </a:solidFill>
                <a:latin typeface="Prata"/>
                <a:ea typeface="Prata"/>
                <a:cs typeface="Prata"/>
                <a:sym typeface="Prata"/>
              </a:rPr>
              <a:t>Have you also taken a look at the other modules and the guides? </a:t>
            </a:r>
            <a:endParaRPr/>
          </a:p>
        </p:txBody>
      </p:sp>
      <p:sp>
        <p:nvSpPr>
          <p:cNvPr id="719" name="Google Shape;719;p57"/>
          <p:cNvSpPr txBox="1"/>
          <p:nvPr/>
        </p:nvSpPr>
        <p:spPr>
          <a:xfrm>
            <a:off x="1848745" y="4394477"/>
            <a:ext cx="6391275"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Modules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01 Introduction to SDGs </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02 Social Business Model Canvas and Pricing</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03 Networking and Communication</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04 Digital Marketing and Social Media</a:t>
            </a:r>
            <a:endParaRPr/>
          </a:p>
        </p:txBody>
      </p:sp>
      <p:sp>
        <p:nvSpPr>
          <p:cNvPr id="720" name="Google Shape;720;p57"/>
          <p:cNvSpPr txBox="1"/>
          <p:nvPr/>
        </p:nvSpPr>
        <p:spPr>
          <a:xfrm>
            <a:off x="4716552" y="6994445"/>
            <a:ext cx="7046935" cy="19894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000000"/>
                </a:solidFill>
                <a:latin typeface="Sansita"/>
                <a:ea typeface="Sansita"/>
                <a:cs typeface="Sansita"/>
                <a:sym typeface="Sansita"/>
              </a:rPr>
              <a:t>Guides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01  Environmental degradation in Business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02 Gender Equality in Business</a:t>
            </a:r>
            <a:endParaRPr/>
          </a:p>
          <a:p>
            <a:pPr indent="0" lvl="0" marL="0" marR="0" rtl="0" algn="l">
              <a:lnSpc>
                <a:spcPct val="140000"/>
              </a:lnSpc>
              <a:spcBef>
                <a:spcPts val="0"/>
              </a:spcBef>
              <a:spcAft>
                <a:spcPts val="0"/>
              </a:spcAft>
              <a:buNone/>
            </a:pPr>
            <a:r>
              <a:rPr b="0" i="0" lang="en-US" sz="2300" u="none" cap="none" strike="noStrike">
                <a:solidFill>
                  <a:srgbClr val="000000"/>
                </a:solidFill>
                <a:latin typeface="Prata"/>
                <a:ea typeface="Prata"/>
                <a:cs typeface="Prata"/>
                <a:sym typeface="Prata"/>
              </a:rPr>
              <a:t>03 Digital Tools in Industry 4.0 &amp; 5.0 Shaping Entrepreneurship in the New Digital Society</a:t>
            </a:r>
            <a:endParaRPr/>
          </a:p>
        </p:txBody>
      </p:sp>
      <p:sp>
        <p:nvSpPr>
          <p:cNvPr id="721" name="Google Shape;721;p57"/>
          <p:cNvSpPr/>
          <p:nvPr/>
        </p:nvSpPr>
        <p:spPr>
          <a:xfrm>
            <a:off x="420575" y="331211"/>
            <a:ext cx="2856339" cy="797054"/>
          </a:xfrm>
          <a:custGeom>
            <a:rect b="b" l="l" r="r" t="t"/>
            <a:pathLst>
              <a:path extrusionOk="0" h="797054" w="2856339">
                <a:moveTo>
                  <a:pt x="0" y="0"/>
                </a:moveTo>
                <a:lnTo>
                  <a:pt x="2856339" y="0"/>
                </a:lnTo>
                <a:lnTo>
                  <a:pt x="2856339" y="797054"/>
                </a:lnTo>
                <a:lnTo>
                  <a:pt x="0" y="797054"/>
                </a:lnTo>
                <a:lnTo>
                  <a:pt x="0" y="0"/>
                </a:lnTo>
                <a:close/>
              </a:path>
            </a:pathLst>
          </a:custGeom>
          <a:blipFill rotWithShape="1">
            <a:blip r:embed="rId8">
              <a:alphaModFix/>
            </a:blip>
            <a:stretch>
              <a:fillRect b="-160181" l="-14265" r="-3278" t="-161048"/>
            </a:stretch>
          </a:blipFill>
          <a:ln>
            <a:noFill/>
          </a:ln>
        </p:spPr>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p58"/>
          <p:cNvSpPr/>
          <p:nvPr/>
        </p:nvSpPr>
        <p:spPr>
          <a:xfrm rot="-5400000">
            <a:off x="14796702" y="6274769"/>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731" name="Google Shape;731;p58"/>
          <p:cNvSpPr/>
          <p:nvPr/>
        </p:nvSpPr>
        <p:spPr>
          <a:xfrm rot="-8711088">
            <a:off x="-1689986" y="7647779"/>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732" name="Google Shape;732;p58"/>
          <p:cNvSpPr/>
          <p:nvPr/>
        </p:nvSpPr>
        <p:spPr>
          <a:xfrm>
            <a:off x="7508691" y="3962022"/>
            <a:ext cx="3270618" cy="3270618"/>
          </a:xfrm>
          <a:custGeom>
            <a:rect b="b" l="l" r="r" t="t"/>
            <a:pathLst>
              <a:path extrusionOk="0" h="3270618" w="3270618">
                <a:moveTo>
                  <a:pt x="0" y="0"/>
                </a:moveTo>
                <a:lnTo>
                  <a:pt x="3270618" y="0"/>
                </a:lnTo>
                <a:lnTo>
                  <a:pt x="3270618" y="3270619"/>
                </a:lnTo>
                <a:lnTo>
                  <a:pt x="0" y="3270619"/>
                </a:lnTo>
                <a:lnTo>
                  <a:pt x="0" y="0"/>
                </a:lnTo>
                <a:close/>
              </a:path>
            </a:pathLst>
          </a:custGeom>
          <a:blipFill rotWithShape="1">
            <a:blip r:embed="rId5">
              <a:alphaModFix/>
            </a:blip>
            <a:stretch>
              <a:fillRect b="0" l="0" r="0" t="0"/>
            </a:stretch>
          </a:blipFill>
          <a:ln>
            <a:noFill/>
          </a:ln>
        </p:spPr>
      </p:sp>
      <p:sp>
        <p:nvSpPr>
          <p:cNvPr id="733" name="Google Shape;733;p58"/>
          <p:cNvSpPr/>
          <p:nvPr/>
        </p:nvSpPr>
        <p:spPr>
          <a:xfrm>
            <a:off x="7847714" y="4337571"/>
            <a:ext cx="2592572" cy="2592572"/>
          </a:xfrm>
          <a:custGeom>
            <a:rect b="b" l="l" r="r" t="t"/>
            <a:pathLst>
              <a:path extrusionOk="0" h="3456762" w="3456762">
                <a:moveTo>
                  <a:pt x="0" y="0"/>
                </a:moveTo>
                <a:lnTo>
                  <a:pt x="3456762" y="0"/>
                </a:lnTo>
                <a:lnTo>
                  <a:pt x="3456762" y="3456762"/>
                </a:lnTo>
                <a:lnTo>
                  <a:pt x="0" y="3456762"/>
                </a:lnTo>
                <a:lnTo>
                  <a:pt x="0" y="0"/>
                </a:lnTo>
                <a:close/>
              </a:path>
            </a:pathLst>
          </a:custGeom>
          <a:blipFill rotWithShape="1">
            <a:blip r:embed="rId6">
              <a:alphaModFix/>
            </a:blip>
            <a:stretch>
              <a:fillRect b="0" l="0" r="0" t="0"/>
            </a:stretch>
          </a:blipFill>
          <a:ln>
            <a:noFill/>
          </a:ln>
        </p:spPr>
      </p:sp>
      <p:sp>
        <p:nvSpPr>
          <p:cNvPr id="734" name="Google Shape;734;p58"/>
          <p:cNvSpPr txBox="1"/>
          <p:nvPr/>
        </p:nvSpPr>
        <p:spPr>
          <a:xfrm>
            <a:off x="4647902" y="2720597"/>
            <a:ext cx="8992195" cy="936625"/>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5499" u="none" cap="none" strike="noStrike">
                <a:solidFill>
                  <a:srgbClr val="06AC73"/>
                </a:solidFill>
                <a:latin typeface="Prata"/>
                <a:ea typeface="Prata"/>
                <a:cs typeface="Prata"/>
                <a:sym typeface="Prata"/>
              </a:rPr>
              <a:t>https://suse-theproject.eu/</a:t>
            </a:r>
            <a:endParaRPr/>
          </a:p>
        </p:txBody>
      </p:sp>
      <p:sp>
        <p:nvSpPr>
          <p:cNvPr id="735" name="Google Shape;735;p58"/>
          <p:cNvSpPr txBox="1"/>
          <p:nvPr/>
        </p:nvSpPr>
        <p:spPr>
          <a:xfrm>
            <a:off x="6573589" y="2012939"/>
            <a:ext cx="514082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000000"/>
                </a:solidFill>
                <a:latin typeface="Prata"/>
                <a:ea typeface="Prata"/>
                <a:cs typeface="Prata"/>
                <a:sym typeface="Prata"/>
              </a:rPr>
              <a:t>For more information, go to:</a:t>
            </a:r>
            <a:endParaRPr/>
          </a:p>
        </p:txBody>
      </p:sp>
      <p:sp>
        <p:nvSpPr>
          <p:cNvPr id="736" name="Google Shape;736;p58"/>
          <p:cNvSpPr txBox="1"/>
          <p:nvPr/>
        </p:nvSpPr>
        <p:spPr>
          <a:xfrm>
            <a:off x="4576075" y="9013816"/>
            <a:ext cx="9135850" cy="800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500" u="none" cap="none" strike="noStrike">
                <a:solidFill>
                  <a:srgbClr val="000000"/>
                </a:solidFill>
                <a:latin typeface="Prata"/>
                <a:ea typeface="Prata"/>
                <a:cs typeface="Prata"/>
                <a:sym typeface="Prata"/>
              </a:rPr>
              <a:t>Funded by the European Union.  Views and opinions expressed are however those of the author(s) only and do not necessarily reflect those of the European Union or the granting authority, EISMEA.  Neither the European Union nor the granting authority can be held responsible for them.</a:t>
            </a:r>
            <a:endParaRPr/>
          </a:p>
        </p:txBody>
      </p:sp>
      <p:sp>
        <p:nvSpPr>
          <p:cNvPr id="737" name="Google Shape;737;p58"/>
          <p:cNvSpPr/>
          <p:nvPr/>
        </p:nvSpPr>
        <p:spPr>
          <a:xfrm>
            <a:off x="7715830" y="968236"/>
            <a:ext cx="2856339" cy="797054"/>
          </a:xfrm>
          <a:custGeom>
            <a:rect b="b" l="l" r="r" t="t"/>
            <a:pathLst>
              <a:path extrusionOk="0" h="797054" w="2856339">
                <a:moveTo>
                  <a:pt x="0" y="0"/>
                </a:moveTo>
                <a:lnTo>
                  <a:pt x="2856340" y="0"/>
                </a:lnTo>
                <a:lnTo>
                  <a:pt x="2856340" y="797053"/>
                </a:lnTo>
                <a:lnTo>
                  <a:pt x="0" y="797053"/>
                </a:lnTo>
                <a:lnTo>
                  <a:pt x="0" y="0"/>
                </a:lnTo>
                <a:close/>
              </a:path>
            </a:pathLst>
          </a:custGeom>
          <a:blipFill rotWithShape="1">
            <a:blip r:embed="rId7">
              <a:alphaModFix/>
            </a:blip>
            <a:stretch>
              <a:fillRect b="-160181" l="-14265" r="-3278" t="-161048"/>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6"/>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59" name="Google Shape;159;p6"/>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0" name="Google Shape;160;p6"/>
          <p:cNvSpPr txBox="1"/>
          <p:nvPr/>
        </p:nvSpPr>
        <p:spPr>
          <a:xfrm>
            <a:off x="754783" y="2058298"/>
            <a:ext cx="16939605" cy="6881604"/>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Key focus areas</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Addressing needs: Social entrepreneurship tackles economic inequalities, environmental challenges, and promotes social inclusion.</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Targeted impact: Focuses on critical areas like education, healthcare, and community development.</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Benefits: Offers purposeful career paths, personal development, and the opportunity to contribute positively to society.</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Strategies for success</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Mindset: Requires a commitment to innovation, resilience, and collaboration.</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Tools and practices: Utilize tools like the Social Business Model Canvas and learn from existing best practices.</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Pricing strategies: Balance financial sustainability with accessibility to ensure social impact goals are met.</a:t>
            </a:r>
            <a:endParaRPr/>
          </a:p>
          <a:p>
            <a:pPr indent="-281362" lvl="1" marL="562723" marR="0" rtl="0" algn="l">
              <a:lnSpc>
                <a:spcPct val="139984"/>
              </a:lnSpc>
              <a:spcBef>
                <a:spcPts val="0"/>
              </a:spcBef>
              <a:spcAft>
                <a:spcPts val="0"/>
              </a:spcAft>
              <a:buClr>
                <a:srgbClr val="000000"/>
              </a:buClr>
              <a:buSzPts val="2606"/>
              <a:buFont typeface="Arial"/>
              <a:buChar char="•"/>
            </a:pPr>
            <a:r>
              <a:rPr b="0" i="0" lang="en-US" sz="2606" u="none" cap="none" strike="noStrike">
                <a:solidFill>
                  <a:srgbClr val="000000"/>
                </a:solidFill>
                <a:latin typeface="Playfair Display"/>
                <a:ea typeface="Playfair Display"/>
                <a:cs typeface="Playfair Display"/>
                <a:sym typeface="Playfair Display"/>
              </a:rPr>
              <a:t>Conclusion: Social entrepreneurship empowers Europe's youth to drive impactful social change and create a better future</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p:txBody>
      </p:sp>
      <p:sp>
        <p:nvSpPr>
          <p:cNvPr id="161" name="Google Shape;161;p6"/>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 (CONT)</a:t>
            </a:r>
            <a:endParaRPr/>
          </a:p>
        </p:txBody>
      </p:sp>
      <p:sp>
        <p:nvSpPr>
          <p:cNvPr id="162" name="Google Shape;162;p6"/>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68" name="Google Shape;168;p7"/>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69" name="Google Shape;169;p7"/>
          <p:cNvSpPr txBox="1"/>
          <p:nvPr/>
        </p:nvSpPr>
        <p:spPr>
          <a:xfrm>
            <a:off x="754783" y="2058298"/>
            <a:ext cx="16939605" cy="6382222"/>
          </a:xfrm>
          <a:prstGeom prst="rect">
            <a:avLst/>
          </a:prstGeom>
          <a:noFill/>
          <a:ln>
            <a:noFill/>
          </a:ln>
        </p:spPr>
        <p:txBody>
          <a:bodyPr anchorCtr="0" anchor="t" bIns="0" lIns="0" spcFirstLastPara="1" rIns="0" wrap="square" tIns="0">
            <a:spAutoFit/>
          </a:bodyPr>
          <a:lstStyle/>
          <a:p>
            <a:pPr indent="0" lvl="0" marL="0" marR="0" rtl="0" algn="ctr">
              <a:lnSpc>
                <a:spcPct val="139984"/>
              </a:lnSpc>
              <a:spcBef>
                <a:spcPts val="0"/>
              </a:spcBef>
              <a:spcAft>
                <a:spcPts val="0"/>
              </a:spcAft>
              <a:buNone/>
            </a:pPr>
            <a:r>
              <a:rPr b="1" i="0" lang="en-US" sz="2606" u="none" cap="none" strike="noStrike">
                <a:solidFill>
                  <a:srgbClr val="000000"/>
                </a:solidFill>
                <a:latin typeface="Playfair Display"/>
                <a:ea typeface="Playfair Display"/>
                <a:cs typeface="Playfair Display"/>
                <a:sym typeface="Playfair Display"/>
              </a:rPr>
              <a:t>Have you ever heard of the Social Business Model Canvas?</a:t>
            </a:r>
            <a:endParaRPr/>
          </a:p>
          <a:p>
            <a:pPr indent="0" lvl="0" marL="0" marR="0" rtl="0" algn="l">
              <a:lnSpc>
                <a:spcPct val="139984"/>
              </a:lnSpc>
              <a:spcBef>
                <a:spcPts val="0"/>
              </a:spcBef>
              <a:spcAft>
                <a:spcPts val="0"/>
              </a:spcAft>
              <a:buNone/>
            </a:pPr>
            <a:r>
              <a:t/>
            </a:r>
            <a:endParaRPr b="1"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In social entrepreneurship, the Social Business Model Canvas is an indispensable tool guiding strategic planning and project impact. It easy of use and visual appeal concentrate difficult ideas and presents them clearly, providing a roadmap to success. Its usability will help collaboration, enabling teams to create social missions and maximise impact objectives. By promoting this clear vision, it acts as a driver for pinpointing ideas and building a solid base for work. The canvas enhances productivity by providing a comprehensive overview of the business, which will speed up decision-making. It fosters collaboration, encouraging discussions and integration of diverse perspectives throughout your entrepreneurial journey. </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There are many successful social enterprises who use this tool and with its help, find clarity and strategic direction, thus, making it an indispensable tool for change and business operations. </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The module will elaborate further into this.</a:t>
            </a:r>
            <a:endParaRPr/>
          </a:p>
        </p:txBody>
      </p:sp>
      <p:sp>
        <p:nvSpPr>
          <p:cNvPr id="170" name="Google Shape;170;p7"/>
          <p:cNvSpPr txBox="1"/>
          <p:nvPr/>
        </p:nvSpPr>
        <p:spPr>
          <a:xfrm>
            <a:off x="754783" y="933450"/>
            <a:ext cx="15756254"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  - SOCIAL BUSINESS CANVAS</a:t>
            </a:r>
            <a:endParaRPr/>
          </a:p>
        </p:txBody>
      </p:sp>
      <p:sp>
        <p:nvSpPr>
          <p:cNvPr id="171" name="Google Shape;171;p7"/>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8"/>
          <p:cNvSpPr/>
          <p:nvPr/>
        </p:nvSpPr>
        <p:spPr>
          <a:xfrm rot="-5400000">
            <a:off x="14796702" y="6306866"/>
            <a:ext cx="3845468" cy="4114800"/>
          </a:xfrm>
          <a:custGeom>
            <a:rect b="b" l="l" r="r" t="t"/>
            <a:pathLst>
              <a:path extrusionOk="0" h="4114800" w="3845468">
                <a:moveTo>
                  <a:pt x="0" y="0"/>
                </a:moveTo>
                <a:lnTo>
                  <a:pt x="3845468" y="0"/>
                </a:lnTo>
                <a:lnTo>
                  <a:pt x="3845468" y="4114800"/>
                </a:lnTo>
                <a:lnTo>
                  <a:pt x="0" y="4114800"/>
                </a:lnTo>
                <a:lnTo>
                  <a:pt x="0" y="0"/>
                </a:lnTo>
                <a:close/>
              </a:path>
            </a:pathLst>
          </a:custGeom>
          <a:blipFill rotWithShape="1">
            <a:blip r:embed="rId3">
              <a:alphaModFix/>
            </a:blip>
            <a:stretch>
              <a:fillRect b="0" l="0" r="0" t="0"/>
            </a:stretch>
          </a:blipFill>
          <a:ln>
            <a:noFill/>
          </a:ln>
        </p:spPr>
      </p:sp>
      <p:sp>
        <p:nvSpPr>
          <p:cNvPr id="177" name="Google Shape;177;p8"/>
          <p:cNvSpPr/>
          <p:nvPr/>
        </p:nvSpPr>
        <p:spPr>
          <a:xfrm rot="-8711088">
            <a:off x="-1689986" y="7679876"/>
            <a:ext cx="4199950" cy="4114800"/>
          </a:xfrm>
          <a:custGeom>
            <a:rect b="b" l="l" r="r" t="t"/>
            <a:pathLst>
              <a:path extrusionOk="0" h="4114800" w="4199950">
                <a:moveTo>
                  <a:pt x="0" y="0"/>
                </a:moveTo>
                <a:lnTo>
                  <a:pt x="4199949" y="0"/>
                </a:lnTo>
                <a:lnTo>
                  <a:pt x="4199949" y="4114800"/>
                </a:lnTo>
                <a:lnTo>
                  <a:pt x="0" y="4114800"/>
                </a:lnTo>
                <a:lnTo>
                  <a:pt x="0" y="0"/>
                </a:lnTo>
                <a:close/>
              </a:path>
            </a:pathLst>
          </a:custGeom>
          <a:blipFill rotWithShape="1">
            <a:blip r:embed="rId4">
              <a:alphaModFix/>
            </a:blip>
            <a:stretch>
              <a:fillRect b="0" l="0" r="0" t="0"/>
            </a:stretch>
          </a:blipFill>
          <a:ln>
            <a:noFill/>
          </a:ln>
        </p:spPr>
      </p:sp>
      <p:sp>
        <p:nvSpPr>
          <p:cNvPr id="178" name="Google Shape;178;p8"/>
          <p:cNvSpPr txBox="1"/>
          <p:nvPr/>
        </p:nvSpPr>
        <p:spPr>
          <a:xfrm>
            <a:off x="754783" y="2058298"/>
            <a:ext cx="16939605" cy="5925022"/>
          </a:xfrm>
          <a:prstGeom prst="rect">
            <a:avLst/>
          </a:prstGeom>
          <a:noFill/>
          <a:ln>
            <a:noFill/>
          </a:ln>
        </p:spPr>
        <p:txBody>
          <a:bodyPr anchorCtr="0" anchor="t" bIns="0" lIns="0" spcFirstLastPara="1" rIns="0" wrap="square" tIns="0">
            <a:spAutoFit/>
          </a:bodyPr>
          <a:lstStyle/>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In youth-led social entrepreneurship, leveraging best practices, case studies, and local business examples is crucial. Studying these will offer you practical guidance and inspiration, clear processes and possibly a roadmaps through the complexities of social enterprise development. By adopting proven methodologies, young entrepreneurs access knowledge, guidance to minimise their entrepreneurial risks. </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l">
              <a:lnSpc>
                <a:spcPct val="139984"/>
              </a:lnSpc>
              <a:spcBef>
                <a:spcPts val="0"/>
              </a:spcBef>
              <a:spcAft>
                <a:spcPts val="0"/>
              </a:spcAft>
              <a:buNone/>
            </a:pPr>
            <a:r>
              <a:rPr b="0" i="0" lang="en-US" sz="2606" u="none" cap="none" strike="noStrike">
                <a:solidFill>
                  <a:srgbClr val="000000"/>
                </a:solidFill>
                <a:latin typeface="Playfair Display"/>
                <a:ea typeface="Playfair Display"/>
                <a:cs typeface="Playfair Display"/>
                <a:sym typeface="Playfair Display"/>
              </a:rPr>
              <a:t>Case studies offer powerful real-world insights, while local businesses demonstrate resilience and adaptability. These resources group theoretical learning with practical challenges, empowering youth to adapt strategies to their own individual contexts. They remain relevant as enterprises grow, fostering collaborative learning environments. Using these resources is essential for ensuring long-term impact and success in youth-led social entrepreneurship.</a:t>
            </a:r>
            <a:endParaRPr/>
          </a:p>
          <a:p>
            <a:pPr indent="0" lvl="0" marL="0" marR="0" rtl="0" algn="l">
              <a:lnSpc>
                <a:spcPct val="139984"/>
              </a:lnSpc>
              <a:spcBef>
                <a:spcPts val="0"/>
              </a:spcBef>
              <a:spcAft>
                <a:spcPts val="0"/>
              </a:spcAft>
              <a:buNone/>
            </a:pPr>
            <a:r>
              <a:t/>
            </a:r>
            <a:endParaRPr b="0" i="0" sz="2606" u="none" cap="none" strike="noStrike">
              <a:solidFill>
                <a:srgbClr val="000000"/>
              </a:solidFill>
              <a:latin typeface="Playfair Display"/>
              <a:ea typeface="Playfair Display"/>
              <a:cs typeface="Playfair Display"/>
              <a:sym typeface="Playfair Display"/>
            </a:endParaRPr>
          </a:p>
          <a:p>
            <a:pPr indent="0" lvl="0" marL="0" marR="0" rtl="0" algn="ctr">
              <a:lnSpc>
                <a:spcPct val="139984"/>
              </a:lnSpc>
              <a:spcBef>
                <a:spcPts val="0"/>
              </a:spcBef>
              <a:spcAft>
                <a:spcPts val="0"/>
              </a:spcAft>
              <a:buNone/>
            </a:pPr>
            <a:r>
              <a:rPr b="1" i="0" lang="en-US" sz="2606" u="none" cap="none" strike="noStrike">
                <a:solidFill>
                  <a:srgbClr val="000000"/>
                </a:solidFill>
                <a:latin typeface="Playfair Display"/>
                <a:ea typeface="Playfair Display"/>
                <a:cs typeface="Playfair Display"/>
                <a:sym typeface="Playfair Display"/>
              </a:rPr>
              <a:t> So, are you ready to start your social business? </a:t>
            </a:r>
            <a:endParaRPr/>
          </a:p>
          <a:p>
            <a:pPr indent="0" lvl="0" marL="0" marR="0" rtl="0" algn="ctr">
              <a:lnSpc>
                <a:spcPct val="139984"/>
              </a:lnSpc>
              <a:spcBef>
                <a:spcPts val="0"/>
              </a:spcBef>
              <a:spcAft>
                <a:spcPts val="0"/>
              </a:spcAft>
              <a:buNone/>
            </a:pPr>
            <a:r>
              <a:rPr b="1" i="0" lang="en-US" sz="2606" u="none" cap="none" strike="noStrike">
                <a:solidFill>
                  <a:srgbClr val="000000"/>
                </a:solidFill>
                <a:latin typeface="Playfair Display"/>
                <a:ea typeface="Playfair Display"/>
                <a:cs typeface="Playfair Display"/>
                <a:sym typeface="Playfair Display"/>
              </a:rPr>
              <a:t>What personal values and principles will guide your social entrepreneurship journey?</a:t>
            </a:r>
            <a:endParaRPr/>
          </a:p>
        </p:txBody>
      </p:sp>
      <p:sp>
        <p:nvSpPr>
          <p:cNvPr id="179" name="Google Shape;179;p8"/>
          <p:cNvSpPr txBox="1"/>
          <p:nvPr/>
        </p:nvSpPr>
        <p:spPr>
          <a:xfrm>
            <a:off x="754783" y="933450"/>
            <a:ext cx="15756254"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INTRODUCTION  - USING GOOD PRACTICES</a:t>
            </a:r>
            <a:endParaRPr/>
          </a:p>
        </p:txBody>
      </p:sp>
      <p:sp>
        <p:nvSpPr>
          <p:cNvPr id="180" name="Google Shape;180;p8"/>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5">
              <a:alphaModFix/>
            </a:blip>
            <a:stretch>
              <a:fillRect b="-160181" l="-14265" r="-3278" t="-161048"/>
            </a:stretch>
          </a:blipFill>
          <a:ln>
            <a:noFill/>
          </a:ln>
        </p:spPr>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sp>
        <p:nvSpPr>
          <p:cNvPr id="185" name="Google Shape;185;p9"/>
          <p:cNvSpPr/>
          <p:nvPr/>
        </p:nvSpPr>
        <p:spPr>
          <a:xfrm rot="-815835">
            <a:off x="14956161" y="-1648203"/>
            <a:ext cx="6029011" cy="4114800"/>
          </a:xfrm>
          <a:custGeom>
            <a:rect b="b" l="l" r="r" t="t"/>
            <a:pathLst>
              <a:path extrusionOk="0" h="4114800" w="6029011">
                <a:moveTo>
                  <a:pt x="0" y="0"/>
                </a:moveTo>
                <a:lnTo>
                  <a:pt x="6029011" y="0"/>
                </a:lnTo>
                <a:lnTo>
                  <a:pt x="6029011" y="4114800"/>
                </a:lnTo>
                <a:lnTo>
                  <a:pt x="0" y="4114800"/>
                </a:lnTo>
                <a:lnTo>
                  <a:pt x="0" y="0"/>
                </a:lnTo>
                <a:close/>
              </a:path>
            </a:pathLst>
          </a:custGeom>
          <a:blipFill rotWithShape="1">
            <a:blip r:embed="rId3">
              <a:alphaModFix/>
            </a:blip>
            <a:stretch>
              <a:fillRect b="0" l="0" r="0" t="0"/>
            </a:stretch>
          </a:blipFill>
          <a:ln>
            <a:noFill/>
          </a:ln>
        </p:spPr>
      </p:sp>
      <p:sp>
        <p:nvSpPr>
          <p:cNvPr id="186" name="Google Shape;186;p9"/>
          <p:cNvSpPr/>
          <p:nvPr/>
        </p:nvSpPr>
        <p:spPr>
          <a:xfrm>
            <a:off x="16292837" y="-315520"/>
            <a:ext cx="4222276" cy="4114800"/>
          </a:xfrm>
          <a:custGeom>
            <a:rect b="b" l="l" r="r" t="t"/>
            <a:pathLst>
              <a:path extrusionOk="0" h="4114800" w="4222276">
                <a:moveTo>
                  <a:pt x="0" y="0"/>
                </a:moveTo>
                <a:lnTo>
                  <a:pt x="4222276" y="0"/>
                </a:lnTo>
                <a:lnTo>
                  <a:pt x="4222276" y="4114800"/>
                </a:lnTo>
                <a:lnTo>
                  <a:pt x="0" y="4114800"/>
                </a:lnTo>
                <a:lnTo>
                  <a:pt x="0" y="0"/>
                </a:lnTo>
                <a:close/>
              </a:path>
            </a:pathLst>
          </a:custGeom>
          <a:blipFill rotWithShape="1">
            <a:blip r:embed="rId4">
              <a:alphaModFix/>
            </a:blip>
            <a:stretch>
              <a:fillRect b="0" l="0" r="0" t="0"/>
            </a:stretch>
          </a:blipFill>
          <a:ln>
            <a:noFill/>
          </a:ln>
        </p:spPr>
      </p:sp>
      <p:sp>
        <p:nvSpPr>
          <p:cNvPr id="187" name="Google Shape;187;p9"/>
          <p:cNvSpPr/>
          <p:nvPr/>
        </p:nvSpPr>
        <p:spPr>
          <a:xfrm rot="1215471">
            <a:off x="-1076468" y="7781557"/>
            <a:ext cx="3662502" cy="5010886"/>
          </a:xfrm>
          <a:custGeom>
            <a:rect b="b" l="l" r="r" t="t"/>
            <a:pathLst>
              <a:path extrusionOk="0" h="5010886" w="3662502">
                <a:moveTo>
                  <a:pt x="0" y="0"/>
                </a:moveTo>
                <a:lnTo>
                  <a:pt x="3662502" y="0"/>
                </a:lnTo>
                <a:lnTo>
                  <a:pt x="3662502" y="5010886"/>
                </a:lnTo>
                <a:lnTo>
                  <a:pt x="0" y="5010886"/>
                </a:lnTo>
                <a:lnTo>
                  <a:pt x="0" y="0"/>
                </a:lnTo>
                <a:close/>
              </a:path>
            </a:pathLst>
          </a:custGeom>
          <a:blipFill rotWithShape="1">
            <a:blip r:embed="rId5">
              <a:alphaModFix/>
            </a:blip>
            <a:stretch>
              <a:fillRect b="0" l="0" r="0" t="0"/>
            </a:stretch>
          </a:blipFill>
          <a:ln>
            <a:noFill/>
          </a:ln>
        </p:spPr>
      </p:sp>
      <p:sp>
        <p:nvSpPr>
          <p:cNvPr id="188" name="Google Shape;188;p9"/>
          <p:cNvSpPr txBox="1"/>
          <p:nvPr/>
        </p:nvSpPr>
        <p:spPr>
          <a:xfrm>
            <a:off x="1028700" y="2317693"/>
            <a:ext cx="15264137" cy="5981065"/>
          </a:xfrm>
          <a:prstGeom prst="rect">
            <a:avLst/>
          </a:prstGeom>
          <a:noFill/>
          <a:ln>
            <a:noFill/>
          </a:ln>
        </p:spPr>
        <p:txBody>
          <a:bodyPr anchorCtr="0" anchor="t" bIns="0" lIns="0" spcFirstLastPara="1" rIns="0" wrap="square" tIns="0">
            <a:spAutoFit/>
          </a:bodyPr>
          <a:lstStyle/>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Understand the importance of social impact through the works of a social enterprise.</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Present how social enterprises differ from regular businesses.</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Learn how to utilise the Social Business Canvas Model and apply it to social enterprise development.</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Be able to create social enterprise business plans using the canvas template.</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Learn how to price you services and products as a social enterprise.</a:t>
            </a:r>
            <a:endParaRPr/>
          </a:p>
          <a:p>
            <a:pPr indent="-367030" lvl="1" marL="734059" marR="0" rtl="0" algn="l">
              <a:lnSpc>
                <a:spcPct val="140011"/>
              </a:lnSpc>
              <a:spcBef>
                <a:spcPts val="0"/>
              </a:spcBef>
              <a:spcAft>
                <a:spcPts val="0"/>
              </a:spcAft>
              <a:buClr>
                <a:srgbClr val="000000"/>
              </a:buClr>
              <a:buSzPts val="3399"/>
              <a:buFont typeface="Arial"/>
              <a:buChar char="•"/>
            </a:pPr>
            <a:r>
              <a:rPr b="0" i="0" lang="en-US" sz="3399" u="none" cap="none" strike="noStrike">
                <a:solidFill>
                  <a:srgbClr val="000000"/>
                </a:solidFill>
                <a:latin typeface="Playfair Display"/>
                <a:ea typeface="Playfair Display"/>
                <a:cs typeface="Playfair Display"/>
                <a:sym typeface="Playfair Display"/>
              </a:rPr>
              <a:t>Extract lessons learned from examples of social enterprises provided.</a:t>
            </a:r>
            <a:endParaRPr/>
          </a:p>
          <a:p>
            <a:pPr indent="0" lvl="0" marL="0" marR="0" rtl="0" algn="l">
              <a:lnSpc>
                <a:spcPct val="140011"/>
              </a:lnSpc>
              <a:spcBef>
                <a:spcPts val="0"/>
              </a:spcBef>
              <a:spcAft>
                <a:spcPts val="0"/>
              </a:spcAft>
              <a:buNone/>
            </a:pPr>
            <a:r>
              <a:t/>
            </a:r>
            <a:endParaRPr b="0" i="0" sz="3399" u="none" cap="none" strike="noStrike">
              <a:solidFill>
                <a:srgbClr val="000000"/>
              </a:solidFill>
              <a:latin typeface="Playfair Display"/>
              <a:ea typeface="Playfair Display"/>
              <a:cs typeface="Playfair Display"/>
              <a:sym typeface="Playfair Display"/>
            </a:endParaRPr>
          </a:p>
        </p:txBody>
      </p:sp>
      <p:sp>
        <p:nvSpPr>
          <p:cNvPr id="189" name="Google Shape;189;p9"/>
          <p:cNvSpPr txBox="1"/>
          <p:nvPr/>
        </p:nvSpPr>
        <p:spPr>
          <a:xfrm>
            <a:off x="754783" y="933450"/>
            <a:ext cx="8389217" cy="85407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5000" u="none" cap="none" strike="noStrike">
                <a:solidFill>
                  <a:srgbClr val="000000"/>
                </a:solidFill>
                <a:latin typeface="Playfair Display"/>
                <a:ea typeface="Playfair Display"/>
                <a:cs typeface="Playfair Display"/>
                <a:sym typeface="Playfair Display"/>
              </a:rPr>
              <a:t>OBJECTIVES</a:t>
            </a:r>
            <a:endParaRPr/>
          </a:p>
        </p:txBody>
      </p:sp>
      <p:sp>
        <p:nvSpPr>
          <p:cNvPr id="190" name="Google Shape;190;p9"/>
          <p:cNvSpPr/>
          <p:nvPr/>
        </p:nvSpPr>
        <p:spPr>
          <a:xfrm>
            <a:off x="7715830" y="9258300"/>
            <a:ext cx="2856339" cy="797054"/>
          </a:xfrm>
          <a:custGeom>
            <a:rect b="b" l="l" r="r" t="t"/>
            <a:pathLst>
              <a:path extrusionOk="0" h="797054" w="2856339">
                <a:moveTo>
                  <a:pt x="0" y="0"/>
                </a:moveTo>
                <a:lnTo>
                  <a:pt x="2856340" y="0"/>
                </a:lnTo>
                <a:lnTo>
                  <a:pt x="2856340" y="797054"/>
                </a:lnTo>
                <a:lnTo>
                  <a:pt x="0" y="797054"/>
                </a:lnTo>
                <a:lnTo>
                  <a:pt x="0" y="0"/>
                </a:lnTo>
                <a:close/>
              </a:path>
            </a:pathLst>
          </a:custGeom>
          <a:blipFill rotWithShape="1">
            <a:blip r:embed="rId6">
              <a:alphaModFix/>
            </a:blip>
            <a:stretch>
              <a:fillRect b="-160181" l="-14265" r="-3278" t="-161048"/>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