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10287000" cx="18288000"/>
  <p:notesSz cx="6858000" cy="9144000"/>
  <p:embeddedFontLst>
    <p:embeddedFont>
      <p:font typeface="Prata"/>
      <p:regular r:id="rId66"/>
    </p:embeddedFont>
    <p:embeddedFont>
      <p:font typeface="Playfair Display"/>
      <p:regular r:id="rId67"/>
      <p:bold r:id="rId68"/>
      <p:italic r:id="rId69"/>
      <p:boldItalic r:id="rId70"/>
    </p:embeddedFont>
    <p:embeddedFont>
      <p:font typeface="Sansita"/>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5" roundtripDataSignature="AMtx7mit8PMNS+F6/y9bfCCLKjz6C9ii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7068AC-BCE6-4834-8089-4073B145F96B}">
  <a:tblStyle styleId="{FB7068AC-BCE6-4834-8089-4073B145F96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ansita-italic.fntdata"/><Relationship Id="rId72" Type="http://schemas.openxmlformats.org/officeDocument/2006/relationships/font" Target="fonts/Sansita-bold.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Sansita-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Sansita-regular.fntdata"/><Relationship Id="rId70" Type="http://schemas.openxmlformats.org/officeDocument/2006/relationships/font" Target="fonts/PlayfairDisplay-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rata-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layfairDisplay-bold.fntdata"/><Relationship Id="rId23" Type="http://schemas.openxmlformats.org/officeDocument/2006/relationships/slide" Target="slides/slide17.xml"/><Relationship Id="rId67" Type="http://schemas.openxmlformats.org/officeDocument/2006/relationships/font" Target="fonts/PlayfairDisplay-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yfairDispl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86" name="Google Shape;886;p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87" name="Google Shape;887;p5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5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90" name="Google Shape;890;p5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9"/>
          <p:cNvSpPr/>
          <p:nvPr>
            <p:ph idx="2" type="pic"/>
          </p:nvPr>
        </p:nvSpPr>
        <p:spPr>
          <a:xfrm>
            <a:off x="1792288" y="612775"/>
            <a:ext cx="5486400" cy="4114800"/>
          </a:xfrm>
          <a:prstGeom prst="rect">
            <a:avLst/>
          </a:prstGeom>
          <a:noFill/>
          <a:ln>
            <a:noFill/>
          </a:ln>
        </p:spPr>
      </p:sp>
      <p:sp>
        <p:nvSpPr>
          <p:cNvPr id="68" name="Google Shape;68;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50.png"/><Relationship Id="rId10" Type="http://schemas.openxmlformats.org/officeDocument/2006/relationships/image" Target="../media/image34.png"/><Relationship Id="rId9" Type="http://schemas.openxmlformats.org/officeDocument/2006/relationships/image" Target="../media/image48.png"/><Relationship Id="rId5" Type="http://schemas.openxmlformats.org/officeDocument/2006/relationships/image" Target="../media/image39.png"/><Relationship Id="rId6" Type="http://schemas.openxmlformats.org/officeDocument/2006/relationships/image" Target="../media/image1.png"/><Relationship Id="rId7" Type="http://schemas.openxmlformats.org/officeDocument/2006/relationships/image" Target="../media/image42.png"/><Relationship Id="rId8"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image" Target="../media/image33.png"/><Relationship Id="rId8" Type="http://schemas.openxmlformats.org/officeDocument/2006/relationships/image" Target="../media/image5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50.png"/><Relationship Id="rId5" Type="http://schemas.openxmlformats.org/officeDocument/2006/relationships/image" Target="../media/image39.png"/><Relationship Id="rId6" Type="http://schemas.openxmlformats.org/officeDocument/2006/relationships/image" Target="../media/image1.png"/><Relationship Id="rId7" Type="http://schemas.openxmlformats.org/officeDocument/2006/relationships/image" Target="../media/image65.png"/><Relationship Id="rId8"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50.png"/><Relationship Id="rId5" Type="http://schemas.openxmlformats.org/officeDocument/2006/relationships/image" Target="../media/image39.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hyperlink" Target="https://youtu.be/OEx8yRbNw9o?si=ERKNfgtoge9f5Svi" TargetMode="External"/><Relationship Id="rId6" Type="http://schemas.openxmlformats.org/officeDocument/2006/relationships/image" Target="../media/image58.png"/><Relationship Id="rId7" Type="http://schemas.openxmlformats.org/officeDocument/2006/relationships/image" Target="../media/image60.png"/><Relationship Id="rId8"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53.png"/><Relationship Id="rId6" Type="http://schemas.openxmlformats.org/officeDocument/2006/relationships/image" Target="../media/image32.png"/><Relationship Id="rId7" Type="http://schemas.openxmlformats.org/officeDocument/2006/relationships/image" Target="../media/image52.png"/><Relationship Id="rId8"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69.png"/><Relationship Id="rId5" Type="http://schemas.openxmlformats.org/officeDocument/2006/relationships/image" Target="../media/image1.png"/><Relationship Id="rId6" Type="http://schemas.openxmlformats.org/officeDocument/2006/relationships/image" Target="../media/image55.png"/><Relationship Id="rId7" Type="http://schemas.openxmlformats.org/officeDocument/2006/relationships/image" Target="../media/image95.png"/><Relationship Id="rId8"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11" Type="http://schemas.openxmlformats.org/officeDocument/2006/relationships/image" Target="../media/image1.png"/><Relationship Id="rId10" Type="http://schemas.openxmlformats.org/officeDocument/2006/relationships/image" Target="../media/image8.jpg"/><Relationship Id="rId9"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6.jpg"/><Relationship Id="rId7" Type="http://schemas.openxmlformats.org/officeDocument/2006/relationships/image" Target="../media/image11.jp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1.png"/><Relationship Id="rId6" Type="http://schemas.openxmlformats.org/officeDocument/2006/relationships/image" Target="../media/image61.png"/><Relationship Id="rId7" Type="http://schemas.openxmlformats.org/officeDocument/2006/relationships/image" Target="../media/image63.png"/><Relationship Id="rId8"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69.png"/><Relationship Id="rId5" Type="http://schemas.openxmlformats.org/officeDocument/2006/relationships/image" Target="../media/image1.png"/><Relationship Id="rId6" Type="http://schemas.openxmlformats.org/officeDocument/2006/relationships/image" Target="../media/image70.png"/><Relationship Id="rId7" Type="http://schemas.openxmlformats.org/officeDocument/2006/relationships/image" Target="../media/image86.png"/><Relationship Id="rId8"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68.png"/><Relationship Id="rId5" Type="http://schemas.openxmlformats.org/officeDocument/2006/relationships/image" Target="../media/image74.png"/><Relationship Id="rId6" Type="http://schemas.openxmlformats.org/officeDocument/2006/relationships/image" Target="../media/image98.png"/><Relationship Id="rId7"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1.png"/><Relationship Id="rId6" Type="http://schemas.openxmlformats.org/officeDocument/2006/relationships/image" Target="../media/image67.png"/><Relationship Id="rId7" Type="http://schemas.openxmlformats.org/officeDocument/2006/relationships/image" Target="../media/image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50.png"/><Relationship Id="rId5" Type="http://schemas.openxmlformats.org/officeDocument/2006/relationships/image" Target="../media/image39.png"/><Relationship Id="rId6" Type="http://schemas.openxmlformats.org/officeDocument/2006/relationships/image" Target="../media/image1.png"/><Relationship Id="rId7"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71.png"/><Relationship Id="rId6"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50.png"/><Relationship Id="rId5" Type="http://schemas.openxmlformats.org/officeDocument/2006/relationships/image" Target="../media/image39.png"/><Relationship Id="rId6" Type="http://schemas.openxmlformats.org/officeDocument/2006/relationships/image" Target="../media/image1.png"/><Relationship Id="rId7"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75.jpg"/><Relationship Id="rId5" Type="http://schemas.openxmlformats.org/officeDocument/2006/relationships/image" Target="../media/image73.png"/><Relationship Id="rId6" Type="http://schemas.openxmlformats.org/officeDocument/2006/relationships/image" Target="../media/image87.png"/><Relationship Id="rId7"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image" Target="../media/image76.png"/><Relationship Id="rId6" Type="http://schemas.openxmlformats.org/officeDocument/2006/relationships/image" Target="../media/image78.png"/><Relationship Id="rId7" Type="http://schemas.openxmlformats.org/officeDocument/2006/relationships/image" Target="../media/image10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image" Target="../media/image85.png"/><Relationship Id="rId6" Type="http://schemas.openxmlformats.org/officeDocument/2006/relationships/image" Target="../media/image1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00.png"/><Relationship Id="rId5" Type="http://schemas.openxmlformats.org/officeDocument/2006/relationships/image" Target="../media/image94.png"/><Relationship Id="rId6" Type="http://schemas.openxmlformats.org/officeDocument/2006/relationships/image" Target="../media/image10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90.png"/><Relationship Id="rId5" Type="http://schemas.openxmlformats.org/officeDocument/2006/relationships/image" Target="../media/image92.png"/><Relationship Id="rId6"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91.png"/><Relationship Id="rId5" Type="http://schemas.openxmlformats.org/officeDocument/2006/relationships/image" Target="../media/image97.png"/><Relationship Id="rId6" Type="http://schemas.openxmlformats.org/officeDocument/2006/relationships/image" Target="../media/image10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01.png"/><Relationship Id="rId5" Type="http://schemas.openxmlformats.org/officeDocument/2006/relationships/image" Target="../media/image96.png"/><Relationship Id="rId6" Type="http://schemas.openxmlformats.org/officeDocument/2006/relationships/image" Target="../media/image56.png"/><Relationship Id="rId7" Type="http://schemas.openxmlformats.org/officeDocument/2006/relationships/image" Target="../media/image1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image" Target="../media/image111.png"/><Relationship Id="rId8"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99.png"/><Relationship Id="rId5" Type="http://schemas.openxmlformats.org/officeDocument/2006/relationships/image" Target="../media/image103.png"/><Relationship Id="rId6"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117.png"/><Relationship Id="rId5" Type="http://schemas.openxmlformats.org/officeDocument/2006/relationships/image" Target="../media/image108.png"/><Relationship Id="rId6" Type="http://schemas.openxmlformats.org/officeDocument/2006/relationships/image" Target="../media/image1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106.png"/><Relationship Id="rId5" Type="http://schemas.openxmlformats.org/officeDocument/2006/relationships/image" Target="../media/image132.png"/><Relationship Id="rId6" Type="http://schemas.openxmlformats.org/officeDocument/2006/relationships/image" Target="../media/image1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116.png"/><Relationship Id="rId5"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31.png"/><Relationship Id="rId4" Type="http://schemas.openxmlformats.org/officeDocument/2006/relationships/image" Target="../media/image113.png"/><Relationship Id="rId10" Type="http://schemas.openxmlformats.org/officeDocument/2006/relationships/image" Target="../media/image1.png"/><Relationship Id="rId9" Type="http://schemas.openxmlformats.org/officeDocument/2006/relationships/image" Target="../media/image128.png"/><Relationship Id="rId5" Type="http://schemas.openxmlformats.org/officeDocument/2006/relationships/image" Target="../media/image121.png"/><Relationship Id="rId6" Type="http://schemas.openxmlformats.org/officeDocument/2006/relationships/image" Target="../media/image26.png"/><Relationship Id="rId7" Type="http://schemas.openxmlformats.org/officeDocument/2006/relationships/image" Target="../media/image115.png"/><Relationship Id="rId8" Type="http://schemas.openxmlformats.org/officeDocument/2006/relationships/image" Target="../media/image1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37.png"/><Relationship Id="rId9" Type="http://schemas.openxmlformats.org/officeDocument/2006/relationships/image" Target="../media/image123.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image" Target="../media/image138.png"/><Relationship Id="rId8" Type="http://schemas.openxmlformats.org/officeDocument/2006/relationships/image" Target="../media/image1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hyperlink" Target="https://tillerdigital.com/blog/how-to-create-audience-personas-a-beginners-guide/" TargetMode="External"/><Relationship Id="rId8" Type="http://schemas.openxmlformats.org/officeDocument/2006/relationships/image" Target="../media/image1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hyperlink" Target="https://www.youtube.com/watch?v=8Q_nC8nZcew&amp;list=PLcG96fou9ugIcS3ZYVFc5SNQNJo3JhIfH&amp;index=4" TargetMode="External"/><Relationship Id="rId6"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69.png"/><Relationship Id="rId6" Type="http://schemas.openxmlformats.org/officeDocument/2006/relationships/image" Target="../media/image1.png"/><Relationship Id="rId7" Type="http://schemas.openxmlformats.org/officeDocument/2006/relationships/image" Target="../media/image1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2.png"/><Relationship Id="rId4" Type="http://schemas.openxmlformats.org/officeDocument/2006/relationships/image" Target="../media/image125.png"/><Relationship Id="rId5" Type="http://schemas.openxmlformats.org/officeDocument/2006/relationships/image" Target="../media/image69.png"/><Relationship Id="rId6"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2.png"/><Relationship Id="rId4" Type="http://schemas.openxmlformats.org/officeDocument/2006/relationships/image" Target="../media/image125.png"/><Relationship Id="rId5" Type="http://schemas.openxmlformats.org/officeDocument/2006/relationships/image" Target="../media/image69.png"/><Relationship Id="rId6"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2.png"/><Relationship Id="rId4" Type="http://schemas.openxmlformats.org/officeDocument/2006/relationships/image" Target="../media/image125.png"/><Relationship Id="rId5" Type="http://schemas.openxmlformats.org/officeDocument/2006/relationships/image" Target="../media/image69.png"/><Relationship Id="rId6"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125.png"/><Relationship Id="rId5" Type="http://schemas.openxmlformats.org/officeDocument/2006/relationships/image" Target="../media/image69.png"/><Relationship Id="rId6" Type="http://schemas.openxmlformats.org/officeDocument/2006/relationships/image" Target="../media/image129.png"/><Relationship Id="rId7" Type="http://schemas.openxmlformats.org/officeDocument/2006/relationships/image" Target="../media/image1.png"/><Relationship Id="rId8" Type="http://schemas.openxmlformats.org/officeDocument/2006/relationships/image" Target="../media/image1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5.png"/><Relationship Id="rId4" Type="http://schemas.openxmlformats.org/officeDocument/2006/relationships/image" Target="../media/image50.png"/><Relationship Id="rId9" Type="http://schemas.openxmlformats.org/officeDocument/2006/relationships/image" Target="../media/image1.png"/><Relationship Id="rId5" Type="http://schemas.openxmlformats.org/officeDocument/2006/relationships/image" Target="../media/image39.png"/><Relationship Id="rId6" Type="http://schemas.openxmlformats.org/officeDocument/2006/relationships/hyperlink" Target="https://changecreator.com/digital-marketing-mistakes-to-avoid-and-fix/" TargetMode="External"/><Relationship Id="rId7" Type="http://schemas.openxmlformats.org/officeDocument/2006/relationships/hyperlink" Target="https://youtu.be/OEx8yRbNw9o?si=ERKNfgtoge9f5Svi" TargetMode="External"/><Relationship Id="rId8" Type="http://schemas.openxmlformats.org/officeDocument/2006/relationships/hyperlink" Target="https://youtu.be/3U91wjC1T6Q?si=y_6knG-c0niX6G6y"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37.png"/><Relationship Id="rId6" Type="http://schemas.openxmlformats.org/officeDocument/2006/relationships/image" Target="../media/image136.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1.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2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688062" y="4308649"/>
            <a:ext cx="69118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Playfair Display"/>
                <a:ea typeface="Playfair Display"/>
                <a:cs typeface="Playfair Display"/>
                <a:sym typeface="Playfair Display"/>
              </a:rPr>
              <a:t>SUSE The Project</a:t>
            </a:r>
            <a:endParaRPr/>
          </a:p>
        </p:txBody>
      </p:sp>
      <p:sp>
        <p:nvSpPr>
          <p:cNvPr id="93" name="Google Shape;93;p1"/>
          <p:cNvSpPr txBox="1"/>
          <p:nvPr/>
        </p:nvSpPr>
        <p:spPr>
          <a:xfrm>
            <a:off x="4867052" y="5445299"/>
            <a:ext cx="8553896"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Playfair Display"/>
                <a:ea typeface="Playfair Display"/>
                <a:cs typeface="Playfair Display"/>
                <a:sym typeface="Playfair Display"/>
              </a:rPr>
              <a:t>Module 4 - Digital Marketing and Social Media </a:t>
            </a:r>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Prata"/>
                <a:ea typeface="Prata"/>
                <a:cs typeface="Prata"/>
                <a:sym typeface="Prata"/>
              </a:rPr>
              <a:t>Project nr: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03" name="Google Shape;203;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04" name="Google Shape;204;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05" name="Google Shape;205;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06" name="Google Shape;206;p10"/>
          <p:cNvSpPr txBox="1"/>
          <p:nvPr/>
        </p:nvSpPr>
        <p:spPr>
          <a:xfrm>
            <a:off x="2720532" y="1965697"/>
            <a:ext cx="9348192"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WHAT IS DIGITAL MARKETING?</a:t>
            </a:r>
            <a:endParaRPr/>
          </a:p>
        </p:txBody>
      </p:sp>
      <p:sp>
        <p:nvSpPr>
          <p:cNvPr id="207" name="Google Shape;207;p10"/>
          <p:cNvSpPr txBox="1"/>
          <p:nvPr/>
        </p:nvSpPr>
        <p:spPr>
          <a:xfrm>
            <a:off x="3330374" y="3241675"/>
            <a:ext cx="3903807" cy="369887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Digital Marketing is essentially any form of marketing that exists online.</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It is a way businesses communicate with their audience through the internet and digital devices.</a:t>
            </a:r>
            <a:endParaRPr/>
          </a:p>
        </p:txBody>
      </p:sp>
      <p:sp>
        <p:nvSpPr>
          <p:cNvPr id="208" name="Google Shape;208;p10"/>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Understand the role of digital marketing in social entrepreneurship</a:t>
            </a:r>
            <a:endParaRPr/>
          </a:p>
        </p:txBody>
      </p:sp>
      <p:sp>
        <p:nvSpPr>
          <p:cNvPr id="209" name="Google Shape;209;p10"/>
          <p:cNvSpPr/>
          <p:nvPr/>
        </p:nvSpPr>
        <p:spPr>
          <a:xfrm rot="493021">
            <a:off x="12394703" y="1137136"/>
            <a:ext cx="1615081" cy="2573834"/>
          </a:xfrm>
          <a:custGeom>
            <a:rect b="b" l="l" r="r" t="t"/>
            <a:pathLst>
              <a:path extrusionOk="0" h="2573834" w="1615081">
                <a:moveTo>
                  <a:pt x="0" y="0"/>
                </a:moveTo>
                <a:lnTo>
                  <a:pt x="1615080" y="0"/>
                </a:lnTo>
                <a:lnTo>
                  <a:pt x="1615080" y="2573834"/>
                </a:lnTo>
                <a:lnTo>
                  <a:pt x="0" y="2573834"/>
                </a:lnTo>
                <a:lnTo>
                  <a:pt x="0" y="0"/>
                </a:lnTo>
                <a:close/>
              </a:path>
            </a:pathLst>
          </a:custGeom>
          <a:blipFill rotWithShape="1">
            <a:blip r:embed="rId7">
              <a:alphaModFix/>
            </a:blip>
            <a:stretch>
              <a:fillRect b="0" l="0" r="0" t="0"/>
            </a:stretch>
          </a:blipFill>
          <a:ln>
            <a:noFill/>
          </a:ln>
        </p:spPr>
      </p:sp>
      <p:sp>
        <p:nvSpPr>
          <p:cNvPr id="210" name="Google Shape;210;p10"/>
          <p:cNvSpPr/>
          <p:nvPr/>
        </p:nvSpPr>
        <p:spPr>
          <a:xfrm rot="-880557">
            <a:off x="13511892" y="2833703"/>
            <a:ext cx="1739319" cy="1658875"/>
          </a:xfrm>
          <a:custGeom>
            <a:rect b="b" l="l" r="r" t="t"/>
            <a:pathLst>
              <a:path extrusionOk="0" h="1658875" w="1739319">
                <a:moveTo>
                  <a:pt x="0" y="0"/>
                </a:moveTo>
                <a:lnTo>
                  <a:pt x="1739319" y="0"/>
                </a:lnTo>
                <a:lnTo>
                  <a:pt x="1739319" y="1658875"/>
                </a:lnTo>
                <a:lnTo>
                  <a:pt x="0" y="1658875"/>
                </a:lnTo>
                <a:lnTo>
                  <a:pt x="0" y="0"/>
                </a:lnTo>
                <a:close/>
              </a:path>
            </a:pathLst>
          </a:custGeom>
          <a:blipFill rotWithShape="1">
            <a:blip r:embed="rId8">
              <a:alphaModFix/>
            </a:blip>
            <a:stretch>
              <a:fillRect b="0" l="0" r="0" t="0"/>
            </a:stretch>
          </a:blipFill>
          <a:ln>
            <a:noFill/>
          </a:ln>
        </p:spPr>
      </p:sp>
      <p:sp>
        <p:nvSpPr>
          <p:cNvPr id="211" name="Google Shape;211;p10"/>
          <p:cNvSpPr/>
          <p:nvPr/>
        </p:nvSpPr>
        <p:spPr>
          <a:xfrm>
            <a:off x="14072306" y="846201"/>
            <a:ext cx="2721342" cy="1976374"/>
          </a:xfrm>
          <a:custGeom>
            <a:rect b="b" l="l" r="r" t="t"/>
            <a:pathLst>
              <a:path extrusionOk="0" h="1976374" w="2721342">
                <a:moveTo>
                  <a:pt x="0" y="0"/>
                </a:moveTo>
                <a:lnTo>
                  <a:pt x="2721342" y="0"/>
                </a:lnTo>
                <a:lnTo>
                  <a:pt x="2721342" y="1976374"/>
                </a:lnTo>
                <a:lnTo>
                  <a:pt x="0" y="1976374"/>
                </a:lnTo>
                <a:lnTo>
                  <a:pt x="0" y="0"/>
                </a:lnTo>
                <a:close/>
              </a:path>
            </a:pathLst>
          </a:custGeom>
          <a:blipFill rotWithShape="1">
            <a:blip r:embed="rId9">
              <a:alphaModFix/>
            </a:blip>
            <a:stretch>
              <a:fillRect b="0" l="0" r="0" t="0"/>
            </a:stretch>
          </a:blipFill>
          <a:ln>
            <a:noFill/>
          </a:ln>
        </p:spPr>
      </p:sp>
      <p:sp>
        <p:nvSpPr>
          <p:cNvPr id="212" name="Google Shape;212;p10"/>
          <p:cNvSpPr/>
          <p:nvPr/>
        </p:nvSpPr>
        <p:spPr>
          <a:xfrm>
            <a:off x="15290960" y="2953126"/>
            <a:ext cx="1623342" cy="1720098"/>
          </a:xfrm>
          <a:custGeom>
            <a:rect b="b" l="l" r="r" t="t"/>
            <a:pathLst>
              <a:path extrusionOk="0" h="1720098" w="1623342">
                <a:moveTo>
                  <a:pt x="0" y="0"/>
                </a:moveTo>
                <a:lnTo>
                  <a:pt x="1623343" y="0"/>
                </a:lnTo>
                <a:lnTo>
                  <a:pt x="1623343" y="1720098"/>
                </a:lnTo>
                <a:lnTo>
                  <a:pt x="0" y="1720098"/>
                </a:lnTo>
                <a:lnTo>
                  <a:pt x="0" y="0"/>
                </a:lnTo>
                <a:close/>
              </a:path>
            </a:pathLst>
          </a:custGeom>
          <a:blipFill rotWithShape="1">
            <a:blip r:embed="rId10">
              <a:alphaModFix/>
            </a:blip>
            <a:stretch>
              <a:fillRect b="0" l="0" r="0" t="0"/>
            </a:stretch>
          </a:blipFill>
          <a:ln>
            <a:noFill/>
          </a:ln>
        </p:spPr>
      </p:sp>
      <p:sp>
        <p:nvSpPr>
          <p:cNvPr id="213" name="Google Shape;213;p10"/>
          <p:cNvSpPr txBox="1"/>
          <p:nvPr/>
        </p:nvSpPr>
        <p:spPr>
          <a:xfrm>
            <a:off x="8347385" y="3241675"/>
            <a:ext cx="6664147" cy="323215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Examples: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Social media</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Email</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Search Engines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Websites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Other digital channels that can engage with potential customers or supporters.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19" name="Google Shape;219;p1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20" name="Google Shape;220;p1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21" name="Google Shape;221;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22" name="Google Shape;222;p11"/>
          <p:cNvSpPr/>
          <p:nvPr/>
        </p:nvSpPr>
        <p:spPr>
          <a:xfrm>
            <a:off x="3797499" y="5829141"/>
            <a:ext cx="2434872" cy="2743518"/>
          </a:xfrm>
          <a:custGeom>
            <a:rect b="b" l="l" r="r" t="t"/>
            <a:pathLst>
              <a:path extrusionOk="0" h="2743518" w="2434872">
                <a:moveTo>
                  <a:pt x="0" y="0"/>
                </a:moveTo>
                <a:lnTo>
                  <a:pt x="2434872" y="0"/>
                </a:lnTo>
                <a:lnTo>
                  <a:pt x="2434872" y="2743518"/>
                </a:lnTo>
                <a:lnTo>
                  <a:pt x="0" y="2743518"/>
                </a:lnTo>
                <a:lnTo>
                  <a:pt x="0" y="0"/>
                </a:lnTo>
                <a:close/>
              </a:path>
            </a:pathLst>
          </a:custGeom>
          <a:blipFill rotWithShape="1">
            <a:blip r:embed="rId7">
              <a:alphaModFix/>
            </a:blip>
            <a:stretch>
              <a:fillRect b="0" l="0" r="0" t="0"/>
            </a:stretch>
          </a:blipFill>
          <a:ln>
            <a:noFill/>
          </a:ln>
        </p:spPr>
      </p:sp>
      <p:pic>
        <p:nvPicPr>
          <p:cNvPr id="223" name="Google Shape;223;p11"/>
          <p:cNvPicPr preferRelativeResize="0"/>
          <p:nvPr/>
        </p:nvPicPr>
        <p:blipFill rotWithShape="1">
          <a:blip r:embed="rId8">
            <a:alphaModFix/>
          </a:blip>
          <a:srcRect b="0" l="0" r="0" t="0"/>
          <a:stretch/>
        </p:blipFill>
        <p:spPr>
          <a:xfrm rot="1615207">
            <a:off x="10877474" y="924647"/>
            <a:ext cx="2342834" cy="1909410"/>
          </a:xfrm>
          <a:prstGeom prst="rect">
            <a:avLst/>
          </a:prstGeom>
          <a:noFill/>
          <a:ln>
            <a:noFill/>
          </a:ln>
        </p:spPr>
      </p:pic>
      <p:sp>
        <p:nvSpPr>
          <p:cNvPr id="224" name="Google Shape;224;p11"/>
          <p:cNvSpPr txBox="1"/>
          <p:nvPr/>
        </p:nvSpPr>
        <p:spPr>
          <a:xfrm>
            <a:off x="3053692" y="2603500"/>
            <a:ext cx="4545747" cy="2540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For social entrepreneurs, the digital landscape is a platform to share your mission, build communities and drive change.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Your goal is to make an impact. </a:t>
            </a:r>
            <a:endParaRPr/>
          </a:p>
        </p:txBody>
      </p:sp>
      <p:sp>
        <p:nvSpPr>
          <p:cNvPr id="225" name="Google Shape;225;p11"/>
          <p:cNvSpPr txBox="1"/>
          <p:nvPr/>
        </p:nvSpPr>
        <p:spPr>
          <a:xfrm>
            <a:off x="8299296" y="2603500"/>
            <a:ext cx="4545747" cy="168275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Digital marketing allows you to tell your story, raise awareness about the issues you're tackling and moblize support from all corners of the globe. </a:t>
            </a:r>
            <a:endParaRPr/>
          </a:p>
        </p:txBody>
      </p:sp>
      <p:sp>
        <p:nvSpPr>
          <p:cNvPr id="226" name="Google Shape;226;p11"/>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Understand the role of digital marketing in social entrepreneurship</a:t>
            </a:r>
            <a:endParaRPr/>
          </a:p>
        </p:txBody>
      </p:sp>
      <p:sp>
        <p:nvSpPr>
          <p:cNvPr id="227" name="Google Shape;227;p11"/>
          <p:cNvSpPr txBox="1"/>
          <p:nvPr/>
        </p:nvSpPr>
        <p:spPr>
          <a:xfrm>
            <a:off x="3053692" y="1555819"/>
            <a:ext cx="8445577"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The digital stage for social enterprises</a:t>
            </a:r>
            <a:endParaRPr/>
          </a:p>
        </p:txBody>
      </p:sp>
      <p:sp>
        <p:nvSpPr>
          <p:cNvPr id="228" name="Google Shape;228;p11"/>
          <p:cNvSpPr txBox="1"/>
          <p:nvPr/>
        </p:nvSpPr>
        <p:spPr>
          <a:xfrm>
            <a:off x="7599439" y="5438775"/>
            <a:ext cx="8445577"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Connecting with the like-minded</a:t>
            </a:r>
            <a:endParaRPr/>
          </a:p>
        </p:txBody>
      </p:sp>
      <p:sp>
        <p:nvSpPr>
          <p:cNvPr id="229" name="Google Shape;229;p11"/>
          <p:cNvSpPr txBox="1"/>
          <p:nvPr/>
        </p:nvSpPr>
        <p:spPr>
          <a:xfrm>
            <a:off x="7715830" y="6259975"/>
            <a:ext cx="9543470" cy="125412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beauty of digital marketing lies in its ability to connect. It helps you find and engage with like-minded individuals who share your passion for change. They are not just your audience but also your allies in driving social change.</a:t>
            </a:r>
            <a:endParaRPr/>
          </a:p>
        </p:txBody>
      </p:sp>
      <p:sp>
        <p:nvSpPr>
          <p:cNvPr id="230" name="Google Shape;230;p11"/>
          <p:cNvSpPr txBox="1"/>
          <p:nvPr/>
        </p:nvSpPr>
        <p:spPr>
          <a:xfrm>
            <a:off x="7715830" y="7752224"/>
            <a:ext cx="7457167" cy="825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How? thought provoking post on Instagram, an inspiring email newsletter, a compelling blog on your website, etc.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6" name="Google Shape;236;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7" name="Google Shape;237;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8" name="Google Shape;238;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39" name="Google Shape;239;p12"/>
          <p:cNvSpPr/>
          <p:nvPr/>
        </p:nvSpPr>
        <p:spPr>
          <a:xfrm>
            <a:off x="6496405" y="1979497"/>
            <a:ext cx="6408106" cy="6328005"/>
          </a:xfrm>
          <a:custGeom>
            <a:rect b="b" l="l" r="r" t="t"/>
            <a:pathLst>
              <a:path extrusionOk="0" h="6328005" w="6408106">
                <a:moveTo>
                  <a:pt x="0" y="0"/>
                </a:moveTo>
                <a:lnTo>
                  <a:pt x="6408107" y="0"/>
                </a:lnTo>
                <a:lnTo>
                  <a:pt x="6408107" y="6328006"/>
                </a:lnTo>
                <a:lnTo>
                  <a:pt x="0" y="6328006"/>
                </a:lnTo>
                <a:lnTo>
                  <a:pt x="0" y="0"/>
                </a:lnTo>
                <a:close/>
              </a:path>
            </a:pathLst>
          </a:custGeom>
          <a:blipFill rotWithShape="1">
            <a:blip r:embed="rId7">
              <a:alphaModFix amt="51000"/>
            </a:blip>
            <a:stretch>
              <a:fillRect b="0" l="0" r="0" t="0"/>
            </a:stretch>
          </a:blipFill>
          <a:ln>
            <a:noFill/>
          </a:ln>
        </p:spPr>
      </p:sp>
      <p:sp>
        <p:nvSpPr>
          <p:cNvPr id="240" name="Google Shape;240;p12"/>
          <p:cNvSpPr/>
          <p:nvPr/>
        </p:nvSpPr>
        <p:spPr>
          <a:xfrm>
            <a:off x="-571610" y="-2057400"/>
            <a:ext cx="4891293" cy="4114800"/>
          </a:xfrm>
          <a:custGeom>
            <a:rect b="b" l="l" r="r" t="t"/>
            <a:pathLst>
              <a:path extrusionOk="0" h="4114800" w="4891293">
                <a:moveTo>
                  <a:pt x="0" y="0"/>
                </a:moveTo>
                <a:lnTo>
                  <a:pt x="4891293" y="0"/>
                </a:lnTo>
                <a:lnTo>
                  <a:pt x="4891293" y="4114800"/>
                </a:lnTo>
                <a:lnTo>
                  <a:pt x="0" y="4114800"/>
                </a:lnTo>
                <a:lnTo>
                  <a:pt x="0" y="0"/>
                </a:lnTo>
                <a:close/>
              </a:path>
            </a:pathLst>
          </a:custGeom>
          <a:blipFill rotWithShape="1">
            <a:blip r:embed="rId8">
              <a:alphaModFix/>
            </a:blip>
            <a:stretch>
              <a:fillRect b="0" l="0" r="0" t="0"/>
            </a:stretch>
          </a:blipFill>
          <a:ln>
            <a:noFill/>
          </a:ln>
        </p:spPr>
      </p:sp>
      <p:sp>
        <p:nvSpPr>
          <p:cNvPr id="241" name="Google Shape;241;p12"/>
          <p:cNvSpPr txBox="1"/>
          <p:nvPr/>
        </p:nvSpPr>
        <p:spPr>
          <a:xfrm>
            <a:off x="2540544" y="3440040"/>
            <a:ext cx="3903807" cy="369887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Digital Marketing offers a solution to showing tangible impact through regular updates, impact report and storytelling. </a:t>
            </a:r>
            <a:r>
              <a:rPr b="1" i="0" lang="en-US" sz="2199" u="none" cap="none" strike="noStrike">
                <a:solidFill>
                  <a:srgbClr val="000000"/>
                </a:solidFill>
                <a:latin typeface="Playfair Display"/>
                <a:ea typeface="Playfair Display"/>
                <a:cs typeface="Playfair Display"/>
                <a:sym typeface="Playfair Display"/>
              </a:rPr>
              <a:t>This transparency builds trust and encourages further engagement and support. </a:t>
            </a:r>
            <a:endParaRPr/>
          </a:p>
        </p:txBody>
      </p:sp>
      <p:sp>
        <p:nvSpPr>
          <p:cNvPr id="242" name="Google Shape;242;p12"/>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Understand the role of digital marketing in social entrepreneurship</a:t>
            </a:r>
            <a:endParaRPr/>
          </a:p>
        </p:txBody>
      </p:sp>
      <p:sp>
        <p:nvSpPr>
          <p:cNvPr id="243" name="Google Shape;243;p12"/>
          <p:cNvSpPr txBox="1"/>
          <p:nvPr/>
        </p:nvSpPr>
        <p:spPr>
          <a:xfrm>
            <a:off x="12952137" y="3440040"/>
            <a:ext cx="4000098" cy="3698875"/>
          </a:xfrm>
          <a:prstGeom prst="rect">
            <a:avLst/>
          </a:prstGeom>
          <a:noFill/>
          <a:ln>
            <a:noFill/>
          </a:ln>
        </p:spPr>
        <p:txBody>
          <a:bodyPr anchorCtr="0" anchor="t" bIns="0" lIns="0" spcFirstLastPara="1" rIns="0" wrap="square" tIns="0">
            <a:spAutoFit/>
          </a:bodyPr>
          <a:lstStyle/>
          <a:p>
            <a:pPr indent="0" lvl="0" marL="0" marR="0" rtl="0" algn="r">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Digital marketing is cost effective and offers an unprecedented reach. With the right strategy, you can connect with people across the globe, spread your message and atttrach support without a massive budget. </a:t>
            </a:r>
            <a:endParaRPr/>
          </a:p>
        </p:txBody>
      </p:sp>
      <p:sp>
        <p:nvSpPr>
          <p:cNvPr id="244" name="Google Shape;244;p12"/>
          <p:cNvSpPr txBox="1"/>
          <p:nvPr/>
        </p:nvSpPr>
        <p:spPr>
          <a:xfrm>
            <a:off x="2290830" y="2742080"/>
            <a:ext cx="4403234"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Making impact visible</a:t>
            </a:r>
            <a:endParaRPr/>
          </a:p>
        </p:txBody>
      </p:sp>
      <p:sp>
        <p:nvSpPr>
          <p:cNvPr id="245" name="Google Shape;245;p12"/>
          <p:cNvSpPr txBox="1"/>
          <p:nvPr/>
        </p:nvSpPr>
        <p:spPr>
          <a:xfrm>
            <a:off x="12669184" y="2742080"/>
            <a:ext cx="4403234" cy="580390"/>
          </a:xfrm>
          <a:prstGeom prst="rect">
            <a:avLst/>
          </a:prstGeom>
          <a:noFill/>
          <a:ln>
            <a:noFill/>
          </a:ln>
        </p:spPr>
        <p:txBody>
          <a:bodyPr anchorCtr="0" anchor="t" bIns="0" lIns="0" spcFirstLastPara="1" rIns="0" wrap="square" tIns="0">
            <a:spAutoFit/>
          </a:bodyPr>
          <a:lstStyle/>
          <a:p>
            <a:pPr indent="0" lvl="0" marL="0" marR="0" rtl="0" algn="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Efficiency and reach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51" name="Google Shape;251;p1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52" name="Google Shape;252;p1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53" name="Google Shape;253;p13"/>
          <p:cNvSpPr txBox="1"/>
          <p:nvPr/>
        </p:nvSpPr>
        <p:spPr>
          <a:xfrm>
            <a:off x="2262836" y="923925"/>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YOUR DIGITAL MARKETING TOOLKIT</a:t>
            </a:r>
            <a:endParaRPr/>
          </a:p>
        </p:txBody>
      </p:sp>
      <p:sp>
        <p:nvSpPr>
          <p:cNvPr id="254" name="Google Shape;254;p13"/>
          <p:cNvSpPr txBox="1"/>
          <p:nvPr/>
        </p:nvSpPr>
        <p:spPr>
          <a:xfrm>
            <a:off x="3576476" y="2759771"/>
            <a:ext cx="11366352" cy="42545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SOCIAL MEDIA: </a:t>
            </a:r>
            <a:r>
              <a:rPr b="0" i="0" lang="en-US" sz="2000" u="none" cap="none" strike="noStrike">
                <a:solidFill>
                  <a:srgbClr val="000000"/>
                </a:solidFill>
                <a:latin typeface="Playfair Display"/>
                <a:ea typeface="Playfair Display"/>
                <a:cs typeface="Playfair Display"/>
                <a:sym typeface="Playfair Display"/>
              </a:rPr>
              <a:t>Great for storytelling and community building, share successes, learn from others and engage with your supporters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CONTENT MARKETING: </a:t>
            </a:r>
            <a:r>
              <a:rPr b="0" i="0" lang="en-US" sz="2000" u="none" cap="none" strike="noStrike">
                <a:solidFill>
                  <a:srgbClr val="000000"/>
                </a:solidFill>
                <a:latin typeface="Playfair Display"/>
                <a:ea typeface="Playfair Display"/>
                <a:cs typeface="Playfair Display"/>
                <a:sym typeface="Playfair Display"/>
              </a:rPr>
              <a:t>Blogs, videos, podcasts. It's how you educate, inspire and call to action.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EMAIL MARKETING: </a:t>
            </a:r>
            <a:r>
              <a:rPr b="0" i="0" lang="en-US" sz="2000" u="none" cap="none" strike="noStrike">
                <a:solidFill>
                  <a:srgbClr val="000000"/>
                </a:solidFill>
                <a:latin typeface="Playfair Display"/>
                <a:ea typeface="Playfair Display"/>
                <a:cs typeface="Playfair Display"/>
                <a:sym typeface="Playfair Display"/>
              </a:rPr>
              <a:t>For deeper relationships, email is your bestfriend. Share updates, insights, and exclusive opportunities.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SEO AND SEM: </a:t>
            </a:r>
            <a:r>
              <a:rPr b="0" i="0" lang="en-US" sz="2000" u="none" cap="none" strike="noStrike">
                <a:solidFill>
                  <a:srgbClr val="000000"/>
                </a:solidFill>
                <a:latin typeface="Playfair Display"/>
                <a:ea typeface="Playfair Display"/>
                <a:cs typeface="Playfair Display"/>
                <a:sym typeface="Playfair Display"/>
              </a:rPr>
              <a:t>Being found is important. Search engine optimization and marketing ensure your message reaches those searching for it.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ANALYTICS: </a:t>
            </a:r>
            <a:r>
              <a:rPr b="0" i="0" lang="en-US" sz="2000" u="none" cap="none" strike="noStrike">
                <a:solidFill>
                  <a:srgbClr val="000000"/>
                </a:solidFill>
                <a:latin typeface="Playfair Display"/>
                <a:ea typeface="Playfair Display"/>
                <a:cs typeface="Playfair Display"/>
                <a:sym typeface="Playfair Display"/>
              </a:rPr>
              <a:t>Knowledge is power. Understand how you digital efforts are performing helps you refine your strategy and maximize profit. </a:t>
            </a:r>
            <a:endParaRPr/>
          </a:p>
        </p:txBody>
      </p:sp>
      <p:sp>
        <p:nvSpPr>
          <p:cNvPr id="255" name="Google Shape;255;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56" name="Google Shape;256;p13"/>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Understand the role of digital marketing in social entrepreneurship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62" name="Google Shape;262;p1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63" name="Google Shape;263;p1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64" name="Google Shape;264;p1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65" name="Google Shape;265;p1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66" name="Google Shape;266;p14"/>
          <p:cNvSpPr txBox="1"/>
          <p:nvPr/>
        </p:nvSpPr>
        <p:spPr>
          <a:xfrm>
            <a:off x="1472001" y="2889250"/>
            <a:ext cx="3119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267" name="Google Shape;267;p14"/>
          <p:cNvSpPr txBox="1"/>
          <p:nvPr/>
        </p:nvSpPr>
        <p:spPr>
          <a:xfrm>
            <a:off x="4739431" y="3022600"/>
            <a:ext cx="992912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Development of a basic digital marketing plan</a:t>
            </a:r>
            <a:endParaRPr/>
          </a:p>
        </p:txBody>
      </p:sp>
      <p:sp>
        <p:nvSpPr>
          <p:cNvPr id="268" name="Google Shape;268;p14"/>
          <p:cNvSpPr txBox="1"/>
          <p:nvPr/>
        </p:nvSpPr>
        <p:spPr>
          <a:xfrm>
            <a:off x="4643140" y="5765348"/>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can you create a digital marketing plan that works?</a:t>
            </a:r>
            <a:endParaRPr/>
          </a:p>
        </p:txBody>
      </p:sp>
      <p:sp>
        <p:nvSpPr>
          <p:cNvPr id="269" name="Google Shape;269;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75" name="Google Shape;275;p1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76" name="Google Shape;276;p1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77" name="Google Shape;277;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78" name="Google Shape;278;p15"/>
          <p:cNvSpPr txBox="1"/>
          <p:nvPr/>
        </p:nvSpPr>
        <p:spPr>
          <a:xfrm>
            <a:off x="3619247" y="1263650"/>
            <a:ext cx="14205496"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THE CORE OF YOUR DIGITAL MARKETING PLAN</a:t>
            </a:r>
            <a:endParaRPr/>
          </a:p>
        </p:txBody>
      </p:sp>
      <p:sp>
        <p:nvSpPr>
          <p:cNvPr id="279" name="Google Shape;279;p15"/>
          <p:cNvSpPr txBox="1"/>
          <p:nvPr/>
        </p:nvSpPr>
        <p:spPr>
          <a:xfrm>
            <a:off x="4134860" y="2698298"/>
            <a:ext cx="10018280" cy="6032500"/>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 Define your mission and goals - </a:t>
            </a:r>
            <a:r>
              <a:rPr b="0" i="0" lang="en-US" sz="2199" u="none" cap="none" strike="noStrike">
                <a:solidFill>
                  <a:srgbClr val="000000"/>
                </a:solidFill>
                <a:latin typeface="Playfair Display"/>
                <a:ea typeface="Playfair Display"/>
                <a:cs typeface="Playfair Display"/>
                <a:sym typeface="Playfair Display"/>
              </a:rPr>
              <a:t>What change are you looking for to create in the world?</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Know your audience - </a:t>
            </a:r>
            <a:r>
              <a:rPr b="0" i="0" lang="en-US" sz="2199" u="none" cap="none" strike="noStrike">
                <a:solidFill>
                  <a:srgbClr val="000000"/>
                </a:solidFill>
                <a:latin typeface="Playfair Display"/>
                <a:ea typeface="Playfair Display"/>
                <a:cs typeface="Playfair Display"/>
                <a:sym typeface="Playfair Display"/>
              </a:rPr>
              <a:t>Who are you trying to reach? Identify their needs, challenges and where they spend their time online. </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Choose your channels wisely - </a:t>
            </a:r>
            <a:r>
              <a:rPr b="0" i="0" lang="en-US" sz="2199" u="none" cap="none" strike="noStrike">
                <a:solidFill>
                  <a:srgbClr val="000000"/>
                </a:solidFill>
                <a:latin typeface="Playfair Display"/>
                <a:ea typeface="Playfair Display"/>
                <a:cs typeface="Playfair Display"/>
                <a:sym typeface="Playfair Display"/>
              </a:rPr>
              <a:t>Do some research and find out which platforms your target group is active on. </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Set up your content strategy and craft core messages - </a:t>
            </a:r>
            <a:r>
              <a:rPr b="0" i="0" lang="en-US" sz="2199" u="none" cap="none" strike="noStrike">
                <a:solidFill>
                  <a:srgbClr val="000000"/>
                </a:solidFill>
                <a:latin typeface="Playfair Display"/>
                <a:ea typeface="Playfair Display"/>
                <a:cs typeface="Playfair Display"/>
                <a:sym typeface="Playfair Display"/>
              </a:rPr>
              <a:t> gives structure and direcvtion to your marketing efforts</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Plan your content - </a:t>
            </a:r>
            <a:r>
              <a:rPr b="0" i="0" lang="en-US" sz="2199" u="none" cap="none" strike="noStrike">
                <a:solidFill>
                  <a:srgbClr val="000000"/>
                </a:solidFill>
                <a:latin typeface="Playfair Display"/>
                <a:ea typeface="Playfair Display"/>
                <a:cs typeface="Playfair Display"/>
                <a:sym typeface="Playfair Display"/>
              </a:rPr>
              <a:t>Plan a mix of educatonal, inspiration and CTA content</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Set your budget -</a:t>
            </a:r>
            <a:r>
              <a:rPr b="0" i="0" lang="en-US" sz="2199" u="none" cap="none" strike="noStrike">
                <a:solidFill>
                  <a:srgbClr val="000000"/>
                </a:solidFill>
                <a:latin typeface="Playfair Display"/>
                <a:ea typeface="Playfair Display"/>
                <a:cs typeface="Playfair Display"/>
                <a:sym typeface="Playfair Display"/>
              </a:rPr>
              <a:t> Think about what resources you have available and what resources are necessary for the execution of your plan</a:t>
            </a:r>
            <a:endParaRPr/>
          </a:p>
          <a:p>
            <a:pPr indent="-237490" lvl="1" marL="474979"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Measure and adapt - </a:t>
            </a:r>
            <a:r>
              <a:rPr b="0" i="0" lang="en-US" sz="2199" u="none" cap="none" strike="noStrike">
                <a:solidFill>
                  <a:srgbClr val="000000"/>
                </a:solidFill>
                <a:latin typeface="Playfair Display"/>
                <a:ea typeface="Playfair Display"/>
                <a:cs typeface="Playfair Display"/>
                <a:sym typeface="Playfair Display"/>
              </a:rPr>
              <a:t>Use insights from analytics to refine your approach, experiment with new tactics and continuously improve your impact</a:t>
            </a:r>
            <a:endParaRPr/>
          </a:p>
        </p:txBody>
      </p:sp>
      <p:sp>
        <p:nvSpPr>
          <p:cNvPr id="280" name="Google Shape;280;p15"/>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Development of a basic digital marketing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286" name="Google Shape;286;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287" name="Google Shape;287;p16"/>
          <p:cNvSpPr txBox="1"/>
          <p:nvPr/>
        </p:nvSpPr>
        <p:spPr>
          <a:xfrm>
            <a:off x="4134860" y="2698298"/>
            <a:ext cx="10018280" cy="556577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With your content strategy:</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 want to teach something. What would your ideal customer want to learn from you?</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 want to entertain the reader. What does your ideal customer like?</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 want to help. What would help your ideal customer?</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 want to inspire. Use inspiring quotes that will get them into action or start the day with a smile. </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 want to inform the reader.</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Develop clear compelling messages that communicate your mission, the problem you're addressing and how people can help. Your message should resonate emotionally with your audience motivating them to take action. </a:t>
            </a:r>
            <a:endParaRPr/>
          </a:p>
        </p:txBody>
      </p:sp>
      <p:sp>
        <p:nvSpPr>
          <p:cNvPr id="288" name="Google Shape;288;p16">
            <a:hlinkClick r:id="rId5"/>
          </p:cNvPr>
          <p:cNvSpPr/>
          <p:nvPr/>
        </p:nvSpPr>
        <p:spPr>
          <a:xfrm>
            <a:off x="15585255" y="1336003"/>
            <a:ext cx="1674045" cy="1092314"/>
          </a:xfrm>
          <a:custGeom>
            <a:rect b="b" l="l" r="r" t="t"/>
            <a:pathLst>
              <a:path extrusionOk="0" h="1092314" w="1674045">
                <a:moveTo>
                  <a:pt x="0" y="0"/>
                </a:moveTo>
                <a:lnTo>
                  <a:pt x="1674045" y="0"/>
                </a:lnTo>
                <a:lnTo>
                  <a:pt x="1674045" y="1092314"/>
                </a:lnTo>
                <a:lnTo>
                  <a:pt x="0" y="1092314"/>
                </a:lnTo>
                <a:lnTo>
                  <a:pt x="0" y="0"/>
                </a:lnTo>
                <a:close/>
              </a:path>
            </a:pathLst>
          </a:custGeom>
          <a:blipFill rotWithShape="1">
            <a:blip r:embed="rId6">
              <a:alphaModFix/>
            </a:blip>
            <a:stretch>
              <a:fillRect b="0" l="0" r="0" t="0"/>
            </a:stretch>
          </a:blipFill>
          <a:ln>
            <a:noFill/>
          </a:ln>
        </p:spPr>
      </p:sp>
      <p:sp>
        <p:nvSpPr>
          <p:cNvPr id="289" name="Google Shape;289;p16"/>
          <p:cNvSpPr/>
          <p:nvPr/>
        </p:nvSpPr>
        <p:spPr>
          <a:xfrm>
            <a:off x="14393309" y="8677664"/>
            <a:ext cx="7315200" cy="3602736"/>
          </a:xfrm>
          <a:custGeom>
            <a:rect b="b" l="l" r="r" t="t"/>
            <a:pathLst>
              <a:path extrusionOk="0" h="3602736" w="7315200">
                <a:moveTo>
                  <a:pt x="0" y="0"/>
                </a:moveTo>
                <a:lnTo>
                  <a:pt x="7315200" y="0"/>
                </a:lnTo>
                <a:lnTo>
                  <a:pt x="7315200" y="3602736"/>
                </a:lnTo>
                <a:lnTo>
                  <a:pt x="0" y="3602736"/>
                </a:lnTo>
                <a:lnTo>
                  <a:pt x="0" y="0"/>
                </a:lnTo>
                <a:close/>
              </a:path>
            </a:pathLst>
          </a:custGeom>
          <a:blipFill rotWithShape="1">
            <a:blip r:embed="rId7">
              <a:alphaModFix/>
            </a:blip>
            <a:stretch>
              <a:fillRect b="0" l="0" r="0" t="0"/>
            </a:stretch>
          </a:blipFill>
          <a:ln>
            <a:noFill/>
          </a:ln>
        </p:spPr>
      </p:sp>
      <p:sp>
        <p:nvSpPr>
          <p:cNvPr id="290" name="Google Shape;290;p16"/>
          <p:cNvSpPr/>
          <p:nvPr/>
        </p:nvSpPr>
        <p:spPr>
          <a:xfrm>
            <a:off x="-1095065" y="-1487718"/>
            <a:ext cx="4054948" cy="4114800"/>
          </a:xfrm>
          <a:custGeom>
            <a:rect b="b" l="l" r="r" t="t"/>
            <a:pathLst>
              <a:path extrusionOk="0" h="4114800" w="4054948">
                <a:moveTo>
                  <a:pt x="0" y="0"/>
                </a:moveTo>
                <a:lnTo>
                  <a:pt x="4054948" y="0"/>
                </a:lnTo>
                <a:lnTo>
                  <a:pt x="4054948" y="4114800"/>
                </a:lnTo>
                <a:lnTo>
                  <a:pt x="0" y="4114800"/>
                </a:lnTo>
                <a:lnTo>
                  <a:pt x="0" y="0"/>
                </a:lnTo>
                <a:close/>
              </a:path>
            </a:pathLst>
          </a:custGeom>
          <a:blipFill rotWithShape="1">
            <a:blip r:embed="rId8">
              <a:alphaModFix/>
            </a:blip>
            <a:stretch>
              <a:fillRect b="0" l="0" r="0" t="0"/>
            </a:stretch>
          </a:blipFill>
          <a:ln>
            <a:noFill/>
          </a:ln>
        </p:spPr>
      </p:sp>
      <p:sp>
        <p:nvSpPr>
          <p:cNvPr id="291" name="Google Shape;291;p16"/>
          <p:cNvSpPr txBox="1"/>
          <p:nvPr/>
        </p:nvSpPr>
        <p:spPr>
          <a:xfrm>
            <a:off x="3619247" y="1263650"/>
            <a:ext cx="1051976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MORE ABOUT CONTENT STRATEGY</a:t>
            </a:r>
            <a:endParaRPr/>
          </a:p>
        </p:txBody>
      </p:sp>
      <p:sp>
        <p:nvSpPr>
          <p:cNvPr id="292" name="Google Shape;292;p16"/>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Development of a basic digital marketing plan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98" name="Google Shape;298;p1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99" name="Google Shape;299;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00" name="Google Shape;300;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01" name="Google Shape;301;p1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02" name="Google Shape;302;p17"/>
          <p:cNvSpPr txBox="1"/>
          <p:nvPr/>
        </p:nvSpPr>
        <p:spPr>
          <a:xfrm>
            <a:off x="2424611" y="2889250"/>
            <a:ext cx="217274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03</a:t>
            </a:r>
            <a:endParaRPr/>
          </a:p>
        </p:txBody>
      </p:sp>
      <p:sp>
        <p:nvSpPr>
          <p:cNvPr id="303" name="Google Shape;303;p17"/>
          <p:cNvSpPr txBox="1"/>
          <p:nvPr/>
        </p:nvSpPr>
        <p:spPr>
          <a:xfrm>
            <a:off x="4884532" y="3022600"/>
            <a:ext cx="992912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Get to know various social media platforms</a:t>
            </a:r>
            <a:endParaRPr/>
          </a:p>
        </p:txBody>
      </p:sp>
      <p:sp>
        <p:nvSpPr>
          <p:cNvPr id="304" name="Google Shape;304;p17"/>
          <p:cNvSpPr txBox="1"/>
          <p:nvPr/>
        </p:nvSpPr>
        <p:spPr>
          <a:xfrm>
            <a:off x="4597353" y="5636961"/>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What are the strengths and weaknesses of each social media platform?</a:t>
            </a:r>
            <a:endParaRPr/>
          </a:p>
        </p:txBody>
      </p:sp>
      <p:sp>
        <p:nvSpPr>
          <p:cNvPr id="305" name="Google Shape;305;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11" name="Google Shape;311;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grpSp>
        <p:nvGrpSpPr>
          <p:cNvPr id="312" name="Google Shape;312;p18"/>
          <p:cNvGrpSpPr/>
          <p:nvPr/>
        </p:nvGrpSpPr>
        <p:grpSpPr>
          <a:xfrm>
            <a:off x="5163760" y="995244"/>
            <a:ext cx="7960481" cy="8115674"/>
            <a:chOff x="0" y="-241118"/>
            <a:chExt cx="10613974" cy="10820898"/>
          </a:xfrm>
        </p:grpSpPr>
        <p:grpSp>
          <p:nvGrpSpPr>
            <p:cNvPr id="313" name="Google Shape;313;p18"/>
            <p:cNvGrpSpPr/>
            <p:nvPr/>
          </p:nvGrpSpPr>
          <p:grpSpPr>
            <a:xfrm>
              <a:off x="0" y="-241118"/>
              <a:ext cx="5143847" cy="5384965"/>
              <a:chOff x="0" y="-38100"/>
              <a:chExt cx="812800" cy="850900"/>
            </a:xfrm>
          </p:grpSpPr>
          <p:sp>
            <p:nvSpPr>
              <p:cNvPr id="314" name="Google Shape;314;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Largest user base</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diverse demographics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excellent for community building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engagement through groups and pages</a:t>
                </a:r>
                <a:endParaRPr/>
              </a:p>
            </p:txBody>
          </p:sp>
        </p:grpSp>
        <p:grpSp>
          <p:nvGrpSpPr>
            <p:cNvPr id="316" name="Google Shape;316;p18"/>
            <p:cNvGrpSpPr/>
            <p:nvPr/>
          </p:nvGrpSpPr>
          <p:grpSpPr>
            <a:xfrm>
              <a:off x="5470127" y="-241118"/>
              <a:ext cx="5143847" cy="5384965"/>
              <a:chOff x="0" y="-38100"/>
              <a:chExt cx="812800" cy="850900"/>
            </a:xfrm>
          </p:grpSpPr>
          <p:sp>
            <p:nvSpPr>
              <p:cNvPr id="317" name="Google Shape;317;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High competition</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Declining organic reach</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sometime viewed as less engaging by younger demographics</a:t>
                </a:r>
                <a:endParaRPr/>
              </a:p>
            </p:txBody>
          </p:sp>
        </p:grpSp>
        <p:grpSp>
          <p:nvGrpSpPr>
            <p:cNvPr id="319" name="Google Shape;319;p18"/>
            <p:cNvGrpSpPr/>
            <p:nvPr/>
          </p:nvGrpSpPr>
          <p:grpSpPr>
            <a:xfrm>
              <a:off x="0" y="5194815"/>
              <a:ext cx="5143847" cy="5384965"/>
              <a:chOff x="0" y="-38100"/>
              <a:chExt cx="812800" cy="850900"/>
            </a:xfrm>
          </p:grpSpPr>
          <p:sp>
            <p:nvSpPr>
              <p:cNvPr id="320" name="Google Shape;320;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Facebook Marketplace for product sales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Facebook Live for real0time engagement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Cross Promotion opportunities with Instagram</a:t>
                </a:r>
                <a:endParaRPr/>
              </a:p>
            </p:txBody>
          </p:sp>
        </p:grpSp>
        <p:grpSp>
          <p:nvGrpSpPr>
            <p:cNvPr id="322" name="Google Shape;322;p18"/>
            <p:cNvGrpSpPr/>
            <p:nvPr/>
          </p:nvGrpSpPr>
          <p:grpSpPr>
            <a:xfrm>
              <a:off x="5470127" y="5194815"/>
              <a:ext cx="5143847" cy="5384965"/>
              <a:chOff x="0" y="-38100"/>
              <a:chExt cx="812800" cy="850900"/>
            </a:xfrm>
          </p:grpSpPr>
          <p:sp>
            <p:nvSpPr>
              <p:cNvPr id="323" name="Google Shape;323;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Changing algorithms can reduce visibility</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potential negative feedback or comments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privacy concerns among users</a:t>
                </a:r>
                <a:endParaRPr/>
              </a:p>
            </p:txBody>
          </p:sp>
        </p:grpSp>
      </p:grpSp>
      <p:sp>
        <p:nvSpPr>
          <p:cNvPr id="325" name="Google Shape;325;p18"/>
          <p:cNvSpPr/>
          <p:nvPr/>
        </p:nvSpPr>
        <p:spPr>
          <a:xfrm>
            <a:off x="1028700" y="1028700"/>
            <a:ext cx="945224" cy="945224"/>
          </a:xfrm>
          <a:custGeom>
            <a:rect b="b" l="l" r="r" t="t"/>
            <a:pathLst>
              <a:path extrusionOk="0" h="945224" w="945224">
                <a:moveTo>
                  <a:pt x="0" y="0"/>
                </a:moveTo>
                <a:lnTo>
                  <a:pt x="945224" y="0"/>
                </a:lnTo>
                <a:lnTo>
                  <a:pt x="945224" y="945224"/>
                </a:lnTo>
                <a:lnTo>
                  <a:pt x="0" y="945224"/>
                </a:lnTo>
                <a:lnTo>
                  <a:pt x="0" y="0"/>
                </a:lnTo>
                <a:close/>
              </a:path>
            </a:pathLst>
          </a:custGeom>
          <a:blipFill rotWithShape="1">
            <a:blip r:embed="rId5">
              <a:alphaModFix/>
            </a:blip>
            <a:stretch>
              <a:fillRect b="0" l="0" r="0" t="0"/>
            </a:stretch>
          </a:blipFill>
          <a:ln>
            <a:noFill/>
          </a:ln>
        </p:spPr>
      </p:sp>
      <p:sp>
        <p:nvSpPr>
          <p:cNvPr id="326" name="Google Shape;326;p18"/>
          <p:cNvSpPr/>
          <p:nvPr/>
        </p:nvSpPr>
        <p:spPr>
          <a:xfrm>
            <a:off x="-1819173" y="6585646"/>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6">
              <a:alphaModFix/>
            </a:blip>
            <a:stretch>
              <a:fillRect b="0" l="0" r="0" t="0"/>
            </a:stretch>
          </a:blipFill>
          <a:ln>
            <a:noFill/>
          </a:ln>
        </p:spPr>
      </p:sp>
      <p:sp>
        <p:nvSpPr>
          <p:cNvPr id="327" name="Google Shape;327;p18"/>
          <p:cNvSpPr/>
          <p:nvPr/>
        </p:nvSpPr>
        <p:spPr>
          <a:xfrm>
            <a:off x="15638755" y="7997954"/>
            <a:ext cx="3957689" cy="4114800"/>
          </a:xfrm>
          <a:custGeom>
            <a:rect b="b" l="l" r="r" t="t"/>
            <a:pathLst>
              <a:path extrusionOk="0" h="4114800" w="3957689">
                <a:moveTo>
                  <a:pt x="0" y="0"/>
                </a:moveTo>
                <a:lnTo>
                  <a:pt x="3957689" y="0"/>
                </a:lnTo>
                <a:lnTo>
                  <a:pt x="3957689" y="4114800"/>
                </a:lnTo>
                <a:lnTo>
                  <a:pt x="0" y="4114800"/>
                </a:lnTo>
                <a:lnTo>
                  <a:pt x="0" y="0"/>
                </a:lnTo>
                <a:close/>
              </a:path>
            </a:pathLst>
          </a:custGeom>
          <a:blipFill rotWithShape="1">
            <a:blip r:embed="rId7">
              <a:alphaModFix/>
            </a:blip>
            <a:stretch>
              <a:fillRect b="0" l="0" r="0" t="0"/>
            </a:stretch>
          </a:blipFill>
          <a:ln>
            <a:noFill/>
          </a:ln>
        </p:spPr>
      </p:sp>
      <p:sp>
        <p:nvSpPr>
          <p:cNvPr id="328" name="Google Shape;328;p18"/>
          <p:cNvSpPr/>
          <p:nvPr/>
        </p:nvSpPr>
        <p:spPr>
          <a:xfrm>
            <a:off x="14208818" y="-1584009"/>
            <a:ext cx="5387627" cy="4114800"/>
          </a:xfrm>
          <a:custGeom>
            <a:rect b="b" l="l" r="r" t="t"/>
            <a:pathLst>
              <a:path extrusionOk="0" h="4114800" w="5387627">
                <a:moveTo>
                  <a:pt x="0" y="0"/>
                </a:moveTo>
                <a:lnTo>
                  <a:pt x="5387626" y="0"/>
                </a:lnTo>
                <a:lnTo>
                  <a:pt x="5387626" y="4114800"/>
                </a:lnTo>
                <a:lnTo>
                  <a:pt x="0" y="4114800"/>
                </a:lnTo>
                <a:lnTo>
                  <a:pt x="0" y="0"/>
                </a:lnTo>
                <a:close/>
              </a:path>
            </a:pathLst>
          </a:custGeom>
          <a:blipFill rotWithShape="1">
            <a:blip r:embed="rId8">
              <a:alphaModFix/>
            </a:blip>
            <a:stretch>
              <a:fillRect b="0" l="0" r="0" t="0"/>
            </a:stretch>
          </a:blipFill>
          <a:ln>
            <a:noFill/>
          </a:ln>
        </p:spPr>
      </p:sp>
      <p:sp>
        <p:nvSpPr>
          <p:cNvPr id="329" name="Google Shape;329;p18"/>
          <p:cNvSpPr txBox="1"/>
          <p:nvPr/>
        </p:nvSpPr>
        <p:spPr>
          <a:xfrm rot="-5400000">
            <a:off x="-2256452"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Facebook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35" name="Google Shape;335;p1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36" name="Google Shape;336;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37" name="Google Shape;337;p19"/>
          <p:cNvGrpSpPr/>
          <p:nvPr/>
        </p:nvGrpSpPr>
        <p:grpSpPr>
          <a:xfrm>
            <a:off x="5163760" y="995244"/>
            <a:ext cx="7960481" cy="8115674"/>
            <a:chOff x="0" y="-241118"/>
            <a:chExt cx="10613974" cy="10820898"/>
          </a:xfrm>
        </p:grpSpPr>
        <p:grpSp>
          <p:nvGrpSpPr>
            <p:cNvPr id="338" name="Google Shape;338;p19"/>
            <p:cNvGrpSpPr/>
            <p:nvPr/>
          </p:nvGrpSpPr>
          <p:grpSpPr>
            <a:xfrm>
              <a:off x="0" y="-241118"/>
              <a:ext cx="5143847" cy="5384965"/>
              <a:chOff x="0" y="-38100"/>
              <a:chExt cx="812800" cy="850900"/>
            </a:xfrm>
          </p:grpSpPr>
          <p:sp>
            <p:nvSpPr>
              <p:cNvPr id="339" name="Google Shape;339;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Highly visual platform</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strong engagement rates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popular with younger audiences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great for influencer collaborations</a:t>
                </a:r>
                <a:endParaRPr/>
              </a:p>
            </p:txBody>
          </p:sp>
        </p:grpSp>
        <p:grpSp>
          <p:nvGrpSpPr>
            <p:cNvPr id="341" name="Google Shape;341;p19"/>
            <p:cNvGrpSpPr/>
            <p:nvPr/>
          </p:nvGrpSpPr>
          <p:grpSpPr>
            <a:xfrm>
              <a:off x="5470127" y="-241118"/>
              <a:ext cx="5143847" cy="5384965"/>
              <a:chOff x="0" y="-38100"/>
              <a:chExt cx="812800" cy="850900"/>
            </a:xfrm>
          </p:grpSpPr>
          <p:sp>
            <p:nvSpPr>
              <p:cNvPr id="342" name="Google Shape;342;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requires high-quality visuals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can be time-consuming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algorithm can be unpredictable</a:t>
                </a:r>
                <a:endParaRPr/>
              </a:p>
            </p:txBody>
          </p:sp>
        </p:grpSp>
        <p:grpSp>
          <p:nvGrpSpPr>
            <p:cNvPr id="344" name="Google Shape;344;p19"/>
            <p:cNvGrpSpPr/>
            <p:nvPr/>
          </p:nvGrpSpPr>
          <p:grpSpPr>
            <a:xfrm>
              <a:off x="0" y="5194815"/>
              <a:ext cx="5143847" cy="5384965"/>
              <a:chOff x="0" y="-38100"/>
              <a:chExt cx="812800" cy="850900"/>
            </a:xfrm>
          </p:grpSpPr>
          <p:sp>
            <p:nvSpPr>
              <p:cNvPr id="345" name="Google Shape;345;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varried content types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shopping features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polls and questions stickers to engage users</a:t>
                </a:r>
                <a:endParaRPr/>
              </a:p>
            </p:txBody>
          </p:sp>
        </p:grpSp>
        <p:grpSp>
          <p:nvGrpSpPr>
            <p:cNvPr id="347" name="Google Shape;347;p19"/>
            <p:cNvGrpSpPr/>
            <p:nvPr/>
          </p:nvGrpSpPr>
          <p:grpSpPr>
            <a:xfrm>
              <a:off x="5470127" y="5194815"/>
              <a:ext cx="5143847" cy="5384965"/>
              <a:chOff x="0" y="-38100"/>
              <a:chExt cx="812800" cy="850900"/>
            </a:xfrm>
          </p:grpSpPr>
          <p:sp>
            <p:nvSpPr>
              <p:cNvPr id="348" name="Google Shape;348;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intense competition</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potential for reduced visibility as the platform grows</a:t>
                </a:r>
                <a:endParaRPr/>
              </a:p>
            </p:txBody>
          </p:sp>
        </p:grpSp>
      </p:grpSp>
      <p:sp>
        <p:nvSpPr>
          <p:cNvPr id="350" name="Google Shape;350;p19"/>
          <p:cNvSpPr/>
          <p:nvPr/>
        </p:nvSpPr>
        <p:spPr>
          <a:xfrm>
            <a:off x="1028700" y="1028700"/>
            <a:ext cx="1210024" cy="1210024"/>
          </a:xfrm>
          <a:custGeom>
            <a:rect b="b" l="l" r="r" t="t"/>
            <a:pathLst>
              <a:path extrusionOk="0" h="1210024" w="1210024">
                <a:moveTo>
                  <a:pt x="0" y="0"/>
                </a:moveTo>
                <a:lnTo>
                  <a:pt x="1210024" y="0"/>
                </a:lnTo>
                <a:lnTo>
                  <a:pt x="1210024" y="1210024"/>
                </a:lnTo>
                <a:lnTo>
                  <a:pt x="0" y="1210024"/>
                </a:lnTo>
                <a:lnTo>
                  <a:pt x="0" y="0"/>
                </a:lnTo>
                <a:close/>
              </a:path>
            </a:pathLst>
          </a:custGeom>
          <a:blipFill rotWithShape="1">
            <a:blip r:embed="rId6">
              <a:alphaModFix/>
            </a:blip>
            <a:stretch>
              <a:fillRect b="0" l="0" r="0" t="0"/>
            </a:stretch>
          </a:blipFill>
          <a:ln>
            <a:noFill/>
          </a:ln>
        </p:spPr>
      </p:sp>
      <p:sp>
        <p:nvSpPr>
          <p:cNvPr id="351" name="Google Shape;351;p19"/>
          <p:cNvSpPr/>
          <p:nvPr/>
        </p:nvSpPr>
        <p:spPr>
          <a:xfrm>
            <a:off x="-1743776" y="6953785"/>
            <a:ext cx="5103628" cy="4114800"/>
          </a:xfrm>
          <a:custGeom>
            <a:rect b="b" l="l" r="r" t="t"/>
            <a:pathLst>
              <a:path extrusionOk="0" h="4114800" w="5103628">
                <a:moveTo>
                  <a:pt x="0" y="0"/>
                </a:moveTo>
                <a:lnTo>
                  <a:pt x="5103628" y="0"/>
                </a:lnTo>
                <a:lnTo>
                  <a:pt x="5103628" y="4114800"/>
                </a:lnTo>
                <a:lnTo>
                  <a:pt x="0" y="4114800"/>
                </a:lnTo>
                <a:lnTo>
                  <a:pt x="0" y="0"/>
                </a:lnTo>
                <a:close/>
              </a:path>
            </a:pathLst>
          </a:custGeom>
          <a:blipFill rotWithShape="1">
            <a:blip r:embed="rId7">
              <a:alphaModFix/>
            </a:blip>
            <a:stretch>
              <a:fillRect b="0" l="0" r="0" t="0"/>
            </a:stretch>
          </a:blipFill>
          <a:ln>
            <a:noFill/>
          </a:ln>
        </p:spPr>
      </p:sp>
      <p:sp>
        <p:nvSpPr>
          <p:cNvPr id="352" name="Google Shape;352;p19"/>
          <p:cNvSpPr/>
          <p:nvPr/>
        </p:nvSpPr>
        <p:spPr>
          <a:xfrm>
            <a:off x="14584010" y="-881318"/>
            <a:ext cx="5072173" cy="4114800"/>
          </a:xfrm>
          <a:custGeom>
            <a:rect b="b" l="l" r="r" t="t"/>
            <a:pathLst>
              <a:path extrusionOk="0" h="4114800" w="5072173">
                <a:moveTo>
                  <a:pt x="0" y="0"/>
                </a:moveTo>
                <a:lnTo>
                  <a:pt x="5072173" y="0"/>
                </a:lnTo>
                <a:lnTo>
                  <a:pt x="5072173" y="4114800"/>
                </a:lnTo>
                <a:lnTo>
                  <a:pt x="0" y="4114800"/>
                </a:lnTo>
                <a:lnTo>
                  <a:pt x="0" y="0"/>
                </a:lnTo>
                <a:close/>
              </a:path>
            </a:pathLst>
          </a:custGeom>
          <a:blipFill rotWithShape="1">
            <a:blip r:embed="rId8">
              <a:alphaModFix/>
            </a:blip>
            <a:stretch>
              <a:fillRect b="0" l="0" r="0" t="0"/>
            </a:stretch>
          </a:blipFill>
          <a:ln>
            <a:noFill/>
          </a:ln>
        </p:spPr>
      </p:sp>
      <p:sp>
        <p:nvSpPr>
          <p:cNvPr id="353" name="Google Shape;353;p19"/>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Instagram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sp>
      </p:grpSp>
      <p:sp>
        <p:nvSpPr>
          <p:cNvPr id="108" name="Google Shape;108;p2"/>
          <p:cNvSpPr txBox="1"/>
          <p:nvPr/>
        </p:nvSpPr>
        <p:spPr>
          <a:xfrm>
            <a:off x="1090169" y="165633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WHAT IS SUSE?</a:t>
            </a:r>
            <a:endParaRPr/>
          </a:p>
        </p:txBody>
      </p:sp>
      <p:sp>
        <p:nvSpPr>
          <p:cNvPr id="109" name="Google Shape;109;p2"/>
          <p:cNvSpPr txBox="1"/>
          <p:nvPr/>
        </p:nvSpPr>
        <p:spPr>
          <a:xfrm>
            <a:off x="1266752" y="2863726"/>
            <a:ext cx="6134547" cy="296862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SUSE is a programme which is aimed at improving employability and give young people the opportunity to learn about social entreprenurship, to be self-employed and simultaneously work on environmental issues in society. This local apporach will encourage young people to become part of the community and stimulate active citizenship</a:t>
            </a:r>
            <a:endParaRPr/>
          </a:p>
        </p:txBody>
      </p:sp>
      <p:sp>
        <p:nvSpPr>
          <p:cNvPr id="110" name="Google Shape;110;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Prata"/>
                <a:ea typeface="Prata"/>
                <a:cs typeface="Prata"/>
                <a:sym typeface="Prata"/>
              </a:rPr>
              <a:t>Powered by:</a:t>
            </a:r>
            <a:endParaRPr/>
          </a:p>
        </p:txBody>
      </p:sp>
      <p:sp>
        <p:nvSpPr>
          <p:cNvPr id="111" name="Google Shape;111;p2"/>
          <p:cNvSpPr txBox="1"/>
          <p:nvPr/>
        </p:nvSpPr>
        <p:spPr>
          <a:xfrm>
            <a:off x="7731485" y="1656335"/>
            <a:ext cx="9046132" cy="5969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Objectives:</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Create awareness of SE among youth as an (self) employment opportunity in the future and increase employability in the short &amp; long term</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Fostering entrepreneurial skills to improve entrepreneurial opportunities and to empower youth to act as intrapreneur.</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Fight youth unemployment across Europe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Activate young people by involving them in finding solutions for social problems in the local community focused on sustainability</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Encourage youth workers to guide and support youth to play an active role in society and educate them how to apply digital coaching</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Bring attention to the need of actively inspire youth to become social entrepreneurs</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Bridge the gap between youth and business by connecting youth and entrepreneurs</a:t>
            </a:r>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359" name="Google Shape;359;p2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360" name="Google Shape;360;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61" name="Google Shape;361;p20"/>
          <p:cNvGrpSpPr/>
          <p:nvPr/>
        </p:nvGrpSpPr>
        <p:grpSpPr>
          <a:xfrm>
            <a:off x="5163760" y="995244"/>
            <a:ext cx="7960481" cy="8115674"/>
            <a:chOff x="0" y="-241118"/>
            <a:chExt cx="10613974" cy="10820898"/>
          </a:xfrm>
        </p:grpSpPr>
        <p:grpSp>
          <p:nvGrpSpPr>
            <p:cNvPr id="362" name="Google Shape;362;p20"/>
            <p:cNvGrpSpPr/>
            <p:nvPr/>
          </p:nvGrpSpPr>
          <p:grpSpPr>
            <a:xfrm>
              <a:off x="0" y="-241118"/>
              <a:ext cx="5143847" cy="5384965"/>
              <a:chOff x="0" y="-38100"/>
              <a:chExt cx="812800" cy="850900"/>
            </a:xfrm>
          </p:grpSpPr>
          <p:sp>
            <p:nvSpPr>
              <p:cNvPr id="363" name="Google Shape;363;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real-time communication</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effective for direct engagement with followers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great for sharing quick updates</a:t>
                </a:r>
                <a:endParaRPr/>
              </a:p>
            </p:txBody>
          </p:sp>
        </p:grpSp>
        <p:grpSp>
          <p:nvGrpSpPr>
            <p:cNvPr id="365" name="Google Shape;365;p20"/>
            <p:cNvGrpSpPr/>
            <p:nvPr/>
          </p:nvGrpSpPr>
          <p:grpSpPr>
            <a:xfrm>
              <a:off x="5470127" y="-241118"/>
              <a:ext cx="5143847" cy="5384965"/>
              <a:chOff x="0" y="-38100"/>
              <a:chExt cx="812800" cy="850900"/>
            </a:xfrm>
          </p:grpSpPr>
          <p:sp>
            <p:nvSpPr>
              <p:cNvPr id="366" name="Google Shape;366;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Limited character count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tweets can quickly become burried</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difficult to stand out</a:t>
                </a:r>
                <a:endParaRPr/>
              </a:p>
            </p:txBody>
          </p:sp>
        </p:grpSp>
        <p:grpSp>
          <p:nvGrpSpPr>
            <p:cNvPr id="368" name="Google Shape;368;p20"/>
            <p:cNvGrpSpPr/>
            <p:nvPr/>
          </p:nvGrpSpPr>
          <p:grpSpPr>
            <a:xfrm>
              <a:off x="0" y="5194815"/>
              <a:ext cx="5143847" cy="5384965"/>
              <a:chOff x="0" y="-38100"/>
              <a:chExt cx="812800" cy="850900"/>
            </a:xfrm>
          </p:grpSpPr>
          <p:sp>
            <p:nvSpPr>
              <p:cNvPr id="369" name="Google Shape;369;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chats to engage industry-specific conversations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use of hashtags to increase visibility</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ads for targetted campaigns</a:t>
                </a:r>
                <a:endParaRPr/>
              </a:p>
            </p:txBody>
          </p:sp>
        </p:grpSp>
        <p:grpSp>
          <p:nvGrpSpPr>
            <p:cNvPr id="371" name="Google Shape;371;p20"/>
            <p:cNvGrpSpPr/>
            <p:nvPr/>
          </p:nvGrpSpPr>
          <p:grpSpPr>
            <a:xfrm>
              <a:off x="5470127" y="5194815"/>
              <a:ext cx="5143847" cy="5384965"/>
              <a:chOff x="0" y="-38100"/>
              <a:chExt cx="812800" cy="850900"/>
            </a:xfrm>
          </p:grpSpPr>
          <p:sp>
            <p:nvSpPr>
              <p:cNvPr id="372" name="Google Shape;372;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potential for PR issues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managing negative feedback may be challenging</a:t>
                </a:r>
                <a:endParaRPr/>
              </a:p>
            </p:txBody>
          </p:sp>
        </p:grpSp>
      </p:grpSp>
      <p:sp>
        <p:nvSpPr>
          <p:cNvPr id="374" name="Google Shape;374;p20"/>
          <p:cNvSpPr/>
          <p:nvPr/>
        </p:nvSpPr>
        <p:spPr>
          <a:xfrm>
            <a:off x="1028383" y="1028700"/>
            <a:ext cx="1113733" cy="1113733"/>
          </a:xfrm>
          <a:custGeom>
            <a:rect b="b" l="l" r="r" t="t"/>
            <a:pathLst>
              <a:path extrusionOk="0" h="1113733" w="1113733">
                <a:moveTo>
                  <a:pt x="0" y="0"/>
                </a:moveTo>
                <a:lnTo>
                  <a:pt x="1113733" y="0"/>
                </a:lnTo>
                <a:lnTo>
                  <a:pt x="1113733" y="1113733"/>
                </a:lnTo>
                <a:lnTo>
                  <a:pt x="0" y="1113733"/>
                </a:lnTo>
                <a:lnTo>
                  <a:pt x="0" y="0"/>
                </a:lnTo>
                <a:close/>
              </a:path>
            </a:pathLst>
          </a:custGeom>
          <a:blipFill rotWithShape="1">
            <a:blip r:embed="rId6">
              <a:alphaModFix/>
            </a:blip>
            <a:stretch>
              <a:fillRect b="0" l="0" r="0" t="0"/>
            </a:stretch>
          </a:blipFill>
          <a:ln>
            <a:noFill/>
          </a:ln>
        </p:spPr>
      </p:sp>
      <p:sp>
        <p:nvSpPr>
          <p:cNvPr id="375" name="Google Shape;375;p20"/>
          <p:cNvSpPr/>
          <p:nvPr/>
        </p:nvSpPr>
        <p:spPr>
          <a:xfrm>
            <a:off x="12460646" y="8404840"/>
            <a:ext cx="1327189" cy="1028572"/>
          </a:xfrm>
          <a:custGeom>
            <a:rect b="b" l="l" r="r" t="t"/>
            <a:pathLst>
              <a:path extrusionOk="0" h="1028572" w="1327189">
                <a:moveTo>
                  <a:pt x="0" y="0"/>
                </a:moveTo>
                <a:lnTo>
                  <a:pt x="1327189" y="0"/>
                </a:lnTo>
                <a:lnTo>
                  <a:pt x="1327189" y="1028572"/>
                </a:lnTo>
                <a:lnTo>
                  <a:pt x="0" y="1028572"/>
                </a:lnTo>
                <a:lnTo>
                  <a:pt x="0" y="0"/>
                </a:lnTo>
                <a:close/>
              </a:path>
            </a:pathLst>
          </a:custGeom>
          <a:blipFill rotWithShape="1">
            <a:blip r:embed="rId7">
              <a:alphaModFix/>
            </a:blip>
            <a:stretch>
              <a:fillRect b="0" l="0" r="0" t="0"/>
            </a:stretch>
          </a:blipFill>
          <a:ln>
            <a:noFill/>
          </a:ln>
        </p:spPr>
      </p:sp>
      <p:sp>
        <p:nvSpPr>
          <p:cNvPr id="376" name="Google Shape;376;p20"/>
          <p:cNvSpPr/>
          <p:nvPr/>
        </p:nvSpPr>
        <p:spPr>
          <a:xfrm>
            <a:off x="14460113" y="7053518"/>
            <a:ext cx="4998998" cy="4114800"/>
          </a:xfrm>
          <a:custGeom>
            <a:rect b="b" l="l" r="r" t="t"/>
            <a:pathLst>
              <a:path extrusionOk="0" h="4114800" w="4998998">
                <a:moveTo>
                  <a:pt x="0" y="0"/>
                </a:moveTo>
                <a:lnTo>
                  <a:pt x="4998998" y="0"/>
                </a:lnTo>
                <a:lnTo>
                  <a:pt x="4998998" y="4114800"/>
                </a:lnTo>
                <a:lnTo>
                  <a:pt x="0" y="4114800"/>
                </a:lnTo>
                <a:lnTo>
                  <a:pt x="0" y="0"/>
                </a:lnTo>
                <a:close/>
              </a:path>
            </a:pathLst>
          </a:custGeom>
          <a:blipFill rotWithShape="1">
            <a:blip r:embed="rId8">
              <a:alphaModFix/>
            </a:blip>
            <a:stretch>
              <a:fillRect b="0" l="0" r="0" t="0"/>
            </a:stretch>
          </a:blipFill>
          <a:ln>
            <a:noFill/>
          </a:ln>
        </p:spPr>
      </p:sp>
      <p:sp>
        <p:nvSpPr>
          <p:cNvPr id="377" name="Google Shape;377;p20"/>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X (formerly Twitter)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83" name="Google Shape;383;p2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84" name="Google Shape;384;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385" name="Google Shape;385;p21"/>
          <p:cNvGrpSpPr/>
          <p:nvPr/>
        </p:nvGrpSpPr>
        <p:grpSpPr>
          <a:xfrm>
            <a:off x="5163760" y="995244"/>
            <a:ext cx="7960481" cy="8115674"/>
            <a:chOff x="0" y="-241118"/>
            <a:chExt cx="10613974" cy="10820898"/>
          </a:xfrm>
        </p:grpSpPr>
        <p:grpSp>
          <p:nvGrpSpPr>
            <p:cNvPr id="386" name="Google Shape;386;p21"/>
            <p:cNvGrpSpPr/>
            <p:nvPr/>
          </p:nvGrpSpPr>
          <p:grpSpPr>
            <a:xfrm>
              <a:off x="0" y="-241118"/>
              <a:ext cx="5143847" cy="5384965"/>
              <a:chOff x="0" y="-38100"/>
              <a:chExt cx="812800" cy="850900"/>
            </a:xfrm>
          </p:grpSpPr>
          <p:sp>
            <p:nvSpPr>
              <p:cNvPr id="387" name="Google Shape;387;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Professional network</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ideal for B2B marketing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high quality content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networking opportunities</a:t>
                </a:r>
                <a:endParaRPr/>
              </a:p>
            </p:txBody>
          </p:sp>
        </p:grpSp>
        <p:grpSp>
          <p:nvGrpSpPr>
            <p:cNvPr id="389" name="Google Shape;389;p21"/>
            <p:cNvGrpSpPr/>
            <p:nvPr/>
          </p:nvGrpSpPr>
          <p:grpSpPr>
            <a:xfrm>
              <a:off x="5470127" y="-241118"/>
              <a:ext cx="5143847" cy="5384965"/>
              <a:chOff x="0" y="-38100"/>
              <a:chExt cx="812800" cy="850900"/>
            </a:xfrm>
          </p:grpSpPr>
          <p:sp>
            <p:nvSpPr>
              <p:cNvPr id="390" name="Google Shape;390;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less casual</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slower pace of interactions</a:t>
                </a:r>
                <a:endParaRPr/>
              </a:p>
            </p:txBody>
          </p:sp>
        </p:grpSp>
        <p:grpSp>
          <p:nvGrpSpPr>
            <p:cNvPr id="392" name="Google Shape;392;p21"/>
            <p:cNvGrpSpPr/>
            <p:nvPr/>
          </p:nvGrpSpPr>
          <p:grpSpPr>
            <a:xfrm>
              <a:off x="0" y="5194815"/>
              <a:ext cx="5143847" cy="5384965"/>
              <a:chOff x="0" y="-38100"/>
              <a:chExt cx="812800" cy="850900"/>
            </a:xfrm>
          </p:grpSpPr>
          <p:sp>
            <p:nvSpPr>
              <p:cNvPr id="393" name="Google Shape;393;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LinkedIn articles to share indepth content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LinkedIn groups for networking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LinkedIn Ads for targetted professional audiences</a:t>
                </a:r>
                <a:endParaRPr/>
              </a:p>
            </p:txBody>
          </p:sp>
        </p:grpSp>
        <p:grpSp>
          <p:nvGrpSpPr>
            <p:cNvPr id="395" name="Google Shape;395;p21"/>
            <p:cNvGrpSpPr/>
            <p:nvPr/>
          </p:nvGrpSpPr>
          <p:grpSpPr>
            <a:xfrm>
              <a:off x="5470127" y="5194815"/>
              <a:ext cx="5143847" cy="5384965"/>
              <a:chOff x="0" y="-38100"/>
              <a:chExt cx="812800" cy="850900"/>
            </a:xfrm>
          </p:grpSpPr>
          <p:sp>
            <p:nvSpPr>
              <p:cNvPr id="396" name="Google Shape;396;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limited reach to professional audiences only</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content must be highly polished and professional</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slower content consumption rates</a:t>
                </a:r>
                <a:endParaRPr/>
              </a:p>
            </p:txBody>
          </p:sp>
        </p:grpSp>
      </p:grpSp>
      <p:sp>
        <p:nvSpPr>
          <p:cNvPr id="398" name="Google Shape;398;p21"/>
          <p:cNvSpPr/>
          <p:nvPr/>
        </p:nvSpPr>
        <p:spPr>
          <a:xfrm>
            <a:off x="1048960" y="1028700"/>
            <a:ext cx="937200" cy="937200"/>
          </a:xfrm>
          <a:custGeom>
            <a:rect b="b" l="l" r="r" t="t"/>
            <a:pathLst>
              <a:path extrusionOk="0" h="937200" w="937200">
                <a:moveTo>
                  <a:pt x="0" y="0"/>
                </a:moveTo>
                <a:lnTo>
                  <a:pt x="937200" y="0"/>
                </a:lnTo>
                <a:lnTo>
                  <a:pt x="937200" y="937200"/>
                </a:lnTo>
                <a:lnTo>
                  <a:pt x="0" y="937200"/>
                </a:lnTo>
                <a:lnTo>
                  <a:pt x="0" y="0"/>
                </a:lnTo>
                <a:close/>
              </a:path>
            </a:pathLst>
          </a:custGeom>
          <a:blipFill rotWithShape="1">
            <a:blip r:embed="rId6">
              <a:alphaModFix/>
            </a:blip>
            <a:stretch>
              <a:fillRect b="0" l="0" r="0" t="0"/>
            </a:stretch>
          </a:blipFill>
          <a:ln>
            <a:noFill/>
          </a:ln>
        </p:spPr>
      </p:sp>
      <p:sp>
        <p:nvSpPr>
          <p:cNvPr id="399" name="Google Shape;399;p21"/>
          <p:cNvSpPr/>
          <p:nvPr/>
        </p:nvSpPr>
        <p:spPr>
          <a:xfrm>
            <a:off x="-2651888" y="7200900"/>
            <a:ext cx="5617474" cy="4114800"/>
          </a:xfrm>
          <a:custGeom>
            <a:rect b="b" l="l" r="r" t="t"/>
            <a:pathLst>
              <a:path extrusionOk="0" h="4114800" w="5617474">
                <a:moveTo>
                  <a:pt x="0" y="0"/>
                </a:moveTo>
                <a:lnTo>
                  <a:pt x="5617474" y="0"/>
                </a:lnTo>
                <a:lnTo>
                  <a:pt x="5617474" y="4114800"/>
                </a:lnTo>
                <a:lnTo>
                  <a:pt x="0" y="4114800"/>
                </a:lnTo>
                <a:lnTo>
                  <a:pt x="0" y="0"/>
                </a:lnTo>
                <a:close/>
              </a:path>
            </a:pathLst>
          </a:custGeom>
          <a:blipFill rotWithShape="1">
            <a:blip r:embed="rId7">
              <a:alphaModFix/>
            </a:blip>
            <a:stretch>
              <a:fillRect b="0" l="0" r="0" t="0"/>
            </a:stretch>
          </a:blipFill>
          <a:ln>
            <a:noFill/>
          </a:ln>
        </p:spPr>
      </p:sp>
      <p:sp>
        <p:nvSpPr>
          <p:cNvPr id="400" name="Google Shape;400;p21"/>
          <p:cNvSpPr/>
          <p:nvPr/>
        </p:nvSpPr>
        <p:spPr>
          <a:xfrm>
            <a:off x="15734362" y="-1028700"/>
            <a:ext cx="4472609" cy="4114800"/>
          </a:xfrm>
          <a:custGeom>
            <a:rect b="b" l="l" r="r" t="t"/>
            <a:pathLst>
              <a:path extrusionOk="0" h="4114800" w="4472609">
                <a:moveTo>
                  <a:pt x="0" y="0"/>
                </a:moveTo>
                <a:lnTo>
                  <a:pt x="4472609" y="0"/>
                </a:lnTo>
                <a:lnTo>
                  <a:pt x="4472609" y="4114800"/>
                </a:lnTo>
                <a:lnTo>
                  <a:pt x="0" y="4114800"/>
                </a:lnTo>
                <a:lnTo>
                  <a:pt x="0" y="0"/>
                </a:lnTo>
                <a:close/>
              </a:path>
            </a:pathLst>
          </a:custGeom>
          <a:blipFill rotWithShape="1">
            <a:blip r:embed="rId8">
              <a:alphaModFix/>
            </a:blip>
            <a:stretch>
              <a:fillRect b="0" l="0" r="0" t="0"/>
            </a:stretch>
          </a:blipFill>
          <a:ln>
            <a:noFill/>
          </a:ln>
        </p:spPr>
      </p:sp>
      <p:sp>
        <p:nvSpPr>
          <p:cNvPr id="401" name="Google Shape;401;p21"/>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LinkedIn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grpSp>
        <p:nvGrpSpPr>
          <p:cNvPr id="407" name="Google Shape;407;p22"/>
          <p:cNvGrpSpPr/>
          <p:nvPr/>
        </p:nvGrpSpPr>
        <p:grpSpPr>
          <a:xfrm>
            <a:off x="5163760" y="995244"/>
            <a:ext cx="7960481" cy="8115674"/>
            <a:chOff x="0" y="-241118"/>
            <a:chExt cx="10613974" cy="10820898"/>
          </a:xfrm>
        </p:grpSpPr>
        <p:grpSp>
          <p:nvGrpSpPr>
            <p:cNvPr id="408" name="Google Shape;408;p22"/>
            <p:cNvGrpSpPr/>
            <p:nvPr/>
          </p:nvGrpSpPr>
          <p:grpSpPr>
            <a:xfrm>
              <a:off x="0" y="-241118"/>
              <a:ext cx="5143847" cy="5384965"/>
              <a:chOff x="0" y="-38100"/>
              <a:chExt cx="812800" cy="850900"/>
            </a:xfrm>
          </p:grpSpPr>
          <p:sp>
            <p:nvSpPr>
              <p:cNvPr id="409" name="Google Shape;409;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Fast-growing platform with high engagement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highly creative content with focus on trends and visibility</a:t>
                </a:r>
                <a:endParaRPr/>
              </a:p>
            </p:txBody>
          </p:sp>
        </p:grpSp>
        <p:grpSp>
          <p:nvGrpSpPr>
            <p:cNvPr id="411" name="Google Shape;411;p22"/>
            <p:cNvGrpSpPr/>
            <p:nvPr/>
          </p:nvGrpSpPr>
          <p:grpSpPr>
            <a:xfrm>
              <a:off x="5470127" y="-241118"/>
              <a:ext cx="5143847" cy="5384965"/>
              <a:chOff x="0" y="-38100"/>
              <a:chExt cx="812800" cy="850900"/>
            </a:xfrm>
          </p:grpSpPr>
          <p:sp>
            <p:nvSpPr>
              <p:cNvPr id="412" name="Google Shape;412;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Demographic skew may not suit all businesses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content creation can be time-consuming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platform's future is uncertain</a:t>
                </a:r>
                <a:endParaRPr/>
              </a:p>
            </p:txBody>
          </p:sp>
        </p:grpSp>
        <p:grpSp>
          <p:nvGrpSpPr>
            <p:cNvPr id="414" name="Google Shape;414;p22"/>
            <p:cNvGrpSpPr/>
            <p:nvPr/>
          </p:nvGrpSpPr>
          <p:grpSpPr>
            <a:xfrm>
              <a:off x="0" y="5194815"/>
              <a:ext cx="5143847" cy="5384965"/>
              <a:chOff x="0" y="-38100"/>
              <a:chExt cx="812800" cy="850900"/>
            </a:xfrm>
          </p:grpSpPr>
          <p:sp>
            <p:nvSpPr>
              <p:cNvPr id="415" name="Google Shape;415;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visual challenges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user-generated content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innovative formats</a:t>
                </a:r>
                <a:endParaRPr/>
              </a:p>
            </p:txBody>
          </p:sp>
        </p:grpSp>
        <p:grpSp>
          <p:nvGrpSpPr>
            <p:cNvPr id="417" name="Google Shape;417;p22"/>
            <p:cNvGrpSpPr/>
            <p:nvPr/>
          </p:nvGrpSpPr>
          <p:grpSpPr>
            <a:xfrm>
              <a:off x="5470127" y="5194815"/>
              <a:ext cx="5143847" cy="5384965"/>
              <a:chOff x="0" y="-38100"/>
              <a:chExt cx="812800" cy="850900"/>
            </a:xfrm>
          </p:grpSpPr>
          <p:sp>
            <p:nvSpPr>
              <p:cNvPr id="418" name="Google Shape;418;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feeting trends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potential for negative comments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competition with viral content creators</a:t>
                </a:r>
                <a:endParaRPr/>
              </a:p>
            </p:txBody>
          </p:sp>
        </p:grpSp>
      </p:grpSp>
      <p:sp>
        <p:nvSpPr>
          <p:cNvPr id="420" name="Google Shape;420;p22"/>
          <p:cNvSpPr/>
          <p:nvPr/>
        </p:nvSpPr>
        <p:spPr>
          <a:xfrm>
            <a:off x="1028383" y="1028700"/>
            <a:ext cx="1259033" cy="1445088"/>
          </a:xfrm>
          <a:custGeom>
            <a:rect b="b" l="l" r="r" t="t"/>
            <a:pathLst>
              <a:path extrusionOk="0" h="1445088" w="1259033">
                <a:moveTo>
                  <a:pt x="0" y="0"/>
                </a:moveTo>
                <a:lnTo>
                  <a:pt x="1259032" y="0"/>
                </a:lnTo>
                <a:lnTo>
                  <a:pt x="1259032" y="1445088"/>
                </a:lnTo>
                <a:lnTo>
                  <a:pt x="0" y="1445088"/>
                </a:lnTo>
                <a:lnTo>
                  <a:pt x="0" y="0"/>
                </a:lnTo>
                <a:close/>
              </a:path>
            </a:pathLst>
          </a:custGeom>
          <a:blipFill rotWithShape="1">
            <a:blip r:embed="rId4">
              <a:alphaModFix/>
            </a:blip>
            <a:stretch>
              <a:fillRect b="0" l="0" r="0" t="0"/>
            </a:stretch>
          </a:blipFill>
          <a:ln>
            <a:noFill/>
          </a:ln>
        </p:spPr>
      </p:sp>
      <p:sp>
        <p:nvSpPr>
          <p:cNvPr id="421" name="Google Shape;421;p22"/>
          <p:cNvSpPr/>
          <p:nvPr/>
        </p:nvSpPr>
        <p:spPr>
          <a:xfrm>
            <a:off x="-1573456" y="7451288"/>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5">
              <a:alphaModFix/>
            </a:blip>
            <a:stretch>
              <a:fillRect b="0" l="0" r="0" t="0"/>
            </a:stretch>
          </a:blipFill>
          <a:ln>
            <a:noFill/>
          </a:ln>
        </p:spPr>
      </p:sp>
      <p:sp>
        <p:nvSpPr>
          <p:cNvPr id="422" name="Google Shape;422;p22"/>
          <p:cNvSpPr/>
          <p:nvPr/>
        </p:nvSpPr>
        <p:spPr>
          <a:xfrm>
            <a:off x="16125846" y="-1892372"/>
            <a:ext cx="3975926" cy="4114800"/>
          </a:xfrm>
          <a:custGeom>
            <a:rect b="b" l="l" r="r" t="t"/>
            <a:pathLst>
              <a:path extrusionOk="0" h="4114800" w="3975926">
                <a:moveTo>
                  <a:pt x="0" y="0"/>
                </a:moveTo>
                <a:lnTo>
                  <a:pt x="3975925" y="0"/>
                </a:lnTo>
                <a:lnTo>
                  <a:pt x="3975925" y="4114800"/>
                </a:lnTo>
                <a:lnTo>
                  <a:pt x="0" y="4114800"/>
                </a:lnTo>
                <a:lnTo>
                  <a:pt x="0" y="0"/>
                </a:lnTo>
                <a:close/>
              </a:path>
            </a:pathLst>
          </a:custGeom>
          <a:blipFill rotWithShape="1">
            <a:blip r:embed="rId6">
              <a:alphaModFix/>
            </a:blip>
            <a:stretch>
              <a:fillRect b="0" l="0" r="0" t="0"/>
            </a:stretch>
          </a:blipFill>
          <a:ln>
            <a:noFill/>
          </a:ln>
        </p:spPr>
      </p:sp>
      <p:sp>
        <p:nvSpPr>
          <p:cNvPr id="423" name="Google Shape;423;p22"/>
          <p:cNvSpPr/>
          <p:nvPr/>
        </p:nvSpPr>
        <p:spPr>
          <a:xfrm>
            <a:off x="15363276" y="7997954"/>
            <a:ext cx="3995097" cy="4114800"/>
          </a:xfrm>
          <a:custGeom>
            <a:rect b="b" l="l" r="r" t="t"/>
            <a:pathLst>
              <a:path extrusionOk="0" h="4114800" w="3995097">
                <a:moveTo>
                  <a:pt x="0" y="0"/>
                </a:moveTo>
                <a:lnTo>
                  <a:pt x="3995096" y="0"/>
                </a:lnTo>
                <a:lnTo>
                  <a:pt x="3995096" y="4114800"/>
                </a:lnTo>
                <a:lnTo>
                  <a:pt x="0" y="4114800"/>
                </a:lnTo>
                <a:lnTo>
                  <a:pt x="0" y="0"/>
                </a:lnTo>
                <a:close/>
              </a:path>
            </a:pathLst>
          </a:custGeom>
          <a:blipFill rotWithShape="1">
            <a:blip r:embed="rId7">
              <a:alphaModFix/>
            </a:blip>
            <a:stretch>
              <a:fillRect b="0" l="0" r="0" t="0"/>
            </a:stretch>
          </a:blipFill>
          <a:ln>
            <a:noFill/>
          </a:ln>
        </p:spPr>
      </p:sp>
      <p:sp>
        <p:nvSpPr>
          <p:cNvPr id="424" name="Google Shape;424;p22"/>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TikTok</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30" name="Google Shape;430;p2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31" name="Google Shape;431;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grpSp>
        <p:nvGrpSpPr>
          <p:cNvPr id="432" name="Google Shape;432;p23"/>
          <p:cNvGrpSpPr/>
          <p:nvPr/>
        </p:nvGrpSpPr>
        <p:grpSpPr>
          <a:xfrm>
            <a:off x="5163760" y="995244"/>
            <a:ext cx="7960481" cy="8115674"/>
            <a:chOff x="0" y="-241118"/>
            <a:chExt cx="10613974" cy="10820898"/>
          </a:xfrm>
        </p:grpSpPr>
        <p:grpSp>
          <p:nvGrpSpPr>
            <p:cNvPr id="433" name="Google Shape;433;p23"/>
            <p:cNvGrpSpPr/>
            <p:nvPr/>
          </p:nvGrpSpPr>
          <p:grpSpPr>
            <a:xfrm>
              <a:off x="0" y="-241118"/>
              <a:ext cx="5143847" cy="5384965"/>
              <a:chOff x="0" y="-38100"/>
              <a:chExt cx="812800" cy="850900"/>
            </a:xfrm>
          </p:grpSpPr>
          <p:sp>
            <p:nvSpPr>
              <p:cNvPr id="434" name="Google Shape;434;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STRENGTHS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Largest video platform with wide demographic</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excellent for long-form content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High potential for content to be evergreen and searchable</a:t>
                </a:r>
                <a:endParaRPr/>
              </a:p>
            </p:txBody>
          </p:sp>
        </p:grpSp>
        <p:grpSp>
          <p:nvGrpSpPr>
            <p:cNvPr id="436" name="Google Shape;436;p23"/>
            <p:cNvGrpSpPr/>
            <p:nvPr/>
          </p:nvGrpSpPr>
          <p:grpSpPr>
            <a:xfrm>
              <a:off x="5470127" y="-241118"/>
              <a:ext cx="5143847" cy="5384965"/>
              <a:chOff x="0" y="-38100"/>
              <a:chExt cx="812800" cy="850900"/>
            </a:xfrm>
          </p:grpSpPr>
          <p:sp>
            <p:nvSpPr>
              <p:cNvPr id="437" name="Google Shape;437;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WEAKNESSES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Requires significant time investment to produce high-quality videos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strong competition from established creators</a:t>
                </a:r>
                <a:endParaRPr/>
              </a:p>
            </p:txBody>
          </p:sp>
        </p:grpSp>
        <p:grpSp>
          <p:nvGrpSpPr>
            <p:cNvPr id="439" name="Google Shape;439;p23"/>
            <p:cNvGrpSpPr/>
            <p:nvPr/>
          </p:nvGrpSpPr>
          <p:grpSpPr>
            <a:xfrm>
              <a:off x="0" y="5194815"/>
              <a:ext cx="5143847" cy="5384965"/>
              <a:chOff x="0" y="-38100"/>
              <a:chExt cx="812800" cy="850900"/>
            </a:xfrm>
          </p:grpSpPr>
          <p:sp>
            <p:nvSpPr>
              <p:cNvPr id="440" name="Google Shape;440;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OPPORTUNITIES</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YouTube Ads for targeted advertising</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YouTube Live for real-time engagement</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partnerships with other creators for expanded reach</a:t>
                </a:r>
                <a:endParaRPr/>
              </a:p>
            </p:txBody>
          </p:sp>
        </p:grpSp>
        <p:grpSp>
          <p:nvGrpSpPr>
            <p:cNvPr id="442" name="Google Shape;442;p23"/>
            <p:cNvGrpSpPr/>
            <p:nvPr/>
          </p:nvGrpSpPr>
          <p:grpSpPr>
            <a:xfrm>
              <a:off x="5470127" y="5194815"/>
              <a:ext cx="5143847" cy="5384965"/>
              <a:chOff x="0" y="-38100"/>
              <a:chExt cx="812800" cy="850900"/>
            </a:xfrm>
          </p:grpSpPr>
          <p:sp>
            <p:nvSpPr>
              <p:cNvPr id="443" name="Google Shape;443;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THREATS </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Algorithm changes can impacy visibility</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managing a YouTube channel can be resource intensive</a:t>
                </a:r>
                <a:endParaRPr/>
              </a:p>
              <a:p>
                <a:pPr indent="-237490" lvl="1" marL="474979" marR="0" rtl="0" algn="ctr">
                  <a:lnSpc>
                    <a:spcPct val="140018"/>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potential copyright issues with video content</a:t>
                </a:r>
                <a:endParaRPr/>
              </a:p>
            </p:txBody>
          </p:sp>
        </p:grpSp>
      </p:grpSp>
      <p:sp>
        <p:nvSpPr>
          <p:cNvPr id="445" name="Google Shape;445;p23"/>
          <p:cNvSpPr/>
          <p:nvPr/>
        </p:nvSpPr>
        <p:spPr>
          <a:xfrm>
            <a:off x="1048960" y="1028700"/>
            <a:ext cx="1309509" cy="1309509"/>
          </a:xfrm>
          <a:custGeom>
            <a:rect b="b" l="l" r="r" t="t"/>
            <a:pathLst>
              <a:path extrusionOk="0" h="1309509" w="1309509">
                <a:moveTo>
                  <a:pt x="0" y="0"/>
                </a:moveTo>
                <a:lnTo>
                  <a:pt x="1309509" y="0"/>
                </a:lnTo>
                <a:lnTo>
                  <a:pt x="1309509" y="1309509"/>
                </a:lnTo>
                <a:lnTo>
                  <a:pt x="0" y="1309509"/>
                </a:lnTo>
                <a:lnTo>
                  <a:pt x="0" y="0"/>
                </a:lnTo>
                <a:close/>
              </a:path>
            </a:pathLst>
          </a:custGeom>
          <a:blipFill rotWithShape="1">
            <a:blip r:embed="rId6">
              <a:alphaModFix/>
            </a:blip>
            <a:stretch>
              <a:fillRect b="0" l="0" r="0" t="0"/>
            </a:stretch>
          </a:blipFill>
          <a:ln>
            <a:noFill/>
          </a:ln>
        </p:spPr>
      </p:sp>
      <p:sp>
        <p:nvSpPr>
          <p:cNvPr id="446" name="Google Shape;446;p23"/>
          <p:cNvSpPr/>
          <p:nvPr/>
        </p:nvSpPr>
        <p:spPr>
          <a:xfrm>
            <a:off x="-895563" y="7816154"/>
            <a:ext cx="4278147" cy="4114800"/>
          </a:xfrm>
          <a:custGeom>
            <a:rect b="b" l="l" r="r" t="t"/>
            <a:pathLst>
              <a:path extrusionOk="0" h="4114800" w="4278147">
                <a:moveTo>
                  <a:pt x="0" y="0"/>
                </a:moveTo>
                <a:lnTo>
                  <a:pt x="4278148" y="0"/>
                </a:lnTo>
                <a:lnTo>
                  <a:pt x="4278148" y="4114800"/>
                </a:lnTo>
                <a:lnTo>
                  <a:pt x="0" y="4114800"/>
                </a:lnTo>
                <a:lnTo>
                  <a:pt x="0" y="0"/>
                </a:lnTo>
                <a:close/>
              </a:path>
            </a:pathLst>
          </a:custGeom>
          <a:blipFill rotWithShape="1">
            <a:blip r:embed="rId7">
              <a:alphaModFix/>
            </a:blip>
            <a:stretch>
              <a:fillRect b="0" l="0" r="0" t="0"/>
            </a:stretch>
          </a:blipFill>
          <a:ln>
            <a:noFill/>
          </a:ln>
        </p:spPr>
      </p:sp>
      <p:sp>
        <p:nvSpPr>
          <p:cNvPr id="447" name="Google Shape;447;p23"/>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YouTube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53" name="Google Shape;453;p2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54" name="Google Shape;454;p2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55" name="Google Shape;455;p2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56" name="Google Shape;456;p2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57" name="Google Shape;457;p24"/>
          <p:cNvSpPr txBox="1"/>
          <p:nvPr/>
        </p:nvSpPr>
        <p:spPr>
          <a:xfrm>
            <a:off x="2453484" y="2889250"/>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04</a:t>
            </a:r>
            <a:endParaRPr/>
          </a:p>
        </p:txBody>
      </p:sp>
      <p:sp>
        <p:nvSpPr>
          <p:cNvPr id="458" name="Google Shape;458;p24"/>
          <p:cNvSpPr txBox="1"/>
          <p:nvPr/>
        </p:nvSpPr>
        <p:spPr>
          <a:xfrm>
            <a:off x="4884532" y="3022600"/>
            <a:ext cx="992912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Creating engaging</a:t>
            </a:r>
            <a:endParaRPr/>
          </a:p>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digital content</a:t>
            </a:r>
            <a:endParaRPr/>
          </a:p>
        </p:txBody>
      </p:sp>
      <p:sp>
        <p:nvSpPr>
          <p:cNvPr id="459" name="Google Shape;459;p24"/>
          <p:cNvSpPr txBox="1"/>
          <p:nvPr/>
        </p:nvSpPr>
        <p:spPr>
          <a:xfrm>
            <a:off x="4597353" y="5636961"/>
            <a:ext cx="667505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to create content that is “less salesy”?</a:t>
            </a:r>
            <a:endParaRPr/>
          </a:p>
        </p:txBody>
      </p:sp>
      <p:sp>
        <p:nvSpPr>
          <p:cNvPr id="460" name="Google Shape;46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67" name="Google Shape;467;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68" name="Google Shape;468;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69" name="Google Shape;469;p25"/>
          <p:cNvSpPr/>
          <p:nvPr/>
        </p:nvSpPr>
        <p:spPr>
          <a:xfrm>
            <a:off x="0" y="-111125"/>
            <a:ext cx="2697216" cy="4114800"/>
          </a:xfrm>
          <a:custGeom>
            <a:rect b="b" l="l" r="r" t="t"/>
            <a:pathLst>
              <a:path extrusionOk="0" h="4114800" w="2697216">
                <a:moveTo>
                  <a:pt x="0" y="0"/>
                </a:moveTo>
                <a:lnTo>
                  <a:pt x="2697216" y="0"/>
                </a:lnTo>
                <a:lnTo>
                  <a:pt x="2697216" y="4114800"/>
                </a:lnTo>
                <a:lnTo>
                  <a:pt x="0" y="4114800"/>
                </a:lnTo>
                <a:lnTo>
                  <a:pt x="0" y="0"/>
                </a:lnTo>
                <a:close/>
              </a:path>
            </a:pathLst>
          </a:custGeom>
          <a:blipFill rotWithShape="1">
            <a:blip r:embed="rId7">
              <a:alphaModFix/>
            </a:blip>
            <a:stretch>
              <a:fillRect b="0" l="0" r="0" t="0"/>
            </a:stretch>
          </a:blipFill>
          <a:ln>
            <a:noFill/>
          </a:ln>
        </p:spPr>
      </p:sp>
      <p:sp>
        <p:nvSpPr>
          <p:cNvPr id="470" name="Google Shape;470;p25"/>
          <p:cNvSpPr txBox="1"/>
          <p:nvPr/>
        </p:nvSpPr>
        <p:spPr>
          <a:xfrm>
            <a:off x="2449769" y="3468626"/>
            <a:ext cx="6214789" cy="22987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Content marketing is more effective because:</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Personal:</a:t>
            </a:r>
            <a:r>
              <a:rPr b="0" i="0" lang="en-US" sz="2199" u="none" cap="none" strike="noStrike">
                <a:solidFill>
                  <a:srgbClr val="000000"/>
                </a:solidFill>
                <a:latin typeface="Playfair Display"/>
                <a:ea typeface="Playfair Display"/>
                <a:cs typeface="Playfair Display"/>
                <a:sym typeface="Playfair Display"/>
              </a:rPr>
              <a:t> What is your story</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Authentic:</a:t>
            </a:r>
            <a:r>
              <a:rPr b="0" i="0" lang="en-US" sz="2199" u="none" cap="none" strike="noStrike">
                <a:solidFill>
                  <a:srgbClr val="000000"/>
                </a:solidFill>
                <a:latin typeface="Playfair Display"/>
                <a:ea typeface="Playfair Display"/>
                <a:cs typeface="Playfair Display"/>
                <a:sym typeface="Playfair Display"/>
              </a:rPr>
              <a:t> Why are you different from the rest (ESP- emotional selling point) </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Reliable:</a:t>
            </a:r>
            <a:r>
              <a:rPr b="0" i="0" lang="en-US" sz="2199" u="none" cap="none" strike="noStrike">
                <a:solidFill>
                  <a:srgbClr val="000000"/>
                </a:solidFill>
                <a:latin typeface="Playfair Display"/>
                <a:ea typeface="Playfair Display"/>
                <a:cs typeface="Playfair Display"/>
                <a:sym typeface="Playfair Display"/>
              </a:rPr>
              <a:t> Show that you got the knowledge</a:t>
            </a:r>
            <a:endParaRPr/>
          </a:p>
        </p:txBody>
      </p:sp>
      <p:sp>
        <p:nvSpPr>
          <p:cNvPr id="471" name="Google Shape;471;p25"/>
          <p:cNvSpPr txBox="1"/>
          <p:nvPr/>
        </p:nvSpPr>
        <p:spPr>
          <a:xfrm>
            <a:off x="3057550" y="1648814"/>
            <a:ext cx="680844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CONTENT MARKETING</a:t>
            </a:r>
            <a:endParaRPr/>
          </a:p>
        </p:txBody>
      </p:sp>
      <p:sp>
        <p:nvSpPr>
          <p:cNvPr id="472" name="Google Shape;472;p25"/>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Creating engaging digital content</a:t>
            </a:r>
            <a:endParaRPr/>
          </a:p>
        </p:txBody>
      </p:sp>
      <p:sp>
        <p:nvSpPr>
          <p:cNvPr id="473" name="Google Shape;473;p25"/>
          <p:cNvSpPr txBox="1"/>
          <p:nvPr/>
        </p:nvSpPr>
        <p:spPr>
          <a:xfrm>
            <a:off x="10572170" y="1841500"/>
            <a:ext cx="6214789" cy="649922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Elements to use to create engaging content:</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Polls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Behind the scenes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Answering FAQs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News from your company</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News from your field</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Blogs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Infographics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Failure stories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Photos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Acts</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Additional information about your product/service</a:t>
            </a:r>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Memories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479" name="Google Shape;479;p26"/>
          <p:cNvSpPr txBox="1"/>
          <p:nvPr/>
        </p:nvSpPr>
        <p:spPr>
          <a:xfrm>
            <a:off x="3576476" y="2759771"/>
            <a:ext cx="11366352" cy="42545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Write short messages and use active writing</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Use visual components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Don't forget to use a call to action</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Master hashtags</a:t>
            </a:r>
            <a:endParaRPr/>
          </a:p>
          <a:p>
            <a:pPr indent="-287866" lvl="2" marL="8636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Hashtags are your visibility boosters. Use revelant hashtags that resonate with your industry, content and audience.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Master keywords</a:t>
            </a:r>
            <a:endParaRPr/>
          </a:p>
          <a:p>
            <a:pPr indent="-287866" lvl="2" marL="8636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Keywords are the terms your target audience uses when searching for content related to your field. Use it naturally in your content titles, descriptions and the body of your posts.</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480" name="Google Shape;480;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481" name="Google Shape;481;p26"/>
          <p:cNvSpPr/>
          <p:nvPr/>
        </p:nvSpPr>
        <p:spPr>
          <a:xfrm>
            <a:off x="14209741" y="6172200"/>
            <a:ext cx="4093452" cy="4114800"/>
          </a:xfrm>
          <a:custGeom>
            <a:rect b="b" l="l" r="r" t="t"/>
            <a:pathLst>
              <a:path extrusionOk="0" h="4114800" w="4093452">
                <a:moveTo>
                  <a:pt x="0" y="0"/>
                </a:moveTo>
                <a:lnTo>
                  <a:pt x="4093453" y="0"/>
                </a:lnTo>
                <a:lnTo>
                  <a:pt x="4093453" y="4114800"/>
                </a:lnTo>
                <a:lnTo>
                  <a:pt x="0" y="4114800"/>
                </a:lnTo>
                <a:lnTo>
                  <a:pt x="0" y="0"/>
                </a:lnTo>
                <a:close/>
              </a:path>
            </a:pathLst>
          </a:custGeom>
          <a:blipFill rotWithShape="1">
            <a:blip r:embed="rId5">
              <a:alphaModFix/>
            </a:blip>
            <a:stretch>
              <a:fillRect b="0" l="0" r="0" t="0"/>
            </a:stretch>
          </a:blipFill>
          <a:ln>
            <a:noFill/>
          </a:ln>
        </p:spPr>
      </p:sp>
      <p:sp>
        <p:nvSpPr>
          <p:cNvPr id="482" name="Google Shape;482;p26"/>
          <p:cNvSpPr/>
          <p:nvPr/>
        </p:nvSpPr>
        <p:spPr>
          <a:xfrm rot="2293080">
            <a:off x="-134672" y="7468354"/>
            <a:ext cx="3441469" cy="4114800"/>
          </a:xfrm>
          <a:custGeom>
            <a:rect b="b" l="l" r="r" t="t"/>
            <a:pathLst>
              <a:path extrusionOk="0" h="4114800" w="3441469">
                <a:moveTo>
                  <a:pt x="0" y="0"/>
                </a:moveTo>
                <a:lnTo>
                  <a:pt x="3441470" y="0"/>
                </a:lnTo>
                <a:lnTo>
                  <a:pt x="3441470" y="4114800"/>
                </a:lnTo>
                <a:lnTo>
                  <a:pt x="0" y="4114800"/>
                </a:lnTo>
                <a:lnTo>
                  <a:pt x="0" y="0"/>
                </a:lnTo>
                <a:close/>
              </a:path>
            </a:pathLst>
          </a:custGeom>
          <a:blipFill rotWithShape="1">
            <a:blip r:embed="rId6">
              <a:alphaModFix/>
            </a:blip>
            <a:stretch>
              <a:fillRect b="0" l="0" r="0" t="0"/>
            </a:stretch>
          </a:blipFill>
          <a:ln>
            <a:noFill/>
          </a:ln>
        </p:spPr>
      </p:sp>
      <p:sp>
        <p:nvSpPr>
          <p:cNvPr id="483" name="Google Shape;483;p26"/>
          <p:cNvSpPr txBox="1"/>
          <p:nvPr/>
        </p:nvSpPr>
        <p:spPr>
          <a:xfrm>
            <a:off x="2262836" y="923925"/>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GOOD TO KNOW</a:t>
            </a:r>
            <a:endParaRPr/>
          </a:p>
        </p:txBody>
      </p:sp>
      <p:sp>
        <p:nvSpPr>
          <p:cNvPr id="484" name="Google Shape;484;p26"/>
          <p:cNvSpPr txBox="1"/>
          <p:nvPr/>
        </p:nvSpPr>
        <p:spPr>
          <a:xfrm rot="-5400000">
            <a:off x="-2256452" y="4690488"/>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Creating engaging digital content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90" name="Google Shape;490;p2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91" name="Google Shape;491;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92" name="Google Shape;492;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93" name="Google Shape;493;p2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94" name="Google Shape;494;p27"/>
          <p:cNvSpPr txBox="1"/>
          <p:nvPr/>
        </p:nvSpPr>
        <p:spPr>
          <a:xfrm>
            <a:off x="2436145" y="2889250"/>
            <a:ext cx="214967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05</a:t>
            </a:r>
            <a:endParaRPr/>
          </a:p>
        </p:txBody>
      </p:sp>
      <p:sp>
        <p:nvSpPr>
          <p:cNvPr id="495" name="Google Shape;495;p27"/>
          <p:cNvSpPr txBox="1"/>
          <p:nvPr/>
        </p:nvSpPr>
        <p:spPr>
          <a:xfrm>
            <a:off x="4884532" y="3022600"/>
            <a:ext cx="992912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
        <p:nvSpPr>
          <p:cNvPr id="496" name="Google Shape;496;p27"/>
          <p:cNvSpPr txBox="1"/>
          <p:nvPr/>
        </p:nvSpPr>
        <p:spPr>
          <a:xfrm>
            <a:off x="4597353" y="5636961"/>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do I implement basic social media strategies into my business?</a:t>
            </a:r>
            <a:endParaRPr/>
          </a:p>
        </p:txBody>
      </p:sp>
      <p:sp>
        <p:nvSpPr>
          <p:cNvPr id="497" name="Google Shape;497;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03" name="Google Shape;503;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04" name="Google Shape;504;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05" name="Google Shape;505;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506" name="Google Shape;506;p28"/>
          <p:cNvSpPr txBox="1"/>
          <p:nvPr/>
        </p:nvSpPr>
        <p:spPr>
          <a:xfrm>
            <a:off x="6600926" y="3067675"/>
            <a:ext cx="6214789" cy="463232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Ensure your brand's presence is solidified across chosen social media platforms.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Profile optimization: </a:t>
            </a:r>
            <a:r>
              <a:rPr b="0" i="0" lang="en-US" sz="2199" u="none" cap="none" strike="noStrike">
                <a:solidFill>
                  <a:srgbClr val="000000"/>
                </a:solidFill>
                <a:latin typeface="Playfair Display"/>
                <a:ea typeface="Playfair Display"/>
                <a:cs typeface="Playfair Display"/>
                <a:sym typeface="Playfair Display"/>
              </a:rPr>
              <a:t>Customize your profiles with high-quality images, compelling bios and links to your website.</a:t>
            </a:r>
            <a:endParaRPr/>
          </a:p>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Be consistent in visuals and messgaing across all platforms. </a:t>
            </a:r>
            <a:endParaRPr/>
          </a:p>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Arrange your own photos instead of using stock photos. </a:t>
            </a:r>
            <a:endParaRPr/>
          </a:p>
        </p:txBody>
      </p:sp>
      <p:sp>
        <p:nvSpPr>
          <p:cNvPr id="507" name="Google Shape;507;p28"/>
          <p:cNvSpPr/>
          <p:nvPr/>
        </p:nvSpPr>
        <p:spPr>
          <a:xfrm>
            <a:off x="3926912" y="3378825"/>
            <a:ext cx="2196274" cy="4114800"/>
          </a:xfrm>
          <a:custGeom>
            <a:rect b="b" l="l" r="r" t="t"/>
            <a:pathLst>
              <a:path extrusionOk="0" h="4114800" w="2196274">
                <a:moveTo>
                  <a:pt x="0" y="0"/>
                </a:moveTo>
                <a:lnTo>
                  <a:pt x="2196274" y="0"/>
                </a:lnTo>
                <a:lnTo>
                  <a:pt x="2196274" y="4114800"/>
                </a:lnTo>
                <a:lnTo>
                  <a:pt x="0" y="4114800"/>
                </a:lnTo>
                <a:lnTo>
                  <a:pt x="0" y="0"/>
                </a:lnTo>
                <a:close/>
              </a:path>
            </a:pathLst>
          </a:custGeom>
          <a:blipFill rotWithShape="1">
            <a:blip r:embed="rId7">
              <a:alphaModFix/>
            </a:blip>
            <a:stretch>
              <a:fillRect b="0" l="0" r="0" t="0"/>
            </a:stretch>
          </a:blipFill>
          <a:ln>
            <a:noFill/>
          </a:ln>
        </p:spPr>
      </p:sp>
      <p:sp>
        <p:nvSpPr>
          <p:cNvPr id="508" name="Google Shape;508;p28"/>
          <p:cNvSpPr txBox="1"/>
          <p:nvPr/>
        </p:nvSpPr>
        <p:spPr>
          <a:xfrm>
            <a:off x="2629683" y="1576326"/>
            <a:ext cx="14157275" cy="854075"/>
          </a:xfrm>
          <a:prstGeom prst="rect">
            <a:avLst/>
          </a:prstGeom>
          <a:noFill/>
          <a:ln>
            <a:noFill/>
          </a:ln>
        </p:spPr>
        <p:txBody>
          <a:bodyPr anchorCtr="0" anchor="t" bIns="0" lIns="0" spcFirstLastPara="1" rIns="0" wrap="square" tIns="0">
            <a:spAutoFit/>
          </a:bodyPr>
          <a:lstStyle/>
          <a:p>
            <a:pPr indent="-539750" lvl="1" marL="1079501" marR="0" rtl="0" algn="l">
              <a:lnSpc>
                <a:spcPct val="140000"/>
              </a:lnSpc>
              <a:spcBef>
                <a:spcPts val="0"/>
              </a:spcBef>
              <a:spcAft>
                <a:spcPts val="0"/>
              </a:spcAft>
              <a:buClr>
                <a:srgbClr val="000000"/>
              </a:buClr>
              <a:buSzPts val="5000"/>
              <a:buFont typeface="Playfair Display"/>
              <a:buAutoNum type="arabicPeriod"/>
            </a:pPr>
            <a:r>
              <a:rPr b="0" i="0" lang="en-US" sz="5000" u="none" cap="none" strike="noStrike">
                <a:solidFill>
                  <a:srgbClr val="000000"/>
                </a:solidFill>
                <a:latin typeface="Playfair Display"/>
                <a:ea typeface="Playfair Display"/>
                <a:cs typeface="Playfair Display"/>
                <a:sym typeface="Playfair Display"/>
              </a:rPr>
              <a:t>ESTABLISH YOUR SOCIAL MEDIA PRESENCE</a:t>
            </a:r>
            <a:endParaRPr/>
          </a:p>
        </p:txBody>
      </p:sp>
      <p:sp>
        <p:nvSpPr>
          <p:cNvPr id="509" name="Google Shape;509;p28"/>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15" name="Google Shape;515;p29"/>
          <p:cNvSpPr/>
          <p:nvPr/>
        </p:nvSpPr>
        <p:spPr>
          <a:xfrm>
            <a:off x="11115647" y="4101948"/>
            <a:ext cx="4041664" cy="2718019"/>
          </a:xfrm>
          <a:custGeom>
            <a:rect b="b" l="l" r="r" t="t"/>
            <a:pathLst>
              <a:path extrusionOk="0" h="2718019" w="4041664">
                <a:moveTo>
                  <a:pt x="0" y="0"/>
                </a:moveTo>
                <a:lnTo>
                  <a:pt x="4041664" y="0"/>
                </a:lnTo>
                <a:lnTo>
                  <a:pt x="4041664" y="2718019"/>
                </a:lnTo>
                <a:lnTo>
                  <a:pt x="0" y="2718019"/>
                </a:lnTo>
                <a:lnTo>
                  <a:pt x="0" y="0"/>
                </a:lnTo>
                <a:close/>
              </a:path>
            </a:pathLst>
          </a:custGeom>
          <a:blipFill rotWithShape="1">
            <a:blip r:embed="rId4">
              <a:alphaModFix/>
            </a:blip>
            <a:stretch>
              <a:fillRect b="0" l="0" r="0" t="0"/>
            </a:stretch>
          </a:blipFill>
          <a:ln>
            <a:noFill/>
          </a:ln>
        </p:spPr>
      </p:sp>
      <p:sp>
        <p:nvSpPr>
          <p:cNvPr id="516" name="Google Shape;516;p29"/>
          <p:cNvSpPr/>
          <p:nvPr/>
        </p:nvSpPr>
        <p:spPr>
          <a:xfrm>
            <a:off x="-1432049" y="7599427"/>
            <a:ext cx="5232003" cy="4114800"/>
          </a:xfrm>
          <a:custGeom>
            <a:rect b="b" l="l" r="r" t="t"/>
            <a:pathLst>
              <a:path extrusionOk="0" h="4114800" w="5232003">
                <a:moveTo>
                  <a:pt x="0" y="0"/>
                </a:moveTo>
                <a:lnTo>
                  <a:pt x="5232002" y="0"/>
                </a:lnTo>
                <a:lnTo>
                  <a:pt x="5232002" y="4114800"/>
                </a:lnTo>
                <a:lnTo>
                  <a:pt x="0" y="4114800"/>
                </a:lnTo>
                <a:lnTo>
                  <a:pt x="0" y="0"/>
                </a:lnTo>
                <a:close/>
              </a:path>
            </a:pathLst>
          </a:custGeom>
          <a:blipFill rotWithShape="1">
            <a:blip r:embed="rId5">
              <a:alphaModFix/>
            </a:blip>
            <a:stretch>
              <a:fillRect b="0" l="0" r="0" t="0"/>
            </a:stretch>
          </a:blipFill>
          <a:ln>
            <a:noFill/>
          </a:ln>
        </p:spPr>
      </p:sp>
      <p:sp>
        <p:nvSpPr>
          <p:cNvPr id="517" name="Google Shape;517;p29"/>
          <p:cNvSpPr/>
          <p:nvPr/>
        </p:nvSpPr>
        <p:spPr>
          <a:xfrm>
            <a:off x="-1903895" y="8404840"/>
            <a:ext cx="5038200" cy="4114800"/>
          </a:xfrm>
          <a:custGeom>
            <a:rect b="b" l="l" r="r" t="t"/>
            <a:pathLst>
              <a:path extrusionOk="0" h="4114800" w="5038200">
                <a:moveTo>
                  <a:pt x="0" y="0"/>
                </a:moveTo>
                <a:lnTo>
                  <a:pt x="5038200" y="0"/>
                </a:lnTo>
                <a:lnTo>
                  <a:pt x="5038200" y="4114800"/>
                </a:lnTo>
                <a:lnTo>
                  <a:pt x="0" y="4114800"/>
                </a:lnTo>
                <a:lnTo>
                  <a:pt x="0" y="0"/>
                </a:lnTo>
                <a:close/>
              </a:path>
            </a:pathLst>
          </a:custGeom>
          <a:blipFill rotWithShape="1">
            <a:blip r:embed="rId6">
              <a:alphaModFix/>
            </a:blip>
            <a:stretch>
              <a:fillRect b="0" l="0" r="0" t="0"/>
            </a:stretch>
          </a:blipFill>
          <a:ln>
            <a:noFill/>
          </a:ln>
        </p:spPr>
      </p:sp>
      <p:sp>
        <p:nvSpPr>
          <p:cNvPr id="518" name="Google Shape;518;p29"/>
          <p:cNvSpPr/>
          <p:nvPr/>
        </p:nvSpPr>
        <p:spPr>
          <a:xfrm>
            <a:off x="10972800" y="20893"/>
            <a:ext cx="7315200" cy="3204754"/>
          </a:xfrm>
          <a:custGeom>
            <a:rect b="b" l="l" r="r" t="t"/>
            <a:pathLst>
              <a:path extrusionOk="0" h="3204754" w="7315200">
                <a:moveTo>
                  <a:pt x="0" y="0"/>
                </a:moveTo>
                <a:lnTo>
                  <a:pt x="7315200" y="0"/>
                </a:lnTo>
                <a:lnTo>
                  <a:pt x="7315200" y="3204755"/>
                </a:lnTo>
                <a:lnTo>
                  <a:pt x="0" y="3204755"/>
                </a:lnTo>
                <a:lnTo>
                  <a:pt x="0" y="0"/>
                </a:lnTo>
                <a:close/>
              </a:path>
            </a:pathLst>
          </a:custGeom>
          <a:blipFill rotWithShape="1">
            <a:blip r:embed="rId7">
              <a:alphaModFix/>
            </a:blip>
            <a:stretch>
              <a:fillRect b="0" l="0" r="0" t="0"/>
            </a:stretch>
          </a:blipFill>
          <a:ln>
            <a:noFill/>
          </a:ln>
        </p:spPr>
      </p:sp>
      <p:sp>
        <p:nvSpPr>
          <p:cNvPr id="519" name="Google Shape;519;p29"/>
          <p:cNvSpPr txBox="1"/>
          <p:nvPr/>
        </p:nvSpPr>
        <p:spPr>
          <a:xfrm>
            <a:off x="3945731" y="2859045"/>
            <a:ext cx="6214789" cy="509905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Planning is </a:t>
            </a:r>
            <a:r>
              <a:rPr b="1" i="0" lang="en-US" sz="2199" u="none" cap="none" strike="noStrike">
                <a:solidFill>
                  <a:srgbClr val="000000"/>
                </a:solidFill>
                <a:latin typeface="Playfair Display"/>
                <a:ea typeface="Playfair Display"/>
                <a:cs typeface="Playfair Display"/>
                <a:sym typeface="Playfair Display"/>
              </a:rPr>
              <a:t>very important. </a:t>
            </a:r>
            <a:r>
              <a:rPr b="0" i="0" lang="en-US" sz="2199" u="none" cap="none" strike="noStrike">
                <a:solidFill>
                  <a:srgbClr val="000000"/>
                </a:solidFill>
                <a:latin typeface="Playfair Display"/>
                <a:ea typeface="Playfair Display"/>
                <a:cs typeface="Playfair Display"/>
                <a:sym typeface="Playfair Display"/>
              </a:rPr>
              <a:t>A content calendar helps your organise and schedule your content effectively, ensuring a steady stream of engaging posts.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Diverse content mix: </a:t>
            </a:r>
            <a:r>
              <a:rPr b="0" i="0" lang="en-US" sz="2199" u="none" cap="none" strike="noStrike">
                <a:solidFill>
                  <a:srgbClr val="000000"/>
                </a:solidFill>
                <a:latin typeface="Playfair Display"/>
                <a:ea typeface="Playfair Display"/>
                <a:cs typeface="Playfair Display"/>
                <a:sym typeface="Playfair Display"/>
              </a:rPr>
              <a:t>Plan a balanced mix of types of content that caters to your audience's interests and needs. </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Timely and relevant: </a:t>
            </a:r>
            <a:r>
              <a:rPr b="0" i="0" lang="en-US" sz="2199" u="none" cap="none" strike="noStrike">
                <a:solidFill>
                  <a:srgbClr val="000000"/>
                </a:solidFill>
                <a:latin typeface="Playfair Display"/>
                <a:ea typeface="Playfair Display"/>
                <a:cs typeface="Playfair Display"/>
                <a:sym typeface="Playfair Display"/>
              </a:rPr>
              <a:t>Schedule content that aligns with seasonal holidays, events or relevent observances in your field. </a:t>
            </a:r>
            <a:endParaRPr/>
          </a:p>
        </p:txBody>
      </p:sp>
      <p:sp>
        <p:nvSpPr>
          <p:cNvPr id="520" name="Google Shape;520;p29"/>
          <p:cNvSpPr txBox="1"/>
          <p:nvPr/>
        </p:nvSpPr>
        <p:spPr>
          <a:xfrm>
            <a:off x="3945731" y="1576326"/>
            <a:ext cx="10396538"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2. CONTENT CALENDAR CREATION</a:t>
            </a:r>
            <a:endParaRPr/>
          </a:p>
        </p:txBody>
      </p:sp>
      <p:sp>
        <p:nvSpPr>
          <p:cNvPr id="521" name="Google Shape;521;p29"/>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3"/>
          <p:cNvSpPr txBox="1"/>
          <p:nvPr/>
        </p:nvSpPr>
        <p:spPr>
          <a:xfrm>
            <a:off x="2320413" y="172085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20" name="Google Shape;120;p3"/>
          <p:cNvSpPr txBox="1"/>
          <p:nvPr/>
        </p:nvSpPr>
        <p:spPr>
          <a:xfrm>
            <a:off x="1028700"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MODULES</a:t>
            </a:r>
            <a:endParaRPr/>
          </a:p>
        </p:txBody>
      </p:sp>
      <p:sp>
        <p:nvSpPr>
          <p:cNvPr id="121" name="Google Shape;121;p3"/>
          <p:cNvSpPr txBox="1"/>
          <p:nvPr/>
        </p:nvSpPr>
        <p:spPr>
          <a:xfrm>
            <a:off x="3438828" y="295099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 to SDGs</a:t>
            </a:r>
            <a:endParaRPr/>
          </a:p>
        </p:txBody>
      </p:sp>
      <p:sp>
        <p:nvSpPr>
          <p:cNvPr id="122" name="Google Shape;122;p3"/>
          <p:cNvSpPr txBox="1"/>
          <p:nvPr/>
        </p:nvSpPr>
        <p:spPr>
          <a:xfrm>
            <a:off x="1146401" y="2469575"/>
            <a:ext cx="15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23" name="Google Shape;123;p3"/>
          <p:cNvSpPr txBox="1"/>
          <p:nvPr/>
        </p:nvSpPr>
        <p:spPr>
          <a:xfrm>
            <a:off x="1019324" y="4008575"/>
            <a:ext cx="2071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24" name="Google Shape;124;p3"/>
          <p:cNvSpPr txBox="1"/>
          <p:nvPr/>
        </p:nvSpPr>
        <p:spPr>
          <a:xfrm>
            <a:off x="1225229" y="5504878"/>
            <a:ext cx="16713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25" name="Google Shape;125;p3"/>
          <p:cNvSpPr txBox="1"/>
          <p:nvPr/>
        </p:nvSpPr>
        <p:spPr>
          <a:xfrm>
            <a:off x="956927" y="7058550"/>
            <a:ext cx="2196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04</a:t>
            </a:r>
            <a:endParaRPr/>
          </a:p>
        </p:txBody>
      </p:sp>
      <p:sp>
        <p:nvSpPr>
          <p:cNvPr id="126" name="Google Shape;126;p3"/>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Social Business Model Canvas and Pricing</a:t>
            </a:r>
            <a:endParaRPr/>
          </a:p>
        </p:txBody>
      </p:sp>
      <p:sp>
        <p:nvSpPr>
          <p:cNvPr id="127" name="Google Shape;127;p3"/>
          <p:cNvSpPr txBox="1"/>
          <p:nvPr/>
        </p:nvSpPr>
        <p:spPr>
          <a:xfrm>
            <a:off x="3438828" y="612114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and Communication</a:t>
            </a:r>
            <a:endParaRPr/>
          </a:p>
        </p:txBody>
      </p:sp>
      <p:sp>
        <p:nvSpPr>
          <p:cNvPr id="128" name="Google Shape;128;p3"/>
          <p:cNvSpPr txBox="1"/>
          <p:nvPr/>
        </p:nvSpPr>
        <p:spPr>
          <a:xfrm>
            <a:off x="3438828" y="7638796"/>
            <a:ext cx="7910898"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Digital Marketing and Social Media</a:t>
            </a:r>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27" name="Google Shape;527;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28" name="Google Shape;528;p30"/>
          <p:cNvSpPr txBox="1"/>
          <p:nvPr/>
        </p:nvSpPr>
        <p:spPr>
          <a:xfrm>
            <a:off x="3271695" y="2839065"/>
            <a:ext cx="7033262" cy="556577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Engagement is a two-way street. Active participation on your channels builds community and fosters relationships.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Prompt responses: </a:t>
            </a:r>
            <a:r>
              <a:rPr b="0" i="0" lang="en-US" sz="2199" u="none" cap="none" strike="noStrike">
                <a:solidFill>
                  <a:srgbClr val="000000"/>
                </a:solidFill>
                <a:latin typeface="Playfair Display"/>
                <a:ea typeface="Playfair Display"/>
                <a:cs typeface="Playfair Display"/>
                <a:sym typeface="Playfair Display"/>
              </a:rPr>
              <a:t>Regularly monitor your channels and respond to comments, messages and mentions. It shows your audience you value their input and engagement.</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User-generated content: </a:t>
            </a:r>
            <a:r>
              <a:rPr b="0" i="0" lang="en-US" sz="2199" u="none" cap="none" strike="noStrike">
                <a:solidFill>
                  <a:srgbClr val="000000"/>
                </a:solidFill>
                <a:latin typeface="Playfair Display"/>
                <a:ea typeface="Playfair Display"/>
                <a:cs typeface="Playfair Display"/>
                <a:sym typeface="Playfair Display"/>
              </a:rPr>
              <a:t>Encourage and share content creted by your followers related to your brand. It amplifies trust and strengthens community bonds. </a:t>
            </a:r>
            <a:endParaRPr/>
          </a:p>
        </p:txBody>
      </p:sp>
      <p:sp>
        <p:nvSpPr>
          <p:cNvPr id="529" name="Google Shape;529;p30"/>
          <p:cNvSpPr/>
          <p:nvPr/>
        </p:nvSpPr>
        <p:spPr>
          <a:xfrm>
            <a:off x="11121279" y="3086100"/>
            <a:ext cx="4230168" cy="4114800"/>
          </a:xfrm>
          <a:custGeom>
            <a:rect b="b" l="l" r="r" t="t"/>
            <a:pathLst>
              <a:path extrusionOk="0" h="4114800" w="4230168">
                <a:moveTo>
                  <a:pt x="0" y="0"/>
                </a:moveTo>
                <a:lnTo>
                  <a:pt x="4230169" y="0"/>
                </a:lnTo>
                <a:lnTo>
                  <a:pt x="4230169" y="4114800"/>
                </a:lnTo>
                <a:lnTo>
                  <a:pt x="0" y="4114800"/>
                </a:lnTo>
                <a:lnTo>
                  <a:pt x="0" y="0"/>
                </a:lnTo>
                <a:close/>
              </a:path>
            </a:pathLst>
          </a:custGeom>
          <a:blipFill rotWithShape="1">
            <a:blip r:embed="rId5">
              <a:alphaModFix/>
            </a:blip>
            <a:stretch>
              <a:fillRect b="0" l="0" r="0" t="0"/>
            </a:stretch>
          </a:blipFill>
          <a:ln>
            <a:noFill/>
          </a:ln>
        </p:spPr>
      </p:sp>
      <p:sp>
        <p:nvSpPr>
          <p:cNvPr id="530" name="Google Shape;530;p30"/>
          <p:cNvSpPr/>
          <p:nvPr/>
        </p:nvSpPr>
        <p:spPr>
          <a:xfrm>
            <a:off x="-144767" y="-175240"/>
            <a:ext cx="4294383" cy="4114800"/>
          </a:xfrm>
          <a:custGeom>
            <a:rect b="b" l="l" r="r" t="t"/>
            <a:pathLst>
              <a:path extrusionOk="0" h="4114800" w="4294383">
                <a:moveTo>
                  <a:pt x="0" y="0"/>
                </a:moveTo>
                <a:lnTo>
                  <a:pt x="4294383" y="0"/>
                </a:lnTo>
                <a:lnTo>
                  <a:pt x="4294383" y="4114800"/>
                </a:lnTo>
                <a:lnTo>
                  <a:pt x="0" y="4114800"/>
                </a:lnTo>
                <a:lnTo>
                  <a:pt x="0" y="0"/>
                </a:lnTo>
                <a:close/>
              </a:path>
            </a:pathLst>
          </a:custGeom>
          <a:blipFill rotWithShape="1">
            <a:blip r:embed="rId6">
              <a:alphaModFix/>
            </a:blip>
            <a:stretch>
              <a:fillRect b="0" l="0" r="0" t="0"/>
            </a:stretch>
          </a:blipFill>
          <a:ln>
            <a:noFill/>
          </a:ln>
        </p:spPr>
      </p:sp>
      <p:sp>
        <p:nvSpPr>
          <p:cNvPr id="531" name="Google Shape;531;p30"/>
          <p:cNvSpPr/>
          <p:nvPr/>
        </p:nvSpPr>
        <p:spPr>
          <a:xfrm>
            <a:off x="16067003" y="8229600"/>
            <a:ext cx="3486358" cy="4114800"/>
          </a:xfrm>
          <a:custGeom>
            <a:rect b="b" l="l" r="r" t="t"/>
            <a:pathLst>
              <a:path extrusionOk="0" h="4114800" w="3486358">
                <a:moveTo>
                  <a:pt x="0" y="0"/>
                </a:moveTo>
                <a:lnTo>
                  <a:pt x="3486357" y="0"/>
                </a:lnTo>
                <a:lnTo>
                  <a:pt x="3486357" y="4114800"/>
                </a:lnTo>
                <a:lnTo>
                  <a:pt x="0" y="4114800"/>
                </a:lnTo>
                <a:lnTo>
                  <a:pt x="0" y="0"/>
                </a:lnTo>
                <a:close/>
              </a:path>
            </a:pathLst>
          </a:custGeom>
          <a:blipFill rotWithShape="1">
            <a:blip r:embed="rId7">
              <a:alphaModFix/>
            </a:blip>
            <a:stretch>
              <a:fillRect b="0" l="0" r="0" t="0"/>
            </a:stretch>
          </a:blipFill>
          <a:ln>
            <a:noFill/>
          </a:ln>
        </p:spPr>
      </p:sp>
      <p:sp>
        <p:nvSpPr>
          <p:cNvPr id="532" name="Google Shape;532;p30"/>
          <p:cNvSpPr txBox="1"/>
          <p:nvPr/>
        </p:nvSpPr>
        <p:spPr>
          <a:xfrm>
            <a:off x="3945731" y="1576326"/>
            <a:ext cx="10397133"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3. ENGAGING WITH AUTHENTICITY</a:t>
            </a:r>
            <a:endParaRPr/>
          </a:p>
        </p:txBody>
      </p:sp>
      <p:sp>
        <p:nvSpPr>
          <p:cNvPr id="533" name="Google Shape;533;p30"/>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39" name="Google Shape;539;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40" name="Google Shape;540;p31"/>
          <p:cNvSpPr/>
          <p:nvPr/>
        </p:nvSpPr>
        <p:spPr>
          <a:xfrm>
            <a:off x="4217952"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41" name="Google Shape;541;p31"/>
          <p:cNvSpPr/>
          <p:nvPr/>
        </p:nvSpPr>
        <p:spPr>
          <a:xfrm>
            <a:off x="14533305" y="6172200"/>
            <a:ext cx="3754695" cy="4114800"/>
          </a:xfrm>
          <a:custGeom>
            <a:rect b="b" l="l" r="r" t="t"/>
            <a:pathLst>
              <a:path extrusionOk="0" h="4114800" w="3754695">
                <a:moveTo>
                  <a:pt x="0" y="0"/>
                </a:moveTo>
                <a:lnTo>
                  <a:pt x="3754695" y="0"/>
                </a:lnTo>
                <a:lnTo>
                  <a:pt x="3754695" y="4114800"/>
                </a:lnTo>
                <a:lnTo>
                  <a:pt x="0" y="4114800"/>
                </a:lnTo>
                <a:lnTo>
                  <a:pt x="0" y="0"/>
                </a:lnTo>
                <a:close/>
              </a:path>
            </a:pathLst>
          </a:custGeom>
          <a:blipFill rotWithShape="1">
            <a:blip r:embed="rId6">
              <a:alphaModFix/>
            </a:blip>
            <a:stretch>
              <a:fillRect b="0" l="0" r="0" t="0"/>
            </a:stretch>
          </a:blipFill>
          <a:ln>
            <a:noFill/>
          </a:ln>
        </p:spPr>
      </p:sp>
      <p:sp>
        <p:nvSpPr>
          <p:cNvPr id="542" name="Google Shape;542;p31"/>
          <p:cNvSpPr/>
          <p:nvPr/>
        </p:nvSpPr>
        <p:spPr>
          <a:xfrm>
            <a:off x="-2585869" y="-1343282"/>
            <a:ext cx="6035040" cy="41148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7">
              <a:alphaModFix/>
            </a:blip>
            <a:stretch>
              <a:fillRect b="0" l="0" r="0" t="0"/>
            </a:stretch>
          </a:blipFill>
          <a:ln>
            <a:noFill/>
          </a:ln>
        </p:spPr>
      </p:sp>
      <p:sp>
        <p:nvSpPr>
          <p:cNvPr id="543" name="Google Shape;543;p31"/>
          <p:cNvSpPr txBox="1"/>
          <p:nvPr/>
        </p:nvSpPr>
        <p:spPr>
          <a:xfrm>
            <a:off x="8695479" y="2793532"/>
            <a:ext cx="7033262" cy="509905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To understand the impact of your strategies, tracking performance is essential. This data informs decisions and strategy adjustments.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Key Metrics: </a:t>
            </a:r>
            <a:r>
              <a:rPr b="0" i="0" lang="en-US" sz="2199" u="none" cap="none" strike="noStrike">
                <a:solidFill>
                  <a:srgbClr val="000000"/>
                </a:solidFill>
                <a:latin typeface="Playfair Display"/>
                <a:ea typeface="Playfair Display"/>
                <a:cs typeface="Playfair Display"/>
                <a:sym typeface="Playfair Display"/>
              </a:rPr>
              <a:t>Focus on metrics that align with your goals. (E.g. engagement rates, follower growth, website traffic from social media and conversion rates.</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Analytics tools: </a:t>
            </a:r>
            <a:r>
              <a:rPr b="0" i="0" lang="en-US" sz="2199" u="none" cap="none" strike="noStrike">
                <a:solidFill>
                  <a:srgbClr val="000000"/>
                </a:solidFill>
                <a:latin typeface="Playfair Display"/>
                <a:ea typeface="Playfair Display"/>
                <a:cs typeface="Playfair Display"/>
                <a:sym typeface="Playfair Display"/>
              </a:rPr>
              <a:t>Utilize platform-specific analytics tools and third-party applications to gather insights and analyze performance. </a:t>
            </a:r>
            <a:endParaRPr/>
          </a:p>
        </p:txBody>
      </p:sp>
      <p:sp>
        <p:nvSpPr>
          <p:cNvPr id="544" name="Google Shape;544;p31"/>
          <p:cNvSpPr txBox="1"/>
          <p:nvPr/>
        </p:nvSpPr>
        <p:spPr>
          <a:xfrm>
            <a:off x="3945731" y="1576326"/>
            <a:ext cx="11940629"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4. TRACKING AND MEASURING SUCCESS</a:t>
            </a:r>
            <a:endParaRPr/>
          </a:p>
        </p:txBody>
      </p:sp>
      <p:sp>
        <p:nvSpPr>
          <p:cNvPr id="545" name="Google Shape;545;p31"/>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51" name="Google Shape;551;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81" l="-14265" r="-3278" t="-161048"/>
            </a:stretch>
          </a:blipFill>
          <a:ln>
            <a:noFill/>
          </a:ln>
        </p:spPr>
      </p:sp>
      <p:sp>
        <p:nvSpPr>
          <p:cNvPr id="552" name="Google Shape;552;p32"/>
          <p:cNvSpPr/>
          <p:nvPr/>
        </p:nvSpPr>
        <p:spPr>
          <a:xfrm>
            <a:off x="4014925"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53" name="Google Shape;553;p32"/>
          <p:cNvSpPr/>
          <p:nvPr/>
        </p:nvSpPr>
        <p:spPr>
          <a:xfrm>
            <a:off x="-3074135" y="-1216493"/>
            <a:ext cx="6622452" cy="4114800"/>
          </a:xfrm>
          <a:custGeom>
            <a:rect b="b" l="l" r="r" t="t"/>
            <a:pathLst>
              <a:path extrusionOk="0" h="4114800" w="6622452">
                <a:moveTo>
                  <a:pt x="0" y="0"/>
                </a:moveTo>
                <a:lnTo>
                  <a:pt x="6622452" y="0"/>
                </a:lnTo>
                <a:lnTo>
                  <a:pt x="6622452" y="4114800"/>
                </a:lnTo>
                <a:lnTo>
                  <a:pt x="0" y="4114800"/>
                </a:lnTo>
                <a:lnTo>
                  <a:pt x="0" y="0"/>
                </a:lnTo>
                <a:close/>
              </a:path>
            </a:pathLst>
          </a:custGeom>
          <a:blipFill rotWithShape="1">
            <a:blip r:embed="rId6">
              <a:alphaModFix/>
            </a:blip>
            <a:stretch>
              <a:fillRect b="0" l="0" r="0" t="0"/>
            </a:stretch>
          </a:blipFill>
          <a:ln>
            <a:noFill/>
          </a:ln>
        </p:spPr>
      </p:sp>
      <p:sp>
        <p:nvSpPr>
          <p:cNvPr id="554" name="Google Shape;554;p32"/>
          <p:cNvSpPr txBox="1"/>
          <p:nvPr/>
        </p:nvSpPr>
        <p:spPr>
          <a:xfrm>
            <a:off x="8695479" y="2793532"/>
            <a:ext cx="7033262" cy="556577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The digital landscape is ever-evolving and so shoudl your strategy. Use insights gained from analytics to refine and optimize your approach continuously.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Experimentation: </a:t>
            </a:r>
            <a:r>
              <a:rPr b="0" i="0" lang="en-US" sz="2199" u="none" cap="none" strike="noStrike">
                <a:solidFill>
                  <a:srgbClr val="000000"/>
                </a:solidFill>
                <a:latin typeface="Playfair Display"/>
                <a:ea typeface="Playfair Display"/>
                <a:cs typeface="Playfair Display"/>
                <a:sym typeface="Playfair Display"/>
              </a:rPr>
              <a:t>Don't be shy away from testing new content types, posting times and engagement tactics. Learning what resonates best with your audience is key to growth. </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Feedback loop: </a:t>
            </a:r>
            <a:r>
              <a:rPr b="0" i="0" lang="en-US" sz="2199" u="none" cap="none" strike="noStrike">
                <a:solidFill>
                  <a:srgbClr val="000000"/>
                </a:solidFill>
                <a:latin typeface="Playfair Display"/>
                <a:ea typeface="Playfair Display"/>
                <a:cs typeface="Playfair Display"/>
                <a:sym typeface="Playfair Display"/>
              </a:rPr>
              <a:t>Incorporate feedback from your audience and team. It's crucial for ongoing improvement and ensuring your strategies remain aligned with your community's needs. </a:t>
            </a:r>
            <a:endParaRPr/>
          </a:p>
        </p:txBody>
      </p:sp>
      <p:sp>
        <p:nvSpPr>
          <p:cNvPr id="555" name="Google Shape;555;p32"/>
          <p:cNvSpPr txBox="1"/>
          <p:nvPr/>
        </p:nvSpPr>
        <p:spPr>
          <a:xfrm>
            <a:off x="3945731" y="1576326"/>
            <a:ext cx="10066288"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5. ITERATION AND OPTIMIZATION</a:t>
            </a:r>
            <a:endParaRPr/>
          </a:p>
        </p:txBody>
      </p:sp>
      <p:sp>
        <p:nvSpPr>
          <p:cNvPr id="556" name="Google Shape;556;p32"/>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62" name="Google Shape;562;p33"/>
          <p:cNvSpPr/>
          <p:nvPr/>
        </p:nvSpPr>
        <p:spPr>
          <a:xfrm>
            <a:off x="3449171" y="3839174"/>
            <a:ext cx="4044421" cy="2608651"/>
          </a:xfrm>
          <a:custGeom>
            <a:rect b="b" l="l" r="r" t="t"/>
            <a:pathLst>
              <a:path extrusionOk="0" h="2608651" w="4044421">
                <a:moveTo>
                  <a:pt x="0" y="0"/>
                </a:moveTo>
                <a:lnTo>
                  <a:pt x="4044421" y="0"/>
                </a:lnTo>
                <a:lnTo>
                  <a:pt x="4044421" y="2608652"/>
                </a:lnTo>
                <a:lnTo>
                  <a:pt x="0" y="2608652"/>
                </a:lnTo>
                <a:lnTo>
                  <a:pt x="0" y="0"/>
                </a:lnTo>
                <a:close/>
              </a:path>
            </a:pathLst>
          </a:custGeom>
          <a:blipFill rotWithShape="1">
            <a:blip r:embed="rId4">
              <a:alphaModFix/>
            </a:blip>
            <a:stretch>
              <a:fillRect b="0" l="0" r="0" t="0"/>
            </a:stretch>
          </a:blipFill>
          <a:ln>
            <a:noFill/>
          </a:ln>
        </p:spPr>
      </p:sp>
      <p:sp>
        <p:nvSpPr>
          <p:cNvPr id="563" name="Google Shape;563;p33"/>
          <p:cNvSpPr/>
          <p:nvPr/>
        </p:nvSpPr>
        <p:spPr>
          <a:xfrm>
            <a:off x="-845616" y="7200900"/>
            <a:ext cx="4578359" cy="4114800"/>
          </a:xfrm>
          <a:custGeom>
            <a:rect b="b" l="l" r="r" t="t"/>
            <a:pathLst>
              <a:path extrusionOk="0" h="4114800" w="4578359">
                <a:moveTo>
                  <a:pt x="0" y="0"/>
                </a:moveTo>
                <a:lnTo>
                  <a:pt x="4578359" y="0"/>
                </a:lnTo>
                <a:lnTo>
                  <a:pt x="4578359" y="4114800"/>
                </a:lnTo>
                <a:lnTo>
                  <a:pt x="0" y="4114800"/>
                </a:lnTo>
                <a:lnTo>
                  <a:pt x="0" y="0"/>
                </a:lnTo>
                <a:close/>
              </a:path>
            </a:pathLst>
          </a:custGeom>
          <a:blipFill rotWithShape="1">
            <a:blip r:embed="rId5">
              <a:alphaModFix/>
            </a:blip>
            <a:stretch>
              <a:fillRect b="0" l="0" r="0" t="0"/>
            </a:stretch>
          </a:blipFill>
          <a:ln>
            <a:noFill/>
          </a:ln>
        </p:spPr>
      </p:sp>
      <p:sp>
        <p:nvSpPr>
          <p:cNvPr id="564" name="Google Shape;564;p33"/>
          <p:cNvSpPr/>
          <p:nvPr/>
        </p:nvSpPr>
        <p:spPr>
          <a:xfrm>
            <a:off x="15842628" y="-1519815"/>
            <a:ext cx="4352367" cy="4114800"/>
          </a:xfrm>
          <a:custGeom>
            <a:rect b="b" l="l" r="r" t="t"/>
            <a:pathLst>
              <a:path extrusionOk="0" h="4114800" w="4352367">
                <a:moveTo>
                  <a:pt x="0" y="0"/>
                </a:moveTo>
                <a:lnTo>
                  <a:pt x="4352367" y="0"/>
                </a:lnTo>
                <a:lnTo>
                  <a:pt x="4352367" y="4114800"/>
                </a:lnTo>
                <a:lnTo>
                  <a:pt x="0" y="4114800"/>
                </a:lnTo>
                <a:lnTo>
                  <a:pt x="0" y="0"/>
                </a:lnTo>
                <a:close/>
              </a:path>
            </a:pathLst>
          </a:custGeom>
          <a:blipFill rotWithShape="1">
            <a:blip r:embed="rId6">
              <a:alphaModFix/>
            </a:blip>
            <a:stretch>
              <a:fillRect b="0" l="0" r="0" t="0"/>
            </a:stretch>
          </a:blipFill>
          <a:ln>
            <a:noFill/>
          </a:ln>
        </p:spPr>
      </p:sp>
      <p:sp>
        <p:nvSpPr>
          <p:cNvPr id="565" name="Google Shape;565;p33"/>
          <p:cNvSpPr txBox="1"/>
          <p:nvPr/>
        </p:nvSpPr>
        <p:spPr>
          <a:xfrm>
            <a:off x="8534994" y="2766038"/>
            <a:ext cx="7033262" cy="4165600"/>
          </a:xfrm>
          <a:prstGeom prst="rect">
            <a:avLst/>
          </a:prstGeom>
          <a:noFill/>
          <a:ln>
            <a:noFill/>
          </a:ln>
        </p:spPr>
        <p:txBody>
          <a:bodyPr anchorCtr="0" anchor="t" bIns="0" lIns="0" spcFirstLastPara="1" rIns="0" wrap="square" tIns="0">
            <a:spAutoFit/>
          </a:bodyPr>
          <a:lstStyle/>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Each piece of content is an opportunity to guide your audience towards a desired actions</a:t>
            </a:r>
            <a:r>
              <a:rPr b="0" i="0" lang="en-US" sz="2199" u="none" cap="none" strike="noStrike">
                <a:solidFill>
                  <a:srgbClr val="000000"/>
                </a:solidFill>
                <a:latin typeface="Playfair Display"/>
                <a:ea typeface="Playfair Display"/>
                <a:cs typeface="Playfair Display"/>
                <a:sym typeface="Playfair Display"/>
              </a:rPr>
              <a:t>. Clear and compelling calls to action (CTA) are your best tools for converting engagement into meaningful outcomes</a:t>
            </a:r>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You digital marketing strategy isnt a set-it-and-forget-it plan</a:t>
            </a:r>
            <a:r>
              <a:rPr b="0" i="0" lang="en-US" sz="2199" u="none" cap="none" strike="noStrike">
                <a:solidFill>
                  <a:srgbClr val="000000"/>
                </a:solidFill>
                <a:latin typeface="Playfair Display"/>
                <a:ea typeface="Playfair Display"/>
                <a:cs typeface="Playfair Display"/>
                <a:sym typeface="Playfair Display"/>
              </a:rPr>
              <a:t>. By implementing these strategies, you're not just broadcasting messages into the digital ether. </a:t>
            </a:r>
            <a:endParaRPr/>
          </a:p>
        </p:txBody>
      </p:sp>
      <p:sp>
        <p:nvSpPr>
          <p:cNvPr id="566" name="Google Shape;566;p33"/>
          <p:cNvSpPr txBox="1"/>
          <p:nvPr/>
        </p:nvSpPr>
        <p:spPr>
          <a:xfrm>
            <a:off x="3732743" y="1277128"/>
            <a:ext cx="4238476"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EF303F"/>
                </a:solidFill>
                <a:latin typeface="Playfair Display"/>
                <a:ea typeface="Playfair Display"/>
                <a:cs typeface="Playfair Display"/>
                <a:sym typeface="Playfair Display"/>
              </a:rPr>
              <a:t>IMPORTANT! </a:t>
            </a:r>
            <a:endParaRPr/>
          </a:p>
        </p:txBody>
      </p:sp>
      <p:sp>
        <p:nvSpPr>
          <p:cNvPr id="567" name="Google Shape;567;p33"/>
          <p:cNvSpPr txBox="1"/>
          <p:nvPr/>
        </p:nvSpPr>
        <p:spPr>
          <a:xfrm rot="-5400000">
            <a:off x="-1999594" y="4642168"/>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Implementation of basic social media marketing strategies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73" name="Google Shape;573;p3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74" name="Google Shape;574;p3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75" name="Google Shape;575;p3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76" name="Google Shape;576;p3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7" name="Google Shape;577;p34"/>
          <p:cNvSpPr txBox="1"/>
          <p:nvPr/>
        </p:nvSpPr>
        <p:spPr>
          <a:xfrm>
            <a:off x="2400650" y="2889250"/>
            <a:ext cx="22206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06</a:t>
            </a:r>
            <a:endParaRPr/>
          </a:p>
        </p:txBody>
      </p:sp>
      <p:sp>
        <p:nvSpPr>
          <p:cNvPr id="578" name="Google Shape;578;p34"/>
          <p:cNvSpPr txBox="1"/>
          <p:nvPr/>
        </p:nvSpPr>
        <p:spPr>
          <a:xfrm>
            <a:off x="4884532" y="3375666"/>
            <a:ext cx="9929122"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Social media analytics</a:t>
            </a:r>
            <a:endParaRPr/>
          </a:p>
        </p:txBody>
      </p:sp>
      <p:sp>
        <p:nvSpPr>
          <p:cNvPr id="579" name="Google Shape;579;p34"/>
          <p:cNvSpPr txBox="1"/>
          <p:nvPr/>
        </p:nvSpPr>
        <p:spPr>
          <a:xfrm>
            <a:off x="4884532" y="4657725"/>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do I determine the ROI of my social media efforts? If so, how do I do that?</a:t>
            </a:r>
            <a:endParaRPr/>
          </a:p>
        </p:txBody>
      </p:sp>
      <p:sp>
        <p:nvSpPr>
          <p:cNvPr id="580" name="Google Shape;580;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586" name="Google Shape;586;p35"/>
          <p:cNvSpPr/>
          <p:nvPr/>
        </p:nvSpPr>
        <p:spPr>
          <a:xfrm>
            <a:off x="12328899" y="6203229"/>
            <a:ext cx="5048054" cy="3234455"/>
          </a:xfrm>
          <a:custGeom>
            <a:rect b="b" l="l" r="r" t="t"/>
            <a:pathLst>
              <a:path extrusionOk="0" h="4030474" w="6174990">
                <a:moveTo>
                  <a:pt x="0" y="0"/>
                </a:moveTo>
                <a:lnTo>
                  <a:pt x="6174990" y="0"/>
                </a:lnTo>
                <a:lnTo>
                  <a:pt x="6174990" y="4030473"/>
                </a:lnTo>
                <a:lnTo>
                  <a:pt x="0" y="4030473"/>
                </a:lnTo>
                <a:lnTo>
                  <a:pt x="0" y="0"/>
                </a:lnTo>
                <a:close/>
              </a:path>
            </a:pathLst>
          </a:custGeom>
          <a:blipFill rotWithShape="1">
            <a:blip r:embed="rId4">
              <a:alphaModFix/>
            </a:blip>
            <a:stretch>
              <a:fillRect b="0" l="0" r="0" t="0"/>
            </a:stretch>
          </a:blipFill>
          <a:ln>
            <a:noFill/>
          </a:ln>
        </p:spPr>
      </p:sp>
      <p:sp>
        <p:nvSpPr>
          <p:cNvPr id="587" name="Google Shape;587;p35"/>
          <p:cNvSpPr txBox="1"/>
          <p:nvPr/>
        </p:nvSpPr>
        <p:spPr>
          <a:xfrm>
            <a:off x="3576476" y="2759771"/>
            <a:ext cx="11366352"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Start measuring social media efforts at campaigns and message level. Messages, status, updates, photos, video and other ocntent can be compared against each other.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Many organisations have already passed the exposure phase (i.e. the number of views provides branding, but it is not always reliable.). It is better that you engage with your target group and that influences are created.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real ROI lies in the action phase. This is shown through for example, someone buying your product, uses your service, downloads your whitepapers, contacts you, etc. </a:t>
            </a:r>
            <a:endParaRPr/>
          </a:p>
        </p:txBody>
      </p:sp>
      <p:sp>
        <p:nvSpPr>
          <p:cNvPr id="588" name="Google Shape;588;p35"/>
          <p:cNvSpPr/>
          <p:nvPr/>
        </p:nvSpPr>
        <p:spPr>
          <a:xfrm>
            <a:off x="14609005" y="-1696348"/>
            <a:ext cx="5888801" cy="4114800"/>
          </a:xfrm>
          <a:custGeom>
            <a:rect b="b" l="l" r="r" t="t"/>
            <a:pathLst>
              <a:path extrusionOk="0" h="4114800" w="5888801">
                <a:moveTo>
                  <a:pt x="0" y="0"/>
                </a:moveTo>
                <a:lnTo>
                  <a:pt x="5888801" y="0"/>
                </a:lnTo>
                <a:lnTo>
                  <a:pt x="5888801" y="4114800"/>
                </a:lnTo>
                <a:lnTo>
                  <a:pt x="0" y="4114800"/>
                </a:lnTo>
                <a:lnTo>
                  <a:pt x="0" y="0"/>
                </a:lnTo>
                <a:close/>
              </a:path>
            </a:pathLst>
          </a:custGeom>
          <a:blipFill rotWithShape="1">
            <a:blip r:embed="rId5">
              <a:alphaModFix/>
            </a:blip>
            <a:stretch>
              <a:fillRect b="0" l="0" r="0" t="0"/>
            </a:stretch>
          </a:blipFill>
          <a:ln>
            <a:noFill/>
          </a:ln>
        </p:spPr>
      </p:sp>
      <p:sp>
        <p:nvSpPr>
          <p:cNvPr id="589" name="Google Shape;589;p35"/>
          <p:cNvSpPr/>
          <p:nvPr/>
        </p:nvSpPr>
        <p:spPr>
          <a:xfrm>
            <a:off x="-2008242" y="8195986"/>
            <a:ext cx="7315200" cy="3883152"/>
          </a:xfrm>
          <a:custGeom>
            <a:rect b="b" l="l" r="r" t="t"/>
            <a:pathLst>
              <a:path extrusionOk="0" h="3883152" w="7315200">
                <a:moveTo>
                  <a:pt x="0" y="0"/>
                </a:moveTo>
                <a:lnTo>
                  <a:pt x="7315200" y="0"/>
                </a:lnTo>
                <a:lnTo>
                  <a:pt x="7315200" y="3883152"/>
                </a:lnTo>
                <a:lnTo>
                  <a:pt x="0" y="3883152"/>
                </a:lnTo>
                <a:lnTo>
                  <a:pt x="0" y="0"/>
                </a:lnTo>
                <a:close/>
              </a:path>
            </a:pathLst>
          </a:custGeom>
          <a:blipFill rotWithShape="1">
            <a:blip r:embed="rId6">
              <a:alphaModFix/>
            </a:blip>
            <a:stretch>
              <a:fillRect b="0" l="0" r="0" t="0"/>
            </a:stretch>
          </a:blipFill>
          <a:ln>
            <a:noFill/>
          </a:ln>
        </p:spPr>
      </p:sp>
      <p:sp>
        <p:nvSpPr>
          <p:cNvPr id="590" name="Google Shape;590;p35"/>
          <p:cNvSpPr txBox="1"/>
          <p:nvPr/>
        </p:nvSpPr>
        <p:spPr>
          <a:xfrm>
            <a:off x="2262836" y="923925"/>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Four Phases Model</a:t>
            </a:r>
            <a:endParaRPr/>
          </a:p>
        </p:txBody>
      </p:sp>
      <p:sp>
        <p:nvSpPr>
          <p:cNvPr id="591" name="Google Shape;591;p35"/>
          <p:cNvSpPr txBox="1"/>
          <p:nvPr/>
        </p:nvSpPr>
        <p:spPr>
          <a:xfrm rot="-5400000">
            <a:off x="-2256452" y="4690488"/>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Social media analytics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97" name="Google Shape;597;p3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98" name="Google Shape;598;p3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99" name="Google Shape;599;p3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600" name="Google Shape;600;p3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601" name="Google Shape;601;p36"/>
          <p:cNvSpPr txBox="1"/>
          <p:nvPr/>
        </p:nvSpPr>
        <p:spPr>
          <a:xfrm>
            <a:off x="2523656" y="2889250"/>
            <a:ext cx="197465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07</a:t>
            </a:r>
            <a:endParaRPr/>
          </a:p>
        </p:txBody>
      </p:sp>
      <p:sp>
        <p:nvSpPr>
          <p:cNvPr id="602" name="Google Shape;602;p36"/>
          <p:cNvSpPr txBox="1"/>
          <p:nvPr/>
        </p:nvSpPr>
        <p:spPr>
          <a:xfrm>
            <a:off x="4884532" y="3017795"/>
            <a:ext cx="992912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Ethical considerations in digital marketing</a:t>
            </a:r>
            <a:endParaRPr/>
          </a:p>
        </p:txBody>
      </p:sp>
      <p:sp>
        <p:nvSpPr>
          <p:cNvPr id="603" name="Google Shape;603;p36"/>
          <p:cNvSpPr txBox="1"/>
          <p:nvPr/>
        </p:nvSpPr>
        <p:spPr>
          <a:xfrm>
            <a:off x="4884532" y="5332039"/>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do I stay ethical in my digital marketing efforts?</a:t>
            </a:r>
            <a:endParaRPr/>
          </a:p>
        </p:txBody>
      </p:sp>
      <p:sp>
        <p:nvSpPr>
          <p:cNvPr id="604" name="Google Shape;604;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10" name="Google Shape;610;p37"/>
          <p:cNvSpPr/>
          <p:nvPr/>
        </p:nvSpPr>
        <p:spPr>
          <a:xfrm>
            <a:off x="5333177" y="3305871"/>
            <a:ext cx="3160166" cy="4114800"/>
          </a:xfrm>
          <a:custGeom>
            <a:rect b="b" l="l" r="r" t="t"/>
            <a:pathLst>
              <a:path extrusionOk="0" h="4114800" w="3160166">
                <a:moveTo>
                  <a:pt x="0" y="0"/>
                </a:moveTo>
                <a:lnTo>
                  <a:pt x="3160167" y="0"/>
                </a:lnTo>
                <a:lnTo>
                  <a:pt x="3160167" y="4114800"/>
                </a:lnTo>
                <a:lnTo>
                  <a:pt x="0" y="4114800"/>
                </a:lnTo>
                <a:lnTo>
                  <a:pt x="0" y="0"/>
                </a:lnTo>
                <a:close/>
              </a:path>
            </a:pathLst>
          </a:custGeom>
          <a:blipFill rotWithShape="1">
            <a:blip r:embed="rId4">
              <a:alphaModFix/>
            </a:blip>
            <a:stretch>
              <a:fillRect b="0" l="0" r="0" t="0"/>
            </a:stretch>
          </a:blipFill>
          <a:ln>
            <a:noFill/>
          </a:ln>
        </p:spPr>
      </p:sp>
      <p:sp>
        <p:nvSpPr>
          <p:cNvPr id="611" name="Google Shape;611;p37"/>
          <p:cNvSpPr/>
          <p:nvPr/>
        </p:nvSpPr>
        <p:spPr>
          <a:xfrm>
            <a:off x="-1306088" y="6905639"/>
            <a:ext cx="5718309" cy="4114800"/>
          </a:xfrm>
          <a:custGeom>
            <a:rect b="b" l="l" r="r" t="t"/>
            <a:pathLst>
              <a:path extrusionOk="0" h="4114800" w="5718309">
                <a:moveTo>
                  <a:pt x="0" y="0"/>
                </a:moveTo>
                <a:lnTo>
                  <a:pt x="5718310" y="0"/>
                </a:lnTo>
                <a:lnTo>
                  <a:pt x="5718310" y="4114800"/>
                </a:lnTo>
                <a:lnTo>
                  <a:pt x="0" y="4114800"/>
                </a:lnTo>
                <a:lnTo>
                  <a:pt x="0" y="0"/>
                </a:lnTo>
                <a:close/>
              </a:path>
            </a:pathLst>
          </a:custGeom>
          <a:blipFill rotWithShape="1">
            <a:blip r:embed="rId5">
              <a:alphaModFix/>
            </a:blip>
            <a:stretch>
              <a:fillRect b="0" l="0" r="0" t="0"/>
            </a:stretch>
          </a:blipFill>
          <a:ln>
            <a:noFill/>
          </a:ln>
        </p:spPr>
      </p:sp>
      <p:sp>
        <p:nvSpPr>
          <p:cNvPr id="612" name="Google Shape;612;p37"/>
          <p:cNvSpPr/>
          <p:nvPr/>
        </p:nvSpPr>
        <p:spPr>
          <a:xfrm>
            <a:off x="14637907" y="-1203375"/>
            <a:ext cx="4824387" cy="4114800"/>
          </a:xfrm>
          <a:custGeom>
            <a:rect b="b" l="l" r="r" t="t"/>
            <a:pathLst>
              <a:path extrusionOk="0" h="4114800" w="4824387">
                <a:moveTo>
                  <a:pt x="0" y="0"/>
                </a:moveTo>
                <a:lnTo>
                  <a:pt x="4824387" y="0"/>
                </a:lnTo>
                <a:lnTo>
                  <a:pt x="4824387" y="4114800"/>
                </a:lnTo>
                <a:lnTo>
                  <a:pt x="0" y="4114800"/>
                </a:lnTo>
                <a:lnTo>
                  <a:pt x="0" y="0"/>
                </a:lnTo>
                <a:close/>
              </a:path>
            </a:pathLst>
          </a:custGeom>
          <a:blipFill rotWithShape="1">
            <a:blip r:embed="rId6">
              <a:alphaModFix/>
            </a:blip>
            <a:stretch>
              <a:fillRect b="0" l="0" r="0" t="0"/>
            </a:stretch>
          </a:blipFill>
          <a:ln>
            <a:noFill/>
          </a:ln>
        </p:spPr>
      </p:sp>
      <p:sp>
        <p:nvSpPr>
          <p:cNvPr id="613" name="Google Shape;613;p37"/>
          <p:cNvSpPr txBox="1"/>
          <p:nvPr/>
        </p:nvSpPr>
        <p:spPr>
          <a:xfrm>
            <a:off x="2262836" y="1750121"/>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Ethical integrity</a:t>
            </a:r>
            <a:endParaRPr/>
          </a:p>
        </p:txBody>
      </p:sp>
      <p:sp>
        <p:nvSpPr>
          <p:cNvPr id="614" name="Google Shape;614;p37"/>
          <p:cNvSpPr txBox="1"/>
          <p:nvPr/>
        </p:nvSpPr>
        <p:spPr>
          <a:xfrm>
            <a:off x="9000964" y="4045646"/>
            <a:ext cx="54123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Maintaining ethical integrity is more crucial than ever. </a:t>
            </a:r>
            <a:r>
              <a:rPr b="0" i="0" lang="en-US" sz="2000" u="none" cap="none" strike="noStrike">
                <a:solidFill>
                  <a:srgbClr val="000000"/>
                </a:solidFill>
                <a:latin typeface="Playfair Display"/>
                <a:ea typeface="Playfair Display"/>
                <a:cs typeface="Playfair Display"/>
                <a:sym typeface="Playfair Display"/>
              </a:rPr>
              <a:t>As a social entrepreneur, your mission </a:t>
            </a:r>
            <a:r>
              <a:rPr lang="en-US" sz="2000">
                <a:latin typeface="Playfair Display"/>
                <a:ea typeface="Playfair Display"/>
                <a:cs typeface="Playfair Display"/>
                <a:sym typeface="Playfair Display"/>
              </a:rPr>
              <a:t>isn't</a:t>
            </a:r>
            <a:r>
              <a:rPr b="0" i="0" lang="en-US" sz="2000" u="none" cap="none" strike="noStrike">
                <a:solidFill>
                  <a:srgbClr val="000000"/>
                </a:solidFill>
                <a:latin typeface="Playfair Display"/>
                <a:ea typeface="Playfair Display"/>
                <a:cs typeface="Playfair Display"/>
                <a:sym typeface="Playfair Display"/>
              </a:rPr>
              <a:t> just to sell a product or service but to drive positive change. This makes ethical considerations in how you market digitally not just a legal obligation but a moral one. </a:t>
            </a:r>
            <a:endParaRPr/>
          </a:p>
        </p:txBody>
      </p:sp>
      <p:sp>
        <p:nvSpPr>
          <p:cNvPr id="615" name="Google Shape;615;p37"/>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21" name="Google Shape;621;p38"/>
          <p:cNvSpPr/>
          <p:nvPr/>
        </p:nvSpPr>
        <p:spPr>
          <a:xfrm>
            <a:off x="4575715" y="3086100"/>
            <a:ext cx="3569589" cy="4114800"/>
          </a:xfrm>
          <a:custGeom>
            <a:rect b="b" l="l" r="r" t="t"/>
            <a:pathLst>
              <a:path extrusionOk="0" h="4114800" w="3569589">
                <a:moveTo>
                  <a:pt x="0" y="0"/>
                </a:moveTo>
                <a:lnTo>
                  <a:pt x="3569589" y="0"/>
                </a:lnTo>
                <a:lnTo>
                  <a:pt x="3569589" y="4114800"/>
                </a:lnTo>
                <a:lnTo>
                  <a:pt x="0" y="4114800"/>
                </a:lnTo>
                <a:lnTo>
                  <a:pt x="0" y="0"/>
                </a:lnTo>
                <a:close/>
              </a:path>
            </a:pathLst>
          </a:custGeom>
          <a:blipFill rotWithShape="1">
            <a:blip r:embed="rId4">
              <a:alphaModFix/>
            </a:blip>
            <a:stretch>
              <a:fillRect b="0" l="0" r="0" t="0"/>
            </a:stretch>
          </a:blipFill>
          <a:ln>
            <a:noFill/>
          </a:ln>
        </p:spPr>
      </p:sp>
      <p:sp>
        <p:nvSpPr>
          <p:cNvPr id="622" name="Google Shape;622;p38"/>
          <p:cNvSpPr/>
          <p:nvPr/>
        </p:nvSpPr>
        <p:spPr>
          <a:xfrm>
            <a:off x="-1314315" y="7599427"/>
            <a:ext cx="5200379" cy="4114800"/>
          </a:xfrm>
          <a:custGeom>
            <a:rect b="b" l="l" r="r" t="t"/>
            <a:pathLst>
              <a:path extrusionOk="0" h="4114800" w="5200379">
                <a:moveTo>
                  <a:pt x="0" y="0"/>
                </a:moveTo>
                <a:lnTo>
                  <a:pt x="5200380" y="0"/>
                </a:lnTo>
                <a:lnTo>
                  <a:pt x="5200380" y="4114800"/>
                </a:lnTo>
                <a:lnTo>
                  <a:pt x="0" y="4114800"/>
                </a:lnTo>
                <a:lnTo>
                  <a:pt x="0" y="0"/>
                </a:lnTo>
                <a:close/>
              </a:path>
            </a:pathLst>
          </a:custGeom>
          <a:blipFill rotWithShape="1">
            <a:blip r:embed="rId5">
              <a:alphaModFix/>
            </a:blip>
            <a:stretch>
              <a:fillRect b="0" l="0" r="0" t="0"/>
            </a:stretch>
          </a:blipFill>
          <a:ln>
            <a:noFill/>
          </a:ln>
        </p:spPr>
      </p:sp>
      <p:sp>
        <p:nvSpPr>
          <p:cNvPr id="623" name="Google Shape;623;p38"/>
          <p:cNvSpPr/>
          <p:nvPr/>
        </p:nvSpPr>
        <p:spPr>
          <a:xfrm>
            <a:off x="15212659" y="7997954"/>
            <a:ext cx="5387627" cy="4114800"/>
          </a:xfrm>
          <a:custGeom>
            <a:rect b="b" l="l" r="r" t="t"/>
            <a:pathLst>
              <a:path extrusionOk="0" h="4114800" w="5387627">
                <a:moveTo>
                  <a:pt x="0" y="0"/>
                </a:moveTo>
                <a:lnTo>
                  <a:pt x="5387627" y="0"/>
                </a:lnTo>
                <a:lnTo>
                  <a:pt x="5387627" y="4114800"/>
                </a:lnTo>
                <a:lnTo>
                  <a:pt x="0" y="4114800"/>
                </a:lnTo>
                <a:lnTo>
                  <a:pt x="0" y="0"/>
                </a:lnTo>
                <a:close/>
              </a:path>
            </a:pathLst>
          </a:custGeom>
          <a:blipFill rotWithShape="1">
            <a:blip r:embed="rId6">
              <a:alphaModFix/>
            </a:blip>
            <a:stretch>
              <a:fillRect b="0" l="0" r="0" t="0"/>
            </a:stretch>
          </a:blipFill>
          <a:ln>
            <a:noFill/>
          </a:ln>
        </p:spPr>
      </p:sp>
      <p:sp>
        <p:nvSpPr>
          <p:cNvPr id="624" name="Google Shape;624;p38"/>
          <p:cNvSpPr/>
          <p:nvPr/>
        </p:nvSpPr>
        <p:spPr>
          <a:xfrm>
            <a:off x="15712225" y="-2192516"/>
            <a:ext cx="5151549" cy="4114800"/>
          </a:xfrm>
          <a:custGeom>
            <a:rect b="b" l="l" r="r" t="t"/>
            <a:pathLst>
              <a:path extrusionOk="0" h="4114800" w="5151549">
                <a:moveTo>
                  <a:pt x="0" y="0"/>
                </a:moveTo>
                <a:lnTo>
                  <a:pt x="5151550" y="0"/>
                </a:lnTo>
                <a:lnTo>
                  <a:pt x="5151550" y="4114800"/>
                </a:lnTo>
                <a:lnTo>
                  <a:pt x="0" y="4114800"/>
                </a:lnTo>
                <a:lnTo>
                  <a:pt x="0" y="0"/>
                </a:lnTo>
                <a:close/>
              </a:path>
            </a:pathLst>
          </a:custGeom>
          <a:blipFill rotWithShape="1">
            <a:blip r:embed="rId7">
              <a:alphaModFix/>
            </a:blip>
            <a:stretch>
              <a:fillRect b="0" l="0" r="0" t="0"/>
            </a:stretch>
          </a:blipFill>
          <a:ln>
            <a:noFill/>
          </a:ln>
        </p:spPr>
      </p:sp>
      <p:sp>
        <p:nvSpPr>
          <p:cNvPr id="625" name="Google Shape;625;p38"/>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Transparency: the foundation of trust</a:t>
            </a:r>
            <a:endParaRPr/>
          </a:p>
        </p:txBody>
      </p:sp>
      <p:sp>
        <p:nvSpPr>
          <p:cNvPr id="626" name="Google Shape;626;p38"/>
          <p:cNvSpPr txBox="1"/>
          <p:nvPr/>
        </p:nvSpPr>
        <p:spPr>
          <a:xfrm>
            <a:off x="9144000" y="2990850"/>
            <a:ext cx="5412264" cy="42545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Honest advertising</a:t>
            </a:r>
            <a:r>
              <a:rPr b="0" i="0" lang="en-US" sz="2000" u="none" cap="none" strike="noStrike">
                <a:solidFill>
                  <a:srgbClr val="000000"/>
                </a:solidFill>
                <a:latin typeface="Playfair Display"/>
                <a:ea typeface="Playfair Display"/>
                <a:cs typeface="Playfair Display"/>
                <a:sym typeface="Playfair Display"/>
              </a:rPr>
              <a:t>: ENsure that al your digital marketing materials are clearly labelled and truthful. Misleading your audience, even unintentionally, can damage your reputation and trust.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Privacy and data protection: </a:t>
            </a:r>
            <a:r>
              <a:rPr b="0" i="0" lang="en-US" sz="2000" u="none" cap="none" strike="noStrike">
                <a:solidFill>
                  <a:srgbClr val="000000"/>
                </a:solidFill>
                <a:latin typeface="Playfair Display"/>
                <a:ea typeface="Playfair Display"/>
                <a:cs typeface="Playfair Display"/>
                <a:sym typeface="Playfair Display"/>
              </a:rPr>
              <a:t>Handle your audience's data with the most utmost care, adhereing to privacy laws like GDPR. Be transparent about how you collect, use and protect personal information. </a:t>
            </a:r>
            <a:endParaRPr/>
          </a:p>
        </p:txBody>
      </p:sp>
      <p:sp>
        <p:nvSpPr>
          <p:cNvPr id="627" name="Google Shape;627;p38"/>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3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633" name="Google Shape;633;p3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634" name="Google Shape;634;p3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635" name="Google Shape;635;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636" name="Google Shape;636;p39"/>
          <p:cNvSpPr/>
          <p:nvPr/>
        </p:nvSpPr>
        <p:spPr>
          <a:xfrm>
            <a:off x="5374061" y="6421268"/>
            <a:ext cx="7315200" cy="1956816"/>
          </a:xfrm>
          <a:custGeom>
            <a:rect b="b" l="l" r="r" t="t"/>
            <a:pathLst>
              <a:path extrusionOk="0" h="1956816" w="7315200">
                <a:moveTo>
                  <a:pt x="0" y="0"/>
                </a:moveTo>
                <a:lnTo>
                  <a:pt x="7315200" y="0"/>
                </a:lnTo>
                <a:lnTo>
                  <a:pt x="7315200" y="1956816"/>
                </a:lnTo>
                <a:lnTo>
                  <a:pt x="0" y="1956816"/>
                </a:lnTo>
                <a:lnTo>
                  <a:pt x="0" y="0"/>
                </a:lnTo>
                <a:close/>
              </a:path>
            </a:pathLst>
          </a:custGeom>
          <a:blipFill rotWithShape="1">
            <a:blip r:embed="rId7">
              <a:alphaModFix/>
            </a:blip>
            <a:stretch>
              <a:fillRect b="0" l="0" r="0" t="0"/>
            </a:stretch>
          </a:blipFill>
          <a:ln>
            <a:noFill/>
          </a:ln>
        </p:spPr>
      </p:sp>
      <p:sp>
        <p:nvSpPr>
          <p:cNvPr id="637" name="Google Shape;637;p39"/>
          <p:cNvSpPr/>
          <p:nvPr/>
        </p:nvSpPr>
        <p:spPr>
          <a:xfrm>
            <a:off x="14908750" y="7001930"/>
            <a:ext cx="4037647" cy="4114800"/>
          </a:xfrm>
          <a:custGeom>
            <a:rect b="b" l="l" r="r" t="t"/>
            <a:pathLst>
              <a:path extrusionOk="0" h="4114800" w="4037647">
                <a:moveTo>
                  <a:pt x="0" y="0"/>
                </a:moveTo>
                <a:lnTo>
                  <a:pt x="4037647" y="0"/>
                </a:lnTo>
                <a:lnTo>
                  <a:pt x="4037647" y="4114800"/>
                </a:lnTo>
                <a:lnTo>
                  <a:pt x="0" y="4114800"/>
                </a:lnTo>
                <a:lnTo>
                  <a:pt x="0" y="0"/>
                </a:lnTo>
                <a:close/>
              </a:path>
            </a:pathLst>
          </a:custGeom>
          <a:blipFill rotWithShape="1">
            <a:blip r:embed="rId8">
              <a:alphaModFix/>
            </a:blip>
            <a:stretch>
              <a:fillRect b="0" l="0" r="0" t="0"/>
            </a:stretch>
          </a:blipFill>
          <a:ln>
            <a:noFill/>
          </a:ln>
        </p:spPr>
      </p:sp>
      <p:sp>
        <p:nvSpPr>
          <p:cNvPr id="638" name="Google Shape;638;p39"/>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Inclusivity: reflecting the world around us</a:t>
            </a:r>
            <a:endParaRPr/>
          </a:p>
        </p:txBody>
      </p:sp>
      <p:sp>
        <p:nvSpPr>
          <p:cNvPr id="639" name="Google Shape;639;p39"/>
          <p:cNvSpPr txBox="1"/>
          <p:nvPr/>
        </p:nvSpPr>
        <p:spPr>
          <a:xfrm>
            <a:off x="3870110" y="3276426"/>
            <a:ext cx="10547779" cy="2111375"/>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Diverse representation: </a:t>
            </a:r>
            <a:r>
              <a:rPr b="0" i="0" lang="en-US" sz="2000" u="none" cap="none" strike="noStrike">
                <a:solidFill>
                  <a:srgbClr val="000000"/>
                </a:solidFill>
                <a:latin typeface="Playfair Display"/>
                <a:ea typeface="Playfair Display"/>
                <a:cs typeface="Playfair Display"/>
                <a:sym typeface="Playfair Display"/>
              </a:rPr>
              <a:t>Your marketing should reflect the diversity of the community you serve. Consider age, gender, race, religion and more in your visuals and messaging.</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Accessibility: </a:t>
            </a:r>
            <a:r>
              <a:rPr b="0" i="0" lang="en-US" sz="2000" u="none" cap="none" strike="noStrike">
                <a:solidFill>
                  <a:srgbClr val="000000"/>
                </a:solidFill>
                <a:latin typeface="Playfair Display"/>
                <a:ea typeface="Playfair Display"/>
                <a:cs typeface="Playfair Display"/>
                <a:sym typeface="Playfair Display"/>
              </a:rPr>
              <a:t>Digital content should be accessible to everyone, including those with disabilities. Use alt text for images, provide captions for videos and ensure your website and social media content are navigable by screen readers. </a:t>
            </a:r>
            <a:endParaRPr/>
          </a:p>
        </p:txBody>
      </p:sp>
      <p:sp>
        <p:nvSpPr>
          <p:cNvPr id="640" name="Google Shape;640;p39"/>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4"/>
          <p:cNvSpPr txBox="1"/>
          <p:nvPr/>
        </p:nvSpPr>
        <p:spPr>
          <a:xfrm>
            <a:off x="2320413" y="172085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37" name="Google Shape;137;p4"/>
          <p:cNvSpPr txBox="1"/>
          <p:nvPr/>
        </p:nvSpPr>
        <p:spPr>
          <a:xfrm>
            <a:off x="1028700"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GUIDES</a:t>
            </a:r>
            <a:endParaRPr/>
          </a:p>
        </p:txBody>
      </p:sp>
      <p:sp>
        <p:nvSpPr>
          <p:cNvPr id="138" name="Google Shape;138;p4"/>
          <p:cNvSpPr txBox="1"/>
          <p:nvPr/>
        </p:nvSpPr>
        <p:spPr>
          <a:xfrm>
            <a:off x="3438828" y="2950996"/>
            <a:ext cx="8505361"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Environmental degradation in Business</a:t>
            </a:r>
            <a:endParaRPr/>
          </a:p>
        </p:txBody>
      </p:sp>
      <p:sp>
        <p:nvSpPr>
          <p:cNvPr id="139" name="Google Shape;139;p4"/>
          <p:cNvSpPr txBox="1"/>
          <p:nvPr/>
        </p:nvSpPr>
        <p:spPr>
          <a:xfrm>
            <a:off x="1399864" y="2469577"/>
            <a:ext cx="132207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40" name="Google Shape;140;p4"/>
          <p:cNvSpPr txBox="1"/>
          <p:nvPr/>
        </p:nvSpPr>
        <p:spPr>
          <a:xfrm>
            <a:off x="1079901" y="4007575"/>
            <a:ext cx="1962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41" name="Google Shape;141;p4"/>
          <p:cNvSpPr txBox="1"/>
          <p:nvPr/>
        </p:nvSpPr>
        <p:spPr>
          <a:xfrm>
            <a:off x="1225229" y="5504878"/>
            <a:ext cx="1671300" cy="16986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42" name="Google Shape;142;p4"/>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Gender Equality in Business</a:t>
            </a:r>
            <a:endParaRPr/>
          </a:p>
        </p:txBody>
      </p:sp>
      <p:sp>
        <p:nvSpPr>
          <p:cNvPr id="143" name="Google Shape;143;p4"/>
          <p:cNvSpPr txBox="1"/>
          <p:nvPr/>
        </p:nvSpPr>
        <p:spPr>
          <a:xfrm>
            <a:off x="3438828" y="6121146"/>
            <a:ext cx="9465263" cy="118046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Tools in Industry 4.0 &amp; 5.0 Shaping Entrepreneurship in the New Digital Society</a:t>
            </a:r>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46" name="Google Shape;646;p40"/>
          <p:cNvSpPr/>
          <p:nvPr/>
        </p:nvSpPr>
        <p:spPr>
          <a:xfrm>
            <a:off x="11128239" y="5816426"/>
            <a:ext cx="3584190" cy="3447339"/>
          </a:xfrm>
          <a:custGeom>
            <a:rect b="b" l="l" r="r" t="t"/>
            <a:pathLst>
              <a:path extrusionOk="0" h="3447339" w="3584190">
                <a:moveTo>
                  <a:pt x="0" y="0"/>
                </a:moveTo>
                <a:lnTo>
                  <a:pt x="3584190" y="0"/>
                </a:lnTo>
                <a:lnTo>
                  <a:pt x="3584190" y="3447339"/>
                </a:lnTo>
                <a:lnTo>
                  <a:pt x="0" y="3447339"/>
                </a:lnTo>
                <a:lnTo>
                  <a:pt x="0" y="0"/>
                </a:lnTo>
                <a:close/>
              </a:path>
            </a:pathLst>
          </a:custGeom>
          <a:blipFill rotWithShape="1">
            <a:blip r:embed="rId4">
              <a:alphaModFix/>
            </a:blip>
            <a:stretch>
              <a:fillRect b="0" l="0" r="0" t="0"/>
            </a:stretch>
          </a:blipFill>
          <a:ln>
            <a:noFill/>
          </a:ln>
        </p:spPr>
      </p:sp>
      <p:sp>
        <p:nvSpPr>
          <p:cNvPr id="647" name="Google Shape;647;p40"/>
          <p:cNvSpPr/>
          <p:nvPr/>
        </p:nvSpPr>
        <p:spPr>
          <a:xfrm rot="5588549">
            <a:off x="-1482089" y="7760758"/>
            <a:ext cx="4337075" cy="4114800"/>
          </a:xfrm>
          <a:custGeom>
            <a:rect b="b" l="l" r="r" t="t"/>
            <a:pathLst>
              <a:path extrusionOk="0" h="4114800" w="4337075">
                <a:moveTo>
                  <a:pt x="0" y="0"/>
                </a:moveTo>
                <a:lnTo>
                  <a:pt x="4337075" y="0"/>
                </a:lnTo>
                <a:lnTo>
                  <a:pt x="4337075" y="4114800"/>
                </a:lnTo>
                <a:lnTo>
                  <a:pt x="0" y="4114800"/>
                </a:lnTo>
                <a:lnTo>
                  <a:pt x="0" y="0"/>
                </a:lnTo>
                <a:close/>
              </a:path>
            </a:pathLst>
          </a:custGeom>
          <a:blipFill rotWithShape="1">
            <a:blip r:embed="rId5">
              <a:alphaModFix/>
            </a:blip>
            <a:stretch>
              <a:fillRect b="0" l="0" r="0" t="0"/>
            </a:stretch>
          </a:blipFill>
          <a:ln>
            <a:noFill/>
          </a:ln>
        </p:spPr>
      </p:sp>
      <p:sp>
        <p:nvSpPr>
          <p:cNvPr id="648" name="Google Shape;648;p40"/>
          <p:cNvSpPr/>
          <p:nvPr/>
        </p:nvSpPr>
        <p:spPr>
          <a:xfrm>
            <a:off x="15381923" y="-1028700"/>
            <a:ext cx="3754755" cy="4114800"/>
          </a:xfrm>
          <a:custGeom>
            <a:rect b="b" l="l" r="r" t="t"/>
            <a:pathLst>
              <a:path extrusionOk="0" h="4114800" w="3754755">
                <a:moveTo>
                  <a:pt x="0" y="0"/>
                </a:moveTo>
                <a:lnTo>
                  <a:pt x="3754755" y="0"/>
                </a:lnTo>
                <a:lnTo>
                  <a:pt x="3754755" y="4114800"/>
                </a:lnTo>
                <a:lnTo>
                  <a:pt x="0" y="4114800"/>
                </a:lnTo>
                <a:lnTo>
                  <a:pt x="0" y="0"/>
                </a:lnTo>
                <a:close/>
              </a:path>
            </a:pathLst>
          </a:custGeom>
          <a:blipFill rotWithShape="1">
            <a:blip r:embed="rId6">
              <a:alphaModFix/>
            </a:blip>
            <a:stretch>
              <a:fillRect b="0" l="0" r="0" t="0"/>
            </a:stretch>
          </a:blipFill>
          <a:ln>
            <a:noFill/>
          </a:ln>
        </p:spPr>
      </p:sp>
      <p:sp>
        <p:nvSpPr>
          <p:cNvPr id="649" name="Google Shape;649;p40"/>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Authenticity: being true to your values</a:t>
            </a:r>
            <a:endParaRPr/>
          </a:p>
        </p:txBody>
      </p:sp>
      <p:sp>
        <p:nvSpPr>
          <p:cNvPr id="650" name="Google Shape;650;p40"/>
          <p:cNvSpPr txBox="1"/>
          <p:nvPr/>
        </p:nvSpPr>
        <p:spPr>
          <a:xfrm>
            <a:off x="3870110" y="3276426"/>
            <a:ext cx="10547779" cy="25400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Genuine engagement: </a:t>
            </a:r>
            <a:r>
              <a:rPr b="0" i="0" lang="en-US" sz="2000" u="none" cap="none" strike="noStrike">
                <a:solidFill>
                  <a:srgbClr val="000000"/>
                </a:solidFill>
                <a:latin typeface="Playfair Display"/>
                <a:ea typeface="Playfair Display"/>
                <a:cs typeface="Playfair Display"/>
                <a:sym typeface="Playfair Display"/>
              </a:rPr>
              <a:t>Foster real conversations and build community around shared values rather than focusing solely on transactions. Use your platform to highlight issues, share successes and acknowledge failures. </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Value-driven partnerships: </a:t>
            </a:r>
            <a:r>
              <a:rPr b="0" i="0" lang="en-US" sz="2000" u="none" cap="none" strike="noStrike">
                <a:solidFill>
                  <a:srgbClr val="000000"/>
                </a:solidFill>
                <a:latin typeface="Playfair Display"/>
                <a:ea typeface="Playfair Display"/>
                <a:cs typeface="Playfair Display"/>
                <a:sym typeface="Playfair Display"/>
              </a:rPr>
              <a:t>Align with partners, influencers and other entities that share your commitment to social good. Misaligned partnerhsips can dilute your message and alienate your community. </a:t>
            </a:r>
            <a:endParaRPr/>
          </a:p>
        </p:txBody>
      </p:sp>
      <p:sp>
        <p:nvSpPr>
          <p:cNvPr id="651" name="Google Shape;651;p40"/>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57" name="Google Shape;657;p41"/>
          <p:cNvSpPr/>
          <p:nvPr/>
        </p:nvSpPr>
        <p:spPr>
          <a:xfrm>
            <a:off x="3619904" y="5833491"/>
            <a:ext cx="2996223" cy="3932990"/>
          </a:xfrm>
          <a:custGeom>
            <a:rect b="b" l="l" r="r" t="t"/>
            <a:pathLst>
              <a:path extrusionOk="0" h="3932990" w="2996223">
                <a:moveTo>
                  <a:pt x="0" y="0"/>
                </a:moveTo>
                <a:lnTo>
                  <a:pt x="2996223" y="0"/>
                </a:lnTo>
                <a:lnTo>
                  <a:pt x="2996223" y="3932990"/>
                </a:lnTo>
                <a:lnTo>
                  <a:pt x="0" y="3932990"/>
                </a:lnTo>
                <a:lnTo>
                  <a:pt x="0" y="0"/>
                </a:lnTo>
                <a:close/>
              </a:path>
            </a:pathLst>
          </a:custGeom>
          <a:blipFill rotWithShape="1">
            <a:blip r:embed="rId4">
              <a:alphaModFix/>
            </a:blip>
            <a:stretch>
              <a:fillRect b="0" l="0" r="0" t="0"/>
            </a:stretch>
          </a:blipFill>
          <a:ln>
            <a:noFill/>
          </a:ln>
        </p:spPr>
      </p:sp>
      <p:sp>
        <p:nvSpPr>
          <p:cNvPr id="658" name="Google Shape;658;p41"/>
          <p:cNvSpPr/>
          <p:nvPr/>
        </p:nvSpPr>
        <p:spPr>
          <a:xfrm>
            <a:off x="0" y="0"/>
            <a:ext cx="4130289" cy="4114800"/>
          </a:xfrm>
          <a:custGeom>
            <a:rect b="b" l="l" r="r" t="t"/>
            <a:pathLst>
              <a:path extrusionOk="0" h="4114800" w="4130289">
                <a:moveTo>
                  <a:pt x="0" y="0"/>
                </a:moveTo>
                <a:lnTo>
                  <a:pt x="4130289" y="0"/>
                </a:lnTo>
                <a:lnTo>
                  <a:pt x="4130289" y="4114800"/>
                </a:lnTo>
                <a:lnTo>
                  <a:pt x="0" y="4114800"/>
                </a:lnTo>
                <a:lnTo>
                  <a:pt x="0" y="0"/>
                </a:lnTo>
                <a:close/>
              </a:path>
            </a:pathLst>
          </a:custGeom>
          <a:blipFill rotWithShape="1">
            <a:blip r:embed="rId5">
              <a:alphaModFix/>
            </a:blip>
            <a:stretch>
              <a:fillRect b="0" l="0" r="0" t="0"/>
            </a:stretch>
          </a:blipFill>
          <a:ln>
            <a:noFill/>
          </a:ln>
        </p:spPr>
      </p:sp>
      <p:sp>
        <p:nvSpPr>
          <p:cNvPr id="659" name="Google Shape;659;p41"/>
          <p:cNvSpPr/>
          <p:nvPr/>
        </p:nvSpPr>
        <p:spPr>
          <a:xfrm flipH="1">
            <a:off x="12346051" y="6172200"/>
            <a:ext cx="5941949" cy="4114800"/>
          </a:xfrm>
          <a:custGeom>
            <a:rect b="b" l="l" r="r" t="t"/>
            <a:pathLst>
              <a:path extrusionOk="0" h="4114800" w="5941949">
                <a:moveTo>
                  <a:pt x="5941949" y="0"/>
                </a:moveTo>
                <a:lnTo>
                  <a:pt x="0" y="0"/>
                </a:lnTo>
                <a:lnTo>
                  <a:pt x="0" y="4114800"/>
                </a:lnTo>
                <a:lnTo>
                  <a:pt x="5941949" y="4114800"/>
                </a:lnTo>
                <a:lnTo>
                  <a:pt x="5941949" y="0"/>
                </a:lnTo>
                <a:close/>
              </a:path>
            </a:pathLst>
          </a:custGeom>
          <a:blipFill rotWithShape="1">
            <a:blip r:embed="rId6">
              <a:alphaModFix/>
            </a:blip>
            <a:stretch>
              <a:fillRect b="0" l="0" r="0" t="0"/>
            </a:stretch>
          </a:blipFill>
          <a:ln>
            <a:noFill/>
          </a:ln>
        </p:spPr>
      </p:sp>
      <p:sp>
        <p:nvSpPr>
          <p:cNvPr id="660" name="Google Shape;660;p41"/>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Responsibility: Beyond the Bottom line</a:t>
            </a:r>
            <a:endParaRPr/>
          </a:p>
        </p:txBody>
      </p:sp>
      <p:sp>
        <p:nvSpPr>
          <p:cNvPr id="661" name="Google Shape;661;p41"/>
          <p:cNvSpPr txBox="1"/>
          <p:nvPr/>
        </p:nvSpPr>
        <p:spPr>
          <a:xfrm>
            <a:off x="3870110" y="2912661"/>
            <a:ext cx="10547779" cy="25400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Impactful messaging: </a:t>
            </a:r>
            <a:r>
              <a:rPr b="0" i="0" lang="en-US" sz="2000" u="none" cap="none" strike="noStrike">
                <a:solidFill>
                  <a:srgbClr val="000000"/>
                </a:solidFill>
                <a:latin typeface="Playfair Display"/>
                <a:ea typeface="Playfair Display"/>
                <a:cs typeface="Playfair Display"/>
                <a:sym typeface="Playfair Display"/>
              </a:rPr>
              <a:t>Consider the broader impact of your marketing campaigns. Avoid exploting societal issues for profit and ensure your campaigns contribute positively to the dialogue around important issues.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Sustainable practices: </a:t>
            </a:r>
            <a:r>
              <a:rPr b="0" i="0" lang="en-US" sz="2000" u="none" cap="none" strike="noStrike">
                <a:solidFill>
                  <a:srgbClr val="000000"/>
                </a:solidFill>
                <a:latin typeface="Playfair Display"/>
                <a:ea typeface="Playfair Display"/>
                <a:cs typeface="Playfair Display"/>
                <a:sym typeface="Playfair Display"/>
              </a:rPr>
              <a:t>Strive for sustainability in your digital marketing efforts. This includes considering the environmental impat of your campaigns and prioritising digital over physical marketing materials when possible</a:t>
            </a:r>
            <a:endParaRPr/>
          </a:p>
        </p:txBody>
      </p:sp>
      <p:sp>
        <p:nvSpPr>
          <p:cNvPr id="662" name="Google Shape;662;p41"/>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68" name="Google Shape;668;p42"/>
          <p:cNvSpPr/>
          <p:nvPr/>
        </p:nvSpPr>
        <p:spPr>
          <a:xfrm>
            <a:off x="11289042" y="5671642"/>
            <a:ext cx="3937723" cy="4059508"/>
          </a:xfrm>
          <a:custGeom>
            <a:rect b="b" l="l" r="r" t="t"/>
            <a:pathLst>
              <a:path extrusionOk="0" h="4059508" w="3937723">
                <a:moveTo>
                  <a:pt x="0" y="0"/>
                </a:moveTo>
                <a:lnTo>
                  <a:pt x="3937723" y="0"/>
                </a:lnTo>
                <a:lnTo>
                  <a:pt x="3937723" y="4059507"/>
                </a:lnTo>
                <a:lnTo>
                  <a:pt x="0" y="4059507"/>
                </a:lnTo>
                <a:lnTo>
                  <a:pt x="0" y="0"/>
                </a:lnTo>
                <a:close/>
              </a:path>
            </a:pathLst>
          </a:custGeom>
          <a:blipFill rotWithShape="1">
            <a:blip r:embed="rId4">
              <a:alphaModFix/>
            </a:blip>
            <a:stretch>
              <a:fillRect b="0" l="0" r="0" t="0"/>
            </a:stretch>
          </a:blipFill>
          <a:ln>
            <a:noFill/>
          </a:ln>
        </p:spPr>
      </p:sp>
      <p:sp>
        <p:nvSpPr>
          <p:cNvPr id="669" name="Google Shape;669;p42"/>
          <p:cNvSpPr/>
          <p:nvPr/>
        </p:nvSpPr>
        <p:spPr>
          <a:xfrm rot="-1760358">
            <a:off x="-1123603" y="8136961"/>
            <a:ext cx="4304607" cy="2927133"/>
          </a:xfrm>
          <a:custGeom>
            <a:rect b="b" l="l" r="r" t="t"/>
            <a:pathLst>
              <a:path extrusionOk="0" h="2927133" w="4304607">
                <a:moveTo>
                  <a:pt x="0" y="0"/>
                </a:moveTo>
                <a:lnTo>
                  <a:pt x="4304606" y="0"/>
                </a:lnTo>
                <a:lnTo>
                  <a:pt x="4304606" y="2927133"/>
                </a:lnTo>
                <a:lnTo>
                  <a:pt x="0" y="2927133"/>
                </a:lnTo>
                <a:lnTo>
                  <a:pt x="0" y="0"/>
                </a:lnTo>
                <a:close/>
              </a:path>
            </a:pathLst>
          </a:custGeom>
          <a:blipFill rotWithShape="1">
            <a:blip r:embed="rId5">
              <a:alphaModFix/>
            </a:blip>
            <a:stretch>
              <a:fillRect b="0" l="0" r="0" t="0"/>
            </a:stretch>
          </a:blipFill>
          <a:ln>
            <a:noFill/>
          </a:ln>
        </p:spPr>
      </p:sp>
      <p:sp>
        <p:nvSpPr>
          <p:cNvPr id="670" name="Google Shape;670;p42"/>
          <p:cNvSpPr/>
          <p:nvPr/>
        </p:nvSpPr>
        <p:spPr>
          <a:xfrm>
            <a:off x="15226765" y="-799531"/>
            <a:ext cx="4023617" cy="3656462"/>
          </a:xfrm>
          <a:custGeom>
            <a:rect b="b" l="l" r="r" t="t"/>
            <a:pathLst>
              <a:path extrusionOk="0" h="3656462" w="4023617">
                <a:moveTo>
                  <a:pt x="0" y="0"/>
                </a:moveTo>
                <a:lnTo>
                  <a:pt x="4023617" y="0"/>
                </a:lnTo>
                <a:lnTo>
                  <a:pt x="4023617" y="3656462"/>
                </a:lnTo>
                <a:lnTo>
                  <a:pt x="0" y="3656462"/>
                </a:lnTo>
                <a:lnTo>
                  <a:pt x="0" y="0"/>
                </a:lnTo>
                <a:close/>
              </a:path>
            </a:pathLst>
          </a:custGeom>
          <a:blipFill rotWithShape="1">
            <a:blip r:embed="rId6">
              <a:alphaModFix/>
            </a:blip>
            <a:stretch>
              <a:fillRect b="0" l="0" r="0" t="0"/>
            </a:stretch>
          </a:blipFill>
          <a:ln>
            <a:noFill/>
          </a:ln>
        </p:spPr>
      </p:sp>
      <p:sp>
        <p:nvSpPr>
          <p:cNvPr id="671" name="Google Shape;671;p42"/>
          <p:cNvSpPr txBox="1"/>
          <p:nvPr/>
        </p:nvSpPr>
        <p:spPr>
          <a:xfrm>
            <a:off x="3870110" y="2912661"/>
            <a:ext cx="10547779" cy="3825875"/>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Establish dlear guidelines: </a:t>
            </a:r>
            <a:r>
              <a:rPr b="0" i="0" lang="en-US" sz="2000" u="none" cap="none" strike="noStrike">
                <a:solidFill>
                  <a:srgbClr val="000000"/>
                </a:solidFill>
                <a:latin typeface="Playfair Display"/>
                <a:ea typeface="Playfair Display"/>
                <a:cs typeface="Playfair Display"/>
                <a:sym typeface="Playfair Display"/>
              </a:rPr>
              <a:t>Develop and adhere to a set of ethical guidelines that govern all your marketing activities. These should be in line with your social enterprises missions and values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Ongoing education: </a:t>
            </a:r>
            <a:r>
              <a:rPr b="0" i="0" lang="en-US" sz="2000" u="none" cap="none" strike="noStrike">
                <a:solidFill>
                  <a:srgbClr val="000000"/>
                </a:solidFill>
                <a:latin typeface="Playfair Display"/>
                <a:ea typeface="Playfair Display"/>
                <a:cs typeface="Playfair Display"/>
                <a:sym typeface="Playfair Display"/>
              </a:rPr>
              <a:t>Stay informes about ehtical practices in digital marketing. The digital landsacpe is always evolving, and so too are the ethical considerations</a:t>
            </a:r>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Open dialogue: </a:t>
            </a:r>
            <a:r>
              <a:rPr b="0" i="0" lang="en-US" sz="2000" u="none" cap="none" strike="noStrike">
                <a:solidFill>
                  <a:srgbClr val="000000"/>
                </a:solidFill>
                <a:latin typeface="Playfair Display"/>
                <a:ea typeface="Playfair Display"/>
                <a:cs typeface="Playfair Display"/>
                <a:sym typeface="Playfair Display"/>
              </a:rPr>
              <a:t>Encourage an open dialogue about ethics within your team. Ethical marketing is a team effort, and everyone should feel empowered to speak up if something doesn't feel right. If you are working on your own, a conversation with family, friends or sometimes even strangers can be helpful. </a:t>
            </a:r>
            <a:endParaRPr/>
          </a:p>
        </p:txBody>
      </p:sp>
      <p:sp>
        <p:nvSpPr>
          <p:cNvPr id="672" name="Google Shape;672;p42"/>
          <p:cNvSpPr txBox="1"/>
          <p:nvPr/>
        </p:nvSpPr>
        <p:spPr>
          <a:xfrm>
            <a:off x="2147184" y="1401584"/>
            <a:ext cx="13993631"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Ethical decision-making: a guided approach</a:t>
            </a:r>
            <a:endParaRPr/>
          </a:p>
        </p:txBody>
      </p:sp>
      <p:sp>
        <p:nvSpPr>
          <p:cNvPr id="673" name="Google Shape;673;p42"/>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sp>
      <p:sp>
        <p:nvSpPr>
          <p:cNvPr id="679" name="Google Shape;679;p43"/>
          <p:cNvSpPr txBox="1"/>
          <p:nvPr/>
        </p:nvSpPr>
        <p:spPr>
          <a:xfrm>
            <a:off x="3870110" y="3182938"/>
            <a:ext cx="10547779" cy="339725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Ethical digital marketing is not just a compliance issue - it is a core part of your brand identity</a:t>
            </a:r>
            <a:r>
              <a:rPr b="0" i="0" lang="en-US" sz="2000" u="none" cap="none" strike="noStrike">
                <a:solidFill>
                  <a:srgbClr val="000000"/>
                </a:solidFill>
                <a:latin typeface="Playfair Display"/>
                <a:ea typeface="Playfair Display"/>
                <a:cs typeface="Playfair Display"/>
                <a:sym typeface="Playfair Display"/>
              </a:rPr>
              <a:t>. By prioritising transparency, inclusivity, authenticity and responsibility, you not only safeguard your reputation but also deepedn the trust and loyalty of your audience. This trust is invaluable. It transforms your audience into passionate advicates for your cause.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Remember, ethical marketing is about doing the right things, not just the legally required thing.</a:t>
            </a:r>
            <a:r>
              <a:rPr b="0" i="0" lang="en-US" sz="2000" u="none" cap="none" strike="noStrike">
                <a:solidFill>
                  <a:srgbClr val="000000"/>
                </a:solidFill>
                <a:latin typeface="Playfair Display"/>
                <a:ea typeface="Playfair Display"/>
                <a:cs typeface="Playfair Display"/>
                <a:sym typeface="Playfair Display"/>
              </a:rPr>
              <a:t> It is about leading by example and setting a standard for what it means to market with purpose. </a:t>
            </a:r>
            <a:endParaRPr/>
          </a:p>
        </p:txBody>
      </p:sp>
      <p:sp>
        <p:nvSpPr>
          <p:cNvPr id="680" name="Google Shape;680;p43"/>
          <p:cNvSpPr/>
          <p:nvPr/>
        </p:nvSpPr>
        <p:spPr>
          <a:xfrm>
            <a:off x="0" y="61722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81" name="Google Shape;681;p43"/>
          <p:cNvSpPr/>
          <p:nvPr/>
        </p:nvSpPr>
        <p:spPr>
          <a:xfrm>
            <a:off x="14736586" y="-1744494"/>
            <a:ext cx="5441058" cy="4114800"/>
          </a:xfrm>
          <a:custGeom>
            <a:rect b="b" l="l" r="r" t="t"/>
            <a:pathLst>
              <a:path extrusionOk="0" h="4114800" w="5441058">
                <a:moveTo>
                  <a:pt x="0" y="0"/>
                </a:moveTo>
                <a:lnTo>
                  <a:pt x="5441058" y="0"/>
                </a:lnTo>
                <a:lnTo>
                  <a:pt x="5441058" y="4114800"/>
                </a:lnTo>
                <a:lnTo>
                  <a:pt x="0" y="4114800"/>
                </a:lnTo>
                <a:lnTo>
                  <a:pt x="0" y="0"/>
                </a:lnTo>
                <a:close/>
              </a:path>
            </a:pathLst>
          </a:custGeom>
          <a:blipFill rotWithShape="1">
            <a:blip r:embed="rId5">
              <a:alphaModFix/>
            </a:blip>
            <a:stretch>
              <a:fillRect b="0" l="0" r="0" t="0"/>
            </a:stretch>
          </a:blipFill>
          <a:ln>
            <a:noFill/>
          </a:ln>
        </p:spPr>
      </p:sp>
      <p:sp>
        <p:nvSpPr>
          <p:cNvPr id="682" name="Google Shape;682;p43"/>
          <p:cNvSpPr txBox="1"/>
          <p:nvPr/>
        </p:nvSpPr>
        <p:spPr>
          <a:xfrm>
            <a:off x="2147184" y="923925"/>
            <a:ext cx="13993631" cy="190817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Ethical marketing as a competitive advantage</a:t>
            </a:r>
            <a:endParaRPr/>
          </a:p>
        </p:txBody>
      </p:sp>
      <p:sp>
        <p:nvSpPr>
          <p:cNvPr id="683" name="Google Shape;683;p43"/>
          <p:cNvSpPr txBox="1"/>
          <p:nvPr/>
        </p:nvSpPr>
        <p:spPr>
          <a:xfrm rot="-5400000">
            <a:off x="-1999278" y="4433314"/>
            <a:ext cx="6522680" cy="10026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Ethical considerations in </a:t>
            </a:r>
            <a:endParaRPr/>
          </a:p>
          <a:p>
            <a:pPr indent="0" lvl="0" marL="0" marR="0" rtl="0" algn="ctr">
              <a:lnSpc>
                <a:spcPct val="140000"/>
              </a:lnSpc>
              <a:spcBef>
                <a:spcPts val="0"/>
              </a:spcBef>
              <a:spcAft>
                <a:spcPts val="0"/>
              </a:spcAft>
              <a:buNone/>
            </a:pPr>
            <a:r>
              <a:rPr b="0" i="0" lang="en-US" sz="2900" u="none" cap="none" strike="noStrike">
                <a:solidFill>
                  <a:srgbClr val="000000"/>
                </a:solidFill>
                <a:latin typeface="Playfair Display"/>
                <a:ea typeface="Playfair Display"/>
                <a:cs typeface="Playfair Display"/>
                <a:sym typeface="Playfair Display"/>
              </a:rPr>
              <a:t>digital marketing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4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689" name="Google Shape;689;p44"/>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690" name="Google Shape;690;p4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691" name="Google Shape;691;p4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692" name="Google Shape;692;p4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693" name="Google Shape;693;p44"/>
          <p:cNvSpPr txBox="1"/>
          <p:nvPr/>
        </p:nvSpPr>
        <p:spPr>
          <a:xfrm>
            <a:off x="7333439" y="3300412"/>
            <a:ext cx="176764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694" name="Google Shape;694;p44"/>
          <p:cNvSpPr txBox="1"/>
          <p:nvPr/>
        </p:nvSpPr>
        <p:spPr>
          <a:xfrm>
            <a:off x="9101085" y="3589338"/>
            <a:ext cx="7517251"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You've reached the end of module 1!</a:t>
            </a:r>
            <a:endParaRPr/>
          </a:p>
        </p:txBody>
      </p:sp>
      <p:sp>
        <p:nvSpPr>
          <p:cNvPr id="695" name="Google Shape;695;p44"/>
          <p:cNvSpPr txBox="1"/>
          <p:nvPr/>
        </p:nvSpPr>
        <p:spPr>
          <a:xfrm>
            <a:off x="9101085" y="5635946"/>
            <a:ext cx="3618780"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Now it's time for some self-assessment and exercices. </a:t>
            </a:r>
            <a:endParaRPr/>
          </a:p>
        </p:txBody>
      </p:sp>
      <p:grpSp>
        <p:nvGrpSpPr>
          <p:cNvPr id="696" name="Google Shape;696;p44"/>
          <p:cNvGrpSpPr/>
          <p:nvPr/>
        </p:nvGrpSpPr>
        <p:grpSpPr>
          <a:xfrm>
            <a:off x="2330512" y="2197460"/>
            <a:ext cx="4369161" cy="5892080"/>
            <a:chOff x="0" y="0"/>
            <a:chExt cx="5825547" cy="7856106"/>
          </a:xfrm>
        </p:grpSpPr>
        <p:sp>
          <p:nvSpPr>
            <p:cNvPr id="697" name="Google Shape;697;p4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sp>
        <p:sp>
          <p:nvSpPr>
            <p:cNvPr id="698" name="Google Shape;698;p4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6109" r="-6109" t="0"/>
              </a:stretch>
            </a:blipFill>
            <a:ln>
              <a:noFill/>
            </a:ln>
          </p:spPr>
        </p:sp>
      </p:grpSp>
      <p:sp>
        <p:nvSpPr>
          <p:cNvPr id="699" name="Google Shape;699;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4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05" name="Google Shape;705;p4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06" name="Google Shape;706;p4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07" name="Google Shape;707;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08" name="Google Shape;708;p45"/>
          <p:cNvSpPr/>
          <p:nvPr/>
        </p:nvSpPr>
        <p:spPr>
          <a:xfrm>
            <a:off x="8940221" y="5903800"/>
            <a:ext cx="3534651" cy="3097238"/>
          </a:xfrm>
          <a:custGeom>
            <a:rect b="b" l="l" r="r" t="t"/>
            <a:pathLst>
              <a:path extrusionOk="0" h="3097238" w="3534651">
                <a:moveTo>
                  <a:pt x="0" y="0"/>
                </a:moveTo>
                <a:lnTo>
                  <a:pt x="3534650" y="0"/>
                </a:lnTo>
                <a:lnTo>
                  <a:pt x="3534650" y="3097238"/>
                </a:lnTo>
                <a:lnTo>
                  <a:pt x="0" y="3097238"/>
                </a:lnTo>
                <a:lnTo>
                  <a:pt x="0" y="0"/>
                </a:lnTo>
                <a:close/>
              </a:path>
            </a:pathLst>
          </a:custGeom>
          <a:blipFill rotWithShape="1">
            <a:blip r:embed="rId7">
              <a:alphaModFix/>
            </a:blip>
            <a:stretch>
              <a:fillRect b="0" l="0" r="0" t="0"/>
            </a:stretch>
          </a:blipFill>
          <a:ln>
            <a:noFill/>
          </a:ln>
        </p:spPr>
      </p:sp>
      <p:sp>
        <p:nvSpPr>
          <p:cNvPr id="709" name="Google Shape;709;p45"/>
          <p:cNvSpPr/>
          <p:nvPr/>
        </p:nvSpPr>
        <p:spPr>
          <a:xfrm>
            <a:off x="1408468" y="4966967"/>
            <a:ext cx="4812695" cy="3052051"/>
          </a:xfrm>
          <a:custGeom>
            <a:rect b="b" l="l" r="r" t="t"/>
            <a:pathLst>
              <a:path extrusionOk="0" h="3052051" w="4812695">
                <a:moveTo>
                  <a:pt x="0" y="0"/>
                </a:moveTo>
                <a:lnTo>
                  <a:pt x="4812695" y="0"/>
                </a:lnTo>
                <a:lnTo>
                  <a:pt x="4812695" y="3052051"/>
                </a:lnTo>
                <a:lnTo>
                  <a:pt x="0" y="3052051"/>
                </a:lnTo>
                <a:lnTo>
                  <a:pt x="0" y="0"/>
                </a:lnTo>
                <a:close/>
              </a:path>
            </a:pathLst>
          </a:custGeom>
          <a:blipFill rotWithShape="1">
            <a:blip r:embed="rId8">
              <a:alphaModFix/>
            </a:blip>
            <a:stretch>
              <a:fillRect b="0" l="0" r="0" t="0"/>
            </a:stretch>
          </a:blipFill>
          <a:ln>
            <a:noFill/>
          </a:ln>
        </p:spPr>
      </p:sp>
      <p:sp>
        <p:nvSpPr>
          <p:cNvPr id="710" name="Google Shape;710;p45"/>
          <p:cNvSpPr/>
          <p:nvPr/>
        </p:nvSpPr>
        <p:spPr>
          <a:xfrm>
            <a:off x="12634466" y="1028700"/>
            <a:ext cx="3355898" cy="3354500"/>
          </a:xfrm>
          <a:custGeom>
            <a:rect b="b" l="l" r="r" t="t"/>
            <a:pathLst>
              <a:path extrusionOk="0" h="3354500" w="3355898">
                <a:moveTo>
                  <a:pt x="0" y="0"/>
                </a:moveTo>
                <a:lnTo>
                  <a:pt x="3355898" y="0"/>
                </a:lnTo>
                <a:lnTo>
                  <a:pt x="3355898" y="3354500"/>
                </a:lnTo>
                <a:lnTo>
                  <a:pt x="0" y="3354500"/>
                </a:lnTo>
                <a:lnTo>
                  <a:pt x="0" y="0"/>
                </a:lnTo>
                <a:close/>
              </a:path>
            </a:pathLst>
          </a:custGeom>
          <a:blipFill rotWithShape="1">
            <a:blip r:embed="rId9">
              <a:alphaModFix/>
            </a:blip>
            <a:stretch>
              <a:fillRect b="0" l="0" r="0" t="0"/>
            </a:stretch>
          </a:blipFill>
          <a:ln>
            <a:noFill/>
          </a:ln>
        </p:spPr>
      </p:sp>
      <p:sp>
        <p:nvSpPr>
          <p:cNvPr id="711" name="Google Shape;711;p45"/>
          <p:cNvSpPr txBox="1"/>
          <p:nvPr/>
        </p:nvSpPr>
        <p:spPr>
          <a:xfrm>
            <a:off x="1028700" y="892265"/>
            <a:ext cx="12565316"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12" name="Google Shape;712;p45"/>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13" name="Google Shape;713;p45"/>
          <p:cNvSpPr txBox="1"/>
          <p:nvPr/>
        </p:nvSpPr>
        <p:spPr>
          <a:xfrm>
            <a:off x="6221163" y="2481952"/>
            <a:ext cx="5845674" cy="1063626"/>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b="1" i="0" lang="en-US" sz="2599" u="none" cap="none" strike="noStrike">
                <a:solidFill>
                  <a:srgbClr val="000000"/>
                </a:solidFill>
                <a:latin typeface="Playfair Display"/>
                <a:ea typeface="Playfair Display"/>
                <a:cs typeface="Playfair Display"/>
                <a:sym typeface="Playfair Display"/>
              </a:rPr>
              <a:t>It is now time to apply what you have learnt for your own business!</a:t>
            </a:r>
            <a:endParaRPr/>
          </a:p>
        </p:txBody>
      </p:sp>
      <p:sp>
        <p:nvSpPr>
          <p:cNvPr id="714" name="Google Shape;714;p45"/>
          <p:cNvSpPr txBox="1"/>
          <p:nvPr/>
        </p:nvSpPr>
        <p:spPr>
          <a:xfrm>
            <a:off x="4982257" y="4497067"/>
            <a:ext cx="7915928" cy="89852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In the next couple of slides, you will find guiding questions to help you get started with your own digital marketing plan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20" name="Google Shape;720;p4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21" name="Google Shape;721;p4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22" name="Google Shape;722;p46"/>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23" name="Google Shape;723;p46"/>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24" name="Google Shape;724;p46"/>
          <p:cNvSpPr txBox="1"/>
          <p:nvPr/>
        </p:nvSpPr>
        <p:spPr>
          <a:xfrm>
            <a:off x="2520200" y="2754626"/>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Company Mission and Goals</a:t>
            </a:r>
            <a:endParaRPr/>
          </a:p>
        </p:txBody>
      </p:sp>
      <p:sp>
        <p:nvSpPr>
          <p:cNvPr id="725" name="Google Shape;725;p46"/>
          <p:cNvSpPr txBox="1"/>
          <p:nvPr/>
        </p:nvSpPr>
        <p:spPr>
          <a:xfrm>
            <a:off x="2520200" y="3258182"/>
            <a:ext cx="6118498" cy="4254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Describe your overall mission</a:t>
            </a:r>
            <a:r>
              <a:rPr b="0" i="0" lang="en-US" sz="2000" u="none" cap="none" strike="noStrike">
                <a:solidFill>
                  <a:srgbClr val="000000"/>
                </a:solidFill>
                <a:latin typeface="Playfair Display"/>
                <a:ea typeface="Playfair Display"/>
                <a:cs typeface="Playfair Display"/>
                <a:sym typeface="Playfair Display"/>
              </a:rPr>
              <a:t>. This describes how your vision will be achieves. A mission statement is focused on giving a brief insight into the internal workings and objectives of your social business. It has to be: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short</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specific</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measurable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SMART (specific, measurable, acheievable, relevant and time-bound)</a:t>
            </a:r>
            <a:endParaRPr/>
          </a:p>
        </p:txBody>
      </p:sp>
      <p:sp>
        <p:nvSpPr>
          <p:cNvPr id="726" name="Google Shape;726;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27" name="Google Shape;727;p46"/>
          <p:cNvSpPr txBox="1"/>
          <p:nvPr/>
        </p:nvSpPr>
        <p:spPr>
          <a:xfrm>
            <a:off x="9445806" y="4115432"/>
            <a:ext cx="6118498" cy="2540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mission statement needs to mean something to you and everyone who comes in contact with your organisation. It should include: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What are you going to do?</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Who is going to do it?</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How will it be achieved?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4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33" name="Google Shape;733;p4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34" name="Google Shape;734;p4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35" name="Google Shape;735;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36" name="Google Shape;736;p47">
            <a:hlinkClick r:id="rId7"/>
          </p:cNvPr>
          <p:cNvSpPr/>
          <p:nvPr/>
        </p:nvSpPr>
        <p:spPr>
          <a:xfrm>
            <a:off x="4210354" y="7003744"/>
            <a:ext cx="1815322" cy="2556792"/>
          </a:xfrm>
          <a:custGeom>
            <a:rect b="b" l="l" r="r" t="t"/>
            <a:pathLst>
              <a:path extrusionOk="0" h="2556792" w="1815322">
                <a:moveTo>
                  <a:pt x="0" y="0"/>
                </a:moveTo>
                <a:lnTo>
                  <a:pt x="1815323" y="0"/>
                </a:lnTo>
                <a:lnTo>
                  <a:pt x="1815323" y="2556792"/>
                </a:lnTo>
                <a:lnTo>
                  <a:pt x="0" y="2556792"/>
                </a:lnTo>
                <a:lnTo>
                  <a:pt x="0" y="0"/>
                </a:lnTo>
                <a:close/>
              </a:path>
            </a:pathLst>
          </a:custGeom>
          <a:blipFill rotWithShape="1">
            <a:blip r:embed="rId8">
              <a:alphaModFix/>
            </a:blip>
            <a:stretch>
              <a:fillRect b="0" l="0" r="0" t="0"/>
            </a:stretch>
          </a:blipFill>
          <a:ln>
            <a:noFill/>
          </a:ln>
        </p:spPr>
      </p:sp>
      <p:graphicFrame>
        <p:nvGraphicFramePr>
          <p:cNvPr id="737" name="Google Shape;737;p47"/>
          <p:cNvGraphicFramePr/>
          <p:nvPr/>
        </p:nvGraphicFramePr>
        <p:xfrm>
          <a:off x="9604124" y="3483680"/>
          <a:ext cx="3000000" cy="3000000"/>
        </p:xfrm>
        <a:graphic>
          <a:graphicData uri="http://schemas.openxmlformats.org/drawingml/2006/table">
            <a:tbl>
              <a:tblPr>
                <a:noFill/>
                <a:tableStyleId>{FB7068AC-BCE6-4834-8089-4073B145F96B}</a:tableStyleId>
              </a:tblPr>
              <a:tblGrid>
                <a:gridCol w="2438400"/>
                <a:gridCol w="2438400"/>
                <a:gridCol w="2438400"/>
              </a:tblGrid>
              <a:tr h="1546250">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AUDIENCE PERSONA</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NEEDS/CHALLENGES</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WHERE DO THEY SPEND TIME ONLINE?</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38" name="Google Shape;738;p47"/>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39" name="Google Shape;739;p47"/>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40" name="Google Shape;740;p47"/>
          <p:cNvSpPr txBox="1"/>
          <p:nvPr/>
        </p:nvSpPr>
        <p:spPr>
          <a:xfrm>
            <a:off x="2520200" y="2754626"/>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Audience</a:t>
            </a:r>
            <a:endParaRPr/>
          </a:p>
        </p:txBody>
      </p:sp>
      <p:sp>
        <p:nvSpPr>
          <p:cNvPr id="741" name="Google Shape;741;p47"/>
          <p:cNvSpPr txBox="1"/>
          <p:nvPr/>
        </p:nvSpPr>
        <p:spPr>
          <a:xfrm>
            <a:off x="2520200" y="3258182"/>
            <a:ext cx="6118498" cy="339725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Who are you trying to reach? Identify their nees and where they spend their time online. </a:t>
            </a:r>
            <a:r>
              <a:rPr b="0" i="0" lang="en-US" sz="2000" u="none" cap="none" strike="noStrike">
                <a:solidFill>
                  <a:srgbClr val="000000"/>
                </a:solidFill>
                <a:latin typeface="Playfair Display"/>
                <a:ea typeface="Playfair Display"/>
                <a:cs typeface="Playfair Display"/>
                <a:sym typeface="Playfair Display"/>
              </a:rPr>
              <a:t>You can make audience personals to bring your target supporters to life, making it easier to tailor your messages and strategies.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For more information on how to create an audience persona, click the picture below. </a:t>
            </a:r>
            <a:endParaRPr/>
          </a:p>
        </p:txBody>
      </p:sp>
      <p:sp>
        <p:nvSpPr>
          <p:cNvPr id="742" name="Google Shape;742;p47"/>
          <p:cNvSpPr txBox="1"/>
          <p:nvPr/>
        </p:nvSpPr>
        <p:spPr>
          <a:xfrm>
            <a:off x="9604124" y="2754626"/>
            <a:ext cx="6118498"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Fill in the following table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4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48" name="Google Shape;748;p4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49" name="Google Shape;749;p4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50" name="Google Shape;750;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751" name="Google Shape;751;p48"/>
          <p:cNvGraphicFramePr/>
          <p:nvPr/>
        </p:nvGraphicFramePr>
        <p:xfrm>
          <a:off x="9604124" y="3483680"/>
          <a:ext cx="3000000" cy="3000000"/>
        </p:xfrm>
        <a:graphic>
          <a:graphicData uri="http://schemas.openxmlformats.org/drawingml/2006/table">
            <a:tbl>
              <a:tblPr>
                <a:noFill/>
                <a:tableStyleId>{FB7068AC-BCE6-4834-8089-4073B145F96B}</a:tableStyleId>
              </a:tblPr>
              <a:tblGrid>
                <a:gridCol w="3657600"/>
                <a:gridCol w="3657600"/>
              </a:tblGrid>
              <a:tr h="1028700">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CHOSEN CHANNEL</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None/>
                      </a:pPr>
                      <a:r>
                        <a:rPr b="1" lang="en-US" sz="2000" u="none" cap="none" strike="noStrike">
                          <a:solidFill>
                            <a:srgbClr val="000000"/>
                          </a:solidFill>
                          <a:latin typeface="Playfair Display"/>
                          <a:ea typeface="Playfair Display"/>
                          <a:cs typeface="Playfair Display"/>
                          <a:sym typeface="Playfair Display"/>
                        </a:rPr>
                        <a:t>WHY?</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52" name="Google Shape;752;p48"/>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53" name="Google Shape;753;p4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54" name="Google Shape;754;p48"/>
          <p:cNvSpPr txBox="1"/>
          <p:nvPr/>
        </p:nvSpPr>
        <p:spPr>
          <a:xfrm>
            <a:off x="2522004" y="3845923"/>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Choose your channels</a:t>
            </a:r>
            <a:endParaRPr/>
          </a:p>
        </p:txBody>
      </p:sp>
      <p:sp>
        <p:nvSpPr>
          <p:cNvPr id="755" name="Google Shape;755;p48"/>
          <p:cNvSpPr txBox="1"/>
          <p:nvPr/>
        </p:nvSpPr>
        <p:spPr>
          <a:xfrm>
            <a:off x="2520200" y="4474271"/>
            <a:ext cx="6118498" cy="2111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Based on your audience identification, but also on the SWOT analysis of the platforms, </a:t>
            </a:r>
            <a:r>
              <a:rPr b="1" i="0" lang="en-US" sz="2000" u="none" cap="none" strike="noStrike">
                <a:solidFill>
                  <a:srgbClr val="000000"/>
                </a:solidFill>
                <a:latin typeface="Playfair Display"/>
                <a:ea typeface="Playfair Display"/>
                <a:cs typeface="Playfair Display"/>
                <a:sym typeface="Playfair Display"/>
              </a:rPr>
              <a:t>decide which channels do you want to use. </a:t>
            </a:r>
            <a:endParaRPr/>
          </a:p>
          <a:p>
            <a:pPr indent="0" lvl="0" marL="0" marR="0" rtl="0" algn="l">
              <a:lnSpc>
                <a:spcPct val="170000"/>
              </a:lnSpc>
              <a:spcBef>
                <a:spcPts val="0"/>
              </a:spcBef>
              <a:spcAft>
                <a:spcPts val="0"/>
              </a:spcAft>
              <a:buNone/>
            </a:pPr>
            <a:r>
              <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Note: Quality is better than quantity</a:t>
            </a:r>
            <a:endParaRPr/>
          </a:p>
        </p:txBody>
      </p:sp>
      <p:sp>
        <p:nvSpPr>
          <p:cNvPr id="756" name="Google Shape;756;p48"/>
          <p:cNvSpPr txBox="1"/>
          <p:nvPr/>
        </p:nvSpPr>
        <p:spPr>
          <a:xfrm>
            <a:off x="9604124" y="2754626"/>
            <a:ext cx="6118498"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Fill in the following table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62" name="Google Shape;762;p4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63" name="Google Shape;763;p4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64" name="Google Shape;764;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65" name="Google Shape;765;p49"/>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66" name="Google Shape;766;p49"/>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67" name="Google Shape;767;p49"/>
          <p:cNvSpPr txBox="1"/>
          <p:nvPr/>
        </p:nvSpPr>
        <p:spPr>
          <a:xfrm>
            <a:off x="2520200" y="2242959"/>
            <a:ext cx="5845674" cy="825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Set up your content strategy and craft core messages</a:t>
            </a:r>
            <a:endParaRPr/>
          </a:p>
        </p:txBody>
      </p:sp>
      <p:sp>
        <p:nvSpPr>
          <p:cNvPr id="768" name="Google Shape;768;p49"/>
          <p:cNvSpPr txBox="1"/>
          <p:nvPr/>
        </p:nvSpPr>
        <p:spPr>
          <a:xfrm>
            <a:off x="2520200" y="3190392"/>
            <a:ext cx="6118498" cy="5540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With your content strategy:</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What would your ideal customer want to learn from you?</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What does your ideal customer like?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What would help your ideal customer?</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Use inspiring quotes that will get them into action or start the day with a smile</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Think about your story. Develop compelling messages that communicate your mission, the problem you're addressing and how people can help. </a:t>
            </a:r>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Your messaging should resonate emotionally with your audience. </a:t>
            </a:r>
            <a:endParaRPr/>
          </a:p>
        </p:txBody>
      </p:sp>
      <p:sp>
        <p:nvSpPr>
          <p:cNvPr id="769" name="Google Shape;769;p49"/>
          <p:cNvSpPr txBox="1"/>
          <p:nvPr/>
        </p:nvSpPr>
        <p:spPr>
          <a:xfrm>
            <a:off x="9620173" y="4040188"/>
            <a:ext cx="6118498" cy="2111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Draw out 3-5 core messages based on “your story” for your socials.</a:t>
            </a:r>
            <a:endParaRPr/>
          </a:p>
          <a:p>
            <a:pPr indent="0" lvl="0" marL="0" marR="0" rtl="0" algn="l">
              <a:lnSpc>
                <a:spcPct val="170000"/>
              </a:lnSpc>
              <a:spcBef>
                <a:spcPts val="0"/>
              </a:spcBef>
              <a:spcAft>
                <a:spcPts val="0"/>
              </a:spcAft>
              <a:buNone/>
            </a:pPr>
            <a:r>
              <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You can refer to the additional resources at the end of this presentation for additional support.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5"/>
          <p:cNvSpPr txBox="1"/>
          <p:nvPr/>
        </p:nvSpPr>
        <p:spPr>
          <a:xfrm>
            <a:off x="3768750" y="2627200"/>
            <a:ext cx="11698800" cy="6383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Watch SUSE Video Module 4 </a:t>
            </a:r>
            <a:r>
              <a:rPr lang="en-US" sz="3399" u="sng">
                <a:solidFill>
                  <a:schemeClr val="hlink"/>
                </a:solidFill>
                <a:latin typeface="Playfair Display"/>
                <a:ea typeface="Playfair Display"/>
                <a:cs typeface="Playfair Display"/>
                <a:sym typeface="Playfair Display"/>
                <a:hlinkClick r:id="rId5"/>
              </a:rPr>
              <a:t>https://www.youtube.com/watch?v=8Q_nC8nZcew&amp;list=PLcG96fou9ugIcS3ZYVFc5SNQNJo3JhIfH&amp;index=4</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 today’s business landscape, digital marketing and social media are </a:t>
            </a:r>
            <a:r>
              <a:rPr lang="en-US" sz="3399">
                <a:latin typeface="Playfair Display"/>
                <a:ea typeface="Playfair Display"/>
                <a:cs typeface="Playfair Display"/>
                <a:sym typeface="Playfair Display"/>
              </a:rPr>
              <a:t>indispensable</a:t>
            </a:r>
            <a:r>
              <a:rPr lang="en-US" sz="3399">
                <a:latin typeface="Playfair Display"/>
                <a:ea typeface="Playfair Display"/>
                <a:cs typeface="Playfair Display"/>
                <a:sym typeface="Playfair Display"/>
              </a:rPr>
              <a:t>. With billion of active users, they offer unparalleled opportunities for brand growth. From content creation to data-driven insights, mastering these tools is crucial for staying competitive. </a:t>
            </a:r>
            <a:endParaRPr/>
          </a:p>
        </p:txBody>
      </p:sp>
      <p:sp>
        <p:nvSpPr>
          <p:cNvPr id="152" name="Google Shape;152;p5"/>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a:t>
            </a:r>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5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75" name="Google Shape;775;p5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76" name="Google Shape;776;p5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77" name="Google Shape;777;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aphicFrame>
        <p:nvGraphicFramePr>
          <p:cNvPr id="778" name="Google Shape;778;p50"/>
          <p:cNvGraphicFramePr/>
          <p:nvPr/>
        </p:nvGraphicFramePr>
        <p:xfrm>
          <a:off x="6465358" y="2409869"/>
          <a:ext cx="3000000" cy="3000000"/>
        </p:xfrm>
        <a:graphic>
          <a:graphicData uri="http://schemas.openxmlformats.org/drawingml/2006/table">
            <a:tbl>
              <a:tblPr>
                <a:noFill/>
                <a:tableStyleId>{FB7068AC-BCE6-4834-8089-4073B145F96B}</a:tableStyleId>
              </a:tblPr>
              <a:tblGrid>
                <a:gridCol w="1269475"/>
                <a:gridCol w="1269475"/>
                <a:gridCol w="1269475"/>
                <a:gridCol w="1269475"/>
                <a:gridCol w="1269475"/>
                <a:gridCol w="1269475"/>
                <a:gridCol w="1269475"/>
                <a:gridCol w="1269475"/>
              </a:tblGrid>
              <a:tr h="659025">
                <a:tc>
                  <a:txBody>
                    <a:bodyPr/>
                    <a:lstStyle/>
                    <a:p>
                      <a:pPr indent="0" lvl="0" marL="0" marR="0" rtl="0" algn="l">
                        <a:lnSpc>
                          <a:spcPct val="203636"/>
                        </a:lnSpc>
                        <a:spcBef>
                          <a:spcPts val="0"/>
                        </a:spcBef>
                        <a:spcAft>
                          <a:spcPts val="0"/>
                        </a:spcAft>
                        <a:buNone/>
                      </a:pPr>
                      <a:r>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Monday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Tuesday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Wednesday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Thursday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Friday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Saturday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Sunday</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Facebook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Instagram</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X (Twitter)</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LinkedIn</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TikTok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None/>
                      </a:pPr>
                      <a:r>
                        <a:rPr b="1" lang="en-US" sz="1600" u="none" cap="none" strike="noStrike">
                          <a:solidFill>
                            <a:srgbClr val="000000"/>
                          </a:solidFill>
                          <a:latin typeface="Playfair Display"/>
                          <a:ea typeface="Playfair Display"/>
                          <a:cs typeface="Playfair Display"/>
                          <a:sym typeface="Playfair Display"/>
                        </a:rPr>
                        <a:t>YouTube</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None/>
                      </a:pPr>
                      <a:r>
                        <a:rPr lang="en-US" sz="1600" u="none" cap="none" strike="noStrike">
                          <a:solidFill>
                            <a:srgbClr val="000000"/>
                          </a:solidFill>
                          <a:latin typeface="Playfair Display"/>
                          <a:ea typeface="Playfair Display"/>
                          <a:cs typeface="Playfair Display"/>
                          <a:sym typeface="Playfair Display"/>
                        </a:rPr>
                        <a:t>Type of post: </a:t>
                      </a:r>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779" name="Google Shape;779;p50"/>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80" name="Google Shape;780;p50"/>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81" name="Google Shape;781;p50"/>
          <p:cNvSpPr txBox="1"/>
          <p:nvPr/>
        </p:nvSpPr>
        <p:spPr>
          <a:xfrm>
            <a:off x="2520200" y="3525570"/>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Content Calendar</a:t>
            </a:r>
            <a:endParaRPr/>
          </a:p>
        </p:txBody>
      </p:sp>
      <p:sp>
        <p:nvSpPr>
          <p:cNvPr id="782" name="Google Shape;782;p50"/>
          <p:cNvSpPr txBox="1"/>
          <p:nvPr/>
        </p:nvSpPr>
        <p:spPr>
          <a:xfrm>
            <a:off x="2520200" y="4232275"/>
            <a:ext cx="3310013" cy="296862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Create a content calendar</a:t>
            </a:r>
            <a:r>
              <a:rPr b="0" i="0" lang="en-US" sz="2000" u="none" cap="none" strike="noStrike">
                <a:solidFill>
                  <a:srgbClr val="000000"/>
                </a:solidFill>
                <a:latin typeface="Playfair Display"/>
                <a:ea typeface="Playfair Display"/>
                <a:cs typeface="Playfair Display"/>
                <a:sym typeface="Playfair Display"/>
              </a:rPr>
              <a:t> for yourself to make sure that wou can post consistently on your socials. Take into account your different channels as well as your mission.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88" name="Google Shape;788;p5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89" name="Google Shape;789;p5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90" name="Google Shape;790;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791" name="Google Shape;791;p51"/>
          <p:cNvSpPr/>
          <p:nvPr/>
        </p:nvSpPr>
        <p:spPr>
          <a:xfrm>
            <a:off x="11062159" y="3589686"/>
            <a:ext cx="3300673" cy="2754562"/>
          </a:xfrm>
          <a:custGeom>
            <a:rect b="b" l="l" r="r" t="t"/>
            <a:pathLst>
              <a:path extrusionOk="0" h="2754562" w="3300673">
                <a:moveTo>
                  <a:pt x="0" y="0"/>
                </a:moveTo>
                <a:lnTo>
                  <a:pt x="3300673" y="0"/>
                </a:lnTo>
                <a:lnTo>
                  <a:pt x="3300673" y="2754562"/>
                </a:lnTo>
                <a:lnTo>
                  <a:pt x="0" y="2754562"/>
                </a:lnTo>
                <a:lnTo>
                  <a:pt x="0" y="0"/>
                </a:lnTo>
                <a:close/>
              </a:path>
            </a:pathLst>
          </a:custGeom>
          <a:blipFill rotWithShape="1">
            <a:blip r:embed="rId7">
              <a:alphaModFix/>
            </a:blip>
            <a:stretch>
              <a:fillRect b="0" l="0" r="0" t="0"/>
            </a:stretch>
          </a:blipFill>
          <a:ln>
            <a:noFill/>
          </a:ln>
        </p:spPr>
      </p:sp>
      <p:sp>
        <p:nvSpPr>
          <p:cNvPr id="792" name="Google Shape;792;p51"/>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793" name="Google Shape;793;p51"/>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794" name="Google Shape;794;p51"/>
          <p:cNvSpPr txBox="1"/>
          <p:nvPr/>
        </p:nvSpPr>
        <p:spPr>
          <a:xfrm>
            <a:off x="3925168" y="3718749"/>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Set Your Budget</a:t>
            </a:r>
            <a:endParaRPr/>
          </a:p>
        </p:txBody>
      </p:sp>
      <p:sp>
        <p:nvSpPr>
          <p:cNvPr id="795" name="Google Shape;795;p51"/>
          <p:cNvSpPr txBox="1"/>
          <p:nvPr/>
        </p:nvSpPr>
        <p:spPr>
          <a:xfrm>
            <a:off x="3925168" y="4232873"/>
            <a:ext cx="6118498" cy="2111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Think of the resources necessary for your digital marketing activities. Not only financial resources but also for examples research resources. Take this budget into account when deciding finally on your own channels and plans.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5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801" name="Google Shape;801;p5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802" name="Google Shape;802;p5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803" name="Google Shape;803;p5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804" name="Google Shape;804;p52"/>
          <p:cNvSpPr/>
          <p:nvPr/>
        </p:nvSpPr>
        <p:spPr>
          <a:xfrm>
            <a:off x="10456861" y="2649310"/>
            <a:ext cx="3824133" cy="4635312"/>
          </a:xfrm>
          <a:custGeom>
            <a:rect b="b" l="l" r="r" t="t"/>
            <a:pathLst>
              <a:path extrusionOk="0" h="4635312" w="3824133">
                <a:moveTo>
                  <a:pt x="0" y="0"/>
                </a:moveTo>
                <a:lnTo>
                  <a:pt x="3824133" y="0"/>
                </a:lnTo>
                <a:lnTo>
                  <a:pt x="3824133" y="4635313"/>
                </a:lnTo>
                <a:lnTo>
                  <a:pt x="0" y="4635313"/>
                </a:lnTo>
                <a:lnTo>
                  <a:pt x="0" y="0"/>
                </a:lnTo>
                <a:close/>
              </a:path>
            </a:pathLst>
          </a:custGeom>
          <a:blipFill rotWithShape="1">
            <a:blip r:embed="rId7">
              <a:alphaModFix/>
            </a:blip>
            <a:stretch>
              <a:fillRect b="0" l="0" r="0" t="0"/>
            </a:stretch>
          </a:blipFill>
          <a:ln>
            <a:noFill/>
          </a:ln>
        </p:spPr>
      </p:sp>
      <p:sp>
        <p:nvSpPr>
          <p:cNvPr id="805" name="Google Shape;805;p52"/>
          <p:cNvSpPr txBox="1"/>
          <p:nvPr/>
        </p:nvSpPr>
        <p:spPr>
          <a:xfrm>
            <a:off x="1028700" y="892265"/>
            <a:ext cx="16834213"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Develop your own basic digital marketing plan</a:t>
            </a:r>
            <a:endParaRPr/>
          </a:p>
        </p:txBody>
      </p:sp>
      <p:sp>
        <p:nvSpPr>
          <p:cNvPr id="806" name="Google Shape;806;p5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Exercise 1</a:t>
            </a:r>
            <a:endParaRPr/>
          </a:p>
        </p:txBody>
      </p:sp>
      <p:sp>
        <p:nvSpPr>
          <p:cNvPr id="807" name="Google Shape;807;p52"/>
          <p:cNvSpPr txBox="1"/>
          <p:nvPr/>
        </p:nvSpPr>
        <p:spPr>
          <a:xfrm>
            <a:off x="3675691" y="3606592"/>
            <a:ext cx="5845674"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2000" u="none" cap="none" strike="noStrike">
                <a:solidFill>
                  <a:srgbClr val="000000"/>
                </a:solidFill>
                <a:latin typeface="Playfair Display"/>
                <a:ea typeface="Playfair Display"/>
                <a:cs typeface="Playfair Display"/>
                <a:sym typeface="Playfair Display"/>
              </a:rPr>
              <a:t>Measure and adapt</a:t>
            </a:r>
            <a:endParaRPr/>
          </a:p>
        </p:txBody>
      </p:sp>
      <p:sp>
        <p:nvSpPr>
          <p:cNvPr id="808" name="Google Shape;808;p52"/>
          <p:cNvSpPr txBox="1"/>
          <p:nvPr/>
        </p:nvSpPr>
        <p:spPr>
          <a:xfrm>
            <a:off x="3675691" y="4120716"/>
            <a:ext cx="6118498" cy="21113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To measure the results of your digigtal marketing plan, you need measuring instruments and KPIs which allows you to measure the achievement of your goals. </a:t>
            </a:r>
            <a:r>
              <a:rPr b="1" i="0" lang="en-US" sz="2000" u="none" cap="none" strike="noStrike">
                <a:solidFill>
                  <a:srgbClr val="000000"/>
                </a:solidFill>
                <a:latin typeface="Playfair Display"/>
                <a:ea typeface="Playfair Display"/>
                <a:cs typeface="Playfair Display"/>
                <a:sym typeface="Playfair Display"/>
              </a:rPr>
              <a:t>How are you going to measure? What are your KPIs?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14" name="Google Shape;814;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15" name="Google Shape;815;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16" name="Google Shape;816;p53"/>
          <p:cNvSpPr txBox="1"/>
          <p:nvPr/>
        </p:nvSpPr>
        <p:spPr>
          <a:xfrm>
            <a:off x="2138101" y="790575"/>
            <a:ext cx="24339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817" name="Google Shape;817;p53"/>
          <p:cNvSpPr txBox="1"/>
          <p:nvPr/>
        </p:nvSpPr>
        <p:spPr>
          <a:xfrm>
            <a:off x="4238773" y="893400"/>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818" name="Google Shape;818;p53"/>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 </a:t>
            </a:r>
            <a:endParaRPr/>
          </a:p>
        </p:txBody>
      </p:sp>
      <p:sp>
        <p:nvSpPr>
          <p:cNvPr id="819" name="Google Shape;819;p53"/>
          <p:cNvSpPr txBox="1"/>
          <p:nvPr/>
        </p:nvSpPr>
        <p:spPr>
          <a:xfrm>
            <a:off x="2586826" y="3325979"/>
            <a:ext cx="12415274" cy="4260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Why is digital marketing and social media important?</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a. It is easy to use</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b. it creates trends</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c. connects you with like-minded people</a:t>
            </a:r>
            <a:endParaRPr/>
          </a:p>
          <a:p>
            <a:pPr indent="0" lvl="0" marL="0" marR="0" rtl="0" algn="l">
              <a:lnSpc>
                <a:spcPct val="116672"/>
              </a:lnSpc>
              <a:spcBef>
                <a:spcPts val="0"/>
              </a:spcBef>
              <a:spcAft>
                <a:spcPts val="0"/>
              </a:spcAft>
              <a:buNone/>
            </a:pPr>
            <a:r>
              <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16672"/>
              </a:lnSpc>
              <a:spcBef>
                <a:spcPts val="0"/>
              </a:spcBef>
              <a:spcAft>
                <a:spcPts val="0"/>
              </a:spcAft>
              <a:buNone/>
            </a:pPr>
            <a:r>
              <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16672"/>
              </a:lnSpc>
              <a:spcBef>
                <a:spcPts val="0"/>
              </a:spcBef>
              <a:spcAft>
                <a:spcPts val="0"/>
              </a:spcAft>
              <a:buNone/>
            </a:pPr>
            <a:r>
              <a:t/>
            </a:r>
            <a:endParaRPr b="0" i="0" sz="2999" u="none" cap="none" strike="noStrike">
              <a:solidFill>
                <a:srgbClr val="000000"/>
              </a:solidFill>
              <a:latin typeface="Playfair Display"/>
              <a:ea typeface="Playfair Display"/>
              <a:cs typeface="Playfair Display"/>
              <a:sym typeface="Playfair Display"/>
            </a:endParaRPr>
          </a:p>
        </p:txBody>
      </p:sp>
      <p:sp>
        <p:nvSpPr>
          <p:cNvPr id="820" name="Google Shape;820;p5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26" name="Google Shape;826;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27" name="Google Shape;827;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28" name="Google Shape;828;p54"/>
          <p:cNvSpPr txBox="1"/>
          <p:nvPr/>
        </p:nvSpPr>
        <p:spPr>
          <a:xfrm>
            <a:off x="1916878" y="790575"/>
            <a:ext cx="2729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829" name="Google Shape;829;p54"/>
          <p:cNvSpPr txBox="1"/>
          <p:nvPr/>
        </p:nvSpPr>
        <p:spPr>
          <a:xfrm>
            <a:off x="4403597" y="90768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830" name="Google Shape;830;p54"/>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 </a:t>
            </a:r>
            <a:endParaRPr/>
          </a:p>
        </p:txBody>
      </p:sp>
      <p:sp>
        <p:nvSpPr>
          <p:cNvPr id="831" name="Google Shape;831;p54"/>
          <p:cNvSpPr txBox="1"/>
          <p:nvPr/>
        </p:nvSpPr>
        <p:spPr>
          <a:xfrm>
            <a:off x="2936363" y="4263704"/>
            <a:ext cx="12415274" cy="1368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2: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What are the elements that you can use to create engaging content?</a:t>
            </a:r>
            <a:endParaRPr/>
          </a:p>
        </p:txBody>
      </p:sp>
      <p:sp>
        <p:nvSpPr>
          <p:cNvPr id="832" name="Google Shape;832;p5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38" name="Google Shape;838;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39" name="Google Shape;839;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40" name="Google Shape;840;p55"/>
          <p:cNvSpPr txBox="1"/>
          <p:nvPr/>
        </p:nvSpPr>
        <p:spPr>
          <a:xfrm>
            <a:off x="1911060" y="790575"/>
            <a:ext cx="217274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03</a:t>
            </a:r>
            <a:endParaRPr/>
          </a:p>
        </p:txBody>
      </p:sp>
      <p:sp>
        <p:nvSpPr>
          <p:cNvPr id="841" name="Google Shape;841;p55"/>
          <p:cNvSpPr txBox="1"/>
          <p:nvPr/>
        </p:nvSpPr>
        <p:spPr>
          <a:xfrm>
            <a:off x="4077997" y="897514"/>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842" name="Google Shape;842;p55"/>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 </a:t>
            </a:r>
            <a:endParaRPr/>
          </a:p>
        </p:txBody>
      </p:sp>
      <p:sp>
        <p:nvSpPr>
          <p:cNvPr id="843" name="Google Shape;843;p55"/>
          <p:cNvSpPr txBox="1"/>
          <p:nvPr/>
        </p:nvSpPr>
        <p:spPr>
          <a:xfrm>
            <a:off x="2936363" y="3654425"/>
            <a:ext cx="12415274" cy="2940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3: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What do you have to master in content wiriting?</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a. call to action</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b. active wiriting</a:t>
            </a:r>
            <a:endParaRPr/>
          </a:p>
          <a:p>
            <a:pPr indent="0" lvl="0" marL="0" marR="0" rtl="0" algn="l">
              <a:lnSpc>
                <a:spcPct val="140013"/>
              </a:lnSpc>
              <a:spcBef>
                <a:spcPts val="0"/>
              </a:spcBef>
              <a:spcAft>
                <a:spcPts val="0"/>
              </a:spcAft>
              <a:buNone/>
            </a:pPr>
            <a:r>
              <a:rPr b="0" i="0" lang="en-US" sz="2999" u="none" cap="none" strike="noStrike">
                <a:solidFill>
                  <a:srgbClr val="000000"/>
                </a:solidFill>
                <a:latin typeface="Playfair Display"/>
                <a:ea typeface="Playfair Display"/>
                <a:cs typeface="Playfair Display"/>
                <a:sym typeface="Playfair Display"/>
              </a:rPr>
              <a:t>c. hashtags and keywords</a:t>
            </a:r>
            <a:endParaRPr/>
          </a:p>
        </p:txBody>
      </p:sp>
      <p:sp>
        <p:nvSpPr>
          <p:cNvPr id="844" name="Google Shape;844;p5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5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50" name="Google Shape;850;p56"/>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51" name="Google Shape;851;p5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52" name="Google Shape;852;p56"/>
          <p:cNvSpPr/>
          <p:nvPr/>
        </p:nvSpPr>
        <p:spPr>
          <a:xfrm>
            <a:off x="1657368" y="3022814"/>
            <a:ext cx="4008506" cy="5516671"/>
          </a:xfrm>
          <a:custGeom>
            <a:rect b="b" l="l" r="r" t="t"/>
            <a:pathLst>
              <a:path extrusionOk="0" h="5516671" w="4008506">
                <a:moveTo>
                  <a:pt x="0" y="0"/>
                </a:moveTo>
                <a:lnTo>
                  <a:pt x="4008505" y="0"/>
                </a:lnTo>
                <a:lnTo>
                  <a:pt x="4008505" y="5516671"/>
                </a:lnTo>
                <a:lnTo>
                  <a:pt x="0" y="5516671"/>
                </a:lnTo>
                <a:lnTo>
                  <a:pt x="0" y="0"/>
                </a:lnTo>
                <a:close/>
              </a:path>
            </a:pathLst>
          </a:custGeom>
          <a:blipFill rotWithShape="1">
            <a:blip r:embed="rId6">
              <a:alphaModFix/>
            </a:blip>
            <a:stretch>
              <a:fillRect b="-13803" l="0" r="-99660" t="-31268"/>
            </a:stretch>
          </a:blipFill>
          <a:ln>
            <a:noFill/>
          </a:ln>
        </p:spPr>
      </p:sp>
      <p:sp>
        <p:nvSpPr>
          <p:cNvPr id="853" name="Google Shape;853;p5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
        <p:nvSpPr>
          <p:cNvPr id="854" name="Google Shape;854;p56"/>
          <p:cNvSpPr/>
          <p:nvPr/>
        </p:nvSpPr>
        <p:spPr>
          <a:xfrm>
            <a:off x="2382940" y="3352163"/>
            <a:ext cx="3643588" cy="5562730"/>
          </a:xfrm>
          <a:custGeom>
            <a:rect b="b" l="l" r="r" t="t"/>
            <a:pathLst>
              <a:path extrusionOk="0" h="5562730" w="3643588">
                <a:moveTo>
                  <a:pt x="0" y="0"/>
                </a:moveTo>
                <a:lnTo>
                  <a:pt x="3643588" y="0"/>
                </a:lnTo>
                <a:lnTo>
                  <a:pt x="3643588" y="5562731"/>
                </a:lnTo>
                <a:lnTo>
                  <a:pt x="0" y="5562731"/>
                </a:lnTo>
                <a:lnTo>
                  <a:pt x="0" y="0"/>
                </a:lnTo>
                <a:close/>
              </a:path>
            </a:pathLst>
          </a:custGeom>
          <a:blipFill rotWithShape="1">
            <a:blip r:embed="rId8">
              <a:alphaModFix/>
            </a:blip>
            <a:stretch>
              <a:fillRect b="0" l="0" r="0" t="0"/>
            </a:stretch>
          </a:blipFill>
          <a:ln>
            <a:noFill/>
          </a:ln>
        </p:spPr>
      </p:sp>
      <p:sp>
        <p:nvSpPr>
          <p:cNvPr id="855" name="Google Shape;855;p56"/>
          <p:cNvSpPr txBox="1"/>
          <p:nvPr/>
        </p:nvSpPr>
        <p:spPr>
          <a:xfrm>
            <a:off x="1939932" y="790575"/>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04</a:t>
            </a:r>
            <a:endParaRPr/>
          </a:p>
        </p:txBody>
      </p:sp>
      <p:sp>
        <p:nvSpPr>
          <p:cNvPr id="856" name="Google Shape;856;p56"/>
          <p:cNvSpPr txBox="1"/>
          <p:nvPr/>
        </p:nvSpPr>
        <p:spPr>
          <a:xfrm>
            <a:off x="4054929" y="923925"/>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857" name="Google Shape;857;p56"/>
          <p:cNvSpPr txBox="1"/>
          <p:nvPr/>
        </p:nvSpPr>
        <p:spPr>
          <a:xfrm>
            <a:off x="6229265" y="2845169"/>
            <a:ext cx="8879635" cy="56705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 Why is digital marketing and social media important?</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Answer: C connects you with like-minded people</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2: What are the elements that you can use to create engaging content?</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Answer: polls, behind the screnes, answering FAQs, news from your company, news from your field, blogs, infographics, failure stories, photos, acts, additional information about your product/service, memories</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3: What do you have to master in content writing?</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Answer: C hashtags and keywords</a:t>
            </a:r>
            <a:endParaRPr/>
          </a:p>
        </p:txBody>
      </p:sp>
      <p:sp>
        <p:nvSpPr>
          <p:cNvPr id="858" name="Google Shape;858;p56"/>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5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864" name="Google Shape;864;p5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865" name="Google Shape;865;p5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866" name="Google Shape;866;p57"/>
          <p:cNvSpPr txBox="1"/>
          <p:nvPr/>
        </p:nvSpPr>
        <p:spPr>
          <a:xfrm>
            <a:off x="2054206" y="1500291"/>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ADDITIONAL RESOURCES</a:t>
            </a:r>
            <a:endParaRPr/>
          </a:p>
        </p:txBody>
      </p:sp>
      <p:sp>
        <p:nvSpPr>
          <p:cNvPr id="867" name="Google Shape;867;p57"/>
          <p:cNvSpPr txBox="1"/>
          <p:nvPr/>
        </p:nvSpPr>
        <p:spPr>
          <a:xfrm>
            <a:off x="2479805" y="3441132"/>
            <a:ext cx="13645286" cy="418084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marketing mistakes to avoid and fix: </a:t>
            </a:r>
            <a:r>
              <a:rPr b="0" i="0" lang="en-US" sz="3399"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https://changecreator.com/digital-marketing-mistakes-to-avoid-and-fix/</a:t>
            </a:r>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Story telling techniques: </a:t>
            </a:r>
            <a:r>
              <a:rPr b="0" i="0" lang="en-US" sz="3399"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https://youtu.be/OEx8yRbNw9o?si=ERKNfgtoge9f5Svi</a:t>
            </a:r>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Story telling for a social entrepreneur: </a:t>
            </a:r>
            <a:r>
              <a:rPr b="0" i="0" lang="en-US" sz="3399"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https://youtu.be/3U91wjC1T6Q?si=y_6knG-c0niX6G6y</a:t>
            </a:r>
            <a:endParaRPr/>
          </a:p>
        </p:txBody>
      </p:sp>
      <p:sp>
        <p:nvSpPr>
          <p:cNvPr id="868" name="Google Shape;868;p5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81" l="-14265" r="-3278" t="-161048"/>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5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874" name="Google Shape;874;p5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875" name="Google Shape;875;p5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876" name="Google Shape;876;p5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877" name="Google Shape;877;p5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878" name="Google Shape;878;p58"/>
          <p:cNvSpPr txBox="1"/>
          <p:nvPr/>
        </p:nvSpPr>
        <p:spPr>
          <a:xfrm>
            <a:off x="10747704" y="1059356"/>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04</a:t>
            </a:r>
            <a:endParaRPr/>
          </a:p>
        </p:txBody>
      </p:sp>
      <p:sp>
        <p:nvSpPr>
          <p:cNvPr id="879" name="Google Shape;879;p58"/>
          <p:cNvSpPr txBox="1"/>
          <p:nvPr/>
        </p:nvSpPr>
        <p:spPr>
          <a:xfrm>
            <a:off x="2054857" y="1764206"/>
            <a:ext cx="14178285"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You've completed module</a:t>
            </a:r>
            <a:endParaRPr/>
          </a:p>
        </p:txBody>
      </p:sp>
      <p:sp>
        <p:nvSpPr>
          <p:cNvPr id="880" name="Google Shape;880;p58"/>
          <p:cNvSpPr txBox="1"/>
          <p:nvPr/>
        </p:nvSpPr>
        <p:spPr>
          <a:xfrm>
            <a:off x="7307825" y="3889375"/>
            <a:ext cx="9797415"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Have you also taken a look at the other modules and the guides? </a:t>
            </a:r>
            <a:endParaRPr/>
          </a:p>
        </p:txBody>
      </p:sp>
      <p:sp>
        <p:nvSpPr>
          <p:cNvPr id="881" name="Google Shape;881;p58"/>
          <p:cNvSpPr txBox="1"/>
          <p:nvPr/>
        </p:nvSpPr>
        <p:spPr>
          <a:xfrm>
            <a:off x="2341788" y="4911725"/>
            <a:ext cx="6390382"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Modules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01 Introduction to SDGs </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02 Social Business Model Canvas and Pricing</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03 Networking and Communication</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04 Digital Marketing and Social Media</a:t>
            </a:r>
            <a:endParaRPr/>
          </a:p>
        </p:txBody>
      </p:sp>
      <p:sp>
        <p:nvSpPr>
          <p:cNvPr id="882" name="Google Shape;882;p58"/>
          <p:cNvSpPr txBox="1"/>
          <p:nvPr/>
        </p:nvSpPr>
        <p:spPr>
          <a:xfrm>
            <a:off x="5617601" y="7265095"/>
            <a:ext cx="7046935"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Guides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01  Environmental degradation in Business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02 Gender Equality in Business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03 Digital Tools in Industry 4.0 &amp; 5.0 Shaping Entrepreneurship in the New Digital Society</a:t>
            </a:r>
            <a:endParaRPr/>
          </a:p>
        </p:txBody>
      </p:sp>
      <p:sp>
        <p:nvSpPr>
          <p:cNvPr id="883" name="Google Shape;883;p58"/>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59"/>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893" name="Google Shape;893;p59"/>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894" name="Google Shape;894;p59"/>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895" name="Google Shape;895;p59"/>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896" name="Google Shape;896;p59"/>
          <p:cNvSpPr txBox="1"/>
          <p:nvPr/>
        </p:nvSpPr>
        <p:spPr>
          <a:xfrm>
            <a:off x="4647902" y="2720597"/>
            <a:ext cx="899219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6AC73"/>
                </a:solidFill>
                <a:latin typeface="Prata"/>
                <a:ea typeface="Prata"/>
                <a:cs typeface="Prata"/>
                <a:sym typeface="Prata"/>
              </a:rPr>
              <a:t>https://suse-theproject.eu/</a:t>
            </a:r>
            <a:endParaRPr/>
          </a:p>
        </p:txBody>
      </p:sp>
      <p:sp>
        <p:nvSpPr>
          <p:cNvPr id="897" name="Google Shape;897;p59"/>
          <p:cNvSpPr txBox="1"/>
          <p:nvPr/>
        </p:nvSpPr>
        <p:spPr>
          <a:xfrm>
            <a:off x="6573589" y="2012939"/>
            <a:ext cx="514082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000000"/>
                </a:solidFill>
                <a:latin typeface="Prata"/>
                <a:ea typeface="Prata"/>
                <a:cs typeface="Prata"/>
                <a:sym typeface="Prata"/>
              </a:rPr>
              <a:t>For more information, go to:</a:t>
            </a:r>
            <a:endParaRPr/>
          </a:p>
        </p:txBody>
      </p:sp>
      <p:sp>
        <p:nvSpPr>
          <p:cNvPr id="898" name="Google Shape;898;p59"/>
          <p:cNvSpPr txBox="1"/>
          <p:nvPr/>
        </p:nvSpPr>
        <p:spPr>
          <a:xfrm>
            <a:off x="4576075" y="9013816"/>
            <a:ext cx="9135850"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899" name="Google Shape;899;p59"/>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59" name="Google Shape;159;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0" name="Google Shape;160;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1" name="Google Shape;161;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162" name="Google Shape;162;p6"/>
          <p:cNvSpPr/>
          <p:nvPr/>
        </p:nvSpPr>
        <p:spPr>
          <a:xfrm>
            <a:off x="11379643" y="4870676"/>
            <a:ext cx="4913194" cy="4114800"/>
          </a:xfrm>
          <a:custGeom>
            <a:rect b="b" l="l" r="r" t="t"/>
            <a:pathLst>
              <a:path extrusionOk="0" h="4114800" w="4913194">
                <a:moveTo>
                  <a:pt x="0" y="0"/>
                </a:moveTo>
                <a:lnTo>
                  <a:pt x="4913194" y="0"/>
                </a:lnTo>
                <a:lnTo>
                  <a:pt x="4913194" y="4114800"/>
                </a:lnTo>
                <a:lnTo>
                  <a:pt x="0" y="4114800"/>
                </a:lnTo>
                <a:lnTo>
                  <a:pt x="0" y="0"/>
                </a:lnTo>
                <a:close/>
              </a:path>
            </a:pathLst>
          </a:custGeom>
          <a:blipFill rotWithShape="1">
            <a:blip r:embed="rId7">
              <a:alphaModFix/>
            </a:blip>
            <a:stretch>
              <a:fillRect b="0" l="0" r="0" t="0"/>
            </a:stretch>
          </a:blipFill>
          <a:ln>
            <a:noFill/>
          </a:ln>
        </p:spPr>
      </p:sp>
      <p:sp>
        <p:nvSpPr>
          <p:cNvPr id="163" name="Google Shape;163;p6"/>
          <p:cNvSpPr txBox="1"/>
          <p:nvPr/>
        </p:nvSpPr>
        <p:spPr>
          <a:xfrm>
            <a:off x="1028700" y="2317693"/>
            <a:ext cx="13528265" cy="4180840"/>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Understanding digital marketing in the social sector: introduce the fundamentals of digital maketing and its importance in social entrepreneurship</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Leveraging social media for social good: teach how to effectively use social media platforms for promoting social causes and businesses</a:t>
            </a:r>
            <a:endParaRPr/>
          </a:p>
        </p:txBody>
      </p:sp>
      <p:sp>
        <p:nvSpPr>
          <p:cNvPr id="164" name="Google Shape;164;p6"/>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OBJECTIVES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70" name="Google Shape;170;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1" name="Google Shape;171;p7"/>
          <p:cNvSpPr txBox="1"/>
          <p:nvPr/>
        </p:nvSpPr>
        <p:spPr>
          <a:xfrm>
            <a:off x="754783" y="933450"/>
            <a:ext cx="11780871"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EXPECTED LEARNING OUTCOMES</a:t>
            </a:r>
            <a:endParaRPr/>
          </a:p>
        </p:txBody>
      </p:sp>
      <p:sp>
        <p:nvSpPr>
          <p:cNvPr id="172" name="Google Shape;172;p7"/>
          <p:cNvSpPr txBox="1"/>
          <p:nvPr/>
        </p:nvSpPr>
        <p:spPr>
          <a:xfrm>
            <a:off x="754783" y="1917002"/>
            <a:ext cx="7899929" cy="7956549"/>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Recognize the importance and impact of digital marketing in promoting social causes and businesses</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Identify in ways in which digital marleting can contribute to achieving social and sustainable goals</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Demonstrate an understanding of features, strengths and audience demographics of different social media platforms</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Evaluate which platforms are most suitable for different typs of social entrepreneruship messages and campaigns. </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Gain proficiency in creating compelling and appropriate content for sicla media, including text, images and videos</a:t>
            </a:r>
            <a:endParaRPr/>
          </a:p>
          <a:p>
            <a:pPr indent="0" lvl="0" marL="0" marR="0" rtl="0" algn="l">
              <a:lnSpc>
                <a:spcPct val="170000"/>
              </a:lnSpc>
              <a:spcBef>
                <a:spcPts val="0"/>
              </a:spcBef>
              <a:spcAft>
                <a:spcPts val="0"/>
              </a:spcAft>
              <a:buNone/>
            </a:pPr>
            <a:r>
              <a:t/>
            </a:r>
            <a:endParaRPr b="0" i="0" sz="2500" u="none" cap="none" strike="noStrike">
              <a:solidFill>
                <a:srgbClr val="000000"/>
              </a:solidFill>
              <a:latin typeface="Playfair Display"/>
              <a:ea typeface="Playfair Display"/>
              <a:cs typeface="Playfair Display"/>
              <a:sym typeface="Playfair Display"/>
            </a:endParaRPr>
          </a:p>
        </p:txBody>
      </p:sp>
      <p:sp>
        <p:nvSpPr>
          <p:cNvPr id="173" name="Google Shape;173;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174" name="Google Shape;174;p7"/>
          <p:cNvSpPr txBox="1"/>
          <p:nvPr/>
        </p:nvSpPr>
        <p:spPr>
          <a:xfrm>
            <a:off x="9144000" y="1917002"/>
            <a:ext cx="7899929" cy="5822949"/>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Understand the princicples of effective storytelling and message crafting tailored to social entrepreneurshipDevelop the abiliy to plan and execute basic social media marketing campaigns</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Understand how to use hashtags, keywords, and targeted content to enhance visibility and engagement</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Undestand which social media KPIs can be gathered and analysed to meausre the effectiveness</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Understand how to use insights from analytics to refine and imporve social media strategies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8"/>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0" name="Google Shape;180;p8"/>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1" name="Google Shape;181;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182" name="Google Shape;182;p8"/>
          <p:cNvSpPr/>
          <p:nvPr/>
        </p:nvSpPr>
        <p:spPr>
          <a:xfrm>
            <a:off x="10572170" y="2828226"/>
            <a:ext cx="5300094" cy="4114800"/>
          </a:xfrm>
          <a:custGeom>
            <a:rect b="b" l="l" r="r" t="t"/>
            <a:pathLst>
              <a:path extrusionOk="0" h="4114800" w="5300094">
                <a:moveTo>
                  <a:pt x="0" y="0"/>
                </a:moveTo>
                <a:lnTo>
                  <a:pt x="5300093" y="0"/>
                </a:lnTo>
                <a:lnTo>
                  <a:pt x="5300093" y="4114800"/>
                </a:lnTo>
                <a:lnTo>
                  <a:pt x="0" y="4114800"/>
                </a:lnTo>
                <a:lnTo>
                  <a:pt x="0" y="0"/>
                </a:lnTo>
                <a:close/>
              </a:path>
            </a:pathLst>
          </a:custGeom>
          <a:blipFill rotWithShape="1">
            <a:blip r:embed="rId6">
              <a:alphaModFix/>
            </a:blip>
            <a:stretch>
              <a:fillRect b="0" l="0" r="0" t="0"/>
            </a:stretch>
          </a:blipFill>
          <a:ln>
            <a:noFill/>
          </a:ln>
        </p:spPr>
      </p:sp>
      <p:sp>
        <p:nvSpPr>
          <p:cNvPr id="183" name="Google Shape;183;p8"/>
          <p:cNvSpPr txBox="1"/>
          <p:nvPr/>
        </p:nvSpPr>
        <p:spPr>
          <a:xfrm>
            <a:off x="754783" y="933450"/>
            <a:ext cx="11780871"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EXPECTED LEARNING OUTCOMES</a:t>
            </a:r>
            <a:endParaRPr/>
          </a:p>
        </p:txBody>
      </p:sp>
      <p:sp>
        <p:nvSpPr>
          <p:cNvPr id="184" name="Google Shape;184;p8"/>
          <p:cNvSpPr txBox="1"/>
          <p:nvPr/>
        </p:nvSpPr>
        <p:spPr>
          <a:xfrm>
            <a:off x="754783" y="1917002"/>
            <a:ext cx="7899929" cy="5822949"/>
          </a:xfrm>
          <a:prstGeom prst="rect">
            <a:avLst/>
          </a:prstGeom>
          <a:noFill/>
          <a:ln>
            <a:noFill/>
          </a:ln>
        </p:spPr>
        <p:txBody>
          <a:bodyPr anchorCtr="0" anchor="t" bIns="0" lIns="0" spcFirstLastPara="1" rIns="0" wrap="square" tIns="0">
            <a:spAutoFit/>
          </a:bodyPr>
          <a:lstStyle/>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Recognize the ethical implications of digital marketing, especially in the context of social entrepreneurship</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Learn the importance of creating content and campaigns that are respectful. truthful and socially responsible</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Ability to conceptualize and outline a simple digital marketing plan for a social business idea</a:t>
            </a:r>
            <a:endParaRPr/>
          </a:p>
          <a:p>
            <a:pPr indent="-269877" lvl="1" marL="539754" marR="0" rtl="0" algn="l">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Understand the components of a marketing plan, including objectives, target audience, platforms, content strategy and budget considerations.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190" name="Google Shape;190;p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191" name="Google Shape;191;p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192" name="Google Shape;192;p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193" name="Google Shape;193;p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194" name="Google Shape;194;p9"/>
          <p:cNvSpPr txBox="1"/>
          <p:nvPr/>
        </p:nvSpPr>
        <p:spPr>
          <a:xfrm>
            <a:off x="2133378" y="2889250"/>
            <a:ext cx="22371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195" name="Google Shape;195;p9"/>
          <p:cNvSpPr txBox="1"/>
          <p:nvPr/>
        </p:nvSpPr>
        <p:spPr>
          <a:xfrm>
            <a:off x="4643140" y="2622550"/>
            <a:ext cx="9929122" cy="28797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Understand the role of digital marketing in social entrepreneurship</a:t>
            </a:r>
            <a:endParaRPr/>
          </a:p>
        </p:txBody>
      </p:sp>
      <p:sp>
        <p:nvSpPr>
          <p:cNvPr id="196" name="Google Shape;196;p9"/>
          <p:cNvSpPr txBox="1"/>
          <p:nvPr/>
        </p:nvSpPr>
        <p:spPr>
          <a:xfrm>
            <a:off x="4643140" y="5765348"/>
            <a:ext cx="6675051"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What makes digital marketing so crucial for a (future) social entrepreneur like yourself?</a:t>
            </a:r>
            <a:endParaRPr/>
          </a:p>
        </p:txBody>
      </p:sp>
      <p:sp>
        <p:nvSpPr>
          <p:cNvPr id="197" name="Google Shape;197;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